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913" r:id="rId2"/>
    <p:sldId id="914" r:id="rId3"/>
    <p:sldId id="917" r:id="rId4"/>
    <p:sldId id="921" r:id="rId5"/>
    <p:sldId id="919" r:id="rId6"/>
    <p:sldId id="853" r:id="rId7"/>
    <p:sldId id="887" r:id="rId8"/>
    <p:sldId id="960" r:id="rId9"/>
    <p:sldId id="982" r:id="rId10"/>
    <p:sldId id="922" r:id="rId11"/>
    <p:sldId id="1004" r:id="rId12"/>
    <p:sldId id="984" r:id="rId13"/>
    <p:sldId id="1005" r:id="rId14"/>
    <p:sldId id="888" r:id="rId15"/>
    <p:sldId id="961" r:id="rId16"/>
    <p:sldId id="962" r:id="rId17"/>
    <p:sldId id="964" r:id="rId18"/>
    <p:sldId id="1001" r:id="rId19"/>
    <p:sldId id="966" r:id="rId20"/>
    <p:sldId id="891" r:id="rId21"/>
    <p:sldId id="986" r:id="rId22"/>
    <p:sldId id="1002" r:id="rId23"/>
    <p:sldId id="927" r:id="rId24"/>
    <p:sldId id="987" r:id="rId25"/>
    <p:sldId id="988" r:id="rId26"/>
    <p:sldId id="989" r:id="rId27"/>
    <p:sldId id="890" r:id="rId28"/>
    <p:sldId id="893" r:id="rId29"/>
    <p:sldId id="990" r:id="rId30"/>
    <p:sldId id="892" r:id="rId31"/>
    <p:sldId id="968" r:id="rId32"/>
    <p:sldId id="991" r:id="rId33"/>
    <p:sldId id="894" r:id="rId34"/>
    <p:sldId id="971" r:id="rId35"/>
    <p:sldId id="992" r:id="rId36"/>
    <p:sldId id="972" r:id="rId37"/>
    <p:sldId id="973" r:id="rId38"/>
    <p:sldId id="993" r:id="rId39"/>
    <p:sldId id="994" r:id="rId40"/>
    <p:sldId id="995" r:id="rId41"/>
    <p:sldId id="996" r:id="rId42"/>
    <p:sldId id="997" r:id="rId43"/>
    <p:sldId id="897" r:id="rId44"/>
    <p:sldId id="977" r:id="rId45"/>
    <p:sldId id="937" r:id="rId46"/>
    <p:sldId id="934" r:id="rId47"/>
    <p:sldId id="978" r:id="rId48"/>
    <p:sldId id="946" r:id="rId49"/>
    <p:sldId id="940" r:id="rId50"/>
    <p:sldId id="938" r:id="rId51"/>
    <p:sldId id="1000" r:id="rId52"/>
    <p:sldId id="941" r:id="rId53"/>
    <p:sldId id="900" r:id="rId54"/>
    <p:sldId id="1003" r:id="rId55"/>
    <p:sldId id="911" r:id="rId56"/>
    <p:sldId id="947" r:id="rId57"/>
    <p:sldId id="948" r:id="rId58"/>
    <p:sldId id="930" r:id="rId59"/>
    <p:sldId id="895" r:id="rId60"/>
    <p:sldId id="931" r:id="rId61"/>
    <p:sldId id="932" r:id="rId62"/>
    <p:sldId id="933" r:id="rId63"/>
    <p:sldId id="974" r:id="rId64"/>
    <p:sldId id="975" r:id="rId65"/>
    <p:sldId id="981" r:id="rId66"/>
    <p:sldId id="951" r:id="rId67"/>
    <p:sldId id="952" r:id="rId68"/>
    <p:sldId id="953" r:id="rId69"/>
    <p:sldId id="956" r:id="rId70"/>
    <p:sldId id="957" r:id="rId71"/>
    <p:sldId id="955" r:id="rId72"/>
    <p:sldId id="954" r:id="rId73"/>
    <p:sldId id="959" r:id="rId74"/>
    <p:sldId id="980" r:id="rId75"/>
  </p:sldIdLst>
  <p:sldSz cx="9144000" cy="6858000" type="screen4x3"/>
  <p:notesSz cx="6858000" cy="9144000"/>
  <p:defaultTextStyle>
    <a:defPPr>
      <a:defRPr lang="zh-CN"/>
    </a:defPPr>
    <a:lvl1pPr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30D204"/>
    <a:srgbClr val="00D5D0"/>
    <a:srgbClr val="FF00FF"/>
    <a:srgbClr val="FFFFCC"/>
    <a:srgbClr val="D60093"/>
    <a:srgbClr val="FFE0D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8729" autoAdjust="0"/>
  </p:normalViewPr>
  <p:slideViewPr>
    <p:cSldViewPr>
      <p:cViewPr varScale="1">
        <p:scale>
          <a:sx n="101" d="100"/>
          <a:sy n="101" d="100"/>
        </p:scale>
        <p:origin x="19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notesViewPr>
    <p:cSldViewPr>
      <p:cViewPr varScale="1">
        <p:scale>
          <a:sx n="58" d="100"/>
          <a:sy n="58" d="100"/>
        </p:scale>
        <p:origin x="-176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1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Bef>
                <a:spcPct val="0"/>
              </a:spcBef>
              <a:buClrTx/>
              <a:buSzTx/>
              <a:buFontTx/>
              <a:buNone/>
              <a:defRPr sz="1000" b="0" i="1">
                <a:solidFill>
                  <a:schemeClr val="tx1"/>
                </a:solidFill>
                <a:latin typeface="Times New Roman" panose="02020603050405020304" pitchFamily="18" charset="0"/>
              </a:defRPr>
            </a:lvl1pPr>
          </a:lstStyle>
          <a:p>
            <a:pPr>
              <a:defRPr/>
            </a:pPr>
            <a:fld id="{B4AD9251-16E8-4FE0-8FFB-FFF0533BDB86}" type="slidenum">
              <a:rPr lang="en-US" altLang="zh-CN"/>
              <a:pPr>
                <a:defRPr/>
              </a:pPr>
              <a:t>‹#›</a:t>
            </a:fld>
            <a:endParaRPr lang="en-US" altLang="zh-CN"/>
          </a:p>
        </p:txBody>
      </p:sp>
    </p:spTree>
    <p:extLst>
      <p:ext uri="{BB962C8B-B14F-4D97-AF65-F5344CB8AC3E}">
        <p14:creationId xmlns:p14="http://schemas.microsoft.com/office/powerpoint/2010/main" val="2749154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ovie.mtime.com/movie/search/section/?year=2014" TargetMode="External"/><Relationship Id="rId2" Type="http://schemas.openxmlformats.org/officeDocument/2006/relationships/slide" Target="../slides/slide64.xml"/><Relationship Id="rId1" Type="http://schemas.openxmlformats.org/officeDocument/2006/relationships/notesMaster" Target="../notesMasters/notesMaster1.xml"/><Relationship Id="rId5" Type="http://schemas.openxmlformats.org/officeDocument/2006/relationships/hyperlink" Target="http://people.mtime.com/2055468/" TargetMode="External"/><Relationship Id="rId4" Type="http://schemas.openxmlformats.org/officeDocument/2006/relationships/hyperlink" Target="http://award.mtime.com/3/2015/"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1B87DF4D-4445-4CE8-975E-8E52AB10DE07}" type="slidenum">
              <a:rPr lang="en-US" altLang="zh-CN" sz="1000" b="0" smtClean="0">
                <a:solidFill>
                  <a:schemeClr val="tx1"/>
                </a:solidFill>
                <a:latin typeface="Times New Roman" panose="02020603050405020304" pitchFamily="18" charset="0"/>
              </a:rPr>
              <a:pPr/>
              <a:t>2</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26701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1150938" y="692150"/>
            <a:ext cx="4556125" cy="3416300"/>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9299EBBA-ECE1-4353-910B-4819F743363D}" type="slidenum">
              <a:rPr lang="en-US" altLang="zh-CN" sz="1000" b="0" smtClean="0">
                <a:solidFill>
                  <a:schemeClr val="tx1"/>
                </a:solidFill>
                <a:latin typeface="Times New Roman" panose="02020603050405020304" pitchFamily="18" charset="0"/>
              </a:rPr>
              <a:pPr/>
              <a:t>51</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8283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xfrm>
            <a:off x="1150938" y="692150"/>
            <a:ext cx="4556125" cy="3416300"/>
          </a:xfrm>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83B1336E-67E6-466C-A63D-59C6764F5F17}" type="slidenum">
              <a:rPr lang="en-US" altLang="zh-CN" sz="1000" b="0" smtClean="0">
                <a:solidFill>
                  <a:schemeClr val="tx1"/>
                </a:solidFill>
                <a:latin typeface="Times New Roman" panose="02020603050405020304" pitchFamily="18" charset="0"/>
              </a:rPr>
              <a:pPr/>
              <a:t>58</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9482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0C6655E6-357E-4675-980F-B9D1C9302965}" type="slidenum">
              <a:rPr lang="en-US" altLang="zh-CN" sz="1000" b="0" smtClean="0">
                <a:solidFill>
                  <a:schemeClr val="tx1"/>
                </a:solidFill>
                <a:latin typeface="Times New Roman" panose="02020603050405020304" pitchFamily="18" charset="0"/>
              </a:rPr>
              <a:pPr/>
              <a:t>64</a:t>
            </a:fld>
            <a:endParaRPr lang="en-US" altLang="zh-CN" sz="1000" b="0">
              <a:solidFill>
                <a:schemeClr val="tx1"/>
              </a:solidFill>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模仿游戏</a:t>
            </a:r>
            <a:r>
              <a:rPr lang="zh-CN" altLang="en-US"/>
              <a:t> </a:t>
            </a:r>
            <a:r>
              <a:rPr lang="en-US" altLang="zh-CN"/>
              <a:t>(</a:t>
            </a:r>
            <a:r>
              <a:rPr lang="en-US" altLang="zh-CN">
                <a:hlinkClick r:id="rId3"/>
              </a:rPr>
              <a:t>2014</a:t>
            </a:r>
            <a:r>
              <a:rPr lang="en-US" altLang="zh-CN"/>
              <a:t>)</a:t>
            </a:r>
          </a:p>
          <a:p>
            <a:r>
              <a:rPr lang="en-US" altLang="zh-CN"/>
              <a:t>The Imitation Game</a:t>
            </a:r>
            <a:endParaRPr lang="en-US" altLang="zh-CN" b="1"/>
          </a:p>
          <a:p>
            <a:r>
              <a:rPr lang="en-US" altLang="zh-CN" b="1">
                <a:hlinkClick r:id="rId4"/>
              </a:rPr>
              <a:t>2015</a:t>
            </a:r>
            <a:r>
              <a:rPr lang="zh-CN" altLang="en-US" b="1">
                <a:hlinkClick r:id="rId4"/>
              </a:rPr>
              <a:t>；第</a:t>
            </a:r>
            <a:r>
              <a:rPr lang="en-US" altLang="zh-CN" b="1">
                <a:hlinkClick r:id="rId4"/>
              </a:rPr>
              <a:t>87</a:t>
            </a:r>
            <a:r>
              <a:rPr lang="zh-CN" altLang="en-US" b="1">
                <a:hlinkClick r:id="rId4"/>
              </a:rPr>
              <a:t>届</a:t>
            </a:r>
            <a:r>
              <a:rPr lang="zh-CN" altLang="en-US"/>
              <a:t>奥斯卡奖</a:t>
            </a:r>
            <a:r>
              <a:rPr lang="en-US" altLang="zh-CN"/>
              <a:t>-</a:t>
            </a:r>
            <a:r>
              <a:rPr lang="zh-CN" altLang="en-US"/>
              <a:t>最佳改编剧本</a:t>
            </a:r>
            <a:r>
              <a:rPr lang="zh-CN" altLang="en-US">
                <a:hlinkClick r:id="rId5"/>
              </a:rPr>
              <a:t>格拉汉姆</a:t>
            </a:r>
            <a:r>
              <a:rPr lang="en-US" altLang="zh-CN">
                <a:hlinkClick r:id="rId5"/>
              </a:rPr>
              <a:t>·</a:t>
            </a:r>
            <a:r>
              <a:rPr lang="zh-CN" altLang="en-US">
                <a:hlinkClick r:id="rId5"/>
              </a:rPr>
              <a:t>摩尔 </a:t>
            </a:r>
            <a:r>
              <a:rPr lang="en-US" altLang="zh-CN">
                <a:hlinkClick r:id="rId5"/>
              </a:rPr>
              <a:t>Graham Moore</a:t>
            </a:r>
            <a:r>
              <a:rPr lang="en-US" altLang="zh-CN"/>
              <a:t>  </a:t>
            </a:r>
          </a:p>
          <a:p>
            <a:endParaRPr lang="en-US" altLang="zh-CN"/>
          </a:p>
          <a:p>
            <a:r>
              <a:rPr lang="zh-CN" altLang="en-US"/>
              <a:t>图灵 上帝派来的计算机之父 </a:t>
            </a:r>
          </a:p>
          <a:p>
            <a:endParaRPr lang="en-US" altLang="zh-CN" b="1"/>
          </a:p>
          <a:p>
            <a:r>
              <a:rPr lang="zh-CN" altLang="en-US" b="1"/>
              <a:t>因食用浸过氰化物溶液的苹果死亡</a:t>
            </a:r>
            <a:endParaRPr lang="zh-CN" altLang="en-US"/>
          </a:p>
          <a:p>
            <a:br>
              <a:rPr lang="zh-CN" altLang="en-US"/>
            </a:br>
            <a:endParaRPr lang="zh-CN" altLang="en-US"/>
          </a:p>
          <a:p>
            <a:r>
              <a:rPr lang="zh-CN" altLang="en-US"/>
              <a:t>他是计算机逻辑的奠基者 </a:t>
            </a:r>
          </a:p>
          <a:p>
            <a:r>
              <a:rPr lang="zh-CN" altLang="en-US"/>
              <a:t>图灵在他那篇著名的文章里，还进一步设计出被人们称为“万能图灵机”的模型，它可以模拟其他任何一台解决某个特定数学问题的“图灵机”的工作状态。他甚至还想象在带子上存储数据和程序。“万能图灵机”实际上就是现代通用计算机的最原始的模型。当年那篇划时代的抽象数学论文，原本是为了解决数学上的一个基础性理论问题，并非是研制一台具体的计算机。科学发展史不断地告诉人们：许多重大的科学发明，往往是理论研究开路在先，工程技术实现在后。“万能图灵机”再一次令人们信服基础理论在科学发展道路上的决定性作用。图灵当年的纸上谈兵，那好似空中楼阁般的“万能图灵机”，实际上是现代计算机原理与计算机科学的开路先锋。 </a:t>
            </a:r>
          </a:p>
          <a:p>
            <a:endParaRPr lang="en-US" altLang="zh-CN"/>
          </a:p>
        </p:txBody>
      </p:sp>
    </p:spTree>
    <p:extLst>
      <p:ext uri="{BB962C8B-B14F-4D97-AF65-F5344CB8AC3E}">
        <p14:creationId xmlns:p14="http://schemas.microsoft.com/office/powerpoint/2010/main" val="176665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模拟游戏</a:t>
            </a:r>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65</a:t>
            </a:fld>
            <a:endParaRPr lang="en-US" altLang="zh-CN"/>
          </a:p>
        </p:txBody>
      </p:sp>
    </p:spTree>
    <p:extLst>
      <p:ext uri="{BB962C8B-B14F-4D97-AF65-F5344CB8AC3E}">
        <p14:creationId xmlns:p14="http://schemas.microsoft.com/office/powerpoint/2010/main" val="224241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5EC70D25-6857-4C21-B063-F68B42F07083}" type="slidenum">
              <a:rPr lang="en-US" altLang="zh-CN" sz="1000" b="0" smtClean="0">
                <a:solidFill>
                  <a:schemeClr val="tx1"/>
                </a:solidFill>
                <a:latin typeface="Times New Roman" panose="02020603050405020304" pitchFamily="18" charset="0"/>
              </a:rPr>
              <a:pPr/>
              <a:t>69</a:t>
            </a:fld>
            <a:endParaRPr lang="en-US" altLang="zh-CN"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xfrm>
            <a:off x="1150938" y="692150"/>
            <a:ext cx="4556125" cy="34163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宋体" panose="02010600030101010101" pitchFamily="2" charset="-122"/>
              </a:rPr>
              <a:t>12333</a:t>
            </a:r>
          </a:p>
          <a:p>
            <a:endParaRPr lang="en-US" altLang="zh-CN"/>
          </a:p>
        </p:txBody>
      </p:sp>
    </p:spTree>
    <p:extLst>
      <p:ext uri="{BB962C8B-B14F-4D97-AF65-F5344CB8AC3E}">
        <p14:creationId xmlns:p14="http://schemas.microsoft.com/office/powerpoint/2010/main" val="303084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1326F4E1-BBFF-461D-92B7-DBB523FC1DE6}" type="slidenum">
              <a:rPr lang="en-US" altLang="zh-CN" sz="1000" b="0" smtClean="0">
                <a:solidFill>
                  <a:schemeClr val="tx1"/>
                </a:solidFill>
                <a:latin typeface="Times New Roman" panose="02020603050405020304" pitchFamily="18" charset="0"/>
              </a:rPr>
              <a:pPr/>
              <a:t>6</a:t>
            </a:fld>
            <a:endParaRPr lang="en-US" altLang="zh-CN" sz="1000" b="0">
              <a:solidFill>
                <a:schemeClr val="tx1"/>
              </a:solidFill>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xfrm>
            <a:off x="1150938" y="692150"/>
            <a:ext cx="4556125" cy="34163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（要求掌握什么是句型、句子）</a:t>
            </a:r>
          </a:p>
          <a:p>
            <a:r>
              <a:rPr lang="zh-CN" altLang="en-US" b="1"/>
              <a:t>（掌握四种类型）</a:t>
            </a:r>
          </a:p>
          <a:p>
            <a:r>
              <a:rPr lang="zh-CN" altLang="en-US" b="1"/>
              <a:t>（左、右推导，语法树、二义性）</a:t>
            </a:r>
          </a:p>
          <a:p>
            <a:r>
              <a:rPr lang="zh-CN" altLang="en-US" sz="1000" b="1">
                <a:sym typeface="Wingdings" panose="05000000000000000000" pitchFamily="2" charset="2"/>
              </a:rPr>
              <a:t>（掌握短语、直接短语、句柄）</a:t>
            </a:r>
            <a:endParaRPr lang="zh-CN" altLang="en-US" sz="1000" b="1"/>
          </a:p>
          <a:p>
            <a:endParaRPr lang="en-US" altLang="zh-CN"/>
          </a:p>
        </p:txBody>
      </p:sp>
    </p:spTree>
    <p:extLst>
      <p:ext uri="{BB962C8B-B14F-4D97-AF65-F5344CB8AC3E}">
        <p14:creationId xmlns:p14="http://schemas.microsoft.com/office/powerpoint/2010/main" val="274249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1150938" y="692150"/>
            <a:ext cx="4556125" cy="3416300"/>
          </a:xfrm>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D422AE55-C620-43D6-9CD2-F5EC3C1CF730}" type="slidenum">
              <a:rPr lang="en-US" altLang="zh-CN" sz="1000" b="0" smtClean="0">
                <a:solidFill>
                  <a:schemeClr val="tx1"/>
                </a:solidFill>
                <a:latin typeface="Times New Roman" panose="02020603050405020304" pitchFamily="18" charset="0"/>
              </a:rPr>
              <a:pPr/>
              <a:t>15</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9980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D62502A1-DBDC-4BE4-A465-9F26CE1C1E05}" type="slidenum">
              <a:rPr lang="en-US" altLang="zh-CN" sz="1000" b="0" smtClean="0">
                <a:solidFill>
                  <a:schemeClr val="tx1"/>
                </a:solidFill>
                <a:latin typeface="Times New Roman" panose="02020603050405020304" pitchFamily="18" charset="0"/>
              </a:rPr>
              <a:pPr/>
              <a:t>20</a:t>
            </a:fld>
            <a:endParaRPr lang="en-US" altLang="zh-CN" sz="1000" b="0">
              <a:solidFill>
                <a:schemeClr val="tx1"/>
              </a:solidFill>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150938" y="692150"/>
            <a:ext cx="4556125" cy="34163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非终结符：语言中某些抽象的概念，</a:t>
            </a:r>
          </a:p>
          <a:p>
            <a:r>
              <a:rPr lang="zh-CN" altLang="en-US"/>
              <a:t>终结符：直接出现在程序中的符号   </a:t>
            </a:r>
            <a:br>
              <a:rPr lang="zh-CN" altLang="en-US"/>
            </a:br>
            <a:endParaRPr lang="zh-CN" altLang="en-US"/>
          </a:p>
        </p:txBody>
      </p:sp>
    </p:spTree>
    <p:extLst>
      <p:ext uri="{BB962C8B-B14F-4D97-AF65-F5344CB8AC3E}">
        <p14:creationId xmlns:p14="http://schemas.microsoft.com/office/powerpoint/2010/main" val="326908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50938" y="692150"/>
            <a:ext cx="4556125" cy="3416300"/>
          </a:xfrm>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CB485C98-1E05-4BCE-A04F-355E5EA531D3}" type="slidenum">
              <a:rPr lang="en-US" altLang="zh-CN" sz="1000" b="0" smtClean="0">
                <a:solidFill>
                  <a:schemeClr val="tx1"/>
                </a:solidFill>
                <a:latin typeface="Times New Roman" panose="02020603050405020304" pitchFamily="18" charset="0"/>
              </a:rPr>
              <a:pPr/>
              <a:t>27</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4922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150938" y="692150"/>
            <a:ext cx="4556125" cy="3416300"/>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A4DFBAC4-DA97-4E7E-AA0F-B219921B9141}" type="slidenum">
              <a:rPr lang="en-US" altLang="zh-CN" sz="1000" b="0" smtClean="0">
                <a:solidFill>
                  <a:schemeClr val="tx1"/>
                </a:solidFill>
                <a:latin typeface="Times New Roman" panose="02020603050405020304" pitchFamily="18" charset="0"/>
              </a:rPr>
              <a:pPr/>
              <a:t>30</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176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42</a:t>
            </a:fld>
            <a:endParaRPr lang="en-US" altLang="zh-CN"/>
          </a:p>
        </p:txBody>
      </p:sp>
    </p:spTree>
    <p:extLst>
      <p:ext uri="{BB962C8B-B14F-4D97-AF65-F5344CB8AC3E}">
        <p14:creationId xmlns:p14="http://schemas.microsoft.com/office/powerpoint/2010/main" val="41840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50938" y="692150"/>
            <a:ext cx="4556125" cy="34163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短语：一棵子树的所有叶子自左至右排列起来形成一个相对于子树根的短语。 </a:t>
            </a:r>
            <a:br>
              <a:rPr lang="zh-CN" altLang="en-US"/>
            </a:br>
            <a:r>
              <a:rPr lang="zh-CN" altLang="en-US"/>
              <a:t>直接短语：仅有父子两代的一棵子树，它的所有叶子自左至右排列起来所形成的符号串。 </a:t>
            </a:r>
            <a:br>
              <a:rPr lang="zh-CN" altLang="en-US"/>
            </a:br>
            <a:r>
              <a:rPr lang="zh-CN" altLang="en-US"/>
              <a:t>句柄：一个句型的分析树中最左那棵只有父子两代的子树的所有叶子的自左至右排列。 </a:t>
            </a: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3E1B23EA-4762-4F7A-863C-23BE4CCB8128}" type="slidenum">
              <a:rPr lang="en-US" altLang="zh-CN" sz="1000" b="0" smtClean="0">
                <a:solidFill>
                  <a:schemeClr val="tx1"/>
                </a:solidFill>
                <a:latin typeface="Times New Roman" panose="02020603050405020304" pitchFamily="18" charset="0"/>
              </a:rPr>
              <a:pPr/>
              <a:t>48</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4056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150938" y="692150"/>
            <a:ext cx="4556125" cy="3416300"/>
          </a:xfrm>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fld id="{25D99F5B-95F5-4C35-9304-D28042FD9354}" type="slidenum">
              <a:rPr lang="en-US" altLang="zh-CN" sz="1000" b="0" smtClean="0">
                <a:solidFill>
                  <a:schemeClr val="tx1"/>
                </a:solidFill>
                <a:latin typeface="Times New Roman" panose="02020603050405020304" pitchFamily="18" charset="0"/>
              </a:rPr>
              <a:pPr/>
              <a:t>49</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7882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3"/>
          <p:cNvGrpSpPr>
            <a:grpSpLocks/>
          </p:cNvGrpSpPr>
          <p:nvPr/>
        </p:nvGrpSpPr>
        <p:grpSpPr bwMode="auto">
          <a:xfrm>
            <a:off x="0" y="0"/>
            <a:ext cx="1085850" cy="6854825"/>
            <a:chOff x="0" y="0"/>
            <a:chExt cx="684" cy="4318"/>
          </a:xfrm>
        </p:grpSpPr>
        <p:sp>
          <p:nvSpPr>
            <p:cNvPr id="5"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 name="Group 32"/>
            <p:cNvGrpSpPr>
              <a:grpSpLocks/>
            </p:cNvGrpSpPr>
            <p:nvPr/>
          </p:nvGrpSpPr>
          <p:grpSpPr bwMode="auto">
            <a:xfrm>
              <a:off x="48" y="103"/>
              <a:ext cx="96" cy="4126"/>
              <a:chOff x="48" y="103"/>
              <a:chExt cx="96" cy="4126"/>
            </a:xfrm>
          </p:grpSpPr>
          <p:sp>
            <p:nvSpPr>
              <p:cNvPr id="7"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4"/>
              <p:cNvSpPr>
                <a:spLocks noChangeArrowheads="1"/>
              </p:cNvSpPr>
              <p:nvPr/>
            </p:nvSpPr>
            <p:spPr bwMode="auto">
              <a:xfrm>
                <a:off x="48" y="1250"/>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 name="Rectangle 6"/>
              <p:cNvSpPr>
                <a:spLocks noChangeArrowheads="1"/>
              </p:cNvSpPr>
              <p:nvPr/>
            </p:nvSpPr>
            <p:spPr bwMode="auto">
              <a:xfrm>
                <a:off x="48" y="153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2" name="Rectangle 8"/>
              <p:cNvSpPr>
                <a:spLocks noChangeArrowheads="1"/>
              </p:cNvSpPr>
              <p:nvPr/>
            </p:nvSpPr>
            <p:spPr bwMode="auto">
              <a:xfrm>
                <a:off x="48" y="182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3"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4" name="Rectangle 10"/>
              <p:cNvSpPr>
                <a:spLocks noChangeArrowheads="1"/>
              </p:cNvSpPr>
              <p:nvPr/>
            </p:nvSpPr>
            <p:spPr bwMode="auto">
              <a:xfrm>
                <a:off x="48" y="2116"/>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6" name="Rectangle 12"/>
              <p:cNvSpPr>
                <a:spLocks noChangeArrowheads="1"/>
              </p:cNvSpPr>
              <p:nvPr/>
            </p:nvSpPr>
            <p:spPr bwMode="auto">
              <a:xfrm>
                <a:off x="48" y="2404"/>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7" name="Rectangle 13"/>
              <p:cNvSpPr>
                <a:spLocks noChangeArrowheads="1"/>
              </p:cNvSpPr>
              <p:nvPr/>
            </p:nvSpPr>
            <p:spPr bwMode="auto">
              <a:xfrm>
                <a:off x="48" y="2549"/>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8" name="Rectangle 14"/>
              <p:cNvSpPr>
                <a:spLocks noChangeArrowheads="1"/>
              </p:cNvSpPr>
              <p:nvPr/>
            </p:nvSpPr>
            <p:spPr bwMode="auto">
              <a:xfrm>
                <a:off x="48" y="2691"/>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0" name="Rectangle 16"/>
              <p:cNvSpPr>
                <a:spLocks noChangeArrowheads="1"/>
              </p:cNvSpPr>
              <p:nvPr/>
            </p:nvSpPr>
            <p:spPr bwMode="auto">
              <a:xfrm>
                <a:off x="48" y="2979"/>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4" name="Rectangle 20"/>
              <p:cNvSpPr>
                <a:spLocks noChangeArrowheads="1"/>
              </p:cNvSpPr>
              <p:nvPr/>
            </p:nvSpPr>
            <p:spPr bwMode="auto">
              <a:xfrm>
                <a:off x="48" y="3557"/>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8" name="Rectangle 24"/>
              <p:cNvSpPr>
                <a:spLocks noChangeArrowheads="1"/>
              </p:cNvSpPr>
              <p:nvPr/>
            </p:nvSpPr>
            <p:spPr bwMode="auto">
              <a:xfrm>
                <a:off x="48" y="4134"/>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9" name="Rectangle 25"/>
              <p:cNvSpPr>
                <a:spLocks noChangeArrowheads="1"/>
              </p:cNvSpPr>
              <p:nvPr/>
            </p:nvSpPr>
            <p:spPr bwMode="auto">
              <a:xfrm>
                <a:off x="48" y="103"/>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 name="Rectangle 29"/>
              <p:cNvSpPr>
                <a:spLocks noChangeArrowheads="1"/>
              </p:cNvSpPr>
              <p:nvPr/>
            </p:nvSpPr>
            <p:spPr bwMode="auto">
              <a:xfrm>
                <a:off x="48" y="67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defRPr/>
            </a:lvl1pPr>
          </a:lstStyle>
          <a:p>
            <a:r>
              <a:rPr lang="en-US" altLang="zh-CN"/>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36" name="Rectangle 36"/>
          <p:cNvSpPr>
            <a:spLocks noGrp="1" noChangeArrowheads="1"/>
          </p:cNvSpPr>
          <p:nvPr>
            <p:ph type="dt" sz="quarter" idx="10"/>
          </p:nvPr>
        </p:nvSpPr>
        <p:spPr>
          <a:xfrm>
            <a:off x="1143000" y="6248400"/>
            <a:ext cx="1905000" cy="457200"/>
          </a:xfrm>
        </p:spPr>
        <p:txBody>
          <a:bodyPr/>
          <a:lstStyle>
            <a:lvl1pPr>
              <a:defRPr/>
            </a:lvl1pPr>
          </a:lstStyle>
          <a:p>
            <a:pPr>
              <a:defRPr/>
            </a:pPr>
            <a:fld id="{394AAAF5-532F-4286-8087-1EE77342A63D}" type="datetime1">
              <a:rPr lang="zh-CN" altLang="en-US"/>
              <a:pPr>
                <a:defRPr/>
              </a:pPr>
              <a:t>2020/9/9</a:t>
            </a:fld>
            <a:endParaRPr lang="en-US" altLang="zh-CN"/>
          </a:p>
        </p:txBody>
      </p:sp>
      <p:sp>
        <p:nvSpPr>
          <p:cNvPr id="37" name="Rectangle 3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38" name="Rectangle 38"/>
          <p:cNvSpPr>
            <a:spLocks noGrp="1" noChangeArrowheads="1"/>
          </p:cNvSpPr>
          <p:nvPr>
            <p:ph type="sldNum" sz="quarter" idx="12"/>
          </p:nvPr>
        </p:nvSpPr>
        <p:spPr>
          <a:xfrm>
            <a:off x="7010400" y="6248400"/>
            <a:ext cx="1905000" cy="457200"/>
          </a:xfrm>
        </p:spPr>
        <p:txBody>
          <a:bodyPr/>
          <a:lstStyle>
            <a:lvl1pPr>
              <a:defRPr/>
            </a:lvl1pPr>
          </a:lstStyle>
          <a:p>
            <a:pPr>
              <a:defRPr/>
            </a:pPr>
            <a:fld id="{0C2BFFE8-88A0-45CD-BD99-653CADDCD4AD}" type="slidenum">
              <a:rPr lang="en-US" altLang="zh-CN"/>
              <a:pPr>
                <a:defRPr/>
              </a:pPr>
              <a:t>‹#›</a:t>
            </a:fld>
            <a:endParaRPr lang="en-US" altLang="zh-CN"/>
          </a:p>
        </p:txBody>
      </p:sp>
    </p:spTree>
    <p:extLst>
      <p:ext uri="{BB962C8B-B14F-4D97-AF65-F5344CB8AC3E}">
        <p14:creationId xmlns:p14="http://schemas.microsoft.com/office/powerpoint/2010/main" val="401572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0A0937CE-14AC-4FDC-8791-A5C3FABEA371}" type="datetime1">
              <a:rPr lang="zh-CN" altLang="en-US"/>
              <a:pPr>
                <a:defRPr/>
              </a:pPr>
              <a:t>2020/9/9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CF9CE347-85B5-4E19-9840-3BD30714E280}" type="slidenum">
              <a:rPr lang="zh-CN" altLang="en-US"/>
              <a:pPr>
                <a:defRPr/>
              </a:pPr>
              <a:t>‹#›</a:t>
            </a:fld>
            <a:r>
              <a:rPr lang="zh-CN" altLang="en-US"/>
              <a:t> 页</a:t>
            </a:r>
          </a:p>
        </p:txBody>
      </p:sp>
    </p:spTree>
    <p:extLst>
      <p:ext uri="{BB962C8B-B14F-4D97-AF65-F5344CB8AC3E}">
        <p14:creationId xmlns:p14="http://schemas.microsoft.com/office/powerpoint/2010/main" val="35918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18CB66FB-F865-4CCD-9088-832BE60B9DC4}" type="datetime1">
              <a:rPr lang="zh-CN" altLang="en-US"/>
              <a:pPr>
                <a:defRPr/>
              </a:pPr>
              <a:t>2020/9/9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CDF596D4-5A36-4042-A11D-CAC24AB8477E}" type="slidenum">
              <a:rPr lang="zh-CN" altLang="en-US"/>
              <a:pPr>
                <a:defRPr/>
              </a:pPr>
              <a:t>‹#›</a:t>
            </a:fld>
            <a:r>
              <a:rPr lang="zh-CN" altLang="en-US"/>
              <a:t> 页</a:t>
            </a:r>
          </a:p>
        </p:txBody>
      </p:sp>
    </p:spTree>
    <p:extLst>
      <p:ext uri="{BB962C8B-B14F-4D97-AF65-F5344CB8AC3E}">
        <p14:creationId xmlns:p14="http://schemas.microsoft.com/office/powerpoint/2010/main" val="277005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430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36"/>
          <p:cNvSpPr>
            <a:spLocks noGrp="1" noChangeArrowheads="1"/>
          </p:cNvSpPr>
          <p:nvPr>
            <p:ph type="dt" sz="half" idx="10"/>
          </p:nvPr>
        </p:nvSpPr>
        <p:spPr/>
        <p:txBody>
          <a:bodyPr/>
          <a:lstStyle>
            <a:lvl1pPr>
              <a:defRPr/>
            </a:lvl1pPr>
          </a:lstStyle>
          <a:p>
            <a:pPr>
              <a:defRPr/>
            </a:pPr>
            <a:fld id="{0B1C1D82-E8E2-48B3-AD85-615A84ADA2AC}" type="datetime1">
              <a:rPr lang="zh-CN" altLang="en-US"/>
              <a:pPr>
                <a:defRPr/>
              </a:pPr>
              <a:t>2020/9/9</a:t>
            </a:fld>
            <a:endParaRPr lang="en-US" altLang="zh-CN"/>
          </a:p>
        </p:txBody>
      </p:sp>
      <p:sp>
        <p:nvSpPr>
          <p:cNvPr id="4" name="Rectangle 37"/>
          <p:cNvSpPr>
            <a:spLocks noGrp="1" noChangeArrowheads="1"/>
          </p:cNvSpPr>
          <p:nvPr>
            <p:ph type="ftr" sz="quarter" idx="11"/>
          </p:nvPr>
        </p:nvSpPr>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p:txBody>
          <a:bodyPr/>
          <a:lstStyle>
            <a:lvl1pPr>
              <a:defRPr/>
            </a:lvl1pPr>
          </a:lstStyle>
          <a:p>
            <a:pPr>
              <a:defRPr/>
            </a:pPr>
            <a:r>
              <a:rPr lang="zh-CN" altLang="en-US"/>
              <a:t>第 </a:t>
            </a:r>
            <a:fld id="{78AD3EBF-7634-4DB3-B027-7EE6659BDEF6}" type="slidenum">
              <a:rPr lang="zh-CN" altLang="en-US"/>
              <a:pPr>
                <a:defRPr/>
              </a:pPr>
              <a:t>‹#›</a:t>
            </a:fld>
            <a:r>
              <a:rPr lang="zh-CN" altLang="en-US"/>
              <a:t> 页</a:t>
            </a:r>
          </a:p>
        </p:txBody>
      </p:sp>
    </p:spTree>
    <p:extLst>
      <p:ext uri="{BB962C8B-B14F-4D97-AF65-F5344CB8AC3E}">
        <p14:creationId xmlns:p14="http://schemas.microsoft.com/office/powerpoint/2010/main" val="1493883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430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p:txBody>
          <a:bodyPr/>
          <a:lstStyle>
            <a:lvl1pPr>
              <a:defRPr/>
            </a:lvl1pPr>
          </a:lstStyle>
          <a:p>
            <a:pPr>
              <a:defRPr/>
            </a:pPr>
            <a:fld id="{A103EBAB-9D8B-4C7B-B0E2-D4E34748BDBD}" type="datetime1">
              <a:rPr lang="zh-CN" altLang="en-US"/>
              <a:pPr>
                <a:defRPr/>
              </a:pPr>
              <a:t>2020/9/9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DC39A68F-2843-49D1-BA2D-56A2F9C7C602}" type="slidenum">
              <a:rPr lang="zh-CN" altLang="en-US"/>
              <a:pPr>
                <a:defRPr/>
              </a:pPr>
              <a:t>‹#›</a:t>
            </a:fld>
            <a:r>
              <a:rPr lang="zh-CN" altLang="en-US"/>
              <a:t> 页</a:t>
            </a:r>
          </a:p>
        </p:txBody>
      </p:sp>
    </p:spTree>
    <p:extLst>
      <p:ext uri="{BB962C8B-B14F-4D97-AF65-F5344CB8AC3E}">
        <p14:creationId xmlns:p14="http://schemas.microsoft.com/office/powerpoint/2010/main" val="21374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7FCA0350-E2C7-4C3F-B45E-5ED928986F04}" type="datetime1">
              <a:rPr lang="zh-CN" altLang="en-US"/>
              <a:pPr>
                <a:defRPr/>
              </a:pPr>
              <a:t>2020/9/9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4D18CCF0-A072-4DBD-9DA3-362055088704}" type="slidenum">
              <a:rPr lang="zh-CN" altLang="en-US"/>
              <a:pPr>
                <a:defRPr/>
              </a:pPr>
              <a:t>‹#›</a:t>
            </a:fld>
            <a:r>
              <a:rPr lang="zh-CN" altLang="en-US"/>
              <a:t> 页</a:t>
            </a:r>
          </a:p>
        </p:txBody>
      </p:sp>
    </p:spTree>
    <p:extLst>
      <p:ext uri="{BB962C8B-B14F-4D97-AF65-F5344CB8AC3E}">
        <p14:creationId xmlns:p14="http://schemas.microsoft.com/office/powerpoint/2010/main" val="19756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6"/>
          <p:cNvSpPr>
            <a:spLocks noGrp="1" noChangeArrowheads="1"/>
          </p:cNvSpPr>
          <p:nvPr>
            <p:ph type="dt" sz="half" idx="10"/>
          </p:nvPr>
        </p:nvSpPr>
        <p:spPr/>
        <p:txBody>
          <a:bodyPr/>
          <a:lstStyle>
            <a:lvl1pPr>
              <a:defRPr/>
            </a:lvl1pPr>
          </a:lstStyle>
          <a:p>
            <a:pPr>
              <a:defRPr/>
            </a:pPr>
            <a:fld id="{0B6D1341-F78E-49F0-9610-F78ED1CD133B}" type="datetime1">
              <a:rPr lang="zh-CN" altLang="en-US"/>
              <a:pPr>
                <a:defRPr/>
              </a:pPr>
              <a:t>2020/9/9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8519D63C-5EA9-49E2-8385-F834B696D880}" type="slidenum">
              <a:rPr lang="zh-CN" altLang="en-US"/>
              <a:pPr>
                <a:defRPr/>
              </a:pPr>
              <a:t>‹#›</a:t>
            </a:fld>
            <a:r>
              <a:rPr lang="zh-CN" altLang="en-US"/>
              <a:t> 页</a:t>
            </a:r>
          </a:p>
        </p:txBody>
      </p:sp>
    </p:spTree>
    <p:extLst>
      <p:ext uri="{BB962C8B-B14F-4D97-AF65-F5344CB8AC3E}">
        <p14:creationId xmlns:p14="http://schemas.microsoft.com/office/powerpoint/2010/main" val="40733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p:txBody>
          <a:bodyPr/>
          <a:lstStyle>
            <a:lvl1pPr>
              <a:defRPr/>
            </a:lvl1pPr>
          </a:lstStyle>
          <a:p>
            <a:pPr>
              <a:defRPr/>
            </a:pPr>
            <a:fld id="{7AE98789-F8A9-4B5F-BEE4-6250E5425CAE}" type="datetime1">
              <a:rPr lang="zh-CN" altLang="en-US"/>
              <a:pPr>
                <a:defRPr/>
              </a:pPr>
              <a:t>2020/9/9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7409795D-40E7-4A5D-BA3F-90C01BB69497}" type="slidenum">
              <a:rPr lang="zh-CN" altLang="en-US"/>
              <a:pPr>
                <a:defRPr/>
              </a:pPr>
              <a:t>‹#›</a:t>
            </a:fld>
            <a:r>
              <a:rPr lang="zh-CN" altLang="en-US"/>
              <a:t> 页</a:t>
            </a:r>
          </a:p>
        </p:txBody>
      </p:sp>
    </p:spTree>
    <p:extLst>
      <p:ext uri="{BB962C8B-B14F-4D97-AF65-F5344CB8AC3E}">
        <p14:creationId xmlns:p14="http://schemas.microsoft.com/office/powerpoint/2010/main" val="25157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6"/>
          <p:cNvSpPr>
            <a:spLocks noGrp="1" noChangeArrowheads="1"/>
          </p:cNvSpPr>
          <p:nvPr>
            <p:ph type="dt" sz="half" idx="10"/>
          </p:nvPr>
        </p:nvSpPr>
        <p:spPr/>
        <p:txBody>
          <a:bodyPr/>
          <a:lstStyle>
            <a:lvl1pPr>
              <a:defRPr/>
            </a:lvl1pPr>
          </a:lstStyle>
          <a:p>
            <a:pPr>
              <a:defRPr/>
            </a:pPr>
            <a:fld id="{BBD87684-F0D2-4E98-8235-739B1F111B16}" type="datetime1">
              <a:rPr lang="zh-CN" altLang="en-US"/>
              <a:pPr>
                <a:defRPr/>
              </a:pPr>
              <a:t>2020/9/9</a:t>
            </a:fld>
            <a:endParaRPr lang="en-US" altLang="zh-CN"/>
          </a:p>
        </p:txBody>
      </p:sp>
      <p:sp>
        <p:nvSpPr>
          <p:cNvPr id="8" name="Rectangle 37"/>
          <p:cNvSpPr>
            <a:spLocks noGrp="1" noChangeArrowheads="1"/>
          </p:cNvSpPr>
          <p:nvPr>
            <p:ph type="ftr" sz="quarter" idx="11"/>
          </p:nvPr>
        </p:nvSpPr>
        <p:spPr/>
        <p:txBody>
          <a:bodyPr/>
          <a:lstStyle>
            <a:lvl1pPr>
              <a:defRPr/>
            </a:lvl1pPr>
          </a:lstStyle>
          <a:p>
            <a:pPr>
              <a:defRPr/>
            </a:pPr>
            <a:endParaRPr lang="en-US" altLang="zh-CN"/>
          </a:p>
        </p:txBody>
      </p:sp>
      <p:sp>
        <p:nvSpPr>
          <p:cNvPr id="9" name="Rectangle 38"/>
          <p:cNvSpPr>
            <a:spLocks noGrp="1" noChangeArrowheads="1"/>
          </p:cNvSpPr>
          <p:nvPr>
            <p:ph type="sldNum" sz="quarter" idx="12"/>
          </p:nvPr>
        </p:nvSpPr>
        <p:spPr/>
        <p:txBody>
          <a:bodyPr/>
          <a:lstStyle>
            <a:lvl1pPr>
              <a:defRPr/>
            </a:lvl1pPr>
          </a:lstStyle>
          <a:p>
            <a:pPr>
              <a:defRPr/>
            </a:pPr>
            <a:r>
              <a:rPr lang="zh-CN" altLang="en-US"/>
              <a:t>第 </a:t>
            </a:r>
            <a:fld id="{D2059273-7D80-4E3B-8BCE-583D5260105C}" type="slidenum">
              <a:rPr lang="zh-CN" altLang="en-US"/>
              <a:pPr>
                <a:defRPr/>
              </a:pPr>
              <a:t>‹#›</a:t>
            </a:fld>
            <a:r>
              <a:rPr lang="zh-CN" altLang="en-US"/>
              <a:t> 页</a:t>
            </a:r>
          </a:p>
        </p:txBody>
      </p:sp>
    </p:spTree>
    <p:extLst>
      <p:ext uri="{BB962C8B-B14F-4D97-AF65-F5344CB8AC3E}">
        <p14:creationId xmlns:p14="http://schemas.microsoft.com/office/powerpoint/2010/main" val="108548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6"/>
          <p:cNvSpPr>
            <a:spLocks noGrp="1" noChangeArrowheads="1"/>
          </p:cNvSpPr>
          <p:nvPr>
            <p:ph type="dt" sz="half" idx="10"/>
          </p:nvPr>
        </p:nvSpPr>
        <p:spPr/>
        <p:txBody>
          <a:bodyPr/>
          <a:lstStyle>
            <a:lvl1pPr>
              <a:defRPr/>
            </a:lvl1pPr>
          </a:lstStyle>
          <a:p>
            <a:pPr>
              <a:defRPr/>
            </a:pPr>
            <a:fld id="{2F832044-E465-4215-A18A-293C1E55801A}" type="datetime1">
              <a:rPr lang="zh-CN" altLang="en-US"/>
              <a:pPr>
                <a:defRPr/>
              </a:pPr>
              <a:t>2020/9/9</a:t>
            </a:fld>
            <a:endParaRPr lang="en-US" altLang="zh-CN"/>
          </a:p>
        </p:txBody>
      </p:sp>
      <p:sp>
        <p:nvSpPr>
          <p:cNvPr id="4" name="Rectangle 37"/>
          <p:cNvSpPr>
            <a:spLocks noGrp="1" noChangeArrowheads="1"/>
          </p:cNvSpPr>
          <p:nvPr>
            <p:ph type="ftr" sz="quarter" idx="11"/>
          </p:nvPr>
        </p:nvSpPr>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p:txBody>
          <a:bodyPr/>
          <a:lstStyle>
            <a:lvl1pPr>
              <a:defRPr/>
            </a:lvl1pPr>
          </a:lstStyle>
          <a:p>
            <a:pPr>
              <a:defRPr/>
            </a:pPr>
            <a:r>
              <a:rPr lang="zh-CN" altLang="en-US"/>
              <a:t>第 </a:t>
            </a:r>
            <a:fld id="{97A9B27E-F6AD-429A-B769-769820E19C6F}" type="slidenum">
              <a:rPr lang="zh-CN" altLang="en-US"/>
              <a:pPr>
                <a:defRPr/>
              </a:pPr>
              <a:t>‹#›</a:t>
            </a:fld>
            <a:r>
              <a:rPr lang="zh-CN" altLang="en-US"/>
              <a:t> 页</a:t>
            </a:r>
          </a:p>
        </p:txBody>
      </p:sp>
    </p:spTree>
    <p:extLst>
      <p:ext uri="{BB962C8B-B14F-4D97-AF65-F5344CB8AC3E}">
        <p14:creationId xmlns:p14="http://schemas.microsoft.com/office/powerpoint/2010/main" val="29427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p:txBody>
          <a:bodyPr/>
          <a:lstStyle>
            <a:lvl1pPr>
              <a:defRPr/>
            </a:lvl1pPr>
          </a:lstStyle>
          <a:p>
            <a:pPr>
              <a:defRPr/>
            </a:pPr>
            <a:fld id="{0F3703A3-1889-4D5A-B002-82B1611E7DF6}" type="datetime1">
              <a:rPr lang="zh-CN" altLang="en-US"/>
              <a:pPr>
                <a:defRPr/>
              </a:pPr>
              <a:t>2020/9/9</a:t>
            </a:fld>
            <a:endParaRPr lang="en-US" altLang="zh-CN"/>
          </a:p>
        </p:txBody>
      </p:sp>
      <p:sp>
        <p:nvSpPr>
          <p:cNvPr id="3" name="Rectangle 37"/>
          <p:cNvSpPr>
            <a:spLocks noGrp="1" noChangeArrowheads="1"/>
          </p:cNvSpPr>
          <p:nvPr>
            <p:ph type="ftr" sz="quarter" idx="11"/>
          </p:nvPr>
        </p:nvSpPr>
        <p:spPr/>
        <p:txBody>
          <a:bodyPr/>
          <a:lstStyle>
            <a:lvl1pPr>
              <a:defRPr/>
            </a:lvl1pPr>
          </a:lstStyle>
          <a:p>
            <a:pPr>
              <a:defRPr/>
            </a:pPr>
            <a:endParaRPr lang="en-US" altLang="zh-CN"/>
          </a:p>
        </p:txBody>
      </p:sp>
      <p:sp>
        <p:nvSpPr>
          <p:cNvPr id="4" name="Rectangle 38"/>
          <p:cNvSpPr>
            <a:spLocks noGrp="1" noChangeArrowheads="1"/>
          </p:cNvSpPr>
          <p:nvPr>
            <p:ph type="sldNum" sz="quarter" idx="12"/>
          </p:nvPr>
        </p:nvSpPr>
        <p:spPr/>
        <p:txBody>
          <a:bodyPr/>
          <a:lstStyle>
            <a:lvl1pPr>
              <a:defRPr/>
            </a:lvl1pPr>
          </a:lstStyle>
          <a:p>
            <a:pPr>
              <a:defRPr/>
            </a:pPr>
            <a:r>
              <a:rPr lang="zh-CN" altLang="en-US"/>
              <a:t>第 </a:t>
            </a:r>
            <a:fld id="{AA9BF305-28BD-41C0-8AA3-BF5601F9D25F}" type="slidenum">
              <a:rPr lang="zh-CN" altLang="en-US"/>
              <a:pPr>
                <a:defRPr/>
              </a:pPr>
              <a:t>‹#›</a:t>
            </a:fld>
            <a:r>
              <a:rPr lang="zh-CN" altLang="en-US"/>
              <a:t> 页</a:t>
            </a:r>
          </a:p>
        </p:txBody>
      </p:sp>
    </p:spTree>
    <p:extLst>
      <p:ext uri="{BB962C8B-B14F-4D97-AF65-F5344CB8AC3E}">
        <p14:creationId xmlns:p14="http://schemas.microsoft.com/office/powerpoint/2010/main" val="408380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p:txBody>
          <a:bodyPr/>
          <a:lstStyle>
            <a:lvl1pPr>
              <a:defRPr/>
            </a:lvl1pPr>
          </a:lstStyle>
          <a:p>
            <a:pPr>
              <a:defRPr/>
            </a:pPr>
            <a:fld id="{DC6E5853-D849-460E-9F4F-6003FF06D3DA}" type="datetime1">
              <a:rPr lang="zh-CN" altLang="en-US"/>
              <a:pPr>
                <a:defRPr/>
              </a:pPr>
              <a:t>2020/9/9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B03169C1-45E3-47B7-AD5D-8FF29948B46E}" type="slidenum">
              <a:rPr lang="zh-CN" altLang="en-US"/>
              <a:pPr>
                <a:defRPr/>
              </a:pPr>
              <a:t>‹#›</a:t>
            </a:fld>
            <a:r>
              <a:rPr lang="zh-CN" altLang="en-US"/>
              <a:t> 页</a:t>
            </a:r>
          </a:p>
        </p:txBody>
      </p:sp>
    </p:spTree>
    <p:extLst>
      <p:ext uri="{BB962C8B-B14F-4D97-AF65-F5344CB8AC3E}">
        <p14:creationId xmlns:p14="http://schemas.microsoft.com/office/powerpoint/2010/main" val="341427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p:txBody>
          <a:bodyPr/>
          <a:lstStyle>
            <a:lvl1pPr>
              <a:defRPr/>
            </a:lvl1pPr>
          </a:lstStyle>
          <a:p>
            <a:pPr>
              <a:defRPr/>
            </a:pPr>
            <a:fld id="{1549D3A2-BCD0-4CFB-ABCB-27401639CB2C}" type="datetime1">
              <a:rPr lang="zh-CN" altLang="en-US"/>
              <a:pPr>
                <a:defRPr/>
              </a:pPr>
              <a:t>2020/9/9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98695DA6-D3C0-4362-B9C6-2058F88EAA16}" type="slidenum">
              <a:rPr lang="zh-CN" altLang="en-US"/>
              <a:pPr>
                <a:defRPr/>
              </a:pPr>
              <a:t>‹#›</a:t>
            </a:fld>
            <a:r>
              <a:rPr lang="zh-CN" altLang="en-US"/>
              <a:t> 页</a:t>
            </a:r>
          </a:p>
        </p:txBody>
      </p:sp>
    </p:spTree>
    <p:extLst>
      <p:ext uri="{BB962C8B-B14F-4D97-AF65-F5344CB8AC3E}">
        <p14:creationId xmlns:p14="http://schemas.microsoft.com/office/powerpoint/2010/main" val="206116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33"/>
          <p:cNvGrpSpPr>
            <a:grpSpLocks/>
          </p:cNvGrpSpPr>
          <p:nvPr/>
        </p:nvGrpSpPr>
        <p:grpSpPr bwMode="auto">
          <a:xfrm>
            <a:off x="0" y="0"/>
            <a:ext cx="1085850" cy="6854825"/>
            <a:chOff x="0" y="0"/>
            <a:chExt cx="684" cy="4318"/>
          </a:xfrm>
        </p:grpSpPr>
        <p:sp>
          <p:nvSpPr>
            <p:cNvPr id="2"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1033" name="Group 32"/>
            <p:cNvGrpSpPr>
              <a:grpSpLocks/>
            </p:cNvGrpSpPr>
            <p:nvPr/>
          </p:nvGrpSpPr>
          <p:grpSpPr bwMode="auto">
            <a:xfrm>
              <a:off x="48" y="102"/>
              <a:ext cx="96" cy="4128"/>
              <a:chOff x="48" y="102"/>
              <a:chExt cx="96" cy="4128"/>
            </a:xfrm>
          </p:grpSpPr>
          <p:sp>
            <p:nvSpPr>
              <p:cNvPr id="3"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8" name="Rectangle 4"/>
              <p:cNvSpPr>
                <a:spLocks noChangeArrowheads="1"/>
              </p:cNvSpPr>
              <p:nvPr/>
            </p:nvSpPr>
            <p:spPr bwMode="auto">
              <a:xfrm>
                <a:off x="48" y="125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0" name="Rectangle 6"/>
              <p:cNvSpPr>
                <a:spLocks noChangeArrowheads="1"/>
              </p:cNvSpPr>
              <p:nvPr/>
            </p:nvSpPr>
            <p:spPr bwMode="auto">
              <a:xfrm>
                <a:off x="48" y="1538"/>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2" name="Rectangle 8"/>
              <p:cNvSpPr>
                <a:spLocks noChangeArrowheads="1"/>
              </p:cNvSpPr>
              <p:nvPr/>
            </p:nvSpPr>
            <p:spPr bwMode="auto">
              <a:xfrm>
                <a:off x="48" y="182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4" name="Rectangle 10"/>
              <p:cNvSpPr>
                <a:spLocks noChangeArrowheads="1"/>
              </p:cNvSpPr>
              <p:nvPr/>
            </p:nvSpPr>
            <p:spPr bwMode="auto">
              <a:xfrm>
                <a:off x="48" y="2115"/>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6" name="Rectangle 12"/>
              <p:cNvSpPr>
                <a:spLocks noChangeArrowheads="1"/>
              </p:cNvSpPr>
              <p:nvPr/>
            </p:nvSpPr>
            <p:spPr bwMode="auto">
              <a:xfrm>
                <a:off x="48" y="240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7" name="Rectangle 13"/>
              <p:cNvSpPr>
                <a:spLocks noChangeArrowheads="1"/>
              </p:cNvSpPr>
              <p:nvPr/>
            </p:nvSpPr>
            <p:spPr bwMode="auto">
              <a:xfrm>
                <a:off x="48" y="254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8" name="Rectangle 14"/>
              <p:cNvSpPr>
                <a:spLocks noChangeArrowheads="1"/>
              </p:cNvSpPr>
              <p:nvPr/>
            </p:nvSpPr>
            <p:spPr bwMode="auto">
              <a:xfrm>
                <a:off x="48" y="269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0" name="Rectangle 16"/>
              <p:cNvSpPr>
                <a:spLocks noChangeArrowheads="1"/>
              </p:cNvSpPr>
              <p:nvPr/>
            </p:nvSpPr>
            <p:spPr bwMode="auto">
              <a:xfrm>
                <a:off x="48" y="298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4" name="Rectangle 20"/>
              <p:cNvSpPr>
                <a:spLocks noChangeArrowheads="1"/>
              </p:cNvSpPr>
              <p:nvPr/>
            </p:nvSpPr>
            <p:spPr bwMode="auto">
              <a:xfrm>
                <a:off x="48" y="3557"/>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8" name="Rectangle 24"/>
              <p:cNvSpPr>
                <a:spLocks noChangeArrowheads="1"/>
              </p:cNvSpPr>
              <p:nvPr/>
            </p:nvSpPr>
            <p:spPr bwMode="auto">
              <a:xfrm>
                <a:off x="48" y="413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9" name="Rectangle 25"/>
              <p:cNvSpPr>
                <a:spLocks noChangeArrowheads="1"/>
              </p:cNvSpPr>
              <p:nvPr/>
            </p:nvSpPr>
            <p:spPr bwMode="auto">
              <a:xfrm>
                <a:off x="48" y="10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3" name="Rectangle 29"/>
              <p:cNvSpPr>
                <a:spLocks noChangeArrowheads="1"/>
              </p:cNvSpPr>
              <p:nvPr/>
            </p:nvSpPr>
            <p:spPr bwMode="auto">
              <a:xfrm>
                <a:off x="48" y="67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59" name="Rectangle 35"/>
          <p:cNvSpPr>
            <a:spLocks noGrp="1" noChangeArrowheads="1"/>
          </p:cNvSpPr>
          <p:nvPr>
            <p:ph type="body" idx="1"/>
          </p:nvPr>
        </p:nvSpPr>
        <p:spPr bwMode="auto">
          <a:xfrm>
            <a:off x="11430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0" name="Rectangle 36"/>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400" b="0">
                <a:solidFill>
                  <a:schemeClr val="tx1"/>
                </a:solidFill>
                <a:effectLst/>
                <a:latin typeface="+mn-lt"/>
              </a:defRPr>
            </a:lvl1pPr>
          </a:lstStyle>
          <a:p>
            <a:pPr>
              <a:defRPr/>
            </a:pPr>
            <a:fld id="{FAB4141E-F527-482F-9800-1834449B9BF3}" type="datetime1">
              <a:rPr lang="zh-CN" altLang="en-US"/>
              <a:pPr>
                <a:defRPr/>
              </a:pPr>
              <a:t>2020/9/9</a:t>
            </a:fld>
            <a:endParaRPr lang="en-US" altLang="zh-CN"/>
          </a:p>
        </p:txBody>
      </p:sp>
      <p:sp>
        <p:nvSpPr>
          <p:cNvPr id="1061" name="Rectangle 37"/>
          <p:cNvSpPr>
            <a:spLocks noGrp="1" noChangeArrowheads="1"/>
          </p:cNvSpPr>
          <p:nvPr>
            <p:ph type="ftr" sz="quarter" idx="3"/>
          </p:nvPr>
        </p:nvSpPr>
        <p:spPr bwMode="auto">
          <a:xfrm>
            <a:off x="35814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lnSpc>
                <a:spcPct val="100000"/>
              </a:lnSpc>
              <a:spcBef>
                <a:spcPct val="0"/>
              </a:spcBef>
              <a:buClrTx/>
              <a:buSzTx/>
              <a:buFontTx/>
              <a:buNone/>
              <a:defRPr sz="1400" b="0">
                <a:solidFill>
                  <a:schemeClr val="tx1"/>
                </a:solidFill>
                <a:effectLst/>
                <a:latin typeface="+mn-lt"/>
              </a:defRPr>
            </a:lvl1pPr>
          </a:lstStyle>
          <a:p>
            <a:pPr>
              <a:defRPr/>
            </a:pPr>
            <a:endParaRPr lang="en-US" altLang="zh-CN"/>
          </a:p>
        </p:txBody>
      </p:sp>
      <p:sp>
        <p:nvSpPr>
          <p:cNvPr id="1062" name="Rectangle 38"/>
          <p:cNvSpPr>
            <a:spLocks noGrp="1" noChangeArrowheads="1"/>
          </p:cNvSpPr>
          <p:nvPr>
            <p:ph type="sldNum" sz="quarter" idx="4"/>
          </p:nvPr>
        </p:nvSpPr>
        <p:spPr bwMode="auto">
          <a:xfrm>
            <a:off x="6732588" y="6661150"/>
            <a:ext cx="1905000" cy="1968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400" b="0">
                <a:solidFill>
                  <a:schemeClr val="tx1"/>
                </a:solidFill>
                <a:latin typeface="Times New Roman" panose="02020603050405020304" pitchFamily="18" charset="0"/>
              </a:defRPr>
            </a:lvl1pPr>
          </a:lstStyle>
          <a:p>
            <a:pPr>
              <a:defRPr/>
            </a:pPr>
            <a:r>
              <a:rPr lang="zh-CN" altLang="en-US"/>
              <a:t>第 </a:t>
            </a:r>
            <a:fld id="{CE3EE724-3080-4457-B503-924982FD04EC}" type="slidenum">
              <a:rPr lang="zh-CN" altLang="en-US"/>
              <a:pPr>
                <a:defRPr/>
              </a:pPr>
              <a:t>‹#›</a:t>
            </a:fld>
            <a:r>
              <a:rPr lang="zh-CN" altLang="en-US"/>
              <a:t> 页</a:t>
            </a:r>
          </a:p>
        </p:txBody>
      </p:sp>
    </p:spTree>
  </p:cSld>
  <p:clrMap bg1="dk2" tx1="lt1" bg2="dk1"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8" Type="http://schemas.openxmlformats.org/officeDocument/2006/relationships/slide" Target="slide32.xml"/><Relationship Id="rId13" Type="http://schemas.openxmlformats.org/officeDocument/2006/relationships/slide" Target="slide55.xml"/><Relationship Id="rId3" Type="http://schemas.openxmlformats.org/officeDocument/2006/relationships/slide" Target="slide7.xml"/><Relationship Id="rId7" Type="http://schemas.openxmlformats.org/officeDocument/2006/relationships/slide" Target="slide30.xml"/><Relationship Id="rId12" Type="http://schemas.openxmlformats.org/officeDocument/2006/relationships/slide" Target="slide4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48.xml"/><Relationship Id="rId5" Type="http://schemas.openxmlformats.org/officeDocument/2006/relationships/slide" Target="slide40.xml"/><Relationship Id="rId10" Type="http://schemas.openxmlformats.org/officeDocument/2006/relationships/slide" Target="slide43.xml"/><Relationship Id="rId4" Type="http://schemas.openxmlformats.org/officeDocument/2006/relationships/slide" Target="slide17.xml"/><Relationship Id="rId9" Type="http://schemas.openxmlformats.org/officeDocument/2006/relationships/slide" Target="slide38.xml"/><Relationship Id="rId14" Type="http://schemas.openxmlformats.org/officeDocument/2006/relationships/slide" Target="slide5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4ECAE5F-16AF-4561-9D96-11B22C27BF17}" type="datetime1">
              <a:rPr lang="zh-CN" altLang="en-US"/>
              <a:pPr>
                <a:defRPr/>
              </a:pPr>
              <a:t>2020/9/9</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CC3E388-3EAE-4D05-90B0-55E98A2D3CE6}" type="slidenum">
              <a:rPr lang="zh-CN" altLang="en-US" sz="1400" smtClean="0"/>
              <a:pPr>
                <a:spcBef>
                  <a:spcPct val="0"/>
                </a:spcBef>
                <a:buClrTx/>
                <a:buSzTx/>
                <a:buFontTx/>
                <a:buNone/>
              </a:pPr>
              <a:t>1</a:t>
            </a:fld>
            <a:r>
              <a:rPr lang="zh-CN" altLang="en-US" sz="1400"/>
              <a:t> 页</a:t>
            </a:r>
          </a:p>
        </p:txBody>
      </p:sp>
      <p:sp>
        <p:nvSpPr>
          <p:cNvPr id="825346" name="Rectangle 2"/>
          <p:cNvSpPr>
            <a:spLocks noGrp="1" noChangeArrowheads="1"/>
          </p:cNvSpPr>
          <p:nvPr>
            <p:ph type="title"/>
          </p:nvPr>
        </p:nvSpPr>
        <p:spPr>
          <a:xfrm>
            <a:off x="1195388" y="233363"/>
            <a:ext cx="6735762" cy="762000"/>
          </a:xfrm>
        </p:spPr>
        <p:txBody>
          <a:bodyPr/>
          <a:lstStyle/>
          <a:p>
            <a:pPr algn="ctr">
              <a:defRPr/>
            </a:pPr>
            <a:r>
              <a:rPr lang="zh-CN" altLang="en-US" sz="4800" b="1" kern="1200" dirty="0">
                <a:solidFill>
                  <a:srgbClr val="C00000"/>
                </a:solidFill>
                <a:effectLst>
                  <a:outerShdw blurRad="38100" dist="38100" dir="2700000" algn="tl">
                    <a:srgbClr val="000000"/>
                  </a:outerShdw>
                </a:effectLst>
                <a:ea typeface="楷体_GB2312" pitchFamily="49" charset="-122"/>
                <a:cs typeface="+mn-cs"/>
              </a:rPr>
              <a:t>第 </a:t>
            </a:r>
            <a:r>
              <a:rPr lang="en-US" altLang="zh-CN" sz="4800" b="1" kern="1200" dirty="0">
                <a:solidFill>
                  <a:srgbClr val="C00000"/>
                </a:solidFill>
                <a:effectLst>
                  <a:outerShdw blurRad="38100" dist="38100" dir="2700000" algn="tl">
                    <a:srgbClr val="000000"/>
                  </a:outerShdw>
                </a:effectLst>
                <a:ea typeface="楷体_GB2312" pitchFamily="49" charset="-122"/>
                <a:cs typeface="+mn-cs"/>
              </a:rPr>
              <a:t>2 </a:t>
            </a:r>
            <a:r>
              <a:rPr lang="zh-CN" altLang="en-US" sz="4800" b="1" kern="1200" dirty="0">
                <a:solidFill>
                  <a:srgbClr val="C00000"/>
                </a:solidFill>
                <a:effectLst>
                  <a:outerShdw blurRad="38100" dist="38100" dir="2700000" algn="tl">
                    <a:srgbClr val="000000"/>
                  </a:outerShdw>
                </a:effectLst>
                <a:ea typeface="楷体_GB2312" pitchFamily="49" charset="-122"/>
                <a:cs typeface="+mn-cs"/>
              </a:rPr>
              <a:t>章  文法和语言</a:t>
            </a:r>
          </a:p>
        </p:txBody>
      </p:sp>
      <p:sp>
        <p:nvSpPr>
          <p:cNvPr id="825348" name="Rectangle 4"/>
          <p:cNvSpPr>
            <a:spLocks noChangeArrowheads="1"/>
          </p:cNvSpPr>
          <p:nvPr/>
        </p:nvSpPr>
        <p:spPr bwMode="auto">
          <a:xfrm>
            <a:off x="3071813" y="1357313"/>
            <a:ext cx="3429000" cy="838200"/>
          </a:xfrm>
          <a:prstGeom prst="rect">
            <a:avLst/>
          </a:prstGeom>
          <a:noFill/>
          <a:ln w="9525">
            <a:noFill/>
            <a:miter lim="800000"/>
            <a:headEnd/>
            <a:tailEnd/>
          </a:ln>
          <a:effectLst/>
        </p:spPr>
        <p:txBody>
          <a:bodyPr lIns="92075" tIns="46038" rIns="92075" bIns="46038">
            <a:spAutoFit/>
          </a:bodyPr>
          <a:lstStyle/>
          <a:p>
            <a:pPr algn="ctr">
              <a:lnSpc>
                <a:spcPct val="110000"/>
              </a:lnSpc>
              <a:spcBef>
                <a:spcPct val="20000"/>
              </a:spcBef>
              <a:buClr>
                <a:schemeClr val="folHlink"/>
              </a:buClr>
              <a:buSzPct val="75000"/>
              <a:buFont typeface="Monotype Sorts" pitchFamily="2" charset="2"/>
              <a:buNone/>
              <a:defRPr/>
            </a:pPr>
            <a:r>
              <a:rPr lang="zh-CN" altLang="en-US" sz="4400" dirty="0">
                <a:solidFill>
                  <a:srgbClr val="C00000"/>
                </a:solidFill>
                <a:effectLst>
                  <a:outerShdw blurRad="38100" dist="38100" dir="2700000" algn="tl">
                    <a:srgbClr val="000000"/>
                  </a:outerShdw>
                </a:effectLst>
                <a:latin typeface="Times New Roman" pitchFamily="18" charset="0"/>
              </a:rPr>
              <a:t>本章目的</a:t>
            </a:r>
          </a:p>
        </p:txBody>
      </p:sp>
      <p:grpSp>
        <p:nvGrpSpPr>
          <p:cNvPr id="2" name="Group 5"/>
          <p:cNvGrpSpPr>
            <a:grpSpLocks/>
          </p:cNvGrpSpPr>
          <p:nvPr/>
        </p:nvGrpSpPr>
        <p:grpSpPr bwMode="auto">
          <a:xfrm>
            <a:off x="99219" y="2276872"/>
            <a:ext cx="8928100" cy="1800225"/>
            <a:chOff x="463" y="1700"/>
            <a:chExt cx="4776" cy="1451"/>
          </a:xfrm>
        </p:grpSpPr>
        <p:pic>
          <p:nvPicPr>
            <p:cNvPr id="163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 y="1700"/>
              <a:ext cx="4776" cy="1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25351" name="Text Box 7"/>
            <p:cNvSpPr txBox="1">
              <a:spLocks noChangeArrowheads="1"/>
            </p:cNvSpPr>
            <p:nvPr/>
          </p:nvSpPr>
          <p:spPr bwMode="auto">
            <a:xfrm>
              <a:off x="567" y="1888"/>
              <a:ext cx="4672" cy="1057"/>
            </a:xfrm>
            <a:prstGeom prst="rect">
              <a:avLst/>
            </a:prstGeom>
            <a:noFill/>
            <a:ln w="9525" algn="ctr">
              <a:noFill/>
              <a:miter lim="800000"/>
              <a:headEnd/>
              <a:tailEnd/>
            </a:ln>
            <a:effectLst/>
          </p:spPr>
          <p:txBody>
            <a:bodyPr>
              <a:spAutoFit/>
            </a:bodyPr>
            <a:lstStyle/>
            <a:p>
              <a:pPr eaLnBrk="1" hangingPunct="1">
                <a:spcBef>
                  <a:spcPct val="50000"/>
                </a:spcBef>
                <a:buFont typeface="Wingdings" pitchFamily="2" charset="2"/>
                <a:buChar char="l"/>
                <a:defRPr/>
              </a:pPr>
              <a:r>
                <a:rPr kumimoji="0" lang="zh-CN" altLang="en-US" dirty="0">
                  <a:solidFill>
                    <a:schemeClr val="bg2"/>
                  </a:solidFill>
                  <a:latin typeface="华文新魏" pitchFamily="2" charset="-122"/>
                  <a:ea typeface="华文新魏" pitchFamily="2" charset="-122"/>
                </a:rPr>
                <a:t>语言的语法结构的</a:t>
              </a:r>
              <a:r>
                <a:rPr lang="zh-CN" altLang="en-US" dirty="0">
                  <a:solidFill>
                    <a:schemeClr val="accent6">
                      <a:lumMod val="75000"/>
                    </a:schemeClr>
                  </a:solidFill>
                  <a:effectLst>
                    <a:outerShdw blurRad="38100" dist="38100" dir="2700000" algn="tl">
                      <a:srgbClr val="000000"/>
                    </a:outerShdw>
                  </a:effectLst>
                </a:rPr>
                <a:t>精确、无二义的</a:t>
              </a:r>
              <a:r>
                <a:rPr kumimoji="0" lang="zh-CN" altLang="en-US" dirty="0">
                  <a:solidFill>
                    <a:schemeClr val="bg2"/>
                  </a:solidFill>
                  <a:latin typeface="华文新魏" pitchFamily="2" charset="-122"/>
                  <a:ea typeface="华文新魏" pitchFamily="2" charset="-122"/>
                </a:rPr>
                <a:t>形式描述</a:t>
              </a:r>
            </a:p>
            <a:p>
              <a:pPr eaLnBrk="1" hangingPunct="1">
                <a:spcBef>
                  <a:spcPct val="50000"/>
                </a:spcBef>
                <a:buFont typeface="Wingdings" pitchFamily="2" charset="2"/>
                <a:buChar char="l"/>
                <a:defRPr/>
              </a:pPr>
              <a:r>
                <a:rPr kumimoji="0" lang="zh-CN" altLang="en-US" dirty="0">
                  <a:solidFill>
                    <a:schemeClr val="bg2"/>
                  </a:solidFill>
                  <a:latin typeface="华文新魏" pitchFamily="2" charset="-122"/>
                  <a:ea typeface="华文新魏" pitchFamily="2" charset="-122"/>
                </a:rPr>
                <a:t>从形式描述中，研究词法、语法分析器的构造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40" name="Rectangle 5"/>
          <p:cNvSpPr>
            <a:spLocks noChangeArrowheads="1"/>
          </p:cNvSpPr>
          <p:nvPr/>
        </p:nvSpPr>
        <p:spPr bwMode="auto">
          <a:xfrm>
            <a:off x="939800" y="-74613"/>
            <a:ext cx="8013700" cy="71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a:t>
            </a:r>
            <a:r>
              <a:rPr lang="en-US" altLang="zh-CN" sz="4000" dirty="0">
                <a:solidFill>
                  <a:srgbClr val="C00000"/>
                </a:solidFill>
                <a:effectLst>
                  <a:outerShdw blurRad="38100" dist="38100" dir="2700000" algn="tl">
                    <a:srgbClr val="000000">
                      <a:alpha val="43137"/>
                    </a:srgbClr>
                  </a:outerShdw>
                </a:effectLst>
              </a:rPr>
              <a:t>1</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836624" name="Rectangle 16"/>
          <p:cNvSpPr>
            <a:spLocks noGrp="1" noChangeArrowheads="1"/>
          </p:cNvSpPr>
          <p:nvPr>
            <p:ph type="body" idx="1"/>
          </p:nvPr>
        </p:nvSpPr>
        <p:spPr>
          <a:xfrm>
            <a:off x="0" y="692150"/>
            <a:ext cx="3857625" cy="647700"/>
          </a:xfrm>
        </p:spPr>
        <p:txBody>
          <a:bodyPr/>
          <a:lstStyle/>
          <a:p>
            <a:pPr>
              <a:buClr>
                <a:srgbClr val="FF33CC"/>
              </a:buClr>
              <a:defRPr/>
            </a:pPr>
            <a:r>
              <a:rPr lang="zh-CN" altLang="en-US" b="1" dirty="0">
                <a:solidFill>
                  <a:srgbClr val="FF33CC"/>
                </a:solidFill>
                <a:latin typeface="宋体" pitchFamily="2" charset="-122"/>
              </a:rPr>
              <a:t>符号串</a:t>
            </a:r>
            <a:r>
              <a:rPr lang="en-US" altLang="zh-CN" b="1" dirty="0">
                <a:solidFill>
                  <a:srgbClr val="FF33CC"/>
                </a:solidFill>
                <a:latin typeface="+mj-lt"/>
              </a:rPr>
              <a:t>s</a:t>
            </a:r>
            <a:r>
              <a:rPr lang="zh-CN" altLang="en-US" b="1" dirty="0">
                <a:solidFill>
                  <a:srgbClr val="FF33CC"/>
                </a:solidFill>
                <a:latin typeface="宋体" pitchFamily="2" charset="-122"/>
              </a:rPr>
              <a:t>的长度</a:t>
            </a:r>
          </a:p>
        </p:txBody>
      </p:sp>
      <p:sp>
        <p:nvSpPr>
          <p:cNvPr id="836625" name="Text Box 17"/>
          <p:cNvSpPr txBox="1">
            <a:spLocks noChangeArrowheads="1"/>
          </p:cNvSpPr>
          <p:nvPr/>
        </p:nvSpPr>
        <p:spPr bwMode="auto">
          <a:xfrm>
            <a:off x="329712" y="1322009"/>
            <a:ext cx="5364163" cy="519113"/>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latin typeface="Times New Roman" pitchFamily="18" charset="0"/>
              </a:rPr>
              <a:t>符号串中符号的个数。记为</a:t>
            </a:r>
            <a:r>
              <a:rPr lang="en-US" altLang="zh-CN" sz="2800" dirty="0">
                <a:solidFill>
                  <a:srgbClr val="006600"/>
                </a:solidFill>
                <a:effectLst>
                  <a:outerShdw blurRad="38100" dist="38100" dir="2700000" algn="tl">
                    <a:srgbClr val="000000"/>
                  </a:outerShdw>
                </a:effectLst>
                <a:latin typeface="Times New Roman" pitchFamily="18" charset="0"/>
              </a:rPr>
              <a:t>|s|</a:t>
            </a:r>
            <a:r>
              <a:rPr lang="zh-CN" altLang="en-US" sz="2800" dirty="0">
                <a:solidFill>
                  <a:schemeClr val="bg2"/>
                </a:solidFill>
                <a:effectLst>
                  <a:outerShdw blurRad="38100" dist="38100" dir="2700000" algn="tl">
                    <a:srgbClr val="000000"/>
                  </a:outerShdw>
                </a:effectLst>
                <a:latin typeface="Times New Roman" pitchFamily="18" charset="0"/>
              </a:rPr>
              <a:t>。</a:t>
            </a:r>
          </a:p>
        </p:txBody>
      </p:sp>
      <p:grpSp>
        <p:nvGrpSpPr>
          <p:cNvPr id="2" name="Group 23"/>
          <p:cNvGrpSpPr>
            <a:grpSpLocks/>
          </p:cNvGrpSpPr>
          <p:nvPr/>
        </p:nvGrpSpPr>
        <p:grpSpPr bwMode="auto">
          <a:xfrm>
            <a:off x="539552" y="2197644"/>
            <a:ext cx="5903913" cy="563562"/>
            <a:chOff x="340" y="1162"/>
            <a:chExt cx="3719" cy="355"/>
          </a:xfrm>
        </p:grpSpPr>
        <p:sp>
          <p:nvSpPr>
            <p:cNvPr id="27663" name="Rectangle 18"/>
            <p:cNvSpPr>
              <a:spLocks noChangeArrowheads="1"/>
            </p:cNvSpPr>
            <p:nvPr/>
          </p:nvSpPr>
          <p:spPr bwMode="auto">
            <a:xfrm>
              <a:off x="3061" y="1162"/>
              <a:ext cx="998" cy="3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dirty="0">
                  <a:solidFill>
                    <a:schemeClr val="bg2"/>
                  </a:solidFill>
                </a:rPr>
                <a:t>|ε| = 0</a:t>
              </a:r>
            </a:p>
          </p:txBody>
        </p:sp>
        <p:sp>
          <p:nvSpPr>
            <p:cNvPr id="27664" name="Rectangle 20"/>
            <p:cNvSpPr>
              <a:spLocks noChangeArrowheads="1"/>
            </p:cNvSpPr>
            <p:nvPr/>
          </p:nvSpPr>
          <p:spPr bwMode="auto">
            <a:xfrm>
              <a:off x="340" y="1163"/>
              <a:ext cx="2490" cy="354"/>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88900" indent="-88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rPr>
                <a:t>如</a:t>
              </a:r>
              <a:r>
                <a:rPr lang="en-US" altLang="zh-CN" sz="2800">
                  <a:solidFill>
                    <a:schemeClr val="bg2"/>
                  </a:solidFill>
                </a:rPr>
                <a:t>|abc|=3</a:t>
              </a:r>
              <a:r>
                <a:rPr lang="zh-CN" altLang="en-US" sz="2800">
                  <a:solidFill>
                    <a:schemeClr val="bg2"/>
                  </a:solidFill>
                </a:rPr>
                <a:t>，</a:t>
              </a:r>
              <a:r>
                <a:rPr lang="en-US" altLang="zh-CN" sz="2800">
                  <a:solidFill>
                    <a:schemeClr val="bg2"/>
                  </a:solidFill>
                </a:rPr>
                <a:t>|abc+*abc|=8</a:t>
              </a:r>
            </a:p>
          </p:txBody>
        </p:sp>
      </p:grpSp>
      <p:sp>
        <p:nvSpPr>
          <p:cNvPr id="836629" name="Rectangle 21"/>
          <p:cNvSpPr>
            <a:spLocks noChangeArrowheads="1"/>
          </p:cNvSpPr>
          <p:nvPr/>
        </p:nvSpPr>
        <p:spPr bwMode="auto">
          <a:xfrm>
            <a:off x="21956" y="3288874"/>
            <a:ext cx="3132138" cy="647700"/>
          </a:xfrm>
          <a:prstGeom prst="rect">
            <a:avLst/>
          </a:prstGeom>
          <a:noFill/>
          <a:ln w="9525">
            <a:noFill/>
            <a:miter lim="800000"/>
            <a:headEnd/>
            <a:tailEnd/>
          </a:ln>
          <a:effectLst/>
        </p:spPr>
        <p:txBody>
          <a:bodyPr lIns="92075" tIns="46038" rIns="92075" bIns="46038"/>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符号串相等</a:t>
            </a:r>
          </a:p>
        </p:txBody>
      </p:sp>
      <p:sp>
        <p:nvSpPr>
          <p:cNvPr id="836630" name="Rectangle 22"/>
          <p:cNvSpPr>
            <a:spLocks noChangeArrowheads="1"/>
          </p:cNvSpPr>
          <p:nvPr/>
        </p:nvSpPr>
        <p:spPr bwMode="auto">
          <a:xfrm>
            <a:off x="381526" y="4293096"/>
            <a:ext cx="5545137" cy="111760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dirty="0">
                <a:solidFill>
                  <a:schemeClr val="bg2"/>
                </a:solidFill>
              </a:rPr>
              <a:t>当</a:t>
            </a:r>
            <a:r>
              <a:rPr lang="en-US" altLang="zh-CN" sz="2800" dirty="0">
                <a:solidFill>
                  <a:schemeClr val="bg2"/>
                </a:solidFill>
              </a:rPr>
              <a:t>x=</a:t>
            </a:r>
            <a:r>
              <a:rPr lang="en-US" altLang="zh-CN" sz="2800" dirty="0" err="1">
                <a:solidFill>
                  <a:schemeClr val="bg2"/>
                </a:solidFill>
              </a:rPr>
              <a:t>abbc</a:t>
            </a:r>
            <a:r>
              <a:rPr lang="zh-CN" altLang="en-US" sz="2800" dirty="0">
                <a:solidFill>
                  <a:schemeClr val="bg2"/>
                </a:solidFill>
              </a:rPr>
              <a:t>，</a:t>
            </a:r>
            <a:r>
              <a:rPr lang="en-US" altLang="zh-CN" sz="2800" dirty="0">
                <a:solidFill>
                  <a:schemeClr val="bg2"/>
                </a:solidFill>
              </a:rPr>
              <a:t>y=</a:t>
            </a:r>
            <a:r>
              <a:rPr lang="en-US" altLang="zh-CN" sz="2800" dirty="0" err="1">
                <a:solidFill>
                  <a:schemeClr val="bg2"/>
                </a:solidFill>
              </a:rPr>
              <a:t>abbc</a:t>
            </a:r>
            <a:r>
              <a:rPr lang="en-US" altLang="zh-CN" sz="2800" dirty="0">
                <a:solidFill>
                  <a:schemeClr val="bg2"/>
                </a:solidFill>
              </a:rPr>
              <a:t> </a:t>
            </a:r>
            <a:r>
              <a:rPr lang="zh-CN" altLang="en-US" sz="2800" dirty="0">
                <a:solidFill>
                  <a:schemeClr val="bg2"/>
                </a:solidFill>
              </a:rPr>
              <a:t>时：则</a:t>
            </a:r>
            <a:r>
              <a:rPr lang="en-US" altLang="zh-CN" sz="2800" dirty="0">
                <a:solidFill>
                  <a:schemeClr val="bg2"/>
                </a:solidFill>
              </a:rPr>
              <a:t>x=y </a:t>
            </a:r>
            <a:r>
              <a:rPr lang="zh-CN" altLang="en-US" sz="2800" dirty="0">
                <a:solidFill>
                  <a:schemeClr val="bg2"/>
                </a:solidFill>
              </a:rPr>
              <a:t>；</a:t>
            </a:r>
          </a:p>
          <a:p>
            <a:pPr>
              <a:lnSpc>
                <a:spcPct val="110000"/>
              </a:lnSpc>
              <a:buClr>
                <a:schemeClr val="folHlink"/>
              </a:buClr>
              <a:buFont typeface="Monotype Sorts" pitchFamily="2" charset="2"/>
              <a:buNone/>
            </a:pPr>
            <a:r>
              <a:rPr lang="zh-CN" altLang="en-US" sz="2800" dirty="0">
                <a:solidFill>
                  <a:schemeClr val="bg2"/>
                </a:solidFill>
              </a:rPr>
              <a:t>当</a:t>
            </a:r>
            <a:r>
              <a:rPr lang="en-US" altLang="zh-CN" sz="2800" dirty="0">
                <a:solidFill>
                  <a:schemeClr val="bg2"/>
                </a:solidFill>
              </a:rPr>
              <a:t>x=ab</a:t>
            </a:r>
            <a:r>
              <a:rPr lang="zh-CN" altLang="en-US" sz="2800" dirty="0">
                <a:solidFill>
                  <a:schemeClr val="bg2"/>
                </a:solidFill>
              </a:rPr>
              <a:t>，</a:t>
            </a:r>
            <a:r>
              <a:rPr lang="en-US" altLang="zh-CN" sz="2800" dirty="0">
                <a:solidFill>
                  <a:schemeClr val="bg2"/>
                </a:solidFill>
              </a:rPr>
              <a:t>y=</a:t>
            </a:r>
            <a:r>
              <a:rPr lang="en-US" altLang="zh-CN" sz="2800" dirty="0" err="1">
                <a:solidFill>
                  <a:schemeClr val="bg2"/>
                </a:solidFill>
              </a:rPr>
              <a:t>ba</a:t>
            </a:r>
            <a:r>
              <a:rPr lang="en-US" altLang="zh-CN" sz="2800" dirty="0">
                <a:solidFill>
                  <a:schemeClr val="bg2"/>
                </a:solidFill>
              </a:rPr>
              <a:t> </a:t>
            </a:r>
            <a:r>
              <a:rPr lang="zh-CN" altLang="en-US" sz="2800" dirty="0">
                <a:solidFill>
                  <a:schemeClr val="bg2"/>
                </a:solidFill>
              </a:rPr>
              <a:t>时：则</a:t>
            </a:r>
            <a:r>
              <a:rPr lang="en-US" altLang="zh-CN" sz="2800" dirty="0" err="1">
                <a:solidFill>
                  <a:schemeClr val="bg2"/>
                </a:solidFill>
              </a:rPr>
              <a:t>x≠y</a:t>
            </a:r>
            <a:endParaRPr lang="en-US" altLang="zh-CN" sz="2800" dirty="0">
              <a:solidFill>
                <a:schemeClr val="bg2"/>
              </a:solidFill>
            </a:endParaRPr>
          </a:p>
        </p:txBody>
      </p:sp>
      <p:sp>
        <p:nvSpPr>
          <p:cNvPr id="17" name="AutoShape 24">
            <a:hlinkClick r:id="" action="ppaction://hlinkshowjump?jump=nextslide" highlightClick="1"/>
          </p:cNvPr>
          <p:cNvSpPr>
            <a:spLocks noChangeArrowheads="1"/>
          </p:cNvSpPr>
          <p:nvPr/>
        </p:nvSpPr>
        <p:spPr bwMode="auto">
          <a:xfrm>
            <a:off x="8853488" y="6583363"/>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6625"/>
                                        </p:tgtEl>
                                        <p:attrNameLst>
                                          <p:attrName>style.visibility</p:attrName>
                                        </p:attrNameLst>
                                      </p:cBhvr>
                                      <p:to>
                                        <p:strVal val="visible"/>
                                      </p:to>
                                    </p:set>
                                    <p:animEffect transition="in" filter="checkerboard(across)">
                                      <p:cBhvr>
                                        <p:cTn id="7" dur="500"/>
                                        <p:tgtEl>
                                          <p:spTgt spid="8366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6630"/>
                                        </p:tgtEl>
                                        <p:attrNameLst>
                                          <p:attrName>style.visibility</p:attrName>
                                        </p:attrNameLst>
                                      </p:cBhvr>
                                      <p:to>
                                        <p:strVal val="visible"/>
                                      </p:to>
                                    </p:set>
                                    <p:animEffect transition="in" filter="blinds(horizontal)">
                                      <p:cBhvr>
                                        <p:cTn id="17" dur="500"/>
                                        <p:tgtEl>
                                          <p:spTgt spid="83663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25" grpId="0" autoUpdateAnimBg="0"/>
      <p:bldP spid="83663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939800" y="-74613"/>
            <a:ext cx="8013700"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a:t>
            </a:r>
            <a:r>
              <a:rPr lang="en-US" altLang="zh-CN" sz="4000" dirty="0">
                <a:solidFill>
                  <a:srgbClr val="C00000"/>
                </a:solidFill>
                <a:effectLst>
                  <a:outerShdw blurRad="38100" dist="38100" dir="2700000" algn="tl">
                    <a:srgbClr val="000000">
                      <a:alpha val="43137"/>
                    </a:srgbClr>
                  </a:outerShdw>
                </a:effectLst>
              </a:rPr>
              <a:t>2</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5" name="Rectangle 24"/>
          <p:cNvSpPr>
            <a:spLocks noChangeArrowheads="1"/>
          </p:cNvSpPr>
          <p:nvPr/>
        </p:nvSpPr>
        <p:spPr bwMode="auto">
          <a:xfrm>
            <a:off x="348158" y="1629014"/>
            <a:ext cx="5735638" cy="528638"/>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移走</a:t>
            </a:r>
            <a:r>
              <a:rPr lang="en-US" altLang="zh-CN" sz="2800" dirty="0">
                <a:solidFill>
                  <a:schemeClr val="bg2"/>
                </a:solidFill>
                <a:effectLst>
                  <a:outerShdw blurRad="38100" dist="38100" dir="2700000" algn="tl">
                    <a:srgbClr val="000000"/>
                  </a:outerShdw>
                </a:effectLst>
              </a:rPr>
              <a:t>s</a:t>
            </a:r>
            <a:r>
              <a:rPr lang="zh-CN" altLang="en-US" sz="2800" dirty="0">
                <a:solidFill>
                  <a:schemeClr val="bg2"/>
                </a:solidFill>
                <a:effectLst>
                  <a:outerShdw blurRad="38100" dist="38100" dir="2700000" algn="tl">
                    <a:srgbClr val="000000"/>
                  </a:outerShdw>
                </a:effectLst>
              </a:rPr>
              <a:t>尾部的零个或多于零个符号。</a:t>
            </a:r>
          </a:p>
        </p:txBody>
      </p:sp>
      <p:sp>
        <p:nvSpPr>
          <p:cNvPr id="6" name="Rectangle 25"/>
          <p:cNvSpPr>
            <a:spLocks noChangeArrowheads="1"/>
          </p:cNvSpPr>
          <p:nvPr/>
        </p:nvSpPr>
        <p:spPr bwMode="auto">
          <a:xfrm>
            <a:off x="369587" y="3062193"/>
            <a:ext cx="5735638" cy="528637"/>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删去</a:t>
            </a:r>
            <a:r>
              <a:rPr lang="en-US" altLang="zh-CN" sz="2800" dirty="0">
                <a:solidFill>
                  <a:schemeClr val="bg2"/>
                </a:solidFill>
                <a:effectLst>
                  <a:outerShdw blurRad="38100" dist="38100" dir="2700000" algn="tl">
                    <a:srgbClr val="000000"/>
                  </a:outerShdw>
                </a:effectLst>
                <a:latin typeface="+mj-lt"/>
              </a:rPr>
              <a:t>s</a:t>
            </a:r>
            <a:r>
              <a:rPr lang="zh-CN" altLang="en-US" sz="2800" dirty="0">
                <a:solidFill>
                  <a:schemeClr val="bg2"/>
                </a:solidFill>
                <a:effectLst>
                  <a:outerShdw blurRad="38100" dist="38100" dir="2700000" algn="tl">
                    <a:srgbClr val="000000"/>
                  </a:outerShdw>
                </a:effectLst>
                <a:latin typeface="+mj-lt"/>
              </a:rPr>
              <a:t>头部的</a:t>
            </a:r>
            <a:r>
              <a:rPr lang="zh-CN" altLang="en-US" sz="2800" dirty="0">
                <a:solidFill>
                  <a:schemeClr val="bg2"/>
                </a:solidFill>
                <a:effectLst>
                  <a:outerShdw blurRad="38100" dist="38100" dir="2700000" algn="tl">
                    <a:srgbClr val="000000"/>
                  </a:outerShdw>
                </a:effectLst>
              </a:rPr>
              <a:t>零个或多于零个符号。</a:t>
            </a:r>
          </a:p>
        </p:txBody>
      </p:sp>
      <p:sp>
        <p:nvSpPr>
          <p:cNvPr id="7" name="Rectangle 26"/>
          <p:cNvSpPr>
            <a:spLocks noChangeArrowheads="1"/>
          </p:cNvSpPr>
          <p:nvPr/>
        </p:nvSpPr>
        <p:spPr bwMode="auto">
          <a:xfrm>
            <a:off x="24287" y="908720"/>
            <a:ext cx="4716463" cy="585787"/>
          </a:xfrm>
          <a:prstGeom prst="rect">
            <a:avLst/>
          </a:prstGeom>
          <a:noFill/>
          <a:ln w="9525">
            <a:noFill/>
            <a:miter lim="800000"/>
            <a:headEnd/>
            <a:tailEnd/>
          </a:ln>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a:t>
            </a:r>
            <a:r>
              <a:rPr lang="en-US" altLang="zh-CN" dirty="0">
                <a:solidFill>
                  <a:srgbClr val="FF33CC"/>
                </a:solidFill>
                <a:effectLst>
                  <a:outerShdw blurRad="38100" dist="38100" dir="2700000" algn="tl">
                    <a:srgbClr val="000000"/>
                  </a:outerShdw>
                </a:effectLst>
                <a:ea typeface="+mn-ea"/>
              </a:rPr>
              <a:t>s</a:t>
            </a:r>
            <a:r>
              <a:rPr lang="zh-CN" altLang="en-US" dirty="0">
                <a:solidFill>
                  <a:srgbClr val="FF33CC"/>
                </a:solidFill>
                <a:effectLst>
                  <a:outerShdw blurRad="38100" dist="38100" dir="2700000" algn="tl">
                    <a:srgbClr val="000000"/>
                  </a:outerShdw>
                </a:effectLst>
                <a:ea typeface="+mn-ea"/>
              </a:rPr>
              <a:t>的头（前缀）</a:t>
            </a:r>
          </a:p>
        </p:txBody>
      </p:sp>
      <p:sp>
        <p:nvSpPr>
          <p:cNvPr id="8" name="Rectangle 27"/>
          <p:cNvSpPr>
            <a:spLocks noChangeArrowheads="1"/>
          </p:cNvSpPr>
          <p:nvPr/>
        </p:nvSpPr>
        <p:spPr bwMode="auto">
          <a:xfrm>
            <a:off x="24287" y="2420020"/>
            <a:ext cx="4787900" cy="585787"/>
          </a:xfrm>
          <a:prstGeom prst="rect">
            <a:avLst/>
          </a:prstGeom>
          <a:noFill/>
          <a:ln w="9525">
            <a:noFill/>
            <a:miter lim="800000"/>
            <a:headEnd/>
            <a:tailEnd/>
          </a:ln>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a:t>
            </a:r>
            <a:r>
              <a:rPr lang="en-US" altLang="zh-CN" dirty="0">
                <a:solidFill>
                  <a:srgbClr val="FF33CC"/>
                </a:solidFill>
                <a:effectLst>
                  <a:outerShdw blurRad="38100" dist="38100" dir="2700000" algn="tl">
                    <a:srgbClr val="000000"/>
                  </a:outerShdw>
                </a:effectLst>
                <a:ea typeface="+mn-ea"/>
              </a:rPr>
              <a:t>s</a:t>
            </a:r>
            <a:r>
              <a:rPr lang="zh-CN" altLang="en-US" dirty="0">
                <a:solidFill>
                  <a:srgbClr val="FF33CC"/>
                </a:solidFill>
                <a:effectLst>
                  <a:outerShdw blurRad="38100" dist="38100" dir="2700000" algn="tl">
                    <a:srgbClr val="000000"/>
                  </a:outerShdw>
                </a:effectLst>
                <a:ea typeface="+mn-ea"/>
              </a:rPr>
              <a:t>的尾（后缀）</a:t>
            </a:r>
          </a:p>
        </p:txBody>
      </p:sp>
      <p:sp>
        <p:nvSpPr>
          <p:cNvPr id="9" name="Rectangle 28"/>
          <p:cNvSpPr>
            <a:spLocks noChangeArrowheads="1"/>
          </p:cNvSpPr>
          <p:nvPr/>
        </p:nvSpPr>
        <p:spPr bwMode="auto">
          <a:xfrm>
            <a:off x="467544" y="3830907"/>
            <a:ext cx="5256212" cy="519113"/>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 typeface="Monotype Sorts" pitchFamily="2" charset="2"/>
              <a:buNone/>
            </a:pPr>
            <a:r>
              <a:rPr lang="zh-CN" altLang="en-US" sz="2800" dirty="0">
                <a:solidFill>
                  <a:schemeClr val="bg2"/>
                </a:solidFill>
              </a:rPr>
              <a:t>例如：符号串</a:t>
            </a:r>
            <a:r>
              <a:rPr lang="en-US" altLang="zh-CN" sz="2800" dirty="0">
                <a:solidFill>
                  <a:schemeClr val="bg2"/>
                </a:solidFill>
              </a:rPr>
              <a:t>banana</a:t>
            </a:r>
          </a:p>
        </p:txBody>
      </p:sp>
      <p:sp>
        <p:nvSpPr>
          <p:cNvPr id="10" name="Rectangle 29"/>
          <p:cNvSpPr>
            <a:spLocks noChangeArrowheads="1"/>
          </p:cNvSpPr>
          <p:nvPr/>
        </p:nvSpPr>
        <p:spPr bwMode="auto">
          <a:xfrm>
            <a:off x="467544" y="4350020"/>
            <a:ext cx="5256212" cy="1970088"/>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tx1"/>
              </a:buClr>
              <a:buFont typeface="Wingdings" panose="05000000000000000000" pitchFamily="2" charset="2"/>
              <a:buNone/>
            </a:pPr>
            <a:r>
              <a:rPr lang="zh-CN" altLang="en-US" sz="2800" dirty="0">
                <a:solidFill>
                  <a:schemeClr val="bg2"/>
                </a:solidFill>
              </a:rPr>
              <a:t>符号串的头：</a:t>
            </a:r>
          </a:p>
          <a:p>
            <a:pPr>
              <a:spcBef>
                <a:spcPct val="0"/>
              </a:spcBef>
              <a:buClr>
                <a:schemeClr val="tx1"/>
              </a:buClr>
              <a:buFont typeface="Wingdings" panose="05000000000000000000" pitchFamily="2" charset="2"/>
              <a:buNone/>
            </a:pPr>
            <a:r>
              <a:rPr lang="en-US" altLang="zh-CN" sz="2800" dirty="0" err="1">
                <a:solidFill>
                  <a:srgbClr val="FF00FF"/>
                </a:solidFill>
              </a:rPr>
              <a:t>ε</a:t>
            </a:r>
            <a:r>
              <a:rPr lang="en-US" altLang="zh-CN" sz="2800" dirty="0" err="1">
                <a:solidFill>
                  <a:schemeClr val="bg2"/>
                </a:solidFill>
              </a:rPr>
              <a:t>,b,ba,ban,bana,banan</a:t>
            </a:r>
            <a:r>
              <a:rPr lang="en-US" altLang="zh-CN" sz="2800" dirty="0">
                <a:solidFill>
                  <a:schemeClr val="bg2"/>
                </a:solidFill>
              </a:rPr>
              <a:t>, </a:t>
            </a:r>
            <a:r>
              <a:rPr lang="en-US" altLang="zh-CN" sz="2800" dirty="0">
                <a:solidFill>
                  <a:srgbClr val="FF00FF"/>
                </a:solidFill>
              </a:rPr>
              <a:t>banana</a:t>
            </a:r>
          </a:p>
          <a:p>
            <a:pPr>
              <a:spcBef>
                <a:spcPts val="1200"/>
              </a:spcBef>
              <a:buClr>
                <a:schemeClr val="tx1"/>
              </a:buClr>
              <a:buFont typeface="Wingdings" panose="05000000000000000000" pitchFamily="2" charset="2"/>
              <a:buNone/>
            </a:pPr>
            <a:r>
              <a:rPr lang="zh-CN" altLang="en-US" sz="2800" dirty="0">
                <a:solidFill>
                  <a:schemeClr val="bg2"/>
                </a:solidFill>
              </a:rPr>
              <a:t>符号串的尾：</a:t>
            </a:r>
          </a:p>
          <a:p>
            <a:pPr>
              <a:spcBef>
                <a:spcPct val="0"/>
              </a:spcBef>
              <a:buClr>
                <a:schemeClr val="tx1"/>
              </a:buClr>
              <a:buFont typeface="Wingdings" panose="05000000000000000000" pitchFamily="2" charset="2"/>
              <a:buNone/>
            </a:pPr>
            <a:r>
              <a:rPr lang="en-US" altLang="zh-CN" sz="2800" dirty="0" err="1">
                <a:solidFill>
                  <a:srgbClr val="FF00FF"/>
                </a:solidFill>
              </a:rPr>
              <a:t>ε</a:t>
            </a:r>
            <a:r>
              <a:rPr lang="en-US" altLang="zh-CN" sz="2800" dirty="0" err="1">
                <a:solidFill>
                  <a:schemeClr val="bg2"/>
                </a:solidFill>
              </a:rPr>
              <a:t>,a,na,ana,nana,anana</a:t>
            </a:r>
            <a:r>
              <a:rPr lang="en-US" altLang="zh-CN" sz="2800" dirty="0">
                <a:solidFill>
                  <a:schemeClr val="bg2"/>
                </a:solidFill>
              </a:rPr>
              <a:t>, </a:t>
            </a:r>
            <a:r>
              <a:rPr lang="en-US" altLang="zh-CN" sz="2800" dirty="0">
                <a:solidFill>
                  <a:srgbClr val="FF00FF"/>
                </a:solidFill>
              </a:rPr>
              <a:t>banana</a:t>
            </a:r>
          </a:p>
        </p:txBody>
      </p:sp>
      <p:sp>
        <p:nvSpPr>
          <p:cNvPr id="11" name="AutoShape 24">
            <a:hlinkClick r:id="" action="ppaction://hlinkshowjump?jump=nextslide" highlightClick="1"/>
          </p:cNvPr>
          <p:cNvSpPr>
            <a:spLocks noChangeArrowheads="1"/>
          </p:cNvSpPr>
          <p:nvPr/>
        </p:nvSpPr>
        <p:spPr bwMode="auto">
          <a:xfrm>
            <a:off x="8853488" y="6583363"/>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extLst>
      <p:ext uri="{BB962C8B-B14F-4D97-AF65-F5344CB8AC3E}">
        <p14:creationId xmlns:p14="http://schemas.microsoft.com/office/powerpoint/2010/main" val="144189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autoUpdateAnimBg="0"/>
      <p:bldP spid="10" grpId="0" animBg="1" autoUpdateAnimBg="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12"/>
          <p:cNvSpPr>
            <a:spLocks noChangeArrowheads="1"/>
          </p:cNvSpPr>
          <p:nvPr/>
        </p:nvSpPr>
        <p:spPr bwMode="auto">
          <a:xfrm>
            <a:off x="1042988" y="0"/>
            <a:ext cx="7993062"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a:t>
            </a:r>
            <a:r>
              <a:rPr lang="en-US" altLang="zh-CN" sz="4000" dirty="0">
                <a:solidFill>
                  <a:srgbClr val="C00000"/>
                </a:solidFill>
                <a:effectLst>
                  <a:outerShdw blurRad="38100" dist="38100" dir="2700000" algn="tl">
                    <a:srgbClr val="000000">
                      <a:alpha val="43137"/>
                    </a:srgbClr>
                  </a:outerShdw>
                </a:effectLst>
              </a:rPr>
              <a:t>3</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924685" name="Text Box 13"/>
          <p:cNvSpPr txBox="1">
            <a:spLocks noChangeArrowheads="1"/>
          </p:cNvSpPr>
          <p:nvPr/>
        </p:nvSpPr>
        <p:spPr bwMode="auto">
          <a:xfrm>
            <a:off x="0" y="692150"/>
            <a:ext cx="3455988" cy="585788"/>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a:t>
            </a:r>
            <a:r>
              <a:rPr lang="en-US" altLang="zh-CN" dirty="0">
                <a:solidFill>
                  <a:srgbClr val="FF33CC"/>
                </a:solidFill>
                <a:effectLst>
                  <a:outerShdw blurRad="38100" dist="38100" dir="2700000" algn="tl">
                    <a:srgbClr val="000000"/>
                  </a:outerShdw>
                </a:effectLst>
                <a:ea typeface="+mn-ea"/>
              </a:rPr>
              <a:t>s</a:t>
            </a:r>
            <a:r>
              <a:rPr lang="zh-CN" altLang="en-US" dirty="0">
                <a:solidFill>
                  <a:srgbClr val="FF33CC"/>
                </a:solidFill>
                <a:effectLst>
                  <a:outerShdw blurRad="38100" dist="38100" dir="2700000" algn="tl">
                    <a:srgbClr val="000000"/>
                  </a:outerShdw>
                </a:effectLst>
                <a:ea typeface="+mn-ea"/>
              </a:rPr>
              <a:t>的子串</a:t>
            </a:r>
          </a:p>
        </p:txBody>
      </p:sp>
      <p:sp>
        <p:nvSpPr>
          <p:cNvPr id="924686" name="Text Box 14"/>
          <p:cNvSpPr txBox="1">
            <a:spLocks noChangeArrowheads="1"/>
          </p:cNvSpPr>
          <p:nvPr/>
        </p:nvSpPr>
        <p:spPr bwMode="auto">
          <a:xfrm>
            <a:off x="541475" y="2683803"/>
            <a:ext cx="6263939" cy="4762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Clr>
                <a:schemeClr val="tx1"/>
              </a:buClr>
              <a:buFont typeface="Wingdings" panose="05000000000000000000" pitchFamily="2" charset="2"/>
              <a:buNone/>
            </a:pPr>
            <a:r>
              <a:rPr lang="zh-CN" altLang="en-US" sz="2800" dirty="0">
                <a:solidFill>
                  <a:schemeClr val="bg2"/>
                </a:solidFill>
              </a:rPr>
              <a:t>符号串</a:t>
            </a:r>
            <a:r>
              <a:rPr lang="en-US" altLang="zh-CN" sz="2800" dirty="0">
                <a:solidFill>
                  <a:schemeClr val="bg2"/>
                </a:solidFill>
              </a:rPr>
              <a:t>s</a:t>
            </a:r>
            <a:r>
              <a:rPr lang="zh-CN" altLang="en-US" sz="2800" dirty="0">
                <a:solidFill>
                  <a:schemeClr val="bg2"/>
                </a:solidFill>
              </a:rPr>
              <a:t>： </a:t>
            </a:r>
            <a:r>
              <a:rPr lang="en-US" altLang="zh-CN" sz="2800" dirty="0">
                <a:solidFill>
                  <a:schemeClr val="bg2"/>
                </a:solidFill>
              </a:rPr>
              <a:t>s</a:t>
            </a:r>
            <a:r>
              <a:rPr lang="zh-CN" altLang="en-US" sz="2800" dirty="0">
                <a:solidFill>
                  <a:schemeClr val="bg2"/>
                </a:solidFill>
              </a:rPr>
              <a:t>和</a:t>
            </a:r>
            <a:r>
              <a:rPr lang="en-US" altLang="zh-CN" sz="2800" dirty="0">
                <a:solidFill>
                  <a:schemeClr val="bg2"/>
                </a:solidFill>
              </a:rPr>
              <a:t>ε</a:t>
            </a:r>
            <a:r>
              <a:rPr lang="zh-CN" altLang="en-US" sz="2800" dirty="0">
                <a:solidFill>
                  <a:schemeClr val="bg2"/>
                </a:solidFill>
              </a:rPr>
              <a:t>是前缀、后缀和子串</a:t>
            </a:r>
          </a:p>
        </p:txBody>
      </p:sp>
      <p:sp>
        <p:nvSpPr>
          <p:cNvPr id="924687" name="Text Box 15"/>
          <p:cNvSpPr txBox="1">
            <a:spLocks noChangeArrowheads="1"/>
          </p:cNvSpPr>
          <p:nvPr/>
        </p:nvSpPr>
        <p:spPr bwMode="auto">
          <a:xfrm>
            <a:off x="539552" y="1949950"/>
            <a:ext cx="6265862" cy="56197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dirty="0">
                <a:solidFill>
                  <a:schemeClr val="bg2"/>
                </a:solidFill>
                <a:latin typeface="宋体" panose="02010600030101010101" pitchFamily="2" charset="-122"/>
              </a:rPr>
              <a:t>如</a:t>
            </a:r>
            <a:r>
              <a:rPr lang="en-US" altLang="zh-CN" sz="2800" dirty="0">
                <a:solidFill>
                  <a:schemeClr val="bg2"/>
                </a:solidFill>
                <a:latin typeface="宋体" panose="02010600030101010101" pitchFamily="2" charset="-122"/>
              </a:rPr>
              <a:t>:</a:t>
            </a:r>
            <a:r>
              <a:rPr lang="en-US" altLang="zh-CN" sz="2800" dirty="0" err="1">
                <a:solidFill>
                  <a:schemeClr val="bg2"/>
                </a:solidFill>
              </a:rPr>
              <a:t>ana</a:t>
            </a:r>
            <a:r>
              <a:rPr lang="zh-CN" altLang="en-US" sz="2800" dirty="0">
                <a:solidFill>
                  <a:schemeClr val="bg2"/>
                </a:solidFill>
                <a:latin typeface="宋体" panose="02010600030101010101" pitchFamily="2" charset="-122"/>
              </a:rPr>
              <a:t>是符号串</a:t>
            </a:r>
            <a:r>
              <a:rPr lang="en-US" altLang="zh-CN" sz="2800" dirty="0">
                <a:solidFill>
                  <a:schemeClr val="bg2"/>
                </a:solidFill>
              </a:rPr>
              <a:t>banana</a:t>
            </a:r>
            <a:r>
              <a:rPr lang="zh-CN" altLang="en-US" sz="2800" dirty="0">
                <a:solidFill>
                  <a:schemeClr val="bg2"/>
                </a:solidFill>
                <a:latin typeface="宋体" panose="02010600030101010101" pitchFamily="2" charset="-122"/>
              </a:rPr>
              <a:t>的一个子串。</a:t>
            </a:r>
          </a:p>
        </p:txBody>
      </p:sp>
      <p:sp>
        <p:nvSpPr>
          <p:cNvPr id="924689" name="Rectangle 17"/>
          <p:cNvSpPr>
            <a:spLocks noChangeArrowheads="1"/>
          </p:cNvSpPr>
          <p:nvPr/>
        </p:nvSpPr>
        <p:spPr bwMode="auto">
          <a:xfrm>
            <a:off x="395288" y="1268413"/>
            <a:ext cx="7539037" cy="528637"/>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从</a:t>
            </a:r>
            <a:r>
              <a:rPr lang="en-US" altLang="zh-CN" sz="2800" dirty="0">
                <a:solidFill>
                  <a:schemeClr val="bg2"/>
                </a:solidFill>
                <a:effectLst>
                  <a:outerShdw blurRad="38100" dist="38100" dir="2700000" algn="tl">
                    <a:srgbClr val="000000"/>
                  </a:outerShdw>
                </a:effectLst>
                <a:latin typeface="+mj-lt"/>
              </a:rPr>
              <a:t>s</a:t>
            </a:r>
            <a:r>
              <a:rPr lang="zh-CN" altLang="en-US" sz="2800" dirty="0">
                <a:solidFill>
                  <a:schemeClr val="bg2"/>
                </a:solidFill>
                <a:effectLst>
                  <a:outerShdw blurRad="38100" dist="38100" dir="2700000" algn="tl">
                    <a:srgbClr val="000000"/>
                  </a:outerShdw>
                </a:effectLst>
              </a:rPr>
              <a:t>中删去一个前缀或一个后缀得到的符号串。</a:t>
            </a:r>
          </a:p>
        </p:txBody>
      </p:sp>
      <p:sp>
        <p:nvSpPr>
          <p:cNvPr id="924690" name="Text Box 18"/>
          <p:cNvSpPr txBox="1">
            <a:spLocks noChangeArrowheads="1"/>
          </p:cNvSpPr>
          <p:nvPr/>
        </p:nvSpPr>
        <p:spPr bwMode="auto">
          <a:xfrm>
            <a:off x="395288" y="4005064"/>
            <a:ext cx="8208963" cy="509588"/>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设</a:t>
            </a:r>
            <a:r>
              <a:rPr lang="en-US" altLang="zh-CN" sz="2800" dirty="0" err="1">
                <a:solidFill>
                  <a:schemeClr val="bg2"/>
                </a:solidFill>
                <a:effectLst>
                  <a:outerShdw blurRad="38100" dist="38100" dir="2700000" algn="tl">
                    <a:srgbClr val="000000"/>
                  </a:outerShdw>
                </a:effectLst>
              </a:rPr>
              <a:t>x,y</a:t>
            </a:r>
            <a:r>
              <a:rPr lang="zh-CN" altLang="en-US" sz="2800" dirty="0">
                <a:solidFill>
                  <a:schemeClr val="bg2"/>
                </a:solidFill>
                <a:effectLst>
                  <a:outerShdw blurRad="38100" dist="38100" dir="2700000" algn="tl">
                    <a:srgbClr val="000000"/>
                  </a:outerShdw>
                </a:effectLst>
              </a:rPr>
              <a:t>为符号串，连接</a:t>
            </a:r>
            <a:r>
              <a:rPr lang="en-US" altLang="zh-CN" sz="2800" dirty="0" err="1">
                <a:solidFill>
                  <a:schemeClr val="bg2"/>
                </a:solidFill>
                <a:effectLst>
                  <a:outerShdw blurRad="38100" dist="38100" dir="2700000" algn="tl">
                    <a:srgbClr val="000000"/>
                  </a:outerShdw>
                </a:effectLst>
              </a:rPr>
              <a:t>xy</a:t>
            </a:r>
            <a:r>
              <a:rPr lang="zh-CN" altLang="en-US" sz="2800" dirty="0">
                <a:solidFill>
                  <a:schemeClr val="bg2"/>
                </a:solidFill>
                <a:effectLst>
                  <a:outerShdw blurRad="38100" dist="38100" dir="2700000" algn="tl">
                    <a:srgbClr val="000000"/>
                  </a:outerShdw>
                </a:effectLst>
              </a:rPr>
              <a:t>是把</a:t>
            </a:r>
            <a:r>
              <a:rPr lang="en-US" altLang="zh-CN" sz="2800" dirty="0">
                <a:solidFill>
                  <a:schemeClr val="bg2"/>
                </a:solidFill>
                <a:effectLst>
                  <a:outerShdw blurRad="38100" dist="38100" dir="2700000" algn="tl">
                    <a:srgbClr val="000000"/>
                  </a:outerShdw>
                </a:effectLst>
              </a:rPr>
              <a:t>y</a:t>
            </a:r>
            <a:r>
              <a:rPr lang="zh-CN" altLang="en-US" sz="2800" dirty="0">
                <a:solidFill>
                  <a:schemeClr val="bg2"/>
                </a:solidFill>
                <a:effectLst>
                  <a:outerShdw blurRad="38100" dist="38100" dir="2700000" algn="tl">
                    <a:srgbClr val="000000"/>
                  </a:outerShdw>
                </a:effectLst>
              </a:rPr>
              <a:t>的符号写在</a:t>
            </a:r>
            <a:r>
              <a:rPr lang="en-US" altLang="zh-CN" sz="2800" dirty="0">
                <a:solidFill>
                  <a:schemeClr val="bg2"/>
                </a:solidFill>
                <a:effectLst>
                  <a:outerShdw blurRad="38100" dist="38100" dir="2700000" algn="tl">
                    <a:srgbClr val="000000"/>
                  </a:outerShdw>
                </a:effectLst>
              </a:rPr>
              <a:t>x</a:t>
            </a:r>
            <a:r>
              <a:rPr lang="zh-CN" altLang="en-US" sz="2800" dirty="0">
                <a:solidFill>
                  <a:schemeClr val="bg2"/>
                </a:solidFill>
                <a:effectLst>
                  <a:outerShdw blurRad="38100" dist="38100" dir="2700000" algn="tl">
                    <a:srgbClr val="000000"/>
                  </a:outerShdw>
                </a:effectLst>
              </a:rPr>
              <a:t>之后。</a:t>
            </a:r>
          </a:p>
        </p:txBody>
      </p:sp>
      <p:sp>
        <p:nvSpPr>
          <p:cNvPr id="924691" name="Rectangle 19"/>
          <p:cNvSpPr>
            <a:spLocks noChangeArrowheads="1"/>
          </p:cNvSpPr>
          <p:nvPr/>
        </p:nvSpPr>
        <p:spPr bwMode="auto">
          <a:xfrm>
            <a:off x="71163" y="3433565"/>
            <a:ext cx="3263900" cy="585787"/>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符号串的连接</a:t>
            </a:r>
          </a:p>
        </p:txBody>
      </p:sp>
      <p:sp>
        <p:nvSpPr>
          <p:cNvPr id="924692" name="Text Box 20"/>
          <p:cNvSpPr txBox="1">
            <a:spLocks noChangeArrowheads="1"/>
          </p:cNvSpPr>
          <p:nvPr/>
        </p:nvSpPr>
        <p:spPr bwMode="auto">
          <a:xfrm>
            <a:off x="610990" y="4703633"/>
            <a:ext cx="6265862" cy="51911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
              </a:spcBef>
              <a:buClr>
                <a:schemeClr val="folHlink"/>
              </a:buClr>
              <a:buFont typeface="Monotype Sorts" pitchFamily="2" charset="2"/>
              <a:buNone/>
            </a:pPr>
            <a:r>
              <a:rPr lang="zh-CN" altLang="en-US" sz="2800" dirty="0">
                <a:solidFill>
                  <a:schemeClr val="bg2"/>
                </a:solidFill>
              </a:rPr>
              <a:t>例如</a:t>
            </a:r>
            <a:r>
              <a:rPr lang="en-US" altLang="zh-CN" sz="2800" dirty="0">
                <a:solidFill>
                  <a:schemeClr val="bg2"/>
                </a:solidFill>
              </a:rPr>
              <a:t>x=00</a:t>
            </a:r>
            <a:r>
              <a:rPr lang="zh-CN" altLang="en-US" sz="2800" dirty="0">
                <a:solidFill>
                  <a:schemeClr val="bg2"/>
                </a:solidFill>
              </a:rPr>
              <a:t>，</a:t>
            </a:r>
            <a:r>
              <a:rPr lang="en-US" altLang="zh-CN" sz="2800" dirty="0">
                <a:solidFill>
                  <a:schemeClr val="bg2"/>
                </a:solidFill>
              </a:rPr>
              <a:t>y=11</a:t>
            </a:r>
            <a:r>
              <a:rPr lang="zh-CN" altLang="en-US" sz="2800" dirty="0">
                <a:solidFill>
                  <a:schemeClr val="bg2"/>
                </a:solidFill>
              </a:rPr>
              <a:t>，则</a:t>
            </a:r>
            <a:r>
              <a:rPr lang="en-US" altLang="zh-CN" sz="2800" dirty="0" err="1">
                <a:solidFill>
                  <a:schemeClr val="bg2"/>
                </a:solidFill>
              </a:rPr>
              <a:t>xy</a:t>
            </a:r>
            <a:r>
              <a:rPr lang="en-US" altLang="zh-CN" sz="2800" dirty="0">
                <a:solidFill>
                  <a:schemeClr val="bg2"/>
                </a:solidFill>
              </a:rPr>
              <a:t>=0011</a:t>
            </a:r>
          </a:p>
        </p:txBody>
      </p:sp>
      <p:sp>
        <p:nvSpPr>
          <p:cNvPr id="924693" name="Text Box 21"/>
          <p:cNvSpPr txBox="1">
            <a:spLocks noChangeArrowheads="1"/>
          </p:cNvSpPr>
          <p:nvPr/>
        </p:nvSpPr>
        <p:spPr bwMode="auto">
          <a:xfrm>
            <a:off x="558802" y="5448991"/>
            <a:ext cx="6290906" cy="519112"/>
          </a:xfrm>
          <a:prstGeom prst="rect">
            <a:avLst/>
          </a:prstGeom>
          <a:solidFill>
            <a:srgbClr val="FFFF99"/>
          </a:solidFill>
          <a:ln w="9525">
            <a:noFill/>
            <a:miter lim="800000"/>
            <a:headEnd/>
            <a:tailEnd/>
          </a:ln>
          <a:effectLst/>
        </p:spPr>
        <p:txBody>
          <a:bodyPr wrap="square" lIns="92075" tIns="46038" rIns="92075" bIns="46038">
            <a:spAutoFit/>
          </a:bodyPr>
          <a:lstStyle/>
          <a:p>
            <a:pPr marL="88900">
              <a:spcBef>
                <a:spcPct val="5000"/>
              </a:spcBef>
              <a:buClr>
                <a:schemeClr val="folHlink"/>
              </a:buClr>
              <a:buSzPct val="75000"/>
              <a:buFont typeface="Monotype Sorts" pitchFamily="2" charset="2"/>
              <a:buNone/>
              <a:defRPr/>
            </a:pPr>
            <a:r>
              <a:rPr lang="zh-CN" altLang="en-US" sz="2800" dirty="0">
                <a:solidFill>
                  <a:schemeClr val="bg2"/>
                </a:solidFill>
                <a:latin typeface="Times New Roman" pitchFamily="18" charset="0"/>
              </a:rPr>
              <a:t>对于任意一个符号串</a:t>
            </a:r>
            <a:r>
              <a:rPr lang="en-US" altLang="zh-CN" sz="2800" dirty="0">
                <a:solidFill>
                  <a:schemeClr val="bg2"/>
                </a:solidFill>
                <a:latin typeface="Times New Roman" pitchFamily="18" charset="0"/>
              </a:rPr>
              <a:t>s</a:t>
            </a:r>
            <a:r>
              <a:rPr lang="zh-CN" altLang="en-US" sz="2800" dirty="0">
                <a:solidFill>
                  <a:schemeClr val="bg2"/>
                </a:solidFill>
                <a:latin typeface="Times New Roman" pitchFamily="18" charset="0"/>
              </a:rPr>
              <a:t>，</a:t>
            </a:r>
            <a:r>
              <a:rPr lang="zh-CN" altLang="en-US" sz="2800" dirty="0">
                <a:solidFill>
                  <a:schemeClr val="bg2"/>
                </a:solidFill>
                <a:latin typeface="+mj-lt"/>
              </a:rPr>
              <a:t>有</a:t>
            </a:r>
            <a:r>
              <a:rPr lang="en-US" altLang="zh-CN" sz="2800" dirty="0" err="1">
                <a:solidFill>
                  <a:schemeClr val="bg2"/>
                </a:solidFill>
                <a:latin typeface="+mj-lt"/>
              </a:rPr>
              <a:t>εs</a:t>
            </a:r>
            <a:r>
              <a:rPr lang="en-US" altLang="zh-CN" sz="2800" dirty="0">
                <a:solidFill>
                  <a:schemeClr val="bg2"/>
                </a:solidFill>
                <a:latin typeface="+mj-lt"/>
              </a:rPr>
              <a:t>= </a:t>
            </a:r>
            <a:r>
              <a:rPr lang="en-US" altLang="zh-CN" sz="2800" dirty="0" err="1">
                <a:solidFill>
                  <a:schemeClr val="bg2"/>
                </a:solidFill>
                <a:latin typeface="+mj-lt"/>
              </a:rPr>
              <a:t>sε</a:t>
            </a:r>
            <a:r>
              <a:rPr lang="en-US" altLang="zh-CN" sz="2800" dirty="0">
                <a:solidFill>
                  <a:schemeClr val="bg2"/>
                </a:solidFill>
                <a:latin typeface="+mj-lt"/>
              </a:rPr>
              <a:t>=s</a:t>
            </a:r>
            <a:endParaRPr lang="en-US" altLang="zh-CN" sz="2800" dirty="0">
              <a:effectLst>
                <a:outerShdw blurRad="38100" dist="38100" dir="2700000" algn="tl">
                  <a:srgbClr val="000000"/>
                </a:outerShdw>
              </a:effectLst>
              <a:latin typeface="+mj-lt"/>
            </a:endParaRPr>
          </a:p>
        </p:txBody>
      </p:sp>
      <p:sp>
        <p:nvSpPr>
          <p:cNvPr id="1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4689"/>
                                        </p:tgtEl>
                                        <p:attrNameLst>
                                          <p:attrName>style.visibility</p:attrName>
                                        </p:attrNameLst>
                                      </p:cBhvr>
                                      <p:to>
                                        <p:strVal val="visible"/>
                                      </p:to>
                                    </p:set>
                                    <p:animEffect transition="in" filter="blinds(horizontal)">
                                      <p:cBhvr>
                                        <p:cTn id="7" dur="500"/>
                                        <p:tgtEl>
                                          <p:spTgt spid="924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4687"/>
                                        </p:tgtEl>
                                        <p:attrNameLst>
                                          <p:attrName>style.visibility</p:attrName>
                                        </p:attrNameLst>
                                      </p:cBhvr>
                                      <p:to>
                                        <p:strVal val="visible"/>
                                      </p:to>
                                    </p:set>
                                    <p:animEffect transition="in" filter="blinds(horizontal)">
                                      <p:cBhvr>
                                        <p:cTn id="12" dur="500"/>
                                        <p:tgtEl>
                                          <p:spTgt spid="9246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4686"/>
                                        </p:tgtEl>
                                        <p:attrNameLst>
                                          <p:attrName>style.visibility</p:attrName>
                                        </p:attrNameLst>
                                      </p:cBhvr>
                                      <p:to>
                                        <p:strVal val="visible"/>
                                      </p:to>
                                    </p:set>
                                    <p:animEffect transition="in" filter="blinds(horizontal)">
                                      <p:cBhvr>
                                        <p:cTn id="17" dur="500"/>
                                        <p:tgtEl>
                                          <p:spTgt spid="9246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4690"/>
                                        </p:tgtEl>
                                        <p:attrNameLst>
                                          <p:attrName>style.visibility</p:attrName>
                                        </p:attrNameLst>
                                      </p:cBhvr>
                                      <p:to>
                                        <p:strVal val="visible"/>
                                      </p:to>
                                    </p:set>
                                    <p:animEffect transition="in" filter="blinds(horizontal)">
                                      <p:cBhvr>
                                        <p:cTn id="22" dur="500"/>
                                        <p:tgtEl>
                                          <p:spTgt spid="9246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4692"/>
                                        </p:tgtEl>
                                        <p:attrNameLst>
                                          <p:attrName>style.visibility</p:attrName>
                                        </p:attrNameLst>
                                      </p:cBhvr>
                                      <p:to>
                                        <p:strVal val="visible"/>
                                      </p:to>
                                    </p:set>
                                    <p:animEffect transition="in" filter="blinds(horizontal)">
                                      <p:cBhvr>
                                        <p:cTn id="27" dur="500"/>
                                        <p:tgtEl>
                                          <p:spTgt spid="924692"/>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4693"/>
                                        </p:tgtEl>
                                        <p:attrNameLst>
                                          <p:attrName>style.visibility</p:attrName>
                                        </p:attrNameLst>
                                      </p:cBhvr>
                                      <p:to>
                                        <p:strVal val="visible"/>
                                      </p:to>
                                    </p:set>
                                    <p:animEffect transition="in" filter="blinds(horizontal)">
                                      <p:cBhvr>
                                        <p:cTn id="32" dur="500"/>
                                        <p:tgtEl>
                                          <p:spTgt spid="92469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86" grpId="0" animBg="1"/>
      <p:bldP spid="924687" grpId="0" animBg="1"/>
      <p:bldP spid="924689" grpId="0"/>
      <p:bldP spid="924690" grpId="0"/>
      <p:bldP spid="924692" grpId="0" animBg="1"/>
      <p:bldP spid="924693"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1042988" y="0"/>
            <a:ext cx="7993062"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a:t>
            </a:r>
            <a:r>
              <a:rPr lang="en-US" altLang="zh-CN" sz="4000" dirty="0">
                <a:solidFill>
                  <a:srgbClr val="C00000"/>
                </a:solidFill>
                <a:effectLst>
                  <a:outerShdw blurRad="38100" dist="38100" dir="2700000" algn="tl">
                    <a:srgbClr val="000000">
                      <a:alpha val="43137"/>
                    </a:srgbClr>
                  </a:outerShdw>
                </a:effectLst>
              </a:rPr>
              <a:t>4</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5" name="Rectangle 22"/>
          <p:cNvSpPr>
            <a:spLocks noChangeArrowheads="1"/>
          </p:cNvSpPr>
          <p:nvPr/>
        </p:nvSpPr>
        <p:spPr bwMode="auto">
          <a:xfrm>
            <a:off x="-33985" y="840382"/>
            <a:ext cx="3744913" cy="585788"/>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符号串的幂运算</a:t>
            </a:r>
          </a:p>
        </p:txBody>
      </p:sp>
      <p:sp>
        <p:nvSpPr>
          <p:cNvPr id="6" name="Text Box 23"/>
          <p:cNvSpPr txBox="1">
            <a:spLocks noChangeArrowheads="1"/>
          </p:cNvSpPr>
          <p:nvPr/>
        </p:nvSpPr>
        <p:spPr bwMode="auto">
          <a:xfrm>
            <a:off x="398609" y="1416645"/>
            <a:ext cx="662463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dirty="0">
                <a:solidFill>
                  <a:schemeClr val="bg2"/>
                </a:solidFill>
                <a:effectLst>
                  <a:outerShdw blurRad="38100" dist="38100" dir="2700000" algn="tl">
                    <a:srgbClr val="000000">
                      <a:alpha val="43137"/>
                    </a:srgbClr>
                  </a:outerShdw>
                </a:effectLst>
                <a:latin typeface="宋体" panose="02010600030101010101" pitchFamily="2" charset="-122"/>
              </a:rPr>
              <a:t>符号串</a:t>
            </a:r>
            <a:r>
              <a:rPr lang="en-US" altLang="zh-CN" sz="2800" dirty="0">
                <a:solidFill>
                  <a:schemeClr val="bg2"/>
                </a:solidFill>
                <a:effectLst>
                  <a:outerShdw blurRad="38100" dist="38100" dir="2700000" algn="tl">
                    <a:srgbClr val="000000">
                      <a:alpha val="43137"/>
                    </a:srgbClr>
                  </a:outerShdw>
                </a:effectLst>
              </a:rPr>
              <a:t>s</a:t>
            </a:r>
            <a:r>
              <a:rPr lang="zh-CN" altLang="en-US" sz="2800" dirty="0">
                <a:solidFill>
                  <a:schemeClr val="bg2"/>
                </a:solidFill>
                <a:effectLst>
                  <a:outerShdw blurRad="38100" dist="38100" dir="2700000" algn="tl">
                    <a:srgbClr val="000000">
                      <a:alpha val="43137"/>
                    </a:srgbClr>
                  </a:outerShdw>
                </a:effectLst>
              </a:rPr>
              <a:t>自身连接 </a:t>
            </a:r>
            <a:r>
              <a:rPr lang="en-US" altLang="zh-CN" sz="2800" dirty="0">
                <a:solidFill>
                  <a:schemeClr val="bg2"/>
                </a:solidFill>
                <a:effectLst>
                  <a:outerShdw blurRad="38100" dist="38100" dir="2700000" algn="tl">
                    <a:srgbClr val="000000">
                      <a:alpha val="43137"/>
                    </a:srgbClr>
                  </a:outerShdw>
                </a:effectLst>
              </a:rPr>
              <a:t>n </a:t>
            </a:r>
            <a:r>
              <a:rPr lang="zh-CN" altLang="en-US" sz="2800" dirty="0">
                <a:solidFill>
                  <a:schemeClr val="bg2"/>
                </a:solidFill>
                <a:effectLst>
                  <a:outerShdw blurRad="38100" dist="38100" dir="2700000" algn="tl">
                    <a:srgbClr val="000000">
                      <a:alpha val="43137"/>
                    </a:srgbClr>
                  </a:outerShdw>
                </a:effectLst>
              </a:rPr>
              <a:t>次得到符号串</a:t>
            </a:r>
            <a:r>
              <a:rPr lang="en-US" altLang="zh-CN" sz="2800" dirty="0" err="1">
                <a:solidFill>
                  <a:schemeClr val="bg2"/>
                </a:solidFill>
                <a:effectLst>
                  <a:outerShdw blurRad="38100" dist="38100" dir="2700000" algn="tl">
                    <a:srgbClr val="000000">
                      <a:alpha val="43137"/>
                    </a:srgbClr>
                  </a:outerShdw>
                </a:effectLst>
              </a:rPr>
              <a:t>s</a:t>
            </a:r>
            <a:r>
              <a:rPr lang="en-US" altLang="zh-CN" sz="2800" baseline="30000" dirty="0" err="1">
                <a:solidFill>
                  <a:schemeClr val="bg2"/>
                </a:solidFill>
                <a:effectLst>
                  <a:outerShdw blurRad="38100" dist="38100" dir="2700000" algn="tl">
                    <a:srgbClr val="000000">
                      <a:alpha val="43137"/>
                    </a:srgbClr>
                  </a:outerShdw>
                </a:effectLst>
              </a:rPr>
              <a:t>n</a:t>
            </a:r>
            <a:endParaRPr lang="en-US" altLang="zh-CN" sz="2800" baseline="30000" dirty="0">
              <a:solidFill>
                <a:schemeClr val="bg2"/>
              </a:solidFill>
              <a:effectLst>
                <a:outerShdw blurRad="38100" dist="38100" dir="2700000" algn="tl">
                  <a:srgbClr val="000000">
                    <a:alpha val="43137"/>
                  </a:srgbClr>
                </a:outerShdw>
              </a:effectLst>
            </a:endParaRPr>
          </a:p>
        </p:txBody>
      </p:sp>
      <p:sp>
        <p:nvSpPr>
          <p:cNvPr id="7" name="Rectangle 24"/>
          <p:cNvSpPr>
            <a:spLocks noChangeArrowheads="1"/>
          </p:cNvSpPr>
          <p:nvPr/>
        </p:nvSpPr>
        <p:spPr bwMode="auto">
          <a:xfrm>
            <a:off x="434328" y="2072731"/>
            <a:ext cx="4465638" cy="1373188"/>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dirty="0">
                <a:solidFill>
                  <a:srgbClr val="000000"/>
                </a:solidFill>
              </a:rPr>
              <a:t>s</a:t>
            </a:r>
            <a:r>
              <a:rPr lang="en-US" altLang="zh-CN" sz="2800" baseline="30000" dirty="0">
                <a:solidFill>
                  <a:srgbClr val="000000"/>
                </a:solidFill>
              </a:rPr>
              <a:t>0</a:t>
            </a:r>
            <a:r>
              <a:rPr lang="en-US" altLang="zh-CN" sz="2800" dirty="0">
                <a:solidFill>
                  <a:srgbClr val="000000"/>
                </a:solidFill>
              </a:rPr>
              <a:t>=ε</a:t>
            </a:r>
            <a:r>
              <a:rPr lang="zh-CN" altLang="en-US" sz="2800" dirty="0">
                <a:solidFill>
                  <a:srgbClr val="000000"/>
                </a:solidFill>
              </a:rPr>
              <a:t>，</a:t>
            </a:r>
            <a:r>
              <a:rPr lang="en-US" altLang="zh-CN" sz="2800" dirty="0">
                <a:solidFill>
                  <a:srgbClr val="000000"/>
                </a:solidFill>
              </a:rPr>
              <a:t>s</a:t>
            </a:r>
            <a:r>
              <a:rPr lang="en-US" altLang="zh-CN" sz="2800" baseline="30000" dirty="0">
                <a:solidFill>
                  <a:srgbClr val="000000"/>
                </a:solidFill>
              </a:rPr>
              <a:t>1</a:t>
            </a:r>
            <a:r>
              <a:rPr lang="en-US" altLang="zh-CN" sz="2800" dirty="0">
                <a:solidFill>
                  <a:srgbClr val="000000"/>
                </a:solidFill>
              </a:rPr>
              <a:t>=s</a:t>
            </a:r>
            <a:r>
              <a:rPr lang="zh-CN" altLang="en-US" sz="2800" dirty="0">
                <a:solidFill>
                  <a:srgbClr val="000000"/>
                </a:solidFill>
              </a:rPr>
              <a:t>，</a:t>
            </a:r>
            <a:r>
              <a:rPr lang="en-US" altLang="zh-CN" sz="2800" dirty="0">
                <a:solidFill>
                  <a:srgbClr val="000000"/>
                </a:solidFill>
              </a:rPr>
              <a:t>s</a:t>
            </a:r>
            <a:r>
              <a:rPr lang="en-US" altLang="zh-CN" sz="2800" baseline="30000" dirty="0">
                <a:solidFill>
                  <a:srgbClr val="000000"/>
                </a:solidFill>
              </a:rPr>
              <a:t>2</a:t>
            </a:r>
            <a:r>
              <a:rPr lang="en-US" altLang="zh-CN" sz="2800" dirty="0">
                <a:solidFill>
                  <a:srgbClr val="000000"/>
                </a:solidFill>
              </a:rPr>
              <a:t>=</a:t>
            </a:r>
            <a:r>
              <a:rPr lang="en-US" altLang="zh-CN" sz="2800" dirty="0" err="1">
                <a:solidFill>
                  <a:srgbClr val="000000"/>
                </a:solidFill>
              </a:rPr>
              <a:t>ss</a:t>
            </a:r>
            <a:r>
              <a:rPr lang="zh-CN" altLang="en-US" sz="2800" dirty="0">
                <a:solidFill>
                  <a:srgbClr val="000000"/>
                </a:solidFill>
              </a:rPr>
              <a:t>，</a:t>
            </a:r>
            <a:r>
              <a:rPr lang="en-US" altLang="zh-CN" sz="2800" dirty="0">
                <a:solidFill>
                  <a:srgbClr val="000000"/>
                </a:solidFill>
              </a:rPr>
              <a:t>……</a:t>
            </a:r>
          </a:p>
          <a:p>
            <a:pPr eaLnBrk="1" hangingPunct="1">
              <a:spcBef>
                <a:spcPct val="0"/>
              </a:spcBef>
              <a:buClrTx/>
              <a:buSzTx/>
              <a:buFontTx/>
              <a:buNone/>
            </a:pPr>
            <a:r>
              <a:rPr lang="zh-CN" altLang="en-US" sz="2800" dirty="0">
                <a:solidFill>
                  <a:srgbClr val="000000"/>
                </a:solidFill>
              </a:rPr>
              <a:t>设</a:t>
            </a:r>
            <a:r>
              <a:rPr lang="en-US" altLang="zh-CN" sz="2800" dirty="0">
                <a:solidFill>
                  <a:srgbClr val="000000"/>
                </a:solidFill>
              </a:rPr>
              <a:t>s=01</a:t>
            </a:r>
            <a:r>
              <a:rPr lang="zh-CN" altLang="en-US" sz="2800" dirty="0">
                <a:solidFill>
                  <a:srgbClr val="000000"/>
                </a:solidFill>
              </a:rPr>
              <a:t>，则</a:t>
            </a:r>
          </a:p>
          <a:p>
            <a:pPr eaLnBrk="1" hangingPunct="1">
              <a:spcBef>
                <a:spcPct val="0"/>
              </a:spcBef>
              <a:buClrTx/>
              <a:buSzTx/>
              <a:buFontTx/>
              <a:buNone/>
            </a:pPr>
            <a:r>
              <a:rPr lang="en-US" altLang="zh-CN" sz="2800" dirty="0">
                <a:solidFill>
                  <a:srgbClr val="000000"/>
                </a:solidFill>
              </a:rPr>
              <a:t>s</a:t>
            </a:r>
            <a:r>
              <a:rPr lang="en-US" altLang="zh-CN" sz="2800" baseline="30000" dirty="0">
                <a:solidFill>
                  <a:srgbClr val="000000"/>
                </a:solidFill>
              </a:rPr>
              <a:t>0</a:t>
            </a:r>
            <a:r>
              <a:rPr lang="en-US" altLang="zh-CN" sz="2800" dirty="0">
                <a:solidFill>
                  <a:srgbClr val="000000"/>
                </a:solidFill>
              </a:rPr>
              <a:t>=ε  s</a:t>
            </a:r>
            <a:r>
              <a:rPr lang="en-US" altLang="zh-CN" sz="2800" baseline="30000" dirty="0">
                <a:solidFill>
                  <a:srgbClr val="000000"/>
                </a:solidFill>
              </a:rPr>
              <a:t>1</a:t>
            </a:r>
            <a:r>
              <a:rPr lang="en-US" altLang="zh-CN" sz="2800" dirty="0">
                <a:solidFill>
                  <a:srgbClr val="000000"/>
                </a:solidFill>
              </a:rPr>
              <a:t>=01  s</a:t>
            </a:r>
            <a:r>
              <a:rPr lang="en-US" altLang="zh-CN" sz="2800" baseline="30000" dirty="0">
                <a:solidFill>
                  <a:srgbClr val="000000"/>
                </a:solidFill>
              </a:rPr>
              <a:t>2</a:t>
            </a:r>
            <a:r>
              <a:rPr lang="en-US" altLang="zh-CN" sz="2800" dirty="0">
                <a:solidFill>
                  <a:srgbClr val="000000"/>
                </a:solidFill>
              </a:rPr>
              <a:t>=0101</a:t>
            </a:r>
          </a:p>
        </p:txBody>
      </p:sp>
      <p:sp>
        <p:nvSpPr>
          <p:cNvPr id="8" name="Rectangle 30"/>
          <p:cNvSpPr>
            <a:spLocks noChangeArrowheads="1"/>
          </p:cNvSpPr>
          <p:nvPr/>
        </p:nvSpPr>
        <p:spPr bwMode="auto">
          <a:xfrm>
            <a:off x="0" y="3858685"/>
            <a:ext cx="6215063" cy="585788"/>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字母表 </a:t>
            </a:r>
            <a:r>
              <a:rPr lang="zh-CN" altLang="en-US" dirty="0">
                <a:solidFill>
                  <a:srgbClr val="FF33CC"/>
                </a:solidFill>
                <a:effectLst>
                  <a:outerShdw blurRad="38100" dist="38100" dir="2700000" algn="tl">
                    <a:srgbClr val="000000"/>
                  </a:outerShdw>
                </a:effectLst>
                <a:ea typeface="+mn-ea"/>
                <a:sym typeface="Symbol" pitchFamily="18" charset="2"/>
              </a:rPr>
              <a:t> </a:t>
            </a:r>
            <a:r>
              <a:rPr lang="zh-CN" altLang="en-US" dirty="0">
                <a:solidFill>
                  <a:srgbClr val="FF33CC"/>
                </a:solidFill>
                <a:effectLst>
                  <a:outerShdw blurRad="38100" dist="38100" dir="2700000" algn="tl">
                    <a:srgbClr val="000000"/>
                  </a:outerShdw>
                </a:effectLst>
                <a:ea typeface="+mn-ea"/>
              </a:rPr>
              <a:t>上的符号串集合 </a:t>
            </a:r>
            <a:r>
              <a:rPr lang="en-US" altLang="zh-CN" dirty="0">
                <a:solidFill>
                  <a:srgbClr val="FF33CC"/>
                </a:solidFill>
                <a:effectLst>
                  <a:outerShdw blurRad="38100" dist="38100" dir="2700000" algn="tl">
                    <a:srgbClr val="000000"/>
                  </a:outerShdw>
                </a:effectLst>
                <a:latin typeface="+mj-lt"/>
                <a:ea typeface="+mn-ea"/>
              </a:rPr>
              <a:t>A</a:t>
            </a:r>
            <a:endParaRPr lang="zh-CN" altLang="en-US" dirty="0">
              <a:solidFill>
                <a:srgbClr val="FF33CC"/>
              </a:solidFill>
              <a:effectLst>
                <a:outerShdw blurRad="38100" dist="38100" dir="2700000" algn="tl">
                  <a:srgbClr val="000000"/>
                </a:outerShdw>
              </a:effectLst>
              <a:latin typeface="+mj-lt"/>
              <a:ea typeface="+mn-ea"/>
            </a:endParaRPr>
          </a:p>
        </p:txBody>
      </p:sp>
      <p:sp>
        <p:nvSpPr>
          <p:cNvPr id="9" name="Text Box 31"/>
          <p:cNvSpPr txBox="1">
            <a:spLocks noChangeArrowheads="1"/>
          </p:cNvSpPr>
          <p:nvPr/>
        </p:nvSpPr>
        <p:spPr bwMode="auto">
          <a:xfrm>
            <a:off x="323528" y="4377797"/>
            <a:ext cx="8569325" cy="585787"/>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若集合</a:t>
            </a:r>
            <a:r>
              <a:rPr lang="en-US" altLang="zh-CN" sz="2800" dirty="0">
                <a:solidFill>
                  <a:srgbClr val="FF33CC"/>
                </a:solidFill>
                <a:effectLst>
                  <a:outerShdw blurRad="38100" dist="38100" dir="2700000" algn="tl">
                    <a:srgbClr val="000000"/>
                  </a:outerShdw>
                </a:effectLst>
                <a:latin typeface="Times New Roman" pitchFamily="18" charset="0"/>
              </a:rPr>
              <a:t>A</a:t>
            </a:r>
            <a:r>
              <a:rPr lang="zh-CN" altLang="en-US" sz="2800" dirty="0">
                <a:solidFill>
                  <a:schemeClr val="bg2"/>
                </a:solidFill>
                <a:effectLst>
                  <a:outerShdw blurRad="38100" dist="38100" dir="2700000" algn="tl">
                    <a:srgbClr val="000000"/>
                  </a:outerShdw>
                </a:effectLst>
              </a:rPr>
              <a:t>中的一切元素都是字母表 </a:t>
            </a:r>
            <a:r>
              <a:rPr lang="zh-CN" altLang="en-US" dirty="0">
                <a:solidFill>
                  <a:srgbClr val="FF33CC"/>
                </a:solidFill>
                <a:effectLst>
                  <a:outerShdw blurRad="38100" dist="38100" dir="2700000" algn="tl">
                    <a:srgbClr val="000000"/>
                  </a:outerShdw>
                </a:effectLst>
                <a:latin typeface="+mj-lt"/>
                <a:ea typeface="+mn-ea"/>
                <a:sym typeface="Symbol" pitchFamily="18" charset="2"/>
              </a:rPr>
              <a:t> </a:t>
            </a:r>
            <a:r>
              <a:rPr lang="zh-CN" altLang="en-US" sz="2800" dirty="0">
                <a:solidFill>
                  <a:schemeClr val="bg2"/>
                </a:solidFill>
                <a:effectLst>
                  <a:outerShdw blurRad="38100" dist="38100" dir="2700000" algn="tl">
                    <a:srgbClr val="000000"/>
                  </a:outerShdw>
                </a:effectLst>
              </a:rPr>
              <a:t>上的符号串。</a:t>
            </a:r>
          </a:p>
        </p:txBody>
      </p:sp>
      <p:sp>
        <p:nvSpPr>
          <p:cNvPr id="10" name="Text Box 32"/>
          <p:cNvSpPr txBox="1">
            <a:spLocks noChangeArrowheads="1"/>
          </p:cNvSpPr>
          <p:nvPr/>
        </p:nvSpPr>
        <p:spPr bwMode="auto">
          <a:xfrm>
            <a:off x="434328" y="5099766"/>
            <a:ext cx="5184775" cy="51911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800" dirty="0">
                <a:solidFill>
                  <a:schemeClr val="bg2"/>
                </a:solidFill>
                <a:latin typeface="宋体" panose="02010600030101010101" pitchFamily="2" charset="-122"/>
              </a:rPr>
              <a:t>例：</a:t>
            </a:r>
            <a:r>
              <a:rPr lang="zh-CN" altLang="en-US" sz="2800" dirty="0">
                <a:solidFill>
                  <a:schemeClr val="bg2"/>
                </a:solidFill>
                <a:sym typeface="Symbol" panose="05050102010706020507" pitchFamily="18" charset="2"/>
              </a:rPr>
              <a:t></a:t>
            </a:r>
            <a:r>
              <a:rPr lang="en-US" altLang="zh-CN" sz="2800" dirty="0">
                <a:solidFill>
                  <a:schemeClr val="bg2"/>
                </a:solidFill>
                <a:sym typeface="Symbol" panose="05050102010706020507" pitchFamily="18" charset="2"/>
              </a:rPr>
              <a:t>=</a:t>
            </a:r>
            <a:r>
              <a:rPr lang="en-US" altLang="zh-CN" sz="2800" dirty="0">
                <a:solidFill>
                  <a:schemeClr val="bg2"/>
                </a:solidFill>
              </a:rPr>
              <a:t>{a</a:t>
            </a:r>
            <a:r>
              <a:rPr lang="zh-CN" altLang="en-US" sz="2800" dirty="0">
                <a:solidFill>
                  <a:schemeClr val="bg2"/>
                </a:solidFill>
              </a:rPr>
              <a:t>，</a:t>
            </a:r>
            <a:r>
              <a:rPr lang="en-US" altLang="zh-CN" sz="2800" dirty="0">
                <a:solidFill>
                  <a:schemeClr val="bg2"/>
                </a:solidFill>
              </a:rPr>
              <a:t>b</a:t>
            </a:r>
            <a:r>
              <a:rPr lang="zh-CN" altLang="en-US" sz="2800" dirty="0">
                <a:solidFill>
                  <a:schemeClr val="bg2"/>
                </a:solidFill>
              </a:rPr>
              <a:t>，</a:t>
            </a:r>
            <a:r>
              <a:rPr lang="en-US" altLang="zh-CN" sz="2800" dirty="0">
                <a:solidFill>
                  <a:schemeClr val="bg2"/>
                </a:solidFill>
              </a:rPr>
              <a:t>c}   A={ </a:t>
            </a:r>
            <a:r>
              <a:rPr lang="en-US" altLang="zh-CN" sz="2800" dirty="0" err="1">
                <a:solidFill>
                  <a:schemeClr val="bg2"/>
                </a:solidFill>
              </a:rPr>
              <a:t>a,aa,ac</a:t>
            </a:r>
            <a:r>
              <a:rPr lang="en-US" altLang="zh-CN" sz="2800" dirty="0">
                <a:solidFill>
                  <a:schemeClr val="bg2"/>
                </a:solidFill>
              </a:rPr>
              <a:t>}</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extLst>
      <p:ext uri="{BB962C8B-B14F-4D97-AF65-F5344CB8AC3E}">
        <p14:creationId xmlns:p14="http://schemas.microsoft.com/office/powerpoint/2010/main" val="59719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8" name="Rectangle 29"/>
          <p:cNvSpPr>
            <a:spLocks noChangeArrowheads="1"/>
          </p:cNvSpPr>
          <p:nvPr/>
        </p:nvSpPr>
        <p:spPr bwMode="auto">
          <a:xfrm>
            <a:off x="684213" y="0"/>
            <a:ext cx="8208962"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 </a:t>
            </a:r>
            <a:r>
              <a:rPr lang="en-US" altLang="zh-CN" sz="4000" dirty="0">
                <a:solidFill>
                  <a:srgbClr val="C00000"/>
                </a:solidFill>
                <a:effectLst>
                  <a:outerShdw blurRad="38100" dist="38100" dir="2700000" algn="tl">
                    <a:srgbClr val="000000">
                      <a:alpha val="43137"/>
                    </a:srgbClr>
                  </a:outerShdw>
                </a:effectLst>
              </a:rPr>
              <a:t>5</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799777" name="Rectangle 33"/>
          <p:cNvSpPr>
            <a:spLocks noChangeArrowheads="1"/>
          </p:cNvSpPr>
          <p:nvPr/>
        </p:nvSpPr>
        <p:spPr bwMode="auto">
          <a:xfrm>
            <a:off x="271711" y="1301389"/>
            <a:ext cx="8353425" cy="476250"/>
          </a:xfrm>
          <a:prstGeom prst="rect">
            <a:avLst/>
          </a:prstGeom>
          <a:noFill/>
          <a:ln w="9525">
            <a:noFill/>
            <a:miter lim="800000"/>
            <a:headEnd/>
            <a:tailEnd/>
          </a:ln>
          <a:effectLst/>
        </p:spPr>
        <p:txBody>
          <a:bodyPr lIns="92075" tIns="46038" rIns="92075" bIns="46038">
            <a:spAutoFit/>
          </a:bodyPr>
          <a:lstStyle/>
          <a:p>
            <a:pPr>
              <a:lnSpc>
                <a:spcPct val="90000"/>
              </a:lnSpc>
              <a:spcBef>
                <a:spcPct val="20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latin typeface="Times New Roman" pitchFamily="18" charset="0"/>
              </a:rPr>
              <a:t>设</a:t>
            </a:r>
            <a:r>
              <a:rPr lang="en-US" altLang="zh-CN" sz="2800" dirty="0">
                <a:solidFill>
                  <a:schemeClr val="bg2"/>
                </a:solidFill>
                <a:effectLst>
                  <a:outerShdw blurRad="38100" dist="38100" dir="2700000" algn="tl">
                    <a:srgbClr val="000000"/>
                  </a:outerShdw>
                </a:effectLst>
                <a:latin typeface="Times New Roman" pitchFamily="18" charset="0"/>
              </a:rPr>
              <a:t>A,B</a:t>
            </a:r>
            <a:r>
              <a:rPr lang="zh-CN" altLang="en-US" sz="2800" dirty="0">
                <a:solidFill>
                  <a:schemeClr val="bg2"/>
                </a:solidFill>
                <a:effectLst>
                  <a:outerShdw blurRad="38100" dist="38100" dir="2700000" algn="tl">
                    <a:srgbClr val="000000"/>
                  </a:outerShdw>
                </a:effectLst>
                <a:latin typeface="Times New Roman" pitchFamily="18" charset="0"/>
              </a:rPr>
              <a:t>为符号串集合：</a:t>
            </a:r>
            <a:r>
              <a:rPr lang="en-US" altLang="zh-CN" sz="2800" dirty="0">
                <a:solidFill>
                  <a:srgbClr val="FF33CC"/>
                </a:solidFill>
                <a:latin typeface="Times New Roman" pitchFamily="18" charset="0"/>
              </a:rPr>
              <a:t>AB</a:t>
            </a:r>
            <a:r>
              <a:rPr lang="en-US" altLang="zh-CN" sz="2800" dirty="0">
                <a:solidFill>
                  <a:schemeClr val="bg2"/>
                </a:solidFill>
                <a:latin typeface="Times New Roman" pitchFamily="18" charset="0"/>
              </a:rPr>
              <a:t>={</a:t>
            </a:r>
            <a:r>
              <a:rPr lang="en-US" altLang="zh-CN" sz="2800" dirty="0" err="1">
                <a:solidFill>
                  <a:schemeClr val="bg2"/>
                </a:solidFill>
                <a:latin typeface="Times New Roman" pitchFamily="18" charset="0"/>
              </a:rPr>
              <a:t>xy</a:t>
            </a:r>
            <a:r>
              <a:rPr lang="en-US" altLang="zh-CN" sz="2800" dirty="0">
                <a:solidFill>
                  <a:schemeClr val="bg2"/>
                </a:solidFill>
                <a:latin typeface="Times New Roman" pitchFamily="18" charset="0"/>
              </a:rPr>
              <a:t> | (</a:t>
            </a:r>
            <a:r>
              <a:rPr lang="en-US" altLang="zh-CN" sz="2800" dirty="0" err="1">
                <a:solidFill>
                  <a:schemeClr val="bg2"/>
                </a:solidFill>
                <a:latin typeface="Times New Roman" pitchFamily="18" charset="0"/>
              </a:rPr>
              <a:t>x∈A</a:t>
            </a:r>
            <a:r>
              <a:rPr lang="en-US" altLang="zh-CN" sz="2800" dirty="0">
                <a:solidFill>
                  <a:schemeClr val="bg2"/>
                </a:solidFill>
                <a:latin typeface="Times New Roman" pitchFamily="18" charset="0"/>
              </a:rPr>
              <a:t>)∧</a:t>
            </a:r>
            <a:r>
              <a:rPr lang="zh-CN" altLang="en-US" sz="2800" dirty="0">
                <a:solidFill>
                  <a:schemeClr val="bg2"/>
                </a:solidFill>
                <a:latin typeface="Times New Roman" pitchFamily="18" charset="0"/>
              </a:rPr>
              <a:t>（</a:t>
            </a:r>
            <a:r>
              <a:rPr lang="en-US" altLang="zh-CN" sz="2800" dirty="0" err="1">
                <a:solidFill>
                  <a:schemeClr val="bg2"/>
                </a:solidFill>
                <a:latin typeface="Times New Roman" pitchFamily="18" charset="0"/>
              </a:rPr>
              <a:t>y∈B</a:t>
            </a:r>
            <a:r>
              <a:rPr lang="zh-CN" altLang="en-US" sz="2800" dirty="0">
                <a:solidFill>
                  <a:schemeClr val="bg2"/>
                </a:solidFill>
                <a:latin typeface="Times New Roman" pitchFamily="18" charset="0"/>
              </a:rPr>
              <a:t>）</a:t>
            </a:r>
            <a:r>
              <a:rPr lang="en-US" altLang="zh-CN" sz="2800" dirty="0">
                <a:solidFill>
                  <a:schemeClr val="bg2"/>
                </a:solidFill>
                <a:latin typeface="Times New Roman" pitchFamily="18" charset="0"/>
              </a:rPr>
              <a:t>}</a:t>
            </a:r>
            <a:endParaRPr lang="en-US" altLang="zh-CN" sz="2800" dirty="0">
              <a:solidFill>
                <a:schemeClr val="bg2"/>
              </a:solidFill>
              <a:effectLst>
                <a:outerShdw blurRad="38100" dist="38100" dir="2700000" algn="tl">
                  <a:srgbClr val="000000"/>
                </a:outerShdw>
              </a:effectLst>
              <a:latin typeface="Times New Roman" pitchFamily="18" charset="0"/>
            </a:endParaRPr>
          </a:p>
        </p:txBody>
      </p:sp>
      <p:sp>
        <p:nvSpPr>
          <p:cNvPr id="799778" name="Rectangle 34"/>
          <p:cNvSpPr>
            <a:spLocks noChangeArrowheads="1"/>
          </p:cNvSpPr>
          <p:nvPr/>
        </p:nvSpPr>
        <p:spPr bwMode="auto">
          <a:xfrm>
            <a:off x="0" y="797072"/>
            <a:ext cx="3906838" cy="585788"/>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符号串集合的乘积</a:t>
            </a:r>
          </a:p>
        </p:txBody>
      </p:sp>
      <p:sp>
        <p:nvSpPr>
          <p:cNvPr id="799781" name="Rectangle 37"/>
          <p:cNvSpPr>
            <a:spLocks noChangeArrowheads="1"/>
          </p:cNvSpPr>
          <p:nvPr/>
        </p:nvSpPr>
        <p:spPr bwMode="auto">
          <a:xfrm>
            <a:off x="-989" y="2665560"/>
            <a:ext cx="4356100" cy="585787"/>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符号串集合的幂运算</a:t>
            </a:r>
          </a:p>
        </p:txBody>
      </p:sp>
      <p:sp>
        <p:nvSpPr>
          <p:cNvPr id="799782" name="Text Box 38"/>
          <p:cNvSpPr txBox="1">
            <a:spLocks noChangeArrowheads="1"/>
          </p:cNvSpPr>
          <p:nvPr/>
        </p:nvSpPr>
        <p:spPr bwMode="auto">
          <a:xfrm>
            <a:off x="395536" y="3176735"/>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Tx/>
              <a:buSzTx/>
              <a:buFontTx/>
              <a:buNone/>
            </a:pPr>
            <a:r>
              <a:rPr lang="zh-CN" altLang="en-US" sz="2800" dirty="0">
                <a:solidFill>
                  <a:schemeClr val="bg2"/>
                </a:solidFill>
                <a:effectLst>
                  <a:outerShdw blurRad="38100" dist="38100" dir="2700000" algn="tl">
                    <a:srgbClr val="000000">
                      <a:alpha val="43137"/>
                    </a:srgbClr>
                  </a:outerShdw>
                </a:effectLst>
              </a:rPr>
              <a:t>有符号串集合</a:t>
            </a:r>
            <a:r>
              <a:rPr lang="en-US" altLang="zh-CN" sz="2800" dirty="0">
                <a:solidFill>
                  <a:srgbClr val="FF33CC"/>
                </a:solidFill>
                <a:effectLst>
                  <a:outerShdw blurRad="38100" dist="38100" dir="2700000" algn="tl">
                    <a:srgbClr val="000000">
                      <a:alpha val="43137"/>
                    </a:srgbClr>
                  </a:outerShdw>
                </a:effectLst>
              </a:rPr>
              <a:t>A</a:t>
            </a:r>
            <a:r>
              <a:rPr lang="zh-CN" altLang="en-US" sz="2800" dirty="0">
                <a:solidFill>
                  <a:schemeClr val="bg2"/>
                </a:solidFill>
                <a:effectLst>
                  <a:outerShdw blurRad="38100" dist="38100" dir="2700000" algn="tl">
                    <a:srgbClr val="000000">
                      <a:alpha val="43137"/>
                    </a:srgbClr>
                  </a:outerShdw>
                </a:effectLst>
              </a:rPr>
              <a:t>，定义</a:t>
            </a:r>
            <a:r>
              <a:rPr lang="en-US" altLang="zh-CN" sz="2800" dirty="0">
                <a:solidFill>
                  <a:srgbClr val="FF33CC"/>
                </a:solidFill>
                <a:effectLst>
                  <a:outerShdw blurRad="38100" dist="38100" dir="2700000" algn="tl">
                    <a:srgbClr val="000000">
                      <a:alpha val="43137"/>
                    </a:srgbClr>
                  </a:outerShdw>
                </a:effectLst>
              </a:rPr>
              <a:t>A</a:t>
            </a:r>
            <a:r>
              <a:rPr lang="en-US" altLang="zh-CN" sz="2800" baseline="30000" dirty="0">
                <a:solidFill>
                  <a:srgbClr val="FF33CC"/>
                </a:solidFill>
                <a:effectLst>
                  <a:outerShdw blurRad="38100" dist="38100" dir="2700000" algn="tl">
                    <a:srgbClr val="000000">
                      <a:alpha val="43137"/>
                    </a:srgbClr>
                  </a:outerShdw>
                </a:effectLst>
              </a:rPr>
              <a:t>0</a:t>
            </a:r>
            <a:r>
              <a:rPr lang="en-US" altLang="zh-CN" sz="2800" dirty="0">
                <a:solidFill>
                  <a:srgbClr val="FF33CC"/>
                </a:solidFill>
                <a:effectLst>
                  <a:outerShdw blurRad="38100" dist="38100" dir="2700000" algn="tl">
                    <a:srgbClr val="000000">
                      <a:alpha val="43137"/>
                    </a:srgbClr>
                  </a:outerShdw>
                </a:effectLst>
              </a:rPr>
              <a:t> </a:t>
            </a:r>
            <a:r>
              <a:rPr lang="en-US" altLang="zh-CN" sz="2800" dirty="0">
                <a:solidFill>
                  <a:schemeClr val="bg2"/>
                </a:solidFill>
                <a:effectLst>
                  <a:outerShdw blurRad="38100" dist="38100" dir="2700000" algn="tl">
                    <a:srgbClr val="000000">
                      <a:alpha val="43137"/>
                    </a:srgbClr>
                  </a:outerShdw>
                </a:effectLst>
              </a:rPr>
              <a:t>={ε},  </a:t>
            </a:r>
            <a:r>
              <a:rPr lang="en-US" altLang="zh-CN" sz="2800" dirty="0">
                <a:solidFill>
                  <a:srgbClr val="FF33CC"/>
                </a:solidFill>
                <a:effectLst>
                  <a:outerShdw blurRad="38100" dist="38100" dir="2700000" algn="tl">
                    <a:srgbClr val="000000">
                      <a:alpha val="43137"/>
                    </a:srgbClr>
                  </a:outerShdw>
                </a:effectLst>
              </a:rPr>
              <a:t>A</a:t>
            </a:r>
            <a:r>
              <a:rPr lang="en-US" altLang="zh-CN" sz="2800" baseline="30000" dirty="0">
                <a:solidFill>
                  <a:srgbClr val="FF33CC"/>
                </a:solidFill>
                <a:effectLst>
                  <a:outerShdw blurRad="38100" dist="38100" dir="2700000" algn="tl">
                    <a:srgbClr val="000000">
                      <a:alpha val="43137"/>
                    </a:srgbClr>
                  </a:outerShdw>
                </a:effectLst>
              </a:rPr>
              <a:t>1</a:t>
            </a:r>
            <a:r>
              <a:rPr lang="en-US" altLang="zh-CN" sz="2800" dirty="0">
                <a:solidFill>
                  <a:schemeClr val="bg2"/>
                </a:solidFill>
                <a:effectLst>
                  <a:outerShdw blurRad="38100" dist="38100" dir="2700000" algn="tl">
                    <a:srgbClr val="000000">
                      <a:alpha val="43137"/>
                    </a:srgbClr>
                  </a:outerShdw>
                </a:effectLst>
              </a:rPr>
              <a:t>=A,     </a:t>
            </a:r>
            <a:r>
              <a:rPr lang="en-US" altLang="zh-CN" sz="2800" dirty="0">
                <a:solidFill>
                  <a:srgbClr val="FF33CC"/>
                </a:solidFill>
                <a:effectLst>
                  <a:outerShdw blurRad="38100" dist="38100" dir="2700000" algn="tl">
                    <a:srgbClr val="000000">
                      <a:alpha val="43137"/>
                    </a:srgbClr>
                  </a:outerShdw>
                </a:effectLst>
              </a:rPr>
              <a:t>A</a:t>
            </a:r>
            <a:r>
              <a:rPr lang="en-US" altLang="zh-CN" sz="2800" baseline="30000" dirty="0">
                <a:solidFill>
                  <a:srgbClr val="FF33CC"/>
                </a:solidFill>
                <a:effectLst>
                  <a:outerShdw blurRad="38100" dist="38100" dir="2700000" algn="tl">
                    <a:srgbClr val="000000">
                      <a:alpha val="43137"/>
                    </a:srgbClr>
                  </a:outerShdw>
                </a:effectLst>
              </a:rPr>
              <a:t>2</a:t>
            </a:r>
            <a:r>
              <a:rPr lang="en-US" altLang="zh-CN" sz="2800" dirty="0">
                <a:solidFill>
                  <a:schemeClr val="bg2"/>
                </a:solidFill>
                <a:effectLst>
                  <a:outerShdw blurRad="38100" dist="38100" dir="2700000" algn="tl">
                    <a:srgbClr val="000000">
                      <a:alpha val="43137"/>
                    </a:srgbClr>
                  </a:outerShdw>
                </a:effectLst>
              </a:rPr>
              <a:t>=AA, </a:t>
            </a:r>
            <a:r>
              <a:rPr lang="en-US" altLang="zh-CN" sz="2800" dirty="0">
                <a:solidFill>
                  <a:srgbClr val="FF33CC"/>
                </a:solidFill>
                <a:effectLst>
                  <a:outerShdw blurRad="38100" dist="38100" dir="2700000" algn="tl">
                    <a:srgbClr val="000000">
                      <a:alpha val="43137"/>
                    </a:srgbClr>
                  </a:outerShdw>
                </a:effectLst>
              </a:rPr>
              <a:t>A</a:t>
            </a:r>
            <a:r>
              <a:rPr lang="en-US" altLang="zh-CN" sz="2800" baseline="30000" dirty="0">
                <a:solidFill>
                  <a:srgbClr val="FF33CC"/>
                </a:solidFill>
                <a:effectLst>
                  <a:outerShdw blurRad="38100" dist="38100" dir="2700000" algn="tl">
                    <a:srgbClr val="000000">
                      <a:alpha val="43137"/>
                    </a:srgbClr>
                  </a:outerShdw>
                </a:effectLst>
              </a:rPr>
              <a:t>3</a:t>
            </a:r>
            <a:r>
              <a:rPr lang="en-US" altLang="zh-CN" sz="2800" dirty="0">
                <a:solidFill>
                  <a:schemeClr val="bg2"/>
                </a:solidFill>
                <a:effectLst>
                  <a:outerShdw blurRad="38100" dist="38100" dir="2700000" algn="tl">
                    <a:srgbClr val="000000">
                      <a:alpha val="43137"/>
                    </a:srgbClr>
                  </a:outerShdw>
                </a:effectLst>
              </a:rPr>
              <a:t>=AAA,……    </a:t>
            </a:r>
            <a:r>
              <a:rPr lang="en-US" altLang="zh-CN" sz="2800" dirty="0">
                <a:solidFill>
                  <a:srgbClr val="FF33CC"/>
                </a:solidFill>
                <a:effectLst>
                  <a:outerShdw blurRad="38100" dist="38100" dir="2700000" algn="tl">
                    <a:srgbClr val="000000">
                      <a:alpha val="43137"/>
                    </a:srgbClr>
                  </a:outerShdw>
                </a:effectLst>
              </a:rPr>
              <a:t>A</a:t>
            </a:r>
            <a:r>
              <a:rPr lang="en-US" altLang="zh-CN" sz="2800" baseline="30000" dirty="0">
                <a:solidFill>
                  <a:srgbClr val="FF33CC"/>
                </a:solidFill>
                <a:effectLst>
                  <a:outerShdw blurRad="38100" dist="38100" dir="2700000" algn="tl">
                    <a:srgbClr val="000000">
                      <a:alpha val="43137"/>
                    </a:srgbClr>
                  </a:outerShdw>
                </a:effectLst>
              </a:rPr>
              <a:t>n</a:t>
            </a:r>
            <a:r>
              <a:rPr lang="zh-CN" altLang="en-US" sz="2800" dirty="0">
                <a:solidFill>
                  <a:schemeClr val="bg2"/>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rPr>
              <a:t>A</a:t>
            </a:r>
            <a:r>
              <a:rPr lang="en-US" altLang="zh-CN" sz="2800" baseline="30000" dirty="0">
                <a:solidFill>
                  <a:schemeClr val="bg2"/>
                </a:solidFill>
                <a:effectLst>
                  <a:outerShdw blurRad="38100" dist="38100" dir="2700000" algn="tl">
                    <a:srgbClr val="000000">
                      <a:alpha val="43137"/>
                    </a:srgbClr>
                  </a:outerShdw>
                </a:effectLst>
              </a:rPr>
              <a:t>n-1</a:t>
            </a:r>
            <a:r>
              <a:rPr lang="en-US" altLang="zh-CN" sz="2800" dirty="0">
                <a:solidFill>
                  <a:schemeClr val="bg2"/>
                </a:solidFill>
                <a:effectLst>
                  <a:outerShdw blurRad="38100" dist="38100" dir="2700000" algn="tl">
                    <a:srgbClr val="000000">
                      <a:alpha val="43137"/>
                    </a:srgbClr>
                  </a:outerShdw>
                </a:effectLst>
              </a:rPr>
              <a:t>A=AA</a:t>
            </a:r>
            <a:r>
              <a:rPr lang="en-US" altLang="zh-CN" sz="2800" baseline="30000" dirty="0">
                <a:solidFill>
                  <a:schemeClr val="bg2"/>
                </a:solidFill>
                <a:effectLst>
                  <a:outerShdw blurRad="38100" dist="38100" dir="2700000" algn="tl">
                    <a:srgbClr val="000000">
                      <a:alpha val="43137"/>
                    </a:srgbClr>
                  </a:outerShdw>
                </a:effectLst>
              </a:rPr>
              <a:t>n-1  </a:t>
            </a:r>
            <a:r>
              <a:rPr lang="zh-CN" altLang="en-US" sz="2800" dirty="0">
                <a:solidFill>
                  <a:schemeClr val="bg2"/>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rPr>
              <a:t>n&gt;0</a:t>
            </a:r>
          </a:p>
        </p:txBody>
      </p:sp>
      <p:sp>
        <p:nvSpPr>
          <p:cNvPr id="799779" name="Text Box 35"/>
          <p:cNvSpPr txBox="1">
            <a:spLocks noChangeArrowheads="1"/>
          </p:cNvSpPr>
          <p:nvPr/>
        </p:nvSpPr>
        <p:spPr bwMode="auto">
          <a:xfrm>
            <a:off x="422487" y="1944439"/>
            <a:ext cx="6337300" cy="4762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zh-CN" altLang="en-US" sz="2800" dirty="0">
                <a:solidFill>
                  <a:schemeClr val="bg2"/>
                </a:solidFill>
              </a:rPr>
              <a:t>例：</a:t>
            </a:r>
            <a:r>
              <a:rPr lang="en-US" altLang="zh-CN" sz="2800" dirty="0">
                <a:solidFill>
                  <a:schemeClr val="bg2"/>
                </a:solidFill>
              </a:rPr>
              <a:t>A={</a:t>
            </a:r>
            <a:r>
              <a:rPr lang="en-US" altLang="zh-CN" sz="2800" dirty="0" err="1">
                <a:solidFill>
                  <a:schemeClr val="bg2"/>
                </a:solidFill>
              </a:rPr>
              <a:t>a,b</a:t>
            </a:r>
            <a:r>
              <a:rPr lang="en-US" altLang="zh-CN" sz="2800" dirty="0">
                <a:solidFill>
                  <a:schemeClr val="bg2"/>
                </a:solidFill>
              </a:rPr>
              <a:t>},B={</a:t>
            </a:r>
            <a:r>
              <a:rPr lang="en-US" altLang="zh-CN" sz="2800" dirty="0" err="1">
                <a:solidFill>
                  <a:schemeClr val="bg2"/>
                </a:solidFill>
              </a:rPr>
              <a:t>c,d</a:t>
            </a:r>
            <a:r>
              <a:rPr lang="en-US" altLang="zh-CN" sz="2800" dirty="0">
                <a:solidFill>
                  <a:schemeClr val="bg2"/>
                </a:solidFill>
              </a:rPr>
              <a:t>}  AB={</a:t>
            </a:r>
            <a:r>
              <a:rPr lang="en-US" altLang="zh-CN" sz="2800" dirty="0" err="1">
                <a:solidFill>
                  <a:schemeClr val="bg2"/>
                </a:solidFill>
              </a:rPr>
              <a:t>ac,ad,bc,bd</a:t>
            </a:r>
            <a:r>
              <a:rPr lang="en-US" altLang="zh-CN" sz="2800" dirty="0">
                <a:solidFill>
                  <a:schemeClr val="bg2"/>
                </a:solidFill>
              </a:rPr>
              <a:t>}</a:t>
            </a:r>
          </a:p>
        </p:txBody>
      </p:sp>
      <p:sp>
        <p:nvSpPr>
          <p:cNvPr id="799783" name="Rectangle 39"/>
          <p:cNvSpPr>
            <a:spLocks noChangeArrowheads="1"/>
          </p:cNvSpPr>
          <p:nvPr/>
        </p:nvSpPr>
        <p:spPr bwMode="auto">
          <a:xfrm>
            <a:off x="422487" y="4200903"/>
            <a:ext cx="7086600" cy="2398713"/>
          </a:xfrm>
          <a:prstGeom prst="rect">
            <a:avLst/>
          </a:prstGeom>
          <a:solidFill>
            <a:srgbClr val="99C8EB"/>
          </a:solidFill>
          <a:ln w="9525">
            <a:noFill/>
            <a:miter lim="800000"/>
            <a:headEnd/>
            <a:tailEnd/>
          </a:ln>
        </p:spPr>
        <p:txBody>
          <a:bodyPr>
            <a:spAutoFit/>
          </a:bodyPr>
          <a:lstStyle/>
          <a:p>
            <a:pPr eaLnBrk="1" hangingPunct="1">
              <a:defRPr/>
            </a:pPr>
            <a:r>
              <a:rPr lang="zh-CN" altLang="en-US" sz="2800" dirty="0">
                <a:solidFill>
                  <a:srgbClr val="000000"/>
                </a:solidFill>
                <a:latin typeface="Times New Roman" pitchFamily="18" charset="0"/>
                <a:ea typeface="楷体_GB2312" pitchFamily="49" charset="-122"/>
              </a:rPr>
              <a:t>例如，</a:t>
            </a:r>
            <a:r>
              <a:rPr lang="en-US" altLang="zh-CN" sz="2800" dirty="0">
                <a:solidFill>
                  <a:srgbClr val="000000"/>
                </a:solidFill>
                <a:latin typeface="Times New Roman" pitchFamily="18" charset="0"/>
                <a:ea typeface="楷体_GB2312" pitchFamily="49" charset="-122"/>
              </a:rPr>
              <a:t>A</a:t>
            </a:r>
            <a:r>
              <a:rPr lang="zh-CN" altLang="en-US" sz="2800" dirty="0">
                <a:solidFill>
                  <a:srgbClr val="000000"/>
                </a:solidFill>
                <a:latin typeface="Times New Roman" pitchFamily="18" charset="0"/>
                <a:ea typeface="楷体_GB2312" pitchFamily="49" charset="-122"/>
              </a:rPr>
              <a:t>＝</a:t>
            </a:r>
            <a:r>
              <a:rPr lang="en-US" altLang="zh-CN" sz="2800" dirty="0">
                <a:solidFill>
                  <a:srgbClr val="000000"/>
                </a:solidFill>
                <a:latin typeface="Times New Roman" pitchFamily="18" charset="0"/>
                <a:ea typeface="楷体_GB2312" pitchFamily="49" charset="-122"/>
              </a:rPr>
              <a:t>{0,1}</a:t>
            </a:r>
            <a:r>
              <a:rPr lang="zh-CN" altLang="en-US" sz="2800" dirty="0">
                <a:solidFill>
                  <a:srgbClr val="000000"/>
                </a:solidFill>
                <a:latin typeface="Times New Roman" pitchFamily="18" charset="0"/>
                <a:ea typeface="楷体_GB2312" pitchFamily="49" charset="-122"/>
              </a:rPr>
              <a:t>，则</a:t>
            </a:r>
          </a:p>
          <a:p>
            <a:pPr eaLnBrk="1" hangingPunct="1">
              <a:defRPr/>
            </a:pPr>
            <a:r>
              <a:rPr lang="en-US" altLang="zh-CN" sz="2800" dirty="0">
                <a:solidFill>
                  <a:srgbClr val="000000"/>
                </a:solidFill>
                <a:latin typeface="+mj-lt"/>
                <a:ea typeface="楷体_GB2312" pitchFamily="49" charset="-122"/>
              </a:rPr>
              <a:t>A</a:t>
            </a:r>
            <a:r>
              <a:rPr lang="en-US" altLang="zh-CN" sz="2800" baseline="30000" dirty="0">
                <a:solidFill>
                  <a:srgbClr val="000000"/>
                </a:solidFill>
                <a:latin typeface="+mj-lt"/>
                <a:ea typeface="楷体_GB2312" pitchFamily="49" charset="-122"/>
              </a:rPr>
              <a:t>0</a:t>
            </a:r>
            <a:r>
              <a:rPr lang="en-US" altLang="zh-CN" sz="2800" dirty="0">
                <a:solidFill>
                  <a:srgbClr val="000000"/>
                </a:solidFill>
                <a:latin typeface="+mj-lt"/>
                <a:ea typeface="楷体_GB2312" pitchFamily="49" charset="-122"/>
              </a:rPr>
              <a:t>=</a:t>
            </a:r>
          </a:p>
          <a:p>
            <a:pPr eaLnBrk="1" hangingPunct="1">
              <a:spcBef>
                <a:spcPct val="10000"/>
              </a:spcBef>
              <a:defRPr/>
            </a:pPr>
            <a:r>
              <a:rPr lang="en-US" altLang="zh-CN" sz="2800" dirty="0">
                <a:solidFill>
                  <a:srgbClr val="000000"/>
                </a:solidFill>
                <a:latin typeface="+mj-lt"/>
                <a:ea typeface="楷体_GB2312" pitchFamily="49" charset="-122"/>
              </a:rPr>
              <a:t>A</a:t>
            </a:r>
            <a:r>
              <a:rPr lang="en-US" altLang="zh-CN" sz="2800" baseline="30000" dirty="0">
                <a:solidFill>
                  <a:srgbClr val="000000"/>
                </a:solidFill>
                <a:latin typeface="+mj-lt"/>
                <a:ea typeface="楷体_GB2312" pitchFamily="49" charset="-122"/>
              </a:rPr>
              <a:t>1</a:t>
            </a:r>
            <a:r>
              <a:rPr lang="en-US" altLang="zh-CN" sz="2800" dirty="0">
                <a:solidFill>
                  <a:srgbClr val="000000"/>
                </a:solidFill>
                <a:latin typeface="+mj-lt"/>
                <a:ea typeface="楷体_GB2312" pitchFamily="49" charset="-122"/>
              </a:rPr>
              <a:t>=</a:t>
            </a:r>
          </a:p>
          <a:p>
            <a:pPr eaLnBrk="1" hangingPunct="1">
              <a:spcBef>
                <a:spcPct val="10000"/>
              </a:spcBef>
              <a:defRPr/>
            </a:pPr>
            <a:r>
              <a:rPr lang="en-US" altLang="zh-CN" sz="2800" dirty="0">
                <a:solidFill>
                  <a:srgbClr val="000000"/>
                </a:solidFill>
                <a:latin typeface="+mj-lt"/>
                <a:ea typeface="楷体_GB2312" pitchFamily="49" charset="-122"/>
              </a:rPr>
              <a:t>A</a:t>
            </a:r>
            <a:r>
              <a:rPr lang="en-US" altLang="zh-CN" sz="2800" baseline="30000" dirty="0">
                <a:solidFill>
                  <a:srgbClr val="000000"/>
                </a:solidFill>
                <a:latin typeface="+mj-lt"/>
                <a:ea typeface="楷体_GB2312" pitchFamily="49" charset="-122"/>
              </a:rPr>
              <a:t>2</a:t>
            </a:r>
            <a:r>
              <a:rPr lang="en-US" altLang="zh-CN" sz="2800" dirty="0">
                <a:solidFill>
                  <a:srgbClr val="000000"/>
                </a:solidFill>
                <a:latin typeface="+mj-lt"/>
                <a:ea typeface="楷体_GB2312" pitchFamily="49" charset="-122"/>
              </a:rPr>
              <a:t>=</a:t>
            </a:r>
          </a:p>
          <a:p>
            <a:pPr eaLnBrk="1" hangingPunct="1">
              <a:spcBef>
                <a:spcPct val="20000"/>
              </a:spcBef>
              <a:defRPr/>
            </a:pPr>
            <a:r>
              <a:rPr lang="en-US" altLang="zh-CN" sz="2800" dirty="0">
                <a:solidFill>
                  <a:srgbClr val="000000"/>
                </a:solidFill>
                <a:latin typeface="+mj-lt"/>
                <a:ea typeface="楷体_GB2312" pitchFamily="49" charset="-122"/>
              </a:rPr>
              <a:t>A</a:t>
            </a:r>
            <a:r>
              <a:rPr lang="en-US" altLang="zh-CN" sz="2800" baseline="30000" dirty="0">
                <a:solidFill>
                  <a:srgbClr val="000000"/>
                </a:solidFill>
                <a:latin typeface="+mj-lt"/>
                <a:ea typeface="楷体_GB2312" pitchFamily="49" charset="-122"/>
              </a:rPr>
              <a:t>3</a:t>
            </a:r>
            <a:r>
              <a:rPr lang="en-US" altLang="zh-CN" sz="2800" dirty="0">
                <a:solidFill>
                  <a:srgbClr val="000000"/>
                </a:solidFill>
                <a:latin typeface="+mj-lt"/>
                <a:ea typeface="楷体_GB2312" pitchFamily="49" charset="-122"/>
              </a:rPr>
              <a:t>=</a:t>
            </a:r>
          </a:p>
        </p:txBody>
      </p:sp>
      <p:sp>
        <p:nvSpPr>
          <p:cNvPr id="799786" name="Rectangle 42"/>
          <p:cNvSpPr>
            <a:spLocks noChangeArrowheads="1"/>
          </p:cNvSpPr>
          <p:nvPr/>
        </p:nvSpPr>
        <p:spPr bwMode="auto">
          <a:xfrm>
            <a:off x="1209639" y="4581230"/>
            <a:ext cx="12969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dirty="0">
                <a:solidFill>
                  <a:schemeClr val="bg2"/>
                </a:solidFill>
              </a:rPr>
              <a:t>{ε}</a:t>
            </a:r>
          </a:p>
        </p:txBody>
      </p:sp>
      <p:sp>
        <p:nvSpPr>
          <p:cNvPr id="799787" name="Rectangle 43"/>
          <p:cNvSpPr>
            <a:spLocks noChangeArrowheads="1"/>
          </p:cNvSpPr>
          <p:nvPr/>
        </p:nvSpPr>
        <p:spPr bwMode="auto">
          <a:xfrm>
            <a:off x="1209639" y="5070973"/>
            <a:ext cx="90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{0,1}</a:t>
            </a:r>
          </a:p>
        </p:txBody>
      </p:sp>
      <p:sp>
        <p:nvSpPr>
          <p:cNvPr id="799788" name="Rectangle 44"/>
          <p:cNvSpPr>
            <a:spLocks noChangeArrowheads="1"/>
          </p:cNvSpPr>
          <p:nvPr/>
        </p:nvSpPr>
        <p:spPr bwMode="auto">
          <a:xfrm>
            <a:off x="1136614" y="5575798"/>
            <a:ext cx="21526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{00,01,10,11}</a:t>
            </a:r>
          </a:p>
        </p:txBody>
      </p:sp>
      <p:sp>
        <p:nvSpPr>
          <p:cNvPr id="799789" name="Rectangle 45"/>
          <p:cNvSpPr>
            <a:spLocks noChangeArrowheads="1"/>
          </p:cNvSpPr>
          <p:nvPr/>
        </p:nvSpPr>
        <p:spPr bwMode="auto">
          <a:xfrm>
            <a:off x="1138202" y="6050460"/>
            <a:ext cx="53530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
                <a:schemeClr val="folHlink"/>
              </a:buClr>
              <a:buFont typeface="Monotype Sorts" pitchFamily="2" charset="2"/>
              <a:buNone/>
            </a:pPr>
            <a:r>
              <a:rPr lang="en-US" altLang="zh-CN" sz="2800">
                <a:solidFill>
                  <a:schemeClr val="bg2"/>
                </a:solidFill>
              </a:rPr>
              <a:t>{000,001,010,011,100,101,110,111}</a:t>
            </a:r>
          </a:p>
        </p:txBody>
      </p:sp>
      <p:sp>
        <p:nvSpPr>
          <p:cNvPr id="1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77"/>
                                        </p:tgtEl>
                                        <p:attrNameLst>
                                          <p:attrName>style.visibility</p:attrName>
                                        </p:attrNameLst>
                                      </p:cBhvr>
                                      <p:to>
                                        <p:strVal val="visible"/>
                                      </p:to>
                                    </p:set>
                                    <p:animEffect transition="in" filter="blinds(horizontal)">
                                      <p:cBhvr>
                                        <p:cTn id="7" dur="500"/>
                                        <p:tgtEl>
                                          <p:spTgt spid="79977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99779"/>
                                        </p:tgtEl>
                                        <p:attrNameLst>
                                          <p:attrName>style.visibility</p:attrName>
                                        </p:attrNameLst>
                                      </p:cBhvr>
                                      <p:to>
                                        <p:strVal val="visible"/>
                                      </p:to>
                                    </p:set>
                                    <p:anim calcmode="lin" valueType="num">
                                      <p:cBhvr>
                                        <p:cTn id="12" dur="1000" fill="hold"/>
                                        <p:tgtEl>
                                          <p:spTgt spid="799779"/>
                                        </p:tgtEl>
                                        <p:attrNameLst>
                                          <p:attrName>ppt_w</p:attrName>
                                        </p:attrNameLst>
                                      </p:cBhvr>
                                      <p:tavLst>
                                        <p:tav tm="0">
                                          <p:val>
                                            <p:strVal val="#ppt_w*0.70"/>
                                          </p:val>
                                        </p:tav>
                                        <p:tav tm="100000">
                                          <p:val>
                                            <p:strVal val="#ppt_w"/>
                                          </p:val>
                                        </p:tav>
                                      </p:tavLst>
                                    </p:anim>
                                    <p:anim calcmode="lin" valueType="num">
                                      <p:cBhvr>
                                        <p:cTn id="13" dur="1000" fill="hold"/>
                                        <p:tgtEl>
                                          <p:spTgt spid="799779"/>
                                        </p:tgtEl>
                                        <p:attrNameLst>
                                          <p:attrName>ppt_h</p:attrName>
                                        </p:attrNameLst>
                                      </p:cBhvr>
                                      <p:tavLst>
                                        <p:tav tm="0">
                                          <p:val>
                                            <p:strVal val="#ppt_h"/>
                                          </p:val>
                                        </p:tav>
                                        <p:tav tm="100000">
                                          <p:val>
                                            <p:strVal val="#ppt_h"/>
                                          </p:val>
                                        </p:tav>
                                      </p:tavLst>
                                    </p:anim>
                                    <p:animEffect transition="in" filter="fade">
                                      <p:cBhvr>
                                        <p:cTn id="14" dur="1000"/>
                                        <p:tgtEl>
                                          <p:spTgt spid="79977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99782"/>
                                        </p:tgtEl>
                                        <p:attrNameLst>
                                          <p:attrName>style.visibility</p:attrName>
                                        </p:attrNameLst>
                                      </p:cBhvr>
                                      <p:to>
                                        <p:strVal val="visible"/>
                                      </p:to>
                                    </p:set>
                                    <p:animEffect transition="in" filter="blinds(horizontal)">
                                      <p:cBhvr>
                                        <p:cTn id="19" dur="500"/>
                                        <p:tgtEl>
                                          <p:spTgt spid="79978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799783"/>
                                        </p:tgtEl>
                                        <p:attrNameLst>
                                          <p:attrName>style.visibility</p:attrName>
                                        </p:attrNameLst>
                                      </p:cBhvr>
                                      <p:to>
                                        <p:strVal val="visible"/>
                                      </p:to>
                                    </p:set>
                                    <p:anim calcmode="lin" valueType="num">
                                      <p:cBhvr>
                                        <p:cTn id="24" dur="1000" fill="hold"/>
                                        <p:tgtEl>
                                          <p:spTgt spid="799783"/>
                                        </p:tgtEl>
                                        <p:attrNameLst>
                                          <p:attrName>ppt_w</p:attrName>
                                        </p:attrNameLst>
                                      </p:cBhvr>
                                      <p:tavLst>
                                        <p:tav tm="0">
                                          <p:val>
                                            <p:strVal val="#ppt_w*0.70"/>
                                          </p:val>
                                        </p:tav>
                                        <p:tav tm="100000">
                                          <p:val>
                                            <p:strVal val="#ppt_w"/>
                                          </p:val>
                                        </p:tav>
                                      </p:tavLst>
                                    </p:anim>
                                    <p:anim calcmode="lin" valueType="num">
                                      <p:cBhvr>
                                        <p:cTn id="25" dur="1000" fill="hold"/>
                                        <p:tgtEl>
                                          <p:spTgt spid="799783"/>
                                        </p:tgtEl>
                                        <p:attrNameLst>
                                          <p:attrName>ppt_h</p:attrName>
                                        </p:attrNameLst>
                                      </p:cBhvr>
                                      <p:tavLst>
                                        <p:tav tm="0">
                                          <p:val>
                                            <p:strVal val="#ppt_h"/>
                                          </p:val>
                                        </p:tav>
                                        <p:tav tm="100000">
                                          <p:val>
                                            <p:strVal val="#ppt_h"/>
                                          </p:val>
                                        </p:tav>
                                      </p:tavLst>
                                    </p:anim>
                                    <p:animEffect transition="in" filter="fade">
                                      <p:cBhvr>
                                        <p:cTn id="26" dur="1000"/>
                                        <p:tgtEl>
                                          <p:spTgt spid="79978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99786"/>
                                        </p:tgtEl>
                                        <p:attrNameLst>
                                          <p:attrName>style.visibility</p:attrName>
                                        </p:attrNameLst>
                                      </p:cBhvr>
                                      <p:to>
                                        <p:strVal val="visible"/>
                                      </p:to>
                                    </p:set>
                                    <p:animEffect transition="in" filter="blinds(horizontal)">
                                      <p:cBhvr>
                                        <p:cTn id="31" dur="500"/>
                                        <p:tgtEl>
                                          <p:spTgt spid="7997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99787"/>
                                        </p:tgtEl>
                                        <p:attrNameLst>
                                          <p:attrName>style.visibility</p:attrName>
                                        </p:attrNameLst>
                                      </p:cBhvr>
                                      <p:to>
                                        <p:strVal val="visible"/>
                                      </p:to>
                                    </p:set>
                                    <p:animEffect transition="in" filter="blinds(horizontal)">
                                      <p:cBhvr>
                                        <p:cTn id="36" dur="500"/>
                                        <p:tgtEl>
                                          <p:spTgt spid="7997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99788"/>
                                        </p:tgtEl>
                                        <p:attrNameLst>
                                          <p:attrName>style.visibility</p:attrName>
                                        </p:attrNameLst>
                                      </p:cBhvr>
                                      <p:to>
                                        <p:strVal val="visible"/>
                                      </p:to>
                                    </p:set>
                                    <p:animEffect transition="in" filter="blinds(horizontal)">
                                      <p:cBhvr>
                                        <p:cTn id="41" dur="500"/>
                                        <p:tgtEl>
                                          <p:spTgt spid="7997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99789"/>
                                        </p:tgtEl>
                                        <p:attrNameLst>
                                          <p:attrName>style.visibility</p:attrName>
                                        </p:attrNameLst>
                                      </p:cBhvr>
                                      <p:to>
                                        <p:strVal val="visible"/>
                                      </p:to>
                                    </p:set>
                                    <p:animEffect transition="in" filter="blinds(horizontal)">
                                      <p:cBhvr>
                                        <p:cTn id="46" dur="500"/>
                                        <p:tgtEl>
                                          <p:spTgt spid="799789"/>
                                        </p:tgtEl>
                                      </p:cBhvr>
                                    </p:animEffect>
                                  </p:childTnLst>
                                </p:cTn>
                              </p:par>
                            </p:childTnLst>
                          </p:cTn>
                        </p:par>
                        <p:par>
                          <p:cTn id="47" fill="hold" nodeType="afterGroup">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77" grpId="0"/>
      <p:bldP spid="799782" grpId="0"/>
      <p:bldP spid="799779" grpId="0" animBg="1"/>
      <p:bldP spid="799783" grpId="0" animBg="1"/>
      <p:bldP spid="799786" grpId="0"/>
      <p:bldP spid="799787" grpId="0"/>
      <p:bldP spid="799788" grpId="0"/>
      <p:bldP spid="799789"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Rectangle 17"/>
          <p:cNvSpPr>
            <a:spLocks noChangeArrowheads="1"/>
          </p:cNvSpPr>
          <p:nvPr/>
        </p:nvSpPr>
        <p:spPr bwMode="auto">
          <a:xfrm>
            <a:off x="900113" y="0"/>
            <a:ext cx="7927975"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2.1.3 </a:t>
            </a:r>
            <a:r>
              <a:rPr lang="zh-CN" altLang="en-US" sz="4000" dirty="0">
                <a:solidFill>
                  <a:srgbClr val="C00000"/>
                </a:solidFill>
                <a:effectLst>
                  <a:outerShdw blurRad="38100" dist="38100" dir="2700000" algn="tl">
                    <a:srgbClr val="000000">
                      <a:alpha val="43137"/>
                    </a:srgbClr>
                  </a:outerShdw>
                </a:effectLst>
              </a:rPr>
              <a:t>符号串及其集合的运算（</a:t>
            </a:r>
            <a:r>
              <a:rPr lang="en-US" altLang="zh-CN" sz="4000" dirty="0">
                <a:solidFill>
                  <a:srgbClr val="C00000"/>
                </a:solidFill>
                <a:effectLst>
                  <a:outerShdw blurRad="38100" dist="38100" dir="2700000" algn="tl">
                    <a:srgbClr val="000000">
                      <a:alpha val="43137"/>
                    </a:srgbClr>
                  </a:outerShdw>
                </a:effectLst>
              </a:rPr>
              <a:t>6</a:t>
            </a:r>
            <a:r>
              <a:rPr lang="zh-CN" altLang="en-US" sz="4000" dirty="0">
                <a:solidFill>
                  <a:srgbClr val="C00000"/>
                </a:solidFill>
                <a:effectLst>
                  <a:outerShdw blurRad="38100" dist="38100" dir="2700000" algn="tl">
                    <a:srgbClr val="000000">
                      <a:alpha val="43137"/>
                    </a:srgbClr>
                  </a:outerShdw>
                </a:effectLst>
              </a:rPr>
              <a:t>）</a:t>
            </a:r>
            <a:endParaRPr lang="en-US" altLang="zh-CN" sz="4000" dirty="0">
              <a:solidFill>
                <a:srgbClr val="C00000"/>
              </a:solidFill>
              <a:effectLst>
                <a:outerShdw blurRad="38100" dist="38100" dir="2700000" algn="tl">
                  <a:srgbClr val="000000">
                    <a:alpha val="43137"/>
                  </a:srgbClr>
                </a:outerShdw>
              </a:effectLst>
            </a:endParaRPr>
          </a:p>
        </p:txBody>
      </p:sp>
      <p:sp>
        <p:nvSpPr>
          <p:cNvPr id="889874" name="Rectangle 18"/>
          <p:cNvSpPr>
            <a:spLocks noChangeArrowheads="1"/>
          </p:cNvSpPr>
          <p:nvPr/>
        </p:nvSpPr>
        <p:spPr bwMode="auto">
          <a:xfrm>
            <a:off x="539750" y="765175"/>
            <a:ext cx="4652963" cy="585788"/>
          </a:xfrm>
          <a:prstGeom prst="rect">
            <a:avLst/>
          </a:prstGeom>
          <a:noFill/>
          <a:ln w="9525">
            <a:noFill/>
            <a:miter lim="800000"/>
            <a:headEnd/>
            <a:tailEnd/>
          </a:ln>
          <a:effectLst/>
        </p:spPr>
        <p:txBody>
          <a:bodyPr wrap="none"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符号串集合的闭包∑</a:t>
            </a:r>
            <a:r>
              <a:rPr lang="zh-CN" altLang="en-US" baseline="30000" dirty="0">
                <a:solidFill>
                  <a:srgbClr val="FF33CC"/>
                </a:solidFill>
                <a:effectLst>
                  <a:outerShdw blurRad="38100" dist="38100" dir="2700000" algn="tl">
                    <a:srgbClr val="000000"/>
                  </a:outerShdw>
                </a:effectLst>
                <a:ea typeface="+mn-ea"/>
              </a:rPr>
              <a:t>*</a:t>
            </a:r>
            <a:r>
              <a:rPr lang="zh-CN" altLang="en-US" dirty="0">
                <a:solidFill>
                  <a:srgbClr val="FF33CC"/>
                </a:solidFill>
                <a:effectLst>
                  <a:outerShdw blurRad="38100" dist="38100" dir="2700000" algn="tl">
                    <a:srgbClr val="000000"/>
                  </a:outerShdw>
                </a:effectLst>
                <a:ea typeface="+mn-ea"/>
              </a:rPr>
              <a:t> </a:t>
            </a:r>
          </a:p>
        </p:txBody>
      </p:sp>
      <p:sp>
        <p:nvSpPr>
          <p:cNvPr id="889875" name="Rectangle 19"/>
          <p:cNvSpPr>
            <a:spLocks noChangeArrowheads="1"/>
          </p:cNvSpPr>
          <p:nvPr/>
        </p:nvSpPr>
        <p:spPr bwMode="auto">
          <a:xfrm>
            <a:off x="539750" y="2060575"/>
            <a:ext cx="5065713" cy="585788"/>
          </a:xfrm>
          <a:prstGeom prst="rect">
            <a:avLst/>
          </a:prstGeom>
          <a:noFill/>
          <a:ln w="9525">
            <a:noFill/>
            <a:miter lim="800000"/>
            <a:headEnd/>
            <a:tailEnd/>
          </a:ln>
          <a:effectLst/>
        </p:spPr>
        <p:txBody>
          <a:bodyPr wrap="none" lIns="92075" tIns="46038" rIns="92075" bIns="46038">
            <a:spAutoFit/>
          </a:bodyPr>
          <a:lstStyle/>
          <a:p>
            <a:pPr marL="342900" indent="-342900">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ea typeface="+mn-ea"/>
              </a:rPr>
              <a:t>符号串集合的正闭包∑</a:t>
            </a:r>
            <a:r>
              <a:rPr lang="en-US" altLang="zh-CN" baseline="30000" dirty="0">
                <a:solidFill>
                  <a:srgbClr val="FF33CC"/>
                </a:solidFill>
                <a:effectLst>
                  <a:outerShdw blurRad="38100" dist="38100" dir="2700000" algn="tl">
                    <a:srgbClr val="000000"/>
                  </a:outerShdw>
                </a:effectLst>
                <a:ea typeface="+mn-ea"/>
              </a:rPr>
              <a:t>+</a:t>
            </a:r>
            <a:r>
              <a:rPr lang="en-US" altLang="zh-CN" dirty="0">
                <a:solidFill>
                  <a:srgbClr val="FF33CC"/>
                </a:solidFill>
                <a:effectLst>
                  <a:outerShdw blurRad="38100" dist="38100" dir="2700000" algn="tl">
                    <a:srgbClr val="000000"/>
                  </a:outerShdw>
                </a:effectLst>
                <a:ea typeface="+mn-ea"/>
              </a:rPr>
              <a:t> </a:t>
            </a:r>
          </a:p>
        </p:txBody>
      </p:sp>
      <p:sp>
        <p:nvSpPr>
          <p:cNvPr id="889876" name="Rectangle 20"/>
          <p:cNvSpPr>
            <a:spLocks noChangeArrowheads="1"/>
          </p:cNvSpPr>
          <p:nvPr/>
        </p:nvSpPr>
        <p:spPr bwMode="auto">
          <a:xfrm>
            <a:off x="1073150" y="1450975"/>
            <a:ext cx="7099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sz="2800" dirty="0">
                <a:solidFill>
                  <a:srgbClr val="FF33CC"/>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solidFill>
                  <a:srgbClr val="FF33CC"/>
                </a:solidFill>
                <a:effectLst>
                  <a:outerShdw blurRad="38100" dist="38100" dir="2700000" algn="tl">
                    <a:srgbClr val="000000">
                      <a:alpha val="43137"/>
                    </a:srgbClr>
                  </a:outerShdw>
                </a:effectLst>
                <a:latin typeface="宋体" panose="02010600030101010101" pitchFamily="2" charset="-122"/>
              </a:rPr>
              <a:t>*</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 = ∑</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0</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1</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2 </a:t>
            </a:r>
            <a:r>
              <a:rPr lang="en-US" altLang="zh-CN" sz="2800" dirty="0">
                <a:solidFill>
                  <a:schemeClr val="bg2"/>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 ∪∑</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n</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dirty="0">
                <a:solidFill>
                  <a:schemeClr val="bg2"/>
                </a:solidFill>
                <a:effectLst>
                  <a:outerShdw blurRad="38100" dist="38100" dir="2700000" algn="tl">
                    <a:srgbClr val="000000">
                      <a:alpha val="43137"/>
                    </a:srgbClr>
                  </a:outerShdw>
                </a:effectLst>
              </a:rPr>
              <a:t>……</a:t>
            </a:r>
            <a:endPar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endParaRPr>
          </a:p>
        </p:txBody>
      </p:sp>
      <p:sp>
        <p:nvSpPr>
          <p:cNvPr id="889877" name="Rectangle 21"/>
          <p:cNvSpPr>
            <a:spLocks noChangeArrowheads="1"/>
          </p:cNvSpPr>
          <p:nvPr/>
        </p:nvSpPr>
        <p:spPr bwMode="auto">
          <a:xfrm>
            <a:off x="692150" y="2822575"/>
            <a:ext cx="6172200" cy="1074738"/>
          </a:xfrm>
          <a:prstGeom prst="rect">
            <a:avLst/>
          </a:prstGeom>
          <a:noFill/>
          <a:ln w="9525">
            <a:noFill/>
            <a:miter lim="800000"/>
            <a:headEnd/>
            <a:tailEnd/>
          </a:ln>
          <a:effectLst/>
        </p:spPr>
        <p:txBody>
          <a:bodyPr lIns="92075" tIns="46038" rIns="92075" bIns="46038">
            <a:spAutoFit/>
          </a:bodyPr>
          <a:lstStyle/>
          <a:p>
            <a:pPr>
              <a:spcBef>
                <a:spcPct val="30000"/>
              </a:spcBef>
              <a:buClr>
                <a:schemeClr val="tx2"/>
              </a:buClr>
              <a:buSzPct val="75000"/>
              <a:buFont typeface="Monotype Sorts" pitchFamily="2" charset="2"/>
              <a:buNone/>
              <a:defRPr/>
            </a:pPr>
            <a:r>
              <a:rPr lang="en-US" altLang="zh-CN" sz="2800" dirty="0">
                <a:solidFill>
                  <a:srgbClr val="FF33CC"/>
                </a:solidFill>
                <a:effectLst>
                  <a:outerShdw blurRad="38100" dist="38100" dir="2700000" algn="tl">
                    <a:srgbClr val="000000">
                      <a:alpha val="43137"/>
                    </a:srgbClr>
                  </a:outerShdw>
                </a:effectLst>
              </a:rPr>
              <a:t>∑</a:t>
            </a:r>
            <a:r>
              <a:rPr lang="en-US" altLang="zh-CN" sz="2800" baseline="30000" dirty="0">
                <a:solidFill>
                  <a:srgbClr val="FF33CC"/>
                </a:solidFill>
                <a:effectLst>
                  <a:outerShdw blurRad="38100" dist="38100" dir="2700000" algn="tl">
                    <a:srgbClr val="000000">
                      <a:alpha val="43137"/>
                    </a:srgbClr>
                  </a:outerShdw>
                </a:effectLst>
              </a:rPr>
              <a:t>+</a:t>
            </a:r>
            <a:r>
              <a:rPr lang="en-US" altLang="zh-CN" sz="2800" dirty="0">
                <a:solidFill>
                  <a:srgbClr val="FF33CC"/>
                </a:solidFill>
                <a:effectLst>
                  <a:outerShdw blurRad="38100" dist="38100" dir="2700000" algn="tl">
                    <a:srgbClr val="000000">
                      <a:alpha val="43137"/>
                    </a:srgbClr>
                  </a:outerShdw>
                </a:effectLst>
              </a:rPr>
              <a:t> </a:t>
            </a:r>
            <a:r>
              <a:rPr lang="en-US" altLang="zh-CN" sz="2800" dirty="0">
                <a:solidFill>
                  <a:schemeClr val="bg2"/>
                </a:solidFill>
                <a:effectLst>
                  <a:outerShdw blurRad="38100" dist="38100" dir="2700000" algn="tl">
                    <a:srgbClr val="000000">
                      <a:alpha val="43137"/>
                    </a:srgbClr>
                  </a:outerShdw>
                </a:effectLst>
              </a:rPr>
              <a:t>= ∑</a:t>
            </a:r>
            <a:r>
              <a:rPr lang="en-US" altLang="zh-CN" sz="2800" baseline="30000" dirty="0">
                <a:solidFill>
                  <a:schemeClr val="bg2"/>
                </a:solidFill>
                <a:effectLst>
                  <a:outerShdw blurRad="38100" dist="38100" dir="2700000" algn="tl">
                    <a:srgbClr val="000000">
                      <a:alpha val="43137"/>
                    </a:srgbClr>
                  </a:outerShdw>
                </a:effectLst>
              </a:rPr>
              <a:t>1</a:t>
            </a:r>
            <a:r>
              <a:rPr lang="en-US" altLang="zh-CN" sz="2800" dirty="0">
                <a:solidFill>
                  <a:schemeClr val="bg2"/>
                </a:solidFill>
                <a:effectLst>
                  <a:outerShdw blurRad="38100" dist="38100" dir="2700000" algn="tl">
                    <a:srgbClr val="000000">
                      <a:alpha val="43137"/>
                    </a:srgbClr>
                  </a:outerShdw>
                </a:effectLst>
              </a:rPr>
              <a:t>∪∑</a:t>
            </a:r>
            <a:r>
              <a:rPr lang="en-US" altLang="zh-CN" sz="2800" baseline="30000" dirty="0">
                <a:solidFill>
                  <a:schemeClr val="bg2"/>
                </a:solidFill>
                <a:effectLst>
                  <a:outerShdw blurRad="38100" dist="38100" dir="2700000" algn="tl">
                    <a:srgbClr val="000000">
                      <a:alpha val="43137"/>
                    </a:srgbClr>
                  </a:outerShdw>
                </a:effectLst>
              </a:rPr>
              <a:t>2 </a:t>
            </a:r>
            <a:r>
              <a:rPr lang="en-US" altLang="zh-CN" sz="2800" dirty="0">
                <a:solidFill>
                  <a:schemeClr val="bg2"/>
                </a:solidFill>
                <a:effectLst>
                  <a:outerShdw blurRad="38100" dist="38100" dir="2700000" algn="tl">
                    <a:srgbClr val="000000">
                      <a:alpha val="43137"/>
                    </a:srgbClr>
                  </a:outerShdw>
                </a:effectLst>
                <a:latin typeface="Times New Roman"/>
              </a:rPr>
              <a:t>……</a:t>
            </a:r>
            <a:r>
              <a:rPr lang="en-US" altLang="zh-CN" sz="2800" dirty="0">
                <a:solidFill>
                  <a:schemeClr val="bg2"/>
                </a:solidFill>
                <a:effectLst>
                  <a:outerShdw blurRad="38100" dist="38100" dir="2700000" algn="tl">
                    <a:srgbClr val="000000">
                      <a:alpha val="43137"/>
                    </a:srgbClr>
                  </a:outerShdw>
                </a:effectLst>
              </a:rPr>
              <a:t> ∪∑</a:t>
            </a:r>
            <a:r>
              <a:rPr lang="en-US" altLang="zh-CN" sz="2800" baseline="30000" dirty="0">
                <a:solidFill>
                  <a:schemeClr val="bg2"/>
                </a:solidFill>
                <a:effectLst>
                  <a:outerShdw blurRad="38100" dist="38100" dir="2700000" algn="tl">
                    <a:srgbClr val="000000">
                      <a:alpha val="43137"/>
                    </a:srgbClr>
                  </a:outerShdw>
                </a:effectLst>
              </a:rPr>
              <a:t>n</a:t>
            </a:r>
            <a:r>
              <a:rPr lang="en-US" altLang="zh-CN" sz="2800" dirty="0">
                <a:solidFill>
                  <a:schemeClr val="bg2"/>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latin typeface="Times New Roman"/>
              </a:rPr>
              <a:t>……</a:t>
            </a:r>
            <a:endParaRPr lang="en-US" altLang="zh-CN" sz="2800" dirty="0">
              <a:solidFill>
                <a:schemeClr val="bg2"/>
              </a:solidFill>
              <a:effectLst>
                <a:outerShdw blurRad="38100" dist="38100" dir="2700000" algn="tl">
                  <a:srgbClr val="000000">
                    <a:alpha val="43137"/>
                  </a:srgbClr>
                </a:outerShdw>
              </a:effectLst>
            </a:endParaRPr>
          </a:p>
          <a:p>
            <a:pPr>
              <a:spcBef>
                <a:spcPct val="3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alpha val="43137"/>
                    </a:srgbClr>
                  </a:outerShdw>
                </a:effectLst>
              </a:rPr>
              <a:t>    = </a:t>
            </a:r>
            <a:r>
              <a:rPr lang="en-US" altLang="zh-CN" sz="2800" dirty="0">
                <a:solidFill>
                  <a:srgbClr val="FF33CC"/>
                </a:solidFill>
                <a:effectLst>
                  <a:outerShdw blurRad="38100" dist="38100" dir="2700000" algn="tl">
                    <a:srgbClr val="000000">
                      <a:alpha val="43137"/>
                    </a:srgbClr>
                  </a:outerShdw>
                </a:effectLst>
              </a:rPr>
              <a:t>∑</a:t>
            </a:r>
            <a:r>
              <a:rPr lang="en-US" altLang="zh-CN" sz="2800" baseline="30000" dirty="0">
                <a:solidFill>
                  <a:srgbClr val="FF33CC"/>
                </a:solidFill>
                <a:effectLst>
                  <a:outerShdw blurRad="38100" dist="38100" dir="2700000" algn="tl">
                    <a:srgbClr val="000000">
                      <a:alpha val="43137"/>
                    </a:srgbClr>
                  </a:outerShdw>
                </a:effectLst>
              </a:rPr>
              <a:t>*</a:t>
            </a:r>
            <a:r>
              <a:rPr lang="en-US" altLang="zh-CN" sz="2800" dirty="0">
                <a:solidFill>
                  <a:srgbClr val="FF33CC"/>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rPr>
              <a:t> </a:t>
            </a:r>
            <a:r>
              <a:rPr lang="en-US" altLang="zh-CN" sz="2800" baseline="30000" dirty="0">
                <a:solidFill>
                  <a:schemeClr val="bg2"/>
                </a:solidFill>
                <a:effectLst>
                  <a:outerShdw blurRad="38100" dist="38100" dir="2700000" algn="tl">
                    <a:srgbClr val="000000">
                      <a:alpha val="43137"/>
                    </a:srgbClr>
                  </a:outerShdw>
                </a:effectLst>
              </a:rPr>
              <a:t>= </a:t>
            </a:r>
            <a:r>
              <a:rPr lang="en-US" altLang="zh-CN" sz="2800" dirty="0">
                <a:solidFill>
                  <a:srgbClr val="FF33CC"/>
                </a:solidFill>
                <a:effectLst>
                  <a:outerShdw blurRad="38100" dist="38100" dir="2700000" algn="tl">
                    <a:srgbClr val="000000">
                      <a:alpha val="43137"/>
                    </a:srgbClr>
                  </a:outerShdw>
                </a:effectLst>
              </a:rPr>
              <a:t>∑∑</a:t>
            </a:r>
            <a:r>
              <a:rPr lang="en-US" altLang="zh-CN" sz="2800" baseline="30000" dirty="0">
                <a:solidFill>
                  <a:srgbClr val="FF33CC"/>
                </a:solidFill>
                <a:effectLst>
                  <a:outerShdw blurRad="38100" dist="38100" dir="2700000" algn="tl">
                    <a:srgbClr val="000000">
                      <a:alpha val="43137"/>
                    </a:srgbClr>
                  </a:outerShdw>
                </a:effectLst>
              </a:rPr>
              <a:t>*</a:t>
            </a:r>
          </a:p>
        </p:txBody>
      </p:sp>
      <p:sp>
        <p:nvSpPr>
          <p:cNvPr id="889878" name="Rectangle 22"/>
          <p:cNvSpPr>
            <a:spLocks noChangeArrowheads="1"/>
          </p:cNvSpPr>
          <p:nvPr/>
        </p:nvSpPr>
        <p:spPr bwMode="auto">
          <a:xfrm>
            <a:off x="6330950" y="2822575"/>
            <a:ext cx="2640013"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30000"/>
              </a:spcBef>
              <a:buFont typeface="Monotype Sorts" pitchFamily="2" charset="2"/>
              <a:buNone/>
            </a:pP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 = ∑</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0</a:t>
            </a: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solidFill>
                  <a:schemeClr val="bg2"/>
                </a:solidFill>
                <a:effectLst>
                  <a:outerShdw blurRad="38100" dist="38100" dir="2700000" algn="tl">
                    <a:srgbClr val="000000">
                      <a:alpha val="43137"/>
                    </a:srgbClr>
                  </a:outerShdw>
                </a:effectLst>
                <a:latin typeface="宋体" panose="02010600030101010101" pitchFamily="2" charset="-122"/>
              </a:rPr>
              <a:t>+</a:t>
            </a:r>
            <a:r>
              <a:rPr lang="en-US" altLang="zh-CN" sz="2800" baseline="30000" dirty="0">
                <a:effectLst>
                  <a:outerShdw blurRad="38100" dist="38100" dir="2700000" algn="tl">
                    <a:srgbClr val="000000">
                      <a:alpha val="43137"/>
                    </a:srgbClr>
                  </a:outerShdw>
                </a:effectLst>
                <a:latin typeface="宋体" panose="02010600030101010101" pitchFamily="2" charset="-122"/>
              </a:rPr>
              <a:t> </a:t>
            </a:r>
          </a:p>
        </p:txBody>
      </p:sp>
      <p:sp>
        <p:nvSpPr>
          <p:cNvPr id="889879" name="Text Box 23"/>
          <p:cNvSpPr txBox="1">
            <a:spLocks noChangeArrowheads="1"/>
          </p:cNvSpPr>
          <p:nvPr/>
        </p:nvSpPr>
        <p:spPr bwMode="auto">
          <a:xfrm>
            <a:off x="692150" y="4262438"/>
            <a:ext cx="8135938" cy="2479675"/>
          </a:xfrm>
          <a:prstGeom prst="rect">
            <a:avLst/>
          </a:prstGeom>
          <a:solidFill>
            <a:srgbClr val="99C8EB"/>
          </a:solidFill>
          <a:ln w="9525">
            <a:noFill/>
            <a:miter lim="800000"/>
            <a:headEnd/>
            <a:tailEnd/>
          </a:ln>
          <a:effectLst/>
        </p:spPr>
        <p:txBody>
          <a:bodyPr>
            <a:spAutoFit/>
          </a:bodyPr>
          <a:lstStyle/>
          <a:p>
            <a:pPr eaLnBrk="1" hangingPunct="1">
              <a:lnSpc>
                <a:spcPct val="90000"/>
              </a:lnSpc>
              <a:spcBef>
                <a:spcPct val="50000"/>
              </a:spcBef>
              <a:defRPr/>
            </a:pPr>
            <a:r>
              <a:rPr lang="en-US" altLang="zh-CN" sz="2800">
                <a:solidFill>
                  <a:schemeClr val="bg2"/>
                </a:solidFill>
                <a:latin typeface="Times New Roman" pitchFamily="18" charset="0"/>
                <a:ea typeface="楷体_GB2312" pitchFamily="49" charset="-122"/>
              </a:rPr>
              <a:t>∑</a:t>
            </a:r>
            <a:r>
              <a:rPr lang="en-US" altLang="zh-CN" sz="2800">
                <a:effectLst>
                  <a:outerShdw blurRad="38100" dist="38100" dir="2700000" algn="tl">
                    <a:srgbClr val="000000"/>
                  </a:outerShdw>
                </a:effectLst>
              </a:rPr>
              <a:t> </a:t>
            </a:r>
            <a:r>
              <a:rPr lang="en-US" altLang="zh-CN" sz="2800">
                <a:solidFill>
                  <a:schemeClr val="bg2"/>
                </a:solidFill>
                <a:latin typeface="Times New Roman" pitchFamily="18" charset="0"/>
                <a:ea typeface="楷体_GB2312" pitchFamily="49" charset="-122"/>
              </a:rPr>
              <a:t>={x,y}</a:t>
            </a:r>
          </a:p>
          <a:p>
            <a:pPr eaLnBrk="1" hangingPunct="1">
              <a:lnSpc>
                <a:spcPct val="50000"/>
              </a:lnSpc>
              <a:spcBef>
                <a:spcPct val="50000"/>
              </a:spcBef>
              <a:defRPr/>
            </a:pPr>
            <a:r>
              <a:rPr lang="en-US" altLang="zh-CN" sz="2800">
                <a:solidFill>
                  <a:schemeClr val="bg2"/>
                </a:solidFill>
              </a:rPr>
              <a:t> ∑</a:t>
            </a:r>
            <a:r>
              <a:rPr lang="zh-CN" altLang="en-US" sz="2800" baseline="30000">
                <a:solidFill>
                  <a:schemeClr val="bg2"/>
                </a:solidFill>
                <a:latin typeface="Times New Roman" pitchFamily="18" charset="0"/>
                <a:ea typeface="楷体_GB2312" pitchFamily="49" charset="-122"/>
              </a:rPr>
              <a:t>＋</a:t>
            </a:r>
            <a:r>
              <a:rPr lang="zh-CN" altLang="en-US" sz="2800">
                <a:solidFill>
                  <a:schemeClr val="bg2"/>
                </a:solidFill>
                <a:latin typeface="Times New Roman" pitchFamily="18" charset="0"/>
                <a:ea typeface="楷体_GB2312" pitchFamily="49" charset="-122"/>
              </a:rPr>
              <a:t>＝？</a:t>
            </a:r>
          </a:p>
          <a:p>
            <a:pPr eaLnBrk="1" hangingPunct="1">
              <a:lnSpc>
                <a:spcPct val="50000"/>
              </a:lnSpc>
              <a:spcBef>
                <a:spcPct val="50000"/>
              </a:spcBef>
              <a:defRPr/>
            </a:pPr>
            <a:r>
              <a:rPr lang="zh-CN" altLang="en-US" sz="2800">
                <a:solidFill>
                  <a:schemeClr val="bg2"/>
                </a:solidFill>
                <a:latin typeface="Times New Roman" pitchFamily="18" charset="0"/>
                <a:ea typeface="楷体_GB2312" pitchFamily="49" charset="-122"/>
              </a:rPr>
              <a:t>          </a:t>
            </a:r>
          </a:p>
          <a:p>
            <a:pPr eaLnBrk="1" hangingPunct="1">
              <a:lnSpc>
                <a:spcPct val="50000"/>
              </a:lnSpc>
              <a:spcBef>
                <a:spcPct val="50000"/>
              </a:spcBef>
              <a:defRPr/>
            </a:pPr>
            <a:r>
              <a:rPr lang="zh-CN" altLang="en-US" sz="2800">
                <a:solidFill>
                  <a:schemeClr val="bg2"/>
                </a:solidFill>
              </a:rPr>
              <a:t> ∑</a:t>
            </a:r>
            <a:r>
              <a:rPr lang="zh-CN" altLang="en-US" sz="2800" baseline="30000">
                <a:solidFill>
                  <a:schemeClr val="bg2"/>
                </a:solidFill>
                <a:latin typeface="Times New Roman" pitchFamily="18" charset="0"/>
              </a:rPr>
              <a:t>*</a:t>
            </a:r>
            <a:r>
              <a:rPr lang="zh-CN" altLang="en-US" sz="2800">
                <a:solidFill>
                  <a:schemeClr val="bg2"/>
                </a:solidFill>
                <a:latin typeface="Times New Roman" pitchFamily="18" charset="0"/>
              </a:rPr>
              <a:t> </a:t>
            </a:r>
            <a:r>
              <a:rPr lang="zh-CN" altLang="en-US" sz="2800">
                <a:solidFill>
                  <a:schemeClr val="bg2"/>
                </a:solidFill>
                <a:latin typeface="Times New Roman" pitchFamily="18" charset="0"/>
                <a:ea typeface="楷体_GB2312" pitchFamily="49" charset="-122"/>
              </a:rPr>
              <a:t>＝</a:t>
            </a:r>
            <a:r>
              <a:rPr lang="zh-CN" altLang="en-US" sz="2800">
                <a:solidFill>
                  <a:schemeClr val="bg2"/>
                </a:solidFill>
                <a:latin typeface="Times New Roman" pitchFamily="18" charset="0"/>
              </a:rPr>
              <a:t>？</a:t>
            </a:r>
          </a:p>
          <a:p>
            <a:pPr eaLnBrk="1" hangingPunct="1">
              <a:lnSpc>
                <a:spcPct val="50000"/>
              </a:lnSpc>
              <a:spcBef>
                <a:spcPct val="50000"/>
              </a:spcBef>
              <a:defRPr/>
            </a:pPr>
            <a:endParaRPr lang="zh-CN" altLang="en-US" sz="2800">
              <a:solidFill>
                <a:schemeClr val="bg2"/>
              </a:solidFill>
              <a:latin typeface="Times New Roman" pitchFamily="18" charset="0"/>
            </a:endParaRPr>
          </a:p>
          <a:p>
            <a:pPr eaLnBrk="1" hangingPunct="1">
              <a:lnSpc>
                <a:spcPct val="50000"/>
              </a:lnSpc>
              <a:spcBef>
                <a:spcPct val="50000"/>
              </a:spcBef>
              <a:defRPr/>
            </a:pPr>
            <a:endParaRPr lang="en-US" altLang="zh-CN" sz="2800" baseline="30000">
              <a:solidFill>
                <a:schemeClr val="bg2"/>
              </a:solidFill>
              <a:latin typeface="Times New Roman" pitchFamily="18" charset="0"/>
              <a:ea typeface="楷体_GB2312" pitchFamily="49" charset="-122"/>
            </a:endParaRPr>
          </a:p>
        </p:txBody>
      </p:sp>
      <p:sp>
        <p:nvSpPr>
          <p:cNvPr id="889880" name="Text Box 24"/>
          <p:cNvSpPr txBox="1">
            <a:spLocks noChangeArrowheads="1"/>
          </p:cNvSpPr>
          <p:nvPr/>
        </p:nvSpPr>
        <p:spPr bwMode="auto">
          <a:xfrm>
            <a:off x="1835150" y="4652963"/>
            <a:ext cx="6972300" cy="1760537"/>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en-US" altLang="zh-CN" sz="2400">
                <a:solidFill>
                  <a:schemeClr val="bg2"/>
                </a:solidFill>
                <a:ea typeface="楷体_GB2312" pitchFamily="49" charset="-122"/>
              </a:rPr>
              <a:t>{</a:t>
            </a:r>
            <a:r>
              <a:rPr lang="en-US" altLang="zh-CN" sz="2800" u="sng">
                <a:solidFill>
                  <a:schemeClr val="bg2"/>
                </a:solidFill>
                <a:ea typeface="楷体_GB2312" pitchFamily="49" charset="-122"/>
              </a:rPr>
              <a:t>x,y</a:t>
            </a:r>
            <a:r>
              <a:rPr lang="en-US" altLang="zh-CN" sz="2800">
                <a:solidFill>
                  <a:schemeClr val="bg2"/>
                </a:solidFill>
                <a:ea typeface="楷体_GB2312" pitchFamily="49" charset="-122"/>
              </a:rPr>
              <a:t>,  </a:t>
            </a:r>
            <a:r>
              <a:rPr lang="en-US" altLang="zh-CN" sz="2800" u="sng">
                <a:solidFill>
                  <a:schemeClr val="bg2"/>
                </a:solidFill>
                <a:ea typeface="楷体_GB2312" pitchFamily="49" charset="-122"/>
              </a:rPr>
              <a:t>xx,xy,yx,yy </a:t>
            </a:r>
            <a:r>
              <a:rPr lang="en-US" altLang="zh-CN" sz="2800">
                <a:solidFill>
                  <a:schemeClr val="bg2"/>
                </a:solidFill>
                <a:ea typeface="楷体_GB2312" pitchFamily="49" charset="-122"/>
              </a:rPr>
              <a:t>, </a:t>
            </a:r>
            <a:r>
              <a:rPr lang="en-US" altLang="zh-CN" sz="2800" u="sng">
                <a:solidFill>
                  <a:schemeClr val="bg2"/>
                </a:solidFill>
                <a:ea typeface="楷体_GB2312" pitchFamily="49" charset="-122"/>
              </a:rPr>
              <a:t>xxx,xxy,xyx,xyy</a:t>
            </a:r>
            <a:r>
              <a:rPr lang="en-US" altLang="zh-CN" sz="2800">
                <a:solidFill>
                  <a:schemeClr val="bg2"/>
                </a:solidFill>
                <a:ea typeface="楷体_GB2312" pitchFamily="49" charset="-122"/>
              </a:rPr>
              <a:t>, ……}</a:t>
            </a:r>
          </a:p>
          <a:p>
            <a:pPr eaLnBrk="1" hangingPunct="1">
              <a:lnSpc>
                <a:spcPct val="10000"/>
              </a:lnSpc>
              <a:spcBef>
                <a:spcPct val="50000"/>
              </a:spcBef>
              <a:buClrTx/>
              <a:buSzTx/>
              <a:buFontTx/>
              <a:buNone/>
            </a:pPr>
            <a:r>
              <a:rPr lang="en-US" altLang="zh-CN" sz="2800">
                <a:solidFill>
                  <a:schemeClr val="bg2"/>
                </a:solidFill>
                <a:ea typeface="楷体_GB2312" pitchFamily="49" charset="-122"/>
              </a:rPr>
              <a:t>  </a:t>
            </a:r>
            <a:r>
              <a:rPr lang="en-US" altLang="zh-CN" sz="2800">
                <a:solidFill>
                  <a:srgbClr val="FF33CC"/>
                </a:solidFill>
                <a:ea typeface="楷体_GB2312" pitchFamily="49" charset="-122"/>
              </a:rPr>
              <a:t>∑</a:t>
            </a:r>
            <a:r>
              <a:rPr lang="en-US" altLang="zh-CN" sz="2800" baseline="30000">
                <a:solidFill>
                  <a:srgbClr val="FF33CC"/>
                </a:solidFill>
                <a:ea typeface="楷体_GB2312" pitchFamily="49" charset="-122"/>
              </a:rPr>
              <a:t>1</a:t>
            </a:r>
            <a:r>
              <a:rPr lang="en-US" altLang="zh-CN" sz="2800">
                <a:solidFill>
                  <a:srgbClr val="FF33CC"/>
                </a:solidFill>
                <a:ea typeface="楷体_GB2312" pitchFamily="49" charset="-122"/>
              </a:rPr>
              <a:t>          </a:t>
            </a: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2                           </a:t>
            </a: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3</a:t>
            </a:r>
            <a:endParaRPr lang="en-US" altLang="zh-CN" sz="2800">
              <a:solidFill>
                <a:srgbClr val="FF33CC"/>
              </a:solidFill>
              <a:ea typeface="楷体_GB2312" pitchFamily="49" charset="-122"/>
            </a:endParaRPr>
          </a:p>
          <a:p>
            <a:pPr eaLnBrk="1" hangingPunct="1">
              <a:lnSpc>
                <a:spcPct val="50000"/>
              </a:lnSpc>
              <a:spcBef>
                <a:spcPct val="50000"/>
              </a:spcBef>
              <a:buClrTx/>
              <a:buSzTx/>
              <a:buFontTx/>
              <a:buNone/>
            </a:pPr>
            <a:endParaRPr lang="en-US" altLang="zh-CN" sz="2800">
              <a:solidFill>
                <a:schemeClr val="bg2"/>
              </a:solidFill>
            </a:endParaRPr>
          </a:p>
          <a:p>
            <a:pPr eaLnBrk="1" hangingPunct="1">
              <a:lnSpc>
                <a:spcPct val="50000"/>
              </a:lnSpc>
              <a:spcBef>
                <a:spcPct val="10000"/>
              </a:spcBef>
              <a:buClrTx/>
              <a:buSzTx/>
              <a:buFontTx/>
              <a:buNone/>
            </a:pPr>
            <a:r>
              <a:rPr lang="en-US" altLang="zh-CN" sz="2800">
                <a:solidFill>
                  <a:schemeClr val="bg2"/>
                </a:solidFill>
              </a:rPr>
              <a:t>{</a:t>
            </a:r>
            <a:r>
              <a:rPr lang="en-US" altLang="zh-CN" sz="2800" u="sng">
                <a:solidFill>
                  <a:schemeClr val="bg2"/>
                </a:solidFill>
                <a:ea typeface="楷体_GB2312" pitchFamily="49" charset="-122"/>
              </a:rPr>
              <a:t>ε</a:t>
            </a:r>
            <a:r>
              <a:rPr lang="en-US" altLang="zh-CN" sz="2800">
                <a:solidFill>
                  <a:schemeClr val="bg2"/>
                </a:solidFill>
                <a:ea typeface="楷体_GB2312" pitchFamily="49" charset="-122"/>
              </a:rPr>
              <a:t>, </a:t>
            </a:r>
            <a:r>
              <a:rPr lang="en-US" altLang="zh-CN" sz="2800" u="sng">
                <a:solidFill>
                  <a:schemeClr val="bg2"/>
                </a:solidFill>
                <a:ea typeface="楷体_GB2312" pitchFamily="49" charset="-122"/>
              </a:rPr>
              <a:t>x,y</a:t>
            </a:r>
            <a:r>
              <a:rPr lang="en-US" altLang="zh-CN" sz="2800">
                <a:solidFill>
                  <a:schemeClr val="bg2"/>
                </a:solidFill>
                <a:ea typeface="楷体_GB2312" pitchFamily="49" charset="-122"/>
              </a:rPr>
              <a:t>,  </a:t>
            </a:r>
            <a:r>
              <a:rPr lang="en-US" altLang="zh-CN" sz="2800" u="sng">
                <a:solidFill>
                  <a:schemeClr val="bg2"/>
                </a:solidFill>
                <a:ea typeface="楷体_GB2312" pitchFamily="49" charset="-122"/>
              </a:rPr>
              <a:t>xx,xy,yx,yy </a:t>
            </a:r>
            <a:r>
              <a:rPr lang="en-US" altLang="zh-CN" sz="2800">
                <a:solidFill>
                  <a:schemeClr val="bg2"/>
                </a:solidFill>
                <a:ea typeface="楷体_GB2312" pitchFamily="49" charset="-122"/>
              </a:rPr>
              <a:t>, </a:t>
            </a:r>
            <a:r>
              <a:rPr lang="en-US" altLang="zh-CN" sz="2800" u="sng">
                <a:solidFill>
                  <a:schemeClr val="bg2"/>
                </a:solidFill>
                <a:ea typeface="楷体_GB2312" pitchFamily="49" charset="-122"/>
              </a:rPr>
              <a:t>xxx,xxy,xyx,xyy</a:t>
            </a:r>
            <a:r>
              <a:rPr lang="en-US" altLang="zh-CN" sz="2800">
                <a:solidFill>
                  <a:schemeClr val="bg2"/>
                </a:solidFill>
                <a:ea typeface="楷体_GB2312" pitchFamily="49" charset="-122"/>
              </a:rPr>
              <a:t>, ……}</a:t>
            </a:r>
          </a:p>
          <a:p>
            <a:pPr eaLnBrk="1" hangingPunct="1">
              <a:lnSpc>
                <a:spcPct val="10000"/>
              </a:lnSpc>
              <a:spcBef>
                <a:spcPct val="70000"/>
              </a:spcBef>
              <a:buClrTx/>
              <a:buSzTx/>
              <a:buFontTx/>
              <a:buNone/>
            </a:pP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0    </a:t>
            </a: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1</a:t>
            </a:r>
            <a:r>
              <a:rPr lang="en-US" altLang="zh-CN" sz="2800">
                <a:solidFill>
                  <a:srgbClr val="FF33CC"/>
                </a:solidFill>
                <a:ea typeface="楷体_GB2312" pitchFamily="49" charset="-122"/>
              </a:rPr>
              <a:t>         </a:t>
            </a: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2                        </a:t>
            </a:r>
            <a:r>
              <a:rPr lang="en-US" altLang="zh-CN" sz="2800">
                <a:solidFill>
                  <a:srgbClr val="FF33CC"/>
                </a:solidFill>
                <a:latin typeface="宋体" panose="02010600030101010101" pitchFamily="2" charset="-122"/>
              </a:rPr>
              <a:t>∑</a:t>
            </a:r>
            <a:r>
              <a:rPr lang="en-US" altLang="zh-CN" sz="2800" baseline="30000">
                <a:solidFill>
                  <a:srgbClr val="FF33CC"/>
                </a:solidFill>
                <a:ea typeface="楷体_GB2312" pitchFamily="49" charset="-122"/>
              </a:rPr>
              <a:t>3</a:t>
            </a:r>
          </a:p>
        </p:txBody>
      </p:sp>
      <p:sp>
        <p:nvSpPr>
          <p:cNvPr id="13"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9876"/>
                                        </p:tgtEl>
                                        <p:attrNameLst>
                                          <p:attrName>style.visibility</p:attrName>
                                        </p:attrNameLst>
                                      </p:cBhvr>
                                      <p:to>
                                        <p:strVal val="visible"/>
                                      </p:to>
                                    </p:set>
                                    <p:animEffect transition="in" filter="blinds(horizontal)">
                                      <p:cBhvr>
                                        <p:cTn id="7" dur="500"/>
                                        <p:tgtEl>
                                          <p:spTgt spid="88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9877"/>
                                        </p:tgtEl>
                                        <p:attrNameLst>
                                          <p:attrName>style.visibility</p:attrName>
                                        </p:attrNameLst>
                                      </p:cBhvr>
                                      <p:to>
                                        <p:strVal val="visible"/>
                                      </p:to>
                                    </p:set>
                                    <p:animEffect transition="in" filter="blinds(horizontal)">
                                      <p:cBhvr>
                                        <p:cTn id="12" dur="500"/>
                                        <p:tgtEl>
                                          <p:spTgt spid="88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9878"/>
                                        </p:tgtEl>
                                        <p:attrNameLst>
                                          <p:attrName>style.visibility</p:attrName>
                                        </p:attrNameLst>
                                      </p:cBhvr>
                                      <p:to>
                                        <p:strVal val="visible"/>
                                      </p:to>
                                    </p:set>
                                    <p:animEffect transition="in" filter="fade">
                                      <p:cBhvr>
                                        <p:cTn id="17" dur="500"/>
                                        <p:tgtEl>
                                          <p:spTgt spid="88987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89879"/>
                                        </p:tgtEl>
                                        <p:attrNameLst>
                                          <p:attrName>style.visibility</p:attrName>
                                        </p:attrNameLst>
                                      </p:cBhvr>
                                      <p:to>
                                        <p:strVal val="visible"/>
                                      </p:to>
                                    </p:set>
                                    <p:animEffect transition="in" filter="box(out)">
                                      <p:cBhvr>
                                        <p:cTn id="22" dur="500"/>
                                        <p:tgtEl>
                                          <p:spTgt spid="8898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89880"/>
                                        </p:tgtEl>
                                        <p:attrNameLst>
                                          <p:attrName>style.visibility</p:attrName>
                                        </p:attrNameLst>
                                      </p:cBhvr>
                                      <p:to>
                                        <p:strVal val="visible"/>
                                      </p:to>
                                    </p:set>
                                    <p:animEffect transition="in" filter="box(out)">
                                      <p:cBhvr>
                                        <p:cTn id="27" dur="500"/>
                                        <p:tgtEl>
                                          <p:spTgt spid="889880"/>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76" grpId="0"/>
      <p:bldP spid="889877" grpId="0"/>
      <p:bldP spid="889878" grpId="0" animBg="1"/>
      <p:bldP spid="889879" grpId="0" animBg="1" autoUpdateAnimBg="0"/>
      <p:bldP spid="889880" grpId="0" animBg="1" autoUpdateAnimBg="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84" name="Text Box 4"/>
          <p:cNvSpPr txBox="1">
            <a:spLocks noChangeArrowheads="1"/>
          </p:cNvSpPr>
          <p:nvPr/>
        </p:nvSpPr>
        <p:spPr bwMode="auto">
          <a:xfrm>
            <a:off x="250825" y="1412875"/>
            <a:ext cx="84582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Tx/>
              <a:buSzTx/>
              <a:buFontTx/>
              <a:buNone/>
            </a:pPr>
            <a:r>
              <a:rPr lang="zh-CN" altLang="en-US">
                <a:ea typeface="楷体_GB2312" pitchFamily="49" charset="-122"/>
              </a:rPr>
              <a:t>若</a:t>
            </a:r>
            <a:r>
              <a:rPr lang="en-US" altLang="zh-CN">
                <a:solidFill>
                  <a:schemeClr val="bg2"/>
                </a:solidFill>
                <a:ea typeface="楷体_GB2312" pitchFamily="49" charset="-122"/>
              </a:rPr>
              <a:t>A</a:t>
            </a:r>
            <a:r>
              <a:rPr lang="zh-CN" altLang="en-US">
                <a:solidFill>
                  <a:schemeClr val="bg2"/>
                </a:solidFill>
                <a:ea typeface="楷体_GB2312" pitchFamily="49" charset="-122"/>
              </a:rPr>
              <a:t>为某语言的字母表</a:t>
            </a:r>
          </a:p>
          <a:p>
            <a:pPr eaLnBrk="1" hangingPunct="1">
              <a:lnSpc>
                <a:spcPct val="80000"/>
              </a:lnSpc>
              <a:spcBef>
                <a:spcPct val="50000"/>
              </a:spcBef>
              <a:buClrTx/>
              <a:buSzTx/>
              <a:buFontTx/>
              <a:buNone/>
            </a:pPr>
            <a:r>
              <a:rPr lang="zh-CN" altLang="en-US" sz="2800">
                <a:solidFill>
                  <a:schemeClr val="bg2"/>
                </a:solidFill>
                <a:ea typeface="楷体_GB2312" pitchFamily="49" charset="-122"/>
              </a:rPr>
              <a:t>   </a:t>
            </a:r>
            <a:r>
              <a:rPr lang="en-US" altLang="zh-CN" sz="2800">
                <a:solidFill>
                  <a:srgbClr val="FF33CC"/>
                </a:solidFill>
                <a:ea typeface="楷体_GB2312" pitchFamily="49" charset="-122"/>
              </a:rPr>
              <a:t>A</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{a,b,…,z, A,B…Z,0,1,…,9, +,</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,×,_/, ( , ), =…}</a:t>
            </a:r>
          </a:p>
          <a:p>
            <a:pPr eaLnBrk="1" hangingPunct="1">
              <a:lnSpc>
                <a:spcPct val="80000"/>
              </a:lnSpc>
              <a:spcBef>
                <a:spcPct val="50000"/>
              </a:spcBef>
              <a:buClrTx/>
              <a:buSzTx/>
              <a:buFontTx/>
              <a:buNone/>
            </a:pPr>
            <a:r>
              <a:rPr lang="en-US" altLang="zh-CN">
                <a:solidFill>
                  <a:srgbClr val="FF33CC"/>
                </a:solidFill>
                <a:ea typeface="楷体_GB2312" pitchFamily="49" charset="-122"/>
              </a:rPr>
              <a:t>B</a:t>
            </a:r>
            <a:r>
              <a:rPr lang="zh-CN" altLang="en-US">
                <a:solidFill>
                  <a:srgbClr val="FF33CC"/>
                </a:solidFill>
                <a:ea typeface="楷体_GB2312" pitchFamily="49" charset="-122"/>
              </a:rPr>
              <a:t>为单词集</a:t>
            </a:r>
          </a:p>
          <a:p>
            <a:pPr eaLnBrk="1" hangingPunct="1">
              <a:lnSpc>
                <a:spcPct val="80000"/>
              </a:lnSpc>
              <a:spcBef>
                <a:spcPct val="50000"/>
              </a:spcBef>
              <a:buClrTx/>
              <a:buSzTx/>
              <a:buFontTx/>
              <a:buNone/>
            </a:pPr>
            <a:r>
              <a:rPr lang="zh-CN" altLang="en-US" sz="2800">
                <a:solidFill>
                  <a:schemeClr val="bg2"/>
                </a:solidFill>
                <a:ea typeface="楷体_GB2312" pitchFamily="49" charset="-122"/>
              </a:rPr>
              <a:t>     </a:t>
            </a:r>
            <a:r>
              <a:rPr lang="en-US" altLang="zh-CN" sz="2800">
                <a:solidFill>
                  <a:srgbClr val="FF33CC"/>
                </a:solidFill>
                <a:ea typeface="楷体_GB2312" pitchFamily="49" charset="-122"/>
              </a:rPr>
              <a:t>B</a:t>
            </a:r>
            <a:r>
              <a:rPr lang="en-US" altLang="zh-CN" sz="2800">
                <a:solidFill>
                  <a:schemeClr val="bg2"/>
                </a:solidFill>
                <a:ea typeface="楷体_GB2312" pitchFamily="49" charset="-122"/>
              </a:rPr>
              <a:t> ={ if, else, for,……,&lt;</a:t>
            </a:r>
            <a:r>
              <a:rPr lang="zh-CN" altLang="en-US" sz="2800">
                <a:solidFill>
                  <a:schemeClr val="bg2"/>
                </a:solidFill>
                <a:ea typeface="楷体_GB2312" pitchFamily="49" charset="-122"/>
              </a:rPr>
              <a:t>标识符</a:t>
            </a:r>
            <a:r>
              <a:rPr lang="en-US" altLang="zh-CN" sz="2800">
                <a:solidFill>
                  <a:schemeClr val="bg2"/>
                </a:solidFill>
                <a:ea typeface="楷体_GB2312" pitchFamily="49" charset="-122"/>
              </a:rPr>
              <a:t>&gt;,&lt;</a:t>
            </a:r>
            <a:r>
              <a:rPr lang="zh-CN" altLang="en-US" sz="2800">
                <a:solidFill>
                  <a:schemeClr val="bg2"/>
                </a:solidFill>
                <a:ea typeface="楷体_GB2312" pitchFamily="49" charset="-122"/>
              </a:rPr>
              <a:t>常量</a:t>
            </a:r>
            <a:r>
              <a:rPr lang="en-US" altLang="zh-CN" sz="2800">
                <a:solidFill>
                  <a:schemeClr val="bg2"/>
                </a:solidFill>
                <a:ea typeface="楷体_GB2312" pitchFamily="49" charset="-122"/>
              </a:rPr>
              <a:t>&gt;,……}</a:t>
            </a:r>
          </a:p>
          <a:p>
            <a:pPr eaLnBrk="1" hangingPunct="1">
              <a:lnSpc>
                <a:spcPct val="80000"/>
              </a:lnSpc>
              <a:spcBef>
                <a:spcPct val="50000"/>
              </a:spcBef>
              <a:buClrTx/>
              <a:buSzTx/>
              <a:buFontTx/>
              <a:buNone/>
            </a:pPr>
            <a:r>
              <a:rPr lang="en-US" altLang="zh-CN" sz="2800">
                <a:solidFill>
                  <a:schemeClr val="bg2"/>
                </a:solidFill>
                <a:ea typeface="楷体_GB2312" pitchFamily="49" charset="-122"/>
              </a:rPr>
              <a:t> </a:t>
            </a:r>
            <a:r>
              <a:rPr lang="zh-CN" altLang="en-US">
                <a:solidFill>
                  <a:srgbClr val="FF33CC"/>
                </a:solidFill>
                <a:ea typeface="楷体_GB2312" pitchFamily="49" charset="-122"/>
              </a:rPr>
              <a:t>则</a:t>
            </a:r>
            <a:r>
              <a:rPr lang="en-US" altLang="zh-CN">
                <a:solidFill>
                  <a:srgbClr val="FF33CC"/>
                </a:solidFill>
                <a:ea typeface="楷体_GB2312" pitchFamily="49" charset="-122"/>
              </a:rPr>
              <a:t>B </a:t>
            </a:r>
            <a:r>
              <a:rPr lang="en-US" altLang="zh-CN">
                <a:solidFill>
                  <a:srgbClr val="FF33CC"/>
                </a:solidFill>
                <a:latin typeface="宋体" panose="02010600030101010101" pitchFamily="2" charset="-122"/>
                <a:sym typeface="Symbol" panose="05050102010706020507" pitchFamily="18" charset="2"/>
              </a:rPr>
              <a:t></a:t>
            </a:r>
            <a:r>
              <a:rPr lang="en-US" altLang="zh-CN">
                <a:solidFill>
                  <a:srgbClr val="FF33CC"/>
                </a:solidFill>
                <a:ea typeface="楷体_GB2312" pitchFamily="49" charset="-122"/>
              </a:rPr>
              <a:t> A</a:t>
            </a:r>
            <a:r>
              <a:rPr lang="en-US" altLang="zh-CN" baseline="30000">
                <a:solidFill>
                  <a:srgbClr val="FF33CC"/>
                </a:solidFill>
                <a:ea typeface="楷体_GB2312" pitchFamily="49" charset="-122"/>
              </a:rPr>
              <a:t>*</a:t>
            </a:r>
            <a:r>
              <a:rPr lang="en-US" altLang="zh-CN">
                <a:solidFill>
                  <a:srgbClr val="FF33CC"/>
                </a:solidFill>
                <a:ea typeface="楷体_GB2312" pitchFamily="49" charset="-122"/>
              </a:rPr>
              <a:t> </a:t>
            </a:r>
            <a:r>
              <a:rPr lang="zh-CN" altLang="en-US">
                <a:solidFill>
                  <a:schemeClr val="bg2"/>
                </a:solidFill>
                <a:ea typeface="楷体_GB2312" pitchFamily="49" charset="-122"/>
              </a:rPr>
              <a:t>。</a:t>
            </a:r>
          </a:p>
        </p:txBody>
      </p:sp>
      <p:sp>
        <p:nvSpPr>
          <p:cNvPr id="18437" name="Text Box 6"/>
          <p:cNvSpPr txBox="1">
            <a:spLocks noChangeArrowheads="1"/>
          </p:cNvSpPr>
          <p:nvPr/>
        </p:nvSpPr>
        <p:spPr bwMode="auto">
          <a:xfrm>
            <a:off x="0" y="0"/>
            <a:ext cx="9144000" cy="6413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zh-CN" altLang="en-US" sz="3600" dirty="0">
                <a:solidFill>
                  <a:schemeClr val="bg2"/>
                </a:solidFill>
                <a:effectLst>
                  <a:outerShdw blurRad="38100" dist="38100" dir="2700000" algn="tl">
                    <a:srgbClr val="000000">
                      <a:alpha val="43137"/>
                    </a:srgbClr>
                  </a:outerShdw>
                </a:effectLst>
                <a:ea typeface="楷体_GB2312" pitchFamily="49" charset="-122"/>
              </a:rPr>
              <a:t>为什么要研究符号、符号串、符号串集合？</a:t>
            </a:r>
          </a:p>
        </p:txBody>
      </p:sp>
      <p:sp>
        <p:nvSpPr>
          <p:cNvPr id="890887" name="Text Box 7"/>
          <p:cNvSpPr txBox="1">
            <a:spLocks noChangeArrowheads="1"/>
          </p:cNvSpPr>
          <p:nvPr/>
        </p:nvSpPr>
        <p:spPr bwMode="auto">
          <a:xfrm>
            <a:off x="827088" y="4797425"/>
            <a:ext cx="6624637" cy="1262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bg2"/>
                </a:solidFill>
                <a:ea typeface="楷体_GB2312" pitchFamily="49" charset="-122"/>
              </a:rPr>
              <a:t>　</a:t>
            </a:r>
            <a:r>
              <a:rPr lang="zh-CN" altLang="en-US" dirty="0">
                <a:solidFill>
                  <a:schemeClr val="bg2"/>
                </a:solidFill>
                <a:effectLst>
                  <a:outerShdw blurRad="38100" dist="38100" dir="2700000" algn="tl">
                    <a:srgbClr val="000000">
                      <a:alpha val="43137"/>
                    </a:srgbClr>
                  </a:outerShdw>
                </a:effectLst>
                <a:ea typeface="楷体_GB2312" pitchFamily="49" charset="-122"/>
              </a:rPr>
              <a:t>  </a:t>
            </a:r>
            <a:r>
              <a:rPr lang="en-US" altLang="zh-CN" dirty="0">
                <a:solidFill>
                  <a:schemeClr val="bg2"/>
                </a:solidFill>
                <a:effectLst>
                  <a:outerShdw blurRad="38100" dist="38100" dir="2700000" algn="tl">
                    <a:srgbClr val="000000">
                      <a:alpha val="43137"/>
                    </a:srgbClr>
                  </a:outerShdw>
                </a:effectLst>
                <a:ea typeface="楷体_GB2312" pitchFamily="49" charset="-122"/>
              </a:rPr>
              <a:t>B</a:t>
            </a:r>
            <a:r>
              <a:rPr lang="zh-CN" altLang="en-US" dirty="0">
                <a:solidFill>
                  <a:schemeClr val="bg2"/>
                </a:solidFill>
                <a:effectLst>
                  <a:outerShdw blurRad="38100" dist="38100" dir="2700000" algn="tl">
                    <a:srgbClr val="000000">
                      <a:alpha val="43137"/>
                    </a:srgbClr>
                  </a:outerShdw>
                </a:effectLst>
                <a:ea typeface="楷体_GB2312" pitchFamily="49" charset="-122"/>
              </a:rPr>
              <a:t>是定义在</a:t>
            </a:r>
            <a:r>
              <a:rPr lang="en-US" altLang="zh-CN" dirty="0">
                <a:solidFill>
                  <a:schemeClr val="bg2"/>
                </a:solidFill>
                <a:effectLst>
                  <a:outerShdw blurRad="38100" dist="38100" dir="2700000" algn="tl">
                    <a:srgbClr val="000000">
                      <a:alpha val="43137"/>
                    </a:srgbClr>
                  </a:outerShdw>
                </a:effectLst>
                <a:ea typeface="楷体_GB2312" pitchFamily="49" charset="-122"/>
              </a:rPr>
              <a:t>A</a:t>
            </a:r>
            <a:r>
              <a:rPr lang="zh-CN" altLang="en-US" dirty="0">
                <a:solidFill>
                  <a:schemeClr val="bg2"/>
                </a:solidFill>
                <a:effectLst>
                  <a:outerShdw blurRad="38100" dist="38100" dir="2700000" algn="tl">
                    <a:srgbClr val="000000">
                      <a:alpha val="43137"/>
                    </a:srgbClr>
                  </a:outerShdw>
                </a:effectLst>
                <a:ea typeface="楷体_GB2312" pitchFamily="49" charset="-122"/>
              </a:rPr>
              <a:t>上的符号串集合</a:t>
            </a:r>
          </a:p>
          <a:p>
            <a:pPr algn="ctr">
              <a:lnSpc>
                <a:spcPct val="110000"/>
              </a:lnSpc>
              <a:buClr>
                <a:schemeClr val="folHlink"/>
              </a:buCl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ea typeface="楷体_GB2312" pitchFamily="49" charset="-122"/>
              </a:rPr>
              <a:t>程序是定义在</a:t>
            </a:r>
            <a:r>
              <a:rPr lang="en-US" altLang="zh-CN" dirty="0">
                <a:solidFill>
                  <a:schemeClr val="bg2"/>
                </a:solidFill>
                <a:effectLst>
                  <a:outerShdw blurRad="38100" dist="38100" dir="2700000" algn="tl">
                    <a:srgbClr val="000000">
                      <a:alpha val="43137"/>
                    </a:srgbClr>
                  </a:outerShdw>
                </a:effectLst>
                <a:ea typeface="楷体_GB2312" pitchFamily="49" charset="-122"/>
              </a:rPr>
              <a:t>A</a:t>
            </a:r>
            <a:r>
              <a:rPr lang="zh-CN" altLang="en-US" dirty="0">
                <a:solidFill>
                  <a:schemeClr val="bg2"/>
                </a:solidFill>
                <a:effectLst>
                  <a:outerShdw blurRad="38100" dist="38100" dir="2700000" algn="tl">
                    <a:srgbClr val="000000">
                      <a:alpha val="43137"/>
                    </a:srgbClr>
                  </a:outerShdw>
                </a:effectLst>
                <a:ea typeface="楷体_GB2312" pitchFamily="49" charset="-122"/>
              </a:rPr>
              <a:t>上的符号串。</a:t>
            </a:r>
          </a:p>
        </p:txBody>
      </p:sp>
      <p:sp>
        <p:nvSpPr>
          <p:cNvPr id="890888" name="AutoShape 8">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tx1">
                <a:lumMod val="95000"/>
              </a:schemeClr>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884">
                                            <p:txEl>
                                              <p:pRg st="0" end="0"/>
                                            </p:txEl>
                                          </p:spTgt>
                                        </p:tgtEl>
                                        <p:attrNameLst>
                                          <p:attrName>style.visibility</p:attrName>
                                        </p:attrNameLst>
                                      </p:cBhvr>
                                      <p:to>
                                        <p:strVal val="visible"/>
                                      </p:to>
                                    </p:set>
                                    <p:anim calcmode="lin" valueType="num">
                                      <p:cBhvr additive="base">
                                        <p:cTn id="7" dur="500" fill="hold"/>
                                        <p:tgtEl>
                                          <p:spTgt spid="8908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884">
                                            <p:txEl>
                                              <p:pRg st="1" end="1"/>
                                            </p:txEl>
                                          </p:spTgt>
                                        </p:tgtEl>
                                        <p:attrNameLst>
                                          <p:attrName>style.visibility</p:attrName>
                                        </p:attrNameLst>
                                      </p:cBhvr>
                                      <p:to>
                                        <p:strVal val="visible"/>
                                      </p:to>
                                    </p:set>
                                    <p:anim calcmode="lin" valueType="num">
                                      <p:cBhvr additive="base">
                                        <p:cTn id="13" dur="500" fill="hold"/>
                                        <p:tgtEl>
                                          <p:spTgt spid="8908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884">
                                            <p:txEl>
                                              <p:pRg st="2" end="2"/>
                                            </p:txEl>
                                          </p:spTgt>
                                        </p:tgtEl>
                                        <p:attrNameLst>
                                          <p:attrName>style.visibility</p:attrName>
                                        </p:attrNameLst>
                                      </p:cBhvr>
                                      <p:to>
                                        <p:strVal val="visible"/>
                                      </p:to>
                                    </p:set>
                                    <p:anim calcmode="lin" valueType="num">
                                      <p:cBhvr additive="base">
                                        <p:cTn id="19" dur="500" fill="hold"/>
                                        <p:tgtEl>
                                          <p:spTgt spid="8908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884">
                                            <p:txEl>
                                              <p:pRg st="3" end="3"/>
                                            </p:txEl>
                                          </p:spTgt>
                                        </p:tgtEl>
                                        <p:attrNameLst>
                                          <p:attrName>style.visibility</p:attrName>
                                        </p:attrNameLst>
                                      </p:cBhvr>
                                      <p:to>
                                        <p:strVal val="visible"/>
                                      </p:to>
                                    </p:set>
                                    <p:anim calcmode="lin" valueType="num">
                                      <p:cBhvr additive="base">
                                        <p:cTn id="25" dur="500" fill="hold"/>
                                        <p:tgtEl>
                                          <p:spTgt spid="8908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8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884">
                                            <p:txEl>
                                              <p:pRg st="4" end="4"/>
                                            </p:txEl>
                                          </p:spTgt>
                                        </p:tgtEl>
                                        <p:attrNameLst>
                                          <p:attrName>style.visibility</p:attrName>
                                        </p:attrNameLst>
                                      </p:cBhvr>
                                      <p:to>
                                        <p:strVal val="visible"/>
                                      </p:to>
                                    </p:set>
                                    <p:anim calcmode="lin" valueType="num">
                                      <p:cBhvr additive="base">
                                        <p:cTn id="31" dur="500" fill="hold"/>
                                        <p:tgtEl>
                                          <p:spTgt spid="89088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8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890887">
                                            <p:bg/>
                                          </p:spTgt>
                                        </p:tgtEl>
                                        <p:attrNameLst>
                                          <p:attrName>style.visibility</p:attrName>
                                        </p:attrNameLst>
                                      </p:cBhvr>
                                      <p:to>
                                        <p:strVal val="visible"/>
                                      </p:to>
                                    </p:set>
                                    <p:anim calcmode="lin" valueType="num">
                                      <p:cBhvr>
                                        <p:cTn id="37" dur="1000" fill="hold"/>
                                        <p:tgtEl>
                                          <p:spTgt spid="890887">
                                            <p:bg/>
                                          </p:spTgt>
                                        </p:tgtEl>
                                        <p:attrNameLst>
                                          <p:attrName>ppt_w</p:attrName>
                                        </p:attrNameLst>
                                      </p:cBhvr>
                                      <p:tavLst>
                                        <p:tav tm="0">
                                          <p:val>
                                            <p:strVal val="#ppt_w*0.70"/>
                                          </p:val>
                                        </p:tav>
                                        <p:tav tm="100000">
                                          <p:val>
                                            <p:strVal val="#ppt_w"/>
                                          </p:val>
                                        </p:tav>
                                      </p:tavLst>
                                    </p:anim>
                                    <p:anim calcmode="lin" valueType="num">
                                      <p:cBhvr>
                                        <p:cTn id="38" dur="1000" fill="hold"/>
                                        <p:tgtEl>
                                          <p:spTgt spid="890887">
                                            <p:bg/>
                                          </p:spTgt>
                                        </p:tgtEl>
                                        <p:attrNameLst>
                                          <p:attrName>ppt_h</p:attrName>
                                        </p:attrNameLst>
                                      </p:cBhvr>
                                      <p:tavLst>
                                        <p:tav tm="0">
                                          <p:val>
                                            <p:strVal val="#ppt_h"/>
                                          </p:val>
                                        </p:tav>
                                        <p:tav tm="100000">
                                          <p:val>
                                            <p:strVal val="#ppt_h"/>
                                          </p:val>
                                        </p:tav>
                                      </p:tavLst>
                                    </p:anim>
                                    <p:animEffect transition="in" filter="fade">
                                      <p:cBhvr>
                                        <p:cTn id="39" dur="1000"/>
                                        <p:tgtEl>
                                          <p:spTgt spid="890887">
                                            <p:bg/>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890887">
                                            <p:txEl>
                                              <p:pRg st="0" end="0"/>
                                            </p:txEl>
                                          </p:spTgt>
                                        </p:tgtEl>
                                        <p:attrNameLst>
                                          <p:attrName>style.visibility</p:attrName>
                                        </p:attrNameLst>
                                      </p:cBhvr>
                                      <p:to>
                                        <p:strVal val="visible"/>
                                      </p:to>
                                    </p:set>
                                    <p:anim calcmode="lin" valueType="num">
                                      <p:cBhvr>
                                        <p:cTn id="44" dur="1000" fill="hold"/>
                                        <p:tgtEl>
                                          <p:spTgt spid="890887">
                                            <p:txEl>
                                              <p:pRg st="0" end="0"/>
                                            </p:txEl>
                                          </p:spTgt>
                                        </p:tgtEl>
                                        <p:attrNameLst>
                                          <p:attrName>ppt_w</p:attrName>
                                        </p:attrNameLst>
                                      </p:cBhvr>
                                      <p:tavLst>
                                        <p:tav tm="0">
                                          <p:val>
                                            <p:strVal val="#ppt_w*0.70"/>
                                          </p:val>
                                        </p:tav>
                                        <p:tav tm="100000">
                                          <p:val>
                                            <p:strVal val="#ppt_w"/>
                                          </p:val>
                                        </p:tav>
                                      </p:tavLst>
                                    </p:anim>
                                    <p:anim calcmode="lin" valueType="num">
                                      <p:cBhvr>
                                        <p:cTn id="45" dur="1000" fill="hold"/>
                                        <p:tgtEl>
                                          <p:spTgt spid="890887">
                                            <p:txEl>
                                              <p:pRg st="0" end="0"/>
                                            </p:txEl>
                                          </p:spTgt>
                                        </p:tgtEl>
                                        <p:attrNameLst>
                                          <p:attrName>ppt_h</p:attrName>
                                        </p:attrNameLst>
                                      </p:cBhvr>
                                      <p:tavLst>
                                        <p:tav tm="0">
                                          <p:val>
                                            <p:strVal val="#ppt_h"/>
                                          </p:val>
                                        </p:tav>
                                        <p:tav tm="100000">
                                          <p:val>
                                            <p:strVal val="#ppt_h"/>
                                          </p:val>
                                        </p:tav>
                                      </p:tavLst>
                                    </p:anim>
                                    <p:animEffect transition="in" filter="fade">
                                      <p:cBhvr>
                                        <p:cTn id="46" dur="1000"/>
                                        <p:tgtEl>
                                          <p:spTgt spid="890887">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890887">
                                            <p:txEl>
                                              <p:pRg st="1" end="1"/>
                                            </p:txEl>
                                          </p:spTgt>
                                        </p:tgtEl>
                                        <p:attrNameLst>
                                          <p:attrName>style.visibility</p:attrName>
                                        </p:attrNameLst>
                                      </p:cBhvr>
                                      <p:to>
                                        <p:strVal val="visible"/>
                                      </p:to>
                                    </p:set>
                                    <p:anim calcmode="lin" valueType="num">
                                      <p:cBhvr>
                                        <p:cTn id="51" dur="1000" fill="hold"/>
                                        <p:tgtEl>
                                          <p:spTgt spid="890887">
                                            <p:txEl>
                                              <p:pRg st="1" end="1"/>
                                            </p:txEl>
                                          </p:spTgt>
                                        </p:tgtEl>
                                        <p:attrNameLst>
                                          <p:attrName>ppt_w</p:attrName>
                                        </p:attrNameLst>
                                      </p:cBhvr>
                                      <p:tavLst>
                                        <p:tav tm="0">
                                          <p:val>
                                            <p:strVal val="#ppt_w*0.70"/>
                                          </p:val>
                                        </p:tav>
                                        <p:tav tm="100000">
                                          <p:val>
                                            <p:strVal val="#ppt_w"/>
                                          </p:val>
                                        </p:tav>
                                      </p:tavLst>
                                    </p:anim>
                                    <p:anim calcmode="lin" valueType="num">
                                      <p:cBhvr>
                                        <p:cTn id="52" dur="1000" fill="hold"/>
                                        <p:tgtEl>
                                          <p:spTgt spid="890887">
                                            <p:txEl>
                                              <p:pRg st="1" end="1"/>
                                            </p:txEl>
                                          </p:spTgt>
                                        </p:tgtEl>
                                        <p:attrNameLst>
                                          <p:attrName>ppt_h</p:attrName>
                                        </p:attrNameLst>
                                      </p:cBhvr>
                                      <p:tavLst>
                                        <p:tav tm="0">
                                          <p:val>
                                            <p:strVal val="#ppt_h"/>
                                          </p:val>
                                        </p:tav>
                                        <p:tav tm="100000">
                                          <p:val>
                                            <p:strVal val="#ppt_h"/>
                                          </p:val>
                                        </p:tav>
                                      </p:tavLst>
                                    </p:anim>
                                    <p:animEffect transition="in" filter="fade">
                                      <p:cBhvr>
                                        <p:cTn id="53" dur="1000"/>
                                        <p:tgtEl>
                                          <p:spTgt spid="890887">
                                            <p:txEl>
                                              <p:pRg st="1" end="1"/>
                                            </p:txEl>
                                          </p:spTgt>
                                        </p:tgtEl>
                                      </p:cBhvr>
                                    </p:animEffect>
                                  </p:childTnLst>
                                </p:cTn>
                              </p:par>
                            </p:childTnLst>
                          </p:cTn>
                        </p:par>
                        <p:par>
                          <p:cTn id="54" fill="hold" nodeType="afterGroup">
                            <p:stCondLst>
                              <p:cond delay="1000"/>
                            </p:stCondLst>
                            <p:childTnLst>
                              <p:par>
                                <p:cTn id="55" presetID="3" presetClass="entr" presetSubtype="10" fill="hold" grpId="0" nodeType="afterEffect">
                                  <p:stCondLst>
                                    <p:cond delay="0"/>
                                  </p:stCondLst>
                                  <p:childTnLst>
                                    <p:set>
                                      <p:cBhvr>
                                        <p:cTn id="56" dur="1" fill="hold">
                                          <p:stCondLst>
                                            <p:cond delay="0"/>
                                          </p:stCondLst>
                                        </p:cTn>
                                        <p:tgtEl>
                                          <p:spTgt spid="890888"/>
                                        </p:tgtEl>
                                        <p:attrNameLst>
                                          <p:attrName>style.visibility</p:attrName>
                                        </p:attrNameLst>
                                      </p:cBhvr>
                                      <p:to>
                                        <p:strVal val="visible"/>
                                      </p:to>
                                    </p:set>
                                    <p:animEffect transition="in" filter="blinds(horizontal)">
                                      <p:cBhvr>
                                        <p:cTn id="57" dur="500"/>
                                        <p:tgtEl>
                                          <p:spTgt spid="890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4" grpId="0" build="p" autoUpdateAnimBg="0"/>
      <p:bldP spid="890887" grpId="0" build="p" animBg="1"/>
      <p:bldP spid="89088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5"/>
          <p:cNvSpPr>
            <a:spLocks noGrp="1" noChangeArrowheads="1"/>
          </p:cNvSpPr>
          <p:nvPr>
            <p:ph type="title"/>
          </p:nvPr>
        </p:nvSpPr>
        <p:spPr>
          <a:xfrm>
            <a:off x="969963" y="-300038"/>
            <a:ext cx="7467600" cy="1143001"/>
          </a:xfrm>
        </p:spPr>
        <p:txBody>
          <a:bodyPr/>
          <a:lstStyle/>
          <a:p>
            <a:pPr marL="457200" indent="-457200" algn="ctr">
              <a:lnSpc>
                <a:spcPct val="110000"/>
              </a:lnSpc>
              <a:spcBef>
                <a:spcPct val="20000"/>
              </a:spcBef>
              <a:buClr>
                <a:schemeClr val="folHlink"/>
              </a:buClr>
              <a:buSzPct val="75000"/>
              <a:defRPr/>
            </a:pPr>
            <a:r>
              <a:rPr lang="en-US" altLang="zh-CN" b="1" kern="1200" dirty="0">
                <a:solidFill>
                  <a:srgbClr val="C00000"/>
                </a:solidFill>
                <a:effectLst>
                  <a:outerShdw blurRad="38100" dist="38100" dir="2700000" algn="tl">
                    <a:srgbClr val="000000"/>
                  </a:outerShdw>
                </a:effectLst>
                <a:ea typeface="楷体_GB2312" pitchFamily="49" charset="-122"/>
                <a:cs typeface="+mn-cs"/>
              </a:rPr>
              <a:t>2.2     </a:t>
            </a:r>
            <a:r>
              <a:rPr lang="zh-CN" altLang="en-US" b="1" kern="1200" dirty="0">
                <a:solidFill>
                  <a:srgbClr val="C00000"/>
                </a:solidFill>
                <a:effectLst>
                  <a:outerShdw blurRad="38100" dist="38100" dir="2700000" algn="tl">
                    <a:srgbClr val="000000"/>
                  </a:outerShdw>
                </a:effectLst>
                <a:ea typeface="楷体_GB2312" pitchFamily="49" charset="-122"/>
                <a:cs typeface="+mn-cs"/>
              </a:rPr>
              <a:t>文    法</a:t>
            </a:r>
          </a:p>
        </p:txBody>
      </p:sp>
      <p:sp>
        <p:nvSpPr>
          <p:cNvPr id="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
        <p:nvSpPr>
          <p:cNvPr id="6" name="Rectangle 5"/>
          <p:cNvSpPr txBox="1">
            <a:spLocks noChangeArrowheads="1"/>
          </p:cNvSpPr>
          <p:nvPr/>
        </p:nvSpPr>
        <p:spPr bwMode="auto">
          <a:xfrm>
            <a:off x="247650" y="1989138"/>
            <a:ext cx="8642350" cy="3960812"/>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ClrTx/>
              <a:defRPr/>
            </a:pPr>
            <a:r>
              <a:rPr lang="zh-CN" altLang="en-US" sz="2800" kern="0" dirty="0">
                <a:solidFill>
                  <a:schemeClr val="bg2"/>
                </a:solidFill>
              </a:rPr>
              <a:t>四元组（</a:t>
            </a:r>
            <a:r>
              <a:rPr lang="en-US" altLang="zh-CN" sz="2800" kern="0" dirty="0">
                <a:solidFill>
                  <a:srgbClr val="FF33CC"/>
                </a:solidFill>
              </a:rPr>
              <a:t>V</a:t>
            </a:r>
            <a:r>
              <a:rPr lang="en-US" altLang="zh-CN" sz="2800" kern="0" baseline="-25000" dirty="0">
                <a:solidFill>
                  <a:srgbClr val="FF33CC"/>
                </a:solidFill>
              </a:rPr>
              <a:t>N</a:t>
            </a:r>
            <a:r>
              <a:rPr lang="en-US" altLang="zh-CN" sz="2800" kern="0" dirty="0">
                <a:solidFill>
                  <a:srgbClr val="FF33CC"/>
                </a:solidFill>
              </a:rPr>
              <a:t>, V</a:t>
            </a:r>
            <a:r>
              <a:rPr lang="en-US" altLang="zh-CN" sz="2800" kern="0" baseline="-25000" dirty="0">
                <a:solidFill>
                  <a:srgbClr val="FF33CC"/>
                </a:solidFill>
              </a:rPr>
              <a:t>T</a:t>
            </a:r>
            <a:r>
              <a:rPr lang="en-US" altLang="zh-CN" sz="2800" kern="0" dirty="0">
                <a:solidFill>
                  <a:srgbClr val="FF33CC"/>
                </a:solidFill>
              </a:rPr>
              <a:t>, P, S</a:t>
            </a:r>
            <a:r>
              <a:rPr lang="zh-CN" altLang="en-US" sz="2800" kern="0" dirty="0">
                <a:solidFill>
                  <a:schemeClr val="bg2"/>
                </a:solidFill>
              </a:rPr>
              <a:t>） </a:t>
            </a:r>
          </a:p>
          <a:p>
            <a:pPr>
              <a:buClrTx/>
              <a:defRPr/>
            </a:pPr>
            <a:r>
              <a:rPr lang="en-US" altLang="zh-CN" sz="2800" kern="0" dirty="0">
                <a:solidFill>
                  <a:srgbClr val="FF33CC"/>
                </a:solidFill>
              </a:rPr>
              <a:t>V</a:t>
            </a:r>
            <a:r>
              <a:rPr lang="en-US" altLang="zh-CN" sz="2800" kern="0" baseline="-25000" dirty="0">
                <a:solidFill>
                  <a:srgbClr val="FF33CC"/>
                </a:solidFill>
              </a:rPr>
              <a:t>N</a:t>
            </a:r>
            <a:r>
              <a:rPr lang="zh-CN" altLang="en-US" sz="2800" kern="0" dirty="0">
                <a:solidFill>
                  <a:schemeClr val="bg2"/>
                </a:solidFill>
              </a:rPr>
              <a:t>：</a:t>
            </a:r>
            <a:r>
              <a:rPr lang="zh-CN" altLang="en-US" sz="2800" kern="0" dirty="0">
                <a:solidFill>
                  <a:schemeClr val="bg2"/>
                </a:solidFill>
                <a:effectLst/>
              </a:rPr>
              <a:t>非终结符号集</a:t>
            </a:r>
            <a:r>
              <a:rPr lang="zh-CN" altLang="en-US" sz="2800" kern="0" dirty="0">
                <a:solidFill>
                  <a:schemeClr val="bg2"/>
                </a:solidFill>
              </a:rPr>
              <a:t>（语法实体）</a:t>
            </a:r>
            <a:r>
              <a:rPr lang="zh-CN" altLang="en-US" sz="2800" kern="0" dirty="0">
                <a:solidFill>
                  <a:schemeClr val="bg2"/>
                </a:solidFill>
                <a:effectLst/>
              </a:rPr>
              <a:t>；</a:t>
            </a:r>
          </a:p>
          <a:p>
            <a:pPr>
              <a:buClrTx/>
              <a:defRPr/>
            </a:pPr>
            <a:r>
              <a:rPr lang="en-US" altLang="zh-CN" sz="2800" kern="0" dirty="0">
                <a:solidFill>
                  <a:srgbClr val="FF33CC"/>
                </a:solidFill>
              </a:rPr>
              <a:t>V</a:t>
            </a:r>
            <a:r>
              <a:rPr lang="en-US" altLang="zh-CN" sz="2800" kern="0" baseline="-25000" dirty="0">
                <a:solidFill>
                  <a:srgbClr val="FF33CC"/>
                </a:solidFill>
              </a:rPr>
              <a:t>T</a:t>
            </a:r>
            <a:r>
              <a:rPr lang="en-US" altLang="zh-CN" sz="2800" kern="0" dirty="0">
                <a:solidFill>
                  <a:schemeClr val="bg2"/>
                </a:solidFill>
              </a:rPr>
              <a:t> </a:t>
            </a:r>
            <a:r>
              <a:rPr lang="zh-CN" altLang="en-US" sz="2800" kern="0" dirty="0">
                <a:solidFill>
                  <a:schemeClr val="bg2"/>
                </a:solidFill>
              </a:rPr>
              <a:t>：</a:t>
            </a:r>
            <a:r>
              <a:rPr lang="zh-CN" altLang="en-US" sz="2800" kern="0" dirty="0">
                <a:solidFill>
                  <a:schemeClr val="bg2"/>
                </a:solidFill>
                <a:effectLst/>
              </a:rPr>
              <a:t>终结符号集；</a:t>
            </a:r>
          </a:p>
          <a:p>
            <a:pPr>
              <a:buClrTx/>
              <a:defRPr/>
            </a:pPr>
            <a:r>
              <a:rPr lang="en-US" altLang="zh-CN" sz="2800" kern="0" dirty="0">
                <a:solidFill>
                  <a:srgbClr val="FF33CC"/>
                </a:solidFill>
              </a:rPr>
              <a:t>P</a:t>
            </a:r>
            <a:r>
              <a:rPr lang="zh-CN" altLang="en-US" sz="2800" kern="0" dirty="0">
                <a:solidFill>
                  <a:schemeClr val="bg2"/>
                </a:solidFill>
              </a:rPr>
              <a:t>：</a:t>
            </a:r>
            <a:r>
              <a:rPr lang="zh-CN" altLang="en-US" sz="2800" kern="0" dirty="0">
                <a:solidFill>
                  <a:schemeClr val="bg2"/>
                </a:solidFill>
                <a:effectLst/>
              </a:rPr>
              <a:t>产生式（生成式、规则）的集合；</a:t>
            </a:r>
          </a:p>
          <a:p>
            <a:pPr>
              <a:buClrTx/>
              <a:defRPr/>
            </a:pPr>
            <a:r>
              <a:rPr lang="en-US" altLang="zh-CN" sz="2800" kern="0" dirty="0">
                <a:solidFill>
                  <a:srgbClr val="FF33CC"/>
                </a:solidFill>
              </a:rPr>
              <a:t>V</a:t>
            </a:r>
            <a:r>
              <a:rPr lang="en-US" altLang="zh-CN" sz="2800" kern="0" baseline="-25000" dirty="0">
                <a:solidFill>
                  <a:srgbClr val="FF33CC"/>
                </a:solidFill>
              </a:rPr>
              <a:t>N</a:t>
            </a:r>
            <a:r>
              <a:rPr lang="en-US" altLang="zh-CN" sz="2800" kern="0" dirty="0">
                <a:solidFill>
                  <a:srgbClr val="FF33CC"/>
                </a:solidFill>
              </a:rPr>
              <a:t> ∩ V</a:t>
            </a:r>
            <a:r>
              <a:rPr lang="en-US" altLang="zh-CN" sz="2800" kern="0" baseline="-25000" dirty="0">
                <a:solidFill>
                  <a:srgbClr val="FF33CC"/>
                </a:solidFill>
              </a:rPr>
              <a:t>T</a:t>
            </a:r>
            <a:r>
              <a:rPr lang="en-US" altLang="zh-CN" sz="2800" kern="0" dirty="0">
                <a:solidFill>
                  <a:srgbClr val="FF33CC"/>
                </a:solidFill>
              </a:rPr>
              <a:t> = φ</a:t>
            </a:r>
            <a:r>
              <a:rPr lang="zh-CN" altLang="en-US" sz="2800" kern="0" dirty="0">
                <a:solidFill>
                  <a:srgbClr val="FF33CC"/>
                </a:solidFill>
              </a:rPr>
              <a:t>，</a:t>
            </a:r>
            <a:r>
              <a:rPr lang="en-US" altLang="zh-CN" sz="2800" kern="0" dirty="0">
                <a:solidFill>
                  <a:srgbClr val="FF33CC"/>
                </a:solidFill>
              </a:rPr>
              <a:t>V</a:t>
            </a:r>
            <a:r>
              <a:rPr lang="en-US" altLang="zh-CN" sz="2800" kern="0" baseline="-25000" dirty="0">
                <a:solidFill>
                  <a:srgbClr val="FF33CC"/>
                </a:solidFill>
              </a:rPr>
              <a:t>N</a:t>
            </a:r>
            <a:r>
              <a:rPr lang="en-US" altLang="zh-CN" sz="2800" kern="0" dirty="0">
                <a:solidFill>
                  <a:srgbClr val="FF33CC"/>
                </a:solidFill>
              </a:rPr>
              <a:t> ∪  V</a:t>
            </a:r>
            <a:r>
              <a:rPr lang="en-US" altLang="zh-CN" sz="2800" kern="0" baseline="-25000" dirty="0">
                <a:solidFill>
                  <a:srgbClr val="FF33CC"/>
                </a:solidFill>
              </a:rPr>
              <a:t>T</a:t>
            </a:r>
            <a:r>
              <a:rPr lang="en-US" altLang="zh-CN" sz="2800" kern="0" dirty="0">
                <a:solidFill>
                  <a:srgbClr val="FF33CC"/>
                </a:solidFill>
              </a:rPr>
              <a:t> =V </a:t>
            </a:r>
            <a:r>
              <a:rPr lang="zh-CN" altLang="en-US" sz="2800" kern="0" dirty="0">
                <a:solidFill>
                  <a:schemeClr val="bg2"/>
                </a:solidFill>
              </a:rPr>
              <a:t>：</a:t>
            </a:r>
            <a:r>
              <a:rPr lang="zh-CN" altLang="en-US" sz="2800" kern="0" dirty="0">
                <a:solidFill>
                  <a:schemeClr val="bg2"/>
                </a:solidFill>
                <a:effectLst/>
              </a:rPr>
              <a:t>字母表 </a:t>
            </a:r>
            <a:r>
              <a:rPr lang="en-US" altLang="zh-CN" sz="2800" kern="0" dirty="0">
                <a:solidFill>
                  <a:schemeClr val="bg2"/>
                </a:solidFill>
                <a:effectLst/>
              </a:rPr>
              <a:t>/</a:t>
            </a:r>
            <a:r>
              <a:rPr lang="zh-CN" altLang="en-US" sz="2800" kern="0" dirty="0">
                <a:solidFill>
                  <a:schemeClr val="bg2"/>
                </a:solidFill>
                <a:effectLst/>
              </a:rPr>
              <a:t>字汇表 </a:t>
            </a:r>
          </a:p>
          <a:p>
            <a:pPr>
              <a:buClrTx/>
              <a:defRPr/>
            </a:pPr>
            <a:r>
              <a:rPr lang="en-US" altLang="zh-CN" sz="2800" kern="0" dirty="0">
                <a:solidFill>
                  <a:srgbClr val="FF33CC"/>
                </a:solidFill>
              </a:rPr>
              <a:t>S</a:t>
            </a:r>
            <a:r>
              <a:rPr lang="zh-CN" altLang="en-US" sz="2800" kern="0" dirty="0">
                <a:solidFill>
                  <a:schemeClr val="bg2"/>
                </a:solidFill>
              </a:rPr>
              <a:t>：</a:t>
            </a:r>
            <a:r>
              <a:rPr lang="zh-CN" altLang="en-US" sz="2800" kern="0" dirty="0">
                <a:solidFill>
                  <a:schemeClr val="bg2"/>
                </a:solidFill>
                <a:effectLst/>
              </a:rPr>
              <a:t>识别符号</a:t>
            </a:r>
            <a:r>
              <a:rPr lang="en-US" altLang="zh-CN" sz="2800" kern="0" dirty="0">
                <a:solidFill>
                  <a:schemeClr val="bg2"/>
                </a:solidFill>
                <a:effectLst/>
              </a:rPr>
              <a:t>(</a:t>
            </a:r>
            <a:r>
              <a:rPr lang="zh-CN" altLang="en-US" sz="2800" kern="0" dirty="0">
                <a:solidFill>
                  <a:schemeClr val="bg2"/>
                </a:solidFill>
                <a:effectLst/>
              </a:rPr>
              <a:t>开始符号</a:t>
            </a:r>
            <a:r>
              <a:rPr lang="en-US" altLang="zh-CN" sz="2800" kern="0" dirty="0">
                <a:solidFill>
                  <a:schemeClr val="bg2"/>
                </a:solidFill>
                <a:effectLst/>
              </a:rPr>
              <a:t>)</a:t>
            </a:r>
            <a:r>
              <a:rPr lang="zh-CN" altLang="en-US" sz="2800" kern="0" dirty="0">
                <a:solidFill>
                  <a:schemeClr val="bg2"/>
                </a:solidFill>
              </a:rPr>
              <a:t>，非终结符，至少要在一条规则中作为左部出现。</a:t>
            </a:r>
          </a:p>
        </p:txBody>
      </p:sp>
      <p:sp>
        <p:nvSpPr>
          <p:cNvPr id="8" name="Rectangle 7"/>
          <p:cNvSpPr>
            <a:spLocks noChangeArrowheads="1"/>
          </p:cNvSpPr>
          <p:nvPr/>
        </p:nvSpPr>
        <p:spPr bwMode="auto">
          <a:xfrm>
            <a:off x="3082925" y="908050"/>
            <a:ext cx="3240088" cy="652463"/>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zh-CN" altLang="en-US" sz="3600" dirty="0">
                <a:solidFill>
                  <a:schemeClr val="bg2"/>
                </a:solidFill>
                <a:effectLst>
                  <a:outerShdw blurRad="38100" dist="38100" dir="2700000" algn="tl">
                    <a:srgbClr val="000000">
                      <a:alpha val="43137"/>
                    </a:srgbClr>
                  </a:outerShdw>
                </a:effectLst>
              </a:rPr>
              <a:t>定义  文法</a:t>
            </a:r>
            <a:r>
              <a:rPr lang="en-US" altLang="zh-CN" sz="3600" dirty="0">
                <a:solidFill>
                  <a:schemeClr val="bg2"/>
                </a:solidFill>
                <a:effectLst>
                  <a:outerShdw blurRad="38100" dist="38100" dir="2700000" algn="tl">
                    <a:srgbClr val="000000">
                      <a:alpha val="43137"/>
                    </a:srgbClr>
                  </a:outerShdw>
                </a:effectLst>
              </a:rPr>
              <a:t>G</a:t>
            </a:r>
          </a:p>
        </p:txBody>
      </p:sp>
      <p:sp>
        <p:nvSpPr>
          <p:cNvPr id="9" name="AutoShape 8"/>
          <p:cNvSpPr>
            <a:spLocks/>
          </p:cNvSpPr>
          <p:nvPr/>
        </p:nvSpPr>
        <p:spPr bwMode="auto">
          <a:xfrm>
            <a:off x="6729413" y="2781300"/>
            <a:ext cx="574675" cy="1223963"/>
          </a:xfrm>
          <a:prstGeom prst="rightBrace">
            <a:avLst>
              <a:gd name="adj1" fmla="val 17749"/>
              <a:gd name="adj2" fmla="val 54704"/>
            </a:avLst>
          </a:prstGeom>
          <a:noFill/>
          <a:ln w="38100">
            <a:solidFill>
              <a:schemeClr val="bg2"/>
            </a:solid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 name="Rectangle 9"/>
          <p:cNvSpPr>
            <a:spLocks noChangeArrowheads="1"/>
          </p:cNvSpPr>
          <p:nvPr/>
        </p:nvSpPr>
        <p:spPr bwMode="auto">
          <a:xfrm>
            <a:off x="7170738" y="3068638"/>
            <a:ext cx="1989137" cy="566737"/>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非空有穷集</a:t>
            </a:r>
          </a:p>
        </p:txBody>
      </p:sp>
      <p:sp>
        <p:nvSpPr>
          <p:cNvPr id="11" name="Rectangle 11"/>
          <p:cNvSpPr>
            <a:spLocks noChangeArrowheads="1"/>
          </p:cNvSpPr>
          <p:nvPr/>
        </p:nvSpPr>
        <p:spPr bwMode="auto">
          <a:xfrm>
            <a:off x="8437563" y="0"/>
            <a:ext cx="712787" cy="481013"/>
          </a:xfrm>
          <a:prstGeom prst="rect">
            <a:avLst/>
          </a:prstGeom>
          <a:noFill/>
          <a:ln w="9525">
            <a:noFill/>
            <a:miter lim="800000"/>
            <a:headEnd/>
            <a:tailEnd/>
          </a:ln>
          <a:effectLst/>
        </p:spPr>
        <p:txBody>
          <a:bodyPr wrap="none" lIns="92075" tIns="46038" rIns="92075" bIns="46038">
            <a:spAutoFit/>
          </a:bodyPr>
          <a:lstStyle/>
          <a:p>
            <a:pPr marL="457200" indent="-457200">
              <a:lnSpc>
                <a:spcPct val="90000"/>
              </a:lnSpc>
              <a:spcBef>
                <a:spcPct val="20000"/>
              </a:spcBef>
              <a:buClr>
                <a:schemeClr val="tx2"/>
              </a:buClr>
              <a:buSzPct val="75000"/>
              <a:buFont typeface="Monotype Sorts" pitchFamily="2" charset="2"/>
              <a:buNone/>
              <a:defRPr/>
            </a:pPr>
            <a:r>
              <a:rPr lang="en-US" altLang="zh-CN" sz="2800" b="0" dirty="0">
                <a:solidFill>
                  <a:schemeClr val="bg2"/>
                </a:solidFill>
                <a:effectLst>
                  <a:outerShdw blurRad="38100" dist="38100" dir="2700000" algn="tl">
                    <a:srgbClr val="000000"/>
                  </a:outerShdw>
                </a:effectLst>
                <a:latin typeface="Times New Roman" pitchFamily="18" charset="0"/>
              </a:rPr>
              <a:t>P</a:t>
            </a:r>
            <a:r>
              <a:rPr lang="en-US" altLang="zh-CN" sz="2400" b="0" dirty="0">
                <a:solidFill>
                  <a:schemeClr val="bg2"/>
                </a:solidFill>
                <a:effectLst>
                  <a:outerShdw blurRad="38100" dist="38100" dir="2700000" algn="tl">
                    <a:srgbClr val="000000"/>
                  </a:outerShdw>
                </a:effectLst>
                <a:latin typeface="Times New Roman" pitchFamily="18" charset="0"/>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linds(horizontal)">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16"/>
          <p:cNvSpPr txBox="1">
            <a:spLocks noChangeArrowheads="1"/>
          </p:cNvSpPr>
          <p:nvPr/>
        </p:nvSpPr>
        <p:spPr bwMode="auto">
          <a:xfrm>
            <a:off x="0" y="3500438"/>
            <a:ext cx="9144000" cy="220980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SzPct val="75000"/>
              <a:buFont typeface="Monotype Sorts" pitchFamily="2" charset="2"/>
              <a:buChar char="u"/>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形式化的数学方法，非常精确</a:t>
            </a:r>
          </a:p>
          <a:p>
            <a:pPr lvl="2" indent="-277813">
              <a:lnSpc>
                <a:spcPct val="110000"/>
              </a:lnSpc>
              <a:spcBef>
                <a:spcPct val="20000"/>
              </a:spcBef>
              <a:buSzPct val="75000"/>
              <a:buFont typeface="Monotype Sorts" pitchFamily="2" charset="2"/>
              <a:buChar char="u"/>
              <a:defRPr/>
            </a:pPr>
            <a:r>
              <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rPr>
              <a:t>没有歧义。</a:t>
            </a:r>
          </a:p>
          <a:p>
            <a:pPr lvl="2" indent="-277813">
              <a:lnSpc>
                <a:spcPct val="110000"/>
              </a:lnSpc>
              <a:spcBef>
                <a:spcPct val="20000"/>
              </a:spcBef>
              <a:buSzPct val="75000"/>
              <a:buFont typeface="Monotype Sorts" pitchFamily="2" charset="2"/>
              <a:buChar char="u"/>
              <a:defRPr/>
            </a:pPr>
            <a:r>
              <a:rPr lang="zh-CN" altLang="en-US" sz="2800" dirty="0">
                <a:solidFill>
                  <a:schemeClr val="bg2"/>
                </a:solidFill>
                <a:effectLst>
                  <a:outerShdw blurRad="38100" dist="38100" dir="2700000" algn="tl">
                    <a:srgbClr val="000000"/>
                  </a:outerShdw>
                </a:effectLst>
                <a:latin typeface="+mj-lt"/>
                <a:ea typeface="楷体_GB2312" pitchFamily="49" charset="-122"/>
              </a:rPr>
              <a:t>有很多数学理论，可以机械地为基于</a:t>
            </a:r>
            <a:r>
              <a:rPr lang="en-US" altLang="zh-CN" sz="2800" dirty="0">
                <a:solidFill>
                  <a:schemeClr val="bg2"/>
                </a:solidFill>
                <a:effectLst>
                  <a:outerShdw blurRad="38100" dist="38100" dir="2700000" algn="tl">
                    <a:srgbClr val="000000"/>
                  </a:outerShdw>
                </a:effectLst>
                <a:latin typeface="+mj-lt"/>
                <a:ea typeface="楷体_GB2312" pitchFamily="49" charset="-122"/>
              </a:rPr>
              <a:t>BNF</a:t>
            </a:r>
            <a:r>
              <a:rPr lang="zh-CN" altLang="en-US" sz="2800" dirty="0">
                <a:solidFill>
                  <a:schemeClr val="bg2"/>
                </a:solidFill>
                <a:effectLst>
                  <a:outerShdw blurRad="38100" dist="38100" dir="2700000" algn="tl">
                    <a:srgbClr val="000000"/>
                  </a:outerShdw>
                </a:effectLst>
                <a:latin typeface="+mj-lt"/>
                <a:ea typeface="楷体_GB2312" pitchFamily="49" charset="-122"/>
              </a:rPr>
              <a:t>语法的语言构造解析器</a:t>
            </a:r>
            <a:r>
              <a:rPr lang="en-US" altLang="zh-CN" sz="2800" dirty="0">
                <a:solidFill>
                  <a:schemeClr val="bg2"/>
                </a:solidFill>
                <a:effectLst>
                  <a:outerShdw blurRad="38100" dist="38100" dir="2700000" algn="tl">
                    <a:srgbClr val="000000"/>
                  </a:outerShdw>
                </a:effectLst>
                <a:latin typeface="+mj-lt"/>
                <a:ea typeface="楷体_GB2312" pitchFamily="49" charset="-122"/>
              </a:rPr>
              <a:t>,</a:t>
            </a:r>
            <a:r>
              <a:rPr lang="zh-CN" altLang="en-US" sz="2800" dirty="0">
                <a:solidFill>
                  <a:schemeClr val="bg2"/>
                </a:solidFill>
                <a:effectLst>
                  <a:outerShdw blurRad="38100" dist="38100" dir="2700000" algn="tl">
                    <a:srgbClr val="000000"/>
                  </a:outerShdw>
                </a:effectLst>
                <a:latin typeface="+mj-lt"/>
                <a:ea typeface="楷体_GB2312" pitchFamily="49" charset="-122"/>
              </a:rPr>
              <a:t>最有名的是</a:t>
            </a:r>
            <a:r>
              <a:rPr lang="en-US" altLang="zh-CN" sz="2800" dirty="0">
                <a:solidFill>
                  <a:schemeClr val="bg2"/>
                </a:solidFill>
                <a:effectLst>
                  <a:outerShdw blurRad="38100" dist="38100" dir="2700000" algn="tl">
                    <a:srgbClr val="000000"/>
                  </a:outerShdw>
                </a:effectLst>
                <a:latin typeface="+mj-lt"/>
                <a:ea typeface="楷体_GB2312" pitchFamily="49" charset="-122"/>
              </a:rPr>
              <a:t>YACC,……</a:t>
            </a:r>
            <a:r>
              <a:rPr lang="zh-CN" altLang="en-US" sz="2800" dirty="0">
                <a:solidFill>
                  <a:schemeClr val="bg2"/>
                </a:solidFill>
                <a:effectLst>
                  <a:outerShdw blurRad="38100" dist="38100" dir="2700000" algn="tl">
                    <a:srgbClr val="000000"/>
                  </a:outerShdw>
                </a:effectLst>
                <a:latin typeface="+mj-lt"/>
                <a:ea typeface="楷体_GB2312" pitchFamily="49" charset="-122"/>
              </a:rPr>
              <a:t>。</a:t>
            </a:r>
            <a:r>
              <a:rPr lang="zh-CN" altLang="en-US" sz="2800" dirty="0">
                <a:solidFill>
                  <a:schemeClr val="bg2"/>
                </a:solidFill>
                <a:effectLst>
                  <a:outerShdw blurRad="38100" dist="38100" dir="2700000" algn="tl">
                    <a:srgbClr val="000000"/>
                  </a:outerShdw>
                </a:effectLst>
                <a:latin typeface="+mj-lt"/>
              </a:rPr>
              <a:t> </a:t>
            </a:r>
          </a:p>
        </p:txBody>
      </p:sp>
      <p:sp>
        <p:nvSpPr>
          <p:cNvPr id="7" name="Text Box 14"/>
          <p:cNvSpPr txBox="1">
            <a:spLocks noChangeArrowheads="1"/>
          </p:cNvSpPr>
          <p:nvPr/>
        </p:nvSpPr>
        <p:spPr bwMode="auto">
          <a:xfrm>
            <a:off x="571500" y="1214438"/>
            <a:ext cx="8353425" cy="1800225"/>
          </a:xfrm>
          <a:prstGeom prst="rect">
            <a:avLst/>
          </a:prstGeom>
          <a:solidFill>
            <a:schemeClr val="tx1">
              <a:lumMod val="95000"/>
            </a:schemeClr>
          </a:solidFill>
          <a:ln w="9525">
            <a:noFill/>
            <a:miter lim="800000"/>
            <a:headEnd/>
            <a:tailEnd/>
          </a:ln>
        </p:spPr>
        <p:txBody>
          <a:bodyPr lIns="92075" tIns="46038" rIns="92075" bIns="46038">
            <a:spAutoFit/>
          </a:bodyPr>
          <a:lstStyle/>
          <a:p>
            <a:pPr marL="457200" indent="-457200" algn="ctr">
              <a:lnSpc>
                <a:spcPct val="110000"/>
              </a:lnSpc>
              <a:spcBef>
                <a:spcPct val="10000"/>
              </a:spcBef>
              <a:buClr>
                <a:schemeClr val="folHlink"/>
              </a:buClr>
              <a:buSzPct val="75000"/>
              <a:buFont typeface="Monotype Sorts" pitchFamily="2" charset="2"/>
              <a:buNone/>
              <a:defRPr/>
            </a:pPr>
            <a:r>
              <a:rPr lang="zh-CN" altLang="en-US" dirty="0">
                <a:solidFill>
                  <a:schemeClr val="bg2"/>
                </a:solidFill>
                <a:latin typeface="Times New Roman" pitchFamily="18" charset="0"/>
              </a:rPr>
              <a:t>巴科斯范式</a:t>
            </a:r>
            <a:r>
              <a:rPr lang="en-US" altLang="zh-CN" dirty="0">
                <a:solidFill>
                  <a:schemeClr val="bg2"/>
                </a:solidFill>
                <a:latin typeface="Times New Roman" pitchFamily="18" charset="0"/>
                <a:ea typeface="楷体_GB2312" pitchFamily="49" charset="-122"/>
              </a:rPr>
              <a:t>(</a:t>
            </a:r>
            <a:r>
              <a:rPr lang="en-US" altLang="zh-CN" dirty="0">
                <a:solidFill>
                  <a:schemeClr val="bg1"/>
                </a:solidFill>
                <a:latin typeface="Times New Roman" pitchFamily="18" charset="0"/>
                <a:ea typeface="楷体_GB2312" pitchFamily="49" charset="-122"/>
              </a:rPr>
              <a:t>BNF</a:t>
            </a:r>
            <a:r>
              <a:rPr lang="en-US" altLang="zh-CN" dirty="0">
                <a:solidFill>
                  <a:schemeClr val="bg2"/>
                </a:solidFill>
                <a:latin typeface="Times New Roman" pitchFamily="18" charset="0"/>
                <a:ea typeface="楷体_GB2312" pitchFamily="49" charset="-122"/>
              </a:rPr>
              <a:t>: Backus-Naur Form)</a:t>
            </a:r>
          </a:p>
          <a:p>
            <a:pPr marL="457200" indent="-457200" algn="ctr">
              <a:lnSpc>
                <a:spcPct val="110000"/>
              </a:lnSpc>
              <a:spcBef>
                <a:spcPct val="10000"/>
              </a:spcBef>
              <a:buClr>
                <a:schemeClr val="folHlink"/>
              </a:buClr>
              <a:buSzPct val="75000"/>
              <a:buFont typeface="Monotype Sorts" pitchFamily="2" charset="2"/>
              <a:buNone/>
              <a:defRPr/>
            </a:pPr>
            <a:r>
              <a:rPr lang="zh-CN" altLang="en-US" dirty="0">
                <a:solidFill>
                  <a:schemeClr val="bg2"/>
                </a:solidFill>
                <a:latin typeface="Times New Roman" pitchFamily="18" charset="0"/>
                <a:ea typeface="楷体_GB2312" pitchFamily="49" charset="-122"/>
              </a:rPr>
              <a:t>由 </a:t>
            </a:r>
            <a:r>
              <a:rPr lang="en-US" altLang="zh-CN" dirty="0">
                <a:solidFill>
                  <a:schemeClr val="bg2"/>
                </a:solidFill>
                <a:latin typeface="Times New Roman" pitchFamily="18" charset="0"/>
                <a:ea typeface="楷体_GB2312" pitchFamily="49" charset="-122"/>
              </a:rPr>
              <a:t>John Backus </a:t>
            </a:r>
            <a:r>
              <a:rPr lang="zh-CN" altLang="en-US" dirty="0">
                <a:solidFill>
                  <a:schemeClr val="bg2"/>
                </a:solidFill>
                <a:latin typeface="Times New Roman" pitchFamily="18" charset="0"/>
                <a:ea typeface="楷体_GB2312" pitchFamily="49" charset="-122"/>
              </a:rPr>
              <a:t>和 </a:t>
            </a:r>
            <a:r>
              <a:rPr lang="en-US" altLang="zh-CN" dirty="0">
                <a:solidFill>
                  <a:schemeClr val="bg2"/>
                </a:solidFill>
                <a:latin typeface="Times New Roman" pitchFamily="18" charset="0"/>
                <a:ea typeface="楷体_GB2312" pitchFamily="49" charset="-122"/>
              </a:rPr>
              <a:t>Peter Naur </a:t>
            </a:r>
            <a:r>
              <a:rPr lang="zh-CN" altLang="en-US" dirty="0">
                <a:solidFill>
                  <a:schemeClr val="bg2"/>
                </a:solidFill>
                <a:latin typeface="Times New Roman" pitchFamily="18" charset="0"/>
                <a:ea typeface="楷体_GB2312" pitchFamily="49" charset="-122"/>
              </a:rPr>
              <a:t>首先引入、</a:t>
            </a:r>
          </a:p>
          <a:p>
            <a:pPr marL="457200" indent="-457200" algn="ctr">
              <a:lnSpc>
                <a:spcPct val="110000"/>
              </a:lnSpc>
              <a:spcBef>
                <a:spcPct val="10000"/>
              </a:spcBef>
              <a:buClr>
                <a:schemeClr val="folHlink"/>
              </a:buClr>
              <a:buSzPct val="75000"/>
              <a:buFont typeface="Monotype Sorts" pitchFamily="2" charset="2"/>
              <a:buNone/>
              <a:defRPr/>
            </a:pPr>
            <a:r>
              <a:rPr lang="zh-CN" altLang="en-US" dirty="0">
                <a:solidFill>
                  <a:schemeClr val="bg2"/>
                </a:solidFill>
                <a:latin typeface="Times New Roman" pitchFamily="18" charset="0"/>
                <a:ea typeface="楷体_GB2312" pitchFamily="49" charset="-122"/>
              </a:rPr>
              <a:t>用来描述计算机语言语法的符号集。</a:t>
            </a:r>
          </a:p>
        </p:txBody>
      </p:sp>
      <p:sp>
        <p:nvSpPr>
          <p:cNvPr id="8" name="矩形 7"/>
          <p:cNvSpPr/>
          <p:nvPr/>
        </p:nvSpPr>
        <p:spPr>
          <a:xfrm>
            <a:off x="3106738" y="142875"/>
            <a:ext cx="3783012" cy="714375"/>
          </a:xfrm>
          <a:prstGeom prst="rect">
            <a:avLst/>
          </a:prstGeom>
        </p:spPr>
        <p:txBody>
          <a:bodyPr wrap="none">
            <a:spAutoFit/>
          </a:bodyPr>
          <a:lstStyle/>
          <a:p>
            <a:pPr marL="457200" indent="-457200" algn="ctr">
              <a:lnSpc>
                <a:spcPct val="110000"/>
              </a:lnSpc>
              <a:spcBef>
                <a:spcPct val="20000"/>
              </a:spcBef>
              <a:buClr>
                <a:schemeClr val="folHlink"/>
              </a:buClr>
              <a:buSzPct val="75000"/>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文法的</a:t>
            </a:r>
            <a:r>
              <a:rPr lang="en-US" altLang="zh-CN"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BNF</a:t>
            </a: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表示</a:t>
            </a:r>
          </a:p>
        </p:txBody>
      </p:sp>
      <p:sp>
        <p:nvSpPr>
          <p:cNvPr id="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9" name="Text Box 5"/>
          <p:cNvSpPr txBox="1">
            <a:spLocks noChangeArrowheads="1"/>
          </p:cNvSpPr>
          <p:nvPr/>
        </p:nvSpPr>
        <p:spPr bwMode="auto">
          <a:xfrm>
            <a:off x="0" y="3357563"/>
            <a:ext cx="9144000" cy="282416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&lt;</a:t>
            </a:r>
            <a:r>
              <a:rPr lang="zh-CN" altLang="en-US" sz="2800">
                <a:solidFill>
                  <a:schemeClr val="bg2"/>
                </a:solidFill>
                <a:latin typeface="宋体" panose="02010600030101010101" pitchFamily="2" charset="-122"/>
              </a:rPr>
              <a:t>类型</a:t>
            </a:r>
            <a:r>
              <a:rPr lang="en-US" altLang="zh-CN" sz="2800">
                <a:solidFill>
                  <a:schemeClr val="bg2"/>
                </a:solidFill>
                <a:latin typeface="宋体" panose="02010600030101010101" pitchFamily="2" charset="-122"/>
              </a:rPr>
              <a:t>&gt;::=&lt;</a:t>
            </a:r>
            <a:r>
              <a:rPr lang="zh-CN" altLang="en-US" sz="2800">
                <a:solidFill>
                  <a:schemeClr val="bg2"/>
                </a:solidFill>
                <a:latin typeface="宋体" panose="02010600030101010101" pitchFamily="2" charset="-122"/>
              </a:rPr>
              <a:t>简单类型</a:t>
            </a:r>
            <a:r>
              <a:rPr lang="en-US" altLang="zh-CN" sz="2800">
                <a:solidFill>
                  <a:schemeClr val="bg2"/>
                </a:solidFill>
                <a:latin typeface="宋体" panose="02010600030101010101" pitchFamily="2" charset="-122"/>
              </a:rPr>
              <a:t>&gt;</a:t>
            </a:r>
            <a:r>
              <a:rPr lang="en-US" altLang="zh-CN">
                <a:solidFill>
                  <a:srgbClr val="FF0000"/>
                </a:solidFill>
                <a:latin typeface="宋体" panose="02010600030101010101" pitchFamily="2" charset="-122"/>
              </a:rPr>
              <a:t>|</a:t>
            </a:r>
            <a:r>
              <a:rPr lang="en-US" altLang="zh-CN" sz="2800">
                <a:solidFill>
                  <a:schemeClr val="bg2"/>
                </a:solidFill>
                <a:latin typeface="宋体" panose="02010600030101010101" pitchFamily="2" charset="-122"/>
              </a:rPr>
              <a:t>&lt;</a:t>
            </a:r>
            <a:r>
              <a:rPr lang="zh-CN" altLang="en-US" sz="2800">
                <a:solidFill>
                  <a:schemeClr val="bg2"/>
                </a:solidFill>
                <a:latin typeface="宋体" panose="02010600030101010101" pitchFamily="2" charset="-122"/>
              </a:rPr>
              <a:t>指针类型</a:t>
            </a:r>
            <a:r>
              <a:rPr lang="en-US" altLang="zh-CN" sz="2800">
                <a:solidFill>
                  <a:schemeClr val="bg2"/>
                </a:solidFill>
                <a:latin typeface="宋体" panose="02010600030101010101" pitchFamily="2" charset="-122"/>
              </a:rPr>
              <a:t>&gt;</a:t>
            </a:r>
            <a:r>
              <a:rPr lang="en-US" altLang="zh-CN">
                <a:solidFill>
                  <a:srgbClr val="FF0000"/>
                </a:solidFill>
                <a:latin typeface="宋体" panose="02010600030101010101" pitchFamily="2" charset="-122"/>
              </a:rPr>
              <a:t>|</a:t>
            </a:r>
            <a:r>
              <a:rPr lang="en-US" altLang="zh-CN" sz="2800">
                <a:solidFill>
                  <a:schemeClr val="bg2"/>
                </a:solidFill>
                <a:latin typeface="宋体" panose="02010600030101010101" pitchFamily="2" charset="-122"/>
              </a:rPr>
              <a:t>&lt;</a:t>
            </a:r>
            <a:r>
              <a:rPr lang="zh-CN" altLang="en-US" sz="2800">
                <a:solidFill>
                  <a:schemeClr val="bg2"/>
                </a:solidFill>
                <a:latin typeface="宋体" panose="02010600030101010101" pitchFamily="2" charset="-122"/>
              </a:rPr>
              <a:t>自定义类型</a:t>
            </a:r>
            <a:r>
              <a:rPr lang="en-US" altLang="zh-CN" sz="2800">
                <a:solidFill>
                  <a:schemeClr val="bg2"/>
                </a:solidFill>
                <a:latin typeface="宋体" panose="02010600030101010101" pitchFamily="2" charset="-122"/>
              </a:rPr>
              <a:t>&gt; </a:t>
            </a:r>
            <a:r>
              <a:rPr lang="en-US" altLang="zh-CN" sz="2800">
                <a:solidFill>
                  <a:schemeClr val="bg2"/>
                </a:solidFill>
              </a:rPr>
              <a:t> </a:t>
            </a:r>
            <a:r>
              <a:rPr lang="en-US" altLang="zh-CN" sz="2800">
                <a:solidFill>
                  <a:schemeClr val="bg2"/>
                </a:solidFill>
                <a:latin typeface="宋体" panose="02010600030101010101" pitchFamily="2" charset="-122"/>
              </a:rPr>
              <a:t> </a:t>
            </a:r>
          </a:p>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&lt;</a:t>
            </a:r>
            <a:r>
              <a:rPr lang="zh-CN" altLang="en-US" sz="2800">
                <a:solidFill>
                  <a:schemeClr val="bg2"/>
                </a:solidFill>
                <a:latin typeface="宋体" panose="02010600030101010101" pitchFamily="2" charset="-122"/>
              </a:rPr>
              <a:t>简单类型</a:t>
            </a:r>
            <a:r>
              <a:rPr lang="en-US" altLang="zh-CN" sz="2800">
                <a:solidFill>
                  <a:schemeClr val="bg2"/>
                </a:solidFill>
                <a:latin typeface="宋体" panose="02010600030101010101" pitchFamily="2" charset="-122"/>
              </a:rPr>
              <a:t>&gt; ::= </a:t>
            </a:r>
            <a:r>
              <a:rPr lang="en-US" altLang="zh-CN" sz="2800">
                <a:solidFill>
                  <a:schemeClr val="bg2"/>
                </a:solidFill>
              </a:rPr>
              <a:t>int</a:t>
            </a:r>
            <a:r>
              <a:rPr lang="en-US" altLang="zh-CN">
                <a:solidFill>
                  <a:srgbClr val="FF0000"/>
                </a:solidFill>
                <a:latin typeface="宋体" panose="02010600030101010101" pitchFamily="2" charset="-122"/>
              </a:rPr>
              <a:t>|</a:t>
            </a:r>
            <a:r>
              <a:rPr lang="en-US" altLang="zh-CN" sz="2800">
                <a:solidFill>
                  <a:schemeClr val="bg2"/>
                </a:solidFill>
              </a:rPr>
              <a:t>char</a:t>
            </a:r>
            <a:r>
              <a:rPr lang="en-US" altLang="zh-CN">
                <a:solidFill>
                  <a:srgbClr val="FF0000"/>
                </a:solidFill>
                <a:latin typeface="宋体" panose="02010600030101010101" pitchFamily="2" charset="-122"/>
              </a:rPr>
              <a:t>|</a:t>
            </a:r>
            <a:r>
              <a:rPr lang="en-US" altLang="zh-CN" sz="2800">
                <a:solidFill>
                  <a:schemeClr val="bg2"/>
                </a:solidFill>
              </a:rPr>
              <a:t>double</a:t>
            </a:r>
            <a:r>
              <a:rPr lang="en-US" altLang="zh-CN">
                <a:solidFill>
                  <a:srgbClr val="FF0000"/>
                </a:solidFill>
                <a:latin typeface="宋体" panose="02010600030101010101" pitchFamily="2" charset="-122"/>
              </a:rPr>
              <a:t>|</a:t>
            </a:r>
            <a:r>
              <a:rPr lang="en-US" altLang="zh-CN" sz="2800">
                <a:solidFill>
                  <a:schemeClr val="bg2"/>
                </a:solidFill>
              </a:rPr>
              <a:t>float</a:t>
            </a:r>
            <a:r>
              <a:rPr lang="en-US" altLang="zh-CN">
                <a:solidFill>
                  <a:srgbClr val="FF0000"/>
                </a:solidFill>
                <a:latin typeface="宋体" panose="02010600030101010101" pitchFamily="2" charset="-122"/>
              </a:rPr>
              <a:t>|</a:t>
            </a:r>
            <a:r>
              <a:rPr lang="en-US" altLang="zh-CN" sz="2800">
                <a:solidFill>
                  <a:schemeClr val="bg2"/>
                </a:solidFill>
              </a:rPr>
              <a:t>long</a:t>
            </a:r>
            <a:r>
              <a:rPr lang="en-US" altLang="zh-CN">
                <a:solidFill>
                  <a:srgbClr val="FF0000"/>
                </a:solidFill>
                <a:latin typeface="宋体" panose="02010600030101010101" pitchFamily="2" charset="-122"/>
              </a:rPr>
              <a:t>|</a:t>
            </a:r>
            <a:r>
              <a:rPr lang="en-US" altLang="zh-CN" sz="2800">
                <a:solidFill>
                  <a:schemeClr val="bg2"/>
                </a:solidFill>
              </a:rPr>
              <a:t>short</a:t>
            </a:r>
            <a:r>
              <a:rPr lang="en-US" altLang="zh-CN">
                <a:solidFill>
                  <a:srgbClr val="FF0000"/>
                </a:solidFill>
                <a:latin typeface="宋体" panose="02010600030101010101" pitchFamily="2" charset="-122"/>
              </a:rPr>
              <a:t>|</a:t>
            </a:r>
            <a:r>
              <a:rPr lang="en-US" altLang="zh-CN" sz="2800">
                <a:solidFill>
                  <a:schemeClr val="bg2"/>
                </a:solidFill>
              </a:rPr>
              <a:t>void</a:t>
            </a:r>
          </a:p>
          <a:p>
            <a:pPr>
              <a:lnSpc>
                <a:spcPct val="110000"/>
              </a:lnSpc>
              <a:spcBef>
                <a:spcPct val="50000"/>
              </a:spcBef>
              <a:buClr>
                <a:schemeClr val="folHlink"/>
              </a:buClr>
              <a:buFont typeface="Monotype Sorts" pitchFamily="2" charset="2"/>
              <a:buNone/>
            </a:pPr>
            <a:r>
              <a:rPr lang="en-US" altLang="zh-CN" sz="2800">
                <a:solidFill>
                  <a:schemeClr val="bg2"/>
                </a:solidFill>
              </a:rPr>
              <a:t>&lt;</a:t>
            </a:r>
            <a:r>
              <a:rPr lang="zh-CN" altLang="en-US" sz="2800">
                <a:solidFill>
                  <a:schemeClr val="bg2"/>
                </a:solidFill>
              </a:rPr>
              <a:t>自定义类型</a:t>
            </a:r>
            <a:r>
              <a:rPr lang="en-US" altLang="zh-CN" sz="2800">
                <a:solidFill>
                  <a:schemeClr val="bg2"/>
                </a:solidFill>
              </a:rPr>
              <a:t>&gt;::=enum &lt;</a:t>
            </a:r>
            <a:r>
              <a:rPr lang="zh-CN" altLang="en-US" sz="2800">
                <a:solidFill>
                  <a:schemeClr val="bg2"/>
                </a:solidFill>
              </a:rPr>
              <a:t>标识符</a:t>
            </a:r>
            <a:r>
              <a:rPr lang="en-US" altLang="zh-CN" sz="2800">
                <a:solidFill>
                  <a:schemeClr val="bg2"/>
                </a:solidFill>
              </a:rPr>
              <a:t>&gt;</a:t>
            </a:r>
            <a:r>
              <a:rPr lang="en-US" altLang="zh-CN">
                <a:solidFill>
                  <a:srgbClr val="FF0000"/>
                </a:solidFill>
                <a:latin typeface="宋体" panose="02010600030101010101" pitchFamily="2" charset="-122"/>
              </a:rPr>
              <a:t>|</a:t>
            </a:r>
            <a:r>
              <a:rPr lang="en-US" altLang="zh-CN" sz="2800">
                <a:solidFill>
                  <a:schemeClr val="bg2"/>
                </a:solidFill>
              </a:rPr>
              <a:t> struct&lt;</a:t>
            </a:r>
            <a:r>
              <a:rPr lang="zh-CN" altLang="en-US" sz="2800">
                <a:solidFill>
                  <a:schemeClr val="bg2"/>
                </a:solidFill>
              </a:rPr>
              <a:t>标识符</a:t>
            </a:r>
            <a:r>
              <a:rPr lang="en-US" altLang="zh-CN" sz="2800">
                <a:solidFill>
                  <a:schemeClr val="bg2"/>
                </a:solidFill>
              </a:rPr>
              <a:t>&gt;</a:t>
            </a:r>
          </a:p>
          <a:p>
            <a:pPr>
              <a:lnSpc>
                <a:spcPct val="110000"/>
              </a:lnSpc>
              <a:buClr>
                <a:schemeClr val="folHlink"/>
              </a:buClr>
              <a:buFont typeface="Monotype Sorts" pitchFamily="2" charset="2"/>
              <a:buNone/>
            </a:pPr>
            <a:r>
              <a:rPr lang="en-US" altLang="zh-CN" sz="2800">
                <a:solidFill>
                  <a:schemeClr val="bg2"/>
                </a:solidFill>
              </a:rPr>
              <a:t>		</a:t>
            </a:r>
            <a:r>
              <a:rPr lang="en-US" altLang="zh-CN">
                <a:solidFill>
                  <a:srgbClr val="FF0000"/>
                </a:solidFill>
                <a:latin typeface="宋体" panose="02010600030101010101" pitchFamily="2" charset="-122"/>
              </a:rPr>
              <a:t>	    |</a:t>
            </a:r>
            <a:r>
              <a:rPr lang="en-US" altLang="zh-CN" sz="2800">
                <a:solidFill>
                  <a:schemeClr val="bg2"/>
                </a:solidFill>
              </a:rPr>
              <a:t>union &lt;</a:t>
            </a:r>
            <a:r>
              <a:rPr lang="zh-CN" altLang="en-US" sz="2800">
                <a:solidFill>
                  <a:schemeClr val="bg2"/>
                </a:solidFill>
              </a:rPr>
              <a:t>标识符</a:t>
            </a:r>
            <a:r>
              <a:rPr lang="en-US" altLang="zh-CN" sz="2800">
                <a:solidFill>
                  <a:schemeClr val="bg2"/>
                </a:solidFill>
              </a:rPr>
              <a:t>&gt;  </a:t>
            </a:r>
          </a:p>
        </p:txBody>
      </p:sp>
      <p:sp>
        <p:nvSpPr>
          <p:cNvPr id="36867" name="Rectangle 7"/>
          <p:cNvSpPr>
            <a:spLocks noChangeArrowheads="1"/>
          </p:cNvSpPr>
          <p:nvPr/>
        </p:nvSpPr>
        <p:spPr bwMode="auto">
          <a:xfrm>
            <a:off x="827088" y="784225"/>
            <a:ext cx="2089150" cy="5857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宋体" panose="02010600030101010101" pitchFamily="2" charset="-122"/>
              </a:rPr>
              <a:t>→   ∷=</a:t>
            </a:r>
          </a:p>
        </p:txBody>
      </p:sp>
      <p:sp>
        <p:nvSpPr>
          <p:cNvPr id="897032" name="Rectangle 8"/>
          <p:cNvSpPr>
            <a:spLocks noChangeArrowheads="1"/>
          </p:cNvSpPr>
          <p:nvPr/>
        </p:nvSpPr>
        <p:spPr bwMode="auto">
          <a:xfrm>
            <a:off x="2916238" y="765175"/>
            <a:ext cx="49688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宋体" panose="02010600030101010101" pitchFamily="2" charset="-122"/>
              </a:rPr>
              <a:t>连接产生式的左部和右部</a:t>
            </a:r>
          </a:p>
        </p:txBody>
      </p:sp>
      <p:sp>
        <p:nvSpPr>
          <p:cNvPr id="36869" name="Rectangle 9"/>
          <p:cNvSpPr>
            <a:spLocks noChangeArrowheads="1"/>
          </p:cNvSpPr>
          <p:nvPr/>
        </p:nvSpPr>
        <p:spPr bwMode="auto">
          <a:xfrm>
            <a:off x="900113" y="1628775"/>
            <a:ext cx="792162" cy="519113"/>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a:t>
            </a:r>
          </a:p>
        </p:txBody>
      </p:sp>
      <p:sp>
        <p:nvSpPr>
          <p:cNvPr id="897034" name="Rectangle 10"/>
          <p:cNvSpPr>
            <a:spLocks noChangeArrowheads="1"/>
          </p:cNvSpPr>
          <p:nvPr/>
        </p:nvSpPr>
        <p:spPr bwMode="auto">
          <a:xfrm>
            <a:off x="1716088" y="1557338"/>
            <a:ext cx="742791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宋体" panose="02010600030101010101" pitchFamily="2" charset="-122"/>
              </a:rPr>
              <a:t>一个左部对应相同的右部时，连接多个右部</a:t>
            </a:r>
          </a:p>
        </p:txBody>
      </p:sp>
      <p:sp>
        <p:nvSpPr>
          <p:cNvPr id="36871" name="Rectangle 11"/>
          <p:cNvSpPr>
            <a:spLocks noChangeArrowheads="1"/>
          </p:cNvSpPr>
          <p:nvPr/>
        </p:nvSpPr>
        <p:spPr bwMode="auto">
          <a:xfrm>
            <a:off x="900113" y="2492375"/>
            <a:ext cx="1079500" cy="5095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tabLst>
                <a:tab pos="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800" dirty="0">
                <a:solidFill>
                  <a:schemeClr val="bg2"/>
                </a:solidFill>
                <a:effectLst>
                  <a:outerShdw blurRad="38100" dist="38100" dir="2700000" algn="tl">
                    <a:srgbClr val="000000">
                      <a:alpha val="43137"/>
                    </a:srgbClr>
                  </a:outerShdw>
                </a:effectLst>
                <a:latin typeface="宋体" panose="02010600030101010101" pitchFamily="2" charset="-122"/>
              </a:rPr>
              <a:t>&lt; &gt;</a:t>
            </a:r>
          </a:p>
        </p:txBody>
      </p:sp>
      <p:sp>
        <p:nvSpPr>
          <p:cNvPr id="897036" name="Rectangle 12"/>
          <p:cNvSpPr>
            <a:spLocks noChangeArrowheads="1"/>
          </p:cNvSpPr>
          <p:nvPr/>
        </p:nvSpPr>
        <p:spPr bwMode="auto">
          <a:xfrm>
            <a:off x="2411413" y="256540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latin typeface="宋体" panose="02010600030101010101" pitchFamily="2" charset="-122"/>
              </a:rPr>
              <a:t>非终结符</a:t>
            </a:r>
          </a:p>
        </p:txBody>
      </p:sp>
      <p:sp>
        <p:nvSpPr>
          <p:cNvPr id="22540" name="Rectangle 14"/>
          <p:cNvSpPr>
            <a:spLocks noGrp="1" noChangeArrowheads="1"/>
          </p:cNvSpPr>
          <p:nvPr>
            <p:ph type="title"/>
          </p:nvPr>
        </p:nvSpPr>
        <p:spPr>
          <a:xfrm>
            <a:off x="2051050" y="0"/>
            <a:ext cx="5026025" cy="792163"/>
          </a:xfrm>
        </p:spPr>
        <p:txBody>
          <a:bodyPr anchor="b"/>
          <a:lstStyle/>
          <a:p>
            <a:pPr marL="457200" indent="-457200" algn="ctr">
              <a:lnSpc>
                <a:spcPct val="110000"/>
              </a:lnSpc>
              <a:spcBef>
                <a:spcPct val="20000"/>
              </a:spcBef>
              <a:buClr>
                <a:schemeClr val="folHlink"/>
              </a:buClr>
              <a:buSzPct val="75000"/>
              <a:defRPr/>
            </a:pPr>
            <a:r>
              <a:rPr lang="en-US" altLang="zh-CN" sz="4000" b="1" kern="1200" dirty="0">
                <a:solidFill>
                  <a:schemeClr val="bg1">
                    <a:lumMod val="75000"/>
                  </a:schemeClr>
                </a:solidFill>
                <a:effectLst>
                  <a:outerShdw blurRad="38100" dist="38100" dir="2700000" algn="tl">
                    <a:srgbClr val="000000">
                      <a:alpha val="43137"/>
                    </a:srgbClr>
                  </a:outerShdw>
                </a:effectLst>
                <a:cs typeface="+mn-cs"/>
              </a:rPr>
              <a:t>BNF</a:t>
            </a:r>
            <a:r>
              <a:rPr lang="zh-CN" altLang="en-US" sz="4000" b="1" kern="1200" dirty="0">
                <a:solidFill>
                  <a:schemeClr val="bg1">
                    <a:lumMod val="75000"/>
                  </a:schemeClr>
                </a:solidFill>
                <a:effectLst>
                  <a:outerShdw blurRad="38100" dist="38100" dir="2700000" algn="tl">
                    <a:srgbClr val="000000">
                      <a:alpha val="43137"/>
                    </a:srgbClr>
                  </a:outerShdw>
                </a:effectLst>
                <a:cs typeface="+mn-cs"/>
              </a:rPr>
              <a:t>范式中的元符号</a:t>
            </a:r>
          </a:p>
        </p:txBody>
      </p:sp>
      <p:sp>
        <p:nvSpPr>
          <p:cNvPr id="13"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7032"/>
                                        </p:tgtEl>
                                        <p:attrNameLst>
                                          <p:attrName>style.visibility</p:attrName>
                                        </p:attrNameLst>
                                      </p:cBhvr>
                                      <p:to>
                                        <p:strVal val="visible"/>
                                      </p:to>
                                    </p:set>
                                    <p:animEffect transition="in" filter="blinds(horizontal)">
                                      <p:cBhvr>
                                        <p:cTn id="7" dur="500"/>
                                        <p:tgtEl>
                                          <p:spTgt spid="897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7034"/>
                                        </p:tgtEl>
                                        <p:attrNameLst>
                                          <p:attrName>style.visibility</p:attrName>
                                        </p:attrNameLst>
                                      </p:cBhvr>
                                      <p:to>
                                        <p:strVal val="visible"/>
                                      </p:to>
                                    </p:set>
                                    <p:animEffect transition="in" filter="blinds(horizontal)">
                                      <p:cBhvr>
                                        <p:cTn id="12" dur="500"/>
                                        <p:tgtEl>
                                          <p:spTgt spid="897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7036"/>
                                        </p:tgtEl>
                                        <p:attrNameLst>
                                          <p:attrName>style.visibility</p:attrName>
                                        </p:attrNameLst>
                                      </p:cBhvr>
                                      <p:to>
                                        <p:strVal val="visible"/>
                                      </p:to>
                                    </p:set>
                                    <p:animEffect transition="in" filter="blinds(horizontal)">
                                      <p:cBhvr>
                                        <p:cTn id="17" dur="500"/>
                                        <p:tgtEl>
                                          <p:spTgt spid="897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897029">
                                            <p:bg/>
                                          </p:spTgt>
                                        </p:tgtEl>
                                        <p:attrNameLst>
                                          <p:attrName>style.visibility</p:attrName>
                                        </p:attrNameLst>
                                      </p:cBhvr>
                                      <p:to>
                                        <p:strVal val="visible"/>
                                      </p:to>
                                    </p:set>
                                    <p:anim calcmode="lin" valueType="num">
                                      <p:cBhvr>
                                        <p:cTn id="22" dur="1000" fill="hold"/>
                                        <p:tgtEl>
                                          <p:spTgt spid="897029">
                                            <p:bg/>
                                          </p:spTgt>
                                        </p:tgtEl>
                                        <p:attrNameLst>
                                          <p:attrName>ppt_w</p:attrName>
                                        </p:attrNameLst>
                                      </p:cBhvr>
                                      <p:tavLst>
                                        <p:tav tm="0">
                                          <p:val>
                                            <p:strVal val="#ppt_w*0.70"/>
                                          </p:val>
                                        </p:tav>
                                        <p:tav tm="100000">
                                          <p:val>
                                            <p:strVal val="#ppt_w"/>
                                          </p:val>
                                        </p:tav>
                                      </p:tavLst>
                                    </p:anim>
                                    <p:anim calcmode="lin" valueType="num">
                                      <p:cBhvr>
                                        <p:cTn id="23" dur="1000" fill="hold"/>
                                        <p:tgtEl>
                                          <p:spTgt spid="897029">
                                            <p:bg/>
                                          </p:spTgt>
                                        </p:tgtEl>
                                        <p:attrNameLst>
                                          <p:attrName>ppt_h</p:attrName>
                                        </p:attrNameLst>
                                      </p:cBhvr>
                                      <p:tavLst>
                                        <p:tav tm="0">
                                          <p:val>
                                            <p:strVal val="#ppt_h"/>
                                          </p:val>
                                        </p:tav>
                                        <p:tav tm="100000">
                                          <p:val>
                                            <p:strVal val="#ppt_h"/>
                                          </p:val>
                                        </p:tav>
                                      </p:tavLst>
                                    </p:anim>
                                    <p:animEffect transition="in" filter="fade">
                                      <p:cBhvr>
                                        <p:cTn id="24" dur="1000"/>
                                        <p:tgtEl>
                                          <p:spTgt spid="897029">
                                            <p:bg/>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897029">
                                            <p:txEl>
                                              <p:pRg st="0" end="0"/>
                                            </p:txEl>
                                          </p:spTgt>
                                        </p:tgtEl>
                                        <p:attrNameLst>
                                          <p:attrName>style.visibility</p:attrName>
                                        </p:attrNameLst>
                                      </p:cBhvr>
                                      <p:to>
                                        <p:strVal val="visible"/>
                                      </p:to>
                                    </p:set>
                                    <p:anim calcmode="lin" valueType="num">
                                      <p:cBhvr>
                                        <p:cTn id="29" dur="1000" fill="hold"/>
                                        <p:tgtEl>
                                          <p:spTgt spid="897029">
                                            <p:txEl>
                                              <p:pRg st="0" end="0"/>
                                            </p:txEl>
                                          </p:spTgt>
                                        </p:tgtEl>
                                        <p:attrNameLst>
                                          <p:attrName>ppt_w</p:attrName>
                                        </p:attrNameLst>
                                      </p:cBhvr>
                                      <p:tavLst>
                                        <p:tav tm="0">
                                          <p:val>
                                            <p:strVal val="#ppt_w*0.70"/>
                                          </p:val>
                                        </p:tav>
                                        <p:tav tm="100000">
                                          <p:val>
                                            <p:strVal val="#ppt_w"/>
                                          </p:val>
                                        </p:tav>
                                      </p:tavLst>
                                    </p:anim>
                                    <p:anim calcmode="lin" valueType="num">
                                      <p:cBhvr>
                                        <p:cTn id="30" dur="1000" fill="hold"/>
                                        <p:tgtEl>
                                          <p:spTgt spid="897029">
                                            <p:txEl>
                                              <p:pRg st="0" end="0"/>
                                            </p:txEl>
                                          </p:spTgt>
                                        </p:tgtEl>
                                        <p:attrNameLst>
                                          <p:attrName>ppt_h</p:attrName>
                                        </p:attrNameLst>
                                      </p:cBhvr>
                                      <p:tavLst>
                                        <p:tav tm="0">
                                          <p:val>
                                            <p:strVal val="#ppt_h"/>
                                          </p:val>
                                        </p:tav>
                                        <p:tav tm="100000">
                                          <p:val>
                                            <p:strVal val="#ppt_h"/>
                                          </p:val>
                                        </p:tav>
                                      </p:tavLst>
                                    </p:anim>
                                    <p:animEffect transition="in" filter="fade">
                                      <p:cBhvr>
                                        <p:cTn id="31" dur="1000"/>
                                        <p:tgtEl>
                                          <p:spTgt spid="89702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897029">
                                            <p:txEl>
                                              <p:pRg st="1" end="1"/>
                                            </p:txEl>
                                          </p:spTgt>
                                        </p:tgtEl>
                                        <p:attrNameLst>
                                          <p:attrName>style.visibility</p:attrName>
                                        </p:attrNameLst>
                                      </p:cBhvr>
                                      <p:to>
                                        <p:strVal val="visible"/>
                                      </p:to>
                                    </p:set>
                                    <p:anim calcmode="lin" valueType="num">
                                      <p:cBhvr>
                                        <p:cTn id="36" dur="1000" fill="hold"/>
                                        <p:tgtEl>
                                          <p:spTgt spid="897029">
                                            <p:txEl>
                                              <p:pRg st="1" end="1"/>
                                            </p:txEl>
                                          </p:spTgt>
                                        </p:tgtEl>
                                        <p:attrNameLst>
                                          <p:attrName>ppt_w</p:attrName>
                                        </p:attrNameLst>
                                      </p:cBhvr>
                                      <p:tavLst>
                                        <p:tav tm="0">
                                          <p:val>
                                            <p:strVal val="#ppt_w*0.70"/>
                                          </p:val>
                                        </p:tav>
                                        <p:tav tm="100000">
                                          <p:val>
                                            <p:strVal val="#ppt_w"/>
                                          </p:val>
                                        </p:tav>
                                      </p:tavLst>
                                    </p:anim>
                                    <p:anim calcmode="lin" valueType="num">
                                      <p:cBhvr>
                                        <p:cTn id="37" dur="1000" fill="hold"/>
                                        <p:tgtEl>
                                          <p:spTgt spid="897029">
                                            <p:txEl>
                                              <p:pRg st="1" end="1"/>
                                            </p:txEl>
                                          </p:spTgt>
                                        </p:tgtEl>
                                        <p:attrNameLst>
                                          <p:attrName>ppt_h</p:attrName>
                                        </p:attrNameLst>
                                      </p:cBhvr>
                                      <p:tavLst>
                                        <p:tav tm="0">
                                          <p:val>
                                            <p:strVal val="#ppt_h"/>
                                          </p:val>
                                        </p:tav>
                                        <p:tav tm="100000">
                                          <p:val>
                                            <p:strVal val="#ppt_h"/>
                                          </p:val>
                                        </p:tav>
                                      </p:tavLst>
                                    </p:anim>
                                    <p:animEffect transition="in" filter="fade">
                                      <p:cBhvr>
                                        <p:cTn id="38" dur="1000"/>
                                        <p:tgtEl>
                                          <p:spTgt spid="897029">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897029">
                                            <p:txEl>
                                              <p:pRg st="2" end="2"/>
                                            </p:txEl>
                                          </p:spTgt>
                                        </p:tgtEl>
                                        <p:attrNameLst>
                                          <p:attrName>style.visibility</p:attrName>
                                        </p:attrNameLst>
                                      </p:cBhvr>
                                      <p:to>
                                        <p:strVal val="visible"/>
                                      </p:to>
                                    </p:set>
                                    <p:animEffect transition="in" filter="fade">
                                      <p:cBhvr>
                                        <p:cTn id="43" dur="500"/>
                                        <p:tgtEl>
                                          <p:spTgt spid="897029">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97029">
                                            <p:txEl>
                                              <p:pRg st="3" end="3"/>
                                            </p:txEl>
                                          </p:spTgt>
                                        </p:tgtEl>
                                        <p:attrNameLst>
                                          <p:attrName>style.visibility</p:attrName>
                                        </p:attrNameLst>
                                      </p:cBhvr>
                                      <p:to>
                                        <p:strVal val="visible"/>
                                      </p:to>
                                    </p:set>
                                    <p:animEffect transition="in" filter="fade">
                                      <p:cBhvr>
                                        <p:cTn id="46" dur="500"/>
                                        <p:tgtEl>
                                          <p:spTgt spid="897029">
                                            <p:txEl>
                                              <p:pRg st="3" end="3"/>
                                            </p:txEl>
                                          </p:spTgt>
                                        </p:tgtEl>
                                      </p:cBhvr>
                                    </p:animEffect>
                                  </p:childTnLst>
                                </p:cTn>
                              </p:par>
                            </p:childTnLst>
                          </p:cTn>
                        </p:par>
                        <p:par>
                          <p:cTn id="47" fill="hold" nodeType="afterGroup">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9" grpId="0" build="p" animBg="1"/>
      <p:bldP spid="897032" grpId="0"/>
      <p:bldP spid="897034" grpId="0"/>
      <p:bldP spid="897036"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A6845BCA-CF7E-4822-836A-21B6FD88054D}" type="datetime1">
              <a:rPr lang="zh-CN" altLang="en-US"/>
              <a:pPr>
                <a:defRPr/>
              </a:pPr>
              <a:t>2020/9/9</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4F607D0F-C531-4FBA-998D-9515C68898DB}" type="slidenum">
              <a:rPr lang="zh-CN" altLang="en-US" sz="1400" smtClean="0"/>
              <a:pPr>
                <a:spcBef>
                  <a:spcPct val="0"/>
                </a:spcBef>
                <a:buClrTx/>
                <a:buSzTx/>
                <a:buFontTx/>
                <a:buNone/>
              </a:pPr>
              <a:t>2</a:t>
            </a:fld>
            <a:r>
              <a:rPr lang="zh-CN" altLang="en-US" sz="1400"/>
              <a:t> 页</a:t>
            </a:r>
          </a:p>
        </p:txBody>
      </p:sp>
      <p:sp>
        <p:nvSpPr>
          <p:cNvPr id="5124" name="Rectangle 5"/>
          <p:cNvSpPr>
            <a:spLocks noChangeArrowheads="1"/>
          </p:cNvSpPr>
          <p:nvPr/>
        </p:nvSpPr>
        <p:spPr bwMode="auto">
          <a:xfrm>
            <a:off x="2413000" y="-123825"/>
            <a:ext cx="46085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文法的直观概念</a:t>
            </a:r>
          </a:p>
        </p:txBody>
      </p:sp>
      <p:sp>
        <p:nvSpPr>
          <p:cNvPr id="17413" name="Rectangle 8"/>
          <p:cNvSpPr>
            <a:spLocks noGrp="1" noChangeArrowheads="1"/>
          </p:cNvSpPr>
          <p:nvPr>
            <p:ph type="title"/>
          </p:nvPr>
        </p:nvSpPr>
        <p:spPr>
          <a:xfrm>
            <a:off x="0" y="404813"/>
            <a:ext cx="3886200" cy="838200"/>
          </a:xfrm>
          <a:noFill/>
        </p:spPr>
        <p:txBody>
          <a:bodyPr/>
          <a:lstStyle/>
          <a:p>
            <a:r>
              <a:rPr lang="zh-CN" altLang="en-US" sz="3200" b="1">
                <a:solidFill>
                  <a:schemeClr val="bg2"/>
                </a:solidFill>
              </a:rPr>
              <a:t>以自然语言为例</a:t>
            </a:r>
          </a:p>
        </p:txBody>
      </p:sp>
      <p:sp>
        <p:nvSpPr>
          <p:cNvPr id="826377" name="Rectangle 9"/>
          <p:cNvSpPr>
            <a:spLocks noGrp="1" noChangeArrowheads="1"/>
          </p:cNvSpPr>
          <p:nvPr>
            <p:ph type="body" idx="1"/>
          </p:nvPr>
        </p:nvSpPr>
        <p:spPr>
          <a:xfrm>
            <a:off x="539750" y="981075"/>
            <a:ext cx="8077200" cy="1584325"/>
          </a:xfrm>
        </p:spPr>
        <p:txBody>
          <a:bodyPr/>
          <a:lstStyle/>
          <a:p>
            <a:pPr>
              <a:spcBef>
                <a:spcPct val="5000"/>
              </a:spcBef>
              <a:buClr>
                <a:srgbClr val="FF00FF"/>
              </a:buClr>
              <a:defRPr/>
            </a:pPr>
            <a:r>
              <a:rPr lang="zh-CN" altLang="en-US" b="1" dirty="0">
                <a:solidFill>
                  <a:srgbClr val="FF33CC"/>
                </a:solidFill>
                <a:effectLst/>
              </a:rPr>
              <a:t>汉语句子</a:t>
            </a:r>
          </a:p>
          <a:p>
            <a:pPr lvl="1">
              <a:spcBef>
                <a:spcPct val="5000"/>
              </a:spcBef>
              <a:buClrTx/>
              <a:buFont typeface="Wingdings" panose="05000000000000000000" pitchFamily="2" charset="2"/>
              <a:buChar char="n"/>
              <a:defRPr/>
            </a:pPr>
            <a:r>
              <a:rPr lang="zh-CN" altLang="en-US" b="1" dirty="0">
                <a:solidFill>
                  <a:schemeClr val="bg2"/>
                </a:solidFill>
              </a:rPr>
              <a:t>由主语后随谓语</a:t>
            </a:r>
          </a:p>
          <a:p>
            <a:pPr lvl="1">
              <a:spcBef>
                <a:spcPct val="5000"/>
              </a:spcBef>
              <a:buClrTx/>
              <a:buFont typeface="Wingdings" panose="05000000000000000000" pitchFamily="2" charset="2"/>
              <a:buChar char="n"/>
              <a:defRPr/>
            </a:pPr>
            <a:r>
              <a:rPr lang="zh-CN" altLang="en-US" b="1" dirty="0">
                <a:solidFill>
                  <a:schemeClr val="bg2"/>
                </a:solidFill>
              </a:rPr>
              <a:t>构成谓语的是动词和直接宾语</a:t>
            </a:r>
          </a:p>
        </p:txBody>
      </p:sp>
      <p:sp>
        <p:nvSpPr>
          <p:cNvPr id="826378" name="Rectangle 10"/>
          <p:cNvSpPr>
            <a:spLocks noChangeArrowheads="1"/>
          </p:cNvSpPr>
          <p:nvPr/>
        </p:nvSpPr>
        <p:spPr bwMode="auto">
          <a:xfrm>
            <a:off x="2195513" y="2420938"/>
            <a:ext cx="6049962" cy="2592387"/>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92075" bIns="46038"/>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句子</a:t>
            </a:r>
            <a:r>
              <a:rPr lang="en-US" altLang="zh-CN" sz="2400" dirty="0">
                <a:solidFill>
                  <a:schemeClr val="bg2"/>
                </a:solidFill>
              </a:rPr>
              <a:t>〉∷=〈</a:t>
            </a:r>
            <a:r>
              <a:rPr lang="zh-CN" altLang="en-US" sz="2400" dirty="0">
                <a:solidFill>
                  <a:schemeClr val="bg2"/>
                </a:solidFill>
              </a:rPr>
              <a:t>主语</a:t>
            </a:r>
            <a:r>
              <a:rPr lang="en-US" altLang="zh-CN" sz="2400" dirty="0">
                <a:solidFill>
                  <a:schemeClr val="bg2"/>
                </a:solidFill>
              </a:rPr>
              <a:t>〉〈</a:t>
            </a:r>
            <a:r>
              <a:rPr lang="zh-CN" altLang="en-US" sz="2400" dirty="0">
                <a:solidFill>
                  <a:schemeClr val="bg2"/>
                </a:solidFill>
              </a:rPr>
              <a:t>谓语</a:t>
            </a:r>
            <a:r>
              <a:rPr lang="en-US" altLang="zh-CN" sz="2400" dirty="0">
                <a:solidFill>
                  <a:schemeClr val="bg2"/>
                </a:solidFill>
              </a:rPr>
              <a:t>〉</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主语</a:t>
            </a:r>
            <a:r>
              <a:rPr lang="en-US" altLang="zh-CN" sz="2400" dirty="0">
                <a:solidFill>
                  <a:schemeClr val="bg2"/>
                </a:solidFill>
              </a:rPr>
              <a:t>〉∷=〈</a:t>
            </a:r>
            <a:r>
              <a:rPr lang="zh-CN" altLang="en-US" sz="2400" dirty="0">
                <a:solidFill>
                  <a:schemeClr val="bg2"/>
                </a:solidFill>
              </a:rPr>
              <a:t>代词</a:t>
            </a:r>
            <a:r>
              <a:rPr lang="en-US" altLang="zh-CN" sz="2400" dirty="0">
                <a:solidFill>
                  <a:schemeClr val="bg2"/>
                </a:solidFill>
              </a:rPr>
              <a:t>〉</a:t>
            </a:r>
            <a:r>
              <a:rPr lang="zh-CN" altLang="en-US" sz="2400" dirty="0">
                <a:solidFill>
                  <a:schemeClr val="bg2"/>
                </a:solidFill>
              </a:rPr>
              <a:t>｜</a:t>
            </a:r>
            <a:r>
              <a:rPr lang="en-US" altLang="zh-CN" sz="2400" dirty="0">
                <a:solidFill>
                  <a:schemeClr val="bg2"/>
                </a:solidFill>
              </a:rPr>
              <a:t>〈</a:t>
            </a:r>
            <a:r>
              <a:rPr lang="zh-CN" altLang="en-US" sz="2400" dirty="0">
                <a:solidFill>
                  <a:schemeClr val="bg2"/>
                </a:solidFill>
              </a:rPr>
              <a:t>名词</a:t>
            </a:r>
            <a:r>
              <a:rPr lang="en-US" altLang="zh-CN" sz="2400" dirty="0">
                <a:solidFill>
                  <a:schemeClr val="bg2"/>
                </a:solidFill>
              </a:rPr>
              <a:t>〉</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代词</a:t>
            </a:r>
            <a:r>
              <a:rPr lang="en-US" altLang="zh-CN" sz="2400" dirty="0">
                <a:solidFill>
                  <a:schemeClr val="bg2"/>
                </a:solidFill>
              </a:rPr>
              <a:t>〉∷=</a:t>
            </a:r>
            <a:r>
              <a:rPr lang="zh-CN" altLang="en-US" sz="2400" dirty="0">
                <a:solidFill>
                  <a:schemeClr val="bg2"/>
                </a:solidFill>
              </a:rPr>
              <a:t>我｜你｜他</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名词</a:t>
            </a:r>
            <a:r>
              <a:rPr lang="en-US" altLang="zh-CN" sz="2400" dirty="0">
                <a:solidFill>
                  <a:schemeClr val="bg2"/>
                </a:solidFill>
              </a:rPr>
              <a:t>〉∷=</a:t>
            </a:r>
            <a:r>
              <a:rPr lang="zh-CN" altLang="en-US" sz="2400" dirty="0">
                <a:solidFill>
                  <a:schemeClr val="bg2"/>
                </a:solidFill>
              </a:rPr>
              <a:t>王明｜大学生｜工人｜英语</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谓语</a:t>
            </a:r>
            <a:r>
              <a:rPr lang="en-US" altLang="zh-CN" sz="2400" dirty="0">
                <a:solidFill>
                  <a:schemeClr val="bg2"/>
                </a:solidFill>
              </a:rPr>
              <a:t>〉∷=〈</a:t>
            </a:r>
            <a:r>
              <a:rPr lang="zh-CN" altLang="en-US" sz="2400" dirty="0">
                <a:solidFill>
                  <a:schemeClr val="bg2"/>
                </a:solidFill>
              </a:rPr>
              <a:t>动词</a:t>
            </a:r>
            <a:r>
              <a:rPr lang="en-US" altLang="zh-CN" sz="2400" dirty="0">
                <a:solidFill>
                  <a:schemeClr val="bg2"/>
                </a:solidFill>
              </a:rPr>
              <a:t>〉〈</a:t>
            </a:r>
            <a:r>
              <a:rPr lang="zh-CN" altLang="en-US" sz="2400" dirty="0">
                <a:solidFill>
                  <a:schemeClr val="bg2"/>
                </a:solidFill>
              </a:rPr>
              <a:t>直接宾语</a:t>
            </a:r>
            <a:r>
              <a:rPr lang="en-US" altLang="zh-CN" sz="2400" dirty="0">
                <a:solidFill>
                  <a:schemeClr val="bg2"/>
                </a:solidFill>
              </a:rPr>
              <a:t>〉</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动词</a:t>
            </a:r>
            <a:r>
              <a:rPr lang="en-US" altLang="zh-CN" sz="2400" dirty="0">
                <a:solidFill>
                  <a:schemeClr val="bg2"/>
                </a:solidFill>
              </a:rPr>
              <a:t>〉∷=</a:t>
            </a:r>
            <a:r>
              <a:rPr lang="zh-CN" altLang="en-US" sz="2400" dirty="0">
                <a:solidFill>
                  <a:schemeClr val="bg2"/>
                </a:solidFill>
              </a:rPr>
              <a:t>是｜学习</a:t>
            </a:r>
          </a:p>
          <a:p>
            <a:pPr>
              <a:lnSpc>
                <a:spcPct val="80000"/>
              </a:lnSpc>
              <a:buFont typeface="Monotype Sorts" pitchFamily="2" charset="2"/>
              <a:buNone/>
            </a:pPr>
            <a:r>
              <a:rPr lang="en-US" altLang="zh-CN" sz="2400" dirty="0">
                <a:solidFill>
                  <a:schemeClr val="bg2"/>
                </a:solidFill>
              </a:rPr>
              <a:t>〈</a:t>
            </a:r>
            <a:r>
              <a:rPr lang="zh-CN" altLang="en-US" sz="2400" dirty="0">
                <a:solidFill>
                  <a:schemeClr val="bg2"/>
                </a:solidFill>
              </a:rPr>
              <a:t>直接宾语</a:t>
            </a:r>
            <a:r>
              <a:rPr lang="en-US" altLang="zh-CN" sz="2400" dirty="0">
                <a:solidFill>
                  <a:schemeClr val="bg2"/>
                </a:solidFill>
              </a:rPr>
              <a:t>〉∷=〈</a:t>
            </a:r>
            <a:r>
              <a:rPr lang="zh-CN" altLang="en-US" sz="2400" dirty="0">
                <a:solidFill>
                  <a:schemeClr val="bg2"/>
                </a:solidFill>
              </a:rPr>
              <a:t>代词</a:t>
            </a:r>
            <a:r>
              <a:rPr lang="en-US" altLang="zh-CN" sz="2400" dirty="0">
                <a:solidFill>
                  <a:schemeClr val="bg2"/>
                </a:solidFill>
              </a:rPr>
              <a:t>〉</a:t>
            </a:r>
            <a:r>
              <a:rPr lang="zh-CN" altLang="en-US" sz="2400" dirty="0">
                <a:solidFill>
                  <a:schemeClr val="bg2"/>
                </a:solidFill>
              </a:rPr>
              <a:t>｜</a:t>
            </a:r>
            <a:r>
              <a:rPr lang="en-US" altLang="zh-CN" sz="2400" dirty="0">
                <a:solidFill>
                  <a:schemeClr val="bg2"/>
                </a:solidFill>
              </a:rPr>
              <a:t>〈</a:t>
            </a:r>
            <a:r>
              <a:rPr lang="zh-CN" altLang="en-US" sz="2400" dirty="0">
                <a:solidFill>
                  <a:schemeClr val="bg2"/>
                </a:solidFill>
              </a:rPr>
              <a:t>名词</a:t>
            </a:r>
            <a:r>
              <a:rPr lang="en-US" altLang="zh-CN" sz="2400" dirty="0">
                <a:solidFill>
                  <a:schemeClr val="bg2"/>
                </a:solidFill>
              </a:rPr>
              <a:t>〉</a:t>
            </a:r>
          </a:p>
        </p:txBody>
      </p:sp>
      <p:sp>
        <p:nvSpPr>
          <p:cNvPr id="826379" name="Rectangle 11"/>
          <p:cNvSpPr>
            <a:spLocks noChangeArrowheads="1"/>
          </p:cNvSpPr>
          <p:nvPr/>
        </p:nvSpPr>
        <p:spPr bwMode="auto">
          <a:xfrm>
            <a:off x="107950" y="2509838"/>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a:solidFill>
                  <a:srgbClr val="FF33CC"/>
                </a:solidFill>
              </a:rPr>
              <a:t>BNF</a:t>
            </a:r>
            <a:r>
              <a:rPr lang="zh-CN" altLang="en-US">
                <a:solidFill>
                  <a:srgbClr val="FF33CC"/>
                </a:solidFill>
              </a:rPr>
              <a:t>表示</a:t>
            </a:r>
          </a:p>
        </p:txBody>
      </p:sp>
      <p:sp>
        <p:nvSpPr>
          <p:cNvPr id="826380" name="Text Box 12"/>
          <p:cNvSpPr txBox="1">
            <a:spLocks noChangeArrowheads="1"/>
          </p:cNvSpPr>
          <p:nvPr/>
        </p:nvSpPr>
        <p:spPr bwMode="auto">
          <a:xfrm>
            <a:off x="468313" y="5013325"/>
            <a:ext cx="8388350" cy="1585913"/>
          </a:xfrm>
          <a:prstGeom prst="rect">
            <a:avLst/>
          </a:prstGeom>
          <a:noFill/>
          <a:ln w="9525">
            <a:noFill/>
            <a:miter lim="800000"/>
            <a:headEnd/>
            <a:tailEnd/>
          </a:ln>
          <a:effectLst/>
        </p:spPr>
        <p:txBody>
          <a:bodyPr lIns="92075" tIns="46038" rIns="92075" bIns="46038">
            <a:spAutoFit/>
          </a:bodyPr>
          <a:lstStyle/>
          <a:p>
            <a:pPr>
              <a:lnSpc>
                <a:spcPct val="80000"/>
              </a:lnSpc>
              <a:spcBef>
                <a:spcPct val="5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latin typeface="Times New Roman" pitchFamily="18" charset="0"/>
              </a:rPr>
              <a:t>推导出句子</a:t>
            </a:r>
            <a:r>
              <a:rPr lang="zh-CN" altLang="en-US" sz="2800" b="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我是大学生</a:t>
            </a:r>
            <a:endParaRPr lang="zh-CN" altLang="en-US" sz="2800" b="0" dirty="0">
              <a:solidFill>
                <a:schemeClr val="bg2"/>
              </a:solidFill>
              <a:effectLst>
                <a:outerShdw blurRad="38100" dist="38100" dir="2700000" algn="tl">
                  <a:srgbClr val="000000"/>
                </a:outerShdw>
              </a:effectLst>
              <a:latin typeface="Times New Roman" pitchFamily="18" charset="0"/>
            </a:endParaRPr>
          </a:p>
          <a:p>
            <a:pPr fontAlgn="ctr" latinLnBrk="1">
              <a:spcBef>
                <a:spcPct val="5000"/>
              </a:spcBef>
              <a:buClr>
                <a:schemeClr val="tx2"/>
              </a:buClr>
              <a:buSzPct val="75000"/>
              <a:buFont typeface="Monotype Sorts" pitchFamily="2" charset="2"/>
              <a:buNone/>
              <a:defRPr/>
            </a:pPr>
            <a:r>
              <a:rPr lang="zh-CN" altLang="en-US" sz="2400" b="0" dirty="0">
                <a:solidFill>
                  <a:schemeClr val="tx1"/>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句子</a:t>
            </a:r>
            <a:r>
              <a:rPr lang="en-US" altLang="zh-CN"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a:solidFill>
                  <a:schemeClr val="bg2"/>
                </a:solidFill>
                <a:effectLst>
                  <a:outerShdw blurRad="38100" dist="38100" dir="2700000" algn="tl">
                    <a:srgbClr val="000000"/>
                  </a:outerShdw>
                </a:effectLst>
                <a:latin typeface="Times New Roman" pitchFamily="18" charset="0"/>
              </a:rPr>
              <a:t> 〈</a:t>
            </a:r>
            <a:r>
              <a:rPr lang="zh-CN" altLang="en-US" sz="2400" dirty="0">
                <a:solidFill>
                  <a:schemeClr val="bg2"/>
                </a:solidFill>
                <a:effectLst>
                  <a:outerShdw blurRad="38100" dist="38100" dir="2700000" algn="tl">
                    <a:srgbClr val="000000"/>
                  </a:outerShdw>
                </a:effectLst>
                <a:latin typeface="Times New Roman" pitchFamily="18" charset="0"/>
              </a:rPr>
              <a:t>主语</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谓语</a:t>
            </a:r>
            <a:r>
              <a:rPr lang="en-US" altLang="zh-CN"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a:solidFill>
                  <a:schemeClr val="bg2"/>
                </a:solidFill>
                <a:effectLst>
                  <a:outerShdw blurRad="38100" dist="38100" dir="2700000" algn="tl">
                    <a:srgbClr val="000000"/>
                  </a:outerShdw>
                </a:effectLst>
                <a:latin typeface="Times New Roman" pitchFamily="18" charset="0"/>
              </a:rPr>
              <a:t> 〈</a:t>
            </a:r>
            <a:r>
              <a:rPr lang="zh-CN" altLang="en-US" sz="2400" dirty="0">
                <a:solidFill>
                  <a:schemeClr val="bg2"/>
                </a:solidFill>
                <a:effectLst>
                  <a:outerShdw blurRad="38100" dist="38100" dir="2700000" algn="tl">
                    <a:srgbClr val="000000"/>
                  </a:outerShdw>
                </a:effectLst>
                <a:latin typeface="Times New Roman" pitchFamily="18" charset="0"/>
              </a:rPr>
              <a:t>代词</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谓语</a:t>
            </a:r>
            <a:r>
              <a:rPr lang="en-US" altLang="zh-CN" sz="2400" dirty="0">
                <a:solidFill>
                  <a:schemeClr val="bg2"/>
                </a:solidFill>
                <a:effectLst>
                  <a:outerShdw blurRad="38100" dist="38100" dir="2700000" algn="tl">
                    <a:srgbClr val="000000"/>
                  </a:outerShdw>
                </a:effectLst>
                <a:latin typeface="Times New Roman" pitchFamily="18" charset="0"/>
              </a:rPr>
              <a:t>〉</a:t>
            </a:r>
          </a:p>
          <a:p>
            <a:pPr fontAlgn="ctr" latinLnBrk="1">
              <a:spcBef>
                <a:spcPct val="5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zh-CN" altLang="en-US" sz="2400" dirty="0">
                <a:solidFill>
                  <a:schemeClr val="bg2"/>
                </a:solidFill>
                <a:effectLst>
                  <a:outerShdw blurRad="38100" dist="38100" dir="2700000" algn="tl">
                    <a:srgbClr val="000000"/>
                  </a:outerShdw>
                </a:effectLst>
                <a:latin typeface="Times New Roman" pitchFamily="18" charset="0"/>
              </a:rPr>
              <a:t>我</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谓语</a:t>
            </a:r>
            <a:r>
              <a:rPr lang="en-US" altLang="zh-CN"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zh-CN" altLang="en-US" sz="2400" dirty="0">
                <a:solidFill>
                  <a:schemeClr val="bg2"/>
                </a:solidFill>
                <a:effectLst>
                  <a:outerShdw blurRad="38100" dist="38100" dir="2700000" algn="tl">
                    <a:srgbClr val="000000"/>
                  </a:outerShdw>
                </a:effectLst>
                <a:latin typeface="Times New Roman" pitchFamily="18" charset="0"/>
              </a:rPr>
              <a:t>我</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动词</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直接宾语</a:t>
            </a:r>
            <a:r>
              <a:rPr lang="en-US" altLang="zh-CN" sz="2400" dirty="0">
                <a:solidFill>
                  <a:schemeClr val="bg2"/>
                </a:solidFill>
                <a:effectLst>
                  <a:outerShdw blurRad="38100" dist="38100" dir="2700000" algn="tl">
                    <a:srgbClr val="000000"/>
                  </a:outerShdw>
                </a:effectLst>
                <a:latin typeface="Times New Roman" pitchFamily="18" charset="0"/>
              </a:rPr>
              <a:t>〉</a:t>
            </a:r>
          </a:p>
          <a:p>
            <a:pPr fontAlgn="ctr" latinLnBrk="1">
              <a:spcBef>
                <a:spcPct val="5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a:solidFill>
                  <a:schemeClr val="bg2"/>
                </a:solidFill>
                <a:effectLst>
                  <a:outerShdw blurRad="38100" dist="38100" dir="2700000" algn="tl">
                    <a:srgbClr val="000000"/>
                  </a:outerShdw>
                </a:effectLst>
                <a:latin typeface="Times New Roman" pitchFamily="18" charset="0"/>
              </a:rPr>
              <a:t> </a:t>
            </a:r>
            <a:r>
              <a:rPr lang="zh-CN" altLang="en-US" sz="2400" dirty="0">
                <a:solidFill>
                  <a:schemeClr val="bg2"/>
                </a:solidFill>
                <a:effectLst>
                  <a:outerShdw blurRad="38100" dist="38100" dir="2700000" algn="tl">
                    <a:srgbClr val="000000"/>
                  </a:outerShdw>
                </a:effectLst>
                <a:latin typeface="Times New Roman" pitchFamily="18" charset="0"/>
              </a:rPr>
              <a:t>我是</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直接宾语</a:t>
            </a:r>
            <a:r>
              <a:rPr lang="en-US" altLang="zh-CN"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zh-CN" altLang="en-US" sz="2400" dirty="0">
                <a:solidFill>
                  <a:schemeClr val="bg2"/>
                </a:solidFill>
                <a:effectLst>
                  <a:outerShdw blurRad="38100" dist="38100" dir="2700000" algn="tl">
                    <a:srgbClr val="000000"/>
                  </a:outerShdw>
                </a:effectLst>
                <a:latin typeface="Times New Roman" pitchFamily="18" charset="0"/>
              </a:rPr>
              <a:t>我是</a:t>
            </a:r>
            <a:r>
              <a:rPr lang="en-US" altLang="zh-CN" sz="24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名词</a:t>
            </a:r>
            <a:r>
              <a:rPr lang="en-US" altLang="zh-CN"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zh-CN" altLang="en-US" sz="2400" i="1" dirty="0">
                <a:solidFill>
                  <a:srgbClr val="006600"/>
                </a:solidFill>
                <a:effectLst>
                  <a:outerShdw blurRad="38100" dist="38100" dir="2700000" algn="tl">
                    <a:srgbClr val="000000"/>
                  </a:outerShdw>
                </a:effectLst>
                <a:latin typeface="Times New Roman" pitchFamily="18" charset="0"/>
              </a:rPr>
              <a:t>我是大学生</a:t>
            </a:r>
            <a:endParaRPr lang="zh-CN" altLang="en-US" sz="2800" i="1" dirty="0">
              <a:solidFill>
                <a:srgbClr val="006600"/>
              </a:solidFill>
              <a:effectLst>
                <a:outerShdw blurRad="38100" dist="38100" dir="2700000" algn="tl">
                  <a:srgbClr val="000000"/>
                </a:outerShdw>
              </a:effectLst>
            </a:endParaRP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6377"/>
                                        </p:tgtEl>
                                        <p:attrNameLst>
                                          <p:attrName>style.visibility</p:attrName>
                                        </p:attrNameLst>
                                      </p:cBhvr>
                                      <p:to>
                                        <p:strVal val="visible"/>
                                      </p:to>
                                    </p:set>
                                    <p:anim calcmode="lin" valueType="num">
                                      <p:cBhvr additive="base">
                                        <p:cTn id="7" dur="500" fill="hold"/>
                                        <p:tgtEl>
                                          <p:spTgt spid="826377"/>
                                        </p:tgtEl>
                                        <p:attrNameLst>
                                          <p:attrName>ppt_x</p:attrName>
                                        </p:attrNameLst>
                                      </p:cBhvr>
                                      <p:tavLst>
                                        <p:tav tm="0">
                                          <p:val>
                                            <p:strVal val="0-#ppt_w/2"/>
                                          </p:val>
                                        </p:tav>
                                        <p:tav tm="100000">
                                          <p:val>
                                            <p:strVal val="#ppt_x"/>
                                          </p:val>
                                        </p:tav>
                                      </p:tavLst>
                                    </p:anim>
                                    <p:anim calcmode="lin" valueType="num">
                                      <p:cBhvr additive="base">
                                        <p:cTn id="8" dur="500" fill="hold"/>
                                        <p:tgtEl>
                                          <p:spTgt spid="8263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26379"/>
                                        </p:tgtEl>
                                        <p:attrNameLst>
                                          <p:attrName>style.visibility</p:attrName>
                                        </p:attrNameLst>
                                      </p:cBhvr>
                                      <p:to>
                                        <p:strVal val="visible"/>
                                      </p:to>
                                    </p:set>
                                    <p:animEffect transition="in" filter="blinds(horizontal)">
                                      <p:cBhvr>
                                        <p:cTn id="13" dur="500"/>
                                        <p:tgtEl>
                                          <p:spTgt spid="8263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26378"/>
                                        </p:tgtEl>
                                        <p:attrNameLst>
                                          <p:attrName>style.visibility</p:attrName>
                                        </p:attrNameLst>
                                      </p:cBhvr>
                                      <p:to>
                                        <p:strVal val="visible"/>
                                      </p:to>
                                    </p:set>
                                    <p:animEffect transition="in" filter="blinds(horizontal)">
                                      <p:cBhvr>
                                        <p:cTn id="18" dur="500"/>
                                        <p:tgtEl>
                                          <p:spTgt spid="8263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26380"/>
                                        </p:tgtEl>
                                        <p:attrNameLst>
                                          <p:attrName>style.visibility</p:attrName>
                                        </p:attrNameLst>
                                      </p:cBhvr>
                                      <p:to>
                                        <p:strVal val="visible"/>
                                      </p:to>
                                    </p:set>
                                    <p:animEffect transition="in" filter="blinds(horizontal)">
                                      <p:cBhvr>
                                        <p:cTn id="23" dur="500"/>
                                        <p:tgtEl>
                                          <p:spTgt spid="826380"/>
                                        </p:tgtEl>
                                      </p:cBhvr>
                                    </p:animEffect>
                                  </p:childTnLst>
                                </p:cTn>
                              </p:par>
                            </p:childTnLst>
                          </p:cTn>
                        </p:par>
                        <p:par>
                          <p:cTn id="24" fill="hold" nodeType="afterGroup">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7" grpId="0" bldLvl="2" autoUpdateAnimBg="0"/>
      <p:bldP spid="826378" grpId="0" animBg="1"/>
      <p:bldP spid="826379" grpId="0"/>
      <p:bldP spid="826380"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6" name="Text Box 16"/>
          <p:cNvSpPr txBox="1">
            <a:spLocks noChangeArrowheads="1"/>
          </p:cNvSpPr>
          <p:nvPr/>
        </p:nvSpPr>
        <p:spPr bwMode="auto">
          <a:xfrm>
            <a:off x="0" y="4071938"/>
            <a:ext cx="9144000" cy="2400300"/>
          </a:xfrm>
          <a:prstGeom prst="rect">
            <a:avLst/>
          </a:prstGeom>
          <a:solidFill>
            <a:schemeClr val="tx1">
              <a:lumMod val="95000"/>
            </a:schemeClr>
          </a:solidFill>
          <a:ln>
            <a:noFill/>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 typeface="Monotype Sorts" pitchFamily="2" charset="2"/>
              <a:buNone/>
              <a:defRPr/>
            </a:pPr>
            <a:r>
              <a:rPr lang="zh-CN" altLang="en-US" sz="2800" dirty="0">
                <a:solidFill>
                  <a:schemeClr val="bg2"/>
                </a:solidFill>
              </a:rPr>
              <a:t>识别符号：  </a:t>
            </a:r>
            <a:r>
              <a:rPr lang="en-US" altLang="zh-CN" sz="2800" dirty="0">
                <a:solidFill>
                  <a:srgbClr val="006600"/>
                </a:solidFill>
              </a:rPr>
              <a:t>&lt;</a:t>
            </a:r>
            <a:r>
              <a:rPr lang="zh-CN" altLang="en-US" sz="2800" dirty="0">
                <a:solidFill>
                  <a:srgbClr val="006600"/>
                </a:solidFill>
              </a:rPr>
              <a:t>句子</a:t>
            </a:r>
            <a:r>
              <a:rPr lang="en-US" altLang="zh-CN" sz="2800" dirty="0">
                <a:solidFill>
                  <a:srgbClr val="006600"/>
                </a:solidFill>
              </a:rPr>
              <a:t>&gt; </a:t>
            </a:r>
          </a:p>
          <a:p>
            <a:pPr eaLnBrk="1" hangingPunct="1">
              <a:spcBef>
                <a:spcPct val="50000"/>
              </a:spcBef>
              <a:buClrTx/>
              <a:buSzTx/>
              <a:buFontTx/>
              <a:buNone/>
              <a:defRPr/>
            </a:pPr>
            <a:r>
              <a:rPr lang="zh-CN" altLang="en-US" sz="2800" dirty="0">
                <a:solidFill>
                  <a:schemeClr val="bg2"/>
                </a:solidFill>
              </a:rPr>
              <a:t>非终结符号集合</a:t>
            </a:r>
            <a:r>
              <a:rPr lang="en-US" altLang="zh-CN" sz="2800" dirty="0">
                <a:solidFill>
                  <a:schemeClr val="bg2"/>
                </a:solidFill>
              </a:rPr>
              <a:t>:  </a:t>
            </a:r>
            <a:r>
              <a:rPr lang="en-US" altLang="zh-CN" sz="2800" dirty="0" err="1">
                <a:solidFill>
                  <a:srgbClr val="006600"/>
                </a:solidFill>
              </a:rPr>
              <a:t>V</a:t>
            </a:r>
            <a:r>
              <a:rPr lang="en-US" altLang="zh-CN" sz="2800" baseline="-25000" dirty="0" err="1">
                <a:solidFill>
                  <a:srgbClr val="006600"/>
                </a:solidFill>
              </a:rPr>
              <a:t>n</a:t>
            </a:r>
            <a:r>
              <a:rPr lang="en-US" altLang="zh-CN" sz="2800" dirty="0">
                <a:solidFill>
                  <a:srgbClr val="006600"/>
                </a:solidFill>
              </a:rPr>
              <a:t>={</a:t>
            </a:r>
            <a:r>
              <a:rPr lang="en-US" altLang="zh-CN" dirty="0">
                <a:solidFill>
                  <a:srgbClr val="006600"/>
                </a:solidFill>
                <a:latin typeface="宋体" panose="02010600030101010101" pitchFamily="2" charset="-122"/>
              </a:rPr>
              <a:t>&lt;</a:t>
            </a:r>
            <a:r>
              <a:rPr lang="zh-CN" altLang="en-US" sz="2800" dirty="0">
                <a:solidFill>
                  <a:srgbClr val="006600"/>
                </a:solidFill>
              </a:rPr>
              <a:t>句子</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主语</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谓语</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冠词</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名词</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动词</a:t>
            </a:r>
            <a:r>
              <a:rPr lang="en-US" altLang="zh-CN" dirty="0">
                <a:solidFill>
                  <a:srgbClr val="006600"/>
                </a:solidFill>
                <a:latin typeface="宋体" panose="02010600030101010101" pitchFamily="2" charset="-122"/>
              </a:rPr>
              <a:t>&gt;</a:t>
            </a:r>
            <a:r>
              <a:rPr lang="zh-CN" altLang="en-US" dirty="0">
                <a:solidFill>
                  <a:srgbClr val="006600"/>
                </a:solidFill>
                <a:latin typeface="宋体" panose="02010600030101010101" pitchFamily="2" charset="-122"/>
              </a:rPr>
              <a:t> </a:t>
            </a:r>
            <a:r>
              <a:rPr lang="zh-CN" altLang="en-US" sz="2800" dirty="0">
                <a:solidFill>
                  <a:srgbClr val="006600"/>
                </a:solidFill>
              </a:rPr>
              <a:t>， </a:t>
            </a:r>
            <a:r>
              <a:rPr lang="en-US" altLang="zh-CN" dirty="0">
                <a:solidFill>
                  <a:srgbClr val="006600"/>
                </a:solidFill>
                <a:latin typeface="宋体" panose="02010600030101010101" pitchFamily="2" charset="-122"/>
              </a:rPr>
              <a:t>&lt;</a:t>
            </a:r>
            <a:r>
              <a:rPr lang="zh-CN" altLang="en-US" sz="2800" dirty="0">
                <a:solidFill>
                  <a:srgbClr val="006600"/>
                </a:solidFill>
              </a:rPr>
              <a:t>直接宾语</a:t>
            </a:r>
            <a:r>
              <a:rPr lang="en-US" altLang="zh-CN" dirty="0">
                <a:solidFill>
                  <a:srgbClr val="006600"/>
                </a:solidFill>
                <a:latin typeface="宋体" panose="02010600030101010101" pitchFamily="2" charset="-122"/>
              </a:rPr>
              <a:t>&gt;</a:t>
            </a:r>
            <a:r>
              <a:rPr lang="en-US" altLang="zh-CN" sz="2800" dirty="0">
                <a:solidFill>
                  <a:srgbClr val="006600"/>
                </a:solidFill>
              </a:rPr>
              <a:t>}</a:t>
            </a:r>
          </a:p>
          <a:p>
            <a:pPr eaLnBrk="1" hangingPunct="1">
              <a:spcBef>
                <a:spcPct val="50000"/>
              </a:spcBef>
              <a:buClrTx/>
              <a:buSzTx/>
              <a:buFontTx/>
              <a:buNone/>
              <a:defRPr/>
            </a:pPr>
            <a:r>
              <a:rPr lang="zh-CN" altLang="en-US" sz="2800" dirty="0">
                <a:solidFill>
                  <a:schemeClr val="bg2"/>
                </a:solidFill>
              </a:rPr>
              <a:t>终结符号集合</a:t>
            </a:r>
            <a:r>
              <a:rPr lang="en-US" altLang="zh-CN" sz="2800" dirty="0">
                <a:solidFill>
                  <a:schemeClr val="bg2"/>
                </a:solidFill>
              </a:rPr>
              <a:t>:  </a:t>
            </a:r>
            <a:r>
              <a:rPr lang="en-US" altLang="zh-CN" sz="2800" dirty="0" err="1">
                <a:solidFill>
                  <a:srgbClr val="006600"/>
                </a:solidFill>
              </a:rPr>
              <a:t>V</a:t>
            </a:r>
            <a:r>
              <a:rPr lang="en-US" altLang="zh-CN" sz="2800" baseline="-25000" dirty="0" err="1">
                <a:solidFill>
                  <a:srgbClr val="006600"/>
                </a:solidFill>
              </a:rPr>
              <a:t>t</a:t>
            </a:r>
            <a:r>
              <a:rPr lang="en-US" altLang="zh-CN" sz="2800" dirty="0">
                <a:solidFill>
                  <a:srgbClr val="006600"/>
                </a:solidFill>
              </a:rPr>
              <a:t>={ the</a:t>
            </a:r>
            <a:r>
              <a:rPr lang="zh-CN" altLang="en-US" sz="2800" dirty="0">
                <a:solidFill>
                  <a:srgbClr val="006600"/>
                </a:solidFill>
              </a:rPr>
              <a:t>，</a:t>
            </a:r>
            <a:r>
              <a:rPr lang="en-US" altLang="zh-CN" sz="2800" dirty="0">
                <a:solidFill>
                  <a:srgbClr val="006600"/>
                </a:solidFill>
              </a:rPr>
              <a:t>ate</a:t>
            </a:r>
            <a:r>
              <a:rPr lang="zh-CN" altLang="en-US" sz="2800" dirty="0">
                <a:solidFill>
                  <a:srgbClr val="006600"/>
                </a:solidFill>
              </a:rPr>
              <a:t>，</a:t>
            </a:r>
            <a:r>
              <a:rPr lang="en-US" altLang="zh-CN" sz="2800" dirty="0">
                <a:solidFill>
                  <a:srgbClr val="006600"/>
                </a:solidFill>
              </a:rPr>
              <a:t>banana</a:t>
            </a:r>
            <a:r>
              <a:rPr lang="zh-CN" altLang="en-US" sz="2800" dirty="0">
                <a:solidFill>
                  <a:srgbClr val="006600"/>
                </a:solidFill>
              </a:rPr>
              <a:t>，</a:t>
            </a:r>
            <a:r>
              <a:rPr lang="en-US" altLang="zh-CN" sz="2800" dirty="0">
                <a:solidFill>
                  <a:srgbClr val="006600"/>
                </a:solidFill>
              </a:rPr>
              <a:t>monkey }</a:t>
            </a:r>
          </a:p>
        </p:txBody>
      </p:sp>
      <p:sp>
        <p:nvSpPr>
          <p:cNvPr id="36867" name="Text Box 17"/>
          <p:cNvSpPr txBox="1">
            <a:spLocks noChangeArrowheads="1"/>
          </p:cNvSpPr>
          <p:nvPr/>
        </p:nvSpPr>
        <p:spPr bwMode="auto">
          <a:xfrm>
            <a:off x="10220" y="0"/>
            <a:ext cx="4343400" cy="4033838"/>
          </a:xfrm>
          <a:prstGeom prst="rect">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rPr>
              <a:t>[</a:t>
            </a:r>
            <a:r>
              <a:rPr lang="zh-CN" altLang="en-US" sz="2800">
                <a:solidFill>
                  <a:schemeClr val="bg2"/>
                </a:solidFill>
              </a:rPr>
              <a:t>例</a:t>
            </a:r>
            <a:r>
              <a:rPr lang="en-US" altLang="zh-CN" sz="2800">
                <a:solidFill>
                  <a:schemeClr val="bg2"/>
                </a:solidFill>
              </a:rPr>
              <a:t>2-1]</a:t>
            </a:r>
          </a:p>
          <a:p>
            <a:pPr eaLnBrk="1" hangingPunct="1">
              <a:buClrTx/>
              <a:buSzTx/>
              <a:buFontTx/>
              <a:buNone/>
            </a:pPr>
            <a:r>
              <a:rPr lang="en-US" altLang="zh-CN" sz="2400">
                <a:solidFill>
                  <a:schemeClr val="bg2"/>
                </a:solidFill>
              </a:rPr>
              <a:t>&lt;</a:t>
            </a:r>
            <a:r>
              <a:rPr lang="zh-CN" altLang="en-US" sz="2400">
                <a:solidFill>
                  <a:schemeClr val="bg2"/>
                </a:solidFill>
              </a:rPr>
              <a:t>句子</a:t>
            </a:r>
            <a:r>
              <a:rPr lang="en-US" altLang="zh-CN" sz="2400">
                <a:solidFill>
                  <a:schemeClr val="bg2"/>
                </a:solidFill>
              </a:rPr>
              <a:t>&gt;</a:t>
            </a:r>
            <a:r>
              <a:rPr lang="en-US" altLang="zh-CN" sz="2400">
                <a:solidFill>
                  <a:srgbClr val="000000"/>
                </a:solidFill>
              </a:rPr>
              <a:t> → &lt;</a:t>
            </a:r>
            <a:r>
              <a:rPr lang="zh-CN" altLang="en-US" sz="2400">
                <a:solidFill>
                  <a:srgbClr val="000000"/>
                </a:solidFill>
              </a:rPr>
              <a:t>主语</a:t>
            </a:r>
            <a:r>
              <a:rPr lang="en-US" altLang="zh-CN" sz="2400">
                <a:solidFill>
                  <a:srgbClr val="000000"/>
                </a:solidFill>
              </a:rPr>
              <a:t>&gt; &lt;</a:t>
            </a:r>
            <a:r>
              <a:rPr lang="zh-CN" altLang="en-US" sz="2400">
                <a:solidFill>
                  <a:srgbClr val="000000"/>
                </a:solidFill>
              </a:rPr>
              <a:t>谓语</a:t>
            </a:r>
            <a:r>
              <a:rPr lang="en-US" altLang="zh-CN" sz="2400">
                <a:solidFill>
                  <a:srgbClr val="000000"/>
                </a:solidFill>
              </a:rPr>
              <a:t>&gt;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主语</a:t>
            </a:r>
            <a:r>
              <a:rPr lang="en-US" altLang="zh-CN" sz="2400">
                <a:solidFill>
                  <a:srgbClr val="000000"/>
                </a:solidFill>
              </a:rPr>
              <a:t>&gt; → &lt;</a:t>
            </a:r>
            <a:r>
              <a:rPr lang="zh-CN" altLang="en-US" sz="2400">
                <a:solidFill>
                  <a:srgbClr val="000000"/>
                </a:solidFill>
              </a:rPr>
              <a:t>冠词</a:t>
            </a:r>
            <a:r>
              <a:rPr lang="en-US" altLang="zh-CN" sz="2400">
                <a:solidFill>
                  <a:srgbClr val="000000"/>
                </a:solidFill>
              </a:rPr>
              <a:t>&gt; &lt;</a:t>
            </a:r>
            <a:r>
              <a:rPr lang="zh-CN" altLang="en-US" sz="2400">
                <a:solidFill>
                  <a:srgbClr val="000000"/>
                </a:solidFill>
              </a:rPr>
              <a:t>名词</a:t>
            </a:r>
            <a:r>
              <a:rPr lang="en-US" altLang="zh-CN" sz="2400">
                <a:solidFill>
                  <a:srgbClr val="000000"/>
                </a:solidFill>
              </a:rPr>
              <a:t>&gt;</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冠词</a:t>
            </a:r>
            <a:r>
              <a:rPr lang="en-US" altLang="zh-CN" sz="2400">
                <a:solidFill>
                  <a:srgbClr val="000000"/>
                </a:solidFill>
              </a:rPr>
              <a:t>&gt; → the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谓语</a:t>
            </a:r>
            <a:r>
              <a:rPr lang="en-US" altLang="zh-CN" sz="2400">
                <a:solidFill>
                  <a:srgbClr val="000000"/>
                </a:solidFill>
              </a:rPr>
              <a:t>&gt; → &lt;</a:t>
            </a:r>
            <a:r>
              <a:rPr lang="zh-CN" altLang="en-US" sz="2400">
                <a:solidFill>
                  <a:srgbClr val="000000"/>
                </a:solidFill>
              </a:rPr>
              <a:t>动词</a:t>
            </a:r>
            <a:r>
              <a:rPr lang="en-US" altLang="zh-CN" sz="2400">
                <a:solidFill>
                  <a:srgbClr val="000000"/>
                </a:solidFill>
              </a:rPr>
              <a:t>&gt; &lt;</a:t>
            </a:r>
            <a:r>
              <a:rPr lang="zh-CN" altLang="en-US" sz="2400">
                <a:solidFill>
                  <a:srgbClr val="000000"/>
                </a:solidFill>
              </a:rPr>
              <a:t>直接宾语</a:t>
            </a:r>
            <a:r>
              <a:rPr lang="en-US" altLang="zh-CN" sz="2400">
                <a:solidFill>
                  <a:srgbClr val="000000"/>
                </a:solidFill>
              </a:rPr>
              <a:t>&gt;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动词</a:t>
            </a:r>
            <a:r>
              <a:rPr lang="en-US" altLang="zh-CN" sz="2400">
                <a:solidFill>
                  <a:srgbClr val="000000"/>
                </a:solidFill>
              </a:rPr>
              <a:t>&gt; →ate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直接宾语</a:t>
            </a:r>
            <a:r>
              <a:rPr lang="en-US" altLang="zh-CN" sz="2400">
                <a:solidFill>
                  <a:srgbClr val="000000"/>
                </a:solidFill>
              </a:rPr>
              <a:t>&gt;→&lt;</a:t>
            </a:r>
            <a:r>
              <a:rPr lang="zh-CN" altLang="en-US" sz="2400">
                <a:solidFill>
                  <a:srgbClr val="000000"/>
                </a:solidFill>
              </a:rPr>
              <a:t>冠词</a:t>
            </a:r>
            <a:r>
              <a:rPr lang="en-US" altLang="zh-CN" sz="2400">
                <a:solidFill>
                  <a:srgbClr val="000000"/>
                </a:solidFill>
              </a:rPr>
              <a:t>&gt; &lt;</a:t>
            </a:r>
            <a:r>
              <a:rPr lang="zh-CN" altLang="en-US" sz="2400">
                <a:solidFill>
                  <a:srgbClr val="000000"/>
                </a:solidFill>
              </a:rPr>
              <a:t>名词</a:t>
            </a:r>
            <a:r>
              <a:rPr lang="en-US" altLang="zh-CN" sz="2400">
                <a:solidFill>
                  <a:srgbClr val="000000"/>
                </a:solidFill>
              </a:rPr>
              <a:t>&gt;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名词</a:t>
            </a:r>
            <a:r>
              <a:rPr lang="en-US" altLang="zh-CN" sz="2400">
                <a:solidFill>
                  <a:srgbClr val="000000"/>
                </a:solidFill>
              </a:rPr>
              <a:t>&gt;→banana </a:t>
            </a:r>
            <a:endParaRPr lang="en-US" altLang="zh-CN" sz="2400"/>
          </a:p>
          <a:p>
            <a:pPr algn="just" eaLnBrk="1" hangingPunct="1">
              <a:buClrTx/>
              <a:buSzTx/>
              <a:buFontTx/>
              <a:buNone/>
            </a:pPr>
            <a:r>
              <a:rPr lang="en-US" altLang="zh-CN" sz="2400">
                <a:solidFill>
                  <a:srgbClr val="000000"/>
                </a:solidFill>
              </a:rPr>
              <a:t>&lt;</a:t>
            </a:r>
            <a:r>
              <a:rPr lang="zh-CN" altLang="en-US" sz="2400">
                <a:solidFill>
                  <a:srgbClr val="000000"/>
                </a:solidFill>
              </a:rPr>
              <a:t>名词</a:t>
            </a:r>
            <a:r>
              <a:rPr lang="en-US" altLang="zh-CN" sz="2400">
                <a:solidFill>
                  <a:srgbClr val="000000"/>
                </a:solidFill>
              </a:rPr>
              <a:t>&gt;→monkey </a:t>
            </a:r>
          </a:p>
        </p:txBody>
      </p:sp>
      <p:sp>
        <p:nvSpPr>
          <p:cNvPr id="36868" name="Rectangle 18"/>
          <p:cNvSpPr>
            <a:spLocks noChangeArrowheads="1"/>
          </p:cNvSpPr>
          <p:nvPr/>
        </p:nvSpPr>
        <p:spPr bwMode="auto">
          <a:xfrm>
            <a:off x="4498975" y="620713"/>
            <a:ext cx="4394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a:t>G=</a:t>
            </a:r>
            <a:r>
              <a:rPr lang="zh-CN" altLang="en-US"/>
              <a:t>（ </a:t>
            </a:r>
            <a:r>
              <a:rPr lang="en-US" altLang="zh-CN"/>
              <a:t>V</a:t>
            </a:r>
            <a:r>
              <a:rPr lang="en-US" altLang="zh-CN" baseline="-25000"/>
              <a:t>n</a:t>
            </a:r>
            <a:r>
              <a:rPr lang="zh-CN" altLang="en-US"/>
              <a:t>， </a:t>
            </a:r>
            <a:r>
              <a:rPr lang="en-US" altLang="zh-CN"/>
              <a:t>V</a:t>
            </a:r>
            <a:r>
              <a:rPr lang="en-US" altLang="zh-CN" baseline="-25000"/>
              <a:t>t</a:t>
            </a:r>
            <a:r>
              <a:rPr lang="zh-CN" altLang="en-US"/>
              <a:t>，</a:t>
            </a:r>
            <a:r>
              <a:rPr lang="en-US" altLang="zh-CN"/>
              <a:t>P</a:t>
            </a:r>
            <a:r>
              <a:rPr lang="zh-CN" altLang="en-US"/>
              <a:t>，</a:t>
            </a:r>
            <a:r>
              <a:rPr lang="en-US" altLang="zh-CN"/>
              <a:t>Z</a:t>
            </a:r>
            <a:r>
              <a:rPr lang="zh-CN" altLang="en-US"/>
              <a:t>）</a:t>
            </a:r>
          </a:p>
        </p:txBody>
      </p:sp>
      <p:sp>
        <p:nvSpPr>
          <p:cNvPr id="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blinds(horizontal)">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17" dur="500"/>
                                        <p:tgtEl>
                                          <p:spTgt spid="23556">
                                            <p:txEl>
                                              <p:pRg st="2" end="2"/>
                                            </p:txEl>
                                          </p:spTgt>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D544CD6-0356-468D-902A-D748726F02D9}" type="datetime1">
              <a:rPr lang="zh-CN" altLang="en-US"/>
              <a:pPr>
                <a:defRPr/>
              </a:pPr>
              <a:t>2020/9/9</a:t>
            </a:fld>
            <a:endParaRPr lang="en-US" altLang="zh-CN"/>
          </a:p>
        </p:txBody>
      </p:sp>
      <p:sp>
        <p:nvSpPr>
          <p:cNvPr id="38915" name="Text Box 4"/>
          <p:cNvSpPr txBox="1">
            <a:spLocks noChangeArrowheads="1"/>
          </p:cNvSpPr>
          <p:nvPr/>
        </p:nvSpPr>
        <p:spPr bwMode="auto">
          <a:xfrm>
            <a:off x="-32061" y="-11017"/>
            <a:ext cx="3657600" cy="6462713"/>
          </a:xfrm>
          <a:prstGeom prst="rect">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rPr>
              <a:t>[</a:t>
            </a:r>
            <a:r>
              <a:rPr lang="zh-CN" altLang="en-US" sz="2800">
                <a:solidFill>
                  <a:schemeClr val="bg2"/>
                </a:solidFill>
              </a:rPr>
              <a:t>例</a:t>
            </a:r>
            <a:r>
              <a:rPr lang="en-US" altLang="zh-CN" sz="2800">
                <a:solidFill>
                  <a:schemeClr val="bg2"/>
                </a:solidFill>
              </a:rPr>
              <a:t>2-2]</a:t>
            </a:r>
          </a:p>
          <a:p>
            <a:pPr algn="just" eaLnBrk="1" hangingPunct="1">
              <a:spcBef>
                <a:spcPct val="50000"/>
              </a:spcBef>
              <a:buClrTx/>
              <a:buSzTx/>
              <a:buFontTx/>
              <a:buNone/>
            </a:pPr>
            <a:r>
              <a:rPr lang="en-US" altLang="zh-CN" sz="2000">
                <a:solidFill>
                  <a:srgbClr val="000000"/>
                </a:solidFill>
              </a:rPr>
              <a:t>1.&lt;</a:t>
            </a:r>
            <a:r>
              <a:rPr lang="zh-CN" altLang="en-US" sz="2000">
                <a:solidFill>
                  <a:srgbClr val="000000"/>
                </a:solidFill>
              </a:rPr>
              <a:t>无符号整数</a:t>
            </a:r>
            <a:r>
              <a:rPr lang="en-US" altLang="zh-CN" sz="2000">
                <a:solidFill>
                  <a:srgbClr val="000000"/>
                </a:solidFill>
              </a:rPr>
              <a:t>&gt;→&lt;</a:t>
            </a:r>
            <a:r>
              <a:rPr lang="zh-CN" altLang="en-US" sz="2000">
                <a:solidFill>
                  <a:srgbClr val="000000"/>
                </a:solidFill>
              </a:rPr>
              <a:t>数字串</a:t>
            </a:r>
            <a:r>
              <a:rPr lang="en-US" altLang="zh-CN" sz="2000">
                <a:solidFill>
                  <a:srgbClr val="000000"/>
                </a:solidFill>
              </a:rPr>
              <a:t>&gt;</a:t>
            </a:r>
            <a:endParaRPr lang="en-US" altLang="zh-CN" sz="2000"/>
          </a:p>
          <a:p>
            <a:pPr algn="just" eaLnBrk="1" hangingPunct="1">
              <a:spcBef>
                <a:spcPct val="50000"/>
              </a:spcBef>
              <a:buClrTx/>
              <a:buSzTx/>
              <a:buFontTx/>
              <a:buNone/>
            </a:pPr>
            <a:r>
              <a:rPr lang="en-US" altLang="zh-CN" sz="2000">
                <a:solidFill>
                  <a:srgbClr val="000000"/>
                </a:solidFill>
              </a:rPr>
              <a:t>2.&lt;</a:t>
            </a:r>
            <a:r>
              <a:rPr lang="zh-CN" altLang="en-US" sz="2000">
                <a:solidFill>
                  <a:srgbClr val="000000"/>
                </a:solidFill>
              </a:rPr>
              <a:t>数字串</a:t>
            </a:r>
            <a:r>
              <a:rPr lang="en-US" altLang="zh-CN" sz="2000">
                <a:solidFill>
                  <a:srgbClr val="000000"/>
                </a:solidFill>
              </a:rPr>
              <a:t>&gt;→&lt;</a:t>
            </a:r>
            <a:r>
              <a:rPr lang="zh-CN" altLang="en-US" sz="2000">
                <a:solidFill>
                  <a:srgbClr val="000000"/>
                </a:solidFill>
              </a:rPr>
              <a:t>数字串</a:t>
            </a:r>
            <a:r>
              <a:rPr lang="en-US" altLang="zh-CN" sz="2000">
                <a:solidFill>
                  <a:srgbClr val="000000"/>
                </a:solidFill>
              </a:rPr>
              <a:t>&gt;&lt;</a:t>
            </a:r>
            <a:r>
              <a:rPr lang="zh-CN" altLang="en-US" sz="2000">
                <a:solidFill>
                  <a:srgbClr val="000000"/>
                </a:solidFill>
              </a:rPr>
              <a:t>数字</a:t>
            </a:r>
            <a:r>
              <a:rPr lang="en-US" altLang="zh-CN" sz="2000">
                <a:solidFill>
                  <a:srgbClr val="000000"/>
                </a:solidFill>
              </a:rPr>
              <a:t>&gt;</a:t>
            </a:r>
            <a:endParaRPr lang="en-US" altLang="zh-CN" sz="2000"/>
          </a:p>
          <a:p>
            <a:pPr algn="just" eaLnBrk="1" hangingPunct="1">
              <a:spcBef>
                <a:spcPct val="50000"/>
              </a:spcBef>
              <a:buClrTx/>
              <a:buSzTx/>
              <a:buFontTx/>
              <a:buNone/>
            </a:pPr>
            <a:r>
              <a:rPr lang="en-US" altLang="zh-CN" sz="2000">
                <a:solidFill>
                  <a:srgbClr val="000000"/>
                </a:solidFill>
              </a:rPr>
              <a:t>3.&lt;</a:t>
            </a:r>
            <a:r>
              <a:rPr lang="zh-CN" altLang="en-US" sz="2000">
                <a:solidFill>
                  <a:srgbClr val="000000"/>
                </a:solidFill>
              </a:rPr>
              <a:t>数字串</a:t>
            </a:r>
            <a:r>
              <a:rPr lang="en-US" altLang="zh-CN" sz="2000">
                <a:solidFill>
                  <a:srgbClr val="000000"/>
                </a:solidFill>
              </a:rPr>
              <a:t>&gt;→&lt;</a:t>
            </a:r>
            <a:r>
              <a:rPr lang="zh-CN" altLang="en-US" sz="2000">
                <a:solidFill>
                  <a:srgbClr val="000000"/>
                </a:solidFill>
              </a:rPr>
              <a:t>数字</a:t>
            </a:r>
            <a:r>
              <a:rPr lang="en-US" altLang="zh-CN" sz="2000">
                <a:solidFill>
                  <a:srgbClr val="000000"/>
                </a:solidFill>
              </a:rPr>
              <a:t>&gt;</a:t>
            </a:r>
            <a:endParaRPr lang="en-US" altLang="zh-CN" sz="2000"/>
          </a:p>
          <a:p>
            <a:pPr algn="just" eaLnBrk="1" hangingPunct="1">
              <a:spcBef>
                <a:spcPct val="50000"/>
              </a:spcBef>
              <a:buClrTx/>
              <a:buSzTx/>
              <a:buFontTx/>
              <a:buNone/>
            </a:pPr>
            <a:r>
              <a:rPr lang="en-US" altLang="zh-CN" sz="2000">
                <a:solidFill>
                  <a:srgbClr val="000000"/>
                </a:solidFill>
              </a:rPr>
              <a:t>4.&lt;</a:t>
            </a:r>
            <a:r>
              <a:rPr lang="zh-CN" altLang="en-US" sz="2000">
                <a:solidFill>
                  <a:srgbClr val="000000"/>
                </a:solidFill>
              </a:rPr>
              <a:t>数字</a:t>
            </a:r>
            <a:r>
              <a:rPr lang="en-US" altLang="zh-CN" sz="2000">
                <a:solidFill>
                  <a:srgbClr val="000000"/>
                </a:solidFill>
              </a:rPr>
              <a:t>&gt;→0</a:t>
            </a:r>
            <a:endParaRPr lang="en-US" altLang="zh-CN" sz="2000"/>
          </a:p>
          <a:p>
            <a:pPr algn="just" eaLnBrk="1" hangingPunct="1">
              <a:spcBef>
                <a:spcPct val="50000"/>
              </a:spcBef>
              <a:buClrTx/>
              <a:buSzTx/>
              <a:buFontTx/>
              <a:buNone/>
            </a:pPr>
            <a:r>
              <a:rPr lang="en-US" altLang="zh-CN" sz="2000">
                <a:solidFill>
                  <a:srgbClr val="000000"/>
                </a:solidFill>
              </a:rPr>
              <a:t>5.&lt;</a:t>
            </a:r>
            <a:r>
              <a:rPr lang="zh-CN" altLang="en-US" sz="2000">
                <a:solidFill>
                  <a:srgbClr val="000000"/>
                </a:solidFill>
              </a:rPr>
              <a:t>数字</a:t>
            </a:r>
            <a:r>
              <a:rPr lang="en-US" altLang="zh-CN" sz="2000">
                <a:solidFill>
                  <a:srgbClr val="000000"/>
                </a:solidFill>
              </a:rPr>
              <a:t>&gt;→1</a:t>
            </a:r>
            <a:endParaRPr lang="en-US" altLang="zh-CN" sz="2000"/>
          </a:p>
          <a:p>
            <a:pPr algn="just" eaLnBrk="1" hangingPunct="1">
              <a:spcBef>
                <a:spcPct val="50000"/>
              </a:spcBef>
              <a:buClrTx/>
              <a:buSzTx/>
              <a:buFontTx/>
              <a:buNone/>
            </a:pPr>
            <a:r>
              <a:rPr lang="en-US" altLang="zh-CN" sz="2000">
                <a:solidFill>
                  <a:srgbClr val="000000"/>
                </a:solidFill>
              </a:rPr>
              <a:t>6.&lt;</a:t>
            </a:r>
            <a:r>
              <a:rPr lang="zh-CN" altLang="en-US" sz="2000">
                <a:solidFill>
                  <a:srgbClr val="000000"/>
                </a:solidFill>
              </a:rPr>
              <a:t>数字</a:t>
            </a:r>
            <a:r>
              <a:rPr lang="en-US" altLang="zh-CN" sz="2000">
                <a:solidFill>
                  <a:srgbClr val="000000"/>
                </a:solidFill>
              </a:rPr>
              <a:t>&gt;→2</a:t>
            </a:r>
            <a:endParaRPr lang="en-US" altLang="zh-CN" sz="2000"/>
          </a:p>
          <a:p>
            <a:pPr algn="just" eaLnBrk="1" hangingPunct="1">
              <a:spcBef>
                <a:spcPct val="50000"/>
              </a:spcBef>
              <a:buClrTx/>
              <a:buSzTx/>
              <a:buFontTx/>
              <a:buNone/>
            </a:pPr>
            <a:r>
              <a:rPr lang="en-US" altLang="zh-CN" sz="2000">
                <a:solidFill>
                  <a:srgbClr val="000000"/>
                </a:solidFill>
              </a:rPr>
              <a:t>7.&lt;</a:t>
            </a:r>
            <a:r>
              <a:rPr lang="zh-CN" altLang="en-US" sz="2000">
                <a:solidFill>
                  <a:srgbClr val="000000"/>
                </a:solidFill>
              </a:rPr>
              <a:t>数字</a:t>
            </a:r>
            <a:r>
              <a:rPr lang="en-US" altLang="zh-CN" sz="2000">
                <a:solidFill>
                  <a:srgbClr val="000000"/>
                </a:solidFill>
              </a:rPr>
              <a:t>&gt;→3</a:t>
            </a:r>
            <a:endParaRPr lang="en-US" altLang="zh-CN" sz="2000"/>
          </a:p>
          <a:p>
            <a:pPr algn="just" eaLnBrk="1" hangingPunct="1">
              <a:spcBef>
                <a:spcPct val="50000"/>
              </a:spcBef>
              <a:buClrTx/>
              <a:buSzTx/>
              <a:buFontTx/>
              <a:buNone/>
            </a:pPr>
            <a:r>
              <a:rPr lang="en-US" altLang="zh-CN" sz="2000">
                <a:solidFill>
                  <a:srgbClr val="000000"/>
                </a:solidFill>
              </a:rPr>
              <a:t>8.&lt;</a:t>
            </a:r>
            <a:r>
              <a:rPr lang="zh-CN" altLang="en-US" sz="2000">
                <a:solidFill>
                  <a:srgbClr val="000000"/>
                </a:solidFill>
              </a:rPr>
              <a:t>数字</a:t>
            </a:r>
            <a:r>
              <a:rPr lang="en-US" altLang="zh-CN" sz="2000">
                <a:solidFill>
                  <a:srgbClr val="000000"/>
                </a:solidFill>
              </a:rPr>
              <a:t>&gt;→4</a:t>
            </a:r>
            <a:endParaRPr lang="en-US" altLang="zh-CN" sz="2000"/>
          </a:p>
          <a:p>
            <a:pPr algn="just" eaLnBrk="1" hangingPunct="1">
              <a:spcBef>
                <a:spcPct val="50000"/>
              </a:spcBef>
              <a:buClrTx/>
              <a:buSzTx/>
              <a:buFontTx/>
              <a:buNone/>
            </a:pPr>
            <a:r>
              <a:rPr lang="en-US" altLang="zh-CN" sz="2000">
                <a:solidFill>
                  <a:srgbClr val="000000"/>
                </a:solidFill>
              </a:rPr>
              <a:t>9.&lt;</a:t>
            </a:r>
            <a:r>
              <a:rPr lang="zh-CN" altLang="en-US" sz="2000">
                <a:solidFill>
                  <a:srgbClr val="000000"/>
                </a:solidFill>
              </a:rPr>
              <a:t>数字</a:t>
            </a:r>
            <a:r>
              <a:rPr lang="en-US" altLang="zh-CN" sz="2000">
                <a:solidFill>
                  <a:srgbClr val="000000"/>
                </a:solidFill>
              </a:rPr>
              <a:t>&gt;→5</a:t>
            </a:r>
            <a:endParaRPr lang="en-US" altLang="zh-CN" sz="2000"/>
          </a:p>
          <a:p>
            <a:pPr algn="just" eaLnBrk="1" hangingPunct="1">
              <a:spcBef>
                <a:spcPct val="50000"/>
              </a:spcBef>
              <a:buClrTx/>
              <a:buSzTx/>
              <a:buFontTx/>
              <a:buNone/>
            </a:pPr>
            <a:r>
              <a:rPr lang="en-US" altLang="zh-CN" sz="2000">
                <a:solidFill>
                  <a:srgbClr val="000000"/>
                </a:solidFill>
              </a:rPr>
              <a:t>10.&lt;</a:t>
            </a:r>
            <a:r>
              <a:rPr lang="zh-CN" altLang="en-US" sz="2000">
                <a:solidFill>
                  <a:srgbClr val="000000"/>
                </a:solidFill>
              </a:rPr>
              <a:t>数字</a:t>
            </a:r>
            <a:r>
              <a:rPr lang="en-US" altLang="zh-CN" sz="2000">
                <a:solidFill>
                  <a:srgbClr val="000000"/>
                </a:solidFill>
              </a:rPr>
              <a:t>&gt;→6</a:t>
            </a:r>
            <a:endParaRPr lang="en-US" altLang="zh-CN" sz="2000"/>
          </a:p>
          <a:p>
            <a:pPr algn="just" eaLnBrk="1" hangingPunct="1">
              <a:spcBef>
                <a:spcPct val="50000"/>
              </a:spcBef>
              <a:buClrTx/>
              <a:buSzTx/>
              <a:buFontTx/>
              <a:buNone/>
            </a:pPr>
            <a:r>
              <a:rPr lang="en-US" altLang="zh-CN" sz="2000">
                <a:solidFill>
                  <a:srgbClr val="000000"/>
                </a:solidFill>
              </a:rPr>
              <a:t>11.&lt;</a:t>
            </a:r>
            <a:r>
              <a:rPr lang="zh-CN" altLang="en-US" sz="2000">
                <a:solidFill>
                  <a:srgbClr val="000000"/>
                </a:solidFill>
              </a:rPr>
              <a:t>数字</a:t>
            </a:r>
            <a:r>
              <a:rPr lang="en-US" altLang="zh-CN" sz="2000">
                <a:solidFill>
                  <a:srgbClr val="000000"/>
                </a:solidFill>
              </a:rPr>
              <a:t>&gt;→7</a:t>
            </a:r>
            <a:endParaRPr lang="en-US" altLang="zh-CN" sz="2000"/>
          </a:p>
          <a:p>
            <a:pPr algn="just" eaLnBrk="1" hangingPunct="1">
              <a:spcBef>
                <a:spcPct val="50000"/>
              </a:spcBef>
              <a:buClrTx/>
              <a:buSzTx/>
              <a:buFontTx/>
              <a:buNone/>
            </a:pPr>
            <a:r>
              <a:rPr lang="en-US" altLang="zh-CN" sz="2000">
                <a:solidFill>
                  <a:srgbClr val="000000"/>
                </a:solidFill>
              </a:rPr>
              <a:t>12.&lt;</a:t>
            </a:r>
            <a:r>
              <a:rPr lang="zh-CN" altLang="en-US" sz="2000">
                <a:solidFill>
                  <a:srgbClr val="000000"/>
                </a:solidFill>
              </a:rPr>
              <a:t>数字</a:t>
            </a:r>
            <a:r>
              <a:rPr lang="en-US" altLang="zh-CN" sz="2000">
                <a:solidFill>
                  <a:srgbClr val="000000"/>
                </a:solidFill>
              </a:rPr>
              <a:t>&gt;→8</a:t>
            </a:r>
            <a:endParaRPr lang="en-US" altLang="zh-CN" sz="2000"/>
          </a:p>
          <a:p>
            <a:pPr algn="just" eaLnBrk="1" hangingPunct="1">
              <a:spcBef>
                <a:spcPct val="50000"/>
              </a:spcBef>
              <a:buClrTx/>
              <a:buSzTx/>
              <a:buFontTx/>
              <a:buNone/>
            </a:pPr>
            <a:r>
              <a:rPr lang="en-US" altLang="zh-CN" sz="2000">
                <a:solidFill>
                  <a:srgbClr val="000000"/>
                </a:solidFill>
              </a:rPr>
              <a:t>13.&lt;</a:t>
            </a:r>
            <a:r>
              <a:rPr lang="zh-CN" altLang="en-US" sz="2000">
                <a:solidFill>
                  <a:srgbClr val="000000"/>
                </a:solidFill>
              </a:rPr>
              <a:t>数字</a:t>
            </a:r>
            <a:r>
              <a:rPr lang="en-US" altLang="zh-CN" sz="2000">
                <a:solidFill>
                  <a:srgbClr val="000000"/>
                </a:solidFill>
              </a:rPr>
              <a:t>&gt;→9</a:t>
            </a:r>
          </a:p>
        </p:txBody>
      </p:sp>
      <p:sp>
        <p:nvSpPr>
          <p:cNvPr id="22533" name="Text Box 5"/>
          <p:cNvSpPr txBox="1">
            <a:spLocks noChangeArrowheads="1"/>
          </p:cNvSpPr>
          <p:nvPr/>
        </p:nvSpPr>
        <p:spPr bwMode="auto">
          <a:xfrm>
            <a:off x="2944364" y="3585191"/>
            <a:ext cx="6192465" cy="2832100"/>
          </a:xfrm>
          <a:prstGeom prst="rect">
            <a:avLst/>
          </a:prstGeom>
          <a:solidFill>
            <a:schemeClr val="tx1">
              <a:lumMod val="95000"/>
            </a:schemeClr>
          </a:solidFill>
          <a:ln w="9525">
            <a:noFill/>
            <a:miter lim="800000"/>
            <a:headEnd/>
            <a:tailEnd/>
          </a:ln>
        </p:spPr>
        <p:txBody>
          <a:bodyPr wrap="square">
            <a:spAutoFit/>
          </a:bodyPr>
          <a:lstStyle/>
          <a:p>
            <a:pPr algn="just" eaLnBrk="1" hangingPunct="1">
              <a:spcBef>
                <a:spcPct val="50000"/>
              </a:spcBef>
              <a:buFont typeface="Monotype Sorts" pitchFamily="2" charset="2"/>
              <a:buNone/>
              <a:defRPr/>
            </a:pPr>
            <a:r>
              <a:rPr lang="zh-CN" altLang="en-US" sz="2800" dirty="0">
                <a:solidFill>
                  <a:srgbClr val="000000"/>
                </a:solidFill>
                <a:latin typeface="Times New Roman" pitchFamily="18" charset="0"/>
              </a:rPr>
              <a:t>识别符号：</a:t>
            </a:r>
            <a:r>
              <a:rPr lang="en-US" altLang="zh-CN" sz="2800" dirty="0">
                <a:solidFill>
                  <a:srgbClr val="006600"/>
                </a:solidFill>
                <a:latin typeface="Times New Roman" pitchFamily="18" charset="0"/>
              </a:rPr>
              <a:t>  &lt;</a:t>
            </a:r>
            <a:r>
              <a:rPr lang="zh-CN" altLang="en-US" sz="2800" dirty="0">
                <a:solidFill>
                  <a:srgbClr val="006600"/>
                </a:solidFill>
                <a:latin typeface="Times New Roman" pitchFamily="18" charset="0"/>
              </a:rPr>
              <a:t>无符号整数</a:t>
            </a:r>
            <a:r>
              <a:rPr lang="en-US" altLang="zh-CN" sz="2800" dirty="0">
                <a:solidFill>
                  <a:srgbClr val="006600"/>
                </a:solidFill>
                <a:latin typeface="Times New Roman" pitchFamily="18" charset="0"/>
              </a:rPr>
              <a:t>&gt; </a:t>
            </a:r>
          </a:p>
          <a:p>
            <a:pPr algn="just" eaLnBrk="1" hangingPunct="1">
              <a:spcBef>
                <a:spcPct val="50000"/>
              </a:spcBef>
              <a:defRPr/>
            </a:pPr>
            <a:r>
              <a:rPr lang="zh-CN" altLang="en-US" sz="2800" dirty="0">
                <a:solidFill>
                  <a:srgbClr val="000000"/>
                </a:solidFill>
                <a:latin typeface="Times New Roman" pitchFamily="18" charset="0"/>
              </a:rPr>
              <a:t>非终结符号集合：</a:t>
            </a:r>
          </a:p>
          <a:p>
            <a:pPr algn="just" eaLnBrk="1" hangingPunct="1">
              <a:spcBef>
                <a:spcPts val="600"/>
              </a:spcBef>
              <a:defRPr/>
            </a:pPr>
            <a:r>
              <a:rPr lang="en-US" altLang="zh-CN" sz="2800" dirty="0">
                <a:solidFill>
                  <a:srgbClr val="006600"/>
                </a:solidFill>
                <a:latin typeface="Times New Roman" pitchFamily="18" charset="0"/>
              </a:rPr>
              <a:t>V</a:t>
            </a:r>
            <a:r>
              <a:rPr lang="en-US" altLang="zh-CN" sz="2800" baseline="-25000" dirty="0">
                <a:solidFill>
                  <a:srgbClr val="006600"/>
                </a:solidFill>
                <a:latin typeface="Times New Roman" pitchFamily="18" charset="0"/>
              </a:rPr>
              <a:t>n</a:t>
            </a:r>
            <a:r>
              <a:rPr lang="en-US" altLang="zh-CN" sz="2800" dirty="0">
                <a:solidFill>
                  <a:srgbClr val="006600"/>
                </a:solidFill>
                <a:latin typeface="Times New Roman" pitchFamily="18" charset="0"/>
              </a:rPr>
              <a:t>={&lt;</a:t>
            </a:r>
            <a:r>
              <a:rPr lang="zh-CN" altLang="en-US" sz="2800" dirty="0">
                <a:solidFill>
                  <a:srgbClr val="006600"/>
                </a:solidFill>
                <a:latin typeface="Times New Roman" pitchFamily="18" charset="0"/>
              </a:rPr>
              <a:t>无符号整数</a:t>
            </a:r>
            <a:r>
              <a:rPr lang="en-US" altLang="zh-CN" sz="2800" dirty="0">
                <a:solidFill>
                  <a:srgbClr val="006600"/>
                </a:solidFill>
                <a:latin typeface="Times New Roman" pitchFamily="18" charset="0"/>
              </a:rPr>
              <a:t>&gt;,&lt;</a:t>
            </a:r>
            <a:r>
              <a:rPr lang="zh-CN" altLang="en-US" sz="2800" dirty="0">
                <a:solidFill>
                  <a:srgbClr val="006600"/>
                </a:solidFill>
                <a:latin typeface="Times New Roman" pitchFamily="18" charset="0"/>
              </a:rPr>
              <a:t>数字串</a:t>
            </a:r>
            <a:r>
              <a:rPr lang="en-US" altLang="zh-CN" sz="2800" dirty="0">
                <a:solidFill>
                  <a:srgbClr val="006600"/>
                </a:solidFill>
                <a:latin typeface="Times New Roman" pitchFamily="18" charset="0"/>
              </a:rPr>
              <a:t>&gt;,&lt;</a:t>
            </a:r>
            <a:r>
              <a:rPr lang="zh-CN" altLang="en-US" sz="2800" dirty="0">
                <a:solidFill>
                  <a:srgbClr val="006600"/>
                </a:solidFill>
                <a:latin typeface="Times New Roman" pitchFamily="18" charset="0"/>
              </a:rPr>
              <a:t>数字</a:t>
            </a:r>
            <a:r>
              <a:rPr lang="en-US" altLang="zh-CN" sz="2800" dirty="0">
                <a:solidFill>
                  <a:srgbClr val="006600"/>
                </a:solidFill>
                <a:latin typeface="Times New Roman" pitchFamily="18" charset="0"/>
              </a:rPr>
              <a:t>&gt;}</a:t>
            </a:r>
          </a:p>
          <a:p>
            <a:pPr algn="just" eaLnBrk="1" hangingPunct="1">
              <a:spcBef>
                <a:spcPct val="50000"/>
              </a:spcBef>
              <a:defRPr/>
            </a:pPr>
            <a:r>
              <a:rPr lang="zh-CN" altLang="en-US" sz="2800" dirty="0">
                <a:solidFill>
                  <a:srgbClr val="000000"/>
                </a:solidFill>
                <a:latin typeface="Times New Roman" pitchFamily="18" charset="0"/>
              </a:rPr>
              <a:t>终结符号集合</a:t>
            </a:r>
            <a:r>
              <a:rPr lang="zh-CN" altLang="en-US" sz="2400" dirty="0">
                <a:solidFill>
                  <a:srgbClr val="000000"/>
                </a:solidFill>
                <a:latin typeface="Times New Roman" pitchFamily="18" charset="0"/>
              </a:rPr>
              <a:t>：</a:t>
            </a:r>
          </a:p>
          <a:p>
            <a:pPr algn="just" eaLnBrk="1" hangingPunct="1">
              <a:spcBef>
                <a:spcPts val="600"/>
              </a:spcBef>
              <a:defRPr/>
            </a:pPr>
            <a:r>
              <a:rPr lang="en-US" altLang="zh-CN" sz="2800" dirty="0">
                <a:solidFill>
                  <a:schemeClr val="bg1"/>
                </a:solidFill>
                <a:latin typeface="Times New Roman" pitchFamily="18" charset="0"/>
              </a:rPr>
              <a:t>            </a:t>
            </a:r>
            <a:r>
              <a:rPr lang="en-US" altLang="zh-CN" sz="2800" dirty="0" err="1">
                <a:solidFill>
                  <a:srgbClr val="006600"/>
                </a:solidFill>
                <a:latin typeface="Times New Roman" pitchFamily="18" charset="0"/>
              </a:rPr>
              <a:t>V</a:t>
            </a:r>
            <a:r>
              <a:rPr lang="en-US" altLang="zh-CN" sz="2800" baseline="-25000" dirty="0" err="1">
                <a:solidFill>
                  <a:srgbClr val="006600"/>
                </a:solidFill>
                <a:latin typeface="Times New Roman" pitchFamily="18" charset="0"/>
              </a:rPr>
              <a:t>t</a:t>
            </a:r>
            <a:r>
              <a:rPr lang="en-US" altLang="zh-CN" sz="2800" dirty="0">
                <a:solidFill>
                  <a:srgbClr val="006600"/>
                </a:solidFill>
                <a:latin typeface="Times New Roman" pitchFamily="18" charset="0"/>
              </a:rPr>
              <a:t>={0,1,2,3,4,5,6,7,8,9}</a:t>
            </a:r>
          </a:p>
        </p:txBody>
      </p:sp>
      <p:sp>
        <p:nvSpPr>
          <p:cNvPr id="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2" end="2"/>
                                            </p:txEl>
                                          </p:spTgt>
                                        </p:tgtEl>
                                        <p:attrNameLst>
                                          <p:attrName>style.visibility</p:attrName>
                                        </p:attrNameLst>
                                      </p:cBhvr>
                                      <p:to>
                                        <p:strVal val="visible"/>
                                      </p:to>
                                    </p:set>
                                    <p:animEffect transition="in" filter="blinds(horizontal)">
                                      <p:cBhvr>
                                        <p:cTn id="7" dur="500"/>
                                        <p:tgtEl>
                                          <p:spTgt spid="2253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2" dur="500"/>
                                        <p:tgtEl>
                                          <p:spTgt spid="22533">
                                            <p:txEl>
                                              <p:pRg st="4" end="4"/>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547813" y="631825"/>
            <a:ext cx="5689600" cy="630238"/>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altLang="zh-CN" kern="0" dirty="0">
                <a:solidFill>
                  <a:schemeClr val="bg2"/>
                </a:solidFill>
                <a:effectLst>
                  <a:outerShdw blurRad="38100" dist="38100" dir="2700000" algn="tl">
                    <a:srgbClr val="000000"/>
                  </a:outerShdw>
                </a:effectLst>
                <a:latin typeface="+mn-lt"/>
                <a:ea typeface="+mn-ea"/>
              </a:rPr>
              <a:t> </a:t>
            </a:r>
            <a:r>
              <a:rPr lang="zh-CN" altLang="en-US" kern="0" dirty="0">
                <a:solidFill>
                  <a:schemeClr val="bg2"/>
                </a:solidFill>
                <a:effectLst>
                  <a:outerShdw blurRad="38100" dist="38100" dir="2700000" algn="tl">
                    <a:srgbClr val="000000"/>
                  </a:outerShdw>
                </a:effectLst>
                <a:latin typeface="+mn-lt"/>
                <a:ea typeface="+mn-ea"/>
              </a:rPr>
              <a:t>文法</a:t>
            </a:r>
            <a:r>
              <a:rPr lang="en-US" altLang="zh-CN" kern="0" dirty="0">
                <a:solidFill>
                  <a:schemeClr val="bg2"/>
                </a:solidFill>
                <a:effectLst>
                  <a:outerShdw blurRad="38100" dist="38100" dir="2700000" algn="tl">
                    <a:srgbClr val="000000"/>
                  </a:outerShdw>
                </a:effectLst>
                <a:latin typeface="+mn-lt"/>
                <a:ea typeface="+mn-ea"/>
              </a:rPr>
              <a:t>G=</a:t>
            </a:r>
            <a:r>
              <a:rPr lang="zh-CN" altLang="en-US" kern="0" dirty="0">
                <a:solidFill>
                  <a:schemeClr val="bg2"/>
                </a:solidFill>
                <a:effectLst>
                  <a:outerShdw blurRad="38100" dist="38100" dir="2700000" algn="tl">
                    <a:srgbClr val="000000"/>
                  </a:outerShdw>
                </a:effectLst>
                <a:latin typeface="+mn-lt"/>
                <a:ea typeface="+mn-ea"/>
              </a:rPr>
              <a:t>（</a:t>
            </a:r>
            <a:r>
              <a:rPr lang="en-US" altLang="zh-CN" kern="0" dirty="0">
                <a:solidFill>
                  <a:schemeClr val="bg2"/>
                </a:solidFill>
                <a:effectLst>
                  <a:outerShdw blurRad="38100" dist="38100" dir="2700000" algn="tl">
                    <a:srgbClr val="000000"/>
                  </a:outerShdw>
                </a:effectLst>
                <a:latin typeface="+mn-lt"/>
                <a:ea typeface="+mn-ea"/>
              </a:rPr>
              <a:t>V</a:t>
            </a:r>
            <a:r>
              <a:rPr lang="en-US" altLang="zh-CN" kern="0" baseline="-25000" dirty="0">
                <a:solidFill>
                  <a:schemeClr val="bg2"/>
                </a:solidFill>
                <a:effectLst>
                  <a:outerShdw blurRad="38100" dist="38100" dir="2700000" algn="tl">
                    <a:srgbClr val="000000"/>
                  </a:outerShdw>
                </a:effectLst>
                <a:latin typeface="+mn-lt"/>
                <a:ea typeface="+mn-ea"/>
              </a:rPr>
              <a:t>N</a:t>
            </a:r>
            <a:r>
              <a:rPr lang="zh-CN" altLang="en-US" kern="0" dirty="0">
                <a:solidFill>
                  <a:schemeClr val="bg2"/>
                </a:solidFill>
                <a:effectLst>
                  <a:outerShdw blurRad="38100" dist="38100" dir="2700000" algn="tl">
                    <a:srgbClr val="000000"/>
                  </a:outerShdw>
                </a:effectLst>
                <a:latin typeface="+mn-lt"/>
                <a:ea typeface="+mn-ea"/>
              </a:rPr>
              <a:t>，</a:t>
            </a:r>
            <a:r>
              <a:rPr lang="en-US" altLang="zh-CN" kern="0" dirty="0">
                <a:solidFill>
                  <a:schemeClr val="bg2"/>
                </a:solidFill>
                <a:effectLst>
                  <a:outerShdw blurRad="38100" dist="38100" dir="2700000" algn="tl">
                    <a:srgbClr val="000000"/>
                  </a:outerShdw>
                </a:effectLst>
                <a:latin typeface="+mn-lt"/>
                <a:ea typeface="+mn-ea"/>
              </a:rPr>
              <a:t>V</a:t>
            </a:r>
            <a:r>
              <a:rPr lang="en-US" altLang="zh-CN" kern="0" baseline="-25000" dirty="0">
                <a:solidFill>
                  <a:schemeClr val="bg2"/>
                </a:solidFill>
                <a:effectLst>
                  <a:outerShdw blurRad="38100" dist="38100" dir="2700000" algn="tl">
                    <a:srgbClr val="000000"/>
                  </a:outerShdw>
                </a:effectLst>
                <a:latin typeface="+mn-lt"/>
                <a:ea typeface="+mn-ea"/>
              </a:rPr>
              <a:t>T</a:t>
            </a:r>
            <a:r>
              <a:rPr lang="zh-CN" altLang="en-US" kern="0" dirty="0">
                <a:solidFill>
                  <a:schemeClr val="bg2"/>
                </a:solidFill>
                <a:effectLst>
                  <a:outerShdw blurRad="38100" dist="38100" dir="2700000" algn="tl">
                    <a:srgbClr val="000000"/>
                  </a:outerShdw>
                </a:effectLst>
                <a:latin typeface="+mn-lt"/>
                <a:ea typeface="+mn-ea"/>
              </a:rPr>
              <a:t>，</a:t>
            </a:r>
            <a:r>
              <a:rPr lang="en-US" altLang="zh-CN" kern="0" dirty="0">
                <a:solidFill>
                  <a:schemeClr val="bg2"/>
                </a:solidFill>
                <a:effectLst>
                  <a:outerShdw blurRad="38100" dist="38100" dir="2700000" algn="tl">
                    <a:srgbClr val="000000"/>
                  </a:outerShdw>
                </a:effectLst>
                <a:latin typeface="+mn-lt"/>
                <a:ea typeface="+mn-ea"/>
              </a:rPr>
              <a:t>P</a:t>
            </a:r>
            <a:r>
              <a:rPr lang="zh-CN" altLang="en-US" kern="0" dirty="0">
                <a:solidFill>
                  <a:schemeClr val="bg2"/>
                </a:solidFill>
                <a:effectLst>
                  <a:outerShdw blurRad="38100" dist="38100" dir="2700000" algn="tl">
                    <a:srgbClr val="000000"/>
                  </a:outerShdw>
                </a:effectLst>
                <a:latin typeface="+mn-lt"/>
                <a:ea typeface="+mn-ea"/>
              </a:rPr>
              <a:t>，</a:t>
            </a:r>
            <a:r>
              <a:rPr lang="en-US" altLang="zh-CN" kern="0" dirty="0">
                <a:solidFill>
                  <a:schemeClr val="bg2"/>
                </a:solidFill>
                <a:effectLst>
                  <a:outerShdw blurRad="38100" dist="38100" dir="2700000" algn="tl">
                    <a:srgbClr val="000000"/>
                  </a:outerShdw>
                </a:effectLst>
                <a:latin typeface="+mn-lt"/>
                <a:ea typeface="+mn-ea"/>
              </a:rPr>
              <a:t>S</a:t>
            </a:r>
            <a:r>
              <a:rPr lang="zh-CN" altLang="en-US" kern="0" dirty="0">
                <a:solidFill>
                  <a:schemeClr val="bg2"/>
                </a:solidFill>
                <a:effectLst>
                  <a:outerShdw blurRad="38100" dist="38100" dir="2700000" algn="tl">
                    <a:srgbClr val="000000"/>
                  </a:outerShdw>
                </a:effectLst>
                <a:latin typeface="+mn-lt"/>
                <a:ea typeface="+mn-ea"/>
              </a:rPr>
              <a:t>）</a:t>
            </a:r>
          </a:p>
        </p:txBody>
      </p:sp>
      <p:sp>
        <p:nvSpPr>
          <p:cNvPr id="9" name="Rectangle 4"/>
          <p:cNvSpPr>
            <a:spLocks noChangeArrowheads="1"/>
          </p:cNvSpPr>
          <p:nvPr/>
        </p:nvSpPr>
        <p:spPr bwMode="auto">
          <a:xfrm>
            <a:off x="2195736" y="-39687"/>
            <a:ext cx="4679950" cy="714375"/>
          </a:xfrm>
          <a:prstGeom prst="rect">
            <a:avLst/>
          </a:prstGeom>
          <a:noFill/>
          <a:ln w="9525">
            <a:noFill/>
            <a:miter lim="800000"/>
            <a:headEnd/>
            <a:tailEnd/>
          </a:ln>
          <a:effectLst/>
        </p:spPr>
        <p:txBody>
          <a:bodyPr lIns="92075" tIns="46038" rIns="92075" bIns="46038">
            <a:spAutoFit/>
          </a:bodyPr>
          <a:lstStyle/>
          <a:p>
            <a:pPr marL="457200" indent="-457200" algn="ctr">
              <a:lnSpc>
                <a:spcPct val="110000"/>
              </a:lnSpc>
              <a:spcBef>
                <a:spcPct val="20000"/>
              </a:spcBef>
              <a:buClr>
                <a:schemeClr val="folHlink"/>
              </a:buClr>
              <a:buSzPct val="75000"/>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文 法 举 例</a:t>
            </a:r>
            <a:endParaRPr lang="en-US" altLang="zh-CN"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endParaRPr>
          </a:p>
        </p:txBody>
      </p:sp>
      <p:sp>
        <p:nvSpPr>
          <p:cNvPr id="25609" name="Text Box 9"/>
          <p:cNvSpPr txBox="1">
            <a:spLocks noChangeArrowheads="1"/>
          </p:cNvSpPr>
          <p:nvPr/>
        </p:nvSpPr>
        <p:spPr bwMode="auto">
          <a:xfrm>
            <a:off x="468313" y="1484313"/>
            <a:ext cx="7127875" cy="4451350"/>
          </a:xfrm>
          <a:prstGeom prst="rect">
            <a:avLst/>
          </a:prstGeom>
          <a:solidFill>
            <a:srgbClr val="99C8EB"/>
          </a:solidFill>
          <a:ln w="9525">
            <a:noFill/>
            <a:miter lim="800000"/>
            <a:headEnd/>
            <a:tailEnd/>
          </a:ln>
        </p:spPr>
        <p:txBody>
          <a:bodyPr lIns="92075" tIns="46038" rIns="92075" bIns="46038">
            <a:spAutoFit/>
          </a:bodyPr>
          <a:lstStyle/>
          <a:p>
            <a:pPr marL="457200">
              <a:lnSpc>
                <a:spcPct val="110000"/>
              </a:lnSpc>
              <a:spcBef>
                <a:spcPct val="20000"/>
              </a:spcBef>
              <a:buClr>
                <a:schemeClr val="folHlink"/>
              </a:buClr>
              <a:buSzPct val="75000"/>
              <a:buFont typeface="Monotype Sorts" pitchFamily="2" charset="2"/>
              <a:buNone/>
              <a:defRPr/>
            </a:pPr>
            <a:r>
              <a:rPr lang="en-US" altLang="zh-CN" sz="2800" dirty="0">
                <a:solidFill>
                  <a:srgbClr val="FF00FF"/>
                </a:solidFill>
                <a:latin typeface="+mj-lt"/>
              </a:rPr>
              <a:t>V</a:t>
            </a:r>
            <a:r>
              <a:rPr lang="en-US" altLang="zh-CN" sz="2800" baseline="-25000" dirty="0">
                <a:solidFill>
                  <a:srgbClr val="FF00FF"/>
                </a:solidFill>
                <a:latin typeface="+mj-lt"/>
              </a:rPr>
              <a:t>N</a:t>
            </a:r>
            <a:r>
              <a:rPr lang="en-US" altLang="zh-CN" sz="2800" dirty="0">
                <a:solidFill>
                  <a:srgbClr val="000066"/>
                </a:solidFill>
                <a:latin typeface="+mj-lt"/>
              </a:rPr>
              <a:t> </a:t>
            </a:r>
            <a:r>
              <a:rPr lang="en-US" altLang="zh-CN" sz="2800" dirty="0">
                <a:solidFill>
                  <a:schemeClr val="bg2"/>
                </a:solidFill>
                <a:latin typeface="+mj-lt"/>
              </a:rPr>
              <a:t>={&lt;</a:t>
            </a:r>
            <a:r>
              <a:rPr lang="zh-CN" altLang="zh-CN" sz="2800" dirty="0">
                <a:solidFill>
                  <a:schemeClr val="bg2"/>
                </a:solidFill>
                <a:latin typeface="+mj-lt"/>
              </a:rPr>
              <a:t>标识符</a:t>
            </a:r>
            <a:r>
              <a:rPr lang="en-US" altLang="zh-CN" sz="2800" dirty="0">
                <a:solidFill>
                  <a:schemeClr val="bg2"/>
                </a:solidFill>
                <a:latin typeface="+mj-lt"/>
              </a:rPr>
              <a:t>&gt; </a:t>
            </a:r>
            <a:r>
              <a:rPr lang="zh-CN" altLang="en-US" sz="2800" dirty="0">
                <a:solidFill>
                  <a:schemeClr val="bg2"/>
                </a:solidFill>
                <a:latin typeface="+mj-lt"/>
              </a:rPr>
              <a:t>， </a:t>
            </a:r>
            <a:r>
              <a:rPr lang="en-US" altLang="zh-CN" sz="2800" dirty="0">
                <a:solidFill>
                  <a:schemeClr val="bg2"/>
                </a:solidFill>
                <a:latin typeface="+mj-lt"/>
              </a:rPr>
              <a:t>&lt;</a:t>
            </a:r>
            <a:r>
              <a:rPr lang="zh-CN" altLang="en-US" sz="2800" dirty="0">
                <a:solidFill>
                  <a:schemeClr val="bg2"/>
                </a:solidFill>
                <a:latin typeface="+mj-lt"/>
              </a:rPr>
              <a:t>字母</a:t>
            </a:r>
            <a:r>
              <a:rPr lang="en-US" altLang="zh-CN" sz="2800" dirty="0">
                <a:solidFill>
                  <a:schemeClr val="bg2"/>
                </a:solidFill>
                <a:latin typeface="+mj-lt"/>
              </a:rPr>
              <a:t>&gt; </a:t>
            </a:r>
            <a:r>
              <a:rPr lang="zh-CN" altLang="en-US" sz="2800" dirty="0">
                <a:solidFill>
                  <a:schemeClr val="bg2"/>
                </a:solidFill>
                <a:latin typeface="+mj-lt"/>
              </a:rPr>
              <a:t>， </a:t>
            </a:r>
            <a:r>
              <a:rPr lang="en-US" altLang="zh-CN" sz="2800" dirty="0">
                <a:solidFill>
                  <a:schemeClr val="bg2"/>
                </a:solidFill>
                <a:latin typeface="+mj-lt"/>
              </a:rPr>
              <a:t>&lt;</a:t>
            </a:r>
            <a:r>
              <a:rPr lang="zh-CN" altLang="en-US" sz="2800" dirty="0">
                <a:solidFill>
                  <a:schemeClr val="bg2"/>
                </a:solidFill>
                <a:latin typeface="+mj-lt"/>
              </a:rPr>
              <a:t>数字</a:t>
            </a:r>
            <a:r>
              <a:rPr lang="en-US" altLang="zh-CN" sz="2800" dirty="0">
                <a:solidFill>
                  <a:schemeClr val="bg2"/>
                </a:solidFill>
                <a:latin typeface="+mj-lt"/>
              </a:rPr>
              <a:t>&gt;}</a:t>
            </a:r>
          </a:p>
          <a:p>
            <a:pPr marL="457200">
              <a:lnSpc>
                <a:spcPct val="110000"/>
              </a:lnSpc>
              <a:spcBef>
                <a:spcPct val="20000"/>
              </a:spcBef>
              <a:buClr>
                <a:schemeClr val="folHlink"/>
              </a:buClr>
              <a:buSzPct val="75000"/>
              <a:buFont typeface="Monotype Sorts" pitchFamily="2" charset="2"/>
              <a:buNone/>
              <a:defRPr/>
            </a:pPr>
            <a:r>
              <a:rPr lang="en-US" altLang="zh-CN" sz="2800" dirty="0">
                <a:solidFill>
                  <a:srgbClr val="FF00FF"/>
                </a:solidFill>
                <a:latin typeface="+mj-lt"/>
              </a:rPr>
              <a:t>V</a:t>
            </a:r>
            <a:r>
              <a:rPr lang="en-US" altLang="zh-CN" sz="2800" baseline="-25000" dirty="0">
                <a:solidFill>
                  <a:srgbClr val="FF00FF"/>
                </a:solidFill>
                <a:latin typeface="+mj-lt"/>
              </a:rPr>
              <a:t>T</a:t>
            </a:r>
            <a:r>
              <a:rPr lang="en-US" altLang="zh-CN" sz="2800" dirty="0">
                <a:solidFill>
                  <a:schemeClr val="bg2"/>
                </a:solidFill>
                <a:latin typeface="+mj-lt"/>
              </a:rPr>
              <a:t> ={</a:t>
            </a:r>
            <a:r>
              <a:rPr lang="en-US" altLang="zh-CN" sz="2800" dirty="0" err="1">
                <a:solidFill>
                  <a:schemeClr val="bg2"/>
                </a:solidFill>
                <a:latin typeface="+mj-lt"/>
              </a:rPr>
              <a:t>a,b,c</a:t>
            </a:r>
            <a:r>
              <a:rPr lang="en-US" altLang="zh-CN" sz="2800" dirty="0">
                <a:solidFill>
                  <a:schemeClr val="bg2"/>
                </a:solidFill>
                <a:latin typeface="+mj-lt"/>
              </a:rPr>
              <a:t>,…x,y,z,0,1,…,9}</a:t>
            </a:r>
          </a:p>
          <a:p>
            <a:pPr marL="457200">
              <a:lnSpc>
                <a:spcPct val="110000"/>
              </a:lnSpc>
              <a:spcBef>
                <a:spcPct val="20000"/>
              </a:spcBef>
              <a:buClr>
                <a:schemeClr val="folHlink"/>
              </a:buClr>
              <a:buSzPct val="75000"/>
              <a:buFont typeface="Monotype Sorts" pitchFamily="2" charset="2"/>
              <a:buNone/>
              <a:defRPr/>
            </a:pPr>
            <a:r>
              <a:rPr lang="en-US" altLang="zh-CN" sz="2800" dirty="0">
                <a:solidFill>
                  <a:srgbClr val="FF00FF"/>
                </a:solidFill>
                <a:latin typeface="+mj-lt"/>
              </a:rPr>
              <a:t>P</a:t>
            </a:r>
            <a:r>
              <a:rPr lang="en-US" altLang="zh-CN" sz="2800" dirty="0">
                <a:solidFill>
                  <a:srgbClr val="CC3300"/>
                </a:solidFill>
                <a:latin typeface="+mj-lt"/>
              </a:rPr>
              <a:t> </a:t>
            </a:r>
            <a:r>
              <a:rPr lang="en-US" altLang="zh-CN" sz="2800" dirty="0">
                <a:solidFill>
                  <a:schemeClr val="bg2"/>
                </a:solidFill>
                <a:latin typeface="+mj-lt"/>
              </a:rPr>
              <a:t>={ &lt;</a:t>
            </a:r>
            <a:r>
              <a:rPr lang="zh-CN" altLang="zh-CN" sz="2800" dirty="0">
                <a:solidFill>
                  <a:schemeClr val="bg2"/>
                </a:solidFill>
                <a:latin typeface="+mj-lt"/>
              </a:rPr>
              <a:t>标识符</a:t>
            </a:r>
            <a:r>
              <a:rPr lang="en-US" altLang="zh-CN" sz="2800" dirty="0">
                <a:solidFill>
                  <a:schemeClr val="bg2"/>
                </a:solidFill>
                <a:latin typeface="+mj-lt"/>
              </a:rPr>
              <a:t>&gt;→&lt;</a:t>
            </a:r>
            <a:r>
              <a:rPr lang="zh-CN" altLang="en-US" sz="2800" dirty="0">
                <a:solidFill>
                  <a:schemeClr val="bg2"/>
                </a:solidFill>
                <a:latin typeface="+mj-lt"/>
              </a:rPr>
              <a:t>字母</a:t>
            </a:r>
            <a:r>
              <a:rPr lang="en-US" altLang="zh-CN" sz="2800" dirty="0">
                <a:solidFill>
                  <a:schemeClr val="bg2"/>
                </a:solidFill>
                <a:latin typeface="+mj-lt"/>
              </a:rPr>
              <a:t>&gt;</a:t>
            </a:r>
          </a:p>
          <a:p>
            <a:pPr marL="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    &lt;</a:t>
            </a:r>
            <a:r>
              <a:rPr lang="zh-CN" altLang="zh-CN" sz="2800" dirty="0">
                <a:solidFill>
                  <a:schemeClr val="bg2"/>
                </a:solidFill>
                <a:latin typeface="+mj-lt"/>
              </a:rPr>
              <a:t>标识符</a:t>
            </a:r>
            <a:r>
              <a:rPr lang="en-US" altLang="zh-CN" sz="2800" dirty="0">
                <a:solidFill>
                  <a:schemeClr val="bg2"/>
                </a:solidFill>
                <a:latin typeface="+mj-lt"/>
              </a:rPr>
              <a:t>&gt;→&lt;</a:t>
            </a:r>
            <a:r>
              <a:rPr lang="zh-CN" altLang="zh-CN" sz="2800" dirty="0">
                <a:solidFill>
                  <a:schemeClr val="bg2"/>
                </a:solidFill>
                <a:latin typeface="+mj-lt"/>
              </a:rPr>
              <a:t>标识符</a:t>
            </a:r>
            <a:r>
              <a:rPr lang="en-US" altLang="zh-CN" sz="2800" dirty="0">
                <a:solidFill>
                  <a:schemeClr val="bg2"/>
                </a:solidFill>
                <a:latin typeface="+mj-lt"/>
              </a:rPr>
              <a:t>&gt;&lt;</a:t>
            </a:r>
            <a:r>
              <a:rPr lang="zh-CN" altLang="en-US" sz="2800" dirty="0">
                <a:solidFill>
                  <a:schemeClr val="bg2"/>
                </a:solidFill>
                <a:latin typeface="+mj-lt"/>
              </a:rPr>
              <a:t>字母</a:t>
            </a:r>
            <a:r>
              <a:rPr lang="en-US" altLang="zh-CN" sz="2800" dirty="0">
                <a:solidFill>
                  <a:schemeClr val="bg2"/>
                </a:solidFill>
                <a:latin typeface="+mj-lt"/>
              </a:rPr>
              <a:t>&gt;</a:t>
            </a:r>
          </a:p>
          <a:p>
            <a:pPr marL="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    &lt;</a:t>
            </a:r>
            <a:r>
              <a:rPr lang="zh-CN" altLang="zh-CN" sz="2800" dirty="0">
                <a:solidFill>
                  <a:schemeClr val="bg2"/>
                </a:solidFill>
                <a:latin typeface="+mj-lt"/>
              </a:rPr>
              <a:t>标识符</a:t>
            </a:r>
            <a:r>
              <a:rPr lang="en-US" altLang="zh-CN" sz="2800" dirty="0">
                <a:solidFill>
                  <a:schemeClr val="bg2"/>
                </a:solidFill>
                <a:latin typeface="+mj-lt"/>
              </a:rPr>
              <a:t>&gt;→&lt;</a:t>
            </a:r>
            <a:r>
              <a:rPr lang="zh-CN" altLang="zh-CN" sz="2800" dirty="0">
                <a:solidFill>
                  <a:schemeClr val="bg2"/>
                </a:solidFill>
                <a:latin typeface="+mj-lt"/>
              </a:rPr>
              <a:t>标识符</a:t>
            </a:r>
            <a:r>
              <a:rPr lang="en-US" altLang="zh-CN" sz="2800" dirty="0">
                <a:solidFill>
                  <a:schemeClr val="bg2"/>
                </a:solidFill>
                <a:latin typeface="+mj-lt"/>
              </a:rPr>
              <a:t>&gt;&lt;</a:t>
            </a:r>
            <a:r>
              <a:rPr lang="zh-CN" altLang="en-US" sz="2800" dirty="0">
                <a:solidFill>
                  <a:schemeClr val="bg2"/>
                </a:solidFill>
                <a:latin typeface="+mj-lt"/>
              </a:rPr>
              <a:t>数字</a:t>
            </a:r>
            <a:r>
              <a:rPr lang="en-US" altLang="zh-CN" sz="2800" dirty="0">
                <a:solidFill>
                  <a:schemeClr val="bg2"/>
                </a:solidFill>
                <a:latin typeface="+mj-lt"/>
              </a:rPr>
              <a:t>&gt;</a:t>
            </a:r>
          </a:p>
          <a:p>
            <a:pPr marL="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    &lt;</a:t>
            </a:r>
            <a:r>
              <a:rPr lang="zh-CN" altLang="en-US" sz="2800" dirty="0">
                <a:solidFill>
                  <a:schemeClr val="bg2"/>
                </a:solidFill>
                <a:latin typeface="+mj-lt"/>
              </a:rPr>
              <a:t>字母</a:t>
            </a:r>
            <a:r>
              <a:rPr lang="en-US" altLang="zh-CN" sz="2800" dirty="0">
                <a:solidFill>
                  <a:schemeClr val="bg2"/>
                </a:solidFill>
                <a:latin typeface="+mj-lt"/>
              </a:rPr>
              <a:t>&gt;→a,…, &lt;</a:t>
            </a:r>
            <a:r>
              <a:rPr lang="zh-CN" altLang="en-US" sz="2800" dirty="0">
                <a:solidFill>
                  <a:schemeClr val="bg2"/>
                </a:solidFill>
                <a:latin typeface="+mj-lt"/>
              </a:rPr>
              <a:t>字母</a:t>
            </a:r>
            <a:r>
              <a:rPr lang="en-US" altLang="zh-CN" sz="2800" dirty="0">
                <a:solidFill>
                  <a:schemeClr val="bg2"/>
                </a:solidFill>
                <a:latin typeface="+mj-lt"/>
              </a:rPr>
              <a:t>&gt;→z</a:t>
            </a:r>
          </a:p>
          <a:p>
            <a:pPr marL="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   &lt;</a:t>
            </a:r>
            <a:r>
              <a:rPr lang="zh-CN" altLang="en-US" sz="2800" dirty="0">
                <a:solidFill>
                  <a:schemeClr val="bg2"/>
                </a:solidFill>
                <a:latin typeface="+mj-lt"/>
              </a:rPr>
              <a:t>数字</a:t>
            </a:r>
            <a:r>
              <a:rPr lang="en-US" altLang="zh-CN" sz="2800" dirty="0">
                <a:solidFill>
                  <a:schemeClr val="bg2"/>
                </a:solidFill>
                <a:latin typeface="+mj-lt"/>
              </a:rPr>
              <a:t>&gt;→0,…… , &lt;</a:t>
            </a:r>
            <a:r>
              <a:rPr lang="zh-CN" altLang="en-US" sz="2800" dirty="0">
                <a:solidFill>
                  <a:schemeClr val="bg2"/>
                </a:solidFill>
                <a:latin typeface="+mj-lt"/>
              </a:rPr>
              <a:t>数字</a:t>
            </a:r>
            <a:r>
              <a:rPr lang="en-US" altLang="zh-CN" sz="2800" dirty="0">
                <a:solidFill>
                  <a:schemeClr val="bg2"/>
                </a:solidFill>
                <a:latin typeface="+mj-lt"/>
              </a:rPr>
              <a:t>&gt;→9   }</a:t>
            </a:r>
          </a:p>
          <a:p>
            <a:pPr marL="457200">
              <a:lnSpc>
                <a:spcPct val="110000"/>
              </a:lnSpc>
              <a:spcBef>
                <a:spcPct val="20000"/>
              </a:spcBef>
              <a:buClr>
                <a:schemeClr val="folHlink"/>
              </a:buClr>
              <a:buSzPct val="75000"/>
              <a:buFont typeface="Monotype Sorts" pitchFamily="2" charset="2"/>
              <a:buNone/>
              <a:defRPr/>
            </a:pPr>
            <a:r>
              <a:rPr lang="en-US" altLang="zh-CN" sz="2800" dirty="0">
                <a:solidFill>
                  <a:srgbClr val="FF00FF"/>
                </a:solidFill>
                <a:latin typeface="+mj-lt"/>
              </a:rPr>
              <a:t>S =&lt;</a:t>
            </a:r>
            <a:r>
              <a:rPr lang="zh-CN" altLang="en-US" sz="2800" dirty="0">
                <a:solidFill>
                  <a:srgbClr val="FF00FF"/>
                </a:solidFill>
                <a:latin typeface="+mj-lt"/>
              </a:rPr>
              <a:t>标识符</a:t>
            </a:r>
            <a:r>
              <a:rPr lang="en-US" altLang="zh-CN" sz="2800" dirty="0">
                <a:solidFill>
                  <a:srgbClr val="FF00FF"/>
                </a:solidFill>
                <a:latin typeface="+mj-lt"/>
              </a:rPr>
              <a:t>&gt;</a:t>
            </a:r>
          </a:p>
        </p:txBody>
      </p:sp>
      <p:sp>
        <p:nvSpPr>
          <p:cNvPr id="12" name="AutoShape 10"/>
          <p:cNvSpPr>
            <a:spLocks noChangeArrowheads="1"/>
          </p:cNvSpPr>
          <p:nvPr/>
        </p:nvSpPr>
        <p:spPr bwMode="auto">
          <a:xfrm>
            <a:off x="6588125" y="3573463"/>
            <a:ext cx="1800225" cy="838200"/>
          </a:xfrm>
          <a:prstGeom prst="wedgeRoundRectCallout">
            <a:avLst>
              <a:gd name="adj1" fmla="val -95236"/>
              <a:gd name="adj2" fmla="val -111741"/>
              <a:gd name="adj3" fmla="val 16667"/>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solidFill>
                  <a:schemeClr val="bg2"/>
                </a:solidFill>
                <a:latin typeface="楷体_GB2312" pitchFamily="49" charset="-122"/>
                <a:ea typeface="楷体_GB2312" pitchFamily="49" charset="-122"/>
              </a:rPr>
              <a:t>标识符的</a:t>
            </a:r>
            <a:endParaRPr kumimoji="0" lang="en-US" altLang="zh-CN" sz="2400">
              <a:solidFill>
                <a:schemeClr val="bg2"/>
              </a:solidFill>
              <a:latin typeface="楷体_GB2312" pitchFamily="49" charset="-122"/>
              <a:ea typeface="楷体_GB2312" pitchFamily="49" charset="-122"/>
            </a:endParaRPr>
          </a:p>
          <a:p>
            <a:pPr algn="ctr">
              <a:spcBef>
                <a:spcPct val="0"/>
              </a:spcBef>
              <a:buClrTx/>
              <a:buSzTx/>
              <a:buFontTx/>
              <a:buNone/>
            </a:pPr>
            <a:r>
              <a:rPr kumimoji="0" lang="zh-CN" altLang="en-US" sz="2400">
                <a:solidFill>
                  <a:schemeClr val="bg2"/>
                </a:solidFill>
                <a:latin typeface="楷体_GB2312" pitchFamily="49" charset="-122"/>
                <a:ea typeface="楷体_GB2312" pitchFamily="49" charset="-122"/>
              </a:rPr>
              <a:t>词法规则 </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4805" name="Rectangle 5"/>
          <p:cNvSpPr>
            <a:spLocks noChangeArrowheads="1"/>
          </p:cNvSpPr>
          <p:nvPr/>
        </p:nvSpPr>
        <p:spPr bwMode="auto">
          <a:xfrm>
            <a:off x="2700338" y="0"/>
            <a:ext cx="4176712" cy="714375"/>
          </a:xfrm>
          <a:prstGeom prst="rect">
            <a:avLst/>
          </a:prstGeom>
          <a:noFill/>
          <a:ln w="9525">
            <a:noFill/>
            <a:miter lim="800000"/>
            <a:headEnd/>
            <a:tailEnd/>
          </a:ln>
          <a:effectLst/>
        </p:spPr>
        <p:txBody>
          <a:bodyPr lIns="92075" tIns="46038" rIns="92075" bIns="46038">
            <a:spAutoFit/>
          </a:bodyPr>
          <a:lstStyle/>
          <a:p>
            <a:pPr marL="457200" indent="-457200" algn="ctr">
              <a:lnSpc>
                <a:spcPct val="110000"/>
              </a:lnSpc>
              <a:spcBef>
                <a:spcPct val="20000"/>
              </a:spcBef>
              <a:buClr>
                <a:schemeClr val="folHlink"/>
              </a:buClr>
              <a:buSzPct val="75000"/>
              <a:defRPr/>
            </a:pP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文法的习惯写法</a:t>
            </a:r>
          </a:p>
        </p:txBody>
      </p:sp>
      <p:sp>
        <p:nvSpPr>
          <p:cNvPr id="40963" name="Text Box 26"/>
          <p:cNvSpPr txBox="1">
            <a:spLocks noChangeArrowheads="1"/>
          </p:cNvSpPr>
          <p:nvPr/>
        </p:nvSpPr>
        <p:spPr bwMode="auto">
          <a:xfrm>
            <a:off x="1258888" y="692150"/>
            <a:ext cx="1871662" cy="278447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G[S]</a:t>
            </a:r>
            <a:r>
              <a:rPr lang="zh-CN" altLang="en-US" sz="2800">
                <a:solidFill>
                  <a:schemeClr val="bg2"/>
                </a:solidFill>
              </a:rPr>
              <a:t>：</a:t>
            </a:r>
          </a:p>
          <a:p>
            <a:pPr>
              <a:lnSpc>
                <a:spcPct val="110000"/>
              </a:lnSpc>
              <a:buClr>
                <a:schemeClr val="folHlink"/>
              </a:buClr>
              <a:buFont typeface="Monotype Sorts" pitchFamily="2" charset="2"/>
              <a:buNone/>
            </a:pPr>
            <a:r>
              <a:rPr lang="zh-CN" altLang="en-US" sz="2800">
                <a:solidFill>
                  <a:schemeClr val="bg2"/>
                </a:solidFill>
              </a:rPr>
              <a:t>   </a:t>
            </a:r>
            <a:r>
              <a:rPr lang="en-US" altLang="zh-CN" sz="2800">
                <a:solidFill>
                  <a:schemeClr val="bg2"/>
                </a:solidFill>
              </a:rPr>
              <a:t>S→aA</a:t>
            </a:r>
            <a:r>
              <a:rPr lang="en-US" altLang="zh-CN" sz="2800" b="0">
                <a:solidFill>
                  <a:schemeClr val="bg2"/>
                </a:solidFill>
              </a:rPr>
              <a:t>b</a:t>
            </a:r>
            <a:r>
              <a:rPr lang="en-US" altLang="zh-CN" sz="2800">
                <a:solidFill>
                  <a:schemeClr val="bg2"/>
                </a:solidFill>
              </a:rPr>
              <a:t> </a:t>
            </a:r>
          </a:p>
          <a:p>
            <a:pPr>
              <a:lnSpc>
                <a:spcPct val="110000"/>
              </a:lnSpc>
              <a:buClr>
                <a:schemeClr val="folHlink"/>
              </a:buClr>
              <a:buFont typeface="Monotype Sorts" pitchFamily="2" charset="2"/>
              <a:buNone/>
            </a:pPr>
            <a:r>
              <a:rPr lang="en-US" altLang="zh-CN" sz="2800">
                <a:solidFill>
                  <a:schemeClr val="bg2"/>
                </a:solidFill>
              </a:rPr>
              <a:t>   A→ab    </a:t>
            </a:r>
          </a:p>
          <a:p>
            <a:pPr>
              <a:lnSpc>
                <a:spcPct val="110000"/>
              </a:lnSpc>
              <a:buClr>
                <a:schemeClr val="folHlink"/>
              </a:buClr>
              <a:buFont typeface="Monotype Sorts" pitchFamily="2" charset="2"/>
              <a:buNone/>
            </a:pPr>
            <a:r>
              <a:rPr lang="en-US" altLang="zh-CN" sz="2800">
                <a:solidFill>
                  <a:schemeClr val="bg2"/>
                </a:solidFill>
              </a:rPr>
              <a:t>   A→aA</a:t>
            </a:r>
            <a:r>
              <a:rPr lang="en-US" altLang="zh-CN" sz="2800" b="0">
                <a:solidFill>
                  <a:schemeClr val="bg2"/>
                </a:solidFill>
              </a:rPr>
              <a:t>b</a:t>
            </a:r>
            <a:r>
              <a:rPr lang="en-US" altLang="zh-CN" sz="2800">
                <a:solidFill>
                  <a:schemeClr val="bg2"/>
                </a:solidFill>
              </a:rPr>
              <a:t>  </a:t>
            </a:r>
          </a:p>
          <a:p>
            <a:pPr>
              <a:lnSpc>
                <a:spcPct val="110000"/>
              </a:lnSpc>
              <a:buClr>
                <a:schemeClr val="folHlink"/>
              </a:buClr>
              <a:buFont typeface="Monotype Sorts" pitchFamily="2" charset="2"/>
              <a:buNone/>
            </a:pPr>
            <a:r>
              <a:rPr lang="en-US" altLang="zh-CN" sz="2800">
                <a:solidFill>
                  <a:schemeClr val="bg2"/>
                </a:solidFill>
              </a:rPr>
              <a:t>   A→ε</a:t>
            </a:r>
          </a:p>
        </p:txBody>
      </p:sp>
      <p:sp>
        <p:nvSpPr>
          <p:cNvPr id="844829" name="Text Box 29"/>
          <p:cNvSpPr txBox="1">
            <a:spLocks noChangeArrowheads="1"/>
          </p:cNvSpPr>
          <p:nvPr/>
        </p:nvSpPr>
        <p:spPr bwMode="auto">
          <a:xfrm>
            <a:off x="4500563" y="981075"/>
            <a:ext cx="2232025" cy="22288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G</a:t>
            </a:r>
            <a:r>
              <a:rPr lang="zh-CN" altLang="en-US" sz="2800">
                <a:solidFill>
                  <a:schemeClr val="bg2"/>
                </a:solidFill>
              </a:rPr>
              <a:t>：</a:t>
            </a:r>
            <a:r>
              <a:rPr lang="en-US" altLang="zh-CN" sz="2800">
                <a:solidFill>
                  <a:schemeClr val="bg2"/>
                </a:solidFill>
              </a:rPr>
              <a:t>S→aA</a:t>
            </a:r>
            <a:r>
              <a:rPr lang="en-US" altLang="zh-CN" sz="2800" b="0">
                <a:solidFill>
                  <a:schemeClr val="bg2"/>
                </a:solidFill>
              </a:rPr>
              <a:t>b</a:t>
            </a:r>
            <a:r>
              <a:rPr lang="en-US" altLang="zh-CN" sz="2800">
                <a:solidFill>
                  <a:schemeClr val="bg2"/>
                </a:solidFill>
              </a:rPr>
              <a:t> </a:t>
            </a:r>
          </a:p>
          <a:p>
            <a:pPr>
              <a:lnSpc>
                <a:spcPct val="110000"/>
              </a:lnSpc>
              <a:buClr>
                <a:schemeClr val="folHlink"/>
              </a:buClr>
              <a:buFont typeface="Monotype Sorts" pitchFamily="2" charset="2"/>
              <a:buNone/>
            </a:pPr>
            <a:r>
              <a:rPr lang="en-US" altLang="zh-CN" sz="2800">
                <a:solidFill>
                  <a:schemeClr val="bg2"/>
                </a:solidFill>
              </a:rPr>
              <a:t>   A→ab    </a:t>
            </a:r>
          </a:p>
          <a:p>
            <a:pPr>
              <a:lnSpc>
                <a:spcPct val="110000"/>
              </a:lnSpc>
              <a:buClr>
                <a:schemeClr val="folHlink"/>
              </a:buClr>
              <a:buFont typeface="Monotype Sorts" pitchFamily="2" charset="2"/>
              <a:buNone/>
            </a:pPr>
            <a:r>
              <a:rPr lang="en-US" altLang="zh-CN" sz="2800">
                <a:solidFill>
                  <a:schemeClr val="bg2"/>
                </a:solidFill>
              </a:rPr>
              <a:t>   A→aA</a:t>
            </a:r>
            <a:r>
              <a:rPr lang="en-US" altLang="zh-CN" sz="2800" b="0">
                <a:solidFill>
                  <a:schemeClr val="bg2"/>
                </a:solidFill>
              </a:rPr>
              <a:t>b</a:t>
            </a:r>
            <a:r>
              <a:rPr lang="en-US" altLang="zh-CN" sz="2800">
                <a:solidFill>
                  <a:schemeClr val="bg2"/>
                </a:solidFill>
              </a:rPr>
              <a:t>  </a:t>
            </a:r>
          </a:p>
          <a:p>
            <a:pPr>
              <a:lnSpc>
                <a:spcPct val="110000"/>
              </a:lnSpc>
              <a:buClr>
                <a:schemeClr val="folHlink"/>
              </a:buClr>
              <a:buFont typeface="Monotype Sorts" pitchFamily="2" charset="2"/>
              <a:buNone/>
            </a:pPr>
            <a:r>
              <a:rPr lang="en-US" altLang="zh-CN" sz="2800">
                <a:solidFill>
                  <a:schemeClr val="bg2"/>
                </a:solidFill>
              </a:rPr>
              <a:t>   A→ε</a:t>
            </a:r>
          </a:p>
        </p:txBody>
      </p:sp>
      <p:sp>
        <p:nvSpPr>
          <p:cNvPr id="844831" name="Text Box 31"/>
          <p:cNvSpPr txBox="1">
            <a:spLocks noChangeArrowheads="1"/>
          </p:cNvSpPr>
          <p:nvPr/>
        </p:nvSpPr>
        <p:spPr bwMode="auto">
          <a:xfrm>
            <a:off x="1187450" y="3644900"/>
            <a:ext cx="2808288" cy="167322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G[S]</a:t>
            </a:r>
            <a:r>
              <a:rPr lang="zh-CN" altLang="en-US" sz="2800">
                <a:solidFill>
                  <a:schemeClr val="bg2"/>
                </a:solidFill>
              </a:rPr>
              <a:t>：</a:t>
            </a:r>
          </a:p>
          <a:p>
            <a:pPr>
              <a:lnSpc>
                <a:spcPct val="110000"/>
              </a:lnSpc>
              <a:buClr>
                <a:schemeClr val="folHlink"/>
              </a:buClr>
              <a:buFont typeface="Monotype Sorts" pitchFamily="2" charset="2"/>
              <a:buNone/>
            </a:pPr>
            <a:r>
              <a:rPr lang="zh-CN" altLang="en-US" sz="2800">
                <a:solidFill>
                  <a:schemeClr val="bg2"/>
                </a:solidFill>
              </a:rPr>
              <a:t> </a:t>
            </a:r>
            <a:r>
              <a:rPr lang="en-US" altLang="zh-CN" sz="2800">
                <a:solidFill>
                  <a:schemeClr val="bg2"/>
                </a:solidFill>
              </a:rPr>
              <a:t>S→aAb </a:t>
            </a:r>
          </a:p>
          <a:p>
            <a:pPr>
              <a:lnSpc>
                <a:spcPct val="110000"/>
              </a:lnSpc>
              <a:buClr>
                <a:schemeClr val="folHlink"/>
              </a:buClr>
              <a:buFont typeface="Monotype Sorts" pitchFamily="2" charset="2"/>
              <a:buNone/>
            </a:pPr>
            <a:r>
              <a:rPr lang="en-US" altLang="zh-CN" sz="2800">
                <a:solidFill>
                  <a:schemeClr val="bg2"/>
                </a:solidFill>
              </a:rPr>
              <a:t> A→ab| aAb|ε</a:t>
            </a:r>
          </a:p>
        </p:txBody>
      </p:sp>
      <p:sp>
        <p:nvSpPr>
          <p:cNvPr id="844833" name="Text Box 33"/>
          <p:cNvSpPr txBox="1">
            <a:spLocks noChangeArrowheads="1"/>
          </p:cNvSpPr>
          <p:nvPr/>
        </p:nvSpPr>
        <p:spPr bwMode="auto">
          <a:xfrm>
            <a:off x="4427538" y="3644900"/>
            <a:ext cx="3097212" cy="167322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G[S]</a:t>
            </a:r>
            <a:r>
              <a:rPr lang="zh-CN" altLang="en-US" sz="2800">
                <a:solidFill>
                  <a:schemeClr val="bg2"/>
                </a:solidFill>
              </a:rPr>
              <a:t>：</a:t>
            </a:r>
          </a:p>
          <a:p>
            <a:pPr>
              <a:lnSpc>
                <a:spcPct val="110000"/>
              </a:lnSpc>
              <a:buClr>
                <a:schemeClr val="folHlink"/>
              </a:buClr>
              <a:buFont typeface="Monotype Sorts" pitchFamily="2" charset="2"/>
              <a:buNone/>
            </a:pPr>
            <a:r>
              <a:rPr lang="en-US" altLang="zh-CN" sz="2800">
                <a:solidFill>
                  <a:schemeClr val="bg2"/>
                </a:solidFill>
              </a:rPr>
              <a:t>S ∷= aAb </a:t>
            </a:r>
          </a:p>
          <a:p>
            <a:pPr>
              <a:lnSpc>
                <a:spcPct val="110000"/>
              </a:lnSpc>
              <a:buClr>
                <a:schemeClr val="folHlink"/>
              </a:buClr>
              <a:buFont typeface="Monotype Sorts" pitchFamily="2" charset="2"/>
              <a:buNone/>
            </a:pPr>
            <a:r>
              <a:rPr lang="en-US" altLang="zh-CN" sz="2800">
                <a:solidFill>
                  <a:schemeClr val="bg2"/>
                </a:solidFill>
              </a:rPr>
              <a:t>A ∷= ab| aAb| ε</a:t>
            </a:r>
          </a:p>
        </p:txBody>
      </p:sp>
      <p:sp>
        <p:nvSpPr>
          <p:cNvPr id="844834" name="Text Box 34"/>
          <p:cNvSpPr txBox="1">
            <a:spLocks noChangeArrowheads="1"/>
          </p:cNvSpPr>
          <p:nvPr/>
        </p:nvSpPr>
        <p:spPr bwMode="auto">
          <a:xfrm>
            <a:off x="2339975" y="5589588"/>
            <a:ext cx="4465638" cy="10779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zh-CN" altLang="en-US">
                <a:solidFill>
                  <a:schemeClr val="bg2"/>
                </a:solidFill>
              </a:rPr>
              <a:t>大写字母：</a:t>
            </a:r>
            <a:r>
              <a:rPr lang="zh-CN" altLang="en-US" i="1">
                <a:solidFill>
                  <a:schemeClr val="bg2"/>
                </a:solidFill>
              </a:rPr>
              <a:t>非终结符</a:t>
            </a:r>
          </a:p>
          <a:p>
            <a:pPr>
              <a:lnSpc>
                <a:spcPct val="90000"/>
              </a:lnSpc>
              <a:buFont typeface="Monotype Sorts" pitchFamily="2" charset="2"/>
              <a:buNone/>
            </a:pPr>
            <a:r>
              <a:rPr lang="zh-CN" altLang="en-US">
                <a:solidFill>
                  <a:schemeClr val="bg2"/>
                </a:solidFill>
              </a:rPr>
              <a:t>小写字母：</a:t>
            </a:r>
            <a:r>
              <a:rPr lang="zh-CN" altLang="en-US" i="1">
                <a:solidFill>
                  <a:schemeClr val="bg2"/>
                </a:solidFill>
              </a:rPr>
              <a:t>终结符</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4829"/>
                                        </p:tgtEl>
                                        <p:attrNameLst>
                                          <p:attrName>style.visibility</p:attrName>
                                        </p:attrNameLst>
                                      </p:cBhvr>
                                      <p:to>
                                        <p:strVal val="visible"/>
                                      </p:to>
                                    </p:set>
                                    <p:animEffect transition="in" filter="dissolve">
                                      <p:cBhvr>
                                        <p:cTn id="7" dur="500"/>
                                        <p:tgtEl>
                                          <p:spTgt spid="844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4831"/>
                                        </p:tgtEl>
                                        <p:attrNameLst>
                                          <p:attrName>style.visibility</p:attrName>
                                        </p:attrNameLst>
                                      </p:cBhvr>
                                      <p:to>
                                        <p:strVal val="visible"/>
                                      </p:to>
                                    </p:set>
                                    <p:animEffect transition="in" filter="dissolve">
                                      <p:cBhvr>
                                        <p:cTn id="12" dur="500"/>
                                        <p:tgtEl>
                                          <p:spTgt spid="844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4833"/>
                                        </p:tgtEl>
                                        <p:attrNameLst>
                                          <p:attrName>style.visibility</p:attrName>
                                        </p:attrNameLst>
                                      </p:cBhvr>
                                      <p:to>
                                        <p:strVal val="visible"/>
                                      </p:to>
                                    </p:set>
                                    <p:animEffect transition="in" filter="dissolve">
                                      <p:cBhvr>
                                        <p:cTn id="17" dur="500"/>
                                        <p:tgtEl>
                                          <p:spTgt spid="8448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44834"/>
                                        </p:tgtEl>
                                        <p:attrNameLst>
                                          <p:attrName>style.visibility</p:attrName>
                                        </p:attrNameLst>
                                      </p:cBhvr>
                                      <p:to>
                                        <p:strVal val="visible"/>
                                      </p:to>
                                    </p:set>
                                    <p:anim calcmode="lin" valueType="num">
                                      <p:cBhvr additive="base">
                                        <p:cTn id="22" dur="500" fill="hold"/>
                                        <p:tgtEl>
                                          <p:spTgt spid="844834"/>
                                        </p:tgtEl>
                                        <p:attrNameLst>
                                          <p:attrName>ppt_x</p:attrName>
                                        </p:attrNameLst>
                                      </p:cBhvr>
                                      <p:tavLst>
                                        <p:tav tm="0">
                                          <p:val>
                                            <p:strVal val="0-#ppt_w/2"/>
                                          </p:val>
                                        </p:tav>
                                        <p:tav tm="100000">
                                          <p:val>
                                            <p:strVal val="#ppt_x"/>
                                          </p:val>
                                        </p:tav>
                                      </p:tavLst>
                                    </p:anim>
                                    <p:anim calcmode="lin" valueType="num">
                                      <p:cBhvr additive="base">
                                        <p:cTn id="23" dur="500" fill="hold"/>
                                        <p:tgtEl>
                                          <p:spTgt spid="84483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29" grpId="0" animBg="1"/>
      <p:bldP spid="844831" grpId="0" animBg="1"/>
      <p:bldP spid="844833" grpId="0" animBg="1"/>
      <p:bldP spid="844834" grpId="0" animBg="1" autoUpdateAnimBg="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242888" y="-44611"/>
            <a:ext cx="8748712" cy="685800"/>
          </a:xfrm>
        </p:spPr>
        <p:txBody>
          <a:bodyPr/>
          <a:lstStyle/>
          <a:p>
            <a:pPr marL="457200" indent="-457200" algn="ctr">
              <a:lnSpc>
                <a:spcPct val="110000"/>
              </a:lnSpc>
              <a:spcBef>
                <a:spcPct val="20000"/>
              </a:spcBef>
              <a:buClr>
                <a:schemeClr val="folHlink"/>
              </a:buClr>
              <a:buSzPct val="75000"/>
              <a:defRPr/>
            </a:pPr>
            <a:r>
              <a:rPr lang="en-US" altLang="zh-CN" sz="4000" b="1" kern="1200" dirty="0">
                <a:solidFill>
                  <a:schemeClr val="bg1">
                    <a:lumMod val="75000"/>
                  </a:schemeClr>
                </a:solidFill>
                <a:effectLst>
                  <a:outerShdw blurRad="38100" dist="38100" dir="2700000" algn="tl">
                    <a:srgbClr val="000000">
                      <a:alpha val="43137"/>
                    </a:srgbClr>
                  </a:outerShdw>
                </a:effectLst>
                <a:cs typeface="+mn-cs"/>
              </a:rPr>
              <a:t>EBNF</a:t>
            </a:r>
            <a:r>
              <a:rPr lang="en-US" altLang="zh-CN" sz="2800" b="1" kern="1200" dirty="0">
                <a:solidFill>
                  <a:schemeClr val="bg1">
                    <a:lumMod val="75000"/>
                  </a:schemeClr>
                </a:solidFill>
                <a:effectLst>
                  <a:outerShdw blurRad="38100" dist="38100" dir="2700000" algn="tl">
                    <a:srgbClr val="000000">
                      <a:alpha val="43137"/>
                    </a:srgbClr>
                  </a:outerShdw>
                </a:effectLst>
                <a:cs typeface="+mn-cs"/>
              </a:rPr>
              <a:t>(Extended BNF)</a:t>
            </a:r>
            <a:r>
              <a:rPr lang="zh-CN" altLang="en-US" sz="4000" b="1" kern="1200" dirty="0">
                <a:solidFill>
                  <a:schemeClr val="bg1">
                    <a:lumMod val="75000"/>
                  </a:schemeClr>
                </a:solidFill>
                <a:effectLst>
                  <a:outerShdw blurRad="38100" dist="38100" dir="2700000" algn="tl">
                    <a:srgbClr val="000000">
                      <a:alpha val="43137"/>
                    </a:srgbClr>
                  </a:outerShdw>
                </a:effectLst>
                <a:cs typeface="+mn-cs"/>
              </a:rPr>
              <a:t> 中的元符号（</a:t>
            </a:r>
            <a:r>
              <a:rPr lang="en-US" altLang="zh-CN" sz="4000" b="1" kern="1200" dirty="0">
                <a:solidFill>
                  <a:schemeClr val="bg1">
                    <a:lumMod val="75000"/>
                  </a:schemeClr>
                </a:solidFill>
                <a:effectLst>
                  <a:outerShdw blurRad="38100" dist="38100" dir="2700000" algn="tl">
                    <a:srgbClr val="000000">
                      <a:alpha val="43137"/>
                    </a:srgbClr>
                  </a:outerShdw>
                </a:effectLst>
                <a:cs typeface="+mn-cs"/>
              </a:rPr>
              <a:t>1</a:t>
            </a:r>
            <a:r>
              <a:rPr lang="zh-CN" altLang="en-US" sz="4000" b="1" kern="1200" dirty="0">
                <a:solidFill>
                  <a:schemeClr val="bg1">
                    <a:lumMod val="75000"/>
                  </a:schemeClr>
                </a:solidFill>
                <a:effectLst>
                  <a:outerShdw blurRad="38100" dist="38100" dir="2700000" algn="tl">
                    <a:srgbClr val="000000">
                      <a:alpha val="43137"/>
                    </a:srgbClr>
                  </a:outerShdw>
                </a:effectLst>
                <a:cs typeface="+mn-cs"/>
              </a:rPr>
              <a:t>）</a:t>
            </a:r>
          </a:p>
        </p:txBody>
      </p:sp>
      <p:sp>
        <p:nvSpPr>
          <p:cNvPr id="927750" name="Text Box 6"/>
          <p:cNvSpPr txBox="1">
            <a:spLocks noChangeArrowheads="1"/>
          </p:cNvSpPr>
          <p:nvPr/>
        </p:nvSpPr>
        <p:spPr bwMode="auto">
          <a:xfrm>
            <a:off x="242888" y="644650"/>
            <a:ext cx="8915400" cy="566738"/>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defRPr/>
            </a:pPr>
            <a:r>
              <a:rPr lang="zh-CN" altLang="en-US" sz="2800" dirty="0">
                <a:solidFill>
                  <a:schemeClr val="bg2"/>
                </a:solidFill>
                <a:effectLst>
                  <a:outerShdw blurRad="38100" dist="38100" dir="2700000" algn="tl">
                    <a:srgbClr val="000000"/>
                  </a:outerShdw>
                </a:effectLst>
                <a:latin typeface="Times New Roman" pitchFamily="18" charset="0"/>
              </a:rPr>
              <a:t>为紧密地映射递归下降分析程序的真实代码而设计的</a:t>
            </a:r>
          </a:p>
        </p:txBody>
      </p:sp>
      <p:sp>
        <p:nvSpPr>
          <p:cNvPr id="927752" name="Text Box 8"/>
          <p:cNvSpPr txBox="1">
            <a:spLocks noChangeArrowheads="1"/>
          </p:cNvSpPr>
          <p:nvPr/>
        </p:nvSpPr>
        <p:spPr bwMode="auto">
          <a:xfrm>
            <a:off x="756444" y="1974975"/>
            <a:ext cx="6191250" cy="1074737"/>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{t}</a:t>
            </a:r>
            <a:r>
              <a:rPr lang="en-US" altLang="zh-CN" sz="2800" baseline="-25000">
                <a:solidFill>
                  <a:schemeClr val="bg2"/>
                </a:solidFill>
              </a:rPr>
              <a:t>n</a:t>
            </a:r>
            <a:r>
              <a:rPr lang="en-US" altLang="zh-CN" sz="2800" baseline="30000">
                <a:solidFill>
                  <a:schemeClr val="bg2"/>
                </a:solidFill>
              </a:rPr>
              <a:t>m </a:t>
            </a:r>
            <a:r>
              <a:rPr lang="zh-CN" altLang="en-US" sz="2800">
                <a:solidFill>
                  <a:schemeClr val="bg2"/>
                </a:solidFill>
              </a:rPr>
              <a:t>：符号串</a:t>
            </a:r>
            <a:r>
              <a:rPr lang="en-US" altLang="zh-CN" sz="2800">
                <a:solidFill>
                  <a:schemeClr val="bg2"/>
                </a:solidFill>
              </a:rPr>
              <a:t>t</a:t>
            </a:r>
            <a:r>
              <a:rPr lang="zh-CN" altLang="en-US" sz="2800">
                <a:solidFill>
                  <a:schemeClr val="bg2"/>
                </a:solidFill>
              </a:rPr>
              <a:t>可重复连接</a:t>
            </a:r>
            <a:r>
              <a:rPr lang="en-US" altLang="zh-CN" sz="2800">
                <a:solidFill>
                  <a:schemeClr val="bg2"/>
                </a:solidFill>
              </a:rPr>
              <a:t>n</a:t>
            </a:r>
            <a:r>
              <a:rPr lang="zh-CN" altLang="en-US" sz="2800">
                <a:solidFill>
                  <a:schemeClr val="bg2"/>
                </a:solidFill>
              </a:rPr>
              <a:t>到</a:t>
            </a:r>
            <a:r>
              <a:rPr lang="en-US" altLang="zh-CN" sz="2800">
                <a:solidFill>
                  <a:schemeClr val="bg2"/>
                </a:solidFill>
              </a:rPr>
              <a:t>m</a:t>
            </a:r>
            <a:r>
              <a:rPr lang="zh-CN" altLang="en-US" sz="2800">
                <a:solidFill>
                  <a:schemeClr val="bg2"/>
                </a:solidFill>
              </a:rPr>
              <a:t>次；</a:t>
            </a:r>
          </a:p>
          <a:p>
            <a:pPr eaLnBrk="1" hangingPunct="1">
              <a:spcBef>
                <a:spcPct val="30000"/>
              </a:spcBef>
              <a:buClrTx/>
              <a:buSzTx/>
              <a:buFontTx/>
              <a:buNone/>
            </a:pPr>
            <a:r>
              <a:rPr lang="en-US" altLang="zh-CN" sz="2800">
                <a:solidFill>
                  <a:schemeClr val="bg2"/>
                </a:solidFill>
              </a:rPr>
              <a:t>{t} </a:t>
            </a:r>
            <a:r>
              <a:rPr lang="zh-CN" altLang="en-US" sz="2800">
                <a:solidFill>
                  <a:schemeClr val="bg2"/>
                </a:solidFill>
              </a:rPr>
              <a:t>：符号串</a:t>
            </a:r>
            <a:r>
              <a:rPr lang="en-US" altLang="zh-CN" sz="2800">
                <a:solidFill>
                  <a:schemeClr val="bg2"/>
                </a:solidFill>
              </a:rPr>
              <a:t>t</a:t>
            </a:r>
            <a:r>
              <a:rPr lang="zh-CN" altLang="en-US" sz="2800">
                <a:solidFill>
                  <a:schemeClr val="bg2"/>
                </a:solidFill>
              </a:rPr>
              <a:t>可重复连接</a:t>
            </a:r>
            <a:r>
              <a:rPr lang="en-US" altLang="zh-CN" sz="2800">
                <a:solidFill>
                  <a:schemeClr val="bg2"/>
                </a:solidFill>
              </a:rPr>
              <a:t>0</a:t>
            </a:r>
            <a:r>
              <a:rPr lang="zh-CN" altLang="en-US" sz="2800">
                <a:solidFill>
                  <a:schemeClr val="bg2"/>
                </a:solidFill>
              </a:rPr>
              <a:t>到无穷次。</a:t>
            </a:r>
          </a:p>
        </p:txBody>
      </p:sp>
      <p:sp>
        <p:nvSpPr>
          <p:cNvPr id="41989" name="Rectangle 9"/>
          <p:cNvSpPr>
            <a:spLocks noChangeArrowheads="1"/>
          </p:cNvSpPr>
          <p:nvPr/>
        </p:nvSpPr>
        <p:spPr bwMode="auto">
          <a:xfrm>
            <a:off x="3030767" y="1247900"/>
            <a:ext cx="22463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dirty="0">
                <a:solidFill>
                  <a:schemeClr val="bg2"/>
                </a:solidFill>
                <a:latin typeface="宋体" panose="02010600030101010101" pitchFamily="2" charset="-122"/>
              </a:rPr>
              <a:t>可重复连接</a:t>
            </a:r>
          </a:p>
        </p:txBody>
      </p:sp>
      <p:grpSp>
        <p:nvGrpSpPr>
          <p:cNvPr id="2" name="Group 12"/>
          <p:cNvGrpSpPr>
            <a:grpSpLocks/>
          </p:cNvGrpSpPr>
          <p:nvPr/>
        </p:nvGrpSpPr>
        <p:grpSpPr bwMode="auto">
          <a:xfrm>
            <a:off x="756444" y="3272951"/>
            <a:ext cx="8497887" cy="1009650"/>
            <a:chOff x="249" y="2704"/>
            <a:chExt cx="5353" cy="636"/>
          </a:xfrm>
        </p:grpSpPr>
        <p:sp>
          <p:nvSpPr>
            <p:cNvPr id="41998" name="Text Box 10"/>
            <p:cNvSpPr txBox="1">
              <a:spLocks noChangeArrowheads="1"/>
            </p:cNvSpPr>
            <p:nvPr/>
          </p:nvSpPr>
          <p:spPr bwMode="auto">
            <a:xfrm>
              <a:off x="249" y="2704"/>
              <a:ext cx="3085" cy="354"/>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&lt;</a:t>
              </a:r>
              <a:r>
                <a:rPr lang="zh-CN" altLang="en-US" sz="2800">
                  <a:solidFill>
                    <a:schemeClr val="bg2"/>
                  </a:solidFill>
                </a:rPr>
                <a:t>无符号整数</a:t>
              </a:r>
              <a:r>
                <a:rPr lang="en-US" altLang="zh-CN" sz="2800">
                  <a:solidFill>
                    <a:schemeClr val="bg2"/>
                  </a:solidFill>
                </a:rPr>
                <a:t>&gt;→{&lt;</a:t>
              </a:r>
              <a:r>
                <a:rPr lang="zh-CN" altLang="en-US" sz="2800">
                  <a:solidFill>
                    <a:schemeClr val="bg2"/>
                  </a:solidFill>
                </a:rPr>
                <a:t>数字</a:t>
              </a:r>
              <a:r>
                <a:rPr lang="en-US" altLang="zh-CN" sz="2800">
                  <a:solidFill>
                    <a:schemeClr val="bg2"/>
                  </a:solidFill>
                </a:rPr>
                <a:t>&gt;}</a:t>
              </a:r>
              <a:r>
                <a:rPr lang="en-US" altLang="zh-CN" sz="2800" baseline="-25000">
                  <a:solidFill>
                    <a:schemeClr val="bg2"/>
                  </a:solidFill>
                </a:rPr>
                <a:t>1</a:t>
              </a:r>
              <a:r>
                <a:rPr lang="en-US" altLang="zh-CN" sz="2800" baseline="30000">
                  <a:solidFill>
                    <a:schemeClr val="bg2"/>
                  </a:solidFill>
                </a:rPr>
                <a:t>3 </a:t>
              </a:r>
            </a:p>
          </p:txBody>
        </p:sp>
        <p:sp>
          <p:nvSpPr>
            <p:cNvPr id="41999" name="Text Box 11"/>
            <p:cNvSpPr txBox="1">
              <a:spLocks noChangeArrowheads="1"/>
            </p:cNvSpPr>
            <p:nvPr/>
          </p:nvSpPr>
          <p:spPr bwMode="auto">
            <a:xfrm>
              <a:off x="249" y="3029"/>
              <a:ext cx="5353" cy="311"/>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400" dirty="0">
                  <a:solidFill>
                    <a:schemeClr val="bg2"/>
                  </a:solidFill>
                </a:rPr>
                <a:t>&lt;</a:t>
              </a:r>
              <a:r>
                <a:rPr lang="zh-CN" altLang="en-US" sz="2400" dirty="0">
                  <a:solidFill>
                    <a:schemeClr val="bg2"/>
                  </a:solidFill>
                </a:rPr>
                <a:t>无符号整数</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a:t>
              </a:r>
            </a:p>
          </p:txBody>
        </p:sp>
      </p:grpSp>
      <p:grpSp>
        <p:nvGrpSpPr>
          <p:cNvPr id="3" name="Group 15"/>
          <p:cNvGrpSpPr>
            <a:grpSpLocks/>
          </p:cNvGrpSpPr>
          <p:nvPr/>
        </p:nvGrpSpPr>
        <p:grpSpPr bwMode="auto">
          <a:xfrm>
            <a:off x="756444" y="4528665"/>
            <a:ext cx="4108450" cy="539750"/>
            <a:chOff x="1066" y="3612"/>
            <a:chExt cx="2588" cy="340"/>
          </a:xfrm>
        </p:grpSpPr>
        <p:sp>
          <p:nvSpPr>
            <p:cNvPr id="41996" name="Rectangle 13"/>
            <p:cNvSpPr>
              <a:spLocks noChangeArrowheads="1"/>
            </p:cNvSpPr>
            <p:nvPr/>
          </p:nvSpPr>
          <p:spPr bwMode="auto">
            <a:xfrm>
              <a:off x="1066" y="3625"/>
              <a:ext cx="1114" cy="327"/>
            </a:xfrm>
            <a:prstGeom prst="rect">
              <a:avLst/>
            </a:prstGeom>
            <a:solidFill>
              <a:srgbClr val="D9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rPr>
                <a:t>E→E+T|T</a:t>
              </a:r>
            </a:p>
          </p:txBody>
        </p:sp>
        <p:sp>
          <p:nvSpPr>
            <p:cNvPr id="41997" name="Rectangle 14"/>
            <p:cNvSpPr>
              <a:spLocks noChangeArrowheads="1"/>
            </p:cNvSpPr>
            <p:nvPr/>
          </p:nvSpPr>
          <p:spPr bwMode="auto">
            <a:xfrm>
              <a:off x="2562" y="3612"/>
              <a:ext cx="1092" cy="327"/>
            </a:xfrm>
            <a:prstGeom prst="rect">
              <a:avLst/>
            </a:prstGeom>
            <a:solidFill>
              <a:srgbClr val="D9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dirty="0">
                  <a:solidFill>
                    <a:schemeClr val="bg2"/>
                  </a:solidFill>
                </a:rPr>
                <a:t>E→T{+T}</a:t>
              </a:r>
            </a:p>
          </p:txBody>
        </p:sp>
      </p:grpSp>
      <p:sp>
        <p:nvSpPr>
          <p:cNvPr id="927760" name="Rectangle 16"/>
          <p:cNvSpPr>
            <a:spLocks noChangeArrowheads="1"/>
          </p:cNvSpPr>
          <p:nvPr/>
        </p:nvSpPr>
        <p:spPr bwMode="auto">
          <a:xfrm>
            <a:off x="756444" y="5432186"/>
            <a:ext cx="5980112" cy="56197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SzTx/>
              <a:buFontTx/>
              <a:buNone/>
            </a:pPr>
            <a:r>
              <a:rPr lang="en-US" altLang="zh-CN" sz="2800" dirty="0">
                <a:solidFill>
                  <a:schemeClr val="bg2"/>
                </a:solidFill>
              </a:rPr>
              <a:t>&lt;</a:t>
            </a:r>
            <a:r>
              <a:rPr lang="zh-CN" altLang="en-US" sz="2800" dirty="0">
                <a:solidFill>
                  <a:schemeClr val="bg2"/>
                </a:solidFill>
              </a:rPr>
              <a:t>标识符</a:t>
            </a:r>
            <a:r>
              <a:rPr lang="en-US" altLang="zh-CN" sz="2800" dirty="0">
                <a:solidFill>
                  <a:schemeClr val="bg2"/>
                </a:solidFill>
              </a:rPr>
              <a:t>&gt;→&lt;</a:t>
            </a:r>
            <a:r>
              <a:rPr lang="zh-CN" altLang="en-US" sz="2800" dirty="0">
                <a:solidFill>
                  <a:schemeClr val="bg2"/>
                </a:solidFill>
              </a:rPr>
              <a:t>字母</a:t>
            </a:r>
            <a:r>
              <a:rPr lang="en-US" altLang="zh-CN" sz="2800" dirty="0">
                <a:solidFill>
                  <a:schemeClr val="bg2"/>
                </a:solidFill>
              </a:rPr>
              <a:t>&gt;{&lt;</a:t>
            </a:r>
            <a:r>
              <a:rPr lang="zh-CN" altLang="en-US" sz="2800" dirty="0">
                <a:solidFill>
                  <a:schemeClr val="bg2"/>
                </a:solidFill>
              </a:rPr>
              <a:t>字母</a:t>
            </a:r>
            <a:r>
              <a:rPr lang="en-US" altLang="zh-CN" sz="2800" dirty="0">
                <a:solidFill>
                  <a:schemeClr val="bg2"/>
                </a:solidFill>
              </a:rPr>
              <a:t>&gt;|&lt;</a:t>
            </a:r>
            <a:r>
              <a:rPr lang="zh-CN" altLang="en-US" sz="2800" dirty="0">
                <a:solidFill>
                  <a:schemeClr val="bg2"/>
                </a:solidFill>
              </a:rPr>
              <a:t>数字</a:t>
            </a:r>
            <a:r>
              <a:rPr lang="en-US" altLang="zh-CN" sz="2800" dirty="0">
                <a:solidFill>
                  <a:schemeClr val="bg2"/>
                </a:solidFill>
              </a:rPr>
              <a:t>&gt;}</a:t>
            </a:r>
            <a:r>
              <a:rPr lang="en-US" altLang="zh-CN" sz="2800" baseline="-25000" dirty="0">
                <a:solidFill>
                  <a:schemeClr val="bg2"/>
                </a:solidFill>
              </a:rPr>
              <a:t>0</a:t>
            </a:r>
            <a:r>
              <a:rPr lang="en-US" altLang="zh-CN" sz="2800" baseline="30000" dirty="0">
                <a:solidFill>
                  <a:schemeClr val="bg2"/>
                </a:solidFill>
              </a:rPr>
              <a:t>7</a:t>
            </a:r>
          </a:p>
        </p:txBody>
      </p:sp>
      <p:sp>
        <p:nvSpPr>
          <p:cNvPr id="927761" name="Text Box 17"/>
          <p:cNvSpPr txBox="1">
            <a:spLocks noChangeArrowheads="1"/>
          </p:cNvSpPr>
          <p:nvPr/>
        </p:nvSpPr>
        <p:spPr bwMode="auto">
          <a:xfrm>
            <a:off x="31654" y="6037682"/>
            <a:ext cx="89646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dirty="0">
                <a:solidFill>
                  <a:schemeClr val="bg2"/>
                </a:solidFill>
                <a:latin typeface="宋体" panose="02010600030101010101" pitchFamily="2" charset="-122"/>
              </a:rPr>
              <a:t>字母打头、后跟数字或字母的、不超过</a:t>
            </a:r>
            <a:r>
              <a:rPr lang="en-US" altLang="zh-CN" sz="2800" dirty="0">
                <a:solidFill>
                  <a:schemeClr val="bg2"/>
                </a:solidFill>
                <a:latin typeface="宋体" panose="02010600030101010101" pitchFamily="2" charset="-122"/>
              </a:rPr>
              <a:t>8</a:t>
            </a:r>
            <a:r>
              <a:rPr lang="zh-CN" altLang="en-US" sz="2800" dirty="0">
                <a:solidFill>
                  <a:schemeClr val="bg2"/>
                </a:solidFill>
                <a:latin typeface="宋体" panose="02010600030101010101" pitchFamily="2" charset="-122"/>
              </a:rPr>
              <a:t>个字符的标识符</a:t>
            </a:r>
          </a:p>
        </p:txBody>
      </p:sp>
      <p:sp>
        <p:nvSpPr>
          <p:cNvPr id="43018" name="Rectangle 18"/>
          <p:cNvSpPr>
            <a:spLocks noChangeArrowheads="1"/>
          </p:cNvSpPr>
          <p:nvPr/>
        </p:nvSpPr>
        <p:spPr bwMode="auto">
          <a:xfrm>
            <a:off x="756444" y="1267681"/>
            <a:ext cx="1439862" cy="5842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mj-lt"/>
              </a:rPr>
              <a:t>{    }</a:t>
            </a:r>
          </a:p>
        </p:txBody>
      </p:sp>
      <p:sp>
        <p:nvSpPr>
          <p:cNvPr id="1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7752"/>
                                        </p:tgtEl>
                                        <p:attrNameLst>
                                          <p:attrName>style.visibility</p:attrName>
                                        </p:attrNameLst>
                                      </p:cBhvr>
                                      <p:to>
                                        <p:strVal val="visible"/>
                                      </p:to>
                                    </p:set>
                                    <p:animEffect transition="in" filter="blinds(horizontal)">
                                      <p:cBhvr>
                                        <p:cTn id="7" dur="500"/>
                                        <p:tgtEl>
                                          <p:spTgt spid="927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7760"/>
                                        </p:tgtEl>
                                        <p:attrNameLst>
                                          <p:attrName>style.visibility</p:attrName>
                                        </p:attrNameLst>
                                      </p:cBhvr>
                                      <p:to>
                                        <p:strVal val="visible"/>
                                      </p:to>
                                    </p:set>
                                    <p:animEffect transition="in" filter="blinds(horizontal)">
                                      <p:cBhvr>
                                        <p:cTn id="22" dur="500"/>
                                        <p:tgtEl>
                                          <p:spTgt spid="927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7761">
                                            <p:txEl>
                                              <p:pRg st="0" end="0"/>
                                            </p:txEl>
                                          </p:spTgt>
                                        </p:tgtEl>
                                        <p:attrNameLst>
                                          <p:attrName>style.visibility</p:attrName>
                                        </p:attrNameLst>
                                      </p:cBhvr>
                                      <p:to>
                                        <p:strVal val="visible"/>
                                      </p:to>
                                    </p:set>
                                    <p:animEffect transition="in" filter="blinds(horizontal)">
                                      <p:cBhvr>
                                        <p:cTn id="27" dur="500"/>
                                        <p:tgtEl>
                                          <p:spTgt spid="927761">
                                            <p:txEl>
                                              <p:pRg st="0" end="0"/>
                                            </p:txEl>
                                          </p:spTgt>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2" grpId="0" animBg="1"/>
      <p:bldP spid="927760"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8773" name="Rectangle 5"/>
          <p:cNvSpPr>
            <a:spLocks noChangeArrowheads="1"/>
          </p:cNvSpPr>
          <p:nvPr/>
        </p:nvSpPr>
        <p:spPr bwMode="auto">
          <a:xfrm>
            <a:off x="-41275" y="3068638"/>
            <a:ext cx="9144000" cy="1117600"/>
          </a:xfrm>
          <a:prstGeom prst="rect">
            <a:avLst/>
          </a:prstGeom>
          <a:solidFill>
            <a:srgbClr val="99C8EB"/>
          </a:solidFill>
          <a:ln w="9525">
            <a:noFill/>
            <a:miter lim="800000"/>
            <a:headEnd/>
            <a:tailEnd/>
          </a:ln>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&lt;IF</a:t>
            </a:r>
            <a:r>
              <a:rPr lang="zh-CN" altLang="en-US" sz="2800" dirty="0">
                <a:solidFill>
                  <a:schemeClr val="bg2"/>
                </a:solidFill>
                <a:latin typeface="+mj-lt"/>
              </a:rPr>
              <a:t>语句</a:t>
            </a:r>
            <a:r>
              <a:rPr lang="en-US" altLang="zh-CN" sz="2800" dirty="0">
                <a:solidFill>
                  <a:schemeClr val="bg2"/>
                </a:solidFill>
                <a:latin typeface="+mj-lt"/>
              </a:rPr>
              <a:t>&gt;→IF &lt;</a:t>
            </a:r>
            <a:r>
              <a:rPr lang="zh-CN" altLang="en-US" sz="2800" dirty="0">
                <a:solidFill>
                  <a:schemeClr val="bg2"/>
                </a:solidFill>
                <a:latin typeface="+mj-lt"/>
              </a:rPr>
              <a:t>布尔表达式</a:t>
            </a:r>
            <a:r>
              <a:rPr lang="en-US" altLang="zh-CN" sz="2800" dirty="0">
                <a:solidFill>
                  <a:schemeClr val="bg2"/>
                </a:solidFill>
                <a:latin typeface="+mj-lt"/>
              </a:rPr>
              <a:t>&gt;THEN &lt;</a:t>
            </a:r>
            <a:r>
              <a:rPr lang="zh-CN" altLang="en-US" sz="2800" dirty="0">
                <a:solidFill>
                  <a:schemeClr val="bg2"/>
                </a:solidFill>
                <a:latin typeface="+mj-lt"/>
              </a:rPr>
              <a:t>语句</a:t>
            </a:r>
            <a:r>
              <a:rPr lang="en-US" altLang="zh-CN" sz="2800" dirty="0">
                <a:solidFill>
                  <a:schemeClr val="bg2"/>
                </a:solidFill>
                <a:latin typeface="+mj-lt"/>
              </a:rPr>
              <a:t>&gt;</a:t>
            </a:r>
          </a:p>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&lt;IF</a:t>
            </a:r>
            <a:r>
              <a:rPr lang="zh-CN" altLang="en-US" sz="2800" dirty="0">
                <a:solidFill>
                  <a:schemeClr val="bg2"/>
                </a:solidFill>
                <a:latin typeface="+mj-lt"/>
              </a:rPr>
              <a:t>语句</a:t>
            </a:r>
            <a:r>
              <a:rPr lang="en-US" altLang="zh-CN" sz="2800" dirty="0">
                <a:solidFill>
                  <a:schemeClr val="bg2"/>
                </a:solidFill>
                <a:latin typeface="+mj-lt"/>
              </a:rPr>
              <a:t>&gt;→IF &lt;</a:t>
            </a:r>
            <a:r>
              <a:rPr lang="zh-CN" altLang="en-US" sz="2800" dirty="0">
                <a:solidFill>
                  <a:schemeClr val="bg2"/>
                </a:solidFill>
                <a:latin typeface="+mj-lt"/>
              </a:rPr>
              <a:t>布尔表达式</a:t>
            </a:r>
            <a:r>
              <a:rPr lang="en-US" altLang="zh-CN" sz="2800" dirty="0">
                <a:solidFill>
                  <a:schemeClr val="bg2"/>
                </a:solidFill>
                <a:latin typeface="+mj-lt"/>
              </a:rPr>
              <a:t>&gt;THEN &lt;</a:t>
            </a:r>
            <a:r>
              <a:rPr lang="zh-CN" altLang="en-US" sz="2800" dirty="0">
                <a:solidFill>
                  <a:schemeClr val="bg2"/>
                </a:solidFill>
                <a:latin typeface="+mj-lt"/>
              </a:rPr>
              <a:t>语句</a:t>
            </a:r>
            <a:r>
              <a:rPr lang="en-US" altLang="zh-CN" sz="2800" dirty="0">
                <a:solidFill>
                  <a:schemeClr val="bg2"/>
                </a:solidFill>
                <a:latin typeface="+mj-lt"/>
              </a:rPr>
              <a:t>&gt; ELSE &lt;</a:t>
            </a:r>
            <a:r>
              <a:rPr lang="zh-CN" altLang="en-US" sz="2800" dirty="0">
                <a:solidFill>
                  <a:schemeClr val="bg2"/>
                </a:solidFill>
                <a:latin typeface="+mj-lt"/>
              </a:rPr>
              <a:t>语句</a:t>
            </a:r>
            <a:r>
              <a:rPr lang="en-US" altLang="zh-CN" sz="2800" dirty="0">
                <a:solidFill>
                  <a:schemeClr val="bg2"/>
                </a:solidFill>
                <a:latin typeface="+mj-lt"/>
              </a:rPr>
              <a:t>&gt;</a:t>
            </a:r>
          </a:p>
        </p:txBody>
      </p:sp>
      <p:sp>
        <p:nvSpPr>
          <p:cNvPr id="43011" name="Rectangle 7"/>
          <p:cNvSpPr>
            <a:spLocks noChangeArrowheads="1"/>
          </p:cNvSpPr>
          <p:nvPr/>
        </p:nvSpPr>
        <p:spPr bwMode="auto">
          <a:xfrm>
            <a:off x="2771775" y="692150"/>
            <a:ext cx="46815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latin typeface="宋体" panose="02010600030101010101" pitchFamily="2" charset="-122"/>
              </a:rPr>
              <a:t>括起的内容可有可无</a:t>
            </a:r>
          </a:p>
        </p:txBody>
      </p:sp>
      <p:sp>
        <p:nvSpPr>
          <p:cNvPr id="928776" name="Text Box 8"/>
          <p:cNvSpPr txBox="1">
            <a:spLocks noChangeArrowheads="1"/>
          </p:cNvSpPr>
          <p:nvPr/>
        </p:nvSpPr>
        <p:spPr bwMode="auto">
          <a:xfrm>
            <a:off x="757238" y="1484313"/>
            <a:ext cx="4248150" cy="51911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Tx/>
              <a:buSzTx/>
              <a:buFontTx/>
              <a:buNone/>
            </a:pPr>
            <a:r>
              <a:rPr lang="en-US" altLang="zh-CN" sz="2800" dirty="0">
                <a:solidFill>
                  <a:schemeClr val="bg2"/>
                </a:solidFill>
              </a:rPr>
              <a:t>[t]:  </a:t>
            </a:r>
            <a:r>
              <a:rPr lang="zh-CN" altLang="en-US" sz="2800" dirty="0">
                <a:solidFill>
                  <a:schemeClr val="bg2"/>
                </a:solidFill>
              </a:rPr>
              <a:t>符号串</a:t>
            </a:r>
            <a:r>
              <a:rPr lang="en-US" altLang="zh-CN" sz="2800" dirty="0">
                <a:solidFill>
                  <a:schemeClr val="bg2"/>
                </a:solidFill>
              </a:rPr>
              <a:t>t</a:t>
            </a:r>
            <a:r>
              <a:rPr lang="zh-CN" altLang="en-US" sz="2800" dirty="0">
                <a:solidFill>
                  <a:schemeClr val="bg2"/>
                </a:solidFill>
              </a:rPr>
              <a:t>可有可无。</a:t>
            </a:r>
          </a:p>
        </p:txBody>
      </p:sp>
      <p:sp>
        <p:nvSpPr>
          <p:cNvPr id="928777" name="Rectangle 9"/>
          <p:cNvSpPr>
            <a:spLocks noChangeArrowheads="1"/>
          </p:cNvSpPr>
          <p:nvPr/>
        </p:nvSpPr>
        <p:spPr bwMode="auto">
          <a:xfrm>
            <a:off x="0" y="4429125"/>
            <a:ext cx="9144000" cy="1108075"/>
          </a:xfrm>
          <a:prstGeom prst="rect">
            <a:avLst/>
          </a:prstGeom>
          <a:solidFill>
            <a:srgbClr val="99C8EB"/>
          </a:solidFill>
          <a:ln w="9525">
            <a:noFill/>
            <a:miter lim="800000"/>
            <a:headEnd/>
            <a:tailEnd/>
          </a:ln>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rgbClr val="000000"/>
                </a:solidFill>
                <a:latin typeface="+mj-lt"/>
              </a:rPr>
              <a:t>&lt;IF</a:t>
            </a:r>
            <a:r>
              <a:rPr lang="zh-CN" altLang="en-US" sz="2800" dirty="0">
                <a:solidFill>
                  <a:srgbClr val="000000"/>
                </a:solidFill>
                <a:latin typeface="+mj-lt"/>
              </a:rPr>
              <a:t>语句</a:t>
            </a:r>
            <a:r>
              <a:rPr lang="en-US" altLang="zh-CN" sz="2800" dirty="0">
                <a:solidFill>
                  <a:srgbClr val="000000"/>
                </a:solidFill>
                <a:latin typeface="+mj-lt"/>
              </a:rPr>
              <a:t>&gt;→</a:t>
            </a:r>
          </a:p>
          <a:p>
            <a:pPr marL="457200" indent="-457200">
              <a:lnSpc>
                <a:spcPct val="110000"/>
              </a:lnSpc>
              <a:spcBef>
                <a:spcPts val="0"/>
              </a:spcBef>
              <a:buClr>
                <a:schemeClr val="folHlink"/>
              </a:buClr>
              <a:buSzPct val="75000"/>
              <a:buFont typeface="Monotype Sorts" pitchFamily="2" charset="2"/>
              <a:buNone/>
              <a:defRPr/>
            </a:pPr>
            <a:r>
              <a:rPr lang="en-US" altLang="zh-CN" sz="2800" dirty="0">
                <a:solidFill>
                  <a:srgbClr val="000000"/>
                </a:solidFill>
                <a:latin typeface="+mj-lt"/>
              </a:rPr>
              <a:t>                IF &lt;</a:t>
            </a:r>
            <a:r>
              <a:rPr lang="zh-CN" altLang="en-US" sz="2800" dirty="0">
                <a:solidFill>
                  <a:srgbClr val="000000"/>
                </a:solidFill>
                <a:latin typeface="+mj-lt"/>
              </a:rPr>
              <a:t>布尔表达式</a:t>
            </a:r>
            <a:r>
              <a:rPr lang="en-US" altLang="zh-CN" sz="2800" dirty="0">
                <a:solidFill>
                  <a:srgbClr val="000000"/>
                </a:solidFill>
                <a:latin typeface="+mj-lt"/>
              </a:rPr>
              <a:t>&gt;THEN &lt;</a:t>
            </a:r>
            <a:r>
              <a:rPr lang="zh-CN" altLang="en-US" sz="2800" dirty="0">
                <a:solidFill>
                  <a:srgbClr val="000000"/>
                </a:solidFill>
                <a:latin typeface="+mj-lt"/>
              </a:rPr>
              <a:t>语句</a:t>
            </a:r>
            <a:r>
              <a:rPr lang="en-US" altLang="zh-CN" sz="2800" dirty="0">
                <a:solidFill>
                  <a:srgbClr val="000000"/>
                </a:solidFill>
                <a:latin typeface="+mj-lt"/>
              </a:rPr>
              <a:t>&gt; </a:t>
            </a:r>
            <a:r>
              <a:rPr lang="en-US" altLang="zh-CN" dirty="0">
                <a:solidFill>
                  <a:srgbClr val="FF33CC"/>
                </a:solidFill>
                <a:latin typeface="+mj-lt"/>
              </a:rPr>
              <a:t>[</a:t>
            </a:r>
            <a:r>
              <a:rPr lang="en-US" altLang="zh-CN" sz="2800" dirty="0">
                <a:solidFill>
                  <a:srgbClr val="000000"/>
                </a:solidFill>
                <a:latin typeface="+mj-lt"/>
              </a:rPr>
              <a:t>ELSE &lt;</a:t>
            </a:r>
            <a:r>
              <a:rPr lang="zh-CN" altLang="en-US" sz="2800" dirty="0">
                <a:solidFill>
                  <a:srgbClr val="000000"/>
                </a:solidFill>
                <a:latin typeface="+mj-lt"/>
              </a:rPr>
              <a:t>语句</a:t>
            </a:r>
            <a:r>
              <a:rPr lang="en-US" altLang="zh-CN" sz="2800" dirty="0">
                <a:solidFill>
                  <a:srgbClr val="000000"/>
                </a:solidFill>
                <a:latin typeface="+mj-lt"/>
              </a:rPr>
              <a:t>&gt;</a:t>
            </a:r>
            <a:r>
              <a:rPr lang="en-US" altLang="zh-CN" dirty="0">
                <a:solidFill>
                  <a:srgbClr val="FF33CC"/>
                </a:solidFill>
                <a:latin typeface="+mj-lt"/>
              </a:rPr>
              <a:t>]</a:t>
            </a:r>
          </a:p>
        </p:txBody>
      </p:sp>
      <p:sp>
        <p:nvSpPr>
          <p:cNvPr id="44038" name="Rectangle 11"/>
          <p:cNvSpPr>
            <a:spLocks noChangeArrowheads="1"/>
          </p:cNvSpPr>
          <p:nvPr/>
        </p:nvSpPr>
        <p:spPr bwMode="auto">
          <a:xfrm>
            <a:off x="827088" y="692150"/>
            <a:ext cx="1223962" cy="5857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mj-lt"/>
              </a:rPr>
              <a:t>[    ]</a:t>
            </a:r>
          </a:p>
        </p:txBody>
      </p:sp>
      <p:sp>
        <p:nvSpPr>
          <p:cNvPr id="1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
        <p:nvSpPr>
          <p:cNvPr id="8" name="Rectangle 4"/>
          <p:cNvSpPr>
            <a:spLocks noGrp="1" noChangeArrowheads="1"/>
          </p:cNvSpPr>
          <p:nvPr>
            <p:ph type="title"/>
          </p:nvPr>
        </p:nvSpPr>
        <p:spPr>
          <a:xfrm>
            <a:off x="423069" y="76200"/>
            <a:ext cx="8215312" cy="685800"/>
          </a:xfrm>
        </p:spPr>
        <p:txBody>
          <a:bodyPr/>
          <a:lstStyle/>
          <a:p>
            <a:pPr marL="457200" indent="-457200" algn="ctr">
              <a:lnSpc>
                <a:spcPct val="110000"/>
              </a:lnSpc>
              <a:spcBef>
                <a:spcPct val="20000"/>
              </a:spcBef>
              <a:buClr>
                <a:schemeClr val="folHlink"/>
              </a:buClr>
              <a:buSzPct val="75000"/>
              <a:defRPr/>
            </a:pPr>
            <a:r>
              <a:rPr lang="en-US" altLang="zh-CN" sz="4000" b="1" kern="1200" dirty="0">
                <a:solidFill>
                  <a:schemeClr val="bg1">
                    <a:lumMod val="75000"/>
                  </a:schemeClr>
                </a:solidFill>
                <a:effectLst>
                  <a:outerShdw blurRad="38100" dist="38100" dir="2700000" algn="tl">
                    <a:srgbClr val="000000">
                      <a:alpha val="43137"/>
                    </a:srgbClr>
                  </a:outerShdw>
                </a:effectLst>
                <a:cs typeface="+mn-cs"/>
              </a:rPr>
              <a:t>EBNF</a:t>
            </a:r>
            <a:r>
              <a:rPr lang="en-US" altLang="zh-CN" sz="2800" b="1" kern="1200" dirty="0">
                <a:solidFill>
                  <a:schemeClr val="bg1">
                    <a:lumMod val="75000"/>
                  </a:schemeClr>
                </a:solidFill>
                <a:effectLst>
                  <a:outerShdw blurRad="38100" dist="38100" dir="2700000" algn="tl">
                    <a:srgbClr val="000000">
                      <a:alpha val="43137"/>
                    </a:srgbClr>
                  </a:outerShdw>
                </a:effectLst>
                <a:cs typeface="+mn-cs"/>
              </a:rPr>
              <a:t>(Extended BNF)</a:t>
            </a:r>
            <a:r>
              <a:rPr lang="zh-CN" altLang="en-US" sz="4000" b="1" kern="1200" dirty="0">
                <a:solidFill>
                  <a:schemeClr val="bg1">
                    <a:lumMod val="75000"/>
                  </a:schemeClr>
                </a:solidFill>
                <a:effectLst>
                  <a:outerShdw blurRad="38100" dist="38100" dir="2700000" algn="tl">
                    <a:srgbClr val="000000">
                      <a:alpha val="43137"/>
                    </a:srgbClr>
                  </a:outerShdw>
                </a:effectLst>
                <a:cs typeface="+mn-cs"/>
              </a:rPr>
              <a:t> 中的元符号</a:t>
            </a:r>
            <a:r>
              <a:rPr lang="zh-CN" altLang="en-US" sz="4000" b="1" kern="1200" dirty="0">
                <a:solidFill>
                  <a:schemeClr val="bg1">
                    <a:lumMod val="75000"/>
                  </a:schemeClr>
                </a:solidFill>
                <a:effectLst>
                  <a:outerShdw blurRad="38100" dist="38100" dir="2700000" algn="tl">
                    <a:srgbClr val="000000">
                      <a:alpha val="43137"/>
                    </a:srgbClr>
                  </a:outerShdw>
                </a:effectLst>
              </a:rPr>
              <a:t>（</a:t>
            </a:r>
            <a:r>
              <a:rPr lang="en-US" altLang="zh-CN" sz="4000" b="1" kern="1200" dirty="0">
                <a:solidFill>
                  <a:schemeClr val="bg1">
                    <a:lumMod val="75000"/>
                  </a:schemeClr>
                </a:solidFill>
                <a:effectLst>
                  <a:outerShdw blurRad="38100" dist="38100" dir="2700000" algn="tl">
                    <a:srgbClr val="000000">
                      <a:alpha val="43137"/>
                    </a:srgbClr>
                  </a:outerShdw>
                </a:effectLst>
              </a:rPr>
              <a:t>2</a:t>
            </a:r>
            <a:r>
              <a:rPr lang="zh-CN" altLang="en-US" sz="4000" b="1" kern="1200" dirty="0">
                <a:solidFill>
                  <a:schemeClr val="bg1">
                    <a:lumMod val="75000"/>
                  </a:schemeClr>
                </a:solidFill>
                <a:effectLst>
                  <a:outerShdw blurRad="38100" dist="38100" dir="2700000" algn="tl">
                    <a:srgbClr val="000000">
                      <a:alpha val="43137"/>
                    </a:srgbClr>
                  </a:outerShdw>
                </a:effectLst>
              </a:rPr>
              <a:t>）</a:t>
            </a:r>
            <a:endParaRPr lang="zh-CN" altLang="en-US" sz="4000" b="1" kern="1200" dirty="0">
              <a:solidFill>
                <a:schemeClr val="bg1">
                  <a:lumMod val="75000"/>
                </a:schemeClr>
              </a:solidFill>
              <a:effectLst>
                <a:outerShdw blurRad="38100" dist="38100" dir="2700000" algn="tl">
                  <a:srgbClr val="000000">
                    <a:alpha val="43137"/>
                  </a:srgbClr>
                </a:outerShdw>
              </a:effectLs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8776"/>
                                        </p:tgtEl>
                                        <p:attrNameLst>
                                          <p:attrName>style.visibility</p:attrName>
                                        </p:attrNameLst>
                                      </p:cBhvr>
                                      <p:to>
                                        <p:strVal val="visible"/>
                                      </p:to>
                                    </p:set>
                                    <p:animEffect transition="in" filter="blinds(horizontal)">
                                      <p:cBhvr>
                                        <p:cTn id="7" dur="500"/>
                                        <p:tgtEl>
                                          <p:spTgt spid="928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8773"/>
                                        </p:tgtEl>
                                        <p:attrNameLst>
                                          <p:attrName>style.visibility</p:attrName>
                                        </p:attrNameLst>
                                      </p:cBhvr>
                                      <p:to>
                                        <p:strVal val="visible"/>
                                      </p:to>
                                    </p:set>
                                    <p:animEffect transition="in" filter="blinds(horizontal)">
                                      <p:cBhvr>
                                        <p:cTn id="12" dur="500"/>
                                        <p:tgtEl>
                                          <p:spTgt spid="928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8777"/>
                                        </p:tgtEl>
                                        <p:attrNameLst>
                                          <p:attrName>style.visibility</p:attrName>
                                        </p:attrNameLst>
                                      </p:cBhvr>
                                      <p:to>
                                        <p:strVal val="visible"/>
                                      </p:to>
                                    </p:set>
                                    <p:animEffect transition="in" filter="blinds(horizontal)">
                                      <p:cBhvr>
                                        <p:cTn id="17" dur="500"/>
                                        <p:tgtEl>
                                          <p:spTgt spid="928777"/>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3" grpId="0" animBg="1"/>
      <p:bldP spid="928776" grpId="0" animBg="1"/>
      <p:bldP spid="92877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611758" y="3174876"/>
            <a:ext cx="3384550" cy="6286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rPr>
              <a:t>U→xy|xw|……|xz</a:t>
            </a:r>
          </a:p>
        </p:txBody>
      </p:sp>
      <p:sp>
        <p:nvSpPr>
          <p:cNvPr id="44035" name="Rectangle 6"/>
          <p:cNvSpPr>
            <a:spLocks noChangeArrowheads="1"/>
          </p:cNvSpPr>
          <p:nvPr/>
        </p:nvSpPr>
        <p:spPr bwMode="auto">
          <a:xfrm>
            <a:off x="2843783" y="1125414"/>
            <a:ext cx="4537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latin typeface="宋体" panose="02010600030101010101" pitchFamily="2" charset="-122"/>
              </a:rPr>
              <a:t>括号内的成分优先</a:t>
            </a:r>
          </a:p>
        </p:txBody>
      </p:sp>
      <p:sp>
        <p:nvSpPr>
          <p:cNvPr id="44036" name="Rectangle 7"/>
          <p:cNvSpPr>
            <a:spLocks noChangeArrowheads="1"/>
          </p:cNvSpPr>
          <p:nvPr/>
        </p:nvSpPr>
        <p:spPr bwMode="auto">
          <a:xfrm>
            <a:off x="972120" y="2204914"/>
            <a:ext cx="58324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latin typeface="宋体" panose="02010600030101010101" pitchFamily="2" charset="-122"/>
              </a:rPr>
              <a:t>常用于在规则中提取公因子</a:t>
            </a:r>
          </a:p>
        </p:txBody>
      </p:sp>
      <p:sp>
        <p:nvSpPr>
          <p:cNvPr id="44037" name="Rectangle 8"/>
          <p:cNvSpPr>
            <a:spLocks noChangeArrowheads="1"/>
          </p:cNvSpPr>
          <p:nvPr/>
        </p:nvSpPr>
        <p:spPr bwMode="auto">
          <a:xfrm>
            <a:off x="4644008" y="3212976"/>
            <a:ext cx="3697287" cy="5905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rPr>
              <a:t>U→x</a:t>
            </a:r>
            <a:r>
              <a:rPr lang="zh-CN" altLang="en-US">
                <a:solidFill>
                  <a:srgbClr val="FF33CC"/>
                </a:solidFill>
              </a:rPr>
              <a:t>（</a:t>
            </a:r>
            <a:r>
              <a:rPr lang="en-US" altLang="zh-CN">
                <a:solidFill>
                  <a:schemeClr val="bg2"/>
                </a:solidFill>
              </a:rPr>
              <a:t>y|w|……|z</a:t>
            </a:r>
            <a:r>
              <a:rPr lang="zh-CN" altLang="en-US">
                <a:solidFill>
                  <a:srgbClr val="FF33CC"/>
                </a:solidFill>
              </a:rPr>
              <a:t>）</a:t>
            </a:r>
          </a:p>
        </p:txBody>
      </p:sp>
      <p:sp>
        <p:nvSpPr>
          <p:cNvPr id="45062" name="Rectangle 10"/>
          <p:cNvSpPr>
            <a:spLocks noChangeArrowheads="1"/>
          </p:cNvSpPr>
          <p:nvPr/>
        </p:nvSpPr>
        <p:spPr bwMode="auto">
          <a:xfrm>
            <a:off x="827658" y="1196851"/>
            <a:ext cx="1223962" cy="5857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mj-lt"/>
              </a:rPr>
              <a:t>(   )</a:t>
            </a:r>
          </a:p>
        </p:txBody>
      </p:sp>
      <p:sp>
        <p:nvSpPr>
          <p:cNvPr id="10" name="AutoShape 8">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4"/>
          <p:cNvSpPr>
            <a:spLocks noGrp="1" noChangeArrowheads="1"/>
          </p:cNvSpPr>
          <p:nvPr>
            <p:ph type="title"/>
          </p:nvPr>
        </p:nvSpPr>
        <p:spPr>
          <a:xfrm>
            <a:off x="423069" y="76200"/>
            <a:ext cx="8215312" cy="685800"/>
          </a:xfrm>
        </p:spPr>
        <p:txBody>
          <a:bodyPr/>
          <a:lstStyle/>
          <a:p>
            <a:pPr marL="457200" indent="-457200" algn="ctr">
              <a:lnSpc>
                <a:spcPct val="110000"/>
              </a:lnSpc>
              <a:spcBef>
                <a:spcPct val="20000"/>
              </a:spcBef>
              <a:buClr>
                <a:schemeClr val="folHlink"/>
              </a:buClr>
              <a:buSzPct val="75000"/>
              <a:defRPr/>
            </a:pPr>
            <a:r>
              <a:rPr lang="en-US" altLang="zh-CN" sz="4000" b="1" kern="1200" dirty="0">
                <a:solidFill>
                  <a:schemeClr val="bg1">
                    <a:lumMod val="75000"/>
                  </a:schemeClr>
                </a:solidFill>
                <a:effectLst>
                  <a:outerShdw blurRad="38100" dist="38100" dir="2700000" algn="tl">
                    <a:srgbClr val="000000">
                      <a:alpha val="43137"/>
                    </a:srgbClr>
                  </a:outerShdw>
                </a:effectLst>
                <a:cs typeface="+mn-cs"/>
              </a:rPr>
              <a:t>EBNF</a:t>
            </a:r>
            <a:r>
              <a:rPr lang="en-US" altLang="zh-CN" sz="2800" b="1" kern="1200" dirty="0">
                <a:solidFill>
                  <a:schemeClr val="bg1">
                    <a:lumMod val="75000"/>
                  </a:schemeClr>
                </a:solidFill>
                <a:effectLst>
                  <a:outerShdw blurRad="38100" dist="38100" dir="2700000" algn="tl">
                    <a:srgbClr val="000000">
                      <a:alpha val="43137"/>
                    </a:srgbClr>
                  </a:outerShdw>
                </a:effectLst>
                <a:cs typeface="+mn-cs"/>
              </a:rPr>
              <a:t>(Extended BNF)</a:t>
            </a:r>
            <a:r>
              <a:rPr lang="zh-CN" altLang="en-US" sz="4000" b="1" kern="1200" dirty="0">
                <a:solidFill>
                  <a:schemeClr val="bg1">
                    <a:lumMod val="75000"/>
                  </a:schemeClr>
                </a:solidFill>
                <a:effectLst>
                  <a:outerShdw blurRad="38100" dist="38100" dir="2700000" algn="tl">
                    <a:srgbClr val="000000">
                      <a:alpha val="43137"/>
                    </a:srgbClr>
                  </a:outerShdw>
                </a:effectLst>
                <a:cs typeface="+mn-cs"/>
              </a:rPr>
              <a:t> 中的元符号</a:t>
            </a:r>
            <a:r>
              <a:rPr lang="zh-CN" altLang="en-US" sz="4000" b="1" kern="1200" dirty="0">
                <a:solidFill>
                  <a:schemeClr val="bg1">
                    <a:lumMod val="75000"/>
                  </a:schemeClr>
                </a:solidFill>
                <a:effectLst>
                  <a:outerShdw blurRad="38100" dist="38100" dir="2700000" algn="tl">
                    <a:srgbClr val="000000">
                      <a:alpha val="43137"/>
                    </a:srgbClr>
                  </a:outerShdw>
                </a:effectLst>
              </a:rPr>
              <a:t>（</a:t>
            </a:r>
            <a:r>
              <a:rPr lang="en-US" altLang="zh-CN" sz="4000" b="1" kern="1200" dirty="0">
                <a:solidFill>
                  <a:schemeClr val="bg1">
                    <a:lumMod val="75000"/>
                  </a:schemeClr>
                </a:solidFill>
                <a:effectLst>
                  <a:outerShdw blurRad="38100" dist="38100" dir="2700000" algn="tl">
                    <a:srgbClr val="000000">
                      <a:alpha val="43137"/>
                    </a:srgbClr>
                  </a:outerShdw>
                </a:effectLst>
              </a:rPr>
              <a:t>3</a:t>
            </a:r>
            <a:r>
              <a:rPr lang="zh-CN" altLang="en-US" sz="4000" b="1" kern="1200" dirty="0">
                <a:solidFill>
                  <a:schemeClr val="bg1">
                    <a:lumMod val="75000"/>
                  </a:schemeClr>
                </a:solidFill>
                <a:effectLst>
                  <a:outerShdw blurRad="38100" dist="38100" dir="2700000" algn="tl">
                    <a:srgbClr val="000000">
                      <a:alpha val="43137"/>
                    </a:srgbClr>
                  </a:outerShdw>
                </a:effectLst>
              </a:rPr>
              <a:t>）</a:t>
            </a:r>
            <a:endParaRPr lang="zh-CN" altLang="en-US" sz="4000" b="1" kern="1200" dirty="0">
              <a:solidFill>
                <a:schemeClr val="bg1">
                  <a:lumMod val="75000"/>
                </a:schemeClr>
              </a:solidFill>
              <a:effectLst>
                <a:outerShdw blurRad="38100" dist="38100" dir="2700000" algn="tl">
                  <a:srgbClr val="000000">
                    <a:alpha val="43137"/>
                  </a:srgbClr>
                </a:outerShdw>
              </a:effectLs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78AF7266-5610-4387-A7E3-D6E3EC3ACE53}" type="datetime1">
              <a:rPr lang="zh-CN" altLang="en-US"/>
              <a:pPr>
                <a:defRPr/>
              </a:pPr>
              <a:t>2020/9/9</a:t>
            </a:fld>
            <a:endParaRPr lang="en-US" altLang="zh-CN"/>
          </a:p>
        </p:txBody>
      </p:sp>
      <p:sp>
        <p:nvSpPr>
          <p:cNvPr id="801795" name="Rectangle 3"/>
          <p:cNvSpPr>
            <a:spLocks noGrp="1" noChangeArrowheads="1"/>
          </p:cNvSpPr>
          <p:nvPr>
            <p:ph type="body" idx="1"/>
          </p:nvPr>
        </p:nvSpPr>
        <p:spPr>
          <a:xfrm>
            <a:off x="323850" y="908050"/>
            <a:ext cx="3816350" cy="533400"/>
          </a:xfrm>
          <a:solidFill>
            <a:srgbClr val="66FF33"/>
          </a:solidFill>
        </p:spPr>
        <p:txBody>
          <a:bodyPr/>
          <a:lstStyle/>
          <a:p>
            <a:pPr algn="ctr">
              <a:lnSpc>
                <a:spcPct val="90000"/>
              </a:lnSpc>
              <a:buFont typeface="Monotype Sorts" pitchFamily="2" charset="2"/>
              <a:buNone/>
              <a:defRPr/>
            </a:pPr>
            <a:r>
              <a:rPr lang="zh-CN" altLang="en-US" b="1" dirty="0">
                <a:solidFill>
                  <a:schemeClr val="bg2"/>
                </a:solidFill>
                <a:effectLst>
                  <a:outerShdw blurRad="38100" dist="38100" dir="2700000" algn="tl">
                    <a:srgbClr val="000000">
                      <a:alpha val="43137"/>
                    </a:srgbClr>
                  </a:outerShdw>
                </a:effectLst>
                <a:latin typeface="宋体" pitchFamily="2" charset="-122"/>
              </a:rPr>
              <a:t>定义 直接推导 </a:t>
            </a:r>
            <a:r>
              <a:rPr lang="zh-CN" altLang="en-US" b="1" dirty="0">
                <a:solidFill>
                  <a:schemeClr val="bg2"/>
                </a:solidFill>
                <a:effectLst>
                  <a:outerShdw blurRad="38100" dist="38100" dir="2700000" algn="tl">
                    <a:srgbClr val="000000">
                      <a:alpha val="43137"/>
                    </a:srgbClr>
                  </a:outerShdw>
                </a:effectLst>
                <a:sym typeface="Symbol" pitchFamily="18" charset="2"/>
              </a:rPr>
              <a:t></a:t>
            </a:r>
            <a:endParaRPr lang="zh-CN" altLang="en-US" sz="2800" b="1" dirty="0">
              <a:solidFill>
                <a:schemeClr val="bg2"/>
              </a:solidFill>
              <a:effectLst>
                <a:outerShdw blurRad="38100" dist="38100" dir="2700000" algn="tl">
                  <a:srgbClr val="000000">
                    <a:alpha val="43137"/>
                  </a:srgbClr>
                </a:outerShdw>
              </a:effectLst>
            </a:endParaRPr>
          </a:p>
        </p:txBody>
      </p:sp>
      <p:sp>
        <p:nvSpPr>
          <p:cNvPr id="801796" name="Text Box 4"/>
          <p:cNvSpPr txBox="1">
            <a:spLocks noChangeArrowheads="1"/>
          </p:cNvSpPr>
          <p:nvPr/>
        </p:nvSpPr>
        <p:spPr bwMode="auto">
          <a:xfrm>
            <a:off x="357188" y="5572125"/>
            <a:ext cx="8001000" cy="966788"/>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itchFamily="18" charset="0"/>
              </a:rPr>
              <a:t>v=0S1,w=0011,</a:t>
            </a:r>
            <a:r>
              <a:rPr lang="zh-CN" altLang="en-US" sz="2400" dirty="0">
                <a:solidFill>
                  <a:schemeClr val="bg2"/>
                </a:solidFill>
                <a:effectLst>
                  <a:outerShdw blurRad="38100" dist="38100" dir="2700000" algn="tl">
                    <a:srgbClr val="000000"/>
                  </a:outerShdw>
                </a:effectLst>
                <a:latin typeface="Times New Roman" pitchFamily="18" charset="0"/>
              </a:rPr>
              <a:t>直接推导：</a:t>
            </a:r>
            <a:r>
              <a:rPr lang="en-US" altLang="zh-CN" sz="2800" dirty="0">
                <a:solidFill>
                  <a:srgbClr val="7030A0"/>
                </a:solidFill>
                <a:effectLst>
                  <a:outerShdw blurRad="38100" dist="38100" dir="2700000" algn="tl">
                    <a:srgbClr val="000000"/>
                  </a:outerShdw>
                </a:effectLst>
                <a:latin typeface="Times New Roman" pitchFamily="18" charset="0"/>
              </a:rPr>
              <a:t>v</a:t>
            </a:r>
            <a:r>
              <a:rPr lang="en-US" altLang="zh-CN" sz="2400" dirty="0">
                <a:solidFill>
                  <a:srgbClr val="7030A0"/>
                </a:solidFill>
                <a:latin typeface="Times New Roman" pitchFamily="18" charset="0"/>
              </a:rPr>
              <a:t>=&gt;</a:t>
            </a:r>
            <a:r>
              <a:rPr lang="en-US" altLang="zh-CN" sz="2800" dirty="0">
                <a:solidFill>
                  <a:srgbClr val="7030A0"/>
                </a:solidFill>
                <a:effectLst>
                  <a:outerShdw blurRad="38100" dist="38100" dir="2700000" algn="tl">
                    <a:srgbClr val="000000"/>
                  </a:outerShdw>
                </a:effectLst>
                <a:latin typeface="Times New Roman" pitchFamily="18" charset="0"/>
              </a:rPr>
              <a:t>w</a:t>
            </a:r>
          </a:p>
          <a:p>
            <a:pPr>
              <a:spcBef>
                <a:spcPct val="20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itchFamily="18" charset="0"/>
              </a:rPr>
              <a:t>0</a:t>
            </a:r>
            <a:r>
              <a:rPr lang="en-US" altLang="zh-CN" sz="2400" dirty="0">
                <a:solidFill>
                  <a:srgbClr val="FF33CC"/>
                </a:solidFill>
                <a:effectLst>
                  <a:outerShdw blurRad="38100" dist="38100" dir="2700000" algn="tl">
                    <a:srgbClr val="000000"/>
                  </a:outerShdw>
                </a:effectLst>
                <a:latin typeface="Times New Roman" pitchFamily="18" charset="0"/>
              </a:rPr>
              <a:t>S</a:t>
            </a:r>
            <a:r>
              <a:rPr lang="en-US" altLang="zh-CN" sz="2400" dirty="0">
                <a:solidFill>
                  <a:schemeClr val="bg2"/>
                </a:solidFill>
                <a:effectLst>
                  <a:outerShdw blurRad="38100" dist="38100" dir="2700000" algn="tl">
                    <a:srgbClr val="000000"/>
                  </a:outerShdw>
                </a:effectLst>
                <a:latin typeface="Times New Roman" pitchFamily="18" charset="0"/>
              </a:rPr>
              <a:t>1=&gt;0</a:t>
            </a:r>
            <a:r>
              <a:rPr lang="en-US" altLang="zh-CN" sz="2400" dirty="0">
                <a:solidFill>
                  <a:srgbClr val="FF33CC"/>
                </a:solidFill>
                <a:effectLst>
                  <a:outerShdw blurRad="38100" dist="38100" dir="2700000" algn="tl">
                    <a:srgbClr val="000000"/>
                  </a:outerShdw>
                </a:effectLst>
                <a:latin typeface="Times New Roman" pitchFamily="18" charset="0"/>
              </a:rPr>
              <a:t>01</a:t>
            </a:r>
            <a:r>
              <a:rPr lang="en-US" altLang="zh-CN" sz="2400" dirty="0">
                <a:solidFill>
                  <a:schemeClr val="bg2"/>
                </a:solidFill>
                <a:effectLst>
                  <a:outerShdw blurRad="38100" dist="38100" dir="2700000" algn="tl">
                    <a:srgbClr val="000000"/>
                  </a:outerShdw>
                </a:effectLst>
                <a:latin typeface="Times New Roman" pitchFamily="18" charset="0"/>
              </a:rPr>
              <a:t>1,</a:t>
            </a:r>
            <a:r>
              <a:rPr lang="zh-CN" altLang="en-US" sz="2400" dirty="0">
                <a:solidFill>
                  <a:schemeClr val="bg2"/>
                </a:solidFill>
                <a:effectLst>
                  <a:outerShdw blurRad="38100" dist="38100" dir="2700000" algn="tl">
                    <a:srgbClr val="000000"/>
                  </a:outerShdw>
                </a:effectLst>
                <a:latin typeface="Times New Roman" pitchFamily="18" charset="0"/>
              </a:rPr>
              <a:t>使用的规则：</a:t>
            </a:r>
            <a:r>
              <a:rPr lang="en-US" altLang="zh-CN" sz="2400" dirty="0">
                <a:solidFill>
                  <a:srgbClr val="FF33CC"/>
                </a:solidFill>
                <a:effectLst>
                  <a:outerShdw blurRad="38100" dist="38100" dir="2700000" algn="tl">
                    <a:srgbClr val="000000"/>
                  </a:outerShdw>
                </a:effectLst>
                <a:latin typeface="Times New Roman" pitchFamily="18" charset="0"/>
              </a:rPr>
              <a:t>S-&gt;01</a:t>
            </a:r>
            <a:r>
              <a:rPr lang="zh-CN" altLang="en-US" sz="2400" dirty="0">
                <a:solidFill>
                  <a:schemeClr val="bg2"/>
                </a:solidFill>
                <a:effectLst>
                  <a:outerShdw blurRad="38100" dist="38100" dir="2700000" algn="tl">
                    <a:srgbClr val="000000"/>
                  </a:outerShdw>
                </a:effectLst>
                <a:latin typeface="Times New Roman" pitchFamily="18" charset="0"/>
              </a:rPr>
              <a:t>（</a:t>
            </a:r>
            <a:r>
              <a:rPr lang="en-US" altLang="zh-CN" sz="2400" dirty="0">
                <a:solidFill>
                  <a:schemeClr val="bg2"/>
                </a:solidFill>
                <a:effectLst>
                  <a:outerShdw blurRad="38100" dist="38100" dir="2700000" algn="tl">
                    <a:srgbClr val="000000"/>
                  </a:outerShdw>
                </a:effectLst>
                <a:latin typeface="Times New Roman" pitchFamily="18" charset="0"/>
              </a:rPr>
              <a:t>x=0</a:t>
            </a:r>
            <a:r>
              <a:rPr lang="zh-CN" altLang="en-US" sz="2400" dirty="0">
                <a:solidFill>
                  <a:schemeClr val="bg2"/>
                </a:solidFill>
                <a:effectLst>
                  <a:outerShdw blurRad="38100" dist="38100" dir="2700000" algn="tl">
                    <a:srgbClr val="000000"/>
                  </a:outerShdw>
                </a:effectLst>
                <a:latin typeface="Times New Roman" pitchFamily="18" charset="0"/>
              </a:rPr>
              <a:t>， </a:t>
            </a:r>
            <a:r>
              <a:rPr lang="en-US" altLang="zh-CN" sz="2400" dirty="0">
                <a:solidFill>
                  <a:schemeClr val="bg2"/>
                </a:solidFill>
                <a:effectLst>
                  <a:outerShdw blurRad="38100" dist="38100" dir="2700000" algn="tl">
                    <a:srgbClr val="000000"/>
                  </a:outerShdw>
                </a:effectLst>
                <a:latin typeface="Times New Roman" pitchFamily="18" charset="0"/>
              </a:rPr>
              <a:t>y=1</a:t>
            </a:r>
            <a:r>
              <a:rPr lang="zh-CN" altLang="en-US" sz="2400" dirty="0">
                <a:solidFill>
                  <a:schemeClr val="bg2"/>
                </a:solidFill>
                <a:effectLst>
                  <a:outerShdw blurRad="38100" dist="38100" dir="2700000" algn="tl">
                    <a:srgbClr val="000000"/>
                  </a:outerShdw>
                </a:effectLst>
                <a:latin typeface="Times New Roman" pitchFamily="18" charset="0"/>
              </a:rPr>
              <a:t>）。</a:t>
            </a:r>
          </a:p>
        </p:txBody>
      </p:sp>
      <p:sp>
        <p:nvSpPr>
          <p:cNvPr id="801798" name="Text Box 6"/>
          <p:cNvSpPr txBox="1">
            <a:spLocks noChangeArrowheads="1"/>
          </p:cNvSpPr>
          <p:nvPr/>
        </p:nvSpPr>
        <p:spPr bwMode="auto">
          <a:xfrm>
            <a:off x="323850" y="1579563"/>
            <a:ext cx="8382000" cy="1031875"/>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如</a:t>
            </a:r>
            <a:r>
              <a:rPr lang="zh-CN" altLang="en-US" sz="2800" dirty="0">
                <a:solidFill>
                  <a:schemeClr val="tx1"/>
                </a:solidFill>
                <a:effectLst>
                  <a:outerShdw blurRad="38100" dist="38100" dir="2700000" algn="tl">
                    <a:srgbClr val="000000"/>
                  </a:outerShdw>
                </a:effectLst>
              </a:rPr>
              <a:t>           </a:t>
            </a:r>
            <a:r>
              <a:rPr lang="zh-CN" altLang="en-US" sz="2800" dirty="0">
                <a:solidFill>
                  <a:schemeClr val="bg2"/>
                </a:solidFill>
                <a:effectLst>
                  <a:outerShdw blurRad="38100" dist="38100" dir="2700000" algn="tl">
                    <a:srgbClr val="000000"/>
                  </a:outerShdw>
                </a:effectLst>
              </a:rPr>
              <a:t>是文法</a:t>
            </a:r>
            <a:r>
              <a:rPr lang="en-US" altLang="zh-CN" sz="2800" dirty="0">
                <a:solidFill>
                  <a:schemeClr val="bg2"/>
                </a:solidFill>
                <a:effectLst>
                  <a:outerShdw blurRad="38100" dist="38100" dir="2700000" algn="tl">
                    <a:srgbClr val="000000"/>
                  </a:outerShdw>
                </a:effectLst>
                <a:latin typeface="Times New Roman" pitchFamily="18" charset="0"/>
              </a:rPr>
              <a:t>G =</a:t>
            </a:r>
            <a:r>
              <a:rPr lang="zh-CN" altLang="en-US" sz="2800" dirty="0">
                <a:solidFill>
                  <a:schemeClr val="bg2"/>
                </a:solidFill>
                <a:effectLst>
                  <a:outerShdw blurRad="38100" dist="38100" dir="2700000" algn="tl">
                    <a:srgbClr val="000000"/>
                  </a:outerShdw>
                </a:effectLst>
                <a:latin typeface="Times New Roman" pitchFamily="18" charset="0"/>
              </a:rPr>
              <a:t>（</a:t>
            </a:r>
            <a:r>
              <a:rPr lang="en-US" altLang="zh-CN" sz="2800" dirty="0">
                <a:solidFill>
                  <a:schemeClr val="bg2"/>
                </a:solidFill>
                <a:effectLst>
                  <a:outerShdw blurRad="38100" dist="38100" dir="2700000" algn="tl">
                    <a:srgbClr val="000000"/>
                  </a:outerShdw>
                </a:effectLst>
                <a:latin typeface="Times New Roman" pitchFamily="18" charset="0"/>
              </a:rPr>
              <a:t>V</a:t>
            </a:r>
            <a:r>
              <a:rPr lang="en-US" altLang="zh-CN" sz="2800" baseline="-25000" dirty="0">
                <a:solidFill>
                  <a:schemeClr val="bg2"/>
                </a:solidFill>
                <a:effectLst>
                  <a:outerShdw blurRad="38100" dist="38100" dir="2700000" algn="tl">
                    <a:srgbClr val="000000"/>
                  </a:outerShdw>
                </a:effectLst>
                <a:latin typeface="Times New Roman" pitchFamily="18" charset="0"/>
              </a:rPr>
              <a:t>N </a:t>
            </a:r>
            <a:r>
              <a:rPr lang="en-US" altLang="zh-CN" sz="2800" dirty="0">
                <a:solidFill>
                  <a:schemeClr val="bg2"/>
                </a:solidFill>
                <a:effectLst>
                  <a:outerShdw blurRad="38100" dist="38100" dir="2700000" algn="tl">
                    <a:srgbClr val="000000"/>
                  </a:outerShdw>
                </a:effectLst>
                <a:latin typeface="Times New Roman" pitchFamily="18" charset="0"/>
              </a:rPr>
              <a:t>, V</a:t>
            </a:r>
            <a:r>
              <a:rPr lang="en-US" altLang="zh-CN" sz="2800" baseline="-25000" dirty="0">
                <a:solidFill>
                  <a:schemeClr val="bg2"/>
                </a:solidFill>
                <a:effectLst>
                  <a:outerShdw blurRad="38100" dist="38100" dir="2700000" algn="tl">
                    <a:srgbClr val="000000"/>
                  </a:outerShdw>
                </a:effectLst>
                <a:latin typeface="Times New Roman" pitchFamily="18" charset="0"/>
              </a:rPr>
              <a:t>T </a:t>
            </a:r>
            <a:r>
              <a:rPr lang="en-US" altLang="zh-CN" sz="2800" dirty="0">
                <a:solidFill>
                  <a:schemeClr val="bg2"/>
                </a:solidFill>
                <a:effectLst>
                  <a:outerShdw blurRad="38100" dist="38100" dir="2700000" algn="tl">
                    <a:srgbClr val="000000"/>
                  </a:outerShdw>
                </a:effectLst>
                <a:latin typeface="Times New Roman" pitchFamily="18" charset="0"/>
              </a:rPr>
              <a:t>, P, S</a:t>
            </a:r>
            <a:r>
              <a:rPr lang="zh-CN" altLang="en-US" sz="2800" dirty="0">
                <a:solidFill>
                  <a:schemeClr val="bg2"/>
                </a:solidFill>
                <a:effectLst>
                  <a:outerShdw blurRad="38100" dist="38100" dir="2700000" algn="tl">
                    <a:srgbClr val="000000"/>
                  </a:outerShdw>
                </a:effectLst>
                <a:latin typeface="Times New Roman" pitchFamily="18" charset="0"/>
              </a:rPr>
              <a:t>）</a:t>
            </a:r>
            <a:r>
              <a:rPr lang="zh-CN" altLang="en-US" sz="2800" dirty="0">
                <a:solidFill>
                  <a:schemeClr val="bg2"/>
                </a:solidFill>
                <a:effectLst>
                  <a:outerShdw blurRad="38100" dist="38100" dir="2700000" algn="tl">
                    <a:srgbClr val="000000"/>
                  </a:outerShdw>
                </a:effectLst>
              </a:rPr>
              <a:t>的规则，</a:t>
            </a:r>
          </a:p>
          <a:p>
            <a:pPr>
              <a:spcBef>
                <a:spcPct val="2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mj-lt"/>
              </a:rPr>
              <a:t>x</a:t>
            </a:r>
            <a:r>
              <a:rPr lang="zh-CN" altLang="en-US" sz="2800" dirty="0">
                <a:solidFill>
                  <a:schemeClr val="bg2"/>
                </a:solidFill>
                <a:effectLst>
                  <a:outerShdw blurRad="38100" dist="38100" dir="2700000" algn="tl">
                    <a:srgbClr val="000000"/>
                  </a:outerShdw>
                </a:effectLst>
                <a:latin typeface="+mj-lt"/>
              </a:rPr>
              <a:t>、</a:t>
            </a:r>
            <a:r>
              <a:rPr lang="en-US" altLang="zh-CN" sz="2800" dirty="0">
                <a:solidFill>
                  <a:schemeClr val="bg2"/>
                </a:solidFill>
                <a:effectLst>
                  <a:outerShdw blurRad="38100" dist="38100" dir="2700000" algn="tl">
                    <a:srgbClr val="000000"/>
                  </a:outerShdw>
                </a:effectLst>
                <a:latin typeface="+mj-lt"/>
              </a:rPr>
              <a:t>y </a:t>
            </a:r>
            <a:r>
              <a:rPr lang="en-US" altLang="zh-CN" sz="2800" dirty="0">
                <a:solidFill>
                  <a:schemeClr val="bg2"/>
                </a:solidFill>
                <a:effectLst>
                  <a:outerShdw blurRad="38100" dist="38100" dir="2700000" algn="tl">
                    <a:srgbClr val="000000"/>
                  </a:outerShdw>
                </a:effectLst>
                <a:latin typeface="+mj-lt"/>
                <a:sym typeface="Wingdings" pitchFamily="2" charset="2"/>
              </a:rPr>
              <a:t>∈</a:t>
            </a:r>
            <a:r>
              <a:rPr lang="en-US" altLang="zh-CN" sz="2800" dirty="0">
                <a:solidFill>
                  <a:schemeClr val="bg2"/>
                </a:solidFill>
                <a:effectLst>
                  <a:outerShdw blurRad="38100" dist="38100" dir="2700000" algn="tl">
                    <a:srgbClr val="000000"/>
                  </a:outerShdw>
                </a:effectLst>
                <a:latin typeface="+mj-lt"/>
              </a:rPr>
              <a:t> V</a:t>
            </a:r>
            <a:r>
              <a:rPr lang="en-US" altLang="zh-CN" sz="2800" baseline="30000" dirty="0">
                <a:solidFill>
                  <a:schemeClr val="bg2"/>
                </a:solidFill>
                <a:effectLst>
                  <a:outerShdw blurRad="38100" dist="38100" dir="2700000" algn="tl">
                    <a:srgbClr val="000000"/>
                  </a:outerShdw>
                </a:effectLst>
                <a:latin typeface="+mj-lt"/>
              </a:rPr>
              <a:t>*</a:t>
            </a:r>
            <a:r>
              <a:rPr lang="zh-CN" altLang="en-US" sz="2800" dirty="0">
                <a:solidFill>
                  <a:schemeClr val="bg2"/>
                </a:solidFill>
                <a:effectLst>
                  <a:outerShdw blurRad="38100" dist="38100" dir="2700000" algn="tl">
                    <a:srgbClr val="000000"/>
                  </a:outerShdw>
                </a:effectLst>
                <a:latin typeface="+mj-lt"/>
              </a:rPr>
              <a:t>，若有符号串</a:t>
            </a:r>
            <a:r>
              <a:rPr lang="en-US" altLang="zh-CN" sz="2800" dirty="0">
                <a:solidFill>
                  <a:schemeClr val="bg2"/>
                </a:solidFill>
                <a:effectLst>
                  <a:outerShdw blurRad="38100" dist="38100" dir="2700000" algn="tl">
                    <a:srgbClr val="000000"/>
                  </a:outerShdw>
                </a:effectLst>
                <a:latin typeface="+mj-lt"/>
              </a:rPr>
              <a:t>v</a:t>
            </a:r>
            <a:r>
              <a:rPr lang="zh-CN" altLang="en-US" sz="2800" dirty="0">
                <a:solidFill>
                  <a:schemeClr val="bg2"/>
                </a:solidFill>
                <a:effectLst>
                  <a:outerShdw blurRad="38100" dist="38100" dir="2700000" algn="tl">
                    <a:srgbClr val="000000"/>
                  </a:outerShdw>
                </a:effectLst>
                <a:latin typeface="+mj-lt"/>
              </a:rPr>
              <a:t>、</a:t>
            </a:r>
            <a:r>
              <a:rPr lang="en-US" altLang="zh-CN" sz="2800" dirty="0">
                <a:solidFill>
                  <a:schemeClr val="bg2"/>
                </a:solidFill>
                <a:effectLst>
                  <a:outerShdw blurRad="38100" dist="38100" dir="2700000" algn="tl">
                    <a:srgbClr val="000000"/>
                  </a:outerShdw>
                </a:effectLst>
                <a:latin typeface="+mj-lt"/>
              </a:rPr>
              <a:t>w</a:t>
            </a:r>
            <a:r>
              <a:rPr lang="zh-CN" altLang="en-US" sz="2800" dirty="0">
                <a:solidFill>
                  <a:schemeClr val="bg2"/>
                </a:solidFill>
                <a:effectLst>
                  <a:outerShdw blurRad="38100" dist="38100" dir="2700000" algn="tl">
                    <a:srgbClr val="000000"/>
                  </a:outerShdw>
                </a:effectLst>
                <a:latin typeface="+mj-lt"/>
              </a:rPr>
              <a:t>满足：</a:t>
            </a:r>
          </a:p>
        </p:txBody>
      </p:sp>
      <p:sp>
        <p:nvSpPr>
          <p:cNvPr id="801799" name="Text Box 7"/>
          <p:cNvSpPr txBox="1">
            <a:spLocks noChangeArrowheads="1"/>
          </p:cNvSpPr>
          <p:nvPr/>
        </p:nvSpPr>
        <p:spPr bwMode="auto">
          <a:xfrm>
            <a:off x="1042988" y="3524250"/>
            <a:ext cx="6624637" cy="561975"/>
          </a:xfrm>
          <a:prstGeom prst="rect">
            <a:avLst/>
          </a:prstGeom>
          <a:solidFill>
            <a:srgbClr val="FFFF99"/>
          </a:solid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50000"/>
              </a:spcBef>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宋体" panose="02010600030101010101" pitchFamily="2" charset="-122"/>
              </a:rPr>
              <a:t>使用一次规则，用右部代替左部</a:t>
            </a:r>
            <a:r>
              <a:rPr lang="zh-CN" altLang="en-US" sz="2800" dirty="0">
                <a:solidFill>
                  <a:schemeClr val="bg2"/>
                </a:solidFill>
                <a:latin typeface="宋体" panose="02010600030101010101" pitchFamily="2" charset="-122"/>
              </a:rPr>
              <a:t>。</a:t>
            </a:r>
          </a:p>
        </p:txBody>
      </p:sp>
      <p:sp>
        <p:nvSpPr>
          <p:cNvPr id="801801" name="Rectangle 9"/>
          <p:cNvSpPr>
            <a:spLocks noChangeArrowheads="1"/>
          </p:cNvSpPr>
          <p:nvPr/>
        </p:nvSpPr>
        <p:spPr bwMode="auto">
          <a:xfrm>
            <a:off x="8437563" y="0"/>
            <a:ext cx="712787" cy="481013"/>
          </a:xfrm>
          <a:prstGeom prst="rect">
            <a:avLst/>
          </a:prstGeom>
          <a:noFill/>
          <a:ln w="9525">
            <a:noFill/>
            <a:miter lim="800000"/>
            <a:headEnd/>
            <a:tailEnd/>
          </a:ln>
          <a:effectLst/>
        </p:spPr>
        <p:txBody>
          <a:bodyPr wrap="none" lIns="92075" tIns="46038" rIns="92075" bIns="46038">
            <a:spAutoFit/>
          </a:bodyPr>
          <a:lstStyle/>
          <a:p>
            <a:pPr marL="457200" indent="-457200">
              <a:lnSpc>
                <a:spcPct val="90000"/>
              </a:lnSpc>
              <a:spcBef>
                <a:spcPct val="2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P</a:t>
            </a:r>
            <a:r>
              <a:rPr lang="en-US" altLang="zh-CN" sz="2400" dirty="0">
                <a:solidFill>
                  <a:schemeClr val="bg2"/>
                </a:solidFill>
                <a:effectLst>
                  <a:outerShdw blurRad="38100" dist="38100" dir="2700000" algn="tl">
                    <a:srgbClr val="000000"/>
                  </a:outerShdw>
                </a:effectLst>
                <a:latin typeface="Times New Roman" pitchFamily="18" charset="0"/>
              </a:rPr>
              <a:t>17</a:t>
            </a:r>
          </a:p>
        </p:txBody>
      </p:sp>
      <p:sp>
        <p:nvSpPr>
          <p:cNvPr id="801802" name="Text Box 10"/>
          <p:cNvSpPr txBox="1">
            <a:spLocks noChangeArrowheads="1"/>
          </p:cNvSpPr>
          <p:nvPr/>
        </p:nvSpPr>
        <p:spPr bwMode="auto">
          <a:xfrm>
            <a:off x="323850" y="4387850"/>
            <a:ext cx="8064500" cy="1117600"/>
          </a:xfrm>
          <a:prstGeom prst="rect">
            <a:avLst/>
          </a:prstGeom>
          <a:solidFill>
            <a:srgbClr val="99C8EB"/>
          </a:solidFill>
          <a:ln w="9525">
            <a:noFill/>
            <a:miter lim="800000"/>
            <a:headEnd/>
            <a:tailEnd/>
          </a:ln>
        </p:spPr>
        <p:txBody>
          <a:bodyPr lIns="92075" tIns="46038" rIns="92075" bIns="46038">
            <a:spAutoFit/>
          </a:bodyPr>
          <a:lstStyle/>
          <a:p>
            <a:pPr marL="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latin typeface="+mj-lt"/>
              </a:rPr>
              <a:t>例如：文法</a:t>
            </a:r>
            <a:r>
              <a:rPr lang="en-US" altLang="zh-CN" sz="2800" dirty="0">
                <a:solidFill>
                  <a:schemeClr val="bg2"/>
                </a:solidFill>
                <a:latin typeface="+mj-lt"/>
              </a:rPr>
              <a:t>G</a:t>
            </a:r>
            <a:r>
              <a:rPr lang="zh-CN" altLang="en-US" sz="2800" dirty="0">
                <a:solidFill>
                  <a:schemeClr val="bg2"/>
                </a:solidFill>
                <a:latin typeface="+mj-lt"/>
              </a:rPr>
              <a:t>： </a:t>
            </a:r>
            <a:r>
              <a:rPr lang="en-US" altLang="zh-CN" sz="2800" dirty="0">
                <a:solidFill>
                  <a:schemeClr val="bg2"/>
                </a:solidFill>
                <a:latin typeface="+mj-lt"/>
              </a:rPr>
              <a:t>S→0S1</a:t>
            </a:r>
            <a:r>
              <a:rPr lang="zh-CN" altLang="en-US" sz="2800" dirty="0">
                <a:solidFill>
                  <a:schemeClr val="bg2"/>
                </a:solidFill>
                <a:latin typeface="+mj-lt"/>
              </a:rPr>
              <a:t>， </a:t>
            </a:r>
            <a:r>
              <a:rPr lang="en-US" altLang="zh-CN" sz="2800" dirty="0">
                <a:solidFill>
                  <a:schemeClr val="bg2"/>
                </a:solidFill>
                <a:latin typeface="+mj-lt"/>
              </a:rPr>
              <a:t>S→01 </a:t>
            </a:r>
          </a:p>
          <a:p>
            <a:pPr marL="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mj-lt"/>
              </a:rPr>
              <a:t>S </a:t>
            </a:r>
            <a:r>
              <a:rPr lang="en-US" altLang="zh-CN" sz="2800" dirty="0">
                <a:solidFill>
                  <a:schemeClr val="bg2"/>
                </a:solidFill>
                <a:latin typeface="+mj-lt"/>
                <a:sym typeface="Symbol" pitchFamily="18" charset="2"/>
              </a:rPr>
              <a:t>0S1 00S11000S111 00001111</a:t>
            </a:r>
          </a:p>
        </p:txBody>
      </p:sp>
      <p:sp>
        <p:nvSpPr>
          <p:cNvPr id="801803" name="Text Box 11"/>
          <p:cNvSpPr txBox="1">
            <a:spLocks noChangeArrowheads="1"/>
          </p:cNvSpPr>
          <p:nvPr/>
        </p:nvSpPr>
        <p:spPr bwMode="auto">
          <a:xfrm>
            <a:off x="323850" y="2660650"/>
            <a:ext cx="8208963" cy="585788"/>
          </a:xfrm>
          <a:prstGeom prst="rect">
            <a:avLst/>
          </a:prstGeom>
          <a:solidFill>
            <a:schemeClr val="tx1"/>
          </a:solidFill>
          <a:ln w="9525">
            <a:noFill/>
            <a:miter lim="800000"/>
            <a:headEnd/>
            <a:tailEnd/>
          </a:ln>
          <a:effectLst/>
        </p:spPr>
        <p:txBody>
          <a:bodyPr lIns="92075" tIns="46038" rIns="92075" bIns="46038">
            <a:spAutoFit/>
          </a:bodyPr>
          <a:lstStyle/>
          <a:p>
            <a:pPr marL="457200">
              <a:spcBef>
                <a:spcPct val="20000"/>
              </a:spcBef>
              <a:buClr>
                <a:schemeClr val="tx2"/>
              </a:buClr>
              <a:buSzPct val="75000"/>
              <a:buFont typeface="Monotype Sorts" pitchFamily="2" charset="2"/>
              <a:buNone/>
              <a:defRPr/>
            </a:pPr>
            <a:r>
              <a:rPr lang="en-US" altLang="zh-CN" dirty="0">
                <a:solidFill>
                  <a:schemeClr val="bg2"/>
                </a:solidFill>
                <a:effectLst>
                  <a:outerShdw blurRad="38100" dist="38100" dir="2700000" algn="tl">
                    <a:srgbClr val="C0C0C0"/>
                  </a:outerShdw>
                </a:effectLst>
                <a:latin typeface="+mj-lt"/>
              </a:rPr>
              <a:t>v=</a:t>
            </a:r>
            <a:r>
              <a:rPr lang="en-US" altLang="zh-CN" dirty="0" err="1">
                <a:solidFill>
                  <a:schemeClr val="bg2"/>
                </a:solidFill>
                <a:effectLst>
                  <a:outerShdw blurRad="38100" dist="38100" dir="2700000" algn="tl">
                    <a:srgbClr val="C0C0C0"/>
                  </a:outerShdw>
                </a:effectLst>
                <a:latin typeface="+mj-lt"/>
              </a:rPr>
              <a:t>x</a:t>
            </a:r>
            <a:r>
              <a:rPr lang="en-US" altLang="zh-CN" dirty="0" err="1">
                <a:solidFill>
                  <a:srgbClr val="7030A0"/>
                </a:solidFill>
                <a:effectLst>
                  <a:outerShdw blurRad="38100" dist="38100" dir="2700000" algn="tl">
                    <a:srgbClr val="C0C0C0"/>
                  </a:outerShdw>
                </a:effectLst>
                <a:latin typeface="+mj-lt"/>
              </a:rPr>
              <a:t>α</a:t>
            </a:r>
            <a:r>
              <a:rPr lang="en-US" altLang="zh-CN" dirty="0" err="1">
                <a:solidFill>
                  <a:schemeClr val="bg2"/>
                </a:solidFill>
                <a:effectLst>
                  <a:outerShdw blurRad="38100" dist="38100" dir="2700000" algn="tl">
                    <a:srgbClr val="C0C0C0"/>
                  </a:outerShdw>
                </a:effectLst>
                <a:latin typeface="+mj-lt"/>
              </a:rPr>
              <a:t>y</a:t>
            </a:r>
            <a:r>
              <a:rPr lang="en-US" altLang="zh-CN" dirty="0">
                <a:solidFill>
                  <a:schemeClr val="bg2"/>
                </a:solidFill>
                <a:effectLst>
                  <a:outerShdw blurRad="38100" dist="38100" dir="2700000" algn="tl">
                    <a:srgbClr val="C0C0C0"/>
                  </a:outerShdw>
                </a:effectLst>
                <a:latin typeface="+mj-lt"/>
              </a:rPr>
              <a:t>, w=</a:t>
            </a:r>
            <a:r>
              <a:rPr lang="en-US" altLang="zh-CN" dirty="0" err="1">
                <a:solidFill>
                  <a:schemeClr val="bg2"/>
                </a:solidFill>
                <a:effectLst>
                  <a:outerShdw blurRad="38100" dist="38100" dir="2700000" algn="tl">
                    <a:srgbClr val="C0C0C0"/>
                  </a:outerShdw>
                </a:effectLst>
                <a:latin typeface="+mj-lt"/>
              </a:rPr>
              <a:t>x</a:t>
            </a:r>
            <a:r>
              <a:rPr lang="en-US" altLang="zh-CN" dirty="0" err="1">
                <a:solidFill>
                  <a:srgbClr val="7030A0"/>
                </a:solidFill>
                <a:effectLst>
                  <a:outerShdw blurRad="38100" dist="38100" dir="2700000" algn="tl">
                    <a:srgbClr val="C0C0C0"/>
                  </a:outerShdw>
                </a:effectLst>
                <a:latin typeface="+mj-lt"/>
              </a:rPr>
              <a:t>β</a:t>
            </a:r>
            <a:r>
              <a:rPr lang="en-US" altLang="zh-CN" dirty="0" err="1">
                <a:solidFill>
                  <a:schemeClr val="bg2"/>
                </a:solidFill>
                <a:effectLst>
                  <a:outerShdw blurRad="38100" dist="38100" dir="2700000" algn="tl">
                    <a:srgbClr val="C0C0C0"/>
                  </a:outerShdw>
                </a:effectLst>
                <a:latin typeface="+mj-lt"/>
              </a:rPr>
              <a:t>y</a:t>
            </a:r>
            <a:r>
              <a:rPr lang="en-US" altLang="zh-CN" dirty="0">
                <a:solidFill>
                  <a:schemeClr val="bg2"/>
                </a:solidFill>
                <a:effectLst>
                  <a:outerShdw blurRad="38100" dist="38100" dir="2700000" algn="tl">
                    <a:srgbClr val="C0C0C0"/>
                  </a:outerShdw>
                </a:effectLst>
                <a:latin typeface="+mj-lt"/>
              </a:rPr>
              <a:t>:   </a:t>
            </a:r>
            <a:r>
              <a:rPr lang="zh-CN" altLang="en-US" dirty="0">
                <a:solidFill>
                  <a:schemeClr val="bg2"/>
                </a:solidFill>
                <a:effectLst>
                  <a:outerShdw blurRad="38100" dist="38100" dir="2700000" algn="tl">
                    <a:srgbClr val="C0C0C0"/>
                  </a:outerShdw>
                </a:effectLst>
                <a:latin typeface="+mj-lt"/>
              </a:rPr>
              <a:t>则 </a:t>
            </a:r>
            <a:r>
              <a:rPr lang="en-US" altLang="zh-CN" dirty="0">
                <a:solidFill>
                  <a:schemeClr val="bg2"/>
                </a:solidFill>
                <a:effectLst>
                  <a:outerShdw blurRad="38100" dist="38100" dir="2700000" algn="tl">
                    <a:srgbClr val="C0C0C0"/>
                  </a:outerShdw>
                </a:effectLst>
                <a:latin typeface="+mj-lt"/>
              </a:rPr>
              <a:t>v </a:t>
            </a:r>
            <a:r>
              <a:rPr lang="en-US" altLang="zh-CN" dirty="0">
                <a:solidFill>
                  <a:schemeClr val="bg2"/>
                </a:solidFill>
                <a:effectLst>
                  <a:outerShdw blurRad="38100" dist="38100" dir="2700000" algn="tl">
                    <a:srgbClr val="C0C0C0"/>
                  </a:outerShdw>
                </a:effectLst>
                <a:latin typeface="+mj-lt"/>
                <a:sym typeface="Symbol" pitchFamily="18" charset="2"/>
              </a:rPr>
              <a:t></a:t>
            </a:r>
            <a:r>
              <a:rPr lang="en-US" altLang="zh-CN" dirty="0">
                <a:solidFill>
                  <a:schemeClr val="bg2"/>
                </a:solidFill>
                <a:effectLst>
                  <a:outerShdw blurRad="38100" dist="38100" dir="2700000" algn="tl">
                    <a:srgbClr val="C0C0C0"/>
                  </a:outerShdw>
                </a:effectLst>
                <a:latin typeface="+mj-lt"/>
                <a:sym typeface="Wingdings" pitchFamily="2" charset="2"/>
              </a:rPr>
              <a:t> w</a:t>
            </a:r>
            <a:endParaRPr lang="en-US" altLang="zh-CN" dirty="0">
              <a:solidFill>
                <a:schemeClr val="bg2"/>
              </a:solidFill>
              <a:effectLst>
                <a:outerShdw blurRad="38100" dist="38100" dir="2700000" algn="tl">
                  <a:srgbClr val="C0C0C0"/>
                </a:outerShdw>
              </a:effectLst>
              <a:latin typeface="+mj-lt"/>
            </a:endParaRPr>
          </a:p>
        </p:txBody>
      </p:sp>
      <p:sp>
        <p:nvSpPr>
          <p:cNvPr id="801804" name="Text Box 12"/>
          <p:cNvSpPr txBox="1">
            <a:spLocks noChangeArrowheads="1"/>
          </p:cNvSpPr>
          <p:nvPr/>
        </p:nvSpPr>
        <p:spPr bwMode="auto">
          <a:xfrm>
            <a:off x="900113" y="1579563"/>
            <a:ext cx="1582737" cy="588962"/>
          </a:xfrm>
          <a:prstGeom prst="rect">
            <a:avLst/>
          </a:prstGeom>
          <a:solidFill>
            <a:schemeClr val="tx1"/>
          </a:solidFill>
          <a:ln w="9525">
            <a:noFill/>
            <a:miter lim="800000"/>
            <a:headEnd/>
            <a:tailEnd/>
          </a:ln>
          <a:effectLst/>
        </p:spPr>
        <p:txBody>
          <a:bodyPr lIns="92075" tIns="46038" rIns="92075" bIns="46038">
            <a:spAutoFit/>
          </a:bodyPr>
          <a:lstStyle/>
          <a:p>
            <a:pPr marL="457200" indent="-368300">
              <a:spcBef>
                <a:spcPct val="20000"/>
              </a:spcBef>
              <a:buClr>
                <a:schemeClr val="tx2"/>
              </a:buClr>
              <a:buSzPct val="75000"/>
              <a:buFont typeface="Monotype Sorts" pitchFamily="2" charset="2"/>
              <a:buNone/>
              <a:defRPr/>
            </a:pPr>
            <a:r>
              <a:rPr lang="en-US" altLang="zh-CN" dirty="0">
                <a:solidFill>
                  <a:schemeClr val="accent2">
                    <a:lumMod val="50000"/>
                  </a:schemeClr>
                </a:solidFill>
                <a:effectLst>
                  <a:outerShdw blurRad="38100" dist="38100" dir="2700000" algn="tl">
                    <a:srgbClr val="C0C0C0"/>
                  </a:outerShdw>
                </a:effectLst>
                <a:latin typeface="Times New Roman" pitchFamily="18" charset="0"/>
              </a:rPr>
              <a:t>α-&gt;β</a:t>
            </a:r>
          </a:p>
        </p:txBody>
      </p:sp>
      <p:sp>
        <p:nvSpPr>
          <p:cNvPr id="31757" name="Rectangle 13"/>
          <p:cNvSpPr>
            <a:spLocks noChangeArrowheads="1"/>
          </p:cNvSpPr>
          <p:nvPr/>
        </p:nvSpPr>
        <p:spPr bwMode="auto">
          <a:xfrm>
            <a:off x="2987675" y="0"/>
            <a:ext cx="33845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2.3   </a:t>
            </a:r>
            <a:r>
              <a:rPr lang="zh-CN" altLang="en-US" sz="4400" dirty="0">
                <a:solidFill>
                  <a:srgbClr val="C00000"/>
                </a:solidFill>
                <a:effectLst>
                  <a:outerShdw blurRad="38100" dist="38100" dir="2700000" algn="tl">
                    <a:srgbClr val="000000"/>
                  </a:outerShdw>
                </a:effectLst>
                <a:latin typeface="+mj-lt"/>
                <a:ea typeface="楷体_GB2312" pitchFamily="49" charset="-122"/>
              </a:rPr>
              <a:t>推  导</a:t>
            </a:r>
          </a:p>
        </p:txBody>
      </p:sp>
      <p:sp>
        <p:nvSpPr>
          <p:cNvPr id="14"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1799"/>
                                        </p:tgtEl>
                                        <p:attrNameLst>
                                          <p:attrName>style.visibility</p:attrName>
                                        </p:attrNameLst>
                                      </p:cBhvr>
                                      <p:to>
                                        <p:strVal val="visible"/>
                                      </p:to>
                                    </p:set>
                                    <p:anim calcmode="lin" valueType="num">
                                      <p:cBhvr additive="base">
                                        <p:cTn id="7" dur="500" fill="hold"/>
                                        <p:tgtEl>
                                          <p:spTgt spid="801799"/>
                                        </p:tgtEl>
                                        <p:attrNameLst>
                                          <p:attrName>ppt_x</p:attrName>
                                        </p:attrNameLst>
                                      </p:cBhvr>
                                      <p:tavLst>
                                        <p:tav tm="0">
                                          <p:val>
                                            <p:strVal val="0-#ppt_w/2"/>
                                          </p:val>
                                        </p:tav>
                                        <p:tav tm="100000">
                                          <p:val>
                                            <p:strVal val="#ppt_x"/>
                                          </p:val>
                                        </p:tav>
                                      </p:tavLst>
                                    </p:anim>
                                    <p:anim calcmode="lin" valueType="num">
                                      <p:cBhvr additive="base">
                                        <p:cTn id="8" dur="500" fill="hold"/>
                                        <p:tgtEl>
                                          <p:spTgt spid="8017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01802"/>
                                        </p:tgtEl>
                                        <p:attrNameLst>
                                          <p:attrName>style.visibility</p:attrName>
                                        </p:attrNameLst>
                                      </p:cBhvr>
                                      <p:to>
                                        <p:strVal val="visible"/>
                                      </p:to>
                                    </p:set>
                                    <p:animEffect transition="in" filter="blinds(horizontal)">
                                      <p:cBhvr>
                                        <p:cTn id="13" dur="500"/>
                                        <p:tgtEl>
                                          <p:spTgt spid="8018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01796">
                                            <p:txEl>
                                              <p:pRg st="0" end="0"/>
                                            </p:txEl>
                                          </p:spTgt>
                                        </p:tgtEl>
                                        <p:attrNameLst>
                                          <p:attrName>style.visibility</p:attrName>
                                        </p:attrNameLst>
                                      </p:cBhvr>
                                      <p:to>
                                        <p:strVal val="visible"/>
                                      </p:to>
                                    </p:set>
                                    <p:anim calcmode="lin" valueType="num">
                                      <p:cBhvr additive="base">
                                        <p:cTn id="18" dur="500" fill="hold"/>
                                        <p:tgtEl>
                                          <p:spTgt spid="80179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01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01796">
                                            <p:txEl>
                                              <p:pRg st="1" end="1"/>
                                            </p:txEl>
                                          </p:spTgt>
                                        </p:tgtEl>
                                        <p:attrNameLst>
                                          <p:attrName>style.visibility</p:attrName>
                                        </p:attrNameLst>
                                      </p:cBhvr>
                                      <p:to>
                                        <p:strVal val="visible"/>
                                      </p:to>
                                    </p:set>
                                    <p:anim calcmode="lin" valueType="num">
                                      <p:cBhvr additive="base">
                                        <p:cTn id="24" dur="500" fill="hold"/>
                                        <p:tgtEl>
                                          <p:spTgt spid="80179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801796">
                                            <p:txEl>
                                              <p:pRg st="1" end="1"/>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autoUpdateAnimBg="0"/>
      <p:bldP spid="801799" grpId="0" animBg="1" autoUpdateAnimBg="0"/>
      <p:bldP spid="80180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4867" name="Rectangle 3"/>
          <p:cNvSpPr>
            <a:spLocks noGrp="1" noChangeArrowheads="1"/>
          </p:cNvSpPr>
          <p:nvPr>
            <p:ph type="body" idx="1"/>
          </p:nvPr>
        </p:nvSpPr>
        <p:spPr>
          <a:xfrm>
            <a:off x="0" y="1125538"/>
            <a:ext cx="9144000" cy="1371600"/>
          </a:xfrm>
        </p:spPr>
        <p:txBody>
          <a:bodyPr/>
          <a:lstStyle/>
          <a:p>
            <a:pPr>
              <a:lnSpc>
                <a:spcPct val="90000"/>
              </a:lnSpc>
              <a:buFont typeface="Monotype Sorts" pitchFamily="2" charset="2"/>
              <a:buNone/>
              <a:defRPr/>
            </a:pPr>
            <a:r>
              <a:rPr lang="en-US" altLang="zh-CN" sz="2800" b="1" dirty="0">
                <a:solidFill>
                  <a:srgbClr val="FFFF00"/>
                </a:solidFill>
              </a:rPr>
              <a:t>  </a:t>
            </a:r>
            <a:r>
              <a:rPr lang="en-US" altLang="zh-CN" sz="2800" b="1" dirty="0">
                <a:solidFill>
                  <a:schemeClr val="bg2"/>
                </a:solidFill>
              </a:rPr>
              <a:t>v=w</a:t>
            </a:r>
            <a:r>
              <a:rPr lang="en-US" altLang="zh-CN" sz="2800" b="1" baseline="-25000" dirty="0">
                <a:solidFill>
                  <a:schemeClr val="bg2"/>
                </a:solidFill>
              </a:rPr>
              <a:t>0</a:t>
            </a:r>
            <a:r>
              <a:rPr lang="en-US" altLang="zh-CN" sz="2800" b="1" dirty="0">
                <a:solidFill>
                  <a:schemeClr val="bg2"/>
                </a:solidFill>
              </a:rPr>
              <a:t>=&gt;w</a:t>
            </a:r>
            <a:r>
              <a:rPr lang="en-US" altLang="zh-CN" sz="2800" b="1" baseline="-25000" dirty="0">
                <a:solidFill>
                  <a:schemeClr val="bg2"/>
                </a:solidFill>
              </a:rPr>
              <a:t>1</a:t>
            </a:r>
            <a:r>
              <a:rPr lang="en-US" altLang="zh-CN" sz="2800" b="1" dirty="0">
                <a:solidFill>
                  <a:schemeClr val="bg2"/>
                </a:solidFill>
              </a:rPr>
              <a:t>=&gt;w</a:t>
            </a:r>
            <a:r>
              <a:rPr lang="en-US" altLang="zh-CN" sz="2800" b="1" baseline="-25000" dirty="0">
                <a:solidFill>
                  <a:schemeClr val="bg2"/>
                </a:solidFill>
              </a:rPr>
              <a:t>2</a:t>
            </a:r>
            <a:r>
              <a:rPr lang="en-US" altLang="zh-CN" sz="2800" b="1" dirty="0">
                <a:solidFill>
                  <a:schemeClr val="bg2"/>
                </a:solidFill>
              </a:rPr>
              <a:t>=&gt;…=&gt;</a:t>
            </a:r>
            <a:r>
              <a:rPr lang="en-US" altLang="zh-CN" sz="2800" b="1" dirty="0" err="1">
                <a:solidFill>
                  <a:schemeClr val="bg2"/>
                </a:solidFill>
              </a:rPr>
              <a:t>w</a:t>
            </a:r>
            <a:r>
              <a:rPr lang="en-US" altLang="zh-CN" sz="2800" b="1" baseline="-25000" dirty="0" err="1">
                <a:solidFill>
                  <a:schemeClr val="bg2"/>
                </a:solidFill>
              </a:rPr>
              <a:t>n</a:t>
            </a:r>
            <a:r>
              <a:rPr lang="en-US" altLang="zh-CN" sz="2800" b="1" dirty="0">
                <a:solidFill>
                  <a:schemeClr val="bg2"/>
                </a:solidFill>
              </a:rPr>
              <a:t>=w ,(n&gt;0)</a:t>
            </a:r>
          </a:p>
          <a:p>
            <a:pPr>
              <a:lnSpc>
                <a:spcPct val="90000"/>
              </a:lnSpc>
              <a:buFont typeface="Monotype Sorts" pitchFamily="2" charset="2"/>
              <a:buNone/>
              <a:defRPr/>
            </a:pPr>
            <a:r>
              <a:rPr lang="en-US" altLang="zh-CN" sz="2800" b="1" dirty="0">
                <a:solidFill>
                  <a:schemeClr val="bg2"/>
                </a:solidFill>
              </a:rPr>
              <a:t>  </a:t>
            </a:r>
            <a:r>
              <a:rPr lang="zh-CN" altLang="en-US" sz="2800" b="1" dirty="0">
                <a:solidFill>
                  <a:schemeClr val="bg2"/>
                </a:solidFill>
              </a:rPr>
              <a:t>则称</a:t>
            </a:r>
            <a:r>
              <a:rPr lang="en-US" altLang="zh-CN" sz="2800" b="1" dirty="0">
                <a:solidFill>
                  <a:schemeClr val="bg2"/>
                </a:solidFill>
              </a:rPr>
              <a:t>v</a:t>
            </a:r>
            <a:r>
              <a:rPr lang="zh-CN" altLang="en-US" sz="2800" b="1" dirty="0">
                <a:solidFill>
                  <a:schemeClr val="bg2"/>
                </a:solidFill>
              </a:rPr>
              <a:t>推导出（产生）</a:t>
            </a:r>
            <a:r>
              <a:rPr lang="en-US" altLang="zh-CN" sz="2800" b="1" dirty="0">
                <a:solidFill>
                  <a:schemeClr val="bg2"/>
                </a:solidFill>
              </a:rPr>
              <a:t>w</a:t>
            </a:r>
            <a:r>
              <a:rPr lang="zh-CN" altLang="en-US" sz="2800" b="1" dirty="0">
                <a:solidFill>
                  <a:schemeClr val="bg2"/>
                </a:solidFill>
              </a:rPr>
              <a:t>，记作 </a:t>
            </a:r>
            <a:r>
              <a:rPr lang="en-US" altLang="zh-CN" sz="2800" b="1" dirty="0" err="1">
                <a:solidFill>
                  <a:srgbClr val="FF33CC"/>
                </a:solidFill>
              </a:rPr>
              <a:t>v</a:t>
            </a:r>
            <a:r>
              <a:rPr lang="en-US" altLang="zh-CN" b="1" dirty="0" err="1">
                <a:solidFill>
                  <a:srgbClr val="FF33CC"/>
                </a:solidFill>
                <a:sym typeface="Symbol" pitchFamily="18" charset="2"/>
              </a:rPr>
              <a:t></a:t>
            </a:r>
            <a:r>
              <a:rPr lang="en-US" altLang="zh-CN" sz="2800" b="1" dirty="0" err="1">
                <a:solidFill>
                  <a:srgbClr val="FF33CC"/>
                </a:solidFill>
                <a:sym typeface="Wingdings" pitchFamily="2" charset="2"/>
              </a:rPr>
              <a:t>w</a:t>
            </a:r>
            <a:r>
              <a:rPr lang="zh-CN" altLang="en-US" sz="2800" b="1" dirty="0">
                <a:solidFill>
                  <a:schemeClr val="bg2"/>
                </a:solidFill>
                <a:sym typeface="Wingdings" pitchFamily="2" charset="2"/>
              </a:rPr>
              <a:t>。</a:t>
            </a:r>
            <a:r>
              <a:rPr lang="en-US" altLang="zh-CN" sz="2800" b="1" dirty="0">
                <a:solidFill>
                  <a:schemeClr val="bg2"/>
                </a:solidFill>
              </a:rPr>
              <a:t>(</a:t>
            </a:r>
            <a:r>
              <a:rPr lang="zh-CN" altLang="en-US" sz="2800" b="1" dirty="0">
                <a:solidFill>
                  <a:schemeClr val="bg2"/>
                </a:solidFill>
              </a:rPr>
              <a:t>推导长度为 </a:t>
            </a:r>
            <a:r>
              <a:rPr lang="en-US" altLang="zh-CN" sz="2800" b="1" dirty="0">
                <a:solidFill>
                  <a:schemeClr val="bg2"/>
                </a:solidFill>
              </a:rPr>
              <a:t>n)</a:t>
            </a:r>
          </a:p>
        </p:txBody>
      </p:sp>
      <p:sp>
        <p:nvSpPr>
          <p:cNvPr id="32773" name="Rectangle 9"/>
          <p:cNvSpPr>
            <a:spLocks noChangeArrowheads="1"/>
          </p:cNvSpPr>
          <p:nvPr/>
        </p:nvSpPr>
        <p:spPr bwMode="auto">
          <a:xfrm>
            <a:off x="990600" y="152400"/>
            <a:ext cx="3581400" cy="6350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rPr>
              <a:t>定义  推导序列</a:t>
            </a:r>
            <a:r>
              <a:rPr lang="zh-CN" altLang="en-US" dirty="0">
                <a:solidFill>
                  <a:schemeClr val="bg2"/>
                </a:solidFill>
                <a:effectLst>
                  <a:outerShdw blurRad="38100" dist="38100" dir="2700000" algn="tl">
                    <a:srgbClr val="000000">
                      <a:alpha val="43137"/>
                    </a:srgbClr>
                  </a:outerShdw>
                </a:effectLst>
                <a:sym typeface="Symbol" panose="05050102010706020507" pitchFamily="18" charset="2"/>
              </a:rPr>
              <a:t></a:t>
            </a:r>
            <a:endParaRPr lang="zh-CN" altLang="en-US" dirty="0">
              <a:solidFill>
                <a:schemeClr val="bg2"/>
              </a:solidFill>
              <a:effectLst>
                <a:outerShdw blurRad="38100" dist="38100" dir="2700000" algn="tl">
                  <a:srgbClr val="000000">
                    <a:alpha val="43137"/>
                  </a:srgbClr>
                </a:outerShdw>
              </a:effectLst>
              <a:sym typeface="Wingdings" panose="05000000000000000000" pitchFamily="2" charset="2"/>
            </a:endParaRPr>
          </a:p>
        </p:txBody>
      </p:sp>
      <p:sp>
        <p:nvSpPr>
          <p:cNvPr id="804874" name="Text Box 10"/>
          <p:cNvSpPr txBox="1">
            <a:spLocks noChangeArrowheads="1"/>
          </p:cNvSpPr>
          <p:nvPr/>
        </p:nvSpPr>
        <p:spPr bwMode="auto">
          <a:xfrm>
            <a:off x="2700338" y="6237288"/>
            <a:ext cx="1008062" cy="493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a:solidFill>
                  <a:schemeClr val="bg2"/>
                </a:solidFill>
              </a:rPr>
              <a:t>S</a:t>
            </a:r>
            <a:r>
              <a:rPr lang="en-US" altLang="zh-CN" sz="2400">
                <a:solidFill>
                  <a:schemeClr val="bg2"/>
                </a:solidFill>
                <a:sym typeface="Symbol" panose="05050102010706020507" pitchFamily="18" charset="2"/>
              </a:rPr>
              <a:t> S</a:t>
            </a:r>
          </a:p>
        </p:txBody>
      </p:sp>
      <p:sp>
        <p:nvSpPr>
          <p:cNvPr id="804877" name="Rectangle 13"/>
          <p:cNvSpPr>
            <a:spLocks noChangeArrowheads="1"/>
          </p:cNvSpPr>
          <p:nvPr/>
        </p:nvSpPr>
        <p:spPr bwMode="auto">
          <a:xfrm>
            <a:off x="8437563" y="0"/>
            <a:ext cx="712787" cy="531813"/>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P</a:t>
            </a:r>
            <a:r>
              <a:rPr lang="en-US" altLang="zh-CN" sz="2400" dirty="0">
                <a:solidFill>
                  <a:schemeClr val="bg2"/>
                </a:solidFill>
                <a:effectLst>
                  <a:outerShdw blurRad="38100" dist="38100" dir="2700000" algn="tl">
                    <a:srgbClr val="000000"/>
                  </a:outerShdw>
                </a:effectLst>
                <a:latin typeface="Times New Roman" pitchFamily="18" charset="0"/>
              </a:rPr>
              <a:t>18</a:t>
            </a:r>
          </a:p>
        </p:txBody>
      </p:sp>
      <p:sp>
        <p:nvSpPr>
          <p:cNvPr id="804879" name="Text Box 15"/>
          <p:cNvSpPr txBox="1">
            <a:spLocks noChangeArrowheads="1"/>
          </p:cNvSpPr>
          <p:nvPr/>
        </p:nvSpPr>
        <p:spPr bwMode="auto">
          <a:xfrm>
            <a:off x="611188" y="4508500"/>
            <a:ext cx="7416800" cy="1673225"/>
          </a:xfrm>
          <a:prstGeom prst="rect">
            <a:avLst/>
          </a:prstGeom>
          <a:solidFill>
            <a:srgbClr val="99C8EB"/>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latin typeface="Times New Roman" pitchFamily="18" charset="0"/>
              </a:rPr>
              <a:t>例：文法</a:t>
            </a:r>
            <a:r>
              <a:rPr lang="en-US" altLang="zh-CN" sz="2800" dirty="0">
                <a:solidFill>
                  <a:schemeClr val="bg2"/>
                </a:solidFill>
                <a:latin typeface="Times New Roman" pitchFamily="18" charset="0"/>
              </a:rPr>
              <a:t>G</a:t>
            </a:r>
            <a:r>
              <a:rPr lang="zh-CN" altLang="en-US" sz="2800" dirty="0">
                <a:solidFill>
                  <a:schemeClr val="bg2"/>
                </a:solidFill>
                <a:latin typeface="Times New Roman" pitchFamily="18" charset="0"/>
              </a:rPr>
              <a:t>： </a:t>
            </a:r>
            <a:r>
              <a:rPr lang="en-US" altLang="zh-CN" sz="2800" dirty="0">
                <a:solidFill>
                  <a:schemeClr val="bg2"/>
                </a:solidFill>
                <a:latin typeface="Times New Roman" pitchFamily="18" charset="0"/>
              </a:rPr>
              <a:t>S→0S1</a:t>
            </a:r>
            <a:r>
              <a:rPr lang="zh-CN" altLang="en-US" sz="2800" dirty="0">
                <a:solidFill>
                  <a:schemeClr val="bg2"/>
                </a:solidFill>
                <a:latin typeface="Times New Roman" pitchFamily="18" charset="0"/>
              </a:rPr>
              <a:t>， </a:t>
            </a:r>
            <a:r>
              <a:rPr lang="en-US" altLang="zh-CN" sz="2800" dirty="0">
                <a:solidFill>
                  <a:schemeClr val="bg2"/>
                </a:solidFill>
                <a:latin typeface="Times New Roman" pitchFamily="18" charset="0"/>
              </a:rPr>
              <a:t>S→01</a:t>
            </a:r>
          </a:p>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Times New Roman" pitchFamily="18" charset="0"/>
              </a:rPr>
              <a:t> S </a:t>
            </a:r>
            <a:r>
              <a:rPr lang="en-US" altLang="zh-CN" sz="2800" dirty="0">
                <a:solidFill>
                  <a:schemeClr val="bg2"/>
                </a:solidFill>
                <a:latin typeface="Times New Roman" pitchFamily="18" charset="0"/>
                <a:sym typeface="Symbol" pitchFamily="18" charset="2"/>
              </a:rPr>
              <a:t>0</a:t>
            </a:r>
            <a:r>
              <a:rPr lang="en-US" altLang="zh-CN" sz="2800" dirty="0">
                <a:solidFill>
                  <a:srgbClr val="7030A0"/>
                </a:solidFill>
                <a:latin typeface="Times New Roman" pitchFamily="18" charset="0"/>
                <a:sym typeface="Symbol" pitchFamily="18" charset="2"/>
              </a:rPr>
              <a:t>S</a:t>
            </a:r>
            <a:r>
              <a:rPr lang="en-US" altLang="zh-CN" sz="2800" dirty="0">
                <a:solidFill>
                  <a:schemeClr val="bg2"/>
                </a:solidFill>
                <a:latin typeface="Times New Roman" pitchFamily="18" charset="0"/>
                <a:sym typeface="Symbol" pitchFamily="18" charset="2"/>
              </a:rPr>
              <a:t>1 0</a:t>
            </a:r>
            <a:r>
              <a:rPr lang="en-US" altLang="zh-CN" sz="2800" dirty="0">
                <a:solidFill>
                  <a:srgbClr val="7030A0"/>
                </a:solidFill>
                <a:latin typeface="Times New Roman" pitchFamily="18" charset="0"/>
                <a:sym typeface="Symbol" pitchFamily="18" charset="2"/>
              </a:rPr>
              <a:t>0S1</a:t>
            </a:r>
            <a:r>
              <a:rPr lang="en-US" altLang="zh-CN" sz="2800" dirty="0">
                <a:solidFill>
                  <a:schemeClr val="bg2"/>
                </a:solidFill>
                <a:latin typeface="Times New Roman" pitchFamily="18" charset="0"/>
                <a:sym typeface="Symbol" pitchFamily="18" charset="2"/>
              </a:rPr>
              <a:t>1 00</a:t>
            </a:r>
            <a:r>
              <a:rPr lang="en-US" altLang="zh-CN" sz="2800" dirty="0">
                <a:solidFill>
                  <a:srgbClr val="7030A0"/>
                </a:solidFill>
                <a:latin typeface="Times New Roman" pitchFamily="18" charset="0"/>
                <a:sym typeface="Symbol" pitchFamily="18" charset="2"/>
              </a:rPr>
              <a:t>0S1</a:t>
            </a:r>
            <a:r>
              <a:rPr lang="en-US" altLang="zh-CN" sz="2800" dirty="0">
                <a:solidFill>
                  <a:schemeClr val="bg2"/>
                </a:solidFill>
                <a:latin typeface="Times New Roman" pitchFamily="18" charset="0"/>
                <a:sym typeface="Symbol" pitchFamily="18" charset="2"/>
              </a:rPr>
              <a:t>11 000</a:t>
            </a:r>
            <a:r>
              <a:rPr lang="en-US" altLang="zh-CN" sz="2800" dirty="0">
                <a:solidFill>
                  <a:srgbClr val="7030A0"/>
                </a:solidFill>
                <a:latin typeface="Times New Roman" pitchFamily="18" charset="0"/>
                <a:sym typeface="Symbol" pitchFamily="18" charset="2"/>
              </a:rPr>
              <a:t>01</a:t>
            </a:r>
            <a:r>
              <a:rPr lang="en-US" altLang="zh-CN" sz="2800" dirty="0">
                <a:solidFill>
                  <a:schemeClr val="bg2"/>
                </a:solidFill>
                <a:latin typeface="Times New Roman" pitchFamily="18" charset="0"/>
                <a:sym typeface="Symbol" pitchFamily="18" charset="2"/>
              </a:rPr>
              <a:t>111</a:t>
            </a:r>
          </a:p>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Times New Roman" pitchFamily="18" charset="0"/>
              </a:rPr>
              <a:t> S</a:t>
            </a:r>
            <a:r>
              <a:rPr lang="en-US" altLang="zh-CN" sz="2800" dirty="0">
                <a:solidFill>
                  <a:schemeClr val="bg2"/>
                </a:solidFill>
                <a:latin typeface="Times New Roman" pitchFamily="18" charset="0"/>
                <a:sym typeface="Symbol" pitchFamily="18" charset="2"/>
              </a:rPr>
              <a:t>00001111     </a:t>
            </a:r>
            <a:r>
              <a:rPr lang="en-US" altLang="zh-CN" sz="2800" dirty="0">
                <a:solidFill>
                  <a:schemeClr val="bg2"/>
                </a:solidFill>
                <a:latin typeface="Times New Roman" pitchFamily="18" charset="0"/>
              </a:rPr>
              <a:t>S</a:t>
            </a:r>
            <a:r>
              <a:rPr lang="en-US" altLang="zh-CN" sz="2800" dirty="0">
                <a:solidFill>
                  <a:schemeClr val="bg2"/>
                </a:solidFill>
                <a:latin typeface="Times New Roman" pitchFamily="18" charset="0"/>
                <a:sym typeface="Symbol" pitchFamily="18" charset="2"/>
              </a:rPr>
              <a:t> 00001111</a:t>
            </a:r>
            <a:endParaRPr lang="en-US" altLang="zh-CN" sz="2800" dirty="0">
              <a:effectLst>
                <a:outerShdw blurRad="38100" dist="38100" dir="2700000" algn="tl">
                  <a:srgbClr val="000000"/>
                </a:outerShdw>
              </a:effectLst>
              <a:latin typeface="Times New Roman" pitchFamily="18" charset="0"/>
            </a:endParaRPr>
          </a:p>
        </p:txBody>
      </p:sp>
      <p:grpSp>
        <p:nvGrpSpPr>
          <p:cNvPr id="2" name="Group 22"/>
          <p:cNvGrpSpPr>
            <a:grpSpLocks/>
          </p:cNvGrpSpPr>
          <p:nvPr/>
        </p:nvGrpSpPr>
        <p:grpSpPr bwMode="auto">
          <a:xfrm>
            <a:off x="1116013" y="3025775"/>
            <a:ext cx="1189037" cy="1268413"/>
            <a:chOff x="703" y="1906"/>
            <a:chExt cx="749" cy="799"/>
          </a:xfrm>
        </p:grpSpPr>
        <p:sp>
          <p:nvSpPr>
            <p:cNvPr id="804872" name="Rectangle 8"/>
            <p:cNvSpPr>
              <a:spLocks noChangeArrowheads="1"/>
            </p:cNvSpPr>
            <p:nvPr/>
          </p:nvSpPr>
          <p:spPr bwMode="auto">
            <a:xfrm>
              <a:off x="703" y="2069"/>
              <a:ext cx="749" cy="636"/>
            </a:xfrm>
            <a:prstGeom prst="rect">
              <a:avLst/>
            </a:prstGeom>
            <a:noFill/>
            <a:ln w="9525">
              <a:noFill/>
              <a:miter lim="800000"/>
              <a:headEnd/>
              <a:tailEnd/>
            </a:ln>
            <a:effectLst/>
          </p:spPr>
          <p:txBody>
            <a:bodyPr wrap="none" lIns="92075" tIns="46038" rIns="92075" bIns="46038">
              <a:spAutoFit/>
            </a:bodyPr>
            <a:lstStyle/>
            <a:p>
              <a:pPr>
                <a:lnSpc>
                  <a:spcPct val="90000"/>
                </a:lnSpc>
                <a:spcBef>
                  <a:spcPct val="20000"/>
                </a:spcBef>
                <a:buClr>
                  <a:schemeClr val="tx2"/>
                </a:buClr>
                <a:buSzPct val="75000"/>
                <a:buFont typeface="Wingdings" pitchFamily="2" charset="2"/>
                <a:buNone/>
                <a:defRPr/>
              </a:pPr>
              <a:r>
                <a:rPr lang="en-US" altLang="zh-CN" sz="2800" dirty="0" err="1">
                  <a:solidFill>
                    <a:schemeClr val="bg2"/>
                  </a:solidFill>
                  <a:effectLst>
                    <a:outerShdw blurRad="38100" dist="38100" dir="2700000" algn="tl">
                      <a:srgbClr val="000000"/>
                    </a:outerShdw>
                  </a:effectLst>
                  <a:latin typeface="Times New Roman" pitchFamily="18" charset="0"/>
                </a:rPr>
                <a:t>v</a:t>
              </a:r>
              <a:r>
                <a:rPr lang="en-US" altLang="zh-CN" dirty="0" err="1">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800" dirty="0" err="1">
                  <a:solidFill>
                    <a:schemeClr val="bg2"/>
                  </a:solidFill>
                  <a:effectLst>
                    <a:outerShdw blurRad="38100" dist="38100" dir="2700000" algn="tl">
                      <a:srgbClr val="000000"/>
                    </a:outerShdw>
                  </a:effectLst>
                  <a:latin typeface="Times New Roman" pitchFamily="18" charset="0"/>
                  <a:sym typeface="Wingdings" pitchFamily="2" charset="2"/>
                </a:rPr>
                <a:t>w</a:t>
              </a:r>
              <a:endParaRPr lang="en-US" altLang="zh-CN" sz="2800" dirty="0">
                <a:solidFill>
                  <a:schemeClr val="bg2"/>
                </a:solidFill>
                <a:effectLst>
                  <a:outerShdw blurRad="38100" dist="38100" dir="2700000" algn="tl">
                    <a:srgbClr val="000000"/>
                  </a:outerShdw>
                </a:effectLst>
                <a:latin typeface="Times New Roman" pitchFamily="18" charset="0"/>
                <a:sym typeface="Wingdings" pitchFamily="2" charset="2"/>
              </a:endParaRPr>
            </a:p>
            <a:p>
              <a:pPr>
                <a:lnSpc>
                  <a:spcPct val="90000"/>
                </a:lnSpc>
                <a:spcBef>
                  <a:spcPct val="20000"/>
                </a:spcBef>
                <a:buClr>
                  <a:schemeClr val="tx2"/>
                </a:buClr>
                <a:buSzPct val="75000"/>
                <a:buFont typeface="Wingding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sym typeface="Wingdings" pitchFamily="2" charset="2"/>
                </a:rPr>
                <a:t>v = w  </a:t>
              </a:r>
            </a:p>
          </p:txBody>
        </p:sp>
        <p:sp>
          <p:nvSpPr>
            <p:cNvPr id="804880" name="Rectangle 16"/>
            <p:cNvSpPr>
              <a:spLocks noChangeArrowheads="1"/>
            </p:cNvSpPr>
            <p:nvPr/>
          </p:nvSpPr>
          <p:spPr bwMode="auto">
            <a:xfrm>
              <a:off x="839" y="1906"/>
              <a:ext cx="262" cy="396"/>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anose="02020603050405020304" pitchFamily="18" charset="0"/>
                  <a:sym typeface="Wingdings" panose="05000000000000000000" pitchFamily="2" charset="2"/>
                </a:rPr>
                <a:t>+</a:t>
              </a:r>
            </a:p>
          </p:txBody>
        </p:sp>
      </p:grpSp>
      <p:sp>
        <p:nvSpPr>
          <p:cNvPr id="32779" name="Rectangle 17"/>
          <p:cNvSpPr>
            <a:spLocks noChangeArrowheads="1"/>
          </p:cNvSpPr>
          <p:nvPr/>
        </p:nvSpPr>
        <p:spPr bwMode="auto">
          <a:xfrm>
            <a:off x="3708400" y="0"/>
            <a:ext cx="3889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sym typeface="Wingdings" panose="05000000000000000000" pitchFamily="2" charset="2"/>
              </a:rPr>
              <a:t>+</a:t>
            </a:r>
          </a:p>
        </p:txBody>
      </p:sp>
      <p:sp>
        <p:nvSpPr>
          <p:cNvPr id="804871" name="Rectangle 7"/>
          <p:cNvSpPr>
            <a:spLocks noChangeArrowheads="1"/>
          </p:cNvSpPr>
          <p:nvPr/>
        </p:nvSpPr>
        <p:spPr bwMode="auto">
          <a:xfrm>
            <a:off x="971550" y="2349500"/>
            <a:ext cx="3600450" cy="635000"/>
          </a:xfrm>
          <a:prstGeom prst="rect">
            <a:avLst/>
          </a:prstGeom>
          <a:solidFill>
            <a:srgbClr val="66FF33"/>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Times New Roman" pitchFamily="18" charset="0"/>
                <a:sym typeface="Wingdings" pitchFamily="2" charset="2"/>
              </a:rPr>
              <a:t>定义  </a:t>
            </a:r>
            <a:r>
              <a:rPr lang="zh-CN" altLang="en-US" dirty="0">
                <a:solidFill>
                  <a:schemeClr val="bg2"/>
                </a:solidFill>
                <a:effectLst>
                  <a:outerShdw blurRad="38100" dist="38100" dir="2700000" algn="tl">
                    <a:srgbClr val="000000">
                      <a:alpha val="43137"/>
                    </a:srgbClr>
                  </a:outerShdw>
                </a:effectLst>
                <a:latin typeface="Times New Roman" pitchFamily="18" charset="0"/>
              </a:rPr>
              <a:t>推导 </a:t>
            </a:r>
            <a:r>
              <a:rPr lang="zh-CN" altLang="en-US" dirty="0">
                <a:solidFill>
                  <a:schemeClr val="bg2"/>
                </a:solidFill>
                <a:effectLst>
                  <a:outerShdw blurRad="38100" dist="38100" dir="2700000" algn="tl">
                    <a:srgbClr val="000000">
                      <a:alpha val="43137"/>
                    </a:srgbClr>
                  </a:outerShdw>
                </a:effectLst>
                <a:latin typeface="Times New Roman" pitchFamily="18" charset="0"/>
                <a:sym typeface="Symbol" pitchFamily="18" charset="2"/>
              </a:rPr>
              <a:t></a:t>
            </a:r>
            <a:endParaRPr lang="zh-CN" altLang="en-US" dirty="0">
              <a:solidFill>
                <a:schemeClr val="bg2"/>
              </a:solidFill>
              <a:effectLst>
                <a:outerShdw blurRad="38100" dist="38100" dir="2700000" algn="tl">
                  <a:srgbClr val="000000">
                    <a:alpha val="43137"/>
                  </a:srgbClr>
                </a:outerShdw>
              </a:effectLst>
              <a:latin typeface="Times New Roman" pitchFamily="18" charset="0"/>
              <a:sym typeface="Wingdings" pitchFamily="2" charset="2"/>
            </a:endParaRPr>
          </a:p>
        </p:txBody>
      </p:sp>
      <p:sp>
        <p:nvSpPr>
          <p:cNvPr id="32781" name="Rectangle 18"/>
          <p:cNvSpPr>
            <a:spLocks noChangeArrowheads="1"/>
          </p:cNvSpPr>
          <p:nvPr/>
        </p:nvSpPr>
        <p:spPr bwMode="auto">
          <a:xfrm>
            <a:off x="2987675" y="2205038"/>
            <a:ext cx="3905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683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sym typeface="Wingdings" panose="05000000000000000000" pitchFamily="2" charset="2"/>
              </a:rPr>
              <a:t>*</a:t>
            </a:r>
          </a:p>
        </p:txBody>
      </p:sp>
      <p:grpSp>
        <p:nvGrpSpPr>
          <p:cNvPr id="3" name="Group 24"/>
          <p:cNvGrpSpPr>
            <a:grpSpLocks/>
          </p:cNvGrpSpPr>
          <p:nvPr/>
        </p:nvGrpSpPr>
        <p:grpSpPr bwMode="auto">
          <a:xfrm>
            <a:off x="2587625" y="3278188"/>
            <a:ext cx="1285875" cy="731837"/>
            <a:chOff x="1655" y="2073"/>
            <a:chExt cx="810" cy="461"/>
          </a:xfrm>
        </p:grpSpPr>
        <p:sp>
          <p:nvSpPr>
            <p:cNvPr id="804883" name="Rectangle 19"/>
            <p:cNvSpPr>
              <a:spLocks noChangeArrowheads="1"/>
            </p:cNvSpPr>
            <p:nvPr/>
          </p:nvSpPr>
          <p:spPr bwMode="auto">
            <a:xfrm>
              <a:off x="1655" y="2160"/>
              <a:ext cx="810" cy="374"/>
            </a:xfrm>
            <a:prstGeom prst="rect">
              <a:avLst/>
            </a:prstGeom>
            <a:noFill/>
            <a:ln w="9525">
              <a:noFill/>
              <a:miter lim="800000"/>
              <a:headEnd/>
              <a:tailEnd/>
            </a:ln>
            <a:effectLst/>
          </p:spPr>
          <p:txBody>
            <a:bodyPr wrap="none" lIns="92075" tIns="46038" rIns="92075" bIns="46038">
              <a:spAutoFit/>
            </a:bodyPr>
            <a:lstStyle/>
            <a:p>
              <a:pPr marL="457200" indent="-368300">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v</a:t>
              </a:r>
              <a:r>
                <a:rPr lang="en-US" altLang="zh-CN" dirty="0">
                  <a:solidFill>
                    <a:srgbClr val="FF33CC"/>
                  </a:solidFill>
                  <a:effectLst>
                    <a:outerShdw blurRad="38100" dist="38100" dir="2700000" algn="tl">
                      <a:srgbClr val="000000"/>
                    </a:outerShdw>
                  </a:effectLst>
                  <a:latin typeface="Times New Roman" pitchFamily="18" charset="0"/>
                  <a:sym typeface="Symbol" pitchFamily="18" charset="2"/>
                </a:rPr>
                <a:t> </a:t>
              </a:r>
              <a:r>
                <a:rPr lang="en-US" altLang="zh-CN" dirty="0">
                  <a:solidFill>
                    <a:srgbClr val="FF33CC"/>
                  </a:solidFill>
                  <a:effectLst>
                    <a:outerShdw blurRad="38100" dist="38100" dir="2700000" algn="tl">
                      <a:srgbClr val="000000"/>
                    </a:outerShdw>
                  </a:effectLst>
                  <a:latin typeface="Times New Roman" pitchFamily="18" charset="0"/>
                  <a:sym typeface="Wingdings" pitchFamily="2" charset="2"/>
                </a:rPr>
                <a:t>w</a:t>
              </a:r>
            </a:p>
          </p:txBody>
        </p:sp>
        <p:sp>
          <p:nvSpPr>
            <p:cNvPr id="804884" name="Rectangle 20"/>
            <p:cNvSpPr>
              <a:spLocks noChangeArrowheads="1"/>
            </p:cNvSpPr>
            <p:nvPr/>
          </p:nvSpPr>
          <p:spPr bwMode="auto">
            <a:xfrm>
              <a:off x="1870" y="2073"/>
              <a:ext cx="246" cy="375"/>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FFFFFF"/>
                    </a:outerShdw>
                  </a:effectLst>
                  <a:latin typeface="Times New Roman" panose="02020603050405020304" pitchFamily="18" charset="0"/>
                  <a:sym typeface="Wingdings" panose="05000000000000000000" pitchFamily="2" charset="2"/>
                </a:rPr>
                <a:t>*</a:t>
              </a:r>
            </a:p>
          </p:txBody>
        </p:sp>
      </p:grpSp>
      <p:sp>
        <p:nvSpPr>
          <p:cNvPr id="804887" name="AutoShape 23"/>
          <p:cNvSpPr>
            <a:spLocks/>
          </p:cNvSpPr>
          <p:nvPr/>
        </p:nvSpPr>
        <p:spPr bwMode="auto">
          <a:xfrm>
            <a:off x="2268538" y="3429000"/>
            <a:ext cx="215900" cy="792163"/>
          </a:xfrm>
          <a:prstGeom prst="rightBrace">
            <a:avLst>
              <a:gd name="adj1" fmla="val 30576"/>
              <a:gd name="adj2" fmla="val 50000"/>
            </a:avLst>
          </a:prstGeom>
          <a:noFill/>
          <a:ln w="38100">
            <a:solidFill>
              <a:schemeClr val="bg2"/>
            </a:solidFill>
            <a:round/>
            <a:headEnd/>
            <a:tailEnd/>
          </a:ln>
          <a:effectLst/>
        </p:spPr>
        <p:txBody>
          <a:bodyPr wrap="none" lIns="92075" tIns="46038" rIns="92075" bIns="46038" anchor="ctr"/>
          <a:lstStyle/>
          <a:p>
            <a:pPr marL="457200" algn="ctr">
              <a:lnSpc>
                <a:spcPct val="110000"/>
              </a:lnSpc>
              <a:spcBef>
                <a:spcPct val="20000"/>
              </a:spcBef>
              <a:buClr>
                <a:schemeClr val="folHlink"/>
              </a:buClr>
              <a:buSzPct val="75000"/>
              <a:buFont typeface="Monotype Sorts" pitchFamily="2" charset="2"/>
              <a:buNone/>
              <a:defRPr/>
            </a:pPr>
            <a:endParaRPr lang="zh-CN" altLang="zh-CN">
              <a:solidFill>
                <a:schemeClr val="tx1"/>
              </a:solidFill>
              <a:effectLst>
                <a:outerShdw blurRad="38100" dist="38100" dir="2700000" algn="tl">
                  <a:srgbClr val="000000"/>
                </a:outerShdw>
              </a:effectLst>
              <a:latin typeface="Times New Roman" pitchFamily="18" charset="0"/>
            </a:endParaRPr>
          </a:p>
        </p:txBody>
      </p:sp>
      <p:sp>
        <p:nvSpPr>
          <p:cNvPr id="804890" name="Rectangle 26"/>
          <p:cNvSpPr>
            <a:spLocks noChangeArrowheads="1"/>
          </p:cNvSpPr>
          <p:nvPr/>
        </p:nvSpPr>
        <p:spPr bwMode="auto">
          <a:xfrm>
            <a:off x="5219700" y="1370013"/>
            <a:ext cx="420688" cy="595312"/>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FFFFFF"/>
                  </a:outerShdw>
                </a:effectLst>
                <a:latin typeface="Times New Roman" panose="02020603050405020304" pitchFamily="18" charset="0"/>
                <a:sym typeface="Wingdings" panose="05000000000000000000" pitchFamily="2" charset="2"/>
              </a:rPr>
              <a:t>+</a:t>
            </a:r>
          </a:p>
        </p:txBody>
      </p:sp>
      <p:sp>
        <p:nvSpPr>
          <p:cNvPr id="804891" name="Rectangle 27"/>
          <p:cNvSpPr>
            <a:spLocks noChangeArrowheads="1"/>
          </p:cNvSpPr>
          <p:nvPr/>
        </p:nvSpPr>
        <p:spPr bwMode="auto">
          <a:xfrm>
            <a:off x="971550" y="5402263"/>
            <a:ext cx="4159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683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Wingdings" panose="05000000000000000000" pitchFamily="2" charset="2"/>
              </a:rPr>
              <a:t>+</a:t>
            </a:r>
          </a:p>
        </p:txBody>
      </p:sp>
      <p:sp>
        <p:nvSpPr>
          <p:cNvPr id="804892" name="Rectangle 28"/>
          <p:cNvSpPr>
            <a:spLocks noChangeArrowheads="1"/>
          </p:cNvSpPr>
          <p:nvPr/>
        </p:nvSpPr>
        <p:spPr bwMode="auto">
          <a:xfrm>
            <a:off x="3348038" y="5516563"/>
            <a:ext cx="3873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0" rIns="92075" bIns="0">
            <a:spAutoFit/>
          </a:bodyPr>
          <a:lstStyle>
            <a:lvl1pPr marL="3683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Wingdings" panose="05000000000000000000" pitchFamily="2" charset="2"/>
              </a:rPr>
              <a:t>*</a:t>
            </a:r>
          </a:p>
        </p:txBody>
      </p:sp>
      <p:sp>
        <p:nvSpPr>
          <p:cNvPr id="804893" name="Rectangle 29"/>
          <p:cNvSpPr>
            <a:spLocks noChangeArrowheads="1"/>
          </p:cNvSpPr>
          <p:nvPr/>
        </p:nvSpPr>
        <p:spPr bwMode="auto">
          <a:xfrm>
            <a:off x="2843213" y="6021388"/>
            <a:ext cx="38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683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Wingdings" panose="05000000000000000000" pitchFamily="2" charset="2"/>
              </a:rPr>
              <a:t>*</a:t>
            </a:r>
          </a:p>
        </p:txBody>
      </p:sp>
      <p:sp>
        <p:nvSpPr>
          <p:cNvPr id="24"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 calcmode="lin" valueType="num">
                                      <p:cBhvr additive="base">
                                        <p:cTn id="7" dur="500" fill="hold"/>
                                        <p:tgtEl>
                                          <p:spTgt spid="80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4867">
                                            <p:txEl>
                                              <p:pRg st="1" end="1"/>
                                            </p:txEl>
                                          </p:spTgt>
                                        </p:tgtEl>
                                        <p:attrNameLst>
                                          <p:attrName>style.visibility</p:attrName>
                                        </p:attrNameLst>
                                      </p:cBhvr>
                                      <p:to>
                                        <p:strVal val="visible"/>
                                      </p:to>
                                    </p:set>
                                    <p:anim calcmode="lin" valueType="num">
                                      <p:cBhvr additive="base">
                                        <p:cTn id="13" dur="500" fill="hold"/>
                                        <p:tgtEl>
                                          <p:spTgt spid="80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4867">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804890"/>
                                        </p:tgtEl>
                                        <p:attrNameLst>
                                          <p:attrName>style.visibility</p:attrName>
                                        </p:attrNameLst>
                                      </p:cBhvr>
                                      <p:to>
                                        <p:strVal val="visible"/>
                                      </p:to>
                                    </p:set>
                                    <p:animEffect transition="in" filter="dissolve">
                                      <p:cBhvr>
                                        <p:cTn id="18" dur="500"/>
                                        <p:tgtEl>
                                          <p:spTgt spid="8048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04887"/>
                                        </p:tgtEl>
                                        <p:attrNameLst>
                                          <p:attrName>style.visibility</p:attrName>
                                        </p:attrNameLst>
                                      </p:cBhvr>
                                      <p:to>
                                        <p:strVal val="visible"/>
                                      </p:to>
                                    </p:set>
                                    <p:animEffect transition="in" filter="blinds(horizontal)">
                                      <p:cBhvr>
                                        <p:cTn id="29" dur="500"/>
                                        <p:tgtEl>
                                          <p:spTgt spid="8048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804879">
                                            <p:bg/>
                                          </p:spTgt>
                                        </p:tgtEl>
                                        <p:attrNameLst>
                                          <p:attrName>style.visibility</p:attrName>
                                        </p:attrNameLst>
                                      </p:cBhvr>
                                      <p:to>
                                        <p:strVal val="visible"/>
                                      </p:to>
                                    </p:set>
                                    <p:animEffect transition="in" filter="checkerboard(across)">
                                      <p:cBhvr>
                                        <p:cTn id="34" dur="500"/>
                                        <p:tgtEl>
                                          <p:spTgt spid="804879">
                                            <p:bg/>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804879">
                                            <p:txEl>
                                              <p:pRg st="0" end="0"/>
                                            </p:txEl>
                                          </p:spTgt>
                                        </p:tgtEl>
                                        <p:attrNameLst>
                                          <p:attrName>style.visibility</p:attrName>
                                        </p:attrNameLst>
                                      </p:cBhvr>
                                      <p:to>
                                        <p:strVal val="visible"/>
                                      </p:to>
                                    </p:set>
                                    <p:animEffect transition="in" filter="checkerboard(across)">
                                      <p:cBhvr>
                                        <p:cTn id="39" dur="500"/>
                                        <p:tgtEl>
                                          <p:spTgt spid="804879">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804879">
                                            <p:txEl>
                                              <p:pRg st="1" end="1"/>
                                            </p:txEl>
                                          </p:spTgt>
                                        </p:tgtEl>
                                        <p:attrNameLst>
                                          <p:attrName>style.visibility</p:attrName>
                                        </p:attrNameLst>
                                      </p:cBhvr>
                                      <p:to>
                                        <p:strVal val="visible"/>
                                      </p:to>
                                    </p:set>
                                    <p:animEffect transition="in" filter="checkerboard(across)">
                                      <p:cBhvr>
                                        <p:cTn id="44" dur="500"/>
                                        <p:tgtEl>
                                          <p:spTgt spid="804879">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804879">
                                            <p:txEl>
                                              <p:pRg st="2" end="2"/>
                                            </p:txEl>
                                          </p:spTgt>
                                        </p:tgtEl>
                                        <p:attrNameLst>
                                          <p:attrName>style.visibility</p:attrName>
                                        </p:attrNameLst>
                                      </p:cBhvr>
                                      <p:to>
                                        <p:strVal val="visible"/>
                                      </p:to>
                                    </p:set>
                                    <p:animEffect transition="in" filter="checkerboard(across)">
                                      <p:cBhvr>
                                        <p:cTn id="49" dur="500"/>
                                        <p:tgtEl>
                                          <p:spTgt spid="804879">
                                            <p:txEl>
                                              <p:pRg st="2" end="2"/>
                                            </p:txEl>
                                          </p:spTgt>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804892"/>
                                        </p:tgtEl>
                                        <p:attrNameLst>
                                          <p:attrName>style.visibility</p:attrName>
                                        </p:attrNameLst>
                                      </p:cBhvr>
                                      <p:to>
                                        <p:strVal val="visible"/>
                                      </p:to>
                                    </p:set>
                                    <p:animEffect transition="in" filter="dissolve">
                                      <p:cBhvr>
                                        <p:cTn id="53" dur="500"/>
                                        <p:tgtEl>
                                          <p:spTgt spid="804892"/>
                                        </p:tgtEl>
                                      </p:cBhvr>
                                    </p:animEffect>
                                  </p:childTnLst>
                                </p:cTn>
                              </p:par>
                            </p:childTnLst>
                          </p:cTn>
                        </p:par>
                        <p:par>
                          <p:cTn id="54" fill="hold" nodeType="afterGroup">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804891"/>
                                        </p:tgtEl>
                                        <p:attrNameLst>
                                          <p:attrName>style.visibility</p:attrName>
                                        </p:attrNameLst>
                                      </p:cBhvr>
                                      <p:to>
                                        <p:strVal val="visible"/>
                                      </p:to>
                                    </p:set>
                                    <p:animEffect transition="in" filter="dissolve">
                                      <p:cBhvr>
                                        <p:cTn id="57" dur="500"/>
                                        <p:tgtEl>
                                          <p:spTgt spid="8048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804874"/>
                                        </p:tgtEl>
                                        <p:attrNameLst>
                                          <p:attrName>style.visibility</p:attrName>
                                        </p:attrNameLst>
                                      </p:cBhvr>
                                      <p:to>
                                        <p:strVal val="visible"/>
                                      </p:to>
                                    </p:set>
                                    <p:anim calcmode="lin" valueType="num">
                                      <p:cBhvr additive="base">
                                        <p:cTn id="62" dur="500" fill="hold"/>
                                        <p:tgtEl>
                                          <p:spTgt spid="804874"/>
                                        </p:tgtEl>
                                        <p:attrNameLst>
                                          <p:attrName>ppt_x</p:attrName>
                                        </p:attrNameLst>
                                      </p:cBhvr>
                                      <p:tavLst>
                                        <p:tav tm="0">
                                          <p:val>
                                            <p:strVal val="0-#ppt_w/2"/>
                                          </p:val>
                                        </p:tav>
                                        <p:tav tm="100000">
                                          <p:val>
                                            <p:strVal val="#ppt_x"/>
                                          </p:val>
                                        </p:tav>
                                      </p:tavLst>
                                    </p:anim>
                                    <p:anim calcmode="lin" valueType="num">
                                      <p:cBhvr additive="base">
                                        <p:cTn id="63" dur="500" fill="hold"/>
                                        <p:tgtEl>
                                          <p:spTgt spid="80487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804893"/>
                                        </p:tgtEl>
                                        <p:attrNameLst>
                                          <p:attrName>style.visibility</p:attrName>
                                        </p:attrNameLst>
                                      </p:cBhvr>
                                      <p:to>
                                        <p:strVal val="visible"/>
                                      </p:to>
                                    </p:set>
                                    <p:animEffect transition="in" filter="dissolve">
                                      <p:cBhvr>
                                        <p:cTn id="67" dur="500"/>
                                        <p:tgtEl>
                                          <p:spTgt spid="804893"/>
                                        </p:tgtEl>
                                      </p:cBhvr>
                                    </p:animEffect>
                                  </p:childTnLst>
                                </p:cTn>
                              </p:par>
                            </p:childTnLst>
                          </p:cTn>
                        </p:par>
                        <p:par>
                          <p:cTn id="68" fill="hold" nodeType="afterGroup">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autoUpdateAnimBg="0"/>
      <p:bldP spid="804874" grpId="0" animBg="1" autoUpdateAnimBg="0"/>
      <p:bldP spid="804879" grpId="0" build="p" animBg="1"/>
      <p:bldP spid="804887" grpId="0" animBg="1"/>
      <p:bldP spid="804890" grpId="0"/>
      <p:bldP spid="804891" grpId="0"/>
      <p:bldP spid="804892" grpId="0"/>
      <p:bldP spid="80489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0821" name="Text Box 5"/>
          <p:cNvSpPr txBox="1">
            <a:spLocks noChangeArrowheads="1"/>
          </p:cNvSpPr>
          <p:nvPr/>
        </p:nvSpPr>
        <p:spPr bwMode="auto">
          <a:xfrm>
            <a:off x="0" y="256540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zh-CN" altLang="en-US" sz="2800">
                <a:solidFill>
                  <a:schemeClr val="bg2"/>
                </a:solidFill>
                <a:latin typeface="宋体" panose="02010600030101010101" pitchFamily="2" charset="-122"/>
              </a:rPr>
              <a:t>在推导的任何一步都是对句型中的</a:t>
            </a:r>
            <a:r>
              <a:rPr lang="zh-CN" altLang="en-US" sz="2800">
                <a:solidFill>
                  <a:srgbClr val="FF33CC"/>
                </a:solidFill>
                <a:latin typeface="宋体" panose="02010600030101010101" pitchFamily="2" charset="-122"/>
              </a:rPr>
              <a:t>最右非终结符</a:t>
            </a:r>
            <a:r>
              <a:rPr lang="zh-CN" altLang="en-US" sz="2800">
                <a:solidFill>
                  <a:schemeClr val="bg2"/>
                </a:solidFill>
                <a:latin typeface="宋体" panose="02010600030101010101" pitchFamily="2" charset="-122"/>
              </a:rPr>
              <a:t>替换。</a:t>
            </a:r>
          </a:p>
        </p:txBody>
      </p:sp>
      <p:sp>
        <p:nvSpPr>
          <p:cNvPr id="33797" name="Rectangle 6"/>
          <p:cNvSpPr>
            <a:spLocks noChangeArrowheads="1"/>
          </p:cNvSpPr>
          <p:nvPr/>
        </p:nvSpPr>
        <p:spPr bwMode="auto">
          <a:xfrm>
            <a:off x="539750" y="765175"/>
            <a:ext cx="4681538" cy="5857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定义  </a:t>
            </a: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rPr>
              <a:t>规范（最右）推导</a:t>
            </a:r>
          </a:p>
        </p:txBody>
      </p:sp>
      <p:sp>
        <p:nvSpPr>
          <p:cNvPr id="48132" name="Text Box 8"/>
          <p:cNvSpPr txBox="1">
            <a:spLocks noChangeArrowheads="1"/>
          </p:cNvSpPr>
          <p:nvPr/>
        </p:nvSpPr>
        <p:spPr bwMode="auto">
          <a:xfrm>
            <a:off x="500063" y="1643063"/>
            <a:ext cx="8175625" cy="62865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rPr>
              <a:t>α→β</a:t>
            </a:r>
            <a:r>
              <a:rPr lang="zh-CN" altLang="en-US">
                <a:solidFill>
                  <a:schemeClr val="bg2"/>
                </a:solidFill>
              </a:rPr>
              <a:t>， </a:t>
            </a:r>
            <a:r>
              <a:rPr lang="en-US" altLang="zh-CN">
                <a:solidFill>
                  <a:schemeClr val="bg2"/>
                </a:solidFill>
              </a:rPr>
              <a:t>xαy=&gt;xβy </a:t>
            </a:r>
            <a:r>
              <a:rPr lang="zh-CN" altLang="en-US">
                <a:solidFill>
                  <a:schemeClr val="bg2"/>
                </a:solidFill>
              </a:rPr>
              <a:t>且</a:t>
            </a:r>
            <a:r>
              <a:rPr lang="en-US" altLang="zh-CN">
                <a:solidFill>
                  <a:schemeClr val="bg2"/>
                </a:solidFill>
                <a:latin typeface="宋体" panose="02010600030101010101" pitchFamily="2" charset="-122"/>
              </a:rPr>
              <a:t>α</a:t>
            </a:r>
            <a:r>
              <a:rPr lang="en-US" altLang="zh-CN">
                <a:solidFill>
                  <a:schemeClr val="bg2"/>
                </a:solidFill>
              </a:rPr>
              <a:t>∈</a:t>
            </a:r>
            <a:r>
              <a:rPr lang="zh-CN" altLang="en-US">
                <a:solidFill>
                  <a:schemeClr val="bg2"/>
                </a:solidFill>
              </a:rPr>
              <a:t> </a:t>
            </a:r>
            <a:r>
              <a:rPr lang="en-US" altLang="zh-CN">
                <a:solidFill>
                  <a:schemeClr val="bg2"/>
                </a:solidFill>
              </a:rPr>
              <a:t>V</a:t>
            </a:r>
            <a:r>
              <a:rPr lang="en-US" altLang="zh-CN" baseline="-25000">
                <a:solidFill>
                  <a:schemeClr val="bg2"/>
                </a:solidFill>
              </a:rPr>
              <a:t>n</a:t>
            </a:r>
            <a:r>
              <a:rPr lang="zh-CN" altLang="en-US">
                <a:solidFill>
                  <a:schemeClr val="bg2"/>
                </a:solidFill>
              </a:rPr>
              <a:t>，</a:t>
            </a:r>
            <a:r>
              <a:rPr lang="en-US" altLang="zh-CN" baseline="-25000">
                <a:solidFill>
                  <a:schemeClr val="bg2"/>
                </a:solidFill>
              </a:rPr>
              <a:t> </a:t>
            </a:r>
            <a:r>
              <a:rPr lang="en-US" altLang="zh-CN">
                <a:solidFill>
                  <a:schemeClr val="bg2"/>
                </a:solidFill>
              </a:rPr>
              <a:t>y ∈ V</a:t>
            </a:r>
            <a:r>
              <a:rPr lang="en-US" altLang="zh-CN" baseline="-25000">
                <a:solidFill>
                  <a:schemeClr val="bg2"/>
                </a:solidFill>
              </a:rPr>
              <a:t>t</a:t>
            </a:r>
            <a:r>
              <a:rPr lang="en-US" altLang="zh-CN" baseline="30000">
                <a:solidFill>
                  <a:schemeClr val="bg2"/>
                </a:solidFill>
              </a:rPr>
              <a:t>*</a:t>
            </a:r>
          </a:p>
        </p:txBody>
      </p:sp>
      <p:sp>
        <p:nvSpPr>
          <p:cNvPr id="930825" name="AutoShape 9">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0" y="54292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zh-CN" altLang="en-US" sz="2800">
                <a:solidFill>
                  <a:schemeClr val="bg2"/>
                </a:solidFill>
                <a:latin typeface="宋体" panose="02010600030101010101" pitchFamily="2" charset="-122"/>
              </a:rPr>
              <a:t>在推导的任何一步都是对句型中的</a:t>
            </a:r>
            <a:r>
              <a:rPr lang="zh-CN" altLang="en-US" sz="2800">
                <a:solidFill>
                  <a:srgbClr val="FF33CC"/>
                </a:solidFill>
                <a:latin typeface="宋体" panose="02010600030101010101" pitchFamily="2" charset="-122"/>
              </a:rPr>
              <a:t>最左非终结符</a:t>
            </a:r>
            <a:r>
              <a:rPr lang="zh-CN" altLang="en-US" sz="2800">
                <a:solidFill>
                  <a:schemeClr val="bg2"/>
                </a:solidFill>
                <a:latin typeface="宋体" panose="02010600030101010101" pitchFamily="2" charset="-122"/>
              </a:rPr>
              <a:t>替换。</a:t>
            </a:r>
          </a:p>
        </p:txBody>
      </p:sp>
      <p:sp>
        <p:nvSpPr>
          <p:cNvPr id="9" name="Text Box 8"/>
          <p:cNvSpPr txBox="1">
            <a:spLocks noChangeArrowheads="1"/>
          </p:cNvSpPr>
          <p:nvPr/>
        </p:nvSpPr>
        <p:spPr bwMode="auto">
          <a:xfrm>
            <a:off x="642938" y="4572000"/>
            <a:ext cx="8321675" cy="62865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rPr>
              <a:t>α→β</a:t>
            </a:r>
            <a:r>
              <a:rPr lang="zh-CN" altLang="en-US">
                <a:solidFill>
                  <a:schemeClr val="bg2"/>
                </a:solidFill>
              </a:rPr>
              <a:t>， </a:t>
            </a:r>
            <a:r>
              <a:rPr lang="en-US" altLang="zh-CN">
                <a:solidFill>
                  <a:schemeClr val="bg2"/>
                </a:solidFill>
              </a:rPr>
              <a:t>xαy=&gt;xβy </a:t>
            </a:r>
            <a:r>
              <a:rPr lang="zh-CN" altLang="en-US">
                <a:solidFill>
                  <a:schemeClr val="bg2"/>
                </a:solidFill>
              </a:rPr>
              <a:t>且 </a:t>
            </a:r>
            <a:r>
              <a:rPr lang="en-US" altLang="zh-CN">
                <a:solidFill>
                  <a:schemeClr val="bg2"/>
                </a:solidFill>
              </a:rPr>
              <a:t>x ∈ V</a:t>
            </a:r>
            <a:r>
              <a:rPr lang="en-US" altLang="zh-CN" baseline="-25000">
                <a:solidFill>
                  <a:schemeClr val="bg2"/>
                </a:solidFill>
              </a:rPr>
              <a:t>t</a:t>
            </a:r>
            <a:r>
              <a:rPr lang="en-US" altLang="zh-CN" baseline="30000">
                <a:solidFill>
                  <a:schemeClr val="bg2"/>
                </a:solidFill>
              </a:rPr>
              <a:t>* </a:t>
            </a:r>
            <a:r>
              <a:rPr lang="zh-CN" altLang="en-US">
                <a:solidFill>
                  <a:schemeClr val="bg2"/>
                </a:solidFill>
              </a:rPr>
              <a:t>，</a:t>
            </a:r>
            <a:r>
              <a:rPr lang="en-US" altLang="zh-CN" baseline="30000">
                <a:solidFill>
                  <a:schemeClr val="bg2"/>
                </a:solidFill>
              </a:rPr>
              <a:t> </a:t>
            </a:r>
            <a:r>
              <a:rPr lang="en-US" altLang="zh-CN">
                <a:solidFill>
                  <a:schemeClr val="bg2"/>
                </a:solidFill>
                <a:latin typeface="宋体" panose="02010600030101010101" pitchFamily="2" charset="-122"/>
              </a:rPr>
              <a:t>α</a:t>
            </a:r>
            <a:r>
              <a:rPr lang="en-US" altLang="zh-CN">
                <a:solidFill>
                  <a:schemeClr val="bg2"/>
                </a:solidFill>
              </a:rPr>
              <a:t>∈</a:t>
            </a:r>
            <a:r>
              <a:rPr lang="zh-CN" altLang="en-US">
                <a:solidFill>
                  <a:schemeClr val="bg2"/>
                </a:solidFill>
              </a:rPr>
              <a:t> </a:t>
            </a:r>
            <a:r>
              <a:rPr lang="en-US" altLang="zh-CN">
                <a:solidFill>
                  <a:schemeClr val="bg2"/>
                </a:solidFill>
              </a:rPr>
              <a:t>V</a:t>
            </a:r>
            <a:r>
              <a:rPr lang="en-US" altLang="zh-CN" baseline="-25000">
                <a:solidFill>
                  <a:schemeClr val="bg2"/>
                </a:solidFill>
              </a:rPr>
              <a:t>n </a:t>
            </a:r>
          </a:p>
        </p:txBody>
      </p:sp>
      <p:sp>
        <p:nvSpPr>
          <p:cNvPr id="11" name="Rectangle 6"/>
          <p:cNvSpPr>
            <a:spLocks noChangeArrowheads="1"/>
          </p:cNvSpPr>
          <p:nvPr/>
        </p:nvSpPr>
        <p:spPr bwMode="auto">
          <a:xfrm>
            <a:off x="642938" y="3786188"/>
            <a:ext cx="3429000" cy="585787"/>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定义  </a:t>
            </a: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rPr>
              <a:t>最左推导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0821"/>
                                        </p:tgtEl>
                                        <p:attrNameLst>
                                          <p:attrName>style.visibility</p:attrName>
                                        </p:attrNameLst>
                                      </p:cBhvr>
                                      <p:to>
                                        <p:strVal val="visible"/>
                                      </p:to>
                                    </p:set>
                                    <p:anim calcmode="lin" valueType="num">
                                      <p:cBhvr additive="base">
                                        <p:cTn id="7" dur="500" fill="hold"/>
                                        <p:tgtEl>
                                          <p:spTgt spid="930821"/>
                                        </p:tgtEl>
                                        <p:attrNameLst>
                                          <p:attrName>ppt_x</p:attrName>
                                        </p:attrNameLst>
                                      </p:cBhvr>
                                      <p:tavLst>
                                        <p:tav tm="0">
                                          <p:val>
                                            <p:strVal val="0-#ppt_w/2"/>
                                          </p:val>
                                        </p:tav>
                                        <p:tav tm="100000">
                                          <p:val>
                                            <p:strVal val="#ppt_x"/>
                                          </p:val>
                                        </p:tav>
                                      </p:tavLst>
                                    </p:anim>
                                    <p:anim calcmode="lin" valueType="num">
                                      <p:cBhvr additive="base">
                                        <p:cTn id="8" dur="500" fill="hold"/>
                                        <p:tgtEl>
                                          <p:spTgt spid="930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930825"/>
                                        </p:tgtEl>
                                        <p:attrNameLst>
                                          <p:attrName>style.visibility</p:attrName>
                                        </p:attrNameLst>
                                      </p:cBhvr>
                                      <p:to>
                                        <p:strVal val="visible"/>
                                      </p:to>
                                    </p:set>
                                    <p:animEffect transition="in" filter="blinds(horizontal)">
                                      <p:cBhvr>
                                        <p:cTn id="27" dur="500"/>
                                        <p:tgtEl>
                                          <p:spTgt spid="930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1" grpId="0" autoUpdateAnimBg="0"/>
      <p:bldP spid="930825" grpId="0" animBg="1"/>
      <p:bldP spid="8" grpId="0"/>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44" name="Rectangle 4"/>
          <p:cNvSpPr>
            <a:spLocks noGrp="1" noChangeArrowheads="1"/>
          </p:cNvSpPr>
          <p:nvPr>
            <p:ph type="body" idx="1"/>
          </p:nvPr>
        </p:nvSpPr>
        <p:spPr>
          <a:xfrm>
            <a:off x="228600" y="1905000"/>
            <a:ext cx="8915400" cy="2362200"/>
          </a:xfrm>
        </p:spPr>
        <p:txBody>
          <a:bodyPr/>
          <a:lstStyle/>
          <a:p>
            <a:pPr>
              <a:lnSpc>
                <a:spcPct val="140000"/>
              </a:lnSpc>
              <a:buFont typeface="Monotype Sorts" pitchFamily="2" charset="2"/>
              <a:buNone/>
              <a:defRPr/>
            </a:pPr>
            <a:r>
              <a:rPr lang="en-US" altLang="zh-CN" b="1" dirty="0">
                <a:solidFill>
                  <a:srgbClr val="006600"/>
                </a:solidFill>
                <a:cs typeface="Arial" charset="0"/>
              </a:rPr>
              <a:t>“</a:t>
            </a:r>
            <a:r>
              <a:rPr lang="zh-CN" altLang="en-US" b="1" dirty="0">
                <a:solidFill>
                  <a:srgbClr val="006600"/>
                </a:solidFill>
              </a:rPr>
              <a:t>我是大学生</a:t>
            </a:r>
            <a:r>
              <a:rPr lang="zh-CN" altLang="en-US" b="1" dirty="0">
                <a:solidFill>
                  <a:srgbClr val="006600"/>
                </a:solidFill>
                <a:cs typeface="Arial" charset="0"/>
              </a:rPr>
              <a:t>”</a:t>
            </a:r>
            <a:r>
              <a:rPr lang="zh-CN" altLang="en-US" b="1" dirty="0">
                <a:solidFill>
                  <a:schemeClr val="bg2"/>
                </a:solidFill>
              </a:rPr>
              <a:t>的构成符合规则，是合法句子</a:t>
            </a:r>
          </a:p>
          <a:p>
            <a:pPr>
              <a:lnSpc>
                <a:spcPct val="140000"/>
              </a:lnSpc>
              <a:buFont typeface="Monotype Sorts" pitchFamily="2" charset="2"/>
              <a:buNone/>
              <a:defRPr/>
            </a:pPr>
            <a:r>
              <a:rPr lang="zh-CN" altLang="en-US" b="1" dirty="0">
                <a:solidFill>
                  <a:srgbClr val="006600"/>
                </a:solidFill>
                <a:cs typeface="Arial" charset="0"/>
              </a:rPr>
              <a:t>“</a:t>
            </a:r>
            <a:r>
              <a:rPr lang="zh-CN" altLang="en-US" b="1" dirty="0">
                <a:solidFill>
                  <a:srgbClr val="006600"/>
                </a:solidFill>
              </a:rPr>
              <a:t>我大学生是</a:t>
            </a:r>
            <a:r>
              <a:rPr lang="zh-CN" altLang="en-US" b="1" dirty="0">
                <a:solidFill>
                  <a:srgbClr val="006600"/>
                </a:solidFill>
                <a:cs typeface="Arial" charset="0"/>
              </a:rPr>
              <a:t>”</a:t>
            </a:r>
            <a:r>
              <a:rPr lang="zh-CN" altLang="en-US" b="1" dirty="0">
                <a:solidFill>
                  <a:schemeClr val="bg2"/>
                </a:solidFill>
              </a:rPr>
              <a:t>不符合，不是句子。</a:t>
            </a:r>
          </a:p>
          <a:p>
            <a:pPr>
              <a:lnSpc>
                <a:spcPct val="140000"/>
              </a:lnSpc>
              <a:buFont typeface="Monotype Sorts" pitchFamily="2" charset="2"/>
              <a:buNone/>
              <a:defRPr/>
            </a:pPr>
            <a:endParaRPr lang="en-US" altLang="zh-CN" b="1" dirty="0">
              <a:solidFill>
                <a:srgbClr val="E5FEAE"/>
              </a:solidFill>
            </a:endParaRPr>
          </a:p>
        </p:txBody>
      </p:sp>
      <p:sp>
        <p:nvSpPr>
          <p:cNvPr id="829446" name="Rectangle 6"/>
          <p:cNvSpPr>
            <a:spLocks noChangeArrowheads="1"/>
          </p:cNvSpPr>
          <p:nvPr/>
        </p:nvSpPr>
        <p:spPr bwMode="auto">
          <a:xfrm>
            <a:off x="1447800" y="1143000"/>
            <a:ext cx="6869113" cy="6286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rgbClr val="FF33CC"/>
                </a:solidFill>
                <a:effectLst>
                  <a:outerShdw blurRad="38100" dist="38100" dir="2700000" algn="tl">
                    <a:srgbClr val="000000"/>
                  </a:outerShdw>
                </a:effectLst>
                <a:latin typeface="Times New Roman" pitchFamily="18" charset="0"/>
              </a:rPr>
              <a:t>规则是判别句子结构合法与否的依据</a:t>
            </a:r>
          </a:p>
        </p:txBody>
      </p:sp>
      <p:sp>
        <p:nvSpPr>
          <p:cNvPr id="6150" name="Rectangle 8"/>
          <p:cNvSpPr>
            <a:spLocks noChangeArrowheads="1"/>
          </p:cNvSpPr>
          <p:nvPr/>
        </p:nvSpPr>
        <p:spPr bwMode="auto">
          <a:xfrm>
            <a:off x="2794000" y="33338"/>
            <a:ext cx="417671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文法的直观概念</a:t>
            </a:r>
          </a:p>
        </p:txBody>
      </p:sp>
      <p:sp>
        <p:nvSpPr>
          <p:cNvPr id="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3843" name="Rectangle 3"/>
          <p:cNvSpPr>
            <a:spLocks noGrp="1" noChangeArrowheads="1"/>
          </p:cNvSpPr>
          <p:nvPr>
            <p:ph type="body" idx="1"/>
          </p:nvPr>
        </p:nvSpPr>
        <p:spPr>
          <a:xfrm>
            <a:off x="214313" y="1571625"/>
            <a:ext cx="9144000" cy="1296988"/>
          </a:xfrm>
        </p:spPr>
        <p:txBody>
          <a:bodyPr/>
          <a:lstStyle/>
          <a:p>
            <a:pPr>
              <a:buFont typeface="Monotype Sorts" pitchFamily="2" charset="2"/>
              <a:buNone/>
              <a:defRPr/>
            </a:pPr>
            <a:r>
              <a:rPr lang="zh-CN" altLang="en-US" sz="2800" b="1" dirty="0">
                <a:solidFill>
                  <a:schemeClr val="bg2"/>
                </a:solidFill>
              </a:rPr>
              <a:t>文法</a:t>
            </a:r>
            <a:r>
              <a:rPr lang="en-US" altLang="zh-CN" sz="2800" b="1" dirty="0">
                <a:solidFill>
                  <a:schemeClr val="bg2"/>
                </a:solidFill>
              </a:rPr>
              <a:t>G[Z]</a:t>
            </a:r>
          </a:p>
          <a:p>
            <a:pPr>
              <a:buFont typeface="Monotype Sorts" pitchFamily="2" charset="2"/>
              <a:buNone/>
              <a:defRPr/>
            </a:pPr>
            <a:r>
              <a:rPr lang="en-US" altLang="zh-CN" b="1" dirty="0">
                <a:solidFill>
                  <a:schemeClr val="bg2"/>
                </a:solidFill>
              </a:rPr>
              <a:t> </a:t>
            </a:r>
            <a:r>
              <a:rPr lang="en-US" altLang="zh-CN" sz="2800" b="1" dirty="0">
                <a:solidFill>
                  <a:srgbClr val="FF33CC"/>
                </a:solidFill>
              </a:rPr>
              <a:t>Z</a:t>
            </a:r>
            <a:r>
              <a:rPr lang="en-US" altLang="zh-CN" sz="2800" b="1" dirty="0">
                <a:solidFill>
                  <a:srgbClr val="FF33CC"/>
                </a:solidFill>
                <a:sym typeface="Symbol" pitchFamily="18" charset="2"/>
              </a:rPr>
              <a:t></a:t>
            </a:r>
            <a:r>
              <a:rPr lang="en-US" altLang="zh-CN" sz="2800" b="1" dirty="0">
                <a:solidFill>
                  <a:srgbClr val="FF33CC"/>
                </a:solidFill>
                <a:sym typeface="Wingdings" pitchFamily="2" charset="2"/>
              </a:rPr>
              <a:t>x</a:t>
            </a:r>
            <a:r>
              <a:rPr lang="en-US" altLang="zh-CN" sz="2800" b="1" dirty="0">
                <a:solidFill>
                  <a:schemeClr val="bg2"/>
                </a:solidFill>
                <a:sym typeface="Wingdings" pitchFamily="2" charset="2"/>
              </a:rPr>
              <a:t>,  </a:t>
            </a:r>
            <a:r>
              <a:rPr lang="zh-CN" altLang="en-US" sz="2800" b="1" dirty="0">
                <a:solidFill>
                  <a:schemeClr val="bg2"/>
                </a:solidFill>
              </a:rPr>
              <a:t>则称</a:t>
            </a:r>
            <a:r>
              <a:rPr lang="en-US" altLang="zh-CN" sz="2800" b="1" dirty="0">
                <a:solidFill>
                  <a:schemeClr val="bg2"/>
                </a:solidFill>
              </a:rPr>
              <a:t>x</a:t>
            </a:r>
            <a:r>
              <a:rPr lang="zh-CN" altLang="en-US" sz="2800" b="1" dirty="0">
                <a:solidFill>
                  <a:schemeClr val="bg2"/>
                </a:solidFill>
              </a:rPr>
              <a:t>是句型</a:t>
            </a:r>
          </a:p>
        </p:txBody>
      </p:sp>
      <p:sp>
        <p:nvSpPr>
          <p:cNvPr id="803846" name="Rectangle 6"/>
          <p:cNvSpPr>
            <a:spLocks noChangeArrowheads="1"/>
          </p:cNvSpPr>
          <p:nvPr/>
        </p:nvSpPr>
        <p:spPr bwMode="auto">
          <a:xfrm>
            <a:off x="395288" y="908050"/>
            <a:ext cx="3384550" cy="590550"/>
          </a:xfrm>
          <a:prstGeom prst="rect">
            <a:avLst/>
          </a:prstGeom>
          <a:solidFill>
            <a:srgbClr val="66FF33"/>
          </a:solidFill>
          <a:ln w="9525">
            <a:noFill/>
            <a:miter lim="800000"/>
            <a:headEnd/>
            <a:tailEnd/>
          </a:ln>
          <a:effectLst/>
        </p:spPr>
        <p:txBody>
          <a:bodyPr lIns="92075" tIns="46038" rIns="92075" bIns="46038">
            <a:spAutoFit/>
          </a:bodyPr>
          <a:lstStyle/>
          <a:p>
            <a:pPr>
              <a:lnSpc>
                <a:spcPct val="110000"/>
              </a:lnSpc>
              <a:spcBef>
                <a:spcPct val="20000"/>
              </a:spcBef>
              <a:buClr>
                <a:schemeClr val="tx2"/>
              </a:buClr>
              <a:buSzPct val="120000"/>
              <a:buFont typeface="Wingdings" pitchFamily="2" charset="2"/>
              <a:buNone/>
              <a:defRPr/>
            </a:pPr>
            <a:r>
              <a:rPr lang="zh-CN" altLang="en-US" dirty="0">
                <a:solidFill>
                  <a:schemeClr val="bg2"/>
                </a:solidFill>
                <a:effectLst>
                  <a:outerShdw blurRad="38100" dist="38100" dir="2700000" algn="tl">
                    <a:srgbClr val="000000">
                      <a:alpha val="43137"/>
                    </a:srgbClr>
                  </a:outerShdw>
                </a:effectLst>
                <a:latin typeface="Times New Roman" pitchFamily="18" charset="0"/>
              </a:rPr>
              <a:t>定义  句型  句子</a:t>
            </a:r>
          </a:p>
        </p:txBody>
      </p:sp>
      <p:sp>
        <p:nvSpPr>
          <p:cNvPr id="803850" name="Rectangle 10"/>
          <p:cNvSpPr>
            <a:spLocks noChangeArrowheads="1"/>
          </p:cNvSpPr>
          <p:nvPr/>
        </p:nvSpPr>
        <p:spPr bwMode="auto">
          <a:xfrm>
            <a:off x="3810000" y="2138363"/>
            <a:ext cx="5156200" cy="566737"/>
          </a:xfrm>
          <a:prstGeom prst="rect">
            <a:avLst/>
          </a:prstGeom>
          <a:solidFill>
            <a:srgbClr val="FFE0D1"/>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2800" i="1" dirty="0">
                <a:solidFill>
                  <a:schemeClr val="bg2"/>
                </a:solidFill>
                <a:effectLst>
                  <a:outerShdw blurRad="38100" dist="38100" dir="2700000" algn="tl">
                    <a:srgbClr val="000000"/>
                  </a:outerShdw>
                </a:effectLst>
              </a:rPr>
              <a:t>从识别符号推导出来的符号串</a:t>
            </a:r>
          </a:p>
        </p:txBody>
      </p:sp>
      <p:sp>
        <p:nvSpPr>
          <p:cNvPr id="803851" name="Rectangle 11"/>
          <p:cNvSpPr>
            <a:spLocks noChangeArrowheads="1"/>
          </p:cNvSpPr>
          <p:nvPr/>
        </p:nvSpPr>
        <p:spPr bwMode="auto">
          <a:xfrm>
            <a:off x="4797425" y="2944813"/>
            <a:ext cx="4168775" cy="536575"/>
          </a:xfrm>
          <a:prstGeom prst="rect">
            <a:avLst/>
          </a:prstGeom>
          <a:solidFill>
            <a:srgbClr val="FFE0D1"/>
          </a:solidFill>
          <a:ln w="9525">
            <a:noFill/>
            <a:miter lim="800000"/>
            <a:headEnd/>
            <a:tailEnd/>
          </a:ln>
          <a:effectLst/>
        </p:spPr>
        <p:txBody>
          <a:bodyPr wrap="square" lIns="92075" tIns="46038" rIns="92075" bIns="46038">
            <a:spAutoFit/>
          </a:bodyPr>
          <a:lstStyle/>
          <a:p>
            <a:pPr>
              <a:lnSpc>
                <a:spcPct val="90000"/>
              </a:lnSpc>
              <a:spcBef>
                <a:spcPct val="20000"/>
              </a:spcBef>
              <a:buClr>
                <a:schemeClr val="tx2"/>
              </a:buClr>
              <a:buSzPct val="75000"/>
              <a:buFont typeface="Monotype Sorts" pitchFamily="2" charset="2"/>
              <a:buNone/>
              <a:defRPr/>
            </a:pPr>
            <a:r>
              <a:rPr lang="zh-CN" altLang="en-US" sz="2800" i="1" dirty="0">
                <a:solidFill>
                  <a:schemeClr val="bg2"/>
                </a:solidFill>
                <a:effectLst>
                  <a:outerShdw blurRad="38100" dist="38100" dir="2700000" algn="tl">
                    <a:srgbClr val="000000"/>
                  </a:outerShdw>
                </a:effectLst>
              </a:rPr>
              <a:t>仅由终结符组成的句型</a:t>
            </a:r>
            <a:r>
              <a:rPr lang="zh-CN" altLang="en-US" i="1" dirty="0">
                <a:solidFill>
                  <a:schemeClr val="bg2"/>
                </a:solidFill>
                <a:effectLst>
                  <a:outerShdw blurRad="38100" dist="38100" dir="2700000" algn="tl">
                    <a:srgbClr val="000000"/>
                  </a:outerShdw>
                </a:effectLst>
              </a:rPr>
              <a:t>。</a:t>
            </a:r>
          </a:p>
        </p:txBody>
      </p:sp>
      <p:sp>
        <p:nvSpPr>
          <p:cNvPr id="803854" name="Rectangle 14"/>
          <p:cNvSpPr>
            <a:spLocks noChangeArrowheads="1"/>
          </p:cNvSpPr>
          <p:nvPr/>
        </p:nvSpPr>
        <p:spPr bwMode="auto">
          <a:xfrm>
            <a:off x="285750" y="3000375"/>
            <a:ext cx="4718050" cy="481013"/>
          </a:xfrm>
          <a:prstGeom prst="rect">
            <a:avLst/>
          </a:prstGeom>
          <a:noFill/>
          <a:ln w="9525">
            <a:noFill/>
            <a:miter lim="800000"/>
            <a:headEnd/>
            <a:tailEnd/>
          </a:ln>
          <a:effectLst/>
        </p:spPr>
        <p:txBody>
          <a:bodyPr lIns="92075" tIns="46038" rIns="92075" bIns="46038">
            <a:spAutoFit/>
          </a:bodyPr>
          <a:lstStyle/>
          <a:p>
            <a:pPr>
              <a:lnSpc>
                <a:spcPct val="90000"/>
              </a:lnSpc>
              <a:spcBef>
                <a:spcPct val="20000"/>
              </a:spcBef>
              <a:buClr>
                <a:schemeClr val="tx2"/>
              </a:buClr>
              <a:buSzPct val="75000"/>
              <a:buFont typeface="Monotype Sorts" pitchFamily="2" charset="2"/>
              <a:buNone/>
              <a:defRPr/>
            </a:pPr>
            <a:r>
              <a:rPr lang="en-US" altLang="zh-CN" sz="2800" dirty="0">
                <a:solidFill>
                  <a:srgbClr val="FF33CC"/>
                </a:solidFill>
                <a:effectLst>
                  <a:outerShdw blurRad="38100" dist="38100" dir="2700000" algn="tl">
                    <a:srgbClr val="000000"/>
                  </a:outerShdw>
                </a:effectLst>
                <a:latin typeface="Times New Roman" pitchFamily="18" charset="0"/>
              </a:rPr>
              <a:t>Z</a:t>
            </a:r>
            <a:r>
              <a:rPr lang="en-US" altLang="zh-CN" sz="2800" dirty="0">
                <a:solidFill>
                  <a:srgbClr val="FF33CC"/>
                </a:solidFill>
                <a:effectLst>
                  <a:outerShdw blurRad="38100" dist="38100" dir="2700000" algn="tl">
                    <a:srgbClr val="000000"/>
                  </a:outerShdw>
                </a:effectLst>
                <a:latin typeface="Times New Roman" pitchFamily="18" charset="0"/>
                <a:sym typeface="Symbol" pitchFamily="18" charset="2"/>
              </a:rPr>
              <a:t></a:t>
            </a:r>
            <a:r>
              <a:rPr lang="en-US" altLang="zh-CN" sz="2800" dirty="0">
                <a:solidFill>
                  <a:srgbClr val="FF33CC"/>
                </a:solidFill>
                <a:effectLst>
                  <a:outerShdw blurRad="38100" dist="38100" dir="2700000" algn="tl">
                    <a:srgbClr val="000000"/>
                  </a:outerShdw>
                </a:effectLst>
                <a:latin typeface="Times New Roman" pitchFamily="18" charset="0"/>
                <a:sym typeface="Wingdings" pitchFamily="2" charset="2"/>
              </a:rPr>
              <a:t>x</a:t>
            </a:r>
            <a:r>
              <a:rPr lang="en-US" altLang="zh-CN" sz="2800" dirty="0">
                <a:effectLst>
                  <a:outerShdw blurRad="38100" dist="38100" dir="2700000" algn="tl">
                    <a:srgbClr val="000000"/>
                  </a:outerShdw>
                </a:effectLst>
                <a:latin typeface="Times New Roman" pitchFamily="18" charset="0"/>
                <a:sym typeface="Wingdings" pitchFamily="2" charset="2"/>
              </a:rPr>
              <a:t> </a:t>
            </a:r>
            <a:r>
              <a:rPr lang="en-US" altLang="zh-CN" sz="2800" dirty="0">
                <a:solidFill>
                  <a:schemeClr val="bg2"/>
                </a:solidFill>
                <a:effectLst>
                  <a:outerShdw blurRad="38100" dist="38100" dir="2700000" algn="tl">
                    <a:srgbClr val="000000"/>
                  </a:outerShdw>
                </a:effectLst>
                <a:latin typeface="Times New Roman" pitchFamily="18" charset="0"/>
                <a:sym typeface="Wingdings" pitchFamily="2" charset="2"/>
              </a:rPr>
              <a:t>, </a:t>
            </a:r>
            <a:r>
              <a:rPr lang="zh-CN" altLang="en-US" sz="2800" dirty="0">
                <a:solidFill>
                  <a:schemeClr val="bg2"/>
                </a:solidFill>
                <a:effectLst>
                  <a:outerShdw blurRad="38100" dist="38100" dir="2700000" algn="tl">
                    <a:srgbClr val="000000"/>
                  </a:outerShdw>
                </a:effectLst>
                <a:latin typeface="Times New Roman" pitchFamily="18" charset="0"/>
                <a:sym typeface="Wingdings" pitchFamily="2" charset="2"/>
              </a:rPr>
              <a:t>且</a:t>
            </a:r>
            <a:r>
              <a:rPr lang="en-US" altLang="zh-CN" sz="2800" dirty="0">
                <a:solidFill>
                  <a:srgbClr val="FF33CC"/>
                </a:solidFill>
                <a:effectLst>
                  <a:outerShdw blurRad="38100" dist="38100" dir="2700000" algn="tl">
                    <a:srgbClr val="000000"/>
                  </a:outerShdw>
                </a:effectLst>
                <a:latin typeface="Times New Roman" pitchFamily="18" charset="0"/>
                <a:sym typeface="Wingdings" pitchFamily="2" charset="2"/>
              </a:rPr>
              <a:t>x∈V</a:t>
            </a:r>
            <a:r>
              <a:rPr lang="en-US" altLang="zh-CN" sz="2800" baseline="-25000" dirty="0">
                <a:solidFill>
                  <a:srgbClr val="FF33CC"/>
                </a:solidFill>
                <a:effectLst>
                  <a:outerShdw blurRad="38100" dist="38100" dir="2700000" algn="tl">
                    <a:srgbClr val="000000"/>
                  </a:outerShdw>
                </a:effectLst>
                <a:latin typeface="Times New Roman" pitchFamily="18" charset="0"/>
                <a:sym typeface="Wingdings" pitchFamily="2" charset="2"/>
              </a:rPr>
              <a:t>t</a:t>
            </a:r>
            <a:r>
              <a:rPr lang="en-US" altLang="zh-CN" sz="2800" baseline="30000" dirty="0">
                <a:solidFill>
                  <a:srgbClr val="FF33CC"/>
                </a:solidFill>
                <a:effectLst>
                  <a:outerShdw blurRad="38100" dist="38100" dir="2700000" algn="tl">
                    <a:srgbClr val="000000"/>
                  </a:outerShdw>
                </a:effectLst>
                <a:latin typeface="Times New Roman" pitchFamily="18" charset="0"/>
                <a:sym typeface="Wingdings" pitchFamily="2" charset="2"/>
              </a:rPr>
              <a:t>*  </a:t>
            </a:r>
            <a:r>
              <a:rPr lang="en-US" altLang="zh-CN" sz="2800" dirty="0">
                <a:solidFill>
                  <a:schemeClr val="bg2"/>
                </a:solidFill>
                <a:effectLst>
                  <a:outerShdw blurRad="38100" dist="38100" dir="2700000" algn="tl">
                    <a:srgbClr val="000000"/>
                  </a:outerShdw>
                </a:effectLst>
                <a:latin typeface="Times New Roman" pitchFamily="18" charset="0"/>
                <a:sym typeface="Wingdings" pitchFamily="2" charset="2"/>
              </a:rPr>
              <a:t>, </a:t>
            </a:r>
            <a:r>
              <a:rPr lang="zh-CN" altLang="en-US" sz="2800" dirty="0">
                <a:solidFill>
                  <a:schemeClr val="bg2"/>
                </a:solidFill>
                <a:effectLst>
                  <a:outerShdw blurRad="38100" dist="38100" dir="2700000" algn="tl">
                    <a:srgbClr val="000000"/>
                  </a:outerShdw>
                </a:effectLst>
                <a:latin typeface="Times New Roman" pitchFamily="18" charset="0"/>
              </a:rPr>
              <a:t>称</a:t>
            </a:r>
            <a:r>
              <a:rPr lang="en-US" altLang="zh-CN" sz="2800" dirty="0">
                <a:solidFill>
                  <a:schemeClr val="bg2"/>
                </a:solidFill>
                <a:effectLst>
                  <a:outerShdw blurRad="38100" dist="38100" dir="2700000" algn="tl">
                    <a:srgbClr val="000000"/>
                  </a:outerShdw>
                </a:effectLst>
                <a:latin typeface="Times New Roman" pitchFamily="18" charset="0"/>
              </a:rPr>
              <a:t>x</a:t>
            </a:r>
            <a:r>
              <a:rPr lang="zh-CN" altLang="en-US" sz="2800" dirty="0">
                <a:solidFill>
                  <a:schemeClr val="bg2"/>
                </a:solidFill>
                <a:effectLst>
                  <a:outerShdw blurRad="38100" dist="38100" dir="2700000" algn="tl">
                    <a:srgbClr val="000000"/>
                  </a:outerShdw>
                </a:effectLst>
                <a:latin typeface="Times New Roman" pitchFamily="18" charset="0"/>
              </a:rPr>
              <a:t>是句子</a:t>
            </a:r>
          </a:p>
        </p:txBody>
      </p:sp>
      <p:sp>
        <p:nvSpPr>
          <p:cNvPr id="803855" name="Rectangle 15"/>
          <p:cNvSpPr>
            <a:spLocks noChangeArrowheads="1"/>
          </p:cNvSpPr>
          <p:nvPr/>
        </p:nvSpPr>
        <p:spPr bwMode="auto">
          <a:xfrm>
            <a:off x="8386763" y="0"/>
            <a:ext cx="765175" cy="566738"/>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P18</a:t>
            </a:r>
          </a:p>
        </p:txBody>
      </p:sp>
      <p:sp>
        <p:nvSpPr>
          <p:cNvPr id="803858" name="Rectangle 18"/>
          <p:cNvSpPr>
            <a:spLocks noChangeArrowheads="1"/>
          </p:cNvSpPr>
          <p:nvPr/>
        </p:nvSpPr>
        <p:spPr bwMode="auto">
          <a:xfrm>
            <a:off x="571500" y="1928813"/>
            <a:ext cx="392113" cy="568325"/>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FFFFFF"/>
                  </a:outerShdw>
                </a:effectLst>
                <a:sym typeface="Wingdings" panose="05000000000000000000" pitchFamily="2" charset="2"/>
              </a:rPr>
              <a:t>*</a:t>
            </a:r>
          </a:p>
        </p:txBody>
      </p:sp>
      <p:sp>
        <p:nvSpPr>
          <p:cNvPr id="803859" name="Rectangle 19"/>
          <p:cNvSpPr>
            <a:spLocks noChangeArrowheads="1"/>
          </p:cNvSpPr>
          <p:nvPr/>
        </p:nvSpPr>
        <p:spPr bwMode="auto">
          <a:xfrm>
            <a:off x="571500" y="2714625"/>
            <a:ext cx="392113" cy="568325"/>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FFFFFF"/>
                  </a:outerShdw>
                </a:effectLst>
                <a:sym typeface="Wingdings" panose="05000000000000000000" pitchFamily="2" charset="2"/>
              </a:rPr>
              <a:t>+</a:t>
            </a:r>
          </a:p>
        </p:txBody>
      </p:sp>
      <p:sp>
        <p:nvSpPr>
          <p:cNvPr id="34830" name="Rectangle 21"/>
          <p:cNvSpPr>
            <a:spLocks noChangeArrowheads="1"/>
          </p:cNvSpPr>
          <p:nvPr/>
        </p:nvSpPr>
        <p:spPr bwMode="auto">
          <a:xfrm>
            <a:off x="2771775" y="0"/>
            <a:ext cx="42481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indent="-457200"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2.4 </a:t>
            </a:r>
            <a:r>
              <a:rPr lang="zh-CN" altLang="en-US" sz="4400" dirty="0">
                <a:solidFill>
                  <a:srgbClr val="C00000"/>
                </a:solidFill>
                <a:effectLst>
                  <a:outerShdw blurRad="38100" dist="38100" dir="2700000" algn="tl">
                    <a:srgbClr val="000000"/>
                  </a:outerShdw>
                </a:effectLst>
                <a:latin typeface="+mj-lt"/>
                <a:ea typeface="楷体_GB2312" pitchFamily="49" charset="-122"/>
              </a:rPr>
              <a:t>句型和句子</a:t>
            </a:r>
          </a:p>
        </p:txBody>
      </p:sp>
      <p:grpSp>
        <p:nvGrpSpPr>
          <p:cNvPr id="2" name="Group 25"/>
          <p:cNvGrpSpPr>
            <a:grpSpLocks/>
          </p:cNvGrpSpPr>
          <p:nvPr/>
        </p:nvGrpSpPr>
        <p:grpSpPr bwMode="auto">
          <a:xfrm>
            <a:off x="323850" y="5876925"/>
            <a:ext cx="8280400" cy="590550"/>
            <a:chOff x="113" y="2704"/>
            <a:chExt cx="4727" cy="372"/>
          </a:xfrm>
        </p:grpSpPr>
        <p:sp>
          <p:nvSpPr>
            <p:cNvPr id="34832" name="Rectangle 23"/>
            <p:cNvSpPr>
              <a:spLocks noChangeArrowheads="1"/>
            </p:cNvSpPr>
            <p:nvPr/>
          </p:nvSpPr>
          <p:spPr bwMode="auto">
            <a:xfrm>
              <a:off x="113" y="2704"/>
              <a:ext cx="2132" cy="372"/>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SzPct val="120000"/>
                <a:buFont typeface="Wingdings" panose="05000000000000000000" pitchFamily="2" charset="2"/>
                <a:buNone/>
                <a:defRPr/>
              </a:pPr>
              <a:r>
                <a:rPr lang="zh-CN" altLang="en-US" dirty="0">
                  <a:solidFill>
                    <a:schemeClr val="bg2"/>
                  </a:solidFill>
                  <a:effectLst>
                    <a:outerShdw blurRad="38100" dist="38100" dir="2700000" algn="tl">
                      <a:srgbClr val="000000">
                        <a:alpha val="43137"/>
                      </a:srgbClr>
                    </a:outerShdw>
                  </a:effectLst>
                </a:rPr>
                <a:t>定义  规范句型</a:t>
              </a:r>
            </a:p>
          </p:txBody>
        </p:sp>
        <p:sp>
          <p:nvSpPr>
            <p:cNvPr id="34833" name="Rectangle 24"/>
            <p:cNvSpPr>
              <a:spLocks noChangeArrowheads="1"/>
            </p:cNvSpPr>
            <p:nvPr/>
          </p:nvSpPr>
          <p:spPr bwMode="auto">
            <a:xfrm>
              <a:off x="2699" y="2740"/>
              <a:ext cx="214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宋体" panose="02010600030101010101" pitchFamily="2" charset="-122"/>
                </a:rPr>
                <a:t>规范推导产生的句型</a:t>
              </a:r>
            </a:p>
          </p:txBody>
        </p:sp>
      </p:grpSp>
      <p:sp>
        <p:nvSpPr>
          <p:cNvPr id="1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
        <p:nvSpPr>
          <p:cNvPr id="16" name="Text Box 17"/>
          <p:cNvSpPr txBox="1">
            <a:spLocks noChangeArrowheads="1"/>
          </p:cNvSpPr>
          <p:nvPr/>
        </p:nvSpPr>
        <p:spPr bwMode="auto">
          <a:xfrm>
            <a:off x="395288" y="3630613"/>
            <a:ext cx="8458200" cy="1989137"/>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Clr>
                <a:schemeClr val="folHlink"/>
              </a:buClr>
              <a:buFont typeface="Monotype Sorts" pitchFamily="2" charset="2"/>
              <a:buNone/>
            </a:pPr>
            <a:r>
              <a:rPr lang="zh-CN" altLang="en-US" sz="2800">
                <a:solidFill>
                  <a:schemeClr val="bg2"/>
                </a:solidFill>
              </a:rPr>
              <a:t>文法</a:t>
            </a:r>
            <a:r>
              <a:rPr lang="en-US" altLang="zh-CN" sz="2800">
                <a:solidFill>
                  <a:schemeClr val="bg2"/>
                </a:solidFill>
              </a:rPr>
              <a:t>G</a:t>
            </a:r>
            <a:r>
              <a:rPr lang="zh-CN" altLang="en-US" sz="2800">
                <a:solidFill>
                  <a:schemeClr val="bg2"/>
                </a:solidFill>
              </a:rPr>
              <a:t>： </a:t>
            </a:r>
            <a:r>
              <a:rPr lang="en-US" altLang="zh-CN" sz="2800">
                <a:solidFill>
                  <a:schemeClr val="bg2"/>
                </a:solidFill>
              </a:rPr>
              <a:t>S→0S1</a:t>
            </a:r>
            <a:r>
              <a:rPr lang="zh-CN" altLang="en-US" sz="2800">
                <a:solidFill>
                  <a:schemeClr val="bg2"/>
                </a:solidFill>
              </a:rPr>
              <a:t>， </a:t>
            </a:r>
            <a:r>
              <a:rPr lang="en-US" altLang="zh-CN" sz="2800">
                <a:solidFill>
                  <a:schemeClr val="bg2"/>
                </a:solidFill>
              </a:rPr>
              <a:t>S→01</a:t>
            </a:r>
          </a:p>
          <a:p>
            <a:pPr>
              <a:lnSpc>
                <a:spcPct val="110000"/>
              </a:lnSpc>
              <a:spcBef>
                <a:spcPct val="0"/>
              </a:spcBef>
              <a:buClr>
                <a:schemeClr val="folHlink"/>
              </a:buClr>
              <a:buFont typeface="Monotype Sorts" pitchFamily="2" charset="2"/>
              <a:buNone/>
            </a:pPr>
            <a:r>
              <a:rPr lang="en-US" altLang="zh-CN" sz="2800">
                <a:solidFill>
                  <a:schemeClr val="bg2"/>
                </a:solidFill>
              </a:rPr>
              <a:t>S </a:t>
            </a:r>
            <a:r>
              <a:rPr lang="en-US" altLang="zh-CN" sz="2800">
                <a:solidFill>
                  <a:schemeClr val="bg2"/>
                </a:solidFill>
                <a:sym typeface="Symbol" panose="05050102010706020507" pitchFamily="18" charset="2"/>
              </a:rPr>
              <a:t>0S1 00S11 000S111 00001111</a:t>
            </a:r>
            <a:endParaRPr lang="en-US" altLang="zh-CN" sz="2800">
              <a:solidFill>
                <a:schemeClr val="bg2"/>
              </a:solidFill>
            </a:endParaRPr>
          </a:p>
          <a:p>
            <a:pPr>
              <a:lnSpc>
                <a:spcPct val="110000"/>
              </a:lnSpc>
              <a:spcBef>
                <a:spcPct val="0"/>
              </a:spcBef>
              <a:buClr>
                <a:schemeClr val="folHlink"/>
              </a:buClr>
              <a:buFont typeface="Monotype Sorts" pitchFamily="2" charset="2"/>
              <a:buNone/>
            </a:pPr>
            <a:r>
              <a:rPr lang="en-US" altLang="zh-CN" sz="2800">
                <a:solidFill>
                  <a:schemeClr val="bg2"/>
                </a:solidFill>
              </a:rPr>
              <a:t>S</a:t>
            </a:r>
            <a:r>
              <a:rPr lang="zh-CN" altLang="en-US" sz="2800">
                <a:solidFill>
                  <a:schemeClr val="bg2"/>
                </a:solidFill>
              </a:rPr>
              <a:t>，</a:t>
            </a:r>
            <a:r>
              <a:rPr lang="en-US" altLang="zh-CN" sz="2800">
                <a:solidFill>
                  <a:schemeClr val="bg2"/>
                </a:solidFill>
              </a:rPr>
              <a:t>0S1</a:t>
            </a:r>
            <a:r>
              <a:rPr lang="zh-CN" altLang="en-US" sz="2800">
                <a:solidFill>
                  <a:schemeClr val="bg2"/>
                </a:solidFill>
              </a:rPr>
              <a:t>， </a:t>
            </a:r>
            <a:r>
              <a:rPr lang="en-US" altLang="zh-CN" sz="2800">
                <a:solidFill>
                  <a:schemeClr val="bg2"/>
                </a:solidFill>
                <a:sym typeface="Symbol" panose="05050102010706020507" pitchFamily="18" charset="2"/>
              </a:rPr>
              <a:t>00S11</a:t>
            </a:r>
            <a:r>
              <a:rPr lang="zh-CN" altLang="en-US" sz="2800">
                <a:solidFill>
                  <a:schemeClr val="bg2"/>
                </a:solidFill>
              </a:rPr>
              <a:t> ，</a:t>
            </a:r>
            <a:r>
              <a:rPr lang="en-US" altLang="zh-CN" sz="2800">
                <a:solidFill>
                  <a:schemeClr val="bg2"/>
                </a:solidFill>
                <a:sym typeface="Symbol" panose="05050102010706020507" pitchFamily="18" charset="2"/>
              </a:rPr>
              <a:t>000S111, 00001111 </a:t>
            </a:r>
            <a:r>
              <a:rPr lang="zh-CN" altLang="en-US" sz="2800">
                <a:solidFill>
                  <a:schemeClr val="bg2"/>
                </a:solidFill>
              </a:rPr>
              <a:t>都是句型</a:t>
            </a:r>
          </a:p>
          <a:p>
            <a:pPr>
              <a:lnSpc>
                <a:spcPct val="110000"/>
              </a:lnSpc>
              <a:spcBef>
                <a:spcPct val="0"/>
              </a:spcBef>
              <a:buClr>
                <a:schemeClr val="folHlink"/>
              </a:buClr>
              <a:buFont typeface="Monotype Sorts" pitchFamily="2" charset="2"/>
              <a:buNone/>
            </a:pPr>
            <a:r>
              <a:rPr lang="zh-CN" altLang="en-US" sz="2800">
                <a:solidFill>
                  <a:schemeClr val="bg2"/>
                </a:solidFill>
              </a:rPr>
              <a:t>其中 </a:t>
            </a:r>
            <a:r>
              <a:rPr lang="en-US" altLang="zh-CN" sz="2800">
                <a:solidFill>
                  <a:schemeClr val="bg2"/>
                </a:solidFill>
                <a:sym typeface="Symbol" panose="05050102010706020507" pitchFamily="18" charset="2"/>
              </a:rPr>
              <a:t>00001111 </a:t>
            </a:r>
            <a:r>
              <a:rPr lang="zh-CN" altLang="en-US" sz="2800">
                <a:solidFill>
                  <a:schemeClr val="bg2"/>
                </a:solidFill>
              </a:rPr>
              <a:t>是</a:t>
            </a:r>
            <a:r>
              <a:rPr lang="en-US" altLang="zh-CN" sz="2800">
                <a:solidFill>
                  <a:schemeClr val="bg2"/>
                </a:solidFill>
              </a:rPr>
              <a:t>G</a:t>
            </a:r>
            <a:r>
              <a:rPr lang="zh-CN" altLang="en-US" sz="2800">
                <a:solidFill>
                  <a:schemeClr val="bg2"/>
                </a:solidFill>
              </a:rPr>
              <a:t>的句子</a:t>
            </a:r>
            <a:r>
              <a:rPr lang="zh-CN" altLang="en-US" sz="2400">
                <a:solidFill>
                  <a:schemeClr val="bg2"/>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 calcmode="lin" valueType="num">
                                      <p:cBhvr additive="base">
                                        <p:cTn id="7" dur="500" fill="hold"/>
                                        <p:tgtEl>
                                          <p:spTgt spid="803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3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3843">
                                            <p:txEl>
                                              <p:pRg st="1" end="1"/>
                                            </p:txEl>
                                          </p:spTgt>
                                        </p:tgtEl>
                                        <p:attrNameLst>
                                          <p:attrName>style.visibility</p:attrName>
                                        </p:attrNameLst>
                                      </p:cBhvr>
                                      <p:to>
                                        <p:strVal val="visible"/>
                                      </p:to>
                                    </p:set>
                                    <p:anim calcmode="lin" valueType="num">
                                      <p:cBhvr additive="base">
                                        <p:cTn id="13" dur="500" fill="hold"/>
                                        <p:tgtEl>
                                          <p:spTgt spid="803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3843">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803858"/>
                                        </p:tgtEl>
                                        <p:attrNameLst>
                                          <p:attrName>style.visibility</p:attrName>
                                        </p:attrNameLst>
                                      </p:cBhvr>
                                      <p:to>
                                        <p:strVal val="visible"/>
                                      </p:to>
                                    </p:set>
                                    <p:animEffect transition="in" filter="dissolve">
                                      <p:cBhvr>
                                        <p:cTn id="18" dur="500"/>
                                        <p:tgtEl>
                                          <p:spTgt spid="8038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03850"/>
                                        </p:tgtEl>
                                        <p:attrNameLst>
                                          <p:attrName>style.visibility</p:attrName>
                                        </p:attrNameLst>
                                      </p:cBhvr>
                                      <p:to>
                                        <p:strVal val="visible"/>
                                      </p:to>
                                    </p:set>
                                    <p:anim calcmode="lin" valueType="num">
                                      <p:cBhvr additive="base">
                                        <p:cTn id="23" dur="500" fill="hold"/>
                                        <p:tgtEl>
                                          <p:spTgt spid="803850"/>
                                        </p:tgtEl>
                                        <p:attrNameLst>
                                          <p:attrName>ppt_x</p:attrName>
                                        </p:attrNameLst>
                                      </p:cBhvr>
                                      <p:tavLst>
                                        <p:tav tm="0">
                                          <p:val>
                                            <p:strVal val="0-#ppt_w/2"/>
                                          </p:val>
                                        </p:tav>
                                        <p:tav tm="100000">
                                          <p:val>
                                            <p:strVal val="#ppt_x"/>
                                          </p:val>
                                        </p:tav>
                                      </p:tavLst>
                                    </p:anim>
                                    <p:anim calcmode="lin" valueType="num">
                                      <p:cBhvr additive="base">
                                        <p:cTn id="24" dur="500" fill="hold"/>
                                        <p:tgtEl>
                                          <p:spTgt spid="80385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03854"/>
                                        </p:tgtEl>
                                        <p:attrNameLst>
                                          <p:attrName>style.visibility</p:attrName>
                                        </p:attrNameLst>
                                      </p:cBhvr>
                                      <p:to>
                                        <p:strVal val="visible"/>
                                      </p:to>
                                    </p:set>
                                    <p:animEffect transition="in" filter="box(in)">
                                      <p:cBhvr>
                                        <p:cTn id="29" dur="500"/>
                                        <p:tgtEl>
                                          <p:spTgt spid="803854"/>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803859"/>
                                        </p:tgtEl>
                                        <p:attrNameLst>
                                          <p:attrName>style.visibility</p:attrName>
                                        </p:attrNameLst>
                                      </p:cBhvr>
                                      <p:to>
                                        <p:strVal val="visible"/>
                                      </p:to>
                                    </p:set>
                                    <p:animEffect transition="in" filter="dissolve">
                                      <p:cBhvr>
                                        <p:cTn id="33" dur="500"/>
                                        <p:tgtEl>
                                          <p:spTgt spid="8038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03851"/>
                                        </p:tgtEl>
                                        <p:attrNameLst>
                                          <p:attrName>style.visibility</p:attrName>
                                        </p:attrNameLst>
                                      </p:cBhvr>
                                      <p:to>
                                        <p:strVal val="visible"/>
                                      </p:to>
                                    </p:set>
                                    <p:anim calcmode="lin" valueType="num">
                                      <p:cBhvr additive="base">
                                        <p:cTn id="38" dur="500" fill="hold"/>
                                        <p:tgtEl>
                                          <p:spTgt spid="803851"/>
                                        </p:tgtEl>
                                        <p:attrNameLst>
                                          <p:attrName>ppt_x</p:attrName>
                                        </p:attrNameLst>
                                      </p:cBhvr>
                                      <p:tavLst>
                                        <p:tav tm="0">
                                          <p:val>
                                            <p:strVal val="0-#ppt_w/2"/>
                                          </p:val>
                                        </p:tav>
                                        <p:tav tm="100000">
                                          <p:val>
                                            <p:strVal val="#ppt_x"/>
                                          </p:val>
                                        </p:tav>
                                      </p:tavLst>
                                    </p:anim>
                                    <p:anim calcmode="lin" valueType="num">
                                      <p:cBhvr additive="base">
                                        <p:cTn id="39" dur="500" fill="hold"/>
                                        <p:tgtEl>
                                          <p:spTgt spid="803851"/>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linds(horizontal)">
                                      <p:cBhvr>
                                        <p:cTn id="49" dur="500"/>
                                        <p:tgtEl>
                                          <p:spTgt spid="2"/>
                                        </p:tgtEl>
                                      </p:cBhvr>
                                    </p:animEffect>
                                  </p:childTnLst>
                                </p:cTn>
                              </p:par>
                            </p:childTnLst>
                          </p:cTn>
                        </p:par>
                        <p:par>
                          <p:cTn id="50" fill="hold" nodeType="afterGroup">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autoUpdateAnimBg="0"/>
      <p:bldP spid="803850" grpId="0" animBg="1" autoUpdateAnimBg="0"/>
      <p:bldP spid="803851" grpId="0" animBg="1" autoUpdateAnimBg="0"/>
      <p:bldP spid="803854" grpId="0"/>
      <p:bldP spid="803858" grpId="0"/>
      <p:bldP spid="803859" grpId="0"/>
      <p:bldP spid="18"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101" name="Rectangle 5"/>
          <p:cNvSpPr>
            <a:spLocks noGrp="1" noChangeArrowheads="1"/>
          </p:cNvSpPr>
          <p:nvPr>
            <p:ph type="body" idx="1"/>
          </p:nvPr>
        </p:nvSpPr>
        <p:spPr>
          <a:xfrm>
            <a:off x="358775" y="1585913"/>
            <a:ext cx="457200" cy="533400"/>
          </a:xfrm>
        </p:spPr>
        <p:txBody>
          <a:bodyPr/>
          <a:lstStyle/>
          <a:p>
            <a:pPr>
              <a:lnSpc>
                <a:spcPct val="90000"/>
              </a:lnSpc>
              <a:buFont typeface="Monotype Sorts" pitchFamily="2" charset="2"/>
              <a:buNone/>
              <a:defRPr/>
            </a:pPr>
            <a:r>
              <a:rPr lang="en-US" altLang="zh-CN" b="1" dirty="0">
                <a:solidFill>
                  <a:srgbClr val="FF33CC"/>
                </a:solidFill>
              </a:rPr>
              <a:t>E</a:t>
            </a:r>
          </a:p>
        </p:txBody>
      </p:sp>
      <p:sp>
        <p:nvSpPr>
          <p:cNvPr id="900103" name="Rectangle 7"/>
          <p:cNvSpPr>
            <a:spLocks noChangeArrowheads="1"/>
          </p:cNvSpPr>
          <p:nvPr/>
        </p:nvSpPr>
        <p:spPr bwMode="auto">
          <a:xfrm>
            <a:off x="415925" y="2624138"/>
            <a:ext cx="1144588"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solidFill>
                  <a:schemeClr val="bg2"/>
                </a:solidFill>
                <a:latin typeface="华文新魏" panose="02010800040101010101" pitchFamily="2" charset="-122"/>
                <a:ea typeface="华文新魏" panose="02010800040101010101" pitchFamily="2" charset="-122"/>
              </a:rPr>
              <a:t>E::=E+T</a:t>
            </a:r>
          </a:p>
        </p:txBody>
      </p:sp>
      <p:sp>
        <p:nvSpPr>
          <p:cNvPr id="900104" name="Rectangle 8"/>
          <p:cNvSpPr>
            <a:spLocks noChangeArrowheads="1"/>
          </p:cNvSpPr>
          <p:nvPr/>
        </p:nvSpPr>
        <p:spPr bwMode="auto">
          <a:xfrm>
            <a:off x="1855788" y="2624138"/>
            <a:ext cx="1125537"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solidFill>
                  <a:schemeClr val="bg2"/>
                </a:solidFill>
                <a:latin typeface="华文新魏" panose="02010800040101010101" pitchFamily="2" charset="-122"/>
                <a:ea typeface="华文新魏" panose="02010800040101010101" pitchFamily="2" charset="-122"/>
              </a:rPr>
              <a:t>T::=T*F</a:t>
            </a:r>
          </a:p>
        </p:txBody>
      </p:sp>
      <p:sp>
        <p:nvSpPr>
          <p:cNvPr id="900105" name="Rectangle 9"/>
          <p:cNvSpPr>
            <a:spLocks noChangeArrowheads="1"/>
          </p:cNvSpPr>
          <p:nvPr/>
        </p:nvSpPr>
        <p:spPr bwMode="auto">
          <a:xfrm>
            <a:off x="3471863" y="2638425"/>
            <a:ext cx="1000125"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tx1"/>
              </a:buClr>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F::=(E)</a:t>
            </a:r>
          </a:p>
        </p:txBody>
      </p:sp>
      <p:sp>
        <p:nvSpPr>
          <p:cNvPr id="900106" name="Rectangle 10"/>
          <p:cNvSpPr>
            <a:spLocks noChangeArrowheads="1"/>
          </p:cNvSpPr>
          <p:nvPr/>
        </p:nvSpPr>
        <p:spPr bwMode="auto">
          <a:xfrm>
            <a:off x="5487988" y="2709863"/>
            <a:ext cx="839787"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tx1"/>
              </a:buClr>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E::=T</a:t>
            </a:r>
          </a:p>
        </p:txBody>
      </p:sp>
      <p:sp>
        <p:nvSpPr>
          <p:cNvPr id="900107" name="Rectangle 11"/>
          <p:cNvSpPr>
            <a:spLocks noChangeArrowheads="1"/>
          </p:cNvSpPr>
          <p:nvPr/>
        </p:nvSpPr>
        <p:spPr bwMode="auto">
          <a:xfrm>
            <a:off x="271463" y="4352925"/>
            <a:ext cx="839787"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tx1"/>
              </a:buClr>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E::=T</a:t>
            </a:r>
          </a:p>
        </p:txBody>
      </p:sp>
      <p:sp>
        <p:nvSpPr>
          <p:cNvPr id="900108" name="AutoShape 12"/>
          <p:cNvSpPr>
            <a:spLocks noChangeArrowheads="1"/>
          </p:cNvSpPr>
          <p:nvPr/>
        </p:nvSpPr>
        <p:spPr bwMode="auto">
          <a:xfrm>
            <a:off x="892175" y="2014538"/>
            <a:ext cx="76200" cy="533400"/>
          </a:xfrm>
          <a:prstGeom prst="upArrow">
            <a:avLst>
              <a:gd name="adj1" fmla="val 50000"/>
              <a:gd name="adj2" fmla="val 175000"/>
            </a:avLst>
          </a:prstGeom>
          <a:solidFill>
            <a:srgbClr val="7030A0"/>
          </a:solidFill>
          <a:ln w="28575">
            <a:solidFill>
              <a:srgbClr val="7030A0"/>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900109" name="AutoShape 13"/>
          <p:cNvSpPr>
            <a:spLocks noChangeArrowheads="1"/>
          </p:cNvSpPr>
          <p:nvPr/>
        </p:nvSpPr>
        <p:spPr bwMode="auto">
          <a:xfrm>
            <a:off x="2111375" y="2014538"/>
            <a:ext cx="76200" cy="533400"/>
          </a:xfrm>
          <a:prstGeom prst="upArrow">
            <a:avLst>
              <a:gd name="adj1" fmla="val 50000"/>
              <a:gd name="adj2" fmla="val 175000"/>
            </a:avLst>
          </a:prstGeom>
          <a:solidFill>
            <a:srgbClr val="7030A0"/>
          </a:solidFill>
          <a:ln w="28575">
            <a:solidFill>
              <a:srgbClr val="7030A0"/>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900110" name="AutoShape 14"/>
          <p:cNvSpPr>
            <a:spLocks noChangeArrowheads="1"/>
          </p:cNvSpPr>
          <p:nvPr/>
        </p:nvSpPr>
        <p:spPr bwMode="auto">
          <a:xfrm>
            <a:off x="3863975" y="2014538"/>
            <a:ext cx="76200" cy="533400"/>
          </a:xfrm>
          <a:prstGeom prst="upArrow">
            <a:avLst>
              <a:gd name="adj1" fmla="val 50000"/>
              <a:gd name="adj2" fmla="val 175000"/>
            </a:avLst>
          </a:prstGeom>
          <a:solidFill>
            <a:srgbClr val="7030A0"/>
          </a:solidFill>
          <a:ln w="28575">
            <a:solidFill>
              <a:srgbClr val="7030A0"/>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900111" name="AutoShape 15"/>
          <p:cNvSpPr>
            <a:spLocks noChangeArrowheads="1"/>
          </p:cNvSpPr>
          <p:nvPr/>
        </p:nvSpPr>
        <p:spPr bwMode="auto">
          <a:xfrm>
            <a:off x="5848350" y="2062163"/>
            <a:ext cx="76200" cy="533400"/>
          </a:xfrm>
          <a:prstGeom prst="upArrow">
            <a:avLst>
              <a:gd name="adj1" fmla="val 50000"/>
              <a:gd name="adj2" fmla="val 175000"/>
            </a:avLst>
          </a:prstGeom>
          <a:solidFill>
            <a:srgbClr val="7030A0"/>
          </a:solidFill>
          <a:ln w="28575">
            <a:solidFill>
              <a:srgbClr val="7030A0"/>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900112" name="AutoShape 16"/>
          <p:cNvSpPr>
            <a:spLocks noChangeArrowheads="1"/>
          </p:cNvSpPr>
          <p:nvPr/>
        </p:nvSpPr>
        <p:spPr bwMode="auto">
          <a:xfrm>
            <a:off x="663575" y="3767138"/>
            <a:ext cx="76200" cy="533400"/>
          </a:xfrm>
          <a:prstGeom prst="upArrow">
            <a:avLst>
              <a:gd name="adj1" fmla="val 50000"/>
              <a:gd name="adj2" fmla="val 175000"/>
            </a:avLst>
          </a:prstGeom>
          <a:solidFill>
            <a:srgbClr val="7030A0"/>
          </a:solidFill>
          <a:ln w="28575">
            <a:solidFill>
              <a:srgbClr val="7030A0"/>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900118" name="Rectangle 22"/>
          <p:cNvSpPr>
            <a:spLocks noChangeArrowheads="1"/>
          </p:cNvSpPr>
          <p:nvPr/>
        </p:nvSpPr>
        <p:spPr bwMode="auto">
          <a:xfrm>
            <a:off x="739775" y="1557338"/>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en-US" altLang="zh-CN">
                <a:solidFill>
                  <a:schemeClr val="bg2"/>
                </a:solidFill>
                <a:sym typeface="Symbol" panose="05050102010706020507" pitchFamily="18" charset="2"/>
              </a:rPr>
              <a:t></a:t>
            </a:r>
            <a:r>
              <a:rPr lang="en-US" altLang="zh-CN">
                <a:solidFill>
                  <a:schemeClr val="bg2"/>
                </a:solidFill>
                <a:latin typeface="华文新魏" panose="02010800040101010101" pitchFamily="2" charset="-122"/>
                <a:ea typeface="华文新魏" panose="02010800040101010101" pitchFamily="2" charset="-122"/>
              </a:rPr>
              <a:t>E+</a:t>
            </a:r>
            <a:r>
              <a:rPr lang="en-US" altLang="zh-CN">
                <a:solidFill>
                  <a:srgbClr val="FF33CC"/>
                </a:solidFill>
                <a:latin typeface="华文新魏" panose="02010800040101010101" pitchFamily="2" charset="-122"/>
                <a:ea typeface="华文新魏" panose="02010800040101010101" pitchFamily="2" charset="-122"/>
              </a:rPr>
              <a:t>T</a:t>
            </a:r>
            <a:endParaRPr lang="en-US" altLang="zh-CN">
              <a:solidFill>
                <a:srgbClr val="FF33CC"/>
              </a:solidFill>
              <a:latin typeface="华文新魏" panose="02010800040101010101" pitchFamily="2" charset="-122"/>
              <a:ea typeface="华文新魏" panose="02010800040101010101" pitchFamily="2" charset="-122"/>
              <a:sym typeface="Symbol" panose="05050102010706020507" pitchFamily="18" charset="2"/>
            </a:endParaRPr>
          </a:p>
        </p:txBody>
      </p:sp>
      <p:sp>
        <p:nvSpPr>
          <p:cNvPr id="900119" name="Rectangle 23"/>
          <p:cNvSpPr>
            <a:spLocks noChangeArrowheads="1"/>
          </p:cNvSpPr>
          <p:nvPr/>
        </p:nvSpPr>
        <p:spPr bwMode="auto">
          <a:xfrm>
            <a:off x="1958975" y="1557338"/>
            <a:ext cx="213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en-US" altLang="zh-CN">
                <a:solidFill>
                  <a:schemeClr val="bg2"/>
                </a:solidFill>
                <a:sym typeface="Symbol" panose="05050102010706020507" pitchFamily="18" charset="2"/>
              </a:rPr>
              <a:t></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a:solidFill>
                  <a:schemeClr val="bg2"/>
                </a:solidFill>
                <a:latin typeface="华文新魏" panose="02010800040101010101" pitchFamily="2" charset="-122"/>
                <a:ea typeface="华文新魏" panose="02010800040101010101" pitchFamily="2" charset="-122"/>
              </a:rPr>
              <a:t>E+T*</a:t>
            </a:r>
            <a:r>
              <a:rPr lang="en-US" altLang="zh-CN">
                <a:solidFill>
                  <a:srgbClr val="FF33CC"/>
                </a:solidFill>
                <a:latin typeface="华文新魏" panose="02010800040101010101" pitchFamily="2" charset="-122"/>
                <a:ea typeface="华文新魏" panose="02010800040101010101" pitchFamily="2" charset="-122"/>
              </a:rPr>
              <a:t>F</a:t>
            </a:r>
            <a:endParaRPr lang="en-US" altLang="zh-CN">
              <a:solidFill>
                <a:srgbClr val="FF33CC"/>
              </a:solidFill>
              <a:latin typeface="华文新魏" panose="02010800040101010101" pitchFamily="2" charset="-122"/>
              <a:ea typeface="华文新魏" panose="02010800040101010101" pitchFamily="2" charset="-122"/>
              <a:sym typeface="Symbol" panose="05050102010706020507" pitchFamily="18" charset="2"/>
            </a:endParaRPr>
          </a:p>
        </p:txBody>
      </p:sp>
      <p:sp>
        <p:nvSpPr>
          <p:cNvPr id="900120" name="Rectangle 24"/>
          <p:cNvSpPr>
            <a:spLocks noChangeArrowheads="1"/>
          </p:cNvSpPr>
          <p:nvPr/>
        </p:nvSpPr>
        <p:spPr bwMode="auto">
          <a:xfrm>
            <a:off x="3635375" y="1557338"/>
            <a:ext cx="457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en-US" altLang="zh-CN">
                <a:solidFill>
                  <a:schemeClr val="bg2"/>
                </a:solidFill>
                <a:sym typeface="Symbol" panose="05050102010706020507" pitchFamily="18" charset="2"/>
              </a:rPr>
              <a:t></a:t>
            </a:r>
            <a:r>
              <a:rPr lang="en-US" altLang="zh-CN">
                <a:solidFill>
                  <a:schemeClr val="bg2"/>
                </a:solidFill>
                <a:latin typeface="华文新魏" panose="02010800040101010101" pitchFamily="2" charset="-122"/>
                <a:ea typeface="华文新魏" panose="02010800040101010101" pitchFamily="2" charset="-122"/>
              </a:rPr>
              <a:t> E+T*</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a:solidFill>
                  <a:srgbClr val="FF33CC"/>
                </a:solidFill>
                <a:latin typeface="华文新魏" panose="02010800040101010101" pitchFamily="2" charset="-122"/>
                <a:ea typeface="华文新魏" panose="02010800040101010101" pitchFamily="2" charset="-122"/>
                <a:sym typeface="Symbol" panose="05050102010706020507" pitchFamily="18" charset="2"/>
              </a:rPr>
              <a:t>E</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900121" name="Rectangle 25"/>
          <p:cNvSpPr>
            <a:spLocks noChangeArrowheads="1"/>
          </p:cNvSpPr>
          <p:nvPr/>
        </p:nvSpPr>
        <p:spPr bwMode="auto">
          <a:xfrm>
            <a:off x="5692775" y="1557338"/>
            <a:ext cx="2514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en-US" altLang="zh-CN">
                <a:solidFill>
                  <a:schemeClr val="bg2"/>
                </a:solidFill>
                <a:sym typeface="Symbol" panose="05050102010706020507" pitchFamily="18" charset="2"/>
              </a:rPr>
              <a:t></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a:solidFill>
                  <a:srgbClr val="FF33CC"/>
                </a:solidFill>
                <a:latin typeface="华文新魏" panose="02010800040101010101" pitchFamily="2" charset="-122"/>
                <a:ea typeface="华文新魏" panose="02010800040101010101" pitchFamily="2" charset="-122"/>
              </a:rPr>
              <a:t>E</a:t>
            </a:r>
            <a:r>
              <a:rPr lang="en-US" altLang="zh-CN">
                <a:solidFill>
                  <a:schemeClr val="bg2"/>
                </a:solidFill>
                <a:latin typeface="华文新魏" panose="02010800040101010101" pitchFamily="2" charset="-122"/>
                <a:ea typeface="华文新魏" panose="02010800040101010101" pitchFamily="2" charset="-122"/>
              </a:rPr>
              <a:t>+T*</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(T)</a:t>
            </a:r>
          </a:p>
        </p:txBody>
      </p:sp>
      <p:sp>
        <p:nvSpPr>
          <p:cNvPr id="900122" name="Rectangle 26"/>
          <p:cNvSpPr>
            <a:spLocks noChangeArrowheads="1"/>
          </p:cNvSpPr>
          <p:nvPr/>
        </p:nvSpPr>
        <p:spPr bwMode="auto">
          <a:xfrm>
            <a:off x="442913" y="3233738"/>
            <a:ext cx="2211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en-US" altLang="zh-CN">
                <a:solidFill>
                  <a:schemeClr val="bg2"/>
                </a:solidFill>
                <a:sym typeface="Symbol" panose="05050102010706020507" pitchFamily="18" charset="2"/>
              </a:rPr>
              <a:t></a:t>
            </a:r>
            <a:r>
              <a:rPr lang="en-US" altLang="zh-CN">
                <a:solidFill>
                  <a:schemeClr val="bg2"/>
                </a:solidFill>
                <a:latin typeface="华文新魏" panose="02010800040101010101" pitchFamily="2" charset="-122"/>
                <a:ea typeface="华文新魏" panose="02010800040101010101" pitchFamily="2" charset="-122"/>
              </a:rPr>
              <a:t> T+T*</a:t>
            </a:r>
            <a:r>
              <a:rPr lang="en-US" altLang="zh-CN">
                <a:solidFill>
                  <a:schemeClr val="bg2"/>
                </a:solidFill>
                <a:latin typeface="华文新魏" panose="02010800040101010101" pitchFamily="2" charset="-122"/>
                <a:ea typeface="华文新魏" panose="02010800040101010101" pitchFamily="2" charset="-122"/>
                <a:sym typeface="Symbol" panose="05050102010706020507" pitchFamily="18" charset="2"/>
              </a:rPr>
              <a:t>(T)</a:t>
            </a:r>
          </a:p>
        </p:txBody>
      </p:sp>
      <p:sp>
        <p:nvSpPr>
          <p:cNvPr id="51218" name="Rectangle 28"/>
          <p:cNvSpPr>
            <a:spLocks noChangeArrowheads="1"/>
          </p:cNvSpPr>
          <p:nvPr/>
        </p:nvSpPr>
        <p:spPr bwMode="auto">
          <a:xfrm>
            <a:off x="0" y="0"/>
            <a:ext cx="9144000" cy="1017588"/>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tx1"/>
              </a:buClr>
              <a:buFont typeface="Wingdings" panose="05000000000000000000" pitchFamily="2" charset="2"/>
              <a:buNone/>
            </a:pPr>
            <a:r>
              <a:rPr lang="en-US" altLang="zh-CN" sz="2800">
                <a:solidFill>
                  <a:schemeClr val="bg2"/>
                </a:solidFill>
              </a:rPr>
              <a:t>E::=E+T|T</a:t>
            </a:r>
            <a:r>
              <a:rPr lang="zh-CN" altLang="en-US" sz="2800">
                <a:solidFill>
                  <a:schemeClr val="bg2"/>
                </a:solidFill>
              </a:rPr>
              <a:t>，</a:t>
            </a:r>
            <a:r>
              <a:rPr lang="en-US" altLang="zh-CN" sz="2800">
                <a:solidFill>
                  <a:schemeClr val="bg2"/>
                </a:solidFill>
              </a:rPr>
              <a:t>T::=T*F|F</a:t>
            </a:r>
            <a:r>
              <a:rPr lang="zh-CN" altLang="en-US" sz="2800">
                <a:solidFill>
                  <a:schemeClr val="bg2"/>
                </a:solidFill>
              </a:rPr>
              <a:t>，</a:t>
            </a:r>
            <a:r>
              <a:rPr lang="en-US" altLang="zh-CN" sz="2800">
                <a:solidFill>
                  <a:schemeClr val="bg2"/>
                </a:solidFill>
              </a:rPr>
              <a:t>F::=‘(‘ E ’)’|a</a:t>
            </a:r>
          </a:p>
          <a:p>
            <a:pPr eaLnBrk="1" hangingPunct="1">
              <a:buClr>
                <a:schemeClr val="tx1"/>
              </a:buClr>
              <a:buFont typeface="Wingdings" panose="05000000000000000000" pitchFamily="2" charset="2"/>
              <a:buNone/>
            </a:pPr>
            <a:r>
              <a:rPr lang="en-US" altLang="zh-CN" sz="2800">
                <a:solidFill>
                  <a:schemeClr val="bg2"/>
                </a:solidFill>
              </a:rPr>
              <a:t>T+T* </a:t>
            </a:r>
            <a:r>
              <a:rPr lang="en-US" altLang="zh-CN" sz="2800">
                <a:solidFill>
                  <a:schemeClr val="bg2"/>
                </a:solidFill>
                <a:sym typeface="Symbol" panose="05050102010706020507" pitchFamily="18" charset="2"/>
              </a:rPr>
              <a:t>(T)</a:t>
            </a:r>
            <a:r>
              <a:rPr lang="zh-CN" altLang="en-US" sz="2800">
                <a:solidFill>
                  <a:schemeClr val="bg2"/>
                </a:solidFill>
                <a:sym typeface="Symbol" panose="05050102010706020507" pitchFamily="18" charset="2"/>
              </a:rPr>
              <a:t>是句型吗？</a:t>
            </a:r>
            <a:endParaRPr lang="zh-CN" altLang="en-US" sz="2800">
              <a:solidFill>
                <a:schemeClr val="bg2"/>
              </a:solidFill>
            </a:endParaRPr>
          </a:p>
        </p:txBody>
      </p:sp>
      <p:sp>
        <p:nvSpPr>
          <p:cNvPr id="900125" name="Text Box 29"/>
          <p:cNvSpPr txBox="1">
            <a:spLocks noChangeArrowheads="1"/>
          </p:cNvSpPr>
          <p:nvPr/>
        </p:nvSpPr>
        <p:spPr bwMode="auto">
          <a:xfrm>
            <a:off x="3708400" y="4581525"/>
            <a:ext cx="2000250" cy="628650"/>
          </a:xfrm>
          <a:prstGeom prst="rect">
            <a:avLst/>
          </a:prstGeom>
          <a:no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r>
              <a:rPr lang="zh-CN" altLang="en-US">
                <a:solidFill>
                  <a:schemeClr val="bg2"/>
                </a:solidFill>
                <a:effectLst>
                  <a:outerShdw blurRad="38100" dist="38100" dir="2700000" algn="tl">
                    <a:srgbClr val="000000"/>
                  </a:outerShdw>
                </a:effectLst>
              </a:rPr>
              <a:t>是句型</a:t>
            </a:r>
          </a:p>
        </p:txBody>
      </p:sp>
      <p:sp>
        <p:nvSpPr>
          <p:cNvPr id="900129" name="AutoShape 33">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0101">
                                            <p:txEl>
                                              <p:pRg st="0" end="0"/>
                                            </p:txEl>
                                          </p:spTgt>
                                        </p:tgtEl>
                                        <p:attrNameLst>
                                          <p:attrName>style.visibility</p:attrName>
                                        </p:attrNameLst>
                                      </p:cBhvr>
                                      <p:to>
                                        <p:strVal val="visible"/>
                                      </p:to>
                                    </p:set>
                                    <p:anim calcmode="lin" valueType="num">
                                      <p:cBhvr additive="base">
                                        <p:cTn id="7" dur="500" fill="hold"/>
                                        <p:tgtEl>
                                          <p:spTgt spid="9001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0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0103"/>
                                        </p:tgtEl>
                                        <p:attrNameLst>
                                          <p:attrName>style.visibility</p:attrName>
                                        </p:attrNameLst>
                                      </p:cBhvr>
                                      <p:to>
                                        <p:strVal val="visible"/>
                                      </p:to>
                                    </p:set>
                                    <p:anim calcmode="lin" valueType="num">
                                      <p:cBhvr additive="base">
                                        <p:cTn id="13" dur="500" fill="hold"/>
                                        <p:tgtEl>
                                          <p:spTgt spid="900103"/>
                                        </p:tgtEl>
                                        <p:attrNameLst>
                                          <p:attrName>ppt_x</p:attrName>
                                        </p:attrNameLst>
                                      </p:cBhvr>
                                      <p:tavLst>
                                        <p:tav tm="0">
                                          <p:val>
                                            <p:strVal val="0-#ppt_w/2"/>
                                          </p:val>
                                        </p:tav>
                                        <p:tav tm="100000">
                                          <p:val>
                                            <p:strVal val="#ppt_x"/>
                                          </p:val>
                                        </p:tav>
                                      </p:tavLst>
                                    </p:anim>
                                    <p:anim calcmode="lin" valueType="num">
                                      <p:cBhvr additive="base">
                                        <p:cTn id="14" dur="500" fill="hold"/>
                                        <p:tgtEl>
                                          <p:spTgt spid="9001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0108"/>
                                        </p:tgtEl>
                                        <p:attrNameLst>
                                          <p:attrName>style.visibility</p:attrName>
                                        </p:attrNameLst>
                                      </p:cBhvr>
                                      <p:to>
                                        <p:strVal val="visible"/>
                                      </p:to>
                                    </p:set>
                                    <p:anim calcmode="lin" valueType="num">
                                      <p:cBhvr additive="base">
                                        <p:cTn id="19" dur="500" fill="hold"/>
                                        <p:tgtEl>
                                          <p:spTgt spid="900108"/>
                                        </p:tgtEl>
                                        <p:attrNameLst>
                                          <p:attrName>ppt_x</p:attrName>
                                        </p:attrNameLst>
                                      </p:cBhvr>
                                      <p:tavLst>
                                        <p:tav tm="0">
                                          <p:val>
                                            <p:strVal val="0-#ppt_w/2"/>
                                          </p:val>
                                        </p:tav>
                                        <p:tav tm="100000">
                                          <p:val>
                                            <p:strVal val="#ppt_x"/>
                                          </p:val>
                                        </p:tav>
                                      </p:tavLst>
                                    </p:anim>
                                    <p:anim calcmode="lin" valueType="num">
                                      <p:cBhvr additive="base">
                                        <p:cTn id="20" dur="500" fill="hold"/>
                                        <p:tgtEl>
                                          <p:spTgt spid="9001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0118"/>
                                        </p:tgtEl>
                                        <p:attrNameLst>
                                          <p:attrName>style.visibility</p:attrName>
                                        </p:attrNameLst>
                                      </p:cBhvr>
                                      <p:to>
                                        <p:strVal val="visible"/>
                                      </p:to>
                                    </p:set>
                                    <p:anim calcmode="lin" valueType="num">
                                      <p:cBhvr additive="base">
                                        <p:cTn id="25" dur="500" fill="hold"/>
                                        <p:tgtEl>
                                          <p:spTgt spid="900118"/>
                                        </p:tgtEl>
                                        <p:attrNameLst>
                                          <p:attrName>ppt_x</p:attrName>
                                        </p:attrNameLst>
                                      </p:cBhvr>
                                      <p:tavLst>
                                        <p:tav tm="0">
                                          <p:val>
                                            <p:strVal val="0-#ppt_w/2"/>
                                          </p:val>
                                        </p:tav>
                                        <p:tav tm="100000">
                                          <p:val>
                                            <p:strVal val="#ppt_x"/>
                                          </p:val>
                                        </p:tav>
                                      </p:tavLst>
                                    </p:anim>
                                    <p:anim calcmode="lin" valueType="num">
                                      <p:cBhvr additive="base">
                                        <p:cTn id="26" dur="500" fill="hold"/>
                                        <p:tgtEl>
                                          <p:spTgt spid="9001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0104"/>
                                        </p:tgtEl>
                                        <p:attrNameLst>
                                          <p:attrName>style.visibility</p:attrName>
                                        </p:attrNameLst>
                                      </p:cBhvr>
                                      <p:to>
                                        <p:strVal val="visible"/>
                                      </p:to>
                                    </p:set>
                                    <p:anim calcmode="lin" valueType="num">
                                      <p:cBhvr additive="base">
                                        <p:cTn id="31" dur="500" fill="hold"/>
                                        <p:tgtEl>
                                          <p:spTgt spid="900104"/>
                                        </p:tgtEl>
                                        <p:attrNameLst>
                                          <p:attrName>ppt_x</p:attrName>
                                        </p:attrNameLst>
                                      </p:cBhvr>
                                      <p:tavLst>
                                        <p:tav tm="0">
                                          <p:val>
                                            <p:strVal val="0-#ppt_w/2"/>
                                          </p:val>
                                        </p:tav>
                                        <p:tav tm="100000">
                                          <p:val>
                                            <p:strVal val="#ppt_x"/>
                                          </p:val>
                                        </p:tav>
                                      </p:tavLst>
                                    </p:anim>
                                    <p:anim calcmode="lin" valueType="num">
                                      <p:cBhvr additive="base">
                                        <p:cTn id="32" dur="500" fill="hold"/>
                                        <p:tgtEl>
                                          <p:spTgt spid="9001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00109"/>
                                        </p:tgtEl>
                                        <p:attrNameLst>
                                          <p:attrName>style.visibility</p:attrName>
                                        </p:attrNameLst>
                                      </p:cBhvr>
                                      <p:to>
                                        <p:strVal val="visible"/>
                                      </p:to>
                                    </p:set>
                                    <p:anim calcmode="lin" valueType="num">
                                      <p:cBhvr additive="base">
                                        <p:cTn id="37" dur="500" fill="hold"/>
                                        <p:tgtEl>
                                          <p:spTgt spid="900109"/>
                                        </p:tgtEl>
                                        <p:attrNameLst>
                                          <p:attrName>ppt_x</p:attrName>
                                        </p:attrNameLst>
                                      </p:cBhvr>
                                      <p:tavLst>
                                        <p:tav tm="0">
                                          <p:val>
                                            <p:strVal val="0-#ppt_w/2"/>
                                          </p:val>
                                        </p:tav>
                                        <p:tav tm="100000">
                                          <p:val>
                                            <p:strVal val="#ppt_x"/>
                                          </p:val>
                                        </p:tav>
                                      </p:tavLst>
                                    </p:anim>
                                    <p:anim calcmode="lin" valueType="num">
                                      <p:cBhvr additive="base">
                                        <p:cTn id="38" dur="500" fill="hold"/>
                                        <p:tgtEl>
                                          <p:spTgt spid="9001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0119"/>
                                        </p:tgtEl>
                                        <p:attrNameLst>
                                          <p:attrName>style.visibility</p:attrName>
                                        </p:attrNameLst>
                                      </p:cBhvr>
                                      <p:to>
                                        <p:strVal val="visible"/>
                                      </p:to>
                                    </p:set>
                                    <p:anim calcmode="lin" valueType="num">
                                      <p:cBhvr additive="base">
                                        <p:cTn id="43" dur="500" fill="hold"/>
                                        <p:tgtEl>
                                          <p:spTgt spid="900119"/>
                                        </p:tgtEl>
                                        <p:attrNameLst>
                                          <p:attrName>ppt_x</p:attrName>
                                        </p:attrNameLst>
                                      </p:cBhvr>
                                      <p:tavLst>
                                        <p:tav tm="0">
                                          <p:val>
                                            <p:strVal val="0-#ppt_w/2"/>
                                          </p:val>
                                        </p:tav>
                                        <p:tav tm="100000">
                                          <p:val>
                                            <p:strVal val="#ppt_x"/>
                                          </p:val>
                                        </p:tav>
                                      </p:tavLst>
                                    </p:anim>
                                    <p:anim calcmode="lin" valueType="num">
                                      <p:cBhvr additive="base">
                                        <p:cTn id="44" dur="500" fill="hold"/>
                                        <p:tgtEl>
                                          <p:spTgt spid="90011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00105"/>
                                        </p:tgtEl>
                                        <p:attrNameLst>
                                          <p:attrName>style.visibility</p:attrName>
                                        </p:attrNameLst>
                                      </p:cBhvr>
                                      <p:to>
                                        <p:strVal val="visible"/>
                                      </p:to>
                                    </p:set>
                                    <p:anim calcmode="lin" valueType="num">
                                      <p:cBhvr additive="base">
                                        <p:cTn id="49" dur="500" fill="hold"/>
                                        <p:tgtEl>
                                          <p:spTgt spid="900105"/>
                                        </p:tgtEl>
                                        <p:attrNameLst>
                                          <p:attrName>ppt_x</p:attrName>
                                        </p:attrNameLst>
                                      </p:cBhvr>
                                      <p:tavLst>
                                        <p:tav tm="0">
                                          <p:val>
                                            <p:strVal val="0-#ppt_w/2"/>
                                          </p:val>
                                        </p:tav>
                                        <p:tav tm="100000">
                                          <p:val>
                                            <p:strVal val="#ppt_x"/>
                                          </p:val>
                                        </p:tav>
                                      </p:tavLst>
                                    </p:anim>
                                    <p:anim calcmode="lin" valueType="num">
                                      <p:cBhvr additive="base">
                                        <p:cTn id="50" dur="500" fill="hold"/>
                                        <p:tgtEl>
                                          <p:spTgt spid="90010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00110"/>
                                        </p:tgtEl>
                                        <p:attrNameLst>
                                          <p:attrName>style.visibility</p:attrName>
                                        </p:attrNameLst>
                                      </p:cBhvr>
                                      <p:to>
                                        <p:strVal val="visible"/>
                                      </p:to>
                                    </p:set>
                                    <p:anim calcmode="lin" valueType="num">
                                      <p:cBhvr additive="base">
                                        <p:cTn id="55" dur="500" fill="hold"/>
                                        <p:tgtEl>
                                          <p:spTgt spid="900110"/>
                                        </p:tgtEl>
                                        <p:attrNameLst>
                                          <p:attrName>ppt_x</p:attrName>
                                        </p:attrNameLst>
                                      </p:cBhvr>
                                      <p:tavLst>
                                        <p:tav tm="0">
                                          <p:val>
                                            <p:strVal val="0-#ppt_w/2"/>
                                          </p:val>
                                        </p:tav>
                                        <p:tav tm="100000">
                                          <p:val>
                                            <p:strVal val="#ppt_x"/>
                                          </p:val>
                                        </p:tav>
                                      </p:tavLst>
                                    </p:anim>
                                    <p:anim calcmode="lin" valueType="num">
                                      <p:cBhvr additive="base">
                                        <p:cTn id="56" dur="500" fill="hold"/>
                                        <p:tgtEl>
                                          <p:spTgt spid="90011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00120"/>
                                        </p:tgtEl>
                                        <p:attrNameLst>
                                          <p:attrName>style.visibility</p:attrName>
                                        </p:attrNameLst>
                                      </p:cBhvr>
                                      <p:to>
                                        <p:strVal val="visible"/>
                                      </p:to>
                                    </p:set>
                                    <p:anim calcmode="lin" valueType="num">
                                      <p:cBhvr additive="base">
                                        <p:cTn id="61" dur="500" fill="hold"/>
                                        <p:tgtEl>
                                          <p:spTgt spid="900120"/>
                                        </p:tgtEl>
                                        <p:attrNameLst>
                                          <p:attrName>ppt_x</p:attrName>
                                        </p:attrNameLst>
                                      </p:cBhvr>
                                      <p:tavLst>
                                        <p:tav tm="0">
                                          <p:val>
                                            <p:strVal val="0-#ppt_w/2"/>
                                          </p:val>
                                        </p:tav>
                                        <p:tav tm="100000">
                                          <p:val>
                                            <p:strVal val="#ppt_x"/>
                                          </p:val>
                                        </p:tav>
                                      </p:tavLst>
                                    </p:anim>
                                    <p:anim calcmode="lin" valueType="num">
                                      <p:cBhvr additive="base">
                                        <p:cTn id="62" dur="500" fill="hold"/>
                                        <p:tgtEl>
                                          <p:spTgt spid="90012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00106"/>
                                        </p:tgtEl>
                                        <p:attrNameLst>
                                          <p:attrName>style.visibility</p:attrName>
                                        </p:attrNameLst>
                                      </p:cBhvr>
                                      <p:to>
                                        <p:strVal val="visible"/>
                                      </p:to>
                                    </p:set>
                                    <p:anim calcmode="lin" valueType="num">
                                      <p:cBhvr additive="base">
                                        <p:cTn id="67" dur="500" fill="hold"/>
                                        <p:tgtEl>
                                          <p:spTgt spid="900106"/>
                                        </p:tgtEl>
                                        <p:attrNameLst>
                                          <p:attrName>ppt_x</p:attrName>
                                        </p:attrNameLst>
                                      </p:cBhvr>
                                      <p:tavLst>
                                        <p:tav tm="0">
                                          <p:val>
                                            <p:strVal val="0-#ppt_w/2"/>
                                          </p:val>
                                        </p:tav>
                                        <p:tav tm="100000">
                                          <p:val>
                                            <p:strVal val="#ppt_x"/>
                                          </p:val>
                                        </p:tav>
                                      </p:tavLst>
                                    </p:anim>
                                    <p:anim calcmode="lin" valueType="num">
                                      <p:cBhvr additive="base">
                                        <p:cTn id="68" dur="500" fill="hold"/>
                                        <p:tgtEl>
                                          <p:spTgt spid="90010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00111"/>
                                        </p:tgtEl>
                                        <p:attrNameLst>
                                          <p:attrName>style.visibility</p:attrName>
                                        </p:attrNameLst>
                                      </p:cBhvr>
                                      <p:to>
                                        <p:strVal val="visible"/>
                                      </p:to>
                                    </p:set>
                                    <p:anim calcmode="lin" valueType="num">
                                      <p:cBhvr additive="base">
                                        <p:cTn id="73" dur="500" fill="hold"/>
                                        <p:tgtEl>
                                          <p:spTgt spid="900111"/>
                                        </p:tgtEl>
                                        <p:attrNameLst>
                                          <p:attrName>ppt_x</p:attrName>
                                        </p:attrNameLst>
                                      </p:cBhvr>
                                      <p:tavLst>
                                        <p:tav tm="0">
                                          <p:val>
                                            <p:strVal val="0-#ppt_w/2"/>
                                          </p:val>
                                        </p:tav>
                                        <p:tav tm="100000">
                                          <p:val>
                                            <p:strVal val="#ppt_x"/>
                                          </p:val>
                                        </p:tav>
                                      </p:tavLst>
                                    </p:anim>
                                    <p:anim calcmode="lin" valueType="num">
                                      <p:cBhvr additive="base">
                                        <p:cTn id="74" dur="500" fill="hold"/>
                                        <p:tgtEl>
                                          <p:spTgt spid="90011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900121"/>
                                        </p:tgtEl>
                                        <p:attrNameLst>
                                          <p:attrName>style.visibility</p:attrName>
                                        </p:attrNameLst>
                                      </p:cBhvr>
                                      <p:to>
                                        <p:strVal val="visible"/>
                                      </p:to>
                                    </p:set>
                                    <p:anim calcmode="lin" valueType="num">
                                      <p:cBhvr additive="base">
                                        <p:cTn id="79" dur="500" fill="hold"/>
                                        <p:tgtEl>
                                          <p:spTgt spid="900121"/>
                                        </p:tgtEl>
                                        <p:attrNameLst>
                                          <p:attrName>ppt_x</p:attrName>
                                        </p:attrNameLst>
                                      </p:cBhvr>
                                      <p:tavLst>
                                        <p:tav tm="0">
                                          <p:val>
                                            <p:strVal val="0-#ppt_w/2"/>
                                          </p:val>
                                        </p:tav>
                                        <p:tav tm="100000">
                                          <p:val>
                                            <p:strVal val="#ppt_x"/>
                                          </p:val>
                                        </p:tav>
                                      </p:tavLst>
                                    </p:anim>
                                    <p:anim calcmode="lin" valueType="num">
                                      <p:cBhvr additive="base">
                                        <p:cTn id="80" dur="500" fill="hold"/>
                                        <p:tgtEl>
                                          <p:spTgt spid="90012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900107"/>
                                        </p:tgtEl>
                                        <p:attrNameLst>
                                          <p:attrName>style.visibility</p:attrName>
                                        </p:attrNameLst>
                                      </p:cBhvr>
                                      <p:to>
                                        <p:strVal val="visible"/>
                                      </p:to>
                                    </p:set>
                                    <p:anim calcmode="lin" valueType="num">
                                      <p:cBhvr additive="base">
                                        <p:cTn id="85" dur="500" fill="hold"/>
                                        <p:tgtEl>
                                          <p:spTgt spid="900107"/>
                                        </p:tgtEl>
                                        <p:attrNameLst>
                                          <p:attrName>ppt_x</p:attrName>
                                        </p:attrNameLst>
                                      </p:cBhvr>
                                      <p:tavLst>
                                        <p:tav tm="0">
                                          <p:val>
                                            <p:strVal val="0-#ppt_w/2"/>
                                          </p:val>
                                        </p:tav>
                                        <p:tav tm="100000">
                                          <p:val>
                                            <p:strVal val="#ppt_x"/>
                                          </p:val>
                                        </p:tav>
                                      </p:tavLst>
                                    </p:anim>
                                    <p:anim calcmode="lin" valueType="num">
                                      <p:cBhvr additive="base">
                                        <p:cTn id="86" dur="500" fill="hold"/>
                                        <p:tgtEl>
                                          <p:spTgt spid="900107"/>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900112"/>
                                        </p:tgtEl>
                                        <p:attrNameLst>
                                          <p:attrName>style.visibility</p:attrName>
                                        </p:attrNameLst>
                                      </p:cBhvr>
                                      <p:to>
                                        <p:strVal val="visible"/>
                                      </p:to>
                                    </p:set>
                                    <p:anim calcmode="lin" valueType="num">
                                      <p:cBhvr additive="base">
                                        <p:cTn id="91" dur="500" fill="hold"/>
                                        <p:tgtEl>
                                          <p:spTgt spid="900112"/>
                                        </p:tgtEl>
                                        <p:attrNameLst>
                                          <p:attrName>ppt_x</p:attrName>
                                        </p:attrNameLst>
                                      </p:cBhvr>
                                      <p:tavLst>
                                        <p:tav tm="0">
                                          <p:val>
                                            <p:strVal val="0-#ppt_w/2"/>
                                          </p:val>
                                        </p:tav>
                                        <p:tav tm="100000">
                                          <p:val>
                                            <p:strVal val="#ppt_x"/>
                                          </p:val>
                                        </p:tav>
                                      </p:tavLst>
                                    </p:anim>
                                    <p:anim calcmode="lin" valueType="num">
                                      <p:cBhvr additive="base">
                                        <p:cTn id="92" dur="500" fill="hold"/>
                                        <p:tgtEl>
                                          <p:spTgt spid="900112"/>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900122"/>
                                        </p:tgtEl>
                                        <p:attrNameLst>
                                          <p:attrName>style.visibility</p:attrName>
                                        </p:attrNameLst>
                                      </p:cBhvr>
                                      <p:to>
                                        <p:strVal val="visible"/>
                                      </p:to>
                                    </p:set>
                                    <p:anim calcmode="lin" valueType="num">
                                      <p:cBhvr additive="base">
                                        <p:cTn id="97" dur="500" fill="hold"/>
                                        <p:tgtEl>
                                          <p:spTgt spid="900122"/>
                                        </p:tgtEl>
                                        <p:attrNameLst>
                                          <p:attrName>ppt_x</p:attrName>
                                        </p:attrNameLst>
                                      </p:cBhvr>
                                      <p:tavLst>
                                        <p:tav tm="0">
                                          <p:val>
                                            <p:strVal val="0-#ppt_w/2"/>
                                          </p:val>
                                        </p:tav>
                                        <p:tav tm="100000">
                                          <p:val>
                                            <p:strVal val="#ppt_x"/>
                                          </p:val>
                                        </p:tav>
                                      </p:tavLst>
                                    </p:anim>
                                    <p:anim calcmode="lin" valueType="num">
                                      <p:cBhvr additive="base">
                                        <p:cTn id="98" dur="500" fill="hold"/>
                                        <p:tgtEl>
                                          <p:spTgt spid="90012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900125"/>
                                        </p:tgtEl>
                                        <p:attrNameLst>
                                          <p:attrName>style.visibility</p:attrName>
                                        </p:attrNameLst>
                                      </p:cBhvr>
                                      <p:to>
                                        <p:strVal val="visible"/>
                                      </p:to>
                                    </p:set>
                                    <p:animEffect transition="in" filter="blinds(horizontal)">
                                      <p:cBhvr>
                                        <p:cTn id="103" dur="500"/>
                                        <p:tgtEl>
                                          <p:spTgt spid="900125"/>
                                        </p:tgtEl>
                                      </p:cBhvr>
                                    </p:animEffect>
                                  </p:childTnLst>
                                </p:cTn>
                              </p:par>
                            </p:childTnLst>
                          </p:cTn>
                        </p:par>
                        <p:par>
                          <p:cTn id="104" fill="hold" nodeType="afterGroup">
                            <p:stCondLst>
                              <p:cond delay="500"/>
                            </p:stCondLst>
                            <p:childTnLst>
                              <p:par>
                                <p:cTn id="105" presetID="3" presetClass="entr" presetSubtype="10" fill="hold" grpId="0" nodeType="afterEffect">
                                  <p:stCondLst>
                                    <p:cond delay="0"/>
                                  </p:stCondLst>
                                  <p:childTnLst>
                                    <p:set>
                                      <p:cBhvr>
                                        <p:cTn id="106" dur="1" fill="hold">
                                          <p:stCondLst>
                                            <p:cond delay="0"/>
                                          </p:stCondLst>
                                        </p:cTn>
                                        <p:tgtEl>
                                          <p:spTgt spid="900129"/>
                                        </p:tgtEl>
                                        <p:attrNameLst>
                                          <p:attrName>style.visibility</p:attrName>
                                        </p:attrNameLst>
                                      </p:cBhvr>
                                      <p:to>
                                        <p:strVal val="visible"/>
                                      </p:to>
                                    </p:set>
                                    <p:animEffect transition="in" filter="blinds(horizontal)">
                                      <p:cBhvr>
                                        <p:cTn id="107" dur="500"/>
                                        <p:tgtEl>
                                          <p:spTgt spid="900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1" grpId="0" build="p" autoUpdateAnimBg="0"/>
      <p:bldP spid="900103" grpId="0" animBg="1" autoUpdateAnimBg="0"/>
      <p:bldP spid="900104" grpId="0" animBg="1" autoUpdateAnimBg="0"/>
      <p:bldP spid="900105" grpId="0" animBg="1" autoUpdateAnimBg="0"/>
      <p:bldP spid="900106" grpId="0" animBg="1" autoUpdateAnimBg="0"/>
      <p:bldP spid="900107" grpId="0" animBg="1" autoUpdateAnimBg="0"/>
      <p:bldP spid="900108" grpId="0" animBg="1"/>
      <p:bldP spid="900109" grpId="0" animBg="1"/>
      <p:bldP spid="900110" grpId="0" animBg="1"/>
      <p:bldP spid="900111" grpId="0" animBg="1"/>
      <p:bldP spid="900112" grpId="0" animBg="1"/>
      <p:bldP spid="900118" grpId="0" autoUpdateAnimBg="0"/>
      <p:bldP spid="900119" grpId="0" autoUpdateAnimBg="0"/>
      <p:bldP spid="900120" grpId="0" autoUpdateAnimBg="0"/>
      <p:bldP spid="900121" grpId="0" autoUpdateAnimBg="0"/>
      <p:bldP spid="900122" grpId="0" autoUpdateAnimBg="0"/>
      <p:bldP spid="900125" grpId="0"/>
      <p:bldP spid="90012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5" name="Rectangle 5"/>
          <p:cNvSpPr>
            <a:spLocks noChangeArrowheads="1"/>
          </p:cNvSpPr>
          <p:nvPr/>
        </p:nvSpPr>
        <p:spPr bwMode="auto">
          <a:xfrm>
            <a:off x="250825" y="1052513"/>
            <a:ext cx="2305050" cy="585787"/>
          </a:xfrm>
          <a:prstGeom prst="rect">
            <a:avLst/>
          </a:prstGeom>
          <a:solidFill>
            <a:srgbClr val="66FF33"/>
          </a:solidFill>
          <a:ln w="9525">
            <a:noFill/>
            <a:miter lim="800000"/>
            <a:headEnd/>
            <a:tailEnd/>
          </a:ln>
          <a:effectLst/>
        </p:spPr>
        <p:txBody>
          <a:bodyPr lIns="92075" tIns="46038" rIns="92075" bIns="46038">
            <a:spAutoFit/>
          </a:bodyPr>
          <a:lstStyle/>
          <a:p>
            <a:pPr>
              <a:spcBef>
                <a:spcPct val="20000"/>
              </a:spcBef>
              <a:buClr>
                <a:schemeClr val="tx2"/>
              </a:buClr>
              <a:buSzPct val="120000"/>
              <a:buFont typeface="Wingdings" pitchFamily="2" charset="2"/>
              <a:buNone/>
              <a:defRPr/>
            </a:pPr>
            <a:r>
              <a:rPr lang="zh-CN" altLang="en-US" dirty="0">
                <a:solidFill>
                  <a:schemeClr val="bg2"/>
                </a:solidFill>
                <a:effectLst>
                  <a:outerShdw blurRad="38100" dist="38100" dir="2700000" algn="tl">
                    <a:srgbClr val="000000">
                      <a:alpha val="43137"/>
                    </a:srgbClr>
                  </a:outerShdw>
                </a:effectLst>
                <a:latin typeface="Times New Roman" pitchFamily="18" charset="0"/>
                <a:sym typeface="Wingdings" pitchFamily="2" charset="2"/>
              </a:rPr>
              <a:t>定义  </a:t>
            </a:r>
            <a:r>
              <a:rPr lang="zh-CN" altLang="en-US" dirty="0">
                <a:solidFill>
                  <a:schemeClr val="bg2"/>
                </a:solidFill>
                <a:effectLst>
                  <a:outerShdw blurRad="38100" dist="38100" dir="2700000" algn="tl">
                    <a:srgbClr val="000000">
                      <a:alpha val="43137"/>
                    </a:srgbClr>
                  </a:outerShdw>
                </a:effectLst>
                <a:latin typeface="Times New Roman" pitchFamily="18" charset="0"/>
              </a:rPr>
              <a:t>语言</a:t>
            </a:r>
            <a:endParaRPr lang="zh-CN" altLang="en-US" sz="2400" dirty="0">
              <a:solidFill>
                <a:schemeClr val="bg2"/>
              </a:solidFill>
              <a:effectLst>
                <a:outerShdw blurRad="38100" dist="38100" dir="2700000" algn="tl">
                  <a:srgbClr val="000000">
                    <a:alpha val="43137"/>
                  </a:srgbClr>
                </a:outerShdw>
              </a:effectLst>
              <a:latin typeface="Times New Roman" pitchFamily="18" charset="0"/>
            </a:endParaRPr>
          </a:p>
        </p:txBody>
      </p:sp>
      <p:sp>
        <p:nvSpPr>
          <p:cNvPr id="931846" name="Text Box 6"/>
          <p:cNvSpPr txBox="1">
            <a:spLocks noChangeArrowheads="1"/>
          </p:cNvSpPr>
          <p:nvPr/>
        </p:nvSpPr>
        <p:spPr bwMode="auto">
          <a:xfrm>
            <a:off x="0" y="2205038"/>
            <a:ext cx="8839200" cy="5857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SzPct val="120000"/>
              <a:buFont typeface="Wingdings" panose="05000000000000000000" pitchFamily="2" charset="2"/>
              <a:buNone/>
            </a:pPr>
            <a:r>
              <a:rPr lang="en-US" altLang="zh-CN" sz="2800">
                <a:solidFill>
                  <a:schemeClr val="bg2"/>
                </a:solidFill>
              </a:rPr>
              <a:t>L</a:t>
            </a:r>
            <a:r>
              <a:rPr lang="zh-CN" altLang="en-US" sz="2800">
                <a:solidFill>
                  <a:schemeClr val="bg2"/>
                </a:solidFill>
              </a:rPr>
              <a:t>（</a:t>
            </a:r>
            <a:r>
              <a:rPr lang="en-US" altLang="zh-CN" sz="2800">
                <a:solidFill>
                  <a:schemeClr val="bg2"/>
                </a:solidFill>
              </a:rPr>
              <a:t>G[Z]</a:t>
            </a:r>
            <a:r>
              <a:rPr lang="en-US" altLang="zh-CN">
                <a:solidFill>
                  <a:schemeClr val="bg2"/>
                </a:solidFill>
              </a:rPr>
              <a:t> </a:t>
            </a:r>
            <a:r>
              <a:rPr lang="zh-CN" altLang="en-US" sz="2800">
                <a:solidFill>
                  <a:schemeClr val="bg2"/>
                </a:solidFill>
              </a:rPr>
              <a:t>）</a:t>
            </a:r>
            <a:r>
              <a:rPr lang="en-US" altLang="zh-CN" sz="2800">
                <a:solidFill>
                  <a:schemeClr val="bg2"/>
                </a:solidFill>
                <a:latin typeface="宋体" panose="02010600030101010101" pitchFamily="2" charset="-122"/>
              </a:rPr>
              <a:t>={</a:t>
            </a:r>
            <a:r>
              <a:rPr lang="en-US" altLang="zh-CN" sz="2800">
                <a:solidFill>
                  <a:schemeClr val="bg2"/>
                </a:solidFill>
              </a:rPr>
              <a:t>x |Z </a:t>
            </a:r>
            <a:r>
              <a:rPr lang="en-US" altLang="zh-CN" sz="2800">
                <a:solidFill>
                  <a:schemeClr val="bg2"/>
                </a:solidFill>
                <a:sym typeface="Symbol" panose="05050102010706020507" pitchFamily="18" charset="2"/>
              </a:rPr>
              <a:t></a:t>
            </a:r>
            <a:r>
              <a:rPr lang="en-US" altLang="zh-CN" sz="2800">
                <a:solidFill>
                  <a:schemeClr val="bg2"/>
                </a:solidFill>
                <a:sym typeface="Wingdings" panose="05000000000000000000" pitchFamily="2" charset="2"/>
              </a:rPr>
              <a:t>x,  Z</a:t>
            </a:r>
            <a:r>
              <a:rPr lang="zh-CN" altLang="en-US" sz="2800">
                <a:solidFill>
                  <a:schemeClr val="bg2"/>
                </a:solidFill>
                <a:sym typeface="Wingdings" panose="05000000000000000000" pitchFamily="2" charset="2"/>
              </a:rPr>
              <a:t>为文法识别符号，且</a:t>
            </a:r>
            <a:r>
              <a:rPr lang="en-US" altLang="zh-CN" sz="2800">
                <a:solidFill>
                  <a:schemeClr val="bg2"/>
                </a:solidFill>
                <a:sym typeface="Wingdings" panose="05000000000000000000" pitchFamily="2" charset="2"/>
              </a:rPr>
              <a:t>x∈V</a:t>
            </a:r>
            <a:r>
              <a:rPr lang="en-US" altLang="zh-CN" sz="2800" baseline="-25000">
                <a:solidFill>
                  <a:schemeClr val="bg2"/>
                </a:solidFill>
                <a:sym typeface="Wingdings" panose="05000000000000000000" pitchFamily="2" charset="2"/>
              </a:rPr>
              <a:t>t</a:t>
            </a:r>
            <a:r>
              <a:rPr lang="en-US" altLang="zh-CN" sz="2800" baseline="30000">
                <a:solidFill>
                  <a:schemeClr val="bg2"/>
                </a:solidFill>
                <a:sym typeface="Wingdings" panose="05000000000000000000" pitchFamily="2" charset="2"/>
              </a:rPr>
              <a:t>*</a:t>
            </a:r>
            <a:r>
              <a:rPr lang="en-US" altLang="zh-CN" sz="2800">
                <a:solidFill>
                  <a:schemeClr val="bg2"/>
                </a:solidFill>
              </a:rPr>
              <a:t>}</a:t>
            </a:r>
          </a:p>
        </p:txBody>
      </p:sp>
      <p:sp>
        <p:nvSpPr>
          <p:cNvPr id="931847" name="Text Box 7"/>
          <p:cNvSpPr txBox="1">
            <a:spLocks noChangeArrowheads="1"/>
          </p:cNvSpPr>
          <p:nvPr/>
        </p:nvSpPr>
        <p:spPr bwMode="auto">
          <a:xfrm>
            <a:off x="250825" y="3213100"/>
            <a:ext cx="8305800" cy="1544638"/>
          </a:xfrm>
          <a:prstGeom prst="rect">
            <a:avLst/>
          </a:prstGeom>
          <a:noFill/>
          <a:ln w="9525">
            <a:noFill/>
            <a:miter lim="800000"/>
            <a:headEnd/>
            <a:tailEnd/>
          </a:ln>
          <a:effectLst/>
        </p:spPr>
        <p:txBody>
          <a:bodyPr lIns="92075" tIns="46038" rIns="92075" bIns="46038">
            <a:spAutoFit/>
          </a:bodyPr>
          <a:lstStyle/>
          <a:p>
            <a:pPr lvl="1">
              <a:spcBef>
                <a:spcPct val="20000"/>
              </a:spcBef>
              <a:buClr>
                <a:schemeClr val="folHlink"/>
              </a:buClr>
              <a:buSzPct val="75000"/>
              <a:buFont typeface="Wingdings" pitchFamily="2" charset="2"/>
              <a:buNone/>
              <a:defRPr/>
            </a:pPr>
            <a:r>
              <a:rPr lang="zh-CN" altLang="en-US" sz="2800" dirty="0">
                <a:solidFill>
                  <a:srgbClr val="7030A0"/>
                </a:solidFill>
                <a:effectLst>
                  <a:outerShdw blurRad="38100" dist="38100" dir="2700000" algn="tl">
                    <a:srgbClr val="000000"/>
                  </a:outerShdw>
                </a:effectLst>
              </a:rPr>
              <a:t>文法一切句子的集合</a:t>
            </a:r>
            <a:endParaRPr lang="zh-CN" altLang="en-US" sz="2800" dirty="0">
              <a:solidFill>
                <a:srgbClr val="7030A0"/>
              </a:solidFill>
              <a:effectLst>
                <a:outerShdw blurRad="38100" dist="38100" dir="2700000" algn="tl">
                  <a:srgbClr val="000000"/>
                </a:outerShdw>
              </a:effectLst>
              <a:sym typeface="Wingdings" pitchFamily="2" charset="2"/>
            </a:endParaRPr>
          </a:p>
          <a:p>
            <a:pPr>
              <a:spcBef>
                <a:spcPct val="20000"/>
              </a:spcBef>
              <a:buClr>
                <a:schemeClr val="tx2"/>
              </a:buClr>
              <a:buSzPct val="75000"/>
              <a:buFont typeface="Wingdings" pitchFamily="2" charset="2"/>
              <a:buNone/>
              <a:defRPr/>
            </a:pPr>
            <a:r>
              <a:rPr lang="zh-CN" altLang="en-US" sz="2400" i="1" dirty="0">
                <a:solidFill>
                  <a:schemeClr val="tx1"/>
                </a:solidFill>
                <a:effectLst>
                  <a:outerShdw blurRad="38100" dist="38100" dir="2700000" algn="tl">
                    <a:srgbClr val="000000"/>
                  </a:outerShdw>
                </a:effectLst>
                <a:sym typeface="Wingdings" pitchFamily="2" charset="2"/>
              </a:rPr>
              <a:t>   </a:t>
            </a:r>
            <a:r>
              <a:rPr lang="zh-CN" altLang="en-US" sz="2800" i="1" dirty="0">
                <a:solidFill>
                  <a:schemeClr val="bg2"/>
                </a:solidFill>
                <a:effectLst>
                  <a:outerShdw blurRad="38100" dist="38100" dir="2700000" algn="tl">
                    <a:srgbClr val="000000"/>
                  </a:outerShdw>
                </a:effectLst>
                <a:sym typeface="Wingdings" pitchFamily="2" charset="2"/>
              </a:rPr>
              <a:t>符号串</a:t>
            </a:r>
            <a:r>
              <a:rPr lang="en-US" altLang="zh-CN" sz="2800" i="1" dirty="0">
                <a:solidFill>
                  <a:schemeClr val="bg2"/>
                </a:solidFill>
                <a:effectLst>
                  <a:outerShdw blurRad="38100" dist="38100" dir="2700000" algn="tl">
                    <a:srgbClr val="000000"/>
                  </a:outerShdw>
                </a:effectLst>
                <a:sym typeface="Wingdings" pitchFamily="2" charset="2"/>
              </a:rPr>
              <a:t>x</a:t>
            </a:r>
            <a:r>
              <a:rPr lang="zh-CN" altLang="en-US" sz="2800" i="1" dirty="0">
                <a:solidFill>
                  <a:schemeClr val="bg2"/>
                </a:solidFill>
                <a:effectLst>
                  <a:outerShdw blurRad="38100" dist="38100" dir="2700000" algn="tl">
                    <a:srgbClr val="000000"/>
                  </a:outerShdw>
                </a:effectLst>
                <a:sym typeface="Wingdings" pitchFamily="2" charset="2"/>
              </a:rPr>
              <a:t>可从识别符号推出：</a:t>
            </a:r>
            <a:r>
              <a:rPr lang="en-US" altLang="zh-CN" sz="2800" i="1" dirty="0">
                <a:solidFill>
                  <a:schemeClr val="bg2"/>
                </a:solidFill>
                <a:effectLst>
                  <a:outerShdw blurRad="38100" dist="38100" dir="2700000" algn="tl">
                    <a:srgbClr val="000000"/>
                  </a:outerShdw>
                </a:effectLst>
                <a:sym typeface="Wingdings" pitchFamily="2" charset="2"/>
              </a:rPr>
              <a:t>x</a:t>
            </a:r>
            <a:r>
              <a:rPr lang="zh-CN" altLang="en-US" sz="2800" i="1" dirty="0">
                <a:solidFill>
                  <a:schemeClr val="bg2"/>
                </a:solidFill>
                <a:effectLst>
                  <a:outerShdw blurRad="38100" dist="38100" dir="2700000" algn="tl">
                    <a:srgbClr val="000000"/>
                  </a:outerShdw>
                </a:effectLst>
                <a:sym typeface="Wingdings" pitchFamily="2" charset="2"/>
              </a:rPr>
              <a:t>是句型。</a:t>
            </a:r>
          </a:p>
          <a:p>
            <a:pPr>
              <a:spcBef>
                <a:spcPct val="20000"/>
              </a:spcBef>
              <a:buClr>
                <a:schemeClr val="tx2"/>
              </a:buClr>
              <a:buSzPct val="75000"/>
              <a:buFont typeface="Wingdings" pitchFamily="2" charset="2"/>
              <a:buNone/>
              <a:defRPr/>
            </a:pPr>
            <a:r>
              <a:rPr lang="zh-CN" altLang="en-US" sz="2800" i="1" dirty="0">
                <a:solidFill>
                  <a:schemeClr val="bg2"/>
                </a:solidFill>
                <a:effectLst>
                  <a:outerShdw blurRad="38100" dist="38100" dir="2700000" algn="tl">
                    <a:srgbClr val="000000"/>
                  </a:outerShdw>
                </a:effectLst>
              </a:rPr>
              <a:t>   </a:t>
            </a:r>
            <a:r>
              <a:rPr lang="en-US" altLang="zh-CN" sz="2800" i="1" dirty="0">
                <a:solidFill>
                  <a:schemeClr val="bg2"/>
                </a:solidFill>
                <a:effectLst>
                  <a:outerShdw blurRad="38100" dist="38100" dir="2700000" algn="tl">
                    <a:srgbClr val="000000"/>
                  </a:outerShdw>
                </a:effectLst>
              </a:rPr>
              <a:t>x</a:t>
            </a:r>
            <a:r>
              <a:rPr lang="zh-CN" altLang="en-US" sz="2800" i="1" dirty="0">
                <a:solidFill>
                  <a:schemeClr val="bg2"/>
                </a:solidFill>
                <a:effectLst>
                  <a:outerShdw blurRad="38100" dist="38100" dir="2700000" algn="tl">
                    <a:srgbClr val="000000"/>
                  </a:outerShdw>
                </a:effectLst>
              </a:rPr>
              <a:t>仅由终结符号组成：</a:t>
            </a:r>
            <a:r>
              <a:rPr lang="en-US" altLang="zh-CN" sz="2800" i="1" dirty="0">
                <a:solidFill>
                  <a:schemeClr val="bg2"/>
                </a:solidFill>
                <a:effectLst>
                  <a:outerShdw blurRad="38100" dist="38100" dir="2700000" algn="tl">
                    <a:srgbClr val="000000"/>
                  </a:outerShdw>
                </a:effectLst>
              </a:rPr>
              <a:t>x</a:t>
            </a:r>
            <a:r>
              <a:rPr lang="zh-CN" altLang="en-US" sz="2800" i="1" dirty="0">
                <a:solidFill>
                  <a:schemeClr val="bg2"/>
                </a:solidFill>
                <a:effectLst>
                  <a:outerShdw blurRad="38100" dist="38100" dir="2700000" algn="tl">
                    <a:srgbClr val="000000"/>
                  </a:outerShdw>
                </a:effectLst>
              </a:rPr>
              <a:t>是句子。</a:t>
            </a:r>
          </a:p>
        </p:txBody>
      </p:sp>
      <p:sp>
        <p:nvSpPr>
          <p:cNvPr id="931848" name="Rectangle 8"/>
          <p:cNvSpPr>
            <a:spLocks noChangeArrowheads="1"/>
          </p:cNvSpPr>
          <p:nvPr/>
        </p:nvSpPr>
        <p:spPr bwMode="auto">
          <a:xfrm>
            <a:off x="8386763" y="0"/>
            <a:ext cx="765175" cy="523875"/>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120000"/>
              <a:buFont typeface="Wingdings" pitchFamily="2" charset="2"/>
              <a:buNone/>
              <a:tabLst>
                <a:tab pos="266700" algn="l"/>
              </a:tabLst>
              <a:defRPr/>
            </a:pPr>
            <a:r>
              <a:rPr lang="en-US" altLang="zh-CN" sz="2800" dirty="0">
                <a:solidFill>
                  <a:schemeClr val="bg2"/>
                </a:solidFill>
                <a:effectLst>
                  <a:outerShdw blurRad="38100" dist="38100" dir="2700000" algn="tl">
                    <a:srgbClr val="000000"/>
                  </a:outerShdw>
                </a:effectLst>
                <a:latin typeface="Times New Roman" pitchFamily="18" charset="0"/>
              </a:rPr>
              <a:t>P19</a:t>
            </a:r>
          </a:p>
        </p:txBody>
      </p:sp>
      <p:sp>
        <p:nvSpPr>
          <p:cNvPr id="931849" name="Rectangle 9"/>
          <p:cNvSpPr>
            <a:spLocks noChangeArrowheads="1"/>
          </p:cNvSpPr>
          <p:nvPr/>
        </p:nvSpPr>
        <p:spPr bwMode="auto">
          <a:xfrm>
            <a:off x="2916238" y="2060575"/>
            <a:ext cx="392112" cy="568325"/>
          </a:xfrm>
          <a:prstGeom prst="rect">
            <a:avLst/>
          </a:prstGeom>
          <a:noFill/>
          <a:ln w="9525">
            <a:noFill/>
            <a:miter lim="800000"/>
            <a:headEnd/>
            <a:tailEnd/>
          </a:ln>
          <a:effectLst/>
        </p:spPr>
        <p:txBody>
          <a:bodyPr wrap="none"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FFFFFF"/>
                  </a:outerShdw>
                </a:effectLst>
                <a:sym typeface="Wingdings" panose="05000000000000000000" pitchFamily="2" charset="2"/>
              </a:rPr>
              <a:t>+</a:t>
            </a:r>
          </a:p>
        </p:txBody>
      </p:sp>
      <p:sp>
        <p:nvSpPr>
          <p:cNvPr id="36873" name="Rectangle 10"/>
          <p:cNvSpPr>
            <a:spLocks noChangeArrowheads="1"/>
          </p:cNvSpPr>
          <p:nvPr/>
        </p:nvSpPr>
        <p:spPr bwMode="auto">
          <a:xfrm>
            <a:off x="3203575" y="0"/>
            <a:ext cx="34575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2.5   </a:t>
            </a:r>
            <a:r>
              <a:rPr lang="zh-CN" altLang="en-US" sz="4400" dirty="0">
                <a:solidFill>
                  <a:srgbClr val="C00000"/>
                </a:solidFill>
                <a:effectLst>
                  <a:outerShdw blurRad="38100" dist="38100" dir="2700000" algn="tl">
                    <a:srgbClr val="000000"/>
                  </a:outerShdw>
                </a:effectLst>
                <a:latin typeface="+mj-lt"/>
                <a:ea typeface="楷体_GB2312" pitchFamily="49" charset="-122"/>
              </a:rPr>
              <a:t>语  言</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 calcmode="lin" valueType="num">
                                      <p:cBhvr additive="base">
                                        <p:cTn id="7" dur="500" fill="hold"/>
                                        <p:tgtEl>
                                          <p:spTgt spid="931846"/>
                                        </p:tgtEl>
                                        <p:attrNameLst>
                                          <p:attrName>ppt_x</p:attrName>
                                        </p:attrNameLst>
                                      </p:cBhvr>
                                      <p:tavLst>
                                        <p:tav tm="0">
                                          <p:val>
                                            <p:strVal val="0-#ppt_w/2"/>
                                          </p:val>
                                        </p:tav>
                                        <p:tav tm="100000">
                                          <p:val>
                                            <p:strVal val="#ppt_x"/>
                                          </p:val>
                                        </p:tav>
                                      </p:tavLst>
                                    </p:anim>
                                    <p:anim calcmode="lin" valueType="num">
                                      <p:cBhvr additive="base">
                                        <p:cTn id="8" dur="500" fill="hold"/>
                                        <p:tgtEl>
                                          <p:spTgt spid="9318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31849"/>
                                        </p:tgtEl>
                                        <p:attrNameLst>
                                          <p:attrName>style.visibility</p:attrName>
                                        </p:attrNameLst>
                                      </p:cBhvr>
                                      <p:to>
                                        <p:strVal val="visible"/>
                                      </p:to>
                                    </p:set>
                                    <p:animEffect transition="in" filter="dissolve">
                                      <p:cBhvr>
                                        <p:cTn id="12" dur="500"/>
                                        <p:tgtEl>
                                          <p:spTgt spid="931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31847">
                                            <p:txEl>
                                              <p:pRg st="0" end="0"/>
                                            </p:txEl>
                                          </p:spTgt>
                                        </p:tgtEl>
                                        <p:attrNameLst>
                                          <p:attrName>style.visibility</p:attrName>
                                        </p:attrNameLst>
                                      </p:cBhvr>
                                      <p:to>
                                        <p:strVal val="visible"/>
                                      </p:to>
                                    </p:set>
                                    <p:anim calcmode="lin" valueType="num">
                                      <p:cBhvr additive="base">
                                        <p:cTn id="17" dur="500" fill="hold"/>
                                        <p:tgtEl>
                                          <p:spTgt spid="93184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318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31847">
                                            <p:txEl>
                                              <p:pRg st="1" end="1"/>
                                            </p:txEl>
                                          </p:spTgt>
                                        </p:tgtEl>
                                        <p:attrNameLst>
                                          <p:attrName>style.visibility</p:attrName>
                                        </p:attrNameLst>
                                      </p:cBhvr>
                                      <p:to>
                                        <p:strVal val="visible"/>
                                      </p:to>
                                    </p:set>
                                    <p:anim calcmode="lin" valueType="num">
                                      <p:cBhvr additive="base">
                                        <p:cTn id="23" dur="500" fill="hold"/>
                                        <p:tgtEl>
                                          <p:spTgt spid="931847">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318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31847">
                                            <p:txEl>
                                              <p:pRg st="2" end="2"/>
                                            </p:txEl>
                                          </p:spTgt>
                                        </p:tgtEl>
                                        <p:attrNameLst>
                                          <p:attrName>style.visibility</p:attrName>
                                        </p:attrNameLst>
                                      </p:cBhvr>
                                      <p:to>
                                        <p:strVal val="visible"/>
                                      </p:to>
                                    </p:set>
                                    <p:anim calcmode="lin" valueType="num">
                                      <p:cBhvr additive="base">
                                        <p:cTn id="29" dur="500" fill="hold"/>
                                        <p:tgtEl>
                                          <p:spTgt spid="931847">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31847">
                                            <p:txEl>
                                              <p:pRg st="2" end="2"/>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animBg="1" autoUpdateAnimBg="0"/>
      <p:bldP spid="931847" grpId="0" build="p" autoUpdateAnimBg="0"/>
      <p:bldP spid="931849"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5891" name="Rectangle 3"/>
          <p:cNvSpPr>
            <a:spLocks noGrp="1" noChangeArrowheads="1"/>
          </p:cNvSpPr>
          <p:nvPr>
            <p:ph type="body" idx="1"/>
          </p:nvPr>
        </p:nvSpPr>
        <p:spPr>
          <a:xfrm>
            <a:off x="1066800" y="914400"/>
            <a:ext cx="8077200" cy="609600"/>
          </a:xfrm>
        </p:spPr>
        <p:txBody>
          <a:bodyPr/>
          <a:lstStyle/>
          <a:p>
            <a:pPr>
              <a:buFont typeface="Monotype Sorts" pitchFamily="2" charset="2"/>
              <a:buNone/>
              <a:defRPr/>
            </a:pPr>
            <a:r>
              <a:rPr lang="zh-CN" altLang="en-US" sz="2800" b="1" dirty="0">
                <a:solidFill>
                  <a:schemeClr val="bg2"/>
                </a:solidFill>
                <a:latin typeface="宋体" pitchFamily="2" charset="-122"/>
              </a:rPr>
              <a:t>若 </a:t>
            </a:r>
            <a:r>
              <a:rPr lang="en-US" altLang="zh-CN" sz="2800" b="1" dirty="0">
                <a:solidFill>
                  <a:srgbClr val="FF33CC"/>
                </a:solidFill>
              </a:rPr>
              <a:t>L</a:t>
            </a:r>
            <a:r>
              <a:rPr lang="zh-CN" altLang="en-US" sz="2800" b="1" dirty="0">
                <a:solidFill>
                  <a:srgbClr val="FF33CC"/>
                </a:solidFill>
              </a:rPr>
              <a:t>（</a:t>
            </a:r>
            <a:r>
              <a:rPr lang="en-US" altLang="zh-CN" sz="2800" b="1" dirty="0">
                <a:solidFill>
                  <a:srgbClr val="FF33CC"/>
                </a:solidFill>
              </a:rPr>
              <a:t>G1</a:t>
            </a:r>
            <a:r>
              <a:rPr lang="zh-CN" altLang="en-US" sz="2800" b="1" dirty="0">
                <a:solidFill>
                  <a:srgbClr val="FF33CC"/>
                </a:solidFill>
              </a:rPr>
              <a:t>）</a:t>
            </a:r>
            <a:r>
              <a:rPr lang="en-US" altLang="zh-CN" sz="2800" b="1" dirty="0">
                <a:solidFill>
                  <a:srgbClr val="FF33CC"/>
                </a:solidFill>
              </a:rPr>
              <a:t>= L</a:t>
            </a:r>
            <a:r>
              <a:rPr lang="zh-CN" altLang="en-US" sz="2800" b="1" dirty="0">
                <a:solidFill>
                  <a:srgbClr val="FF33CC"/>
                </a:solidFill>
              </a:rPr>
              <a:t>（</a:t>
            </a:r>
            <a:r>
              <a:rPr lang="en-US" altLang="zh-CN" sz="2800" b="1" dirty="0">
                <a:solidFill>
                  <a:srgbClr val="FF33CC"/>
                </a:solidFill>
              </a:rPr>
              <a:t>G2</a:t>
            </a:r>
            <a:r>
              <a:rPr lang="zh-CN" altLang="en-US" sz="2800" b="1" dirty="0">
                <a:solidFill>
                  <a:srgbClr val="FF33CC"/>
                </a:solidFill>
              </a:rPr>
              <a:t>） </a:t>
            </a:r>
            <a:r>
              <a:rPr lang="zh-CN" altLang="en-US" sz="2800" b="1" dirty="0">
                <a:solidFill>
                  <a:schemeClr val="bg2"/>
                </a:solidFill>
              </a:rPr>
              <a:t>，则</a:t>
            </a:r>
            <a:r>
              <a:rPr lang="en-US" altLang="zh-CN" sz="2800" b="1" dirty="0">
                <a:solidFill>
                  <a:schemeClr val="bg2"/>
                </a:solidFill>
              </a:rPr>
              <a:t>G1</a:t>
            </a:r>
            <a:r>
              <a:rPr lang="zh-CN" altLang="en-US" sz="2800" b="1" dirty="0">
                <a:solidFill>
                  <a:schemeClr val="bg2"/>
                </a:solidFill>
              </a:rPr>
              <a:t>和</a:t>
            </a:r>
            <a:r>
              <a:rPr lang="en-US" altLang="zh-CN" sz="2800" b="1" dirty="0">
                <a:solidFill>
                  <a:schemeClr val="bg2"/>
                </a:solidFill>
              </a:rPr>
              <a:t>G2</a:t>
            </a:r>
            <a:r>
              <a:rPr lang="zh-CN" altLang="en-US" sz="2800" b="1" dirty="0">
                <a:solidFill>
                  <a:schemeClr val="bg2"/>
                </a:solidFill>
              </a:rPr>
              <a:t>是等价的。</a:t>
            </a:r>
          </a:p>
        </p:txBody>
      </p:sp>
      <p:sp>
        <p:nvSpPr>
          <p:cNvPr id="805892" name="Text Box 4"/>
          <p:cNvSpPr txBox="1">
            <a:spLocks noChangeArrowheads="1"/>
          </p:cNvSpPr>
          <p:nvPr/>
        </p:nvSpPr>
        <p:spPr bwMode="auto">
          <a:xfrm>
            <a:off x="1258888" y="1844675"/>
            <a:ext cx="5081587" cy="103187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文法</a:t>
            </a:r>
            <a:r>
              <a:rPr lang="en-US" altLang="zh-CN" sz="2800">
                <a:solidFill>
                  <a:schemeClr val="bg2"/>
                </a:solidFill>
              </a:rPr>
              <a:t>G[A]</a:t>
            </a:r>
            <a:r>
              <a:rPr lang="zh-CN" altLang="en-US" sz="2800">
                <a:solidFill>
                  <a:schemeClr val="bg2"/>
                </a:solidFill>
              </a:rPr>
              <a:t>：</a:t>
            </a:r>
          </a:p>
          <a:p>
            <a:pPr>
              <a:buFont typeface="Monotype Sorts" pitchFamily="2" charset="2"/>
              <a:buNone/>
            </a:pPr>
            <a:r>
              <a:rPr lang="zh-CN" altLang="en-US" sz="2800">
                <a:solidFill>
                  <a:schemeClr val="bg2"/>
                </a:solidFill>
              </a:rPr>
              <a:t>     </a:t>
            </a:r>
            <a:r>
              <a:rPr lang="en-US" altLang="zh-CN" sz="2800">
                <a:solidFill>
                  <a:schemeClr val="bg2"/>
                </a:solidFill>
              </a:rPr>
              <a:t>A →</a:t>
            </a:r>
            <a:r>
              <a:rPr lang="en-US" altLang="zh-CN" sz="2800">
                <a:solidFill>
                  <a:schemeClr val="bg2"/>
                </a:solidFill>
                <a:sym typeface="Wingdings" panose="05000000000000000000" pitchFamily="2" charset="2"/>
              </a:rPr>
              <a:t> 0R    A </a:t>
            </a:r>
            <a:r>
              <a:rPr lang="en-US" altLang="zh-CN" sz="2800">
                <a:solidFill>
                  <a:schemeClr val="bg2"/>
                </a:solidFill>
              </a:rPr>
              <a:t>→</a:t>
            </a:r>
            <a:r>
              <a:rPr lang="en-US" altLang="zh-CN" sz="2800">
                <a:solidFill>
                  <a:schemeClr val="bg2"/>
                </a:solidFill>
                <a:sym typeface="Wingdings" panose="05000000000000000000" pitchFamily="2" charset="2"/>
              </a:rPr>
              <a:t> 01     R </a:t>
            </a:r>
            <a:r>
              <a:rPr lang="en-US" altLang="zh-CN" sz="2800">
                <a:solidFill>
                  <a:schemeClr val="bg2"/>
                </a:solidFill>
              </a:rPr>
              <a:t>→</a:t>
            </a:r>
            <a:r>
              <a:rPr lang="en-US" altLang="zh-CN" sz="2800">
                <a:solidFill>
                  <a:schemeClr val="bg2"/>
                </a:solidFill>
                <a:sym typeface="Wingdings" panose="05000000000000000000" pitchFamily="2" charset="2"/>
              </a:rPr>
              <a:t> A1</a:t>
            </a:r>
          </a:p>
        </p:txBody>
      </p:sp>
      <p:sp>
        <p:nvSpPr>
          <p:cNvPr id="37894" name="Rectangle 6"/>
          <p:cNvSpPr>
            <a:spLocks noChangeArrowheads="1"/>
          </p:cNvSpPr>
          <p:nvPr/>
        </p:nvSpPr>
        <p:spPr bwMode="auto">
          <a:xfrm>
            <a:off x="2124075" y="188913"/>
            <a:ext cx="4657725" cy="6413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zh-CN" altLang="en-US" sz="3600" dirty="0">
                <a:solidFill>
                  <a:schemeClr val="bg2"/>
                </a:solidFill>
                <a:effectLst>
                  <a:outerShdw blurRad="38100" dist="38100" dir="2700000" algn="tl">
                    <a:srgbClr val="000000">
                      <a:alpha val="43137"/>
                    </a:srgbClr>
                  </a:outerShdw>
                </a:effectLst>
              </a:rPr>
              <a:t>定义  等价文法</a:t>
            </a:r>
          </a:p>
        </p:txBody>
      </p:sp>
      <p:sp>
        <p:nvSpPr>
          <p:cNvPr id="805895" name="Text Box 7"/>
          <p:cNvSpPr txBox="1">
            <a:spLocks noChangeArrowheads="1"/>
          </p:cNvSpPr>
          <p:nvPr/>
        </p:nvSpPr>
        <p:spPr bwMode="auto">
          <a:xfrm>
            <a:off x="1258888" y="3141663"/>
            <a:ext cx="5076825" cy="51911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sz="2800">
                <a:solidFill>
                  <a:schemeClr val="bg2"/>
                </a:solidFill>
              </a:rPr>
              <a:t>G[S]</a:t>
            </a:r>
            <a:r>
              <a:rPr lang="zh-CN" altLang="en-US" sz="2800">
                <a:solidFill>
                  <a:schemeClr val="bg2"/>
                </a:solidFill>
              </a:rPr>
              <a:t>： </a:t>
            </a:r>
            <a:r>
              <a:rPr lang="en-US" altLang="zh-CN" sz="2800">
                <a:solidFill>
                  <a:schemeClr val="bg2"/>
                </a:solidFill>
              </a:rPr>
              <a:t>S→0S1</a:t>
            </a:r>
            <a:r>
              <a:rPr lang="zh-CN" altLang="en-US" sz="2800">
                <a:solidFill>
                  <a:schemeClr val="bg2"/>
                </a:solidFill>
              </a:rPr>
              <a:t>， </a:t>
            </a:r>
            <a:r>
              <a:rPr lang="en-US" altLang="zh-CN" sz="2800">
                <a:solidFill>
                  <a:schemeClr val="bg2"/>
                </a:solidFill>
              </a:rPr>
              <a:t>S→01</a:t>
            </a:r>
          </a:p>
        </p:txBody>
      </p:sp>
      <p:sp>
        <p:nvSpPr>
          <p:cNvPr id="805898" name="Text Box 10"/>
          <p:cNvSpPr txBox="1">
            <a:spLocks noChangeArrowheads="1"/>
          </p:cNvSpPr>
          <p:nvPr/>
        </p:nvSpPr>
        <p:spPr bwMode="auto">
          <a:xfrm>
            <a:off x="1692275" y="3860800"/>
            <a:ext cx="396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L(G)={0</a:t>
            </a:r>
            <a:r>
              <a:rPr lang="en-US" altLang="zh-CN" sz="2800" baseline="30000">
                <a:solidFill>
                  <a:schemeClr val="bg2"/>
                </a:solidFill>
              </a:rPr>
              <a:t>n</a:t>
            </a:r>
            <a:r>
              <a:rPr lang="en-US" altLang="zh-CN" sz="2800">
                <a:solidFill>
                  <a:schemeClr val="bg2"/>
                </a:solidFill>
              </a:rPr>
              <a:t>1</a:t>
            </a:r>
            <a:r>
              <a:rPr lang="en-US" altLang="zh-CN" sz="2800" baseline="30000">
                <a:solidFill>
                  <a:schemeClr val="bg2"/>
                </a:solidFill>
              </a:rPr>
              <a:t>n </a:t>
            </a:r>
            <a:r>
              <a:rPr lang="en-US" altLang="zh-CN" sz="2800">
                <a:solidFill>
                  <a:schemeClr val="bg2"/>
                </a:solidFill>
              </a:rPr>
              <a:t>| n≥1}</a:t>
            </a:r>
          </a:p>
        </p:txBody>
      </p:sp>
      <p:sp>
        <p:nvSpPr>
          <p:cNvPr id="1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 calcmode="lin" valueType="num">
                                      <p:cBhvr additive="base">
                                        <p:cTn id="7" dur="500" fill="hold"/>
                                        <p:tgtEl>
                                          <p:spTgt spid="80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805892"/>
                                        </p:tgtEl>
                                        <p:attrNameLst>
                                          <p:attrName>style.visibility</p:attrName>
                                        </p:attrNameLst>
                                      </p:cBhvr>
                                      <p:to>
                                        <p:strVal val="visible"/>
                                      </p:to>
                                    </p:set>
                                    <p:animEffect transition="in" filter="randombar(horizontal)">
                                      <p:cBhvr>
                                        <p:cTn id="13" dur="500"/>
                                        <p:tgtEl>
                                          <p:spTgt spid="8058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05895"/>
                                        </p:tgtEl>
                                        <p:attrNameLst>
                                          <p:attrName>style.visibility</p:attrName>
                                        </p:attrNameLst>
                                      </p:cBhvr>
                                      <p:to>
                                        <p:strVal val="visible"/>
                                      </p:to>
                                    </p:set>
                                    <p:anim calcmode="lin" valueType="num">
                                      <p:cBhvr additive="base">
                                        <p:cTn id="18" dur="500" fill="hold"/>
                                        <p:tgtEl>
                                          <p:spTgt spid="805895"/>
                                        </p:tgtEl>
                                        <p:attrNameLst>
                                          <p:attrName>ppt_x</p:attrName>
                                        </p:attrNameLst>
                                      </p:cBhvr>
                                      <p:tavLst>
                                        <p:tav tm="0">
                                          <p:val>
                                            <p:strVal val="0-#ppt_w/2"/>
                                          </p:val>
                                        </p:tav>
                                        <p:tav tm="100000">
                                          <p:val>
                                            <p:strVal val="#ppt_x"/>
                                          </p:val>
                                        </p:tav>
                                      </p:tavLst>
                                    </p:anim>
                                    <p:anim calcmode="lin" valueType="num">
                                      <p:cBhvr additive="base">
                                        <p:cTn id="19" dur="500" fill="hold"/>
                                        <p:tgtEl>
                                          <p:spTgt spid="80589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05898"/>
                                        </p:tgtEl>
                                        <p:attrNameLst>
                                          <p:attrName>style.visibility</p:attrName>
                                        </p:attrNameLst>
                                      </p:cBhvr>
                                      <p:to>
                                        <p:strVal val="visible"/>
                                      </p:to>
                                    </p:set>
                                    <p:animEffect transition="in" filter="blinds(horizontal)">
                                      <p:cBhvr>
                                        <p:cTn id="24" dur="500"/>
                                        <p:tgtEl>
                                          <p:spTgt spid="805898"/>
                                        </p:tgtEl>
                                      </p:cBhvr>
                                    </p:animEffect>
                                  </p:childTnLst>
                                </p:cTn>
                              </p:par>
                            </p:childTnLst>
                          </p:cTn>
                        </p:par>
                        <p:par>
                          <p:cTn id="25" fill="hold" nodeType="afterGroup">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autoUpdateAnimBg="0"/>
      <p:bldP spid="805892" grpId="0" animBg="1" autoUpdateAnimBg="0"/>
      <p:bldP spid="805895" grpId="0" animBg="1" autoUpdateAnimBg="0"/>
      <p:bldP spid="805898"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20" name="Text Box 4"/>
          <p:cNvSpPr txBox="1">
            <a:spLocks noChangeArrowheads="1"/>
          </p:cNvSpPr>
          <p:nvPr/>
        </p:nvSpPr>
        <p:spPr bwMode="auto">
          <a:xfrm>
            <a:off x="179388" y="1412875"/>
            <a:ext cx="8763000" cy="2581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en-US" altLang="zh-CN">
                <a:ea typeface="楷体_GB2312" pitchFamily="49" charset="-122"/>
              </a:rPr>
              <a:t>   </a:t>
            </a:r>
            <a:r>
              <a:rPr lang="zh-CN" altLang="en-US">
                <a:solidFill>
                  <a:schemeClr val="bg2"/>
                </a:solidFill>
                <a:ea typeface="楷体_GB2312" pitchFamily="49" charset="-122"/>
              </a:rPr>
              <a:t>形式语言理论可以证明：</a:t>
            </a:r>
          </a:p>
          <a:p>
            <a:pPr eaLnBrk="1" hangingPunct="1">
              <a:lnSpc>
                <a:spcPct val="70000"/>
              </a:lnSpc>
              <a:spcBef>
                <a:spcPct val="50000"/>
              </a:spcBef>
              <a:buClrTx/>
              <a:buSzTx/>
              <a:buFontTx/>
              <a:buNone/>
            </a:pPr>
            <a:r>
              <a:rPr lang="zh-CN" altLang="en-US" sz="2800">
                <a:solidFill>
                  <a:schemeClr val="bg2"/>
                </a:solidFill>
                <a:ea typeface="楷体_GB2312" pitchFamily="49" charset="-122"/>
              </a:rPr>
              <a:t>    （</a:t>
            </a:r>
            <a:r>
              <a:rPr lang="en-US" altLang="zh-CN" sz="2800">
                <a:solidFill>
                  <a:schemeClr val="bg2"/>
                </a:solidFill>
                <a:ea typeface="楷体_GB2312" pitchFamily="49" charset="-122"/>
              </a:rPr>
              <a:t>1</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G </a:t>
            </a:r>
            <a:r>
              <a:rPr lang="en-US" altLang="zh-CN" sz="2800">
                <a:solidFill>
                  <a:schemeClr val="bg2"/>
                </a:solidFill>
              </a:rPr>
              <a:t>→</a:t>
            </a:r>
            <a:r>
              <a:rPr lang="en-US" altLang="zh-CN" sz="2800">
                <a:solidFill>
                  <a:schemeClr val="bg2"/>
                </a:solidFill>
                <a:ea typeface="楷体_GB2312" pitchFamily="49" charset="-122"/>
              </a:rPr>
              <a:t>L</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G</a:t>
            </a:r>
            <a:r>
              <a:rPr lang="zh-CN" altLang="en-US" sz="2800">
                <a:solidFill>
                  <a:schemeClr val="bg2"/>
                </a:solidFill>
                <a:ea typeface="楷体_GB2312" pitchFamily="49" charset="-122"/>
              </a:rPr>
              <a:t>）；</a:t>
            </a:r>
          </a:p>
          <a:p>
            <a:pPr eaLnBrk="1" hangingPunct="1">
              <a:lnSpc>
                <a:spcPct val="70000"/>
              </a:lnSpc>
              <a:spcBef>
                <a:spcPct val="50000"/>
              </a:spcBef>
              <a:buClrTx/>
              <a:buSzTx/>
              <a:buFontTx/>
              <a:buNone/>
            </a:pPr>
            <a:r>
              <a:rPr lang="zh-CN" altLang="en-US" sz="2800">
                <a:solidFill>
                  <a:schemeClr val="bg2"/>
                </a:solidFill>
                <a:ea typeface="楷体_GB2312" pitchFamily="49" charset="-122"/>
              </a:rPr>
              <a:t>    （</a:t>
            </a:r>
            <a:r>
              <a:rPr lang="en-US" altLang="zh-CN" sz="2800">
                <a:solidFill>
                  <a:schemeClr val="bg2"/>
                </a:solidFill>
                <a:ea typeface="楷体_GB2312" pitchFamily="49" charset="-122"/>
              </a:rPr>
              <a:t>2</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L(G)</a:t>
            </a:r>
            <a:r>
              <a:rPr lang="en-US" altLang="zh-CN" sz="2800">
                <a:solidFill>
                  <a:schemeClr val="bg2"/>
                </a:solidFill>
              </a:rPr>
              <a:t>→</a:t>
            </a:r>
            <a:r>
              <a:rPr lang="en-US" altLang="zh-CN" sz="2800">
                <a:solidFill>
                  <a:schemeClr val="bg2"/>
                </a:solidFill>
                <a:ea typeface="楷体_GB2312" pitchFamily="49" charset="-122"/>
              </a:rPr>
              <a:t>G1</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G2</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Gn</a:t>
            </a:r>
            <a:r>
              <a:rPr lang="zh-CN" altLang="en-US" sz="2800">
                <a:solidFill>
                  <a:schemeClr val="bg2"/>
                </a:solidFill>
                <a:ea typeface="楷体_GB2312" pitchFamily="49" charset="-122"/>
              </a:rPr>
              <a:t>；</a:t>
            </a:r>
          </a:p>
          <a:p>
            <a:pPr eaLnBrk="1" hangingPunct="1">
              <a:lnSpc>
                <a:spcPct val="70000"/>
              </a:lnSpc>
              <a:spcBef>
                <a:spcPct val="50000"/>
              </a:spcBef>
              <a:buClrTx/>
              <a:buSzTx/>
              <a:buFontTx/>
              <a:buNone/>
            </a:pPr>
            <a:r>
              <a:rPr lang="zh-CN" altLang="en-US" sz="2800">
                <a:solidFill>
                  <a:schemeClr val="bg2"/>
                </a:solidFill>
                <a:ea typeface="楷体_GB2312" pitchFamily="49" charset="-122"/>
              </a:rPr>
              <a:t>   已知文法，求语言</a:t>
            </a:r>
            <a:r>
              <a:rPr lang="en-US" altLang="zh-CN" sz="2800">
                <a:solidFill>
                  <a:schemeClr val="bg2"/>
                </a:solidFill>
                <a:ea typeface="楷体_GB2312" pitchFamily="49" charset="-122"/>
              </a:rPr>
              <a:t>: </a:t>
            </a:r>
            <a:r>
              <a:rPr lang="zh-CN" altLang="en-US" sz="2800">
                <a:solidFill>
                  <a:schemeClr val="bg2"/>
                </a:solidFill>
                <a:ea typeface="楷体_GB2312" pitchFamily="49" charset="-122"/>
              </a:rPr>
              <a:t>通过推导；   </a:t>
            </a:r>
          </a:p>
          <a:p>
            <a:pPr eaLnBrk="1" hangingPunct="1">
              <a:lnSpc>
                <a:spcPct val="70000"/>
              </a:lnSpc>
              <a:spcBef>
                <a:spcPct val="50000"/>
              </a:spcBef>
              <a:buClrTx/>
              <a:buSzTx/>
              <a:buFontTx/>
              <a:buNone/>
            </a:pPr>
            <a:r>
              <a:rPr lang="zh-CN" altLang="en-US" sz="2800">
                <a:solidFill>
                  <a:schemeClr val="bg2"/>
                </a:solidFill>
                <a:ea typeface="楷体_GB2312" pitchFamily="49" charset="-122"/>
              </a:rPr>
              <a:t>   已知语言，构造文法</a:t>
            </a:r>
            <a:r>
              <a:rPr lang="en-US" altLang="zh-CN" sz="2800">
                <a:solidFill>
                  <a:schemeClr val="bg2"/>
                </a:solidFill>
                <a:ea typeface="楷体_GB2312" pitchFamily="49" charset="-122"/>
              </a:rPr>
              <a:t>: </a:t>
            </a:r>
            <a:r>
              <a:rPr lang="zh-CN" altLang="en-US" sz="2800">
                <a:solidFill>
                  <a:schemeClr val="bg2"/>
                </a:solidFill>
                <a:ea typeface="楷体_GB2312" pitchFamily="49" charset="-122"/>
              </a:rPr>
              <a:t>无形式化方法，更多是凭经验</a:t>
            </a:r>
          </a:p>
        </p:txBody>
      </p:sp>
      <p:sp>
        <p:nvSpPr>
          <p:cNvPr id="905221" name="Rectangle 5"/>
          <p:cNvSpPr>
            <a:spLocks noChangeArrowheads="1"/>
          </p:cNvSpPr>
          <p:nvPr/>
        </p:nvSpPr>
        <p:spPr bwMode="auto">
          <a:xfrm>
            <a:off x="1979613" y="0"/>
            <a:ext cx="5761037" cy="714375"/>
          </a:xfrm>
          <a:prstGeom prst="rect">
            <a:avLst/>
          </a:prstGeom>
          <a:noFill/>
          <a:ln w="9525">
            <a:noFill/>
            <a:miter lim="800000"/>
            <a:headEnd/>
            <a:tailEnd/>
          </a:ln>
          <a:effectLst/>
        </p:spPr>
        <p:txBody>
          <a:bodyPr lIns="92075" tIns="46038" rIns="92075" bIns="46038">
            <a:spAutoFit/>
          </a:bodyPr>
          <a:lstStyle/>
          <a:p>
            <a:pPr algn="ctr">
              <a:lnSpc>
                <a:spcPct val="110000"/>
              </a:lnSpc>
              <a:spcBef>
                <a:spcPct val="20000"/>
              </a:spcBef>
              <a:buClr>
                <a:schemeClr val="folHlink"/>
              </a:buClr>
              <a:buSzPct val="75000"/>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文 法 和 语 言 的 关 系</a:t>
            </a:r>
          </a:p>
        </p:txBody>
      </p:sp>
      <p:sp>
        <p:nvSpPr>
          <p:cNvPr id="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5220"/>
                                        </p:tgtEl>
                                        <p:attrNameLst>
                                          <p:attrName>style.visibility</p:attrName>
                                        </p:attrNameLst>
                                      </p:cBhvr>
                                      <p:to>
                                        <p:strVal val="visible"/>
                                      </p:to>
                                    </p:set>
                                    <p:animEffect transition="in" filter="barn(inVertical)">
                                      <p:cBhvr>
                                        <p:cTn id="7" dur="500"/>
                                        <p:tgtEl>
                                          <p:spTgt spid="905220"/>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0" grpId="0" animBg="1" autoUpdateAnimBg="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0" y="1363663"/>
            <a:ext cx="9144000" cy="1160462"/>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rgbClr val="000000"/>
                </a:solidFill>
              </a:rPr>
              <a:t>[</a:t>
            </a:r>
            <a:r>
              <a:rPr lang="zh-CN" altLang="en-US" sz="2800">
                <a:solidFill>
                  <a:srgbClr val="000000"/>
                </a:solidFill>
              </a:rPr>
              <a:t>例</a:t>
            </a:r>
            <a:r>
              <a:rPr lang="en-US" altLang="zh-CN" sz="2800">
                <a:solidFill>
                  <a:srgbClr val="000000"/>
                </a:solidFill>
              </a:rPr>
              <a:t>2-4]</a:t>
            </a:r>
            <a:r>
              <a:rPr lang="zh-CN" altLang="en-US" sz="2800">
                <a:solidFill>
                  <a:srgbClr val="000000"/>
                </a:solidFill>
              </a:rPr>
              <a:t>已知文法</a:t>
            </a:r>
            <a:r>
              <a:rPr lang="en-US" altLang="zh-CN" sz="2800">
                <a:solidFill>
                  <a:srgbClr val="000000"/>
                </a:solidFill>
              </a:rPr>
              <a:t>G[Z]</a:t>
            </a:r>
            <a:r>
              <a:rPr lang="zh-CN" altLang="en-US" sz="2800">
                <a:solidFill>
                  <a:srgbClr val="000000"/>
                </a:solidFill>
              </a:rPr>
              <a:t>：</a:t>
            </a:r>
            <a:r>
              <a:rPr lang="en-US" altLang="zh-CN" sz="2800">
                <a:solidFill>
                  <a:srgbClr val="000000"/>
                </a:solidFill>
              </a:rPr>
              <a:t>(1)Z→aZb   (2)Z→ab</a:t>
            </a:r>
          </a:p>
          <a:p>
            <a:pPr eaLnBrk="1" hangingPunct="1">
              <a:spcBef>
                <a:spcPct val="50000"/>
              </a:spcBef>
              <a:buClrTx/>
              <a:buSzTx/>
              <a:buFontTx/>
              <a:buNone/>
            </a:pPr>
            <a:r>
              <a:rPr lang="zh-CN" altLang="en-US" sz="2800">
                <a:solidFill>
                  <a:srgbClr val="000000"/>
                </a:solidFill>
              </a:rPr>
              <a:t>求该文法确定的语言。</a:t>
            </a:r>
            <a:r>
              <a:rPr lang="zh-CN" altLang="en-US" sz="2800"/>
              <a:t> </a:t>
            </a:r>
          </a:p>
        </p:txBody>
      </p:sp>
      <p:sp>
        <p:nvSpPr>
          <p:cNvPr id="932870" name="Text Box 6"/>
          <p:cNvSpPr txBox="1">
            <a:spLocks noChangeArrowheads="1"/>
          </p:cNvSpPr>
          <p:nvPr/>
        </p:nvSpPr>
        <p:spPr bwMode="auto">
          <a:xfrm>
            <a:off x="1187450" y="2565400"/>
            <a:ext cx="723582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rPr>
              <a:t>解：</a:t>
            </a:r>
          </a:p>
          <a:p>
            <a:pPr>
              <a:lnSpc>
                <a:spcPct val="110000"/>
              </a:lnSpc>
              <a:spcBef>
                <a:spcPct val="50000"/>
              </a:spcBef>
              <a:buClr>
                <a:schemeClr val="folHlink"/>
              </a:buClr>
              <a:buFont typeface="Monotype Sorts" pitchFamily="2" charset="2"/>
              <a:buNone/>
            </a:pPr>
            <a:r>
              <a:rPr lang="en-US" altLang="zh-CN" sz="2800">
                <a:solidFill>
                  <a:schemeClr val="bg2"/>
                </a:solidFill>
              </a:rPr>
              <a:t>Z=&gt;aZb</a:t>
            </a:r>
          </a:p>
          <a:p>
            <a:pPr>
              <a:lnSpc>
                <a:spcPct val="110000"/>
              </a:lnSpc>
              <a:spcBef>
                <a:spcPct val="50000"/>
              </a:spcBef>
              <a:buClr>
                <a:schemeClr val="folHlink"/>
              </a:buClr>
              <a:buFont typeface="Monotype Sorts" pitchFamily="2" charset="2"/>
              <a:buNone/>
            </a:pPr>
            <a:r>
              <a:rPr lang="en-US" altLang="zh-CN" sz="2800">
                <a:solidFill>
                  <a:schemeClr val="bg2"/>
                </a:solidFill>
              </a:rPr>
              <a:t>  =&gt;a</a:t>
            </a:r>
            <a:r>
              <a:rPr lang="en-US" altLang="zh-CN" sz="2800" baseline="30000">
                <a:solidFill>
                  <a:schemeClr val="bg2"/>
                </a:solidFill>
              </a:rPr>
              <a:t>2</a:t>
            </a:r>
            <a:r>
              <a:rPr lang="en-US" altLang="zh-CN" sz="2800">
                <a:solidFill>
                  <a:schemeClr val="bg2"/>
                </a:solidFill>
              </a:rPr>
              <a:t>Zb</a:t>
            </a:r>
            <a:r>
              <a:rPr lang="en-US" altLang="zh-CN" sz="2800" baseline="30000">
                <a:solidFill>
                  <a:schemeClr val="bg2"/>
                </a:solidFill>
              </a:rPr>
              <a:t>2</a:t>
            </a:r>
            <a:r>
              <a:rPr lang="en-US" altLang="zh-CN" sz="2800">
                <a:solidFill>
                  <a:schemeClr val="bg2"/>
                </a:solidFill>
              </a:rPr>
              <a:t>=&gt;a</a:t>
            </a:r>
            <a:r>
              <a:rPr lang="en-US" altLang="zh-CN" sz="2800" baseline="30000">
                <a:solidFill>
                  <a:schemeClr val="bg2"/>
                </a:solidFill>
              </a:rPr>
              <a:t>n-1</a:t>
            </a:r>
            <a:r>
              <a:rPr lang="en-US" altLang="zh-CN" sz="2800">
                <a:solidFill>
                  <a:schemeClr val="bg2"/>
                </a:solidFill>
              </a:rPr>
              <a:t> Zb</a:t>
            </a:r>
            <a:r>
              <a:rPr lang="en-US" altLang="zh-CN" sz="2800" baseline="30000">
                <a:solidFill>
                  <a:schemeClr val="bg2"/>
                </a:solidFill>
              </a:rPr>
              <a:t>n-1</a:t>
            </a:r>
          </a:p>
          <a:p>
            <a:pPr>
              <a:lnSpc>
                <a:spcPct val="110000"/>
              </a:lnSpc>
              <a:spcBef>
                <a:spcPct val="50000"/>
              </a:spcBef>
              <a:buClr>
                <a:schemeClr val="folHlink"/>
              </a:buClr>
              <a:buFont typeface="Monotype Sorts" pitchFamily="2" charset="2"/>
              <a:buNone/>
            </a:pPr>
            <a:r>
              <a:rPr lang="en-US" altLang="zh-CN" sz="2800">
                <a:solidFill>
                  <a:schemeClr val="bg2"/>
                </a:solidFill>
              </a:rPr>
              <a:t>   =&gt; a</a:t>
            </a:r>
            <a:r>
              <a:rPr lang="en-US" altLang="zh-CN" sz="2800" baseline="30000">
                <a:solidFill>
                  <a:schemeClr val="bg2"/>
                </a:solidFill>
              </a:rPr>
              <a:t>n</a:t>
            </a:r>
            <a:r>
              <a:rPr lang="en-US" altLang="zh-CN" sz="2800">
                <a:solidFill>
                  <a:schemeClr val="bg2"/>
                </a:solidFill>
              </a:rPr>
              <a:t>b</a:t>
            </a:r>
            <a:r>
              <a:rPr lang="en-US" altLang="zh-CN" sz="2800" baseline="30000">
                <a:solidFill>
                  <a:schemeClr val="bg2"/>
                </a:solidFill>
              </a:rPr>
              <a:t>n</a:t>
            </a:r>
          </a:p>
          <a:p>
            <a:pPr>
              <a:lnSpc>
                <a:spcPct val="110000"/>
              </a:lnSpc>
              <a:spcBef>
                <a:spcPct val="50000"/>
              </a:spcBef>
              <a:buClr>
                <a:schemeClr val="folHlink"/>
              </a:buClr>
              <a:buFont typeface="Monotype Sorts" pitchFamily="2" charset="2"/>
              <a:buNone/>
            </a:pPr>
            <a:r>
              <a:rPr lang="en-US" altLang="zh-CN" sz="2800">
                <a:solidFill>
                  <a:schemeClr val="bg2"/>
                </a:solidFill>
              </a:rPr>
              <a:t> L(G[Z])={ a</a:t>
            </a:r>
            <a:r>
              <a:rPr lang="en-US" altLang="zh-CN" sz="2800" baseline="30000">
                <a:solidFill>
                  <a:schemeClr val="bg2"/>
                </a:solidFill>
              </a:rPr>
              <a:t>n</a:t>
            </a:r>
            <a:r>
              <a:rPr lang="en-US" altLang="zh-CN" sz="2800">
                <a:solidFill>
                  <a:schemeClr val="bg2"/>
                </a:solidFill>
              </a:rPr>
              <a:t>b</a:t>
            </a:r>
            <a:r>
              <a:rPr lang="en-US" altLang="zh-CN" sz="2800" baseline="30000">
                <a:solidFill>
                  <a:schemeClr val="bg2"/>
                </a:solidFill>
              </a:rPr>
              <a:t>n</a:t>
            </a:r>
            <a:r>
              <a:rPr lang="en-US" altLang="zh-CN" sz="2800">
                <a:solidFill>
                  <a:schemeClr val="bg2"/>
                </a:solidFill>
              </a:rPr>
              <a:t>|n≥1}</a:t>
            </a:r>
            <a:r>
              <a:rPr lang="en-US" altLang="zh-CN" sz="2400" b="0">
                <a:solidFill>
                  <a:schemeClr val="bg2"/>
                </a:solidFill>
                <a:latin typeface="宋体" panose="02010600030101010101" pitchFamily="2" charset="-122"/>
              </a:rPr>
              <a:t> </a:t>
            </a:r>
          </a:p>
        </p:txBody>
      </p:sp>
      <p:sp>
        <p:nvSpPr>
          <p:cNvPr id="932871" name="Text Box 7"/>
          <p:cNvSpPr txBox="1">
            <a:spLocks noChangeArrowheads="1"/>
          </p:cNvSpPr>
          <p:nvPr/>
        </p:nvSpPr>
        <p:spPr bwMode="auto">
          <a:xfrm>
            <a:off x="2663825" y="3644900"/>
            <a:ext cx="341313" cy="568325"/>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lnSpc>
                <a:spcPct val="110000"/>
              </a:lnSpc>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rPr>
              <a:t>+</a:t>
            </a:r>
          </a:p>
        </p:txBody>
      </p:sp>
      <p:sp>
        <p:nvSpPr>
          <p:cNvPr id="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
        <p:nvSpPr>
          <p:cNvPr id="6" name="AutoShape 12"/>
          <p:cNvSpPr>
            <a:spLocks noChangeArrowheads="1"/>
          </p:cNvSpPr>
          <p:nvPr/>
        </p:nvSpPr>
        <p:spPr bwMode="auto">
          <a:xfrm>
            <a:off x="0" y="0"/>
            <a:ext cx="9144000" cy="5334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dirty="0">
                <a:solidFill>
                  <a:schemeClr val="bg2"/>
                </a:solidFill>
                <a:effectLst>
                  <a:outerShdw blurRad="38100" dist="38100" dir="2700000" algn="tl">
                    <a:srgbClr val="000000">
                      <a:alpha val="43137"/>
                    </a:srgbClr>
                  </a:outerShdw>
                </a:effectLst>
                <a:ea typeface="楷体_GB2312" pitchFamily="49" charset="-122"/>
              </a:rPr>
              <a:t>已知文法，求语言</a:t>
            </a:r>
            <a:r>
              <a:rPr lang="en-US" altLang="zh-CN" dirty="0">
                <a:solidFill>
                  <a:schemeClr val="bg2"/>
                </a:solidFill>
                <a:effectLst>
                  <a:outerShdw blurRad="38100" dist="38100" dir="2700000" algn="tl">
                    <a:srgbClr val="000000">
                      <a:alpha val="43137"/>
                    </a:srgbClr>
                  </a:outerShdw>
                </a:effectLst>
                <a:ea typeface="楷体_GB2312" pitchFamily="49" charset="-122"/>
              </a:rPr>
              <a:t>:  </a:t>
            </a:r>
            <a:r>
              <a:rPr lang="zh-CN" altLang="en-US" dirty="0">
                <a:solidFill>
                  <a:schemeClr val="bg2"/>
                </a:solidFill>
                <a:effectLst>
                  <a:outerShdw blurRad="38100" dist="38100" dir="2700000" algn="tl">
                    <a:srgbClr val="000000">
                      <a:alpha val="43137"/>
                    </a:srgbClr>
                  </a:outerShdw>
                </a:effectLst>
                <a:ea typeface="楷体_GB2312" pitchFamily="49" charset="-122"/>
              </a:rPr>
              <a:t>通过推导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870">
                                            <p:txEl>
                                              <p:pRg st="0" end="0"/>
                                            </p:txEl>
                                          </p:spTgt>
                                        </p:tgtEl>
                                        <p:attrNameLst>
                                          <p:attrName>style.visibility</p:attrName>
                                        </p:attrNameLst>
                                      </p:cBhvr>
                                      <p:to>
                                        <p:strVal val="visible"/>
                                      </p:to>
                                    </p:set>
                                    <p:animEffect transition="in" filter="blinds(horizontal)">
                                      <p:cBhvr>
                                        <p:cTn id="7" dur="500"/>
                                        <p:tgtEl>
                                          <p:spTgt spid="9328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2870">
                                            <p:txEl>
                                              <p:pRg st="1" end="1"/>
                                            </p:txEl>
                                          </p:spTgt>
                                        </p:tgtEl>
                                        <p:attrNameLst>
                                          <p:attrName>style.visibility</p:attrName>
                                        </p:attrNameLst>
                                      </p:cBhvr>
                                      <p:to>
                                        <p:strVal val="visible"/>
                                      </p:to>
                                    </p:set>
                                    <p:animEffect transition="in" filter="blinds(horizontal)">
                                      <p:cBhvr>
                                        <p:cTn id="10" dur="500"/>
                                        <p:tgtEl>
                                          <p:spTgt spid="93287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32870">
                                            <p:txEl>
                                              <p:pRg st="2" end="2"/>
                                            </p:txEl>
                                          </p:spTgt>
                                        </p:tgtEl>
                                        <p:attrNameLst>
                                          <p:attrName>style.visibility</p:attrName>
                                        </p:attrNameLst>
                                      </p:cBhvr>
                                      <p:to>
                                        <p:strVal val="visible"/>
                                      </p:to>
                                    </p:set>
                                    <p:animEffect transition="in" filter="blinds(horizontal)">
                                      <p:cBhvr>
                                        <p:cTn id="15" dur="500"/>
                                        <p:tgtEl>
                                          <p:spTgt spid="93287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2871"/>
                                        </p:tgtEl>
                                        <p:attrNameLst>
                                          <p:attrName>style.visibility</p:attrName>
                                        </p:attrNameLst>
                                      </p:cBhvr>
                                      <p:to>
                                        <p:strVal val="visible"/>
                                      </p:to>
                                    </p:set>
                                    <p:animEffect transition="in" filter="blinds(horizontal)">
                                      <p:cBhvr>
                                        <p:cTn id="20" dur="500"/>
                                        <p:tgtEl>
                                          <p:spTgt spid="9328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32870">
                                            <p:txEl>
                                              <p:pRg st="3" end="3"/>
                                            </p:txEl>
                                          </p:spTgt>
                                        </p:tgtEl>
                                        <p:attrNameLst>
                                          <p:attrName>style.visibility</p:attrName>
                                        </p:attrNameLst>
                                      </p:cBhvr>
                                      <p:to>
                                        <p:strVal val="visible"/>
                                      </p:to>
                                    </p:set>
                                    <p:animEffect transition="in" filter="blinds(horizontal)">
                                      <p:cBhvr>
                                        <p:cTn id="25" dur="500"/>
                                        <p:tgtEl>
                                          <p:spTgt spid="932870">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32870">
                                            <p:txEl>
                                              <p:pRg st="4" end="4"/>
                                            </p:txEl>
                                          </p:spTgt>
                                        </p:tgtEl>
                                        <p:attrNameLst>
                                          <p:attrName>style.visibility</p:attrName>
                                        </p:attrNameLst>
                                      </p:cBhvr>
                                      <p:to>
                                        <p:strVal val="visible"/>
                                      </p:to>
                                    </p:set>
                                    <p:animEffect transition="in" filter="blinds(horizontal)">
                                      <p:cBhvr>
                                        <p:cTn id="30" dur="500"/>
                                        <p:tgtEl>
                                          <p:spTgt spid="932870">
                                            <p:txEl>
                                              <p:pRg st="4" end="4"/>
                                            </p:txEl>
                                          </p:spTgt>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1"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533400" y="762000"/>
            <a:ext cx="2827338" cy="1233488"/>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200">
                <a:solidFill>
                  <a:schemeClr val="bg2"/>
                </a:solidFill>
                <a:ea typeface="楷体_GB2312" pitchFamily="49" charset="-122"/>
              </a:rPr>
              <a:t>例：</a:t>
            </a:r>
            <a:r>
              <a:rPr lang="en-US" altLang="zh-CN" sz="2200">
                <a:solidFill>
                  <a:schemeClr val="bg2"/>
                </a:solidFill>
                <a:ea typeface="楷体_GB2312" pitchFamily="49" charset="-122"/>
              </a:rPr>
              <a:t>G[S]</a:t>
            </a:r>
          </a:p>
          <a:p>
            <a:pPr eaLnBrk="1" hangingPunct="1">
              <a:lnSpc>
                <a:spcPct val="70000"/>
              </a:lnSpc>
              <a:spcBef>
                <a:spcPct val="50000"/>
              </a:spcBef>
              <a:buClrTx/>
              <a:buSzTx/>
              <a:buFontTx/>
              <a:buNone/>
            </a:pPr>
            <a:r>
              <a:rPr lang="en-US" altLang="zh-CN" sz="2200">
                <a:solidFill>
                  <a:schemeClr val="bg2"/>
                </a:solidFill>
                <a:ea typeface="楷体_GB2312" pitchFamily="49" charset="-122"/>
              </a:rPr>
              <a:t>S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aSb |ab</a:t>
            </a:r>
          </a:p>
          <a:p>
            <a:pPr eaLnBrk="1" hangingPunct="1">
              <a:lnSpc>
                <a:spcPct val="70000"/>
              </a:lnSpc>
              <a:spcBef>
                <a:spcPct val="50000"/>
              </a:spcBef>
              <a:buClrTx/>
              <a:buSzTx/>
              <a:buFontTx/>
              <a:buNone/>
            </a:pPr>
            <a:r>
              <a:rPr lang="zh-CN" altLang="en-US" sz="2200">
                <a:solidFill>
                  <a:schemeClr val="bg2"/>
                </a:solidFill>
                <a:ea typeface="楷体_GB2312" pitchFamily="49" charset="-122"/>
              </a:rPr>
              <a:t>求其所产生的语言。</a:t>
            </a:r>
          </a:p>
        </p:txBody>
      </p:sp>
      <p:sp>
        <p:nvSpPr>
          <p:cNvPr id="906245" name="AutoShape 5"/>
          <p:cNvSpPr>
            <a:spLocks noChangeArrowheads="1"/>
          </p:cNvSpPr>
          <p:nvPr/>
        </p:nvSpPr>
        <p:spPr bwMode="auto">
          <a:xfrm>
            <a:off x="1600200" y="2133600"/>
            <a:ext cx="3763963" cy="838200"/>
          </a:xfrm>
          <a:prstGeom prst="cloudCallout">
            <a:avLst>
              <a:gd name="adj1" fmla="val -52741"/>
              <a:gd name="adj2" fmla="val -46593"/>
            </a:avLst>
          </a:prstGeom>
          <a:solidFill>
            <a:srgbClr val="9AEECE"/>
          </a:solidFill>
          <a:ln w="9525">
            <a:solidFill>
              <a:schemeClr val="tx1"/>
            </a:solidFill>
            <a:round/>
            <a:headEnd/>
            <a:tailEnd/>
          </a:ln>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solidFill>
                  <a:schemeClr val="bg2"/>
                </a:solidFill>
                <a:ea typeface="楷体_GB2312" pitchFamily="49" charset="-122"/>
              </a:rPr>
              <a:t>若</a:t>
            </a:r>
            <a:r>
              <a:rPr lang="en-US" altLang="zh-CN" sz="2000">
                <a:solidFill>
                  <a:schemeClr val="bg2"/>
                </a:solidFill>
                <a:ea typeface="楷体_GB2312" pitchFamily="49" charset="-122"/>
              </a:rPr>
              <a:t>S </a:t>
            </a:r>
            <a:r>
              <a:rPr lang="en-US" altLang="zh-CN" sz="2000">
                <a:solidFill>
                  <a:schemeClr val="bg2"/>
                </a:solidFill>
                <a:latin typeface="宋体" panose="02010600030101010101" pitchFamily="2" charset="-122"/>
              </a:rPr>
              <a:t>::=</a:t>
            </a:r>
            <a:r>
              <a:rPr lang="en-US" altLang="zh-CN" sz="2000">
                <a:solidFill>
                  <a:schemeClr val="bg2"/>
                </a:solidFill>
                <a:ea typeface="楷体_GB2312" pitchFamily="49" charset="-122"/>
              </a:rPr>
              <a:t> aSb | </a:t>
            </a:r>
            <a:r>
              <a:rPr lang="en-US" altLang="zh-CN" sz="2400">
                <a:solidFill>
                  <a:srgbClr val="CC3300"/>
                </a:solidFill>
                <a:latin typeface="楷体_GB2312" pitchFamily="49" charset="-122"/>
                <a:ea typeface="楷体_GB2312" pitchFamily="49" charset="-122"/>
              </a:rPr>
              <a:t>ε</a:t>
            </a:r>
            <a:r>
              <a:rPr lang="en-US" altLang="zh-CN" sz="2000">
                <a:solidFill>
                  <a:schemeClr val="bg2"/>
                </a:solidFill>
                <a:ea typeface="楷体_GB2312" pitchFamily="49" charset="-122"/>
              </a:rPr>
              <a:t> </a:t>
            </a:r>
            <a:r>
              <a:rPr lang="zh-CN" altLang="en-US" sz="2000">
                <a:solidFill>
                  <a:schemeClr val="bg2"/>
                </a:solidFill>
                <a:ea typeface="楷体_GB2312" pitchFamily="49" charset="-122"/>
              </a:rPr>
              <a:t>，如何？</a:t>
            </a:r>
          </a:p>
        </p:txBody>
      </p:sp>
      <p:grpSp>
        <p:nvGrpSpPr>
          <p:cNvPr id="2" name="Group 6"/>
          <p:cNvGrpSpPr>
            <a:grpSpLocks/>
          </p:cNvGrpSpPr>
          <p:nvPr/>
        </p:nvGrpSpPr>
        <p:grpSpPr bwMode="auto">
          <a:xfrm>
            <a:off x="3995738" y="908050"/>
            <a:ext cx="4800600" cy="914400"/>
            <a:chOff x="2592" y="2208"/>
            <a:chExt cx="3024" cy="576"/>
          </a:xfrm>
        </p:grpSpPr>
        <p:sp>
          <p:nvSpPr>
            <p:cNvPr id="56338" name="AutoShape 7"/>
            <p:cNvSpPr>
              <a:spLocks noChangeArrowheads="1"/>
            </p:cNvSpPr>
            <p:nvPr/>
          </p:nvSpPr>
          <p:spPr bwMode="auto">
            <a:xfrm>
              <a:off x="3408" y="2208"/>
              <a:ext cx="2208" cy="576"/>
            </a:xfrm>
            <a:prstGeom prst="flowChartAlternateProcess">
              <a:avLst/>
            </a:prstGeom>
            <a:solidFill>
              <a:srgbClr val="FFFFEB"/>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L(G</a:t>
              </a:r>
              <a:r>
                <a:rPr lang="en-US" altLang="zh-CN" sz="2200">
                  <a:solidFill>
                    <a:schemeClr val="bg2"/>
                  </a:solidFill>
                  <a:ea typeface="楷体_GB2312" pitchFamily="49" charset="-122"/>
                </a:rPr>
                <a:t>[S]</a:t>
              </a:r>
              <a:r>
                <a:rPr lang="en-US" altLang="zh-CN" sz="2400">
                  <a:solidFill>
                    <a:schemeClr val="bg2"/>
                  </a:solidFill>
                  <a:ea typeface="楷体_GB2312" pitchFamily="49" charset="-122"/>
                </a:rPr>
                <a:t>)={a</a:t>
              </a:r>
              <a:r>
                <a:rPr lang="en-US" altLang="zh-CN" sz="2400" baseline="30000">
                  <a:solidFill>
                    <a:schemeClr val="bg2"/>
                  </a:solidFill>
                  <a:ea typeface="楷体_GB2312" pitchFamily="49" charset="-122"/>
                </a:rPr>
                <a:t>n</a:t>
              </a:r>
              <a:r>
                <a:rPr lang="en-US" altLang="zh-CN" sz="2400">
                  <a:solidFill>
                    <a:schemeClr val="bg2"/>
                  </a:solidFill>
                  <a:ea typeface="楷体_GB2312" pitchFamily="49" charset="-122"/>
                </a:rPr>
                <a:t>b</a:t>
              </a:r>
              <a:r>
                <a:rPr lang="en-US" altLang="zh-CN" sz="2400" baseline="30000">
                  <a:solidFill>
                    <a:schemeClr val="bg2"/>
                  </a:solidFill>
                  <a:ea typeface="楷体_GB2312" pitchFamily="49" charset="-122"/>
                </a:rPr>
                <a:t>n</a:t>
              </a:r>
              <a:r>
                <a:rPr lang="en-US" altLang="zh-CN" sz="2400">
                  <a:solidFill>
                    <a:schemeClr val="bg2"/>
                  </a:solidFill>
                  <a:ea typeface="楷体_GB2312" pitchFamily="49" charset="-122"/>
                </a:rPr>
                <a:t>|n≥1}</a:t>
              </a:r>
              <a:endParaRPr lang="en-US" altLang="zh-CN" sz="2200">
                <a:solidFill>
                  <a:schemeClr val="bg2"/>
                </a:solidFill>
                <a:ea typeface="楷体_GB2312" pitchFamily="49" charset="-122"/>
              </a:endParaRPr>
            </a:p>
          </p:txBody>
        </p:sp>
        <p:sp>
          <p:nvSpPr>
            <p:cNvPr id="906248" name="AutoShape 8"/>
            <p:cNvSpPr>
              <a:spLocks noChangeArrowheads="1"/>
            </p:cNvSpPr>
            <p:nvPr/>
          </p:nvSpPr>
          <p:spPr bwMode="auto">
            <a:xfrm>
              <a:off x="2592" y="2640"/>
              <a:ext cx="720"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nvGrpSpPr>
          <p:cNvPr id="3" name="Group 9"/>
          <p:cNvGrpSpPr>
            <a:grpSpLocks/>
          </p:cNvGrpSpPr>
          <p:nvPr/>
        </p:nvGrpSpPr>
        <p:grpSpPr bwMode="auto">
          <a:xfrm>
            <a:off x="4038600" y="2133600"/>
            <a:ext cx="4724400" cy="990600"/>
            <a:chOff x="2640" y="3072"/>
            <a:chExt cx="2976" cy="624"/>
          </a:xfrm>
        </p:grpSpPr>
        <p:sp>
          <p:nvSpPr>
            <p:cNvPr id="56336" name="AutoShape 10"/>
            <p:cNvSpPr>
              <a:spLocks noChangeArrowheads="1"/>
            </p:cNvSpPr>
            <p:nvPr/>
          </p:nvSpPr>
          <p:spPr bwMode="auto">
            <a:xfrm>
              <a:off x="3408" y="3072"/>
              <a:ext cx="2208" cy="576"/>
            </a:xfrm>
            <a:prstGeom prst="flowChartAlternateProcess">
              <a:avLst/>
            </a:prstGeom>
            <a:solidFill>
              <a:srgbClr val="FFFFEB"/>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bg2"/>
                  </a:solidFill>
                  <a:ea typeface="楷体_GB2312" pitchFamily="49" charset="-122"/>
                </a:rPr>
                <a:t>L(G</a:t>
              </a:r>
              <a:r>
                <a:rPr lang="en-US" altLang="zh-CN" sz="2200" dirty="0">
                  <a:solidFill>
                    <a:schemeClr val="bg2"/>
                  </a:solidFill>
                  <a:ea typeface="楷体_GB2312" pitchFamily="49" charset="-122"/>
                </a:rPr>
                <a:t>[S]</a:t>
              </a:r>
              <a:r>
                <a:rPr lang="en-US" altLang="zh-CN" sz="2400" dirty="0">
                  <a:solidFill>
                    <a:schemeClr val="bg2"/>
                  </a:solidFill>
                  <a:ea typeface="楷体_GB2312" pitchFamily="49" charset="-122"/>
                </a:rPr>
                <a:t>)={a</a:t>
              </a:r>
              <a:r>
                <a:rPr lang="en-US" altLang="zh-CN" sz="2400" baseline="30000" dirty="0">
                  <a:solidFill>
                    <a:schemeClr val="bg2"/>
                  </a:solidFill>
                  <a:ea typeface="楷体_GB2312" pitchFamily="49" charset="-122"/>
                </a:rPr>
                <a:t>n</a:t>
              </a:r>
              <a:r>
                <a:rPr lang="en-US" altLang="zh-CN" sz="2400" dirty="0">
                  <a:solidFill>
                    <a:schemeClr val="bg2"/>
                  </a:solidFill>
                  <a:ea typeface="楷体_GB2312" pitchFamily="49" charset="-122"/>
                </a:rPr>
                <a:t>b</a:t>
              </a:r>
              <a:r>
                <a:rPr lang="en-US" altLang="zh-CN" sz="2400" baseline="30000" dirty="0">
                  <a:solidFill>
                    <a:schemeClr val="bg2"/>
                  </a:solidFill>
                  <a:ea typeface="楷体_GB2312" pitchFamily="49" charset="-122"/>
                </a:rPr>
                <a:t>n</a:t>
              </a:r>
              <a:r>
                <a:rPr lang="en-US" altLang="zh-CN" sz="2400" dirty="0">
                  <a:solidFill>
                    <a:schemeClr val="bg2"/>
                  </a:solidFill>
                  <a:ea typeface="楷体_GB2312" pitchFamily="49" charset="-122"/>
                </a:rPr>
                <a:t>|n</a:t>
              </a:r>
              <a:r>
                <a:rPr lang="en-US" altLang="zh-CN" sz="2400" dirty="0">
                  <a:solidFill>
                    <a:srgbClr val="FF0000"/>
                  </a:solidFill>
                  <a:ea typeface="楷体_GB2312" pitchFamily="49" charset="-122"/>
                </a:rPr>
                <a:t>≥</a:t>
              </a:r>
              <a:r>
                <a:rPr lang="en-US" altLang="zh-CN" sz="2400" dirty="0">
                  <a:solidFill>
                    <a:schemeClr val="bg2"/>
                  </a:solidFill>
                  <a:ea typeface="楷体_GB2312" pitchFamily="49" charset="-122"/>
                </a:rPr>
                <a:t>0}</a:t>
              </a:r>
              <a:endParaRPr lang="en-US" altLang="zh-CN" sz="2200" dirty="0">
                <a:solidFill>
                  <a:schemeClr val="bg2"/>
                </a:solidFill>
                <a:ea typeface="楷体_GB2312" pitchFamily="49" charset="-122"/>
              </a:endParaRPr>
            </a:p>
          </p:txBody>
        </p:sp>
        <p:sp>
          <p:nvSpPr>
            <p:cNvPr id="906251" name="AutoShape 11"/>
            <p:cNvSpPr>
              <a:spLocks noChangeArrowheads="1"/>
            </p:cNvSpPr>
            <p:nvPr/>
          </p:nvSpPr>
          <p:spPr bwMode="auto">
            <a:xfrm>
              <a:off x="2640" y="3552"/>
              <a:ext cx="720"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57350" name="AutoShape 12"/>
          <p:cNvSpPr>
            <a:spLocks noChangeArrowheads="1"/>
          </p:cNvSpPr>
          <p:nvPr/>
        </p:nvSpPr>
        <p:spPr bwMode="auto">
          <a:xfrm>
            <a:off x="0" y="0"/>
            <a:ext cx="9144000" cy="5334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dirty="0">
                <a:solidFill>
                  <a:schemeClr val="bg2"/>
                </a:solidFill>
                <a:effectLst>
                  <a:outerShdw blurRad="38100" dist="38100" dir="2700000" algn="tl">
                    <a:srgbClr val="000000">
                      <a:alpha val="43137"/>
                    </a:srgbClr>
                  </a:outerShdw>
                </a:effectLst>
                <a:ea typeface="楷体_GB2312" pitchFamily="49" charset="-122"/>
              </a:rPr>
              <a:t>已知文法，求语言</a:t>
            </a:r>
            <a:r>
              <a:rPr lang="en-US" altLang="zh-CN" dirty="0">
                <a:solidFill>
                  <a:schemeClr val="bg2"/>
                </a:solidFill>
                <a:effectLst>
                  <a:outerShdw blurRad="38100" dist="38100" dir="2700000" algn="tl">
                    <a:srgbClr val="000000">
                      <a:alpha val="43137"/>
                    </a:srgbClr>
                  </a:outerShdw>
                </a:effectLst>
                <a:ea typeface="楷体_GB2312" pitchFamily="49" charset="-122"/>
              </a:rPr>
              <a:t>:  </a:t>
            </a:r>
            <a:r>
              <a:rPr lang="zh-CN" altLang="en-US" dirty="0">
                <a:solidFill>
                  <a:schemeClr val="bg2"/>
                </a:solidFill>
                <a:effectLst>
                  <a:outerShdw blurRad="38100" dist="38100" dir="2700000" algn="tl">
                    <a:srgbClr val="000000">
                      <a:alpha val="43137"/>
                    </a:srgbClr>
                  </a:outerShdw>
                </a:effectLst>
                <a:ea typeface="楷体_GB2312" pitchFamily="49" charset="-122"/>
              </a:rPr>
              <a:t>通过推导</a:t>
            </a:r>
          </a:p>
        </p:txBody>
      </p:sp>
      <p:sp>
        <p:nvSpPr>
          <p:cNvPr id="906253" name="Text Box 13"/>
          <p:cNvSpPr txBox="1">
            <a:spLocks noChangeArrowheads="1"/>
          </p:cNvSpPr>
          <p:nvPr/>
        </p:nvSpPr>
        <p:spPr bwMode="auto">
          <a:xfrm>
            <a:off x="533400" y="3200400"/>
            <a:ext cx="2454275" cy="1227138"/>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zh-CN" altLang="en-US" sz="2400">
                <a:solidFill>
                  <a:schemeClr val="bg2"/>
                </a:solidFill>
                <a:ea typeface="楷体_GB2312" pitchFamily="49" charset="-122"/>
              </a:rPr>
              <a:t>例： </a:t>
            </a:r>
            <a:r>
              <a:rPr lang="en-US" altLang="zh-CN" sz="2200">
                <a:solidFill>
                  <a:schemeClr val="bg2"/>
                </a:solidFill>
                <a:ea typeface="楷体_GB2312" pitchFamily="49" charset="-122"/>
              </a:rPr>
              <a:t>G[S]</a:t>
            </a:r>
          </a:p>
          <a:p>
            <a:pPr eaLnBrk="1" hangingPunct="1">
              <a:lnSpc>
                <a:spcPct val="70000"/>
              </a:lnSpc>
              <a:spcBef>
                <a:spcPct val="50000"/>
              </a:spcBef>
              <a:buClrTx/>
              <a:buSzTx/>
              <a:buFontTx/>
              <a:buNone/>
            </a:pPr>
            <a:r>
              <a:rPr lang="en-US" altLang="zh-CN" sz="2200">
                <a:solidFill>
                  <a:schemeClr val="bg2"/>
                </a:solidFill>
                <a:ea typeface="楷体_GB2312" pitchFamily="49" charset="-122"/>
              </a:rPr>
              <a:t>          S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bA </a:t>
            </a:r>
          </a:p>
          <a:p>
            <a:pPr eaLnBrk="1" hangingPunct="1">
              <a:lnSpc>
                <a:spcPct val="70000"/>
              </a:lnSpc>
              <a:spcBef>
                <a:spcPct val="50000"/>
              </a:spcBef>
              <a:buClrTx/>
              <a:buSzTx/>
              <a:buFontTx/>
              <a:buNone/>
            </a:pPr>
            <a:r>
              <a:rPr lang="en-US" altLang="zh-CN" sz="2200">
                <a:solidFill>
                  <a:schemeClr val="bg2"/>
                </a:solidFill>
                <a:ea typeface="楷体_GB2312" pitchFamily="49" charset="-122"/>
              </a:rPr>
              <a:t>          A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aA|a</a:t>
            </a:r>
            <a:endParaRPr lang="en-US" altLang="zh-CN" sz="2400">
              <a:solidFill>
                <a:schemeClr val="bg2"/>
              </a:solidFill>
              <a:ea typeface="楷体_GB2312" pitchFamily="49" charset="-122"/>
            </a:endParaRPr>
          </a:p>
        </p:txBody>
      </p:sp>
      <p:grpSp>
        <p:nvGrpSpPr>
          <p:cNvPr id="4" name="Group 14"/>
          <p:cNvGrpSpPr>
            <a:grpSpLocks/>
          </p:cNvGrpSpPr>
          <p:nvPr/>
        </p:nvGrpSpPr>
        <p:grpSpPr bwMode="auto">
          <a:xfrm>
            <a:off x="4038600" y="3276600"/>
            <a:ext cx="4724400" cy="990600"/>
            <a:chOff x="2640" y="3072"/>
            <a:chExt cx="2976" cy="624"/>
          </a:xfrm>
        </p:grpSpPr>
        <p:sp>
          <p:nvSpPr>
            <p:cNvPr id="56334" name="AutoShape 15"/>
            <p:cNvSpPr>
              <a:spLocks noChangeArrowheads="1"/>
            </p:cNvSpPr>
            <p:nvPr/>
          </p:nvSpPr>
          <p:spPr bwMode="auto">
            <a:xfrm>
              <a:off x="3408" y="3072"/>
              <a:ext cx="2208" cy="576"/>
            </a:xfrm>
            <a:prstGeom prst="flowChartAlternateProcess">
              <a:avLst/>
            </a:prstGeom>
            <a:solidFill>
              <a:srgbClr val="FFFFEB"/>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L(G</a:t>
              </a:r>
              <a:r>
                <a:rPr lang="en-US" altLang="zh-CN" sz="2200">
                  <a:solidFill>
                    <a:schemeClr val="bg2"/>
                  </a:solidFill>
                  <a:ea typeface="楷体_GB2312" pitchFamily="49" charset="-122"/>
                </a:rPr>
                <a:t>[S]</a:t>
              </a:r>
              <a:r>
                <a:rPr lang="en-US" altLang="zh-CN" sz="2400">
                  <a:solidFill>
                    <a:schemeClr val="bg2"/>
                  </a:solidFill>
                  <a:ea typeface="楷体_GB2312" pitchFamily="49" charset="-122"/>
                </a:rPr>
                <a:t>)={ba</a:t>
              </a:r>
              <a:r>
                <a:rPr lang="en-US" altLang="zh-CN" sz="2400" baseline="30000">
                  <a:solidFill>
                    <a:schemeClr val="bg2"/>
                  </a:solidFill>
                  <a:ea typeface="楷体_GB2312" pitchFamily="49" charset="-122"/>
                </a:rPr>
                <a:t>n</a:t>
              </a:r>
              <a:r>
                <a:rPr lang="en-US" altLang="zh-CN" sz="2400">
                  <a:solidFill>
                    <a:schemeClr val="bg2"/>
                  </a:solidFill>
                  <a:ea typeface="楷体_GB2312" pitchFamily="49" charset="-122"/>
                </a:rPr>
                <a:t>|n≥1}</a:t>
              </a:r>
              <a:endParaRPr lang="en-US" altLang="zh-CN" sz="2200">
                <a:solidFill>
                  <a:schemeClr val="bg2"/>
                </a:solidFill>
                <a:ea typeface="楷体_GB2312" pitchFamily="49" charset="-122"/>
              </a:endParaRPr>
            </a:p>
          </p:txBody>
        </p:sp>
        <p:sp>
          <p:nvSpPr>
            <p:cNvPr id="906256" name="AutoShape 16"/>
            <p:cNvSpPr>
              <a:spLocks noChangeArrowheads="1"/>
            </p:cNvSpPr>
            <p:nvPr/>
          </p:nvSpPr>
          <p:spPr bwMode="auto">
            <a:xfrm>
              <a:off x="2640" y="3552"/>
              <a:ext cx="720"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906257" name="Text Box 17"/>
          <p:cNvSpPr txBox="1">
            <a:spLocks noChangeArrowheads="1"/>
          </p:cNvSpPr>
          <p:nvPr/>
        </p:nvSpPr>
        <p:spPr bwMode="auto">
          <a:xfrm>
            <a:off x="533400" y="4724400"/>
            <a:ext cx="2454275" cy="1630363"/>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zh-CN" altLang="en-US" sz="2400">
                <a:solidFill>
                  <a:schemeClr val="bg2"/>
                </a:solidFill>
                <a:ea typeface="楷体_GB2312" pitchFamily="49" charset="-122"/>
              </a:rPr>
              <a:t>例：</a:t>
            </a:r>
            <a:r>
              <a:rPr lang="en-US" altLang="zh-CN" sz="2200">
                <a:solidFill>
                  <a:schemeClr val="bg2"/>
                </a:solidFill>
                <a:ea typeface="楷体_GB2312" pitchFamily="49" charset="-122"/>
              </a:rPr>
              <a:t>G[S]</a:t>
            </a:r>
          </a:p>
          <a:p>
            <a:pPr eaLnBrk="1" hangingPunct="1">
              <a:lnSpc>
                <a:spcPct val="70000"/>
              </a:lnSpc>
              <a:spcBef>
                <a:spcPct val="50000"/>
              </a:spcBef>
              <a:buClrTx/>
              <a:buSzTx/>
              <a:buFontTx/>
              <a:buNone/>
            </a:pPr>
            <a:r>
              <a:rPr lang="en-US" altLang="zh-CN" sz="2200">
                <a:solidFill>
                  <a:schemeClr val="bg2"/>
                </a:solidFill>
                <a:ea typeface="楷体_GB2312" pitchFamily="49" charset="-122"/>
              </a:rPr>
              <a:t>         S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AB </a:t>
            </a:r>
          </a:p>
          <a:p>
            <a:pPr eaLnBrk="1" hangingPunct="1">
              <a:lnSpc>
                <a:spcPct val="70000"/>
              </a:lnSpc>
              <a:spcBef>
                <a:spcPct val="50000"/>
              </a:spcBef>
              <a:buClrTx/>
              <a:buSzTx/>
              <a:buFontTx/>
              <a:buNone/>
            </a:pPr>
            <a:r>
              <a:rPr lang="en-US" altLang="zh-CN" sz="2200">
                <a:solidFill>
                  <a:schemeClr val="bg2"/>
                </a:solidFill>
                <a:ea typeface="楷体_GB2312" pitchFamily="49" charset="-122"/>
              </a:rPr>
              <a:t>         A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aA|a</a:t>
            </a:r>
          </a:p>
          <a:p>
            <a:pPr eaLnBrk="1" hangingPunct="1">
              <a:lnSpc>
                <a:spcPct val="70000"/>
              </a:lnSpc>
              <a:spcBef>
                <a:spcPct val="50000"/>
              </a:spcBef>
              <a:buClrTx/>
              <a:buSzTx/>
              <a:buFontTx/>
              <a:buNone/>
            </a:pPr>
            <a:r>
              <a:rPr lang="en-US" altLang="zh-CN" sz="2200">
                <a:solidFill>
                  <a:schemeClr val="bg2"/>
                </a:solidFill>
                <a:ea typeface="楷体_GB2312" pitchFamily="49" charset="-122"/>
              </a:rPr>
              <a:t>         B </a:t>
            </a:r>
            <a:r>
              <a:rPr lang="en-US" altLang="zh-CN" sz="2200">
                <a:solidFill>
                  <a:schemeClr val="bg2"/>
                </a:solidFill>
                <a:latin typeface="宋体" panose="02010600030101010101" pitchFamily="2" charset="-122"/>
              </a:rPr>
              <a:t>::=</a:t>
            </a:r>
            <a:r>
              <a:rPr lang="en-US" altLang="zh-CN" sz="2200">
                <a:solidFill>
                  <a:schemeClr val="bg2"/>
                </a:solidFill>
                <a:ea typeface="楷体_GB2312" pitchFamily="49" charset="-122"/>
              </a:rPr>
              <a:t> bB|b</a:t>
            </a:r>
            <a:endParaRPr lang="en-US" altLang="zh-CN" sz="2400">
              <a:solidFill>
                <a:schemeClr val="bg2"/>
              </a:solidFill>
              <a:ea typeface="楷体_GB2312" pitchFamily="49" charset="-122"/>
            </a:endParaRPr>
          </a:p>
        </p:txBody>
      </p:sp>
      <p:grpSp>
        <p:nvGrpSpPr>
          <p:cNvPr id="5" name="Group 18"/>
          <p:cNvGrpSpPr>
            <a:grpSpLocks/>
          </p:cNvGrpSpPr>
          <p:nvPr/>
        </p:nvGrpSpPr>
        <p:grpSpPr bwMode="auto">
          <a:xfrm>
            <a:off x="4067175" y="5157788"/>
            <a:ext cx="4724400" cy="990600"/>
            <a:chOff x="2640" y="3072"/>
            <a:chExt cx="2976" cy="624"/>
          </a:xfrm>
        </p:grpSpPr>
        <p:sp>
          <p:nvSpPr>
            <p:cNvPr id="56332" name="AutoShape 19"/>
            <p:cNvSpPr>
              <a:spLocks noChangeArrowheads="1"/>
            </p:cNvSpPr>
            <p:nvPr/>
          </p:nvSpPr>
          <p:spPr bwMode="auto">
            <a:xfrm>
              <a:off x="3408" y="3072"/>
              <a:ext cx="2208" cy="576"/>
            </a:xfrm>
            <a:prstGeom prst="flowChartAlternateProcess">
              <a:avLst/>
            </a:prstGeom>
            <a:solidFill>
              <a:srgbClr val="FFFFEB"/>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L(G</a:t>
              </a:r>
              <a:r>
                <a:rPr lang="en-US" altLang="zh-CN" sz="2200">
                  <a:solidFill>
                    <a:schemeClr val="bg2"/>
                  </a:solidFill>
                  <a:ea typeface="楷体_GB2312" pitchFamily="49" charset="-122"/>
                </a:rPr>
                <a:t>[S]</a:t>
              </a:r>
              <a:r>
                <a:rPr lang="en-US" altLang="zh-CN" sz="2400">
                  <a:solidFill>
                    <a:schemeClr val="bg2"/>
                  </a:solidFill>
                  <a:ea typeface="楷体_GB2312" pitchFamily="49" charset="-122"/>
                </a:rPr>
                <a:t>)={a</a:t>
              </a:r>
              <a:r>
                <a:rPr lang="en-US" altLang="zh-CN" sz="2400" baseline="30000">
                  <a:solidFill>
                    <a:schemeClr val="bg2"/>
                  </a:solidFill>
                  <a:ea typeface="楷体_GB2312" pitchFamily="49" charset="-122"/>
                </a:rPr>
                <a:t>m</a:t>
              </a:r>
              <a:r>
                <a:rPr lang="en-US" altLang="zh-CN" sz="2400">
                  <a:solidFill>
                    <a:schemeClr val="bg2"/>
                  </a:solidFill>
                  <a:ea typeface="楷体_GB2312" pitchFamily="49" charset="-122"/>
                </a:rPr>
                <a:t>b</a:t>
              </a:r>
              <a:r>
                <a:rPr lang="en-US" altLang="zh-CN" sz="2400" baseline="30000">
                  <a:solidFill>
                    <a:schemeClr val="bg2"/>
                  </a:solidFill>
                  <a:ea typeface="楷体_GB2312" pitchFamily="49" charset="-122"/>
                </a:rPr>
                <a:t>n</a:t>
              </a:r>
              <a:r>
                <a:rPr lang="en-US" altLang="zh-CN" sz="2400">
                  <a:solidFill>
                    <a:schemeClr val="bg2"/>
                  </a:solidFill>
                  <a:ea typeface="楷体_GB2312" pitchFamily="49" charset="-122"/>
                </a:rPr>
                <a:t>|m,n≥1}</a:t>
              </a:r>
            </a:p>
          </p:txBody>
        </p:sp>
        <p:sp>
          <p:nvSpPr>
            <p:cNvPr id="906260" name="AutoShape 20"/>
            <p:cNvSpPr>
              <a:spLocks noChangeArrowheads="1"/>
            </p:cNvSpPr>
            <p:nvPr/>
          </p:nvSpPr>
          <p:spPr bwMode="auto">
            <a:xfrm>
              <a:off x="2640" y="3552"/>
              <a:ext cx="720"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22"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906245"/>
                                        </p:tgtEl>
                                        <p:attrNameLst>
                                          <p:attrName>style.visibility</p:attrName>
                                        </p:attrNameLst>
                                      </p:cBhvr>
                                      <p:to>
                                        <p:strVal val="visible"/>
                                      </p:to>
                                    </p:set>
                                    <p:anim calcmode="lin" valueType="num">
                                      <p:cBhvr>
                                        <p:cTn id="13" dur="1000" fill="hold"/>
                                        <p:tgtEl>
                                          <p:spTgt spid="906245"/>
                                        </p:tgtEl>
                                        <p:attrNameLst>
                                          <p:attrName>ppt_w</p:attrName>
                                        </p:attrNameLst>
                                      </p:cBhvr>
                                      <p:tavLst>
                                        <p:tav tm="0">
                                          <p:val>
                                            <p:fltVal val="0"/>
                                          </p:val>
                                        </p:tav>
                                        <p:tav tm="100000">
                                          <p:val>
                                            <p:strVal val="#ppt_w"/>
                                          </p:val>
                                        </p:tav>
                                      </p:tavLst>
                                    </p:anim>
                                    <p:anim calcmode="lin" valueType="num">
                                      <p:cBhvr>
                                        <p:cTn id="14" dur="1000" fill="hold"/>
                                        <p:tgtEl>
                                          <p:spTgt spid="906245"/>
                                        </p:tgtEl>
                                        <p:attrNameLst>
                                          <p:attrName>ppt_h</p:attrName>
                                        </p:attrNameLst>
                                      </p:cBhvr>
                                      <p:tavLst>
                                        <p:tav tm="0">
                                          <p:val>
                                            <p:fltVal val="0"/>
                                          </p:val>
                                        </p:tav>
                                        <p:tav tm="100000">
                                          <p:val>
                                            <p:strVal val="#ppt_h"/>
                                          </p:val>
                                        </p:tav>
                                      </p:tavLst>
                                    </p:anim>
                                    <p:anim calcmode="lin" valueType="num">
                                      <p:cBhvr>
                                        <p:cTn id="15" dur="1000" fill="hold"/>
                                        <p:tgtEl>
                                          <p:spTgt spid="90624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062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906253"/>
                                        </p:tgtEl>
                                        <p:attrNameLst>
                                          <p:attrName>style.visibility</p:attrName>
                                        </p:attrNameLst>
                                      </p:cBhvr>
                                      <p:to>
                                        <p:strVal val="visible"/>
                                      </p:to>
                                    </p:set>
                                    <p:animEffect transition="in" filter="barn(inHorizontal)">
                                      <p:cBhvr>
                                        <p:cTn id="27" dur="500"/>
                                        <p:tgtEl>
                                          <p:spTgt spid="906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0-#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906257"/>
                                        </p:tgtEl>
                                        <p:attrNameLst>
                                          <p:attrName>style.visibility</p:attrName>
                                        </p:attrNameLst>
                                      </p:cBhvr>
                                      <p:to>
                                        <p:strVal val="visible"/>
                                      </p:to>
                                    </p:set>
                                    <p:animEffect transition="in" filter="barn(inHorizontal)">
                                      <p:cBhvr>
                                        <p:cTn id="38" dur="500"/>
                                        <p:tgtEl>
                                          <p:spTgt spid="9062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5" grpId="0" animBg="1" autoUpdateAnimBg="0"/>
      <p:bldP spid="906253" grpId="0" animBg="1" autoUpdateAnimBg="0"/>
      <p:bldP spid="906257" grpId="0" animBg="1" autoUpdateAnimBg="0"/>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266700" y="1528763"/>
            <a:ext cx="4648200" cy="476250"/>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zh-CN" altLang="en-US" sz="2800">
                <a:solidFill>
                  <a:schemeClr val="bg2"/>
                </a:solidFill>
                <a:ea typeface="楷体_GB2312" pitchFamily="49" charset="-122"/>
              </a:rPr>
              <a:t>例：</a:t>
            </a:r>
            <a:r>
              <a:rPr lang="en-US" altLang="zh-CN" sz="2800">
                <a:solidFill>
                  <a:schemeClr val="bg2"/>
                </a:solidFill>
                <a:ea typeface="楷体_GB2312" pitchFamily="49" charset="-122"/>
              </a:rPr>
              <a:t>{ab</a:t>
            </a:r>
            <a:r>
              <a:rPr lang="en-US" altLang="zh-CN" sz="2800" baseline="30000">
                <a:solidFill>
                  <a:schemeClr val="bg2"/>
                </a:solidFill>
                <a:ea typeface="楷体_GB2312" pitchFamily="49" charset="-122"/>
              </a:rPr>
              <a:t>n</a:t>
            </a:r>
            <a:r>
              <a:rPr lang="en-US" altLang="zh-CN" sz="2800">
                <a:solidFill>
                  <a:schemeClr val="bg2"/>
                </a:solidFill>
                <a:ea typeface="楷体_GB2312" pitchFamily="49" charset="-122"/>
              </a:rPr>
              <a:t>a|n≥1},</a:t>
            </a:r>
            <a:r>
              <a:rPr lang="zh-CN" altLang="en-US" sz="2800">
                <a:solidFill>
                  <a:schemeClr val="bg2"/>
                </a:solidFill>
                <a:ea typeface="楷体_GB2312" pitchFamily="49" charset="-122"/>
              </a:rPr>
              <a:t>构造其文法</a:t>
            </a:r>
            <a:r>
              <a:rPr lang="zh-CN" altLang="en-US" sz="2400" b="0">
                <a:ea typeface="楷体_GB2312" pitchFamily="49" charset="-122"/>
              </a:rPr>
              <a:t>             </a:t>
            </a:r>
          </a:p>
        </p:txBody>
      </p:sp>
      <p:sp>
        <p:nvSpPr>
          <p:cNvPr id="907269" name="AutoShape 5"/>
          <p:cNvSpPr>
            <a:spLocks noChangeArrowheads="1"/>
          </p:cNvSpPr>
          <p:nvPr/>
        </p:nvSpPr>
        <p:spPr bwMode="auto">
          <a:xfrm>
            <a:off x="3419475" y="744538"/>
            <a:ext cx="3565525" cy="609600"/>
          </a:xfrm>
          <a:prstGeom prst="cloudCallout">
            <a:avLst>
              <a:gd name="adj1" fmla="val -56856"/>
              <a:gd name="adj2" fmla="val 89324"/>
            </a:avLst>
          </a:prstGeom>
          <a:solidFill>
            <a:srgbClr val="9AEECE"/>
          </a:solidFill>
          <a:ln w="9525">
            <a:solidFill>
              <a:schemeClr val="tx1"/>
            </a:solidFill>
            <a:round/>
            <a:headEnd/>
            <a:tailEnd/>
          </a:ln>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若</a:t>
            </a:r>
            <a:r>
              <a:rPr lang="en-US" altLang="zh-CN" sz="2400">
                <a:solidFill>
                  <a:schemeClr val="bg2"/>
                </a:solidFill>
                <a:ea typeface="楷体_GB2312" pitchFamily="49" charset="-122"/>
              </a:rPr>
              <a:t>n≥0</a:t>
            </a:r>
            <a:r>
              <a:rPr lang="zh-CN" altLang="en-US" sz="2400">
                <a:solidFill>
                  <a:schemeClr val="bg2"/>
                </a:solidFill>
                <a:ea typeface="楷体_GB2312" pitchFamily="49" charset="-122"/>
              </a:rPr>
              <a:t>，如何</a:t>
            </a:r>
            <a:r>
              <a:rPr lang="en-US" altLang="zh-CN" sz="2400" b="0">
                <a:solidFill>
                  <a:schemeClr val="bg2"/>
                </a:solidFill>
                <a:ea typeface="楷体_GB2312" pitchFamily="49" charset="-122"/>
              </a:rPr>
              <a:t>?</a:t>
            </a:r>
          </a:p>
        </p:txBody>
      </p:sp>
      <p:sp>
        <p:nvSpPr>
          <p:cNvPr id="907270" name="Text Box 6"/>
          <p:cNvSpPr txBox="1">
            <a:spLocks noChangeArrowheads="1"/>
          </p:cNvSpPr>
          <p:nvPr/>
        </p:nvSpPr>
        <p:spPr bwMode="auto">
          <a:xfrm>
            <a:off x="288925" y="4483100"/>
            <a:ext cx="5976938" cy="476250"/>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Tx/>
              <a:buSzTx/>
              <a:buFontTx/>
              <a:buNone/>
            </a:pPr>
            <a:r>
              <a:rPr lang="zh-CN" altLang="en-US" sz="2800">
                <a:solidFill>
                  <a:schemeClr val="bg2"/>
                </a:solidFill>
                <a:ea typeface="楷体_GB2312" pitchFamily="49" charset="-122"/>
              </a:rPr>
              <a:t>例：</a:t>
            </a:r>
            <a:r>
              <a:rPr lang="en-US" altLang="zh-CN" sz="2800">
                <a:solidFill>
                  <a:schemeClr val="bg2"/>
                </a:solidFill>
                <a:ea typeface="楷体_GB2312" pitchFamily="49" charset="-122"/>
              </a:rPr>
              <a:t>{a</a:t>
            </a:r>
            <a:r>
              <a:rPr lang="en-US" altLang="zh-CN" sz="2800" baseline="30000">
                <a:solidFill>
                  <a:schemeClr val="bg2"/>
                </a:solidFill>
                <a:ea typeface="楷体_GB2312" pitchFamily="49" charset="-122"/>
              </a:rPr>
              <a:t>n</a:t>
            </a:r>
            <a:r>
              <a:rPr lang="en-US" altLang="zh-CN" sz="2800">
                <a:solidFill>
                  <a:schemeClr val="bg2"/>
                </a:solidFill>
                <a:ea typeface="楷体_GB2312" pitchFamily="49" charset="-122"/>
              </a:rPr>
              <a:t>b</a:t>
            </a:r>
            <a:r>
              <a:rPr lang="en-US" altLang="zh-CN" sz="2800" baseline="30000">
                <a:solidFill>
                  <a:schemeClr val="bg2"/>
                </a:solidFill>
                <a:ea typeface="楷体_GB2312" pitchFamily="49" charset="-122"/>
              </a:rPr>
              <a:t>n</a:t>
            </a:r>
            <a:r>
              <a:rPr lang="en-US" altLang="zh-CN" sz="2800">
                <a:solidFill>
                  <a:schemeClr val="bg2"/>
                </a:solidFill>
                <a:ea typeface="楷体_GB2312" pitchFamily="49" charset="-122"/>
              </a:rPr>
              <a:t>c</a:t>
            </a:r>
            <a:r>
              <a:rPr lang="en-US" altLang="zh-CN" sz="2800" baseline="30000">
                <a:solidFill>
                  <a:schemeClr val="bg2"/>
                </a:solidFill>
                <a:ea typeface="楷体_GB2312" pitchFamily="49" charset="-122"/>
              </a:rPr>
              <a:t>i</a:t>
            </a:r>
            <a:r>
              <a:rPr lang="en-US" altLang="zh-CN" sz="2800">
                <a:solidFill>
                  <a:schemeClr val="bg2"/>
                </a:solidFill>
                <a:ea typeface="楷体_GB2312" pitchFamily="49" charset="-122"/>
              </a:rPr>
              <a:t> |n≥1,i ≥0}, </a:t>
            </a:r>
            <a:r>
              <a:rPr lang="zh-CN" altLang="en-US" sz="2800">
                <a:solidFill>
                  <a:schemeClr val="bg2"/>
                </a:solidFill>
                <a:ea typeface="楷体_GB2312" pitchFamily="49" charset="-122"/>
              </a:rPr>
              <a:t>构造其文法</a:t>
            </a:r>
          </a:p>
        </p:txBody>
      </p:sp>
      <p:sp>
        <p:nvSpPr>
          <p:cNvPr id="907272" name="Text Box 8"/>
          <p:cNvSpPr txBox="1">
            <a:spLocks noChangeArrowheads="1"/>
          </p:cNvSpPr>
          <p:nvPr/>
        </p:nvSpPr>
        <p:spPr bwMode="auto">
          <a:xfrm>
            <a:off x="865188" y="2179638"/>
            <a:ext cx="3024187" cy="1928812"/>
          </a:xfrm>
          <a:prstGeom prst="rect">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Tx/>
              <a:buSzTx/>
              <a:buFontTx/>
              <a:buNone/>
            </a:pPr>
            <a:r>
              <a:rPr lang="en-US" altLang="zh-CN" sz="2800">
                <a:solidFill>
                  <a:schemeClr val="bg2"/>
                </a:solidFill>
                <a:ea typeface="楷体_GB2312" pitchFamily="49" charset="-122"/>
              </a:rPr>
              <a:t>G1[S]</a:t>
            </a:r>
            <a:r>
              <a:rPr lang="zh-CN" altLang="en-US" sz="2800">
                <a:solidFill>
                  <a:schemeClr val="bg2"/>
                </a:solidFill>
                <a:ea typeface="楷体_GB2312" pitchFamily="49" charset="-122"/>
              </a:rPr>
              <a:t>： </a:t>
            </a:r>
            <a:r>
              <a:rPr lang="en-US" altLang="zh-CN" sz="2800">
                <a:solidFill>
                  <a:schemeClr val="bg2"/>
                </a:solidFill>
                <a:ea typeface="楷体_GB2312" pitchFamily="49" charset="-122"/>
              </a:rPr>
              <a:t>S→aBa,</a:t>
            </a:r>
          </a:p>
          <a:p>
            <a:pPr eaLnBrk="1" hangingPunct="1">
              <a:spcBef>
                <a:spcPct val="10000"/>
              </a:spcBef>
              <a:buClrTx/>
              <a:buSzTx/>
              <a:buFontTx/>
              <a:buNone/>
            </a:pPr>
            <a:r>
              <a:rPr lang="en-US" altLang="zh-CN" sz="2800">
                <a:solidFill>
                  <a:schemeClr val="bg2"/>
                </a:solidFill>
                <a:ea typeface="楷体_GB2312" pitchFamily="49" charset="-122"/>
              </a:rPr>
              <a:t>	    B→b|bB</a:t>
            </a:r>
          </a:p>
          <a:p>
            <a:pPr eaLnBrk="1" hangingPunct="1">
              <a:spcBef>
                <a:spcPct val="10000"/>
              </a:spcBef>
              <a:buClrTx/>
              <a:buSzTx/>
              <a:buFontTx/>
              <a:buNone/>
            </a:pPr>
            <a:r>
              <a:rPr lang="en-US" altLang="zh-CN" sz="2800">
                <a:solidFill>
                  <a:schemeClr val="bg2"/>
                </a:solidFill>
                <a:ea typeface="楷体_GB2312" pitchFamily="49" charset="-122"/>
              </a:rPr>
              <a:t>G2[S]</a:t>
            </a:r>
            <a:r>
              <a:rPr lang="zh-CN" altLang="en-US" sz="2800">
                <a:solidFill>
                  <a:schemeClr val="bg2"/>
                </a:solidFill>
                <a:ea typeface="楷体_GB2312" pitchFamily="49" charset="-122"/>
              </a:rPr>
              <a:t>： </a:t>
            </a:r>
            <a:r>
              <a:rPr lang="en-US" altLang="zh-CN" sz="2800">
                <a:solidFill>
                  <a:schemeClr val="bg2"/>
                </a:solidFill>
                <a:ea typeface="楷体_GB2312" pitchFamily="49" charset="-122"/>
              </a:rPr>
              <a:t>S→aBa,</a:t>
            </a:r>
          </a:p>
          <a:p>
            <a:pPr eaLnBrk="1" hangingPunct="1">
              <a:spcBef>
                <a:spcPct val="10000"/>
              </a:spcBef>
              <a:buClrTx/>
              <a:buSzTx/>
              <a:buFontTx/>
              <a:buNone/>
            </a:pPr>
            <a:r>
              <a:rPr lang="en-US" altLang="zh-CN" sz="2800">
                <a:solidFill>
                  <a:schemeClr val="bg2"/>
                </a:solidFill>
                <a:ea typeface="楷体_GB2312" pitchFamily="49" charset="-122"/>
              </a:rPr>
              <a:t>	    B→b|Bb</a:t>
            </a:r>
          </a:p>
        </p:txBody>
      </p:sp>
      <p:sp>
        <p:nvSpPr>
          <p:cNvPr id="907273" name="AutoShape 9"/>
          <p:cNvSpPr>
            <a:spLocks noChangeArrowheads="1"/>
          </p:cNvSpPr>
          <p:nvPr/>
        </p:nvSpPr>
        <p:spPr bwMode="auto">
          <a:xfrm>
            <a:off x="5862638" y="2179638"/>
            <a:ext cx="3101975" cy="2006600"/>
          </a:xfrm>
          <a:prstGeom prst="wedgeRectCallout">
            <a:avLst>
              <a:gd name="adj1" fmla="val -79097"/>
              <a:gd name="adj2" fmla="val -91417"/>
            </a:avLst>
          </a:prstGeom>
          <a:solidFill>
            <a:srgbClr val="FAECFE"/>
          </a:solidFill>
          <a:ln w="9525">
            <a:solidFill>
              <a:schemeClr val="tx1"/>
            </a:solidFill>
            <a:miter lim="800000"/>
            <a:headEnd/>
            <a:tailEnd/>
          </a:ln>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Tx/>
              <a:buSzTx/>
              <a:buFontTx/>
              <a:buNone/>
            </a:pPr>
            <a:r>
              <a:rPr lang="en-US" altLang="zh-CN" sz="2800">
                <a:solidFill>
                  <a:schemeClr val="bg2"/>
                </a:solidFill>
                <a:ea typeface="楷体_GB2312" pitchFamily="49" charset="-122"/>
              </a:rPr>
              <a:t>G1[S]</a:t>
            </a:r>
            <a:r>
              <a:rPr lang="zh-CN" altLang="en-US" sz="2800">
                <a:solidFill>
                  <a:schemeClr val="bg2"/>
                </a:solidFill>
                <a:ea typeface="楷体_GB2312" pitchFamily="49" charset="-122"/>
              </a:rPr>
              <a:t>： </a:t>
            </a:r>
            <a:r>
              <a:rPr lang="en-US" altLang="zh-CN" sz="2800">
                <a:solidFill>
                  <a:schemeClr val="bg2"/>
                </a:solidFill>
                <a:ea typeface="楷体_GB2312" pitchFamily="49" charset="-122"/>
              </a:rPr>
              <a:t>S→aBa,</a:t>
            </a:r>
          </a:p>
          <a:p>
            <a:pPr eaLnBrk="1" hangingPunct="1">
              <a:spcBef>
                <a:spcPct val="10000"/>
              </a:spcBef>
              <a:buClrTx/>
              <a:buSzTx/>
              <a:buFontTx/>
              <a:buNone/>
            </a:pPr>
            <a:r>
              <a:rPr lang="en-US" altLang="zh-CN" sz="2800">
                <a:solidFill>
                  <a:schemeClr val="bg2"/>
                </a:solidFill>
                <a:ea typeface="楷体_GB2312" pitchFamily="49" charset="-122"/>
              </a:rPr>
              <a:t>	 B→ </a:t>
            </a:r>
            <a:r>
              <a:rPr lang="en-US" altLang="zh-CN" sz="2800">
                <a:solidFill>
                  <a:schemeClr val="bg2"/>
                </a:solidFill>
                <a:latin typeface="楷体_GB2312" pitchFamily="49" charset="-122"/>
                <a:ea typeface="楷体_GB2312" pitchFamily="49" charset="-122"/>
              </a:rPr>
              <a:t>ε</a:t>
            </a:r>
            <a:r>
              <a:rPr lang="en-US" altLang="zh-CN" sz="2800">
                <a:solidFill>
                  <a:schemeClr val="bg2"/>
                </a:solidFill>
                <a:ea typeface="楷体_GB2312" pitchFamily="49" charset="-122"/>
              </a:rPr>
              <a:t> |bB</a:t>
            </a:r>
          </a:p>
          <a:p>
            <a:pPr eaLnBrk="1" hangingPunct="1">
              <a:spcBef>
                <a:spcPct val="10000"/>
              </a:spcBef>
              <a:buClrTx/>
              <a:buSzTx/>
              <a:buFontTx/>
              <a:buNone/>
            </a:pPr>
            <a:r>
              <a:rPr lang="en-US" altLang="zh-CN" sz="2800">
                <a:solidFill>
                  <a:schemeClr val="bg2"/>
                </a:solidFill>
                <a:ea typeface="楷体_GB2312" pitchFamily="49" charset="-122"/>
              </a:rPr>
              <a:t>G2[S]</a:t>
            </a:r>
            <a:r>
              <a:rPr lang="zh-CN" altLang="en-US" sz="2800">
                <a:solidFill>
                  <a:schemeClr val="bg2"/>
                </a:solidFill>
                <a:ea typeface="楷体_GB2312" pitchFamily="49" charset="-122"/>
              </a:rPr>
              <a:t>： </a:t>
            </a:r>
            <a:r>
              <a:rPr lang="en-US" altLang="zh-CN" sz="2800">
                <a:solidFill>
                  <a:schemeClr val="bg2"/>
                </a:solidFill>
                <a:ea typeface="楷体_GB2312" pitchFamily="49" charset="-122"/>
              </a:rPr>
              <a:t>S→aBa,</a:t>
            </a:r>
          </a:p>
          <a:p>
            <a:pPr eaLnBrk="1" hangingPunct="1">
              <a:spcBef>
                <a:spcPct val="10000"/>
              </a:spcBef>
              <a:buClrTx/>
              <a:buSzTx/>
              <a:buFontTx/>
              <a:buNone/>
            </a:pPr>
            <a:r>
              <a:rPr lang="en-US" altLang="zh-CN" sz="2800">
                <a:solidFill>
                  <a:schemeClr val="bg2"/>
                </a:solidFill>
                <a:ea typeface="楷体_GB2312" pitchFamily="49" charset="-122"/>
              </a:rPr>
              <a:t>	 B→ </a:t>
            </a:r>
            <a:r>
              <a:rPr lang="en-US" altLang="zh-CN" sz="2800">
                <a:solidFill>
                  <a:schemeClr val="bg2"/>
                </a:solidFill>
                <a:latin typeface="楷体_GB2312" pitchFamily="49" charset="-122"/>
                <a:ea typeface="楷体_GB2312" pitchFamily="49" charset="-122"/>
              </a:rPr>
              <a:t>ε</a:t>
            </a:r>
            <a:r>
              <a:rPr lang="en-US" altLang="zh-CN" sz="2800">
                <a:solidFill>
                  <a:schemeClr val="bg2"/>
                </a:solidFill>
                <a:ea typeface="楷体_GB2312" pitchFamily="49" charset="-122"/>
              </a:rPr>
              <a:t> |Bb</a:t>
            </a:r>
          </a:p>
        </p:txBody>
      </p:sp>
      <p:sp>
        <p:nvSpPr>
          <p:cNvPr id="907275" name="AutoShape 11">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7276" name="Text Box 12"/>
          <p:cNvSpPr txBox="1">
            <a:spLocks noChangeArrowheads="1"/>
          </p:cNvSpPr>
          <p:nvPr/>
        </p:nvSpPr>
        <p:spPr bwMode="auto">
          <a:xfrm>
            <a:off x="865188" y="5133975"/>
            <a:ext cx="3744912" cy="1544638"/>
          </a:xfrm>
          <a:prstGeom prst="rect">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folHlink"/>
              </a:buClr>
              <a:buFont typeface="Monotype Sorts" pitchFamily="2" charset="2"/>
              <a:buNone/>
            </a:pPr>
            <a:r>
              <a:rPr lang="en-US" altLang="zh-CN" sz="2800">
                <a:solidFill>
                  <a:schemeClr val="bg2"/>
                </a:solidFill>
              </a:rPr>
              <a:t>G[S]</a:t>
            </a:r>
            <a:r>
              <a:rPr lang="zh-CN" altLang="en-US" sz="2800">
                <a:solidFill>
                  <a:schemeClr val="bg2"/>
                </a:solidFill>
              </a:rPr>
              <a:t>： </a:t>
            </a:r>
            <a:r>
              <a:rPr lang="en-US" altLang="zh-CN" sz="2800">
                <a:solidFill>
                  <a:schemeClr val="bg2"/>
                </a:solidFill>
              </a:rPr>
              <a:t>S →AC</a:t>
            </a:r>
          </a:p>
          <a:p>
            <a:pPr>
              <a:buClr>
                <a:schemeClr val="folHlink"/>
              </a:buClr>
              <a:buFont typeface="Monotype Sorts" pitchFamily="2" charset="2"/>
              <a:buNone/>
            </a:pPr>
            <a:r>
              <a:rPr lang="en-US" altLang="zh-CN" sz="2800">
                <a:solidFill>
                  <a:schemeClr val="bg2"/>
                </a:solidFill>
              </a:rPr>
              <a:t>            A →aAb|ab</a:t>
            </a:r>
          </a:p>
          <a:p>
            <a:pPr>
              <a:buClr>
                <a:schemeClr val="folHlink"/>
              </a:buClr>
              <a:buFont typeface="Monotype Sorts" pitchFamily="2" charset="2"/>
              <a:buNone/>
            </a:pPr>
            <a:r>
              <a:rPr lang="en-US" altLang="zh-CN" sz="2800">
                <a:solidFill>
                  <a:schemeClr val="bg2"/>
                </a:solidFill>
              </a:rPr>
              <a:t>            C →cC| ε</a:t>
            </a:r>
          </a:p>
        </p:txBody>
      </p:sp>
      <p:sp>
        <p:nvSpPr>
          <p:cNvPr id="9" name="AutoShape 12"/>
          <p:cNvSpPr>
            <a:spLocks noChangeArrowheads="1"/>
          </p:cNvSpPr>
          <p:nvPr/>
        </p:nvSpPr>
        <p:spPr bwMode="auto">
          <a:xfrm>
            <a:off x="0" y="0"/>
            <a:ext cx="9144000" cy="5334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dirty="0">
                <a:solidFill>
                  <a:schemeClr val="bg2"/>
                </a:solidFill>
                <a:effectLst>
                  <a:outerShdw blurRad="38100" dist="38100" dir="2700000" algn="tl">
                    <a:srgbClr val="000000">
                      <a:alpha val="43137"/>
                    </a:srgbClr>
                  </a:outerShdw>
                </a:effectLst>
                <a:ea typeface="楷体_GB2312" pitchFamily="49" charset="-122"/>
              </a:rPr>
              <a:t>已知语言，构造文法</a:t>
            </a:r>
            <a:r>
              <a:rPr lang="en-US" altLang="zh-CN" dirty="0">
                <a:solidFill>
                  <a:schemeClr val="bg2"/>
                </a:solidFill>
                <a:effectLst>
                  <a:outerShdw blurRad="38100" dist="38100" dir="2700000" algn="tl">
                    <a:srgbClr val="000000">
                      <a:alpha val="43137"/>
                    </a:srgbClr>
                  </a:outerShdw>
                </a:effectLst>
                <a:ea typeface="楷体_GB2312" pitchFamily="49" charset="-122"/>
              </a:rPr>
              <a:t>: </a:t>
            </a:r>
            <a:r>
              <a:rPr lang="zh-CN" altLang="en-US" dirty="0">
                <a:solidFill>
                  <a:schemeClr val="bg2"/>
                </a:solidFill>
                <a:effectLst>
                  <a:outerShdw blurRad="38100" dist="38100" dir="2700000" algn="tl">
                    <a:srgbClr val="000000">
                      <a:alpha val="43137"/>
                    </a:srgbClr>
                  </a:outerShdw>
                </a:effectLst>
                <a:ea typeface="楷体_GB2312" pitchFamily="49" charset="-122"/>
              </a:rPr>
              <a:t>无形式化方法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7272"/>
                                        </p:tgtEl>
                                        <p:attrNameLst>
                                          <p:attrName>style.visibility</p:attrName>
                                        </p:attrNameLst>
                                      </p:cBhvr>
                                      <p:to>
                                        <p:strVal val="visible"/>
                                      </p:to>
                                    </p:set>
                                    <p:anim calcmode="lin" valueType="num">
                                      <p:cBhvr additive="base">
                                        <p:cTn id="7" dur="500" fill="hold"/>
                                        <p:tgtEl>
                                          <p:spTgt spid="907272"/>
                                        </p:tgtEl>
                                        <p:attrNameLst>
                                          <p:attrName>ppt_x</p:attrName>
                                        </p:attrNameLst>
                                      </p:cBhvr>
                                      <p:tavLst>
                                        <p:tav tm="0">
                                          <p:val>
                                            <p:strVal val="0-#ppt_w/2"/>
                                          </p:val>
                                        </p:tav>
                                        <p:tav tm="100000">
                                          <p:val>
                                            <p:strVal val="#ppt_x"/>
                                          </p:val>
                                        </p:tav>
                                      </p:tavLst>
                                    </p:anim>
                                    <p:anim calcmode="lin" valueType="num">
                                      <p:cBhvr additive="base">
                                        <p:cTn id="8" dur="500" fill="hold"/>
                                        <p:tgtEl>
                                          <p:spTgt spid="9072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907269"/>
                                        </p:tgtEl>
                                        <p:attrNameLst>
                                          <p:attrName>style.visibility</p:attrName>
                                        </p:attrNameLst>
                                      </p:cBhvr>
                                      <p:to>
                                        <p:strVal val="visible"/>
                                      </p:to>
                                    </p:set>
                                    <p:anim calcmode="lin" valueType="num">
                                      <p:cBhvr>
                                        <p:cTn id="13" dur="1000" fill="hold"/>
                                        <p:tgtEl>
                                          <p:spTgt spid="907269"/>
                                        </p:tgtEl>
                                        <p:attrNameLst>
                                          <p:attrName>ppt_w</p:attrName>
                                        </p:attrNameLst>
                                      </p:cBhvr>
                                      <p:tavLst>
                                        <p:tav tm="0">
                                          <p:val>
                                            <p:fltVal val="0"/>
                                          </p:val>
                                        </p:tav>
                                        <p:tav tm="100000">
                                          <p:val>
                                            <p:strVal val="#ppt_w"/>
                                          </p:val>
                                        </p:tav>
                                      </p:tavLst>
                                    </p:anim>
                                    <p:anim calcmode="lin" valueType="num">
                                      <p:cBhvr>
                                        <p:cTn id="14" dur="1000" fill="hold"/>
                                        <p:tgtEl>
                                          <p:spTgt spid="907269"/>
                                        </p:tgtEl>
                                        <p:attrNameLst>
                                          <p:attrName>ppt_h</p:attrName>
                                        </p:attrNameLst>
                                      </p:cBhvr>
                                      <p:tavLst>
                                        <p:tav tm="0">
                                          <p:val>
                                            <p:fltVal val="0"/>
                                          </p:val>
                                        </p:tav>
                                        <p:tav tm="100000">
                                          <p:val>
                                            <p:strVal val="#ppt_h"/>
                                          </p:val>
                                        </p:tav>
                                      </p:tavLst>
                                    </p:anim>
                                    <p:anim calcmode="lin" valueType="num">
                                      <p:cBhvr>
                                        <p:cTn id="15" dur="1000" fill="hold"/>
                                        <p:tgtEl>
                                          <p:spTgt spid="90726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072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07273"/>
                                        </p:tgtEl>
                                        <p:attrNameLst>
                                          <p:attrName>style.visibility</p:attrName>
                                        </p:attrNameLst>
                                      </p:cBhvr>
                                      <p:to>
                                        <p:strVal val="visible"/>
                                      </p:to>
                                    </p:set>
                                    <p:animEffect transition="in" filter="checkerboard(across)">
                                      <p:cBhvr>
                                        <p:cTn id="21" dur="500"/>
                                        <p:tgtEl>
                                          <p:spTgt spid="9072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907270"/>
                                        </p:tgtEl>
                                        <p:attrNameLst>
                                          <p:attrName>style.visibility</p:attrName>
                                        </p:attrNameLst>
                                      </p:cBhvr>
                                      <p:to>
                                        <p:strVal val="visible"/>
                                      </p:to>
                                    </p:set>
                                    <p:animEffect transition="in" filter="barn(inHorizontal)">
                                      <p:cBhvr>
                                        <p:cTn id="26" dur="500"/>
                                        <p:tgtEl>
                                          <p:spTgt spid="9072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07276">
                                            <p:bg/>
                                          </p:spTgt>
                                        </p:tgtEl>
                                        <p:attrNameLst>
                                          <p:attrName>style.visibility</p:attrName>
                                        </p:attrNameLst>
                                      </p:cBhvr>
                                      <p:to>
                                        <p:strVal val="visible"/>
                                      </p:to>
                                    </p:set>
                                    <p:animEffect transition="in" filter="dissolve">
                                      <p:cBhvr>
                                        <p:cTn id="31" dur="500"/>
                                        <p:tgtEl>
                                          <p:spTgt spid="907276">
                                            <p:bg/>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07276">
                                            <p:txEl>
                                              <p:pRg st="0" end="0"/>
                                            </p:txEl>
                                          </p:spTgt>
                                        </p:tgtEl>
                                        <p:attrNameLst>
                                          <p:attrName>style.visibility</p:attrName>
                                        </p:attrNameLst>
                                      </p:cBhvr>
                                      <p:to>
                                        <p:strVal val="visible"/>
                                      </p:to>
                                    </p:set>
                                    <p:animEffect transition="in" filter="dissolve">
                                      <p:cBhvr>
                                        <p:cTn id="36" dur="500"/>
                                        <p:tgtEl>
                                          <p:spTgt spid="90727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07276">
                                            <p:txEl>
                                              <p:pRg st="1" end="1"/>
                                            </p:txEl>
                                          </p:spTgt>
                                        </p:tgtEl>
                                        <p:attrNameLst>
                                          <p:attrName>style.visibility</p:attrName>
                                        </p:attrNameLst>
                                      </p:cBhvr>
                                      <p:to>
                                        <p:strVal val="visible"/>
                                      </p:to>
                                    </p:set>
                                    <p:animEffect transition="in" filter="dissolve">
                                      <p:cBhvr>
                                        <p:cTn id="41" dur="500"/>
                                        <p:tgtEl>
                                          <p:spTgt spid="90727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07276">
                                            <p:txEl>
                                              <p:pRg st="2" end="2"/>
                                            </p:txEl>
                                          </p:spTgt>
                                        </p:tgtEl>
                                        <p:attrNameLst>
                                          <p:attrName>style.visibility</p:attrName>
                                        </p:attrNameLst>
                                      </p:cBhvr>
                                      <p:to>
                                        <p:strVal val="visible"/>
                                      </p:to>
                                    </p:set>
                                    <p:animEffect transition="in" filter="dissolve">
                                      <p:cBhvr>
                                        <p:cTn id="46" dur="500"/>
                                        <p:tgtEl>
                                          <p:spTgt spid="907276">
                                            <p:txEl>
                                              <p:pRg st="2" end="2"/>
                                            </p:txEl>
                                          </p:spTgt>
                                        </p:tgtEl>
                                      </p:cBhvr>
                                    </p:animEffect>
                                  </p:childTnLst>
                                </p:cTn>
                              </p:par>
                            </p:childTnLst>
                          </p:cTn>
                        </p:par>
                        <p:par>
                          <p:cTn id="47" fill="hold" nodeType="afterGroup">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907275"/>
                                        </p:tgtEl>
                                        <p:attrNameLst>
                                          <p:attrName>style.visibility</p:attrName>
                                        </p:attrNameLst>
                                      </p:cBhvr>
                                      <p:to>
                                        <p:strVal val="visible"/>
                                      </p:to>
                                    </p:set>
                                    <p:animEffect transition="in" filter="blinds(horizontal)">
                                      <p:cBhvr>
                                        <p:cTn id="50" dur="500"/>
                                        <p:tgtEl>
                                          <p:spTgt spid="907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9" grpId="0" animBg="1" autoUpdateAnimBg="0"/>
      <p:bldP spid="907270" grpId="0" animBg="1" autoUpdateAnimBg="0"/>
      <p:bldP spid="907272" grpId="0" animBg="1" autoUpdateAnimBg="0"/>
      <p:bldP spid="907273" grpId="0" animBg="1" autoUpdateAnimBg="0"/>
      <p:bldP spid="907275" grpId="0" animBg="1"/>
      <p:bldP spid="907276"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908175" y="0"/>
            <a:ext cx="62642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2.6 </a:t>
            </a:r>
            <a:r>
              <a:rPr lang="zh-CN" altLang="en-US" sz="4400" dirty="0">
                <a:solidFill>
                  <a:srgbClr val="C00000"/>
                </a:solidFill>
                <a:effectLst>
                  <a:outerShdw blurRad="38100" dist="38100" dir="2700000" algn="tl">
                    <a:srgbClr val="000000"/>
                  </a:outerShdw>
                </a:effectLst>
                <a:latin typeface="+mj-lt"/>
                <a:ea typeface="楷体_GB2312" pitchFamily="49" charset="-122"/>
              </a:rPr>
              <a:t>递归规则与递归文法</a:t>
            </a:r>
          </a:p>
        </p:txBody>
      </p:sp>
      <p:sp>
        <p:nvSpPr>
          <p:cNvPr id="58371" name="Text Box 5"/>
          <p:cNvSpPr txBox="1">
            <a:spLocks noChangeArrowheads="1"/>
          </p:cNvSpPr>
          <p:nvPr/>
        </p:nvSpPr>
        <p:spPr bwMode="auto">
          <a:xfrm>
            <a:off x="1908175" y="2781300"/>
            <a:ext cx="5040313"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a:solidFill>
                  <a:schemeClr val="bg2"/>
                </a:solidFill>
                <a:ea typeface="楷体_GB2312" pitchFamily="49" charset="-122"/>
              </a:rPr>
              <a:t>递归规则：</a:t>
            </a:r>
            <a:r>
              <a:rPr lang="zh-CN" altLang="en-US">
                <a:solidFill>
                  <a:schemeClr val="bg2"/>
                </a:solidFill>
              </a:rPr>
              <a:t>   </a:t>
            </a:r>
            <a:r>
              <a:rPr lang="en-US" altLang="zh-CN">
                <a:solidFill>
                  <a:srgbClr val="FF33CC"/>
                </a:solidFill>
              </a:rPr>
              <a:t>U-&gt;xUy</a:t>
            </a:r>
          </a:p>
          <a:p>
            <a:pPr algn="just" eaLnBrk="1" hangingPunct="1">
              <a:spcBef>
                <a:spcPct val="50000"/>
              </a:spcBef>
              <a:buClrTx/>
              <a:buSzTx/>
              <a:buFontTx/>
              <a:buNone/>
            </a:pPr>
            <a:r>
              <a:rPr lang="zh-CN" altLang="en-US">
                <a:solidFill>
                  <a:schemeClr val="bg2"/>
                </a:solidFill>
                <a:ea typeface="楷体_GB2312" pitchFamily="49" charset="-122"/>
              </a:rPr>
              <a:t>左递归规则</a:t>
            </a:r>
            <a:r>
              <a:rPr lang="en-US" altLang="zh-CN">
                <a:solidFill>
                  <a:schemeClr val="bg2"/>
                </a:solidFill>
                <a:ea typeface="楷体_GB2312" pitchFamily="49" charset="-122"/>
              </a:rPr>
              <a:t>:</a:t>
            </a:r>
            <a:r>
              <a:rPr lang="en-US" altLang="zh-CN">
                <a:solidFill>
                  <a:schemeClr val="bg2"/>
                </a:solidFill>
              </a:rPr>
              <a:t> </a:t>
            </a:r>
            <a:r>
              <a:rPr lang="en-US" altLang="zh-CN" b="0">
                <a:solidFill>
                  <a:schemeClr val="bg2"/>
                </a:solidFill>
              </a:rPr>
              <a:t> </a:t>
            </a:r>
            <a:r>
              <a:rPr lang="en-US" altLang="zh-CN">
                <a:solidFill>
                  <a:srgbClr val="FF33CC"/>
                </a:solidFill>
              </a:rPr>
              <a:t>U-&gt;Uy</a:t>
            </a:r>
          </a:p>
          <a:p>
            <a:pPr eaLnBrk="1" hangingPunct="1">
              <a:spcBef>
                <a:spcPct val="50000"/>
              </a:spcBef>
              <a:buClrTx/>
              <a:buSzTx/>
              <a:buFontTx/>
              <a:buNone/>
            </a:pPr>
            <a:r>
              <a:rPr lang="zh-CN" altLang="en-US">
                <a:solidFill>
                  <a:schemeClr val="bg2"/>
                </a:solidFill>
                <a:ea typeface="楷体_GB2312" pitchFamily="49" charset="-122"/>
              </a:rPr>
              <a:t>右递归规则</a:t>
            </a:r>
            <a:r>
              <a:rPr lang="en-US" altLang="zh-CN">
                <a:solidFill>
                  <a:schemeClr val="bg2"/>
                </a:solidFill>
                <a:ea typeface="楷体_GB2312" pitchFamily="49" charset="-122"/>
              </a:rPr>
              <a:t>:</a:t>
            </a:r>
            <a:r>
              <a:rPr lang="en-US" altLang="zh-CN">
                <a:solidFill>
                  <a:schemeClr val="bg2"/>
                </a:solidFill>
              </a:rPr>
              <a:t>   </a:t>
            </a:r>
            <a:r>
              <a:rPr lang="en-US" altLang="zh-CN">
                <a:solidFill>
                  <a:srgbClr val="FF33CC"/>
                </a:solidFill>
              </a:rPr>
              <a:t>U-&gt;xU </a:t>
            </a:r>
          </a:p>
        </p:txBody>
      </p:sp>
      <p:sp>
        <p:nvSpPr>
          <p:cNvPr id="43014" name="Rectangle 6"/>
          <p:cNvSpPr>
            <a:spLocks noChangeArrowheads="1"/>
          </p:cNvSpPr>
          <p:nvPr/>
        </p:nvSpPr>
        <p:spPr bwMode="auto">
          <a:xfrm>
            <a:off x="3059113" y="908050"/>
            <a:ext cx="37449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88900" indent="0"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2.6.1 </a:t>
            </a:r>
            <a:r>
              <a:rPr lang="zh-CN" altLang="en-US" sz="4000" dirty="0">
                <a:solidFill>
                  <a:srgbClr val="C00000"/>
                </a:solidFill>
                <a:effectLst>
                  <a:outerShdw blurRad="38100" dist="38100" dir="2700000" algn="tl">
                    <a:srgbClr val="000000">
                      <a:alpha val="43137"/>
                    </a:srgbClr>
                  </a:outerShdw>
                </a:effectLst>
              </a:rPr>
              <a:t>递归规则</a:t>
            </a:r>
          </a:p>
        </p:txBody>
      </p:sp>
      <p:sp>
        <p:nvSpPr>
          <p:cNvPr id="58373" name="Text Box 7"/>
          <p:cNvSpPr txBox="1">
            <a:spLocks noChangeArrowheads="1"/>
          </p:cNvSpPr>
          <p:nvPr/>
        </p:nvSpPr>
        <p:spPr bwMode="auto">
          <a:xfrm>
            <a:off x="2411413" y="1844675"/>
            <a:ext cx="33131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t>x</a:t>
            </a:r>
            <a:r>
              <a:rPr lang="zh-CN" altLang="en-US" sz="2800"/>
              <a:t>、</a:t>
            </a:r>
            <a:r>
              <a:rPr lang="en-US" altLang="zh-CN" sz="2800"/>
              <a:t>y∈V</a:t>
            </a:r>
            <a:r>
              <a:rPr lang="en-US" altLang="zh-CN" sz="2800" baseline="30000"/>
              <a:t>*</a:t>
            </a:r>
            <a:r>
              <a:rPr lang="en-US" altLang="zh-CN" sz="2800"/>
              <a:t> , U∈V</a:t>
            </a:r>
            <a:r>
              <a:rPr lang="en-US" altLang="zh-CN" sz="2800" baseline="-25000"/>
              <a:t>N</a:t>
            </a:r>
          </a:p>
        </p:txBody>
      </p:sp>
      <p:sp>
        <p:nvSpPr>
          <p:cNvPr id="58374" name="Rectangle 8"/>
          <p:cNvSpPr>
            <a:spLocks noChangeArrowheads="1"/>
          </p:cNvSpPr>
          <p:nvPr/>
        </p:nvSpPr>
        <p:spPr bwMode="auto">
          <a:xfrm>
            <a:off x="1763713" y="5157788"/>
            <a:ext cx="4649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右部含有与左部相同的符号</a:t>
            </a:r>
            <a:r>
              <a:rPr lang="en-US" altLang="zh-CN" sz="2800">
                <a:latin typeface="宋体" panose="02010600030101010101" pitchFamily="2" charset="-122"/>
              </a:rPr>
              <a:t>U</a:t>
            </a:r>
          </a:p>
        </p:txBody>
      </p:sp>
      <p:sp>
        <p:nvSpPr>
          <p:cNvPr id="934922" name="Rectangle 10"/>
          <p:cNvSpPr>
            <a:spLocks noChangeArrowheads="1"/>
          </p:cNvSpPr>
          <p:nvPr/>
        </p:nvSpPr>
        <p:spPr bwMode="auto">
          <a:xfrm>
            <a:off x="8386763" y="0"/>
            <a:ext cx="765175" cy="523875"/>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120000"/>
              <a:buFont typeface="Wingding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P19</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700338" y="0"/>
            <a:ext cx="39592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88900" indent="0"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2.6.2   </a:t>
            </a:r>
            <a:r>
              <a:rPr lang="zh-CN" altLang="en-US" sz="4000" dirty="0">
                <a:solidFill>
                  <a:srgbClr val="C00000"/>
                </a:solidFill>
                <a:effectLst>
                  <a:outerShdw blurRad="38100" dist="38100" dir="2700000" algn="tl">
                    <a:srgbClr val="000000">
                      <a:alpha val="43137"/>
                    </a:srgbClr>
                  </a:outerShdw>
                </a:effectLst>
              </a:rPr>
              <a:t>递归文法</a:t>
            </a:r>
          </a:p>
        </p:txBody>
      </p:sp>
      <p:sp>
        <p:nvSpPr>
          <p:cNvPr id="935942" name="Text Box 6"/>
          <p:cNvSpPr txBox="1">
            <a:spLocks noChangeArrowheads="1"/>
          </p:cNvSpPr>
          <p:nvPr/>
        </p:nvSpPr>
        <p:spPr bwMode="auto">
          <a:xfrm>
            <a:off x="935038" y="3357563"/>
            <a:ext cx="8208962"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楷体_GB2312" pitchFamily="49" charset="-122"/>
                <a:ea typeface="楷体_GB2312" pitchFamily="49" charset="-122"/>
              </a:rPr>
              <a:t>对文法中的某一非终结符号</a:t>
            </a:r>
            <a:r>
              <a:rPr lang="en-US" altLang="zh-CN" sz="2800">
                <a:solidFill>
                  <a:schemeClr val="bg2"/>
                </a:solidFill>
                <a:latin typeface="楷体_GB2312" pitchFamily="49" charset="-122"/>
                <a:ea typeface="楷体_GB2312" pitchFamily="49" charset="-122"/>
              </a:rPr>
              <a:t>,</a:t>
            </a:r>
            <a:r>
              <a:rPr lang="zh-CN" altLang="en-US" sz="2800">
                <a:solidFill>
                  <a:schemeClr val="bg2"/>
                </a:solidFill>
                <a:latin typeface="楷体_GB2312" pitchFamily="49" charset="-122"/>
                <a:ea typeface="楷体_GB2312" pitchFamily="49" charset="-122"/>
              </a:rPr>
              <a:t>能建立一个推导过程</a:t>
            </a:r>
            <a:r>
              <a:rPr lang="en-US" altLang="zh-CN" sz="2800">
                <a:solidFill>
                  <a:schemeClr val="bg2"/>
                </a:solidFill>
                <a:latin typeface="楷体_GB2312" pitchFamily="49" charset="-122"/>
                <a:ea typeface="楷体_GB2312" pitchFamily="49" charset="-122"/>
              </a:rPr>
              <a:t>,</a:t>
            </a:r>
            <a:r>
              <a:rPr lang="zh-CN" altLang="en-US" sz="2800">
                <a:solidFill>
                  <a:schemeClr val="bg2"/>
                </a:solidFill>
                <a:latin typeface="楷体_GB2312" pitchFamily="49" charset="-122"/>
                <a:ea typeface="楷体_GB2312" pitchFamily="49" charset="-122"/>
              </a:rPr>
              <a:t>推导所得的符号串中又出现了该非终结符号。</a:t>
            </a:r>
          </a:p>
        </p:txBody>
      </p:sp>
      <p:grpSp>
        <p:nvGrpSpPr>
          <p:cNvPr id="2" name="Group 10"/>
          <p:cNvGrpSpPr>
            <a:grpSpLocks/>
          </p:cNvGrpSpPr>
          <p:nvPr/>
        </p:nvGrpSpPr>
        <p:grpSpPr bwMode="auto">
          <a:xfrm>
            <a:off x="1000125" y="1928813"/>
            <a:ext cx="5832475" cy="742950"/>
            <a:chOff x="585" y="1215"/>
            <a:chExt cx="3674" cy="468"/>
          </a:xfrm>
        </p:grpSpPr>
        <p:sp>
          <p:nvSpPr>
            <p:cNvPr id="59405" name="Text Box 5"/>
            <p:cNvSpPr txBox="1">
              <a:spLocks noChangeArrowheads="1"/>
            </p:cNvSpPr>
            <p:nvPr/>
          </p:nvSpPr>
          <p:spPr bwMode="auto">
            <a:xfrm>
              <a:off x="585" y="1350"/>
              <a:ext cx="367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楷体_GB2312" pitchFamily="49" charset="-122"/>
                  <a:ea typeface="楷体_GB2312" pitchFamily="49" charset="-122"/>
                </a:rPr>
                <a:t>文法没有递归规则，但</a:t>
              </a:r>
              <a:r>
                <a:rPr lang="en-US" altLang="zh-CN" sz="2800">
                  <a:solidFill>
                    <a:schemeClr val="bg2"/>
                  </a:solidFill>
                  <a:ea typeface="楷体_GB2312" pitchFamily="49" charset="-122"/>
                </a:rPr>
                <a:t>U=&gt;xUy</a:t>
              </a:r>
              <a:r>
                <a:rPr lang="zh-CN" altLang="en-US" sz="2800">
                  <a:solidFill>
                    <a:schemeClr val="bg2"/>
                  </a:solidFill>
                  <a:ea typeface="楷体_GB2312" pitchFamily="49" charset="-122"/>
                </a:rPr>
                <a:t>。</a:t>
              </a:r>
              <a:endParaRPr lang="en-US" altLang="zh-CN" sz="2800">
                <a:solidFill>
                  <a:schemeClr val="bg2"/>
                </a:solidFill>
                <a:ea typeface="楷体_GB2312" pitchFamily="49" charset="-122"/>
              </a:endParaRPr>
            </a:p>
          </p:txBody>
        </p:sp>
        <p:sp>
          <p:nvSpPr>
            <p:cNvPr id="935943" name="Text Box 7"/>
            <p:cNvSpPr txBox="1">
              <a:spLocks noChangeArrowheads="1"/>
            </p:cNvSpPr>
            <p:nvPr/>
          </p:nvSpPr>
          <p:spPr bwMode="auto">
            <a:xfrm>
              <a:off x="3015" y="1215"/>
              <a:ext cx="272" cy="369"/>
            </a:xfrm>
            <a:prstGeom prst="rect">
              <a:avLst/>
            </a:prstGeom>
            <a:noFill/>
            <a:ln w="9525">
              <a:noFill/>
              <a:miter lim="800000"/>
              <a:headEnd/>
              <a:tailEnd/>
            </a:ln>
            <a:effectLst/>
          </p:spPr>
          <p:txBody>
            <a:bodyPr lIns="92075" tIns="46038" rIns="92075" bIns="46038">
              <a:spAutoFit/>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rPr>
                <a:t>+</a:t>
              </a:r>
            </a:p>
          </p:txBody>
        </p:sp>
      </p:grpSp>
      <p:sp>
        <p:nvSpPr>
          <p:cNvPr id="44039" name="Rectangle 8"/>
          <p:cNvSpPr>
            <a:spLocks noChangeArrowheads="1"/>
          </p:cNvSpPr>
          <p:nvPr/>
        </p:nvSpPr>
        <p:spPr bwMode="auto">
          <a:xfrm>
            <a:off x="1000125" y="2714625"/>
            <a:ext cx="2347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accent6">
                    <a:lumMod val="75000"/>
                  </a:schemeClr>
                </a:solidFill>
                <a:ea typeface="楷体_GB2312" pitchFamily="49" charset="-122"/>
              </a:rPr>
              <a:t>递归文法</a:t>
            </a:r>
          </a:p>
        </p:txBody>
      </p:sp>
      <p:sp>
        <p:nvSpPr>
          <p:cNvPr id="44040" name="Rectangle 9"/>
          <p:cNvSpPr>
            <a:spLocks noChangeArrowheads="1"/>
          </p:cNvSpPr>
          <p:nvPr/>
        </p:nvSpPr>
        <p:spPr bwMode="auto">
          <a:xfrm>
            <a:off x="928688" y="1643063"/>
            <a:ext cx="23479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accent6">
                    <a:lumMod val="75000"/>
                  </a:schemeClr>
                </a:solidFill>
                <a:ea typeface="楷体_GB2312" pitchFamily="49" charset="-122"/>
              </a:rPr>
              <a:t>间接递归</a:t>
            </a:r>
          </a:p>
        </p:txBody>
      </p:sp>
      <p:sp>
        <p:nvSpPr>
          <p:cNvPr id="935947" name="Text Box 11"/>
          <p:cNvSpPr txBox="1">
            <a:spLocks noChangeArrowheads="1"/>
          </p:cNvSpPr>
          <p:nvPr/>
        </p:nvSpPr>
        <p:spPr bwMode="auto">
          <a:xfrm>
            <a:off x="1285875" y="4714875"/>
            <a:ext cx="5081588" cy="103187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文法</a:t>
            </a:r>
            <a:r>
              <a:rPr lang="en-US" altLang="zh-CN" sz="2800">
                <a:solidFill>
                  <a:schemeClr val="bg2"/>
                </a:solidFill>
              </a:rPr>
              <a:t>G[A]</a:t>
            </a:r>
            <a:r>
              <a:rPr lang="zh-CN" altLang="en-US" sz="2800">
                <a:solidFill>
                  <a:schemeClr val="bg2"/>
                </a:solidFill>
              </a:rPr>
              <a:t>：</a:t>
            </a:r>
          </a:p>
          <a:p>
            <a:pPr>
              <a:buFont typeface="Monotype Sorts" pitchFamily="2" charset="2"/>
              <a:buNone/>
            </a:pPr>
            <a:r>
              <a:rPr lang="zh-CN" altLang="en-US" sz="2800">
                <a:solidFill>
                  <a:schemeClr val="bg2"/>
                </a:solidFill>
              </a:rPr>
              <a:t>     </a:t>
            </a:r>
            <a:r>
              <a:rPr lang="en-US" altLang="zh-CN" sz="2800">
                <a:solidFill>
                  <a:schemeClr val="bg2"/>
                </a:solidFill>
              </a:rPr>
              <a:t>A →</a:t>
            </a:r>
            <a:r>
              <a:rPr lang="en-US" altLang="zh-CN" sz="2800">
                <a:solidFill>
                  <a:schemeClr val="bg2"/>
                </a:solidFill>
                <a:sym typeface="Wingdings" panose="05000000000000000000" pitchFamily="2" charset="2"/>
              </a:rPr>
              <a:t> 0R    A </a:t>
            </a:r>
            <a:r>
              <a:rPr lang="en-US" altLang="zh-CN" sz="2800">
                <a:solidFill>
                  <a:schemeClr val="bg2"/>
                </a:solidFill>
              </a:rPr>
              <a:t>→</a:t>
            </a:r>
            <a:r>
              <a:rPr lang="en-US" altLang="zh-CN" sz="2800">
                <a:solidFill>
                  <a:schemeClr val="bg2"/>
                </a:solidFill>
                <a:sym typeface="Wingdings" panose="05000000000000000000" pitchFamily="2" charset="2"/>
              </a:rPr>
              <a:t> 01     R </a:t>
            </a:r>
            <a:r>
              <a:rPr lang="en-US" altLang="zh-CN" sz="2800">
                <a:solidFill>
                  <a:schemeClr val="bg2"/>
                </a:solidFill>
              </a:rPr>
              <a:t>→</a:t>
            </a:r>
            <a:r>
              <a:rPr lang="en-US" altLang="zh-CN" sz="2800">
                <a:solidFill>
                  <a:schemeClr val="bg2"/>
                </a:solidFill>
                <a:sym typeface="Wingdings" panose="05000000000000000000" pitchFamily="2" charset="2"/>
              </a:rPr>
              <a:t> A1</a:t>
            </a:r>
          </a:p>
        </p:txBody>
      </p:sp>
      <p:sp>
        <p:nvSpPr>
          <p:cNvPr id="935948" name="Text Box 12"/>
          <p:cNvSpPr txBox="1">
            <a:spLocks noChangeArrowheads="1"/>
          </p:cNvSpPr>
          <p:nvPr/>
        </p:nvSpPr>
        <p:spPr bwMode="auto">
          <a:xfrm>
            <a:off x="785813" y="5929313"/>
            <a:ext cx="7993062" cy="568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50000"/>
              </a:spcBef>
              <a:buClr>
                <a:schemeClr val="folHlink"/>
              </a:buCl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递归的意义</a:t>
            </a: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rPr>
              <a:t>：</a:t>
            </a:r>
            <a:r>
              <a:rPr lang="zh-CN" altLang="en-US"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用有限的文法定义无穷的语言</a:t>
            </a:r>
          </a:p>
        </p:txBody>
      </p:sp>
      <p:sp>
        <p:nvSpPr>
          <p:cNvPr id="935950" name="Rectangle 14"/>
          <p:cNvSpPr>
            <a:spLocks noChangeArrowheads="1"/>
          </p:cNvSpPr>
          <p:nvPr/>
        </p:nvSpPr>
        <p:spPr bwMode="auto">
          <a:xfrm>
            <a:off x="8386763" y="0"/>
            <a:ext cx="765175" cy="523875"/>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120000"/>
              <a:buFont typeface="Wingding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P20</a:t>
            </a:r>
          </a:p>
        </p:txBody>
      </p:sp>
      <p:sp>
        <p:nvSpPr>
          <p:cNvPr id="935951" name="AutoShape 15">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4045" name="Rectangle 9"/>
          <p:cNvSpPr>
            <a:spLocks noChangeArrowheads="1"/>
          </p:cNvSpPr>
          <p:nvPr/>
        </p:nvSpPr>
        <p:spPr bwMode="auto">
          <a:xfrm>
            <a:off x="928688" y="571500"/>
            <a:ext cx="23479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accent6">
                    <a:lumMod val="75000"/>
                  </a:schemeClr>
                </a:solidFill>
                <a:ea typeface="楷体_GB2312" pitchFamily="49" charset="-122"/>
              </a:rPr>
              <a:t>直接递归</a:t>
            </a:r>
          </a:p>
        </p:txBody>
      </p:sp>
      <p:sp>
        <p:nvSpPr>
          <p:cNvPr id="16" name="Text Box 5"/>
          <p:cNvSpPr txBox="1">
            <a:spLocks noChangeArrowheads="1"/>
          </p:cNvSpPr>
          <p:nvPr/>
        </p:nvSpPr>
        <p:spPr bwMode="auto">
          <a:xfrm>
            <a:off x="928688" y="1071563"/>
            <a:ext cx="58324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宋体" panose="02010600030101010101" pitchFamily="2" charset="-122"/>
              </a:rPr>
              <a:t>文法中至少包含一条递归规则。</a:t>
            </a:r>
            <a:endParaRPr lang="en-US" altLang="zh-CN" sz="28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5942"/>
                                        </p:tgtEl>
                                        <p:attrNameLst>
                                          <p:attrName>style.visibility</p:attrName>
                                        </p:attrNameLst>
                                      </p:cBhvr>
                                      <p:to>
                                        <p:strVal val="visible"/>
                                      </p:to>
                                    </p:set>
                                    <p:animEffect transition="in" filter="blinds(horizontal)">
                                      <p:cBhvr>
                                        <p:cTn id="17" dur="500"/>
                                        <p:tgtEl>
                                          <p:spTgt spid="935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35947"/>
                                        </p:tgtEl>
                                        <p:attrNameLst>
                                          <p:attrName>style.visibility</p:attrName>
                                        </p:attrNameLst>
                                      </p:cBhvr>
                                      <p:to>
                                        <p:strVal val="visible"/>
                                      </p:to>
                                    </p:set>
                                    <p:animEffect transition="in" filter="randombar(horizontal)">
                                      <p:cBhvr>
                                        <p:cTn id="22" dur="500"/>
                                        <p:tgtEl>
                                          <p:spTgt spid="9359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5948"/>
                                        </p:tgtEl>
                                        <p:attrNameLst>
                                          <p:attrName>style.visibility</p:attrName>
                                        </p:attrNameLst>
                                      </p:cBhvr>
                                      <p:to>
                                        <p:strVal val="visible"/>
                                      </p:to>
                                    </p:set>
                                    <p:animEffect transition="in" filter="blinds(horizontal)">
                                      <p:cBhvr>
                                        <p:cTn id="27" dur="500"/>
                                        <p:tgtEl>
                                          <p:spTgt spid="935948"/>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935951"/>
                                        </p:tgtEl>
                                        <p:attrNameLst>
                                          <p:attrName>style.visibility</p:attrName>
                                        </p:attrNameLst>
                                      </p:cBhvr>
                                      <p:to>
                                        <p:strVal val="visible"/>
                                      </p:to>
                                    </p:set>
                                    <p:animEffect transition="in" filter="blinds(horizontal)">
                                      <p:cBhvr>
                                        <p:cTn id="31" dur="500"/>
                                        <p:tgtEl>
                                          <p:spTgt spid="935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2" grpId="0"/>
      <p:bldP spid="935947" grpId="0" animBg="1" autoUpdateAnimBg="0"/>
      <p:bldP spid="935948" grpId="0" animBg="1"/>
      <p:bldP spid="93595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132138" y="9525"/>
            <a:ext cx="2898775" cy="533400"/>
          </a:xfrm>
        </p:spPr>
        <p:txBody>
          <a:bodyPr/>
          <a:lstStyle/>
          <a:p>
            <a:pPr algn="ctr">
              <a:lnSpc>
                <a:spcPct val="110000"/>
              </a:lnSpc>
              <a:spcBef>
                <a:spcPct val="20000"/>
              </a:spcBef>
              <a:buClr>
                <a:schemeClr val="folHlink"/>
              </a:buClr>
              <a:buSzPct val="75000"/>
              <a:defRPr/>
            </a:pPr>
            <a:r>
              <a:rPr lang="zh-CN" altLang="en-US" sz="4000" b="1" kern="1200" dirty="0">
                <a:solidFill>
                  <a:schemeClr val="bg1">
                    <a:lumMod val="75000"/>
                  </a:schemeClr>
                </a:solidFill>
                <a:effectLst>
                  <a:outerShdw blurRad="38100" dist="38100" dir="2700000" algn="tl">
                    <a:srgbClr val="000000">
                      <a:alpha val="43137"/>
                    </a:srgbClr>
                  </a:outerShdw>
                </a:effectLst>
                <a:cs typeface="+mn-cs"/>
              </a:rPr>
              <a:t>语言概述</a:t>
            </a:r>
          </a:p>
        </p:txBody>
      </p:sp>
      <p:sp>
        <p:nvSpPr>
          <p:cNvPr id="833541" name="AutoShape 5"/>
          <p:cNvSpPr>
            <a:spLocks/>
          </p:cNvSpPr>
          <p:nvPr/>
        </p:nvSpPr>
        <p:spPr bwMode="auto">
          <a:xfrm>
            <a:off x="2895600" y="4953000"/>
            <a:ext cx="76200" cy="914400"/>
          </a:xfrm>
          <a:prstGeom prst="leftBrace">
            <a:avLst>
              <a:gd name="adj1" fmla="val 100000"/>
              <a:gd name="adj2" fmla="val 50000"/>
            </a:avLst>
          </a:prstGeom>
          <a:noFill/>
          <a:ln w="9525">
            <a:no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3543" name="Text Box 7"/>
          <p:cNvSpPr txBox="1">
            <a:spLocks noChangeArrowheads="1"/>
          </p:cNvSpPr>
          <p:nvPr/>
        </p:nvSpPr>
        <p:spPr bwMode="auto">
          <a:xfrm>
            <a:off x="533400" y="549275"/>
            <a:ext cx="8610600" cy="2057400"/>
          </a:xfrm>
          <a:prstGeom prst="rect">
            <a:avLst/>
          </a:prstGeom>
          <a:noFill/>
          <a:ln w="9525">
            <a:noFill/>
            <a:miter lim="800000"/>
            <a:headEnd/>
            <a:tailEnd/>
          </a:ln>
          <a:effectLst/>
        </p:spPr>
        <p:txBody>
          <a:bodyPr lIns="92075" tIns="46038" rIns="92075" bIns="46038">
            <a:spAutoFit/>
          </a:bodyPr>
          <a:lstStyle/>
          <a:p>
            <a:pPr>
              <a:spcBef>
                <a:spcPct val="20000"/>
              </a:spcBef>
              <a:buSzPct val="75000"/>
              <a:buFont typeface="Monotype Sorts" pitchFamily="2" charset="2"/>
              <a:buChar char="n"/>
              <a:defRPr/>
            </a:pPr>
            <a:r>
              <a:rPr lang="zh-CN" altLang="en-US" sz="2800" dirty="0">
                <a:solidFill>
                  <a:schemeClr val="accent6">
                    <a:lumMod val="50000"/>
                  </a:schemeClr>
                </a:solidFill>
                <a:effectLst>
                  <a:outerShdw blurRad="38100" dist="38100" dir="2700000" algn="tl">
                    <a:srgbClr val="000000"/>
                  </a:outerShdw>
                </a:effectLst>
                <a:latin typeface="Times New Roman" pitchFamily="18" charset="0"/>
              </a:rPr>
              <a:t>语言</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由句子组成的集合。</a:t>
            </a:r>
          </a:p>
          <a:p>
            <a:pPr>
              <a:spcBef>
                <a:spcPct val="20000"/>
              </a:spcBef>
              <a:buSzPct val="75000"/>
              <a:buFont typeface="Monotype Sorts" pitchFamily="2" charset="2"/>
              <a:buChar char="n"/>
              <a:defRPr/>
            </a:pPr>
            <a:r>
              <a:rPr lang="zh-CN" altLang="en-US" sz="2800" dirty="0">
                <a:solidFill>
                  <a:schemeClr val="accent6">
                    <a:lumMod val="50000"/>
                  </a:schemeClr>
                </a:solidFill>
                <a:effectLst>
                  <a:outerShdw blurRad="38100" dist="38100" dir="2700000" algn="tl">
                    <a:srgbClr val="000000"/>
                  </a:outerShdw>
                </a:effectLst>
                <a:latin typeface="Times New Roman" pitchFamily="18" charset="0"/>
              </a:rPr>
              <a:t>汉语</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所有符合汉语语法的句子的全体</a:t>
            </a:r>
          </a:p>
          <a:p>
            <a:pPr>
              <a:spcBef>
                <a:spcPct val="20000"/>
              </a:spcBef>
              <a:buSzPct val="75000"/>
              <a:buFont typeface="Monotype Sorts" pitchFamily="2" charset="2"/>
              <a:buChar char="n"/>
              <a:defRPr/>
            </a:pPr>
            <a:r>
              <a:rPr lang="zh-CN" altLang="en-US" sz="2800" dirty="0">
                <a:solidFill>
                  <a:schemeClr val="accent6">
                    <a:lumMod val="50000"/>
                  </a:schemeClr>
                </a:solidFill>
                <a:effectLst>
                  <a:outerShdw blurRad="38100" dist="38100" dir="2700000" algn="tl">
                    <a:srgbClr val="000000"/>
                  </a:outerShdw>
                </a:effectLst>
                <a:latin typeface="Times New Roman" pitchFamily="18" charset="0"/>
              </a:rPr>
              <a:t>英语</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所有符合英语语法的句子的全体</a:t>
            </a:r>
          </a:p>
          <a:p>
            <a:pPr>
              <a:spcBef>
                <a:spcPct val="20000"/>
              </a:spcBef>
              <a:buSzPct val="75000"/>
              <a:buFont typeface="Monotype Sorts" pitchFamily="2" charset="2"/>
              <a:buChar char="n"/>
              <a:defRPr/>
            </a:pPr>
            <a:r>
              <a:rPr lang="zh-CN" altLang="en-US" sz="2800" dirty="0">
                <a:solidFill>
                  <a:schemeClr val="accent6">
                    <a:lumMod val="50000"/>
                  </a:schemeClr>
                </a:solidFill>
                <a:effectLst>
                  <a:outerShdw blurRad="38100" dist="38100" dir="2700000" algn="tl">
                    <a:srgbClr val="000000"/>
                  </a:outerShdw>
                </a:effectLst>
                <a:latin typeface="Times New Roman" pitchFamily="18" charset="0"/>
              </a:rPr>
              <a:t>程序设计语言</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400" dirty="0">
                <a:solidFill>
                  <a:schemeClr val="bg2"/>
                </a:solidFill>
                <a:effectLst>
                  <a:outerShdw blurRad="38100" dist="38100" dir="2700000" algn="tl">
                    <a:srgbClr val="000000"/>
                  </a:outerShdw>
                </a:effectLst>
                <a:latin typeface="Times New Roman" pitchFamily="18" charset="0"/>
              </a:rPr>
              <a:t>所有该语言的程序的全体</a:t>
            </a:r>
          </a:p>
        </p:txBody>
      </p:sp>
      <p:sp>
        <p:nvSpPr>
          <p:cNvPr id="833545" name="Text Box 9"/>
          <p:cNvSpPr txBox="1">
            <a:spLocks noChangeArrowheads="1"/>
          </p:cNvSpPr>
          <p:nvPr/>
        </p:nvSpPr>
        <p:spPr bwMode="auto">
          <a:xfrm>
            <a:off x="468313" y="2781300"/>
            <a:ext cx="7704137" cy="3519488"/>
          </a:xfrm>
          <a:prstGeom prst="rect">
            <a:avLst/>
          </a:prstGeom>
          <a:noFill/>
          <a:ln w="9525">
            <a:noFill/>
            <a:miter lim="800000"/>
            <a:headEnd/>
            <a:tailEnd/>
          </a:ln>
          <a:effectLst/>
        </p:spPr>
        <p:txBody>
          <a:bodyPr lIns="92075" tIns="46038" rIns="92075" bIns="46038">
            <a:spAutoFit/>
          </a:bodyPr>
          <a:lstStyle/>
          <a:p>
            <a:pPr>
              <a:lnSpc>
                <a:spcPct val="90000"/>
              </a:lnSpc>
              <a:spcBef>
                <a:spcPct val="10000"/>
              </a:spcBef>
              <a:buClr>
                <a:srgbClr val="FF00FF"/>
              </a:buClr>
              <a:buSzPct val="75000"/>
              <a:buFont typeface="Monotype Sorts" pitchFamily="2" charset="2"/>
              <a:buChar char="n"/>
              <a:defRPr/>
            </a:pPr>
            <a:r>
              <a:rPr lang="zh-CN" altLang="en-US" dirty="0">
                <a:solidFill>
                  <a:srgbClr val="FF33CC"/>
                </a:solidFill>
                <a:effectLst>
                  <a:outerShdw blurRad="38100" dist="38100" dir="2700000" algn="tl">
                    <a:srgbClr val="000000"/>
                  </a:outerShdw>
                </a:effectLst>
                <a:latin typeface="Times New Roman" pitchFamily="18" charset="0"/>
              </a:rPr>
              <a:t>语言研究的三个方面</a:t>
            </a:r>
          </a:p>
          <a:p>
            <a:pPr lvl="1">
              <a:lnSpc>
                <a:spcPct val="90000"/>
              </a:lnSpc>
              <a:spcBef>
                <a:spcPct val="10000"/>
              </a:spcBef>
              <a:buClr>
                <a:srgbClr val="FF33CC"/>
              </a:buClr>
              <a:buSzPct val="75000"/>
              <a:buFont typeface="Monotype Sorts" pitchFamily="2" charset="2"/>
              <a:buChar char="u"/>
              <a:defRPr/>
            </a:pPr>
            <a:r>
              <a:rPr lang="zh-CN" altLang="en-US" sz="2400" dirty="0">
                <a:solidFill>
                  <a:schemeClr val="tx1"/>
                </a:solidFill>
                <a:effectLst>
                  <a:outerShdw blurRad="38100" dist="38100" dir="2700000" algn="tl">
                    <a:srgbClr val="000000"/>
                  </a:outerShdw>
                </a:effectLst>
                <a:latin typeface="Times New Roman" pitchFamily="18" charset="0"/>
              </a:rPr>
              <a:t> </a:t>
            </a:r>
            <a:r>
              <a:rPr lang="zh-CN" altLang="en-US" sz="2800" dirty="0">
                <a:solidFill>
                  <a:srgbClr val="FF33CC"/>
                </a:solidFill>
                <a:effectLst>
                  <a:outerShdw blurRad="38100" dist="38100" dir="2700000" algn="tl">
                    <a:srgbClr val="000000"/>
                  </a:outerShdw>
                </a:effectLst>
                <a:latin typeface="Times New Roman" pitchFamily="18" charset="0"/>
              </a:rPr>
              <a:t>语法    </a:t>
            </a:r>
            <a:r>
              <a:rPr lang="en-US" altLang="zh-CN" sz="2800" dirty="0">
                <a:solidFill>
                  <a:srgbClr val="FF33CC"/>
                </a:solidFill>
                <a:effectLst>
                  <a:outerShdw blurRad="38100" dist="38100" dir="2700000" algn="tl">
                    <a:srgbClr val="000000"/>
                  </a:outerShdw>
                </a:effectLst>
                <a:latin typeface="Times New Roman" pitchFamily="18" charset="0"/>
              </a:rPr>
              <a:t>Syntax</a:t>
            </a:r>
          </a:p>
          <a:p>
            <a:pPr marL="1371600" lvl="2" indent="-457200">
              <a:lnSpc>
                <a:spcPct val="90000"/>
              </a:lnSpc>
              <a:spcBef>
                <a:spcPct val="10000"/>
              </a:spcBef>
              <a:buSzPct val="65000"/>
              <a:buFont typeface="Wingdings" panose="05000000000000000000" pitchFamily="2" charset="2"/>
              <a:buChar char="u"/>
              <a:defRPr/>
            </a:pPr>
            <a:r>
              <a:rPr lang="zh-CN" altLang="en-US" sz="2800" dirty="0">
                <a:solidFill>
                  <a:schemeClr val="bg2"/>
                </a:solidFill>
                <a:effectLst>
                  <a:outerShdw blurRad="38100" dist="38100" dir="2700000" algn="tl">
                    <a:srgbClr val="000000"/>
                  </a:outerShdw>
                </a:effectLst>
                <a:latin typeface="Times New Roman" pitchFamily="18" charset="0"/>
              </a:rPr>
              <a:t>构成句子的各个记号之间的组合规律</a:t>
            </a:r>
          </a:p>
          <a:p>
            <a:pPr lvl="2" indent="-457200">
              <a:lnSpc>
                <a:spcPct val="90000"/>
              </a:lnSpc>
              <a:spcBef>
                <a:spcPct val="10000"/>
              </a:spcBef>
              <a:buClr>
                <a:srgbClr val="FF33CC"/>
              </a:buClr>
              <a:buSzPct val="75000"/>
              <a:buFont typeface="Monotype Sorts" pitchFamily="2" charset="2"/>
              <a:buChar char="u"/>
              <a:defRPr/>
            </a:pPr>
            <a:r>
              <a:rPr lang="zh-CN" altLang="en-US" sz="2800" dirty="0">
                <a:solidFill>
                  <a:srgbClr val="FF33CC"/>
                </a:solidFill>
                <a:effectLst>
                  <a:outerShdw blurRad="38100" dist="38100" dir="2700000" algn="tl">
                    <a:srgbClr val="000000"/>
                  </a:outerShdw>
                </a:effectLst>
                <a:latin typeface="Times New Roman" pitchFamily="18" charset="0"/>
              </a:rPr>
              <a:t>语义    </a:t>
            </a:r>
            <a:r>
              <a:rPr lang="en-US" altLang="zh-CN" sz="2800" dirty="0">
                <a:solidFill>
                  <a:srgbClr val="FF33CC"/>
                </a:solidFill>
                <a:effectLst>
                  <a:outerShdw blurRad="38100" dist="38100" dir="2700000" algn="tl">
                    <a:srgbClr val="000000"/>
                  </a:outerShdw>
                </a:effectLst>
                <a:latin typeface="Times New Roman" pitchFamily="18" charset="0"/>
              </a:rPr>
              <a:t>Semantics</a:t>
            </a:r>
          </a:p>
          <a:p>
            <a:pPr marL="1371600" lvl="2" indent="-457200">
              <a:lnSpc>
                <a:spcPct val="90000"/>
              </a:lnSpc>
              <a:spcBef>
                <a:spcPct val="10000"/>
              </a:spcBef>
              <a:buSzPct val="65000"/>
              <a:buFont typeface="Wingdings" panose="05000000000000000000" pitchFamily="2" charset="2"/>
              <a:buChar char="u"/>
              <a:defRPr/>
            </a:pPr>
            <a:r>
              <a:rPr lang="zh-CN" altLang="en-US" sz="2800" dirty="0">
                <a:solidFill>
                  <a:schemeClr val="bg2"/>
                </a:solidFill>
                <a:effectLst>
                  <a:outerShdw blurRad="38100" dist="38100" dir="2700000" algn="tl">
                    <a:srgbClr val="000000"/>
                  </a:outerShdw>
                </a:effectLst>
                <a:latin typeface="Times New Roman" pitchFamily="18" charset="0"/>
              </a:rPr>
              <a:t>各个记号的特定含义。</a:t>
            </a:r>
          </a:p>
          <a:p>
            <a:pPr marL="1371600" lvl="2" indent="-457200">
              <a:lnSpc>
                <a:spcPct val="90000"/>
              </a:lnSpc>
              <a:spcBef>
                <a:spcPct val="10000"/>
              </a:spcBef>
              <a:buSzPct val="65000"/>
              <a:buFont typeface="Wingdings" panose="05000000000000000000" pitchFamily="2" charset="2"/>
              <a:buChar char="u"/>
              <a:defRPr/>
            </a:pPr>
            <a:r>
              <a:rPr lang="zh-CN" altLang="en-US" sz="2800" dirty="0">
                <a:solidFill>
                  <a:schemeClr val="bg2"/>
                </a:solidFill>
                <a:effectLst>
                  <a:outerShdw blurRad="38100" dist="38100" dir="2700000" algn="tl">
                    <a:srgbClr val="000000"/>
                  </a:outerShdw>
                </a:effectLst>
                <a:latin typeface="Times New Roman" pitchFamily="18" charset="0"/>
              </a:rPr>
              <a:t>该句子的创立者所想要表示的意义</a:t>
            </a:r>
          </a:p>
          <a:p>
            <a:pPr lvl="2" indent="-457200">
              <a:lnSpc>
                <a:spcPct val="90000"/>
              </a:lnSpc>
              <a:spcBef>
                <a:spcPct val="10000"/>
              </a:spcBef>
              <a:buClr>
                <a:srgbClr val="FF33CC"/>
              </a:buClr>
              <a:buSzPct val="75000"/>
              <a:buFont typeface="Monotype Sorts" pitchFamily="2" charset="2"/>
              <a:buChar char="u"/>
              <a:defRPr/>
            </a:pPr>
            <a:r>
              <a:rPr lang="zh-CN" altLang="en-US" sz="2800" dirty="0">
                <a:effectLst>
                  <a:outerShdw blurRad="38100" dist="38100" dir="2700000" algn="tl">
                    <a:srgbClr val="000000"/>
                  </a:outerShdw>
                </a:effectLst>
                <a:latin typeface="Times New Roman" pitchFamily="18" charset="0"/>
              </a:rPr>
              <a:t> </a:t>
            </a:r>
            <a:r>
              <a:rPr lang="zh-CN" altLang="en-US" sz="2800" dirty="0">
                <a:solidFill>
                  <a:srgbClr val="FF33CC"/>
                </a:solidFill>
                <a:effectLst>
                  <a:outerShdw blurRad="38100" dist="38100" dir="2700000" algn="tl">
                    <a:srgbClr val="000000"/>
                  </a:outerShdw>
                </a:effectLst>
                <a:latin typeface="Times New Roman" pitchFamily="18" charset="0"/>
              </a:rPr>
              <a:t>语用    </a:t>
            </a:r>
            <a:r>
              <a:rPr lang="en-US" altLang="zh-CN" sz="2800" dirty="0">
                <a:solidFill>
                  <a:srgbClr val="FF33CC"/>
                </a:solidFill>
                <a:effectLst>
                  <a:outerShdw blurRad="38100" dist="38100" dir="2700000" algn="tl">
                    <a:srgbClr val="000000"/>
                  </a:outerShdw>
                </a:effectLst>
                <a:latin typeface="Times New Roman" pitchFamily="18" charset="0"/>
              </a:rPr>
              <a:t>Pragmatics</a:t>
            </a:r>
          </a:p>
          <a:p>
            <a:pPr marL="1371600" lvl="2" indent="-457200">
              <a:lnSpc>
                <a:spcPct val="90000"/>
              </a:lnSpc>
              <a:spcBef>
                <a:spcPct val="10000"/>
              </a:spcBef>
              <a:buSzPct val="65000"/>
              <a:buFont typeface="Wingdings" panose="05000000000000000000" pitchFamily="2" charset="2"/>
              <a:buChar char="u"/>
              <a:defRPr/>
            </a:pPr>
            <a:r>
              <a:rPr lang="zh-CN" altLang="en-US" sz="2800" dirty="0">
                <a:solidFill>
                  <a:schemeClr val="bg2"/>
                </a:solidFill>
                <a:effectLst>
                  <a:outerShdw blurRad="38100" dist="38100" dir="2700000" algn="tl">
                    <a:srgbClr val="000000"/>
                  </a:outerShdw>
                </a:effectLst>
                <a:latin typeface="Times New Roman" pitchFamily="18" charset="0"/>
              </a:rPr>
              <a:t>接收者所检验到的意义</a:t>
            </a:r>
          </a:p>
        </p:txBody>
      </p:sp>
      <p:sp>
        <p:nvSpPr>
          <p:cNvPr id="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3545">
                                            <p:txEl>
                                              <p:pRg st="0" end="0"/>
                                            </p:txEl>
                                          </p:spTgt>
                                        </p:tgtEl>
                                        <p:attrNameLst>
                                          <p:attrName>style.visibility</p:attrName>
                                        </p:attrNameLst>
                                      </p:cBhvr>
                                      <p:to>
                                        <p:strVal val="visible"/>
                                      </p:to>
                                    </p:set>
                                    <p:anim calcmode="lin" valueType="num">
                                      <p:cBhvr additive="base">
                                        <p:cTn id="7" dur="500" fill="hold"/>
                                        <p:tgtEl>
                                          <p:spTgt spid="8335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35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3545">
                                            <p:txEl>
                                              <p:pRg st="1" end="1"/>
                                            </p:txEl>
                                          </p:spTgt>
                                        </p:tgtEl>
                                        <p:attrNameLst>
                                          <p:attrName>style.visibility</p:attrName>
                                        </p:attrNameLst>
                                      </p:cBhvr>
                                      <p:to>
                                        <p:strVal val="visible"/>
                                      </p:to>
                                    </p:set>
                                    <p:anim calcmode="lin" valueType="num">
                                      <p:cBhvr additive="base">
                                        <p:cTn id="13" dur="500" fill="hold"/>
                                        <p:tgtEl>
                                          <p:spTgt spid="83354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354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33545">
                                            <p:txEl>
                                              <p:pRg st="2" end="2"/>
                                            </p:txEl>
                                          </p:spTgt>
                                        </p:tgtEl>
                                        <p:attrNameLst>
                                          <p:attrName>style.visibility</p:attrName>
                                        </p:attrNameLst>
                                      </p:cBhvr>
                                      <p:to>
                                        <p:strVal val="visible"/>
                                      </p:to>
                                    </p:set>
                                    <p:anim calcmode="lin" valueType="num">
                                      <p:cBhvr additive="base">
                                        <p:cTn id="17" dur="500" fill="hold"/>
                                        <p:tgtEl>
                                          <p:spTgt spid="83354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3354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33545">
                                            <p:txEl>
                                              <p:pRg st="3" end="3"/>
                                            </p:txEl>
                                          </p:spTgt>
                                        </p:tgtEl>
                                        <p:attrNameLst>
                                          <p:attrName>style.visibility</p:attrName>
                                        </p:attrNameLst>
                                      </p:cBhvr>
                                      <p:to>
                                        <p:strVal val="visible"/>
                                      </p:to>
                                    </p:set>
                                    <p:anim calcmode="lin" valueType="num">
                                      <p:cBhvr additive="base">
                                        <p:cTn id="21" dur="500" fill="hold"/>
                                        <p:tgtEl>
                                          <p:spTgt spid="83354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3354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33545">
                                            <p:txEl>
                                              <p:pRg st="4" end="4"/>
                                            </p:txEl>
                                          </p:spTgt>
                                        </p:tgtEl>
                                        <p:attrNameLst>
                                          <p:attrName>style.visibility</p:attrName>
                                        </p:attrNameLst>
                                      </p:cBhvr>
                                      <p:to>
                                        <p:strVal val="visible"/>
                                      </p:to>
                                    </p:set>
                                    <p:anim calcmode="lin" valueType="num">
                                      <p:cBhvr additive="base">
                                        <p:cTn id="25" dur="500" fill="hold"/>
                                        <p:tgtEl>
                                          <p:spTgt spid="83354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354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33545">
                                            <p:txEl>
                                              <p:pRg st="5" end="5"/>
                                            </p:txEl>
                                          </p:spTgt>
                                        </p:tgtEl>
                                        <p:attrNameLst>
                                          <p:attrName>style.visibility</p:attrName>
                                        </p:attrNameLst>
                                      </p:cBhvr>
                                      <p:to>
                                        <p:strVal val="visible"/>
                                      </p:to>
                                    </p:set>
                                    <p:anim calcmode="lin" valueType="num">
                                      <p:cBhvr additive="base">
                                        <p:cTn id="29" dur="500" fill="hold"/>
                                        <p:tgtEl>
                                          <p:spTgt spid="83354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354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33545">
                                            <p:txEl>
                                              <p:pRg st="6" end="6"/>
                                            </p:txEl>
                                          </p:spTgt>
                                        </p:tgtEl>
                                        <p:attrNameLst>
                                          <p:attrName>style.visibility</p:attrName>
                                        </p:attrNameLst>
                                      </p:cBhvr>
                                      <p:to>
                                        <p:strVal val="visible"/>
                                      </p:to>
                                    </p:set>
                                    <p:anim calcmode="lin" valueType="num">
                                      <p:cBhvr additive="base">
                                        <p:cTn id="33" dur="500" fill="hold"/>
                                        <p:tgtEl>
                                          <p:spTgt spid="83354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354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33545">
                                            <p:txEl>
                                              <p:pRg st="7" end="7"/>
                                            </p:txEl>
                                          </p:spTgt>
                                        </p:tgtEl>
                                        <p:attrNameLst>
                                          <p:attrName>style.visibility</p:attrName>
                                        </p:attrNameLst>
                                      </p:cBhvr>
                                      <p:to>
                                        <p:strVal val="visible"/>
                                      </p:to>
                                    </p:set>
                                    <p:anim calcmode="lin" valueType="num">
                                      <p:cBhvr additive="base">
                                        <p:cTn id="37" dur="500" fill="hold"/>
                                        <p:tgtEl>
                                          <p:spTgt spid="83354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3545">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5" grpId="0" build="p" bldLvl="2" autoUpdateAnimBg="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6963" name="Text Box 3"/>
          <p:cNvSpPr txBox="1">
            <a:spLocks noChangeArrowheads="1"/>
          </p:cNvSpPr>
          <p:nvPr/>
        </p:nvSpPr>
        <p:spPr bwMode="auto">
          <a:xfrm>
            <a:off x="1114425" y="4667250"/>
            <a:ext cx="7705725" cy="568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句型的子串，能够归约到一个非终结符号</a:t>
            </a:r>
          </a:p>
        </p:txBody>
      </p:sp>
      <p:sp>
        <p:nvSpPr>
          <p:cNvPr id="936965" name="Text Box 5"/>
          <p:cNvSpPr txBox="1">
            <a:spLocks noChangeArrowheads="1"/>
          </p:cNvSpPr>
          <p:nvPr/>
        </p:nvSpPr>
        <p:spPr bwMode="auto">
          <a:xfrm>
            <a:off x="1135063" y="1509713"/>
            <a:ext cx="7772400" cy="585787"/>
          </a:xfrm>
          <a:prstGeom prst="rect">
            <a:avLst/>
          </a:prstGeom>
          <a:noFill/>
          <a:ln w="9525">
            <a:noFill/>
            <a:miter lim="800000"/>
            <a:headEnd/>
            <a:tailEnd/>
          </a:ln>
          <a:effectLst/>
        </p:spPr>
        <p:txBody>
          <a:bodyPr lIns="92075" tIns="46038" rIns="92075" bIns="46038">
            <a:spAutoFit/>
          </a:bodyPr>
          <a:lstStyle/>
          <a:p>
            <a:pPr>
              <a:buClr>
                <a:schemeClr val="tx2"/>
              </a:buClr>
              <a:buSzPct val="75000"/>
              <a:buFont typeface="Monotype Sorts" pitchFamily="2" charset="2"/>
              <a:buNone/>
              <a:defRPr/>
            </a:pPr>
            <a:r>
              <a:rPr lang="en-US" altLang="zh-CN" dirty="0">
                <a:solidFill>
                  <a:schemeClr val="accent2">
                    <a:lumMod val="50000"/>
                  </a:schemeClr>
                </a:solidFill>
                <a:latin typeface="Times New Roman" pitchFamily="18" charset="0"/>
              </a:rPr>
              <a:t>u</a:t>
            </a:r>
            <a:r>
              <a:rPr lang="en-US" altLang="zh-CN" dirty="0">
                <a:solidFill>
                  <a:schemeClr val="bg2"/>
                </a:solidFill>
                <a:latin typeface="Times New Roman" pitchFamily="18" charset="0"/>
              </a:rPr>
              <a:t> </a:t>
            </a:r>
            <a:r>
              <a:rPr lang="zh-CN" altLang="en-US" dirty="0">
                <a:solidFill>
                  <a:schemeClr val="bg2"/>
                </a:solidFill>
                <a:latin typeface="Times New Roman" pitchFamily="18" charset="0"/>
              </a:rPr>
              <a:t>是句型 </a:t>
            </a:r>
            <a:r>
              <a:rPr lang="en-US" altLang="zh-CN" dirty="0">
                <a:solidFill>
                  <a:schemeClr val="bg2"/>
                </a:solidFill>
                <a:latin typeface="Times New Roman" pitchFamily="18" charset="0"/>
              </a:rPr>
              <a:t>x</a:t>
            </a:r>
            <a:r>
              <a:rPr lang="en-US" altLang="zh-CN" dirty="0">
                <a:solidFill>
                  <a:schemeClr val="accent2">
                    <a:lumMod val="50000"/>
                  </a:schemeClr>
                </a:solidFill>
                <a:latin typeface="Times New Roman" pitchFamily="18" charset="0"/>
              </a:rPr>
              <a:t>u</a:t>
            </a:r>
            <a:r>
              <a:rPr lang="en-US" altLang="zh-CN" dirty="0">
                <a:solidFill>
                  <a:schemeClr val="bg2"/>
                </a:solidFill>
                <a:latin typeface="Times New Roman" pitchFamily="18" charset="0"/>
              </a:rPr>
              <a:t>y </a:t>
            </a:r>
            <a:r>
              <a:rPr lang="zh-CN" altLang="en-US" dirty="0">
                <a:solidFill>
                  <a:schemeClr val="bg2"/>
                </a:solidFill>
                <a:latin typeface="Times New Roman" pitchFamily="18" charset="0"/>
              </a:rPr>
              <a:t>相对于非终结符</a:t>
            </a:r>
            <a:r>
              <a:rPr lang="en-US" altLang="zh-CN" dirty="0">
                <a:solidFill>
                  <a:schemeClr val="accent2">
                    <a:lumMod val="50000"/>
                  </a:schemeClr>
                </a:solidFill>
                <a:latin typeface="Times New Roman" pitchFamily="18" charset="0"/>
              </a:rPr>
              <a:t>U</a:t>
            </a:r>
            <a:r>
              <a:rPr lang="zh-CN" altLang="en-US" dirty="0">
                <a:solidFill>
                  <a:schemeClr val="bg2"/>
                </a:solidFill>
                <a:latin typeface="Times New Roman" pitchFamily="18" charset="0"/>
              </a:rPr>
              <a:t>的</a:t>
            </a:r>
            <a:r>
              <a:rPr lang="zh-CN" altLang="en-US" dirty="0">
                <a:solidFill>
                  <a:schemeClr val="bg2"/>
                </a:solidFill>
                <a:effectLst>
                  <a:outerShdw blurRad="38100" dist="38100" dir="2700000" algn="tl">
                    <a:srgbClr val="000000"/>
                  </a:outerShdw>
                </a:effectLst>
                <a:latin typeface="Times New Roman" pitchFamily="18" charset="0"/>
              </a:rPr>
              <a:t>短语</a:t>
            </a:r>
          </a:p>
        </p:txBody>
      </p:sp>
      <p:sp>
        <p:nvSpPr>
          <p:cNvPr id="936967" name="Text Box 7"/>
          <p:cNvSpPr txBox="1">
            <a:spLocks noChangeArrowheads="1"/>
          </p:cNvSpPr>
          <p:nvPr/>
        </p:nvSpPr>
        <p:spPr bwMode="auto">
          <a:xfrm>
            <a:off x="1714500" y="2500313"/>
            <a:ext cx="2663825" cy="1312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sz="2800" dirty="0">
                <a:solidFill>
                  <a:schemeClr val="bg2"/>
                </a:solidFill>
              </a:rPr>
              <a:t>Z        </a:t>
            </a:r>
            <a:r>
              <a:rPr lang="en-US" altLang="zh-CN" dirty="0" err="1">
                <a:solidFill>
                  <a:schemeClr val="bg2"/>
                </a:solidFill>
              </a:rPr>
              <a:t>x</a:t>
            </a:r>
            <a:r>
              <a:rPr lang="en-US" altLang="zh-CN" dirty="0" err="1">
                <a:solidFill>
                  <a:schemeClr val="accent2">
                    <a:lumMod val="50000"/>
                  </a:schemeClr>
                </a:solidFill>
              </a:rPr>
              <a:t>U</a:t>
            </a:r>
            <a:r>
              <a:rPr lang="en-US" altLang="zh-CN" dirty="0" err="1">
                <a:solidFill>
                  <a:schemeClr val="bg2"/>
                </a:solidFill>
              </a:rPr>
              <a:t>y</a:t>
            </a:r>
            <a:endParaRPr lang="en-US" altLang="zh-CN" sz="2800" dirty="0">
              <a:solidFill>
                <a:schemeClr val="bg2"/>
              </a:solidFill>
            </a:endParaRPr>
          </a:p>
          <a:p>
            <a:pPr>
              <a:lnSpc>
                <a:spcPct val="110000"/>
              </a:lnSpc>
              <a:spcBef>
                <a:spcPct val="50000"/>
              </a:spcBef>
              <a:buClr>
                <a:schemeClr val="folHlink"/>
              </a:buClr>
              <a:buFont typeface="Monotype Sorts" pitchFamily="2" charset="2"/>
              <a:buNone/>
              <a:defRPr/>
            </a:pPr>
            <a:r>
              <a:rPr lang="en-US" altLang="zh-CN" sz="2800" dirty="0">
                <a:solidFill>
                  <a:schemeClr val="bg2"/>
                </a:solidFill>
              </a:rPr>
              <a:t>           </a:t>
            </a:r>
            <a:r>
              <a:rPr lang="en-US" altLang="zh-CN" sz="2800" dirty="0" err="1">
                <a:solidFill>
                  <a:schemeClr val="bg2"/>
                </a:solidFill>
              </a:rPr>
              <a:t>x</a:t>
            </a:r>
            <a:r>
              <a:rPr lang="en-US" altLang="zh-CN" sz="2800" dirty="0" err="1">
                <a:solidFill>
                  <a:schemeClr val="accent2">
                    <a:lumMod val="50000"/>
                  </a:schemeClr>
                </a:solidFill>
              </a:rPr>
              <a:t>u</a:t>
            </a:r>
            <a:r>
              <a:rPr lang="en-US" altLang="zh-CN" sz="2800" dirty="0" err="1">
                <a:solidFill>
                  <a:schemeClr val="bg2"/>
                </a:solidFill>
              </a:rPr>
              <a:t>y</a:t>
            </a:r>
            <a:endParaRPr lang="en-US" altLang="zh-CN" sz="2800" dirty="0">
              <a:solidFill>
                <a:schemeClr val="bg2"/>
              </a:solidFill>
            </a:endParaRPr>
          </a:p>
        </p:txBody>
      </p:sp>
      <p:sp>
        <p:nvSpPr>
          <p:cNvPr id="60421" name="Rectangle 8"/>
          <p:cNvSpPr>
            <a:spLocks noChangeArrowheads="1"/>
          </p:cNvSpPr>
          <p:nvPr/>
        </p:nvSpPr>
        <p:spPr bwMode="auto">
          <a:xfrm>
            <a:off x="8447088" y="25400"/>
            <a:ext cx="736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en-US" altLang="zh-CN"/>
              <a:t>P</a:t>
            </a:r>
            <a:r>
              <a:rPr lang="en-US" altLang="zh-CN" sz="2400"/>
              <a:t>21</a:t>
            </a:r>
          </a:p>
        </p:txBody>
      </p:sp>
      <p:sp>
        <p:nvSpPr>
          <p:cNvPr id="45065" name="Rectangle 9"/>
          <p:cNvSpPr>
            <a:spLocks noChangeArrowheads="1"/>
          </p:cNvSpPr>
          <p:nvPr/>
        </p:nvSpPr>
        <p:spPr bwMode="auto">
          <a:xfrm>
            <a:off x="3708400" y="836613"/>
            <a:ext cx="2736850" cy="592137"/>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defRPr/>
            </a:pPr>
            <a:r>
              <a:rPr lang="zh-CN" altLang="en-US" sz="3600" dirty="0">
                <a:solidFill>
                  <a:schemeClr val="bg2"/>
                </a:solidFill>
                <a:effectLst>
                  <a:outerShdw blurRad="38100" dist="38100" dir="2700000" algn="tl">
                    <a:srgbClr val="000000">
                      <a:alpha val="43137"/>
                    </a:srgbClr>
                  </a:outerShdw>
                </a:effectLst>
                <a:latin typeface="宋体" panose="02010600030101010101" pitchFamily="2" charset="-122"/>
              </a:rPr>
              <a:t>定义 短语</a:t>
            </a:r>
          </a:p>
        </p:txBody>
      </p:sp>
      <p:grpSp>
        <p:nvGrpSpPr>
          <p:cNvPr id="2" name="Group 16"/>
          <p:cNvGrpSpPr>
            <a:grpSpLocks/>
          </p:cNvGrpSpPr>
          <p:nvPr/>
        </p:nvGrpSpPr>
        <p:grpSpPr bwMode="auto">
          <a:xfrm>
            <a:off x="5072063" y="2357438"/>
            <a:ext cx="1441450" cy="873125"/>
            <a:chOff x="2426" y="1253"/>
            <a:chExt cx="908" cy="550"/>
          </a:xfrm>
        </p:grpSpPr>
        <p:sp>
          <p:nvSpPr>
            <p:cNvPr id="45077" name="Rectangle 17"/>
            <p:cNvSpPr>
              <a:spLocks noChangeArrowheads="1"/>
            </p:cNvSpPr>
            <p:nvPr/>
          </p:nvSpPr>
          <p:spPr bwMode="auto">
            <a:xfrm>
              <a:off x="3016" y="1434"/>
              <a:ext cx="31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Monotype Sorts" pitchFamily="2" charset="2"/>
                <a:buNone/>
                <a:defRPr/>
              </a:pPr>
              <a:r>
                <a:rPr lang="en-US" altLang="zh-CN">
                  <a:solidFill>
                    <a:schemeClr val="accent2">
                      <a:lumMod val="50000"/>
                    </a:schemeClr>
                  </a:solidFill>
                </a:rPr>
                <a:t>u</a:t>
              </a:r>
            </a:p>
          </p:txBody>
        </p:sp>
        <p:grpSp>
          <p:nvGrpSpPr>
            <p:cNvPr id="60436" name="Group 18"/>
            <p:cNvGrpSpPr>
              <a:grpSpLocks/>
            </p:cNvGrpSpPr>
            <p:nvPr/>
          </p:nvGrpSpPr>
          <p:grpSpPr bwMode="auto">
            <a:xfrm>
              <a:off x="2653" y="1253"/>
              <a:ext cx="412" cy="550"/>
              <a:chOff x="2653" y="1253"/>
              <a:chExt cx="412" cy="550"/>
            </a:xfrm>
          </p:grpSpPr>
          <p:sp>
            <p:nvSpPr>
              <p:cNvPr id="936979" name="Text Box 19"/>
              <p:cNvSpPr txBox="1">
                <a:spLocks noChangeArrowheads="1"/>
              </p:cNvSpPr>
              <p:nvPr/>
            </p:nvSpPr>
            <p:spPr bwMode="auto">
              <a:xfrm>
                <a:off x="2699" y="1253"/>
                <a:ext cx="317" cy="369"/>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dirty="0">
                    <a:solidFill>
                      <a:schemeClr val="accent2">
                        <a:lumMod val="50000"/>
                      </a:schemeClr>
                    </a:solidFill>
                    <a:effectLst>
                      <a:outerShdw blurRad="38100" dist="38100" dir="2700000" algn="tl">
                        <a:srgbClr val="000000"/>
                      </a:outerShdw>
                    </a:effectLst>
                    <a:latin typeface="Times New Roman" panose="02020603050405020304" pitchFamily="18" charset="0"/>
                  </a:rPr>
                  <a:t>+</a:t>
                </a:r>
              </a:p>
            </p:txBody>
          </p:sp>
          <p:sp>
            <p:nvSpPr>
              <p:cNvPr id="45081" name="Rectangle 20"/>
              <p:cNvSpPr>
                <a:spLocks noChangeArrowheads="1"/>
              </p:cNvSpPr>
              <p:nvPr/>
            </p:nvSpPr>
            <p:spPr bwMode="auto">
              <a:xfrm>
                <a:off x="2653" y="1434"/>
                <a:ext cx="41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defRPr/>
                </a:pPr>
                <a:r>
                  <a:rPr lang="en-US" altLang="zh-CN" dirty="0">
                    <a:solidFill>
                      <a:schemeClr val="accent2">
                        <a:lumMod val="50000"/>
                      </a:schemeClr>
                    </a:solidFill>
                    <a:sym typeface="Symbol" panose="05050102010706020507" pitchFamily="18" charset="2"/>
                  </a:rPr>
                  <a:t>=&gt;</a:t>
                </a:r>
              </a:p>
            </p:txBody>
          </p:sp>
        </p:grpSp>
        <p:sp>
          <p:nvSpPr>
            <p:cNvPr id="45079" name="Rectangle 21"/>
            <p:cNvSpPr>
              <a:spLocks noChangeArrowheads="1"/>
            </p:cNvSpPr>
            <p:nvPr/>
          </p:nvSpPr>
          <p:spPr bwMode="auto">
            <a:xfrm>
              <a:off x="2426" y="1407"/>
              <a:ext cx="30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dirty="0">
                  <a:solidFill>
                    <a:schemeClr val="accent2">
                      <a:lumMod val="50000"/>
                    </a:schemeClr>
                  </a:solidFill>
                </a:rPr>
                <a:t>U</a:t>
              </a:r>
            </a:p>
          </p:txBody>
        </p:sp>
      </p:grpSp>
      <p:sp>
        <p:nvSpPr>
          <p:cNvPr id="936982" name="Rectangle 22"/>
          <p:cNvSpPr>
            <a:spLocks noChangeArrowheads="1"/>
          </p:cNvSpPr>
          <p:nvPr/>
        </p:nvSpPr>
        <p:spPr bwMode="auto">
          <a:xfrm>
            <a:off x="4999038" y="3248025"/>
            <a:ext cx="2808287" cy="585788"/>
          </a:xfrm>
          <a:prstGeom prst="rect">
            <a:avLst/>
          </a:prstGeom>
          <a:noFill/>
          <a:ln w="9525">
            <a:noFill/>
            <a:miter lim="800000"/>
            <a:headEnd/>
            <a:tailEnd/>
          </a:ln>
        </p:spPr>
        <p:txBody>
          <a:bodyPr lIns="92075" tIns="46038" rIns="92075" bIns="46038">
            <a:spAutoFit/>
          </a:bodyPr>
          <a:lstStyle/>
          <a:p>
            <a:pPr marL="457200" indent="-457200" eaLnBrk="1" hangingPunct="1">
              <a:buFont typeface="Monotype Sorts" pitchFamily="2" charset="2"/>
              <a:buNone/>
              <a:defRPr/>
            </a:pPr>
            <a:r>
              <a:rPr lang="en-US" altLang="zh-CN" dirty="0">
                <a:solidFill>
                  <a:schemeClr val="bg2"/>
                </a:solidFill>
                <a:latin typeface="Times New Roman" pitchFamily="18" charset="0"/>
              </a:rPr>
              <a:t> U∈V</a:t>
            </a:r>
            <a:r>
              <a:rPr lang="en-US" altLang="zh-CN" baseline="-25000" dirty="0">
                <a:solidFill>
                  <a:schemeClr val="bg2"/>
                </a:solidFill>
                <a:latin typeface="Times New Roman" pitchFamily="18" charset="0"/>
              </a:rPr>
              <a:t>N</a:t>
            </a:r>
            <a:r>
              <a:rPr lang="en-US" altLang="zh-CN" dirty="0">
                <a:solidFill>
                  <a:schemeClr val="bg2"/>
                </a:solidFill>
                <a:latin typeface="Times New Roman" pitchFamily="18" charset="0"/>
              </a:rPr>
              <a:t>,</a:t>
            </a:r>
            <a:r>
              <a:rPr lang="en-US" altLang="zh-CN" baseline="-25000" dirty="0">
                <a:solidFill>
                  <a:schemeClr val="bg2"/>
                </a:solidFill>
                <a:latin typeface="Times New Roman" pitchFamily="18" charset="0"/>
              </a:rPr>
              <a:t> </a:t>
            </a:r>
            <a:r>
              <a:rPr lang="en-US" altLang="zh-CN" dirty="0">
                <a:solidFill>
                  <a:schemeClr val="bg2"/>
                </a:solidFill>
                <a:latin typeface="+mj-lt"/>
              </a:rPr>
              <a:t>u∈V</a:t>
            </a:r>
            <a:r>
              <a:rPr lang="en-US" altLang="zh-CN" baseline="30000" dirty="0">
                <a:solidFill>
                  <a:schemeClr val="bg2"/>
                </a:solidFill>
                <a:latin typeface="+mj-lt"/>
              </a:rPr>
              <a:t>+</a:t>
            </a:r>
          </a:p>
        </p:txBody>
      </p:sp>
      <p:sp>
        <p:nvSpPr>
          <p:cNvPr id="936983" name="Rectangle 23"/>
          <p:cNvSpPr>
            <a:spLocks noChangeArrowheads="1"/>
          </p:cNvSpPr>
          <p:nvPr/>
        </p:nvSpPr>
        <p:spPr bwMode="auto">
          <a:xfrm>
            <a:off x="1835150" y="2349500"/>
            <a:ext cx="2519363" cy="2722563"/>
          </a:xfrm>
          <a:prstGeom prst="rect">
            <a:avLst/>
          </a:prstGeom>
          <a:no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36984" name="Rectangle 24"/>
          <p:cNvSpPr>
            <a:spLocks noChangeArrowheads="1"/>
          </p:cNvSpPr>
          <p:nvPr/>
        </p:nvSpPr>
        <p:spPr bwMode="auto">
          <a:xfrm>
            <a:off x="5021263" y="2433638"/>
            <a:ext cx="2808287" cy="1508125"/>
          </a:xfrm>
          <a:prstGeom prst="rect">
            <a:avLst/>
          </a:prstGeom>
          <a:noFill/>
          <a:ln w="38100">
            <a:solidFill>
              <a:srgbClr val="ABFD95"/>
            </a:solid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dirty="0">
              <a:solidFill>
                <a:schemeClr val="bg2"/>
              </a:solidFill>
              <a:effectLst>
                <a:outerShdw blurRad="38100" dist="38100" dir="2700000" algn="tl">
                  <a:srgbClr val="000000">
                    <a:alpha val="43137"/>
                  </a:srgbClr>
                </a:outerShdw>
              </a:effectLst>
            </a:endParaRPr>
          </a:p>
        </p:txBody>
      </p:sp>
      <p:grpSp>
        <p:nvGrpSpPr>
          <p:cNvPr id="4" name="Group 25"/>
          <p:cNvGrpSpPr>
            <a:grpSpLocks/>
          </p:cNvGrpSpPr>
          <p:nvPr/>
        </p:nvGrpSpPr>
        <p:grpSpPr bwMode="auto">
          <a:xfrm>
            <a:off x="2146300" y="2357438"/>
            <a:ext cx="647700" cy="844550"/>
            <a:chOff x="3606" y="1298"/>
            <a:chExt cx="408" cy="532"/>
          </a:xfrm>
        </p:grpSpPr>
        <p:sp>
          <p:nvSpPr>
            <p:cNvPr id="936986" name="Text Box 26"/>
            <p:cNvSpPr txBox="1">
              <a:spLocks noChangeArrowheads="1"/>
            </p:cNvSpPr>
            <p:nvPr/>
          </p:nvSpPr>
          <p:spPr bwMode="auto">
            <a:xfrm>
              <a:off x="3606" y="1298"/>
              <a:ext cx="318" cy="365"/>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FFFFFF"/>
                    </a:outerShdw>
                  </a:effectLst>
                </a:rPr>
                <a:t>*</a:t>
              </a:r>
            </a:p>
          </p:txBody>
        </p:sp>
        <p:sp>
          <p:nvSpPr>
            <p:cNvPr id="60434" name="Rectangle 27"/>
            <p:cNvSpPr>
              <a:spLocks noChangeArrowheads="1"/>
            </p:cNvSpPr>
            <p:nvPr/>
          </p:nvSpPr>
          <p:spPr bwMode="auto">
            <a:xfrm>
              <a:off x="3606" y="1434"/>
              <a:ext cx="40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Symbol" panose="05050102010706020507" pitchFamily="18" charset="2"/>
                </a:rPr>
                <a:t>=&gt;</a:t>
              </a:r>
            </a:p>
          </p:txBody>
        </p:sp>
      </p:grpSp>
      <p:grpSp>
        <p:nvGrpSpPr>
          <p:cNvPr id="5" name="Group 28"/>
          <p:cNvGrpSpPr>
            <a:grpSpLocks/>
          </p:cNvGrpSpPr>
          <p:nvPr/>
        </p:nvGrpSpPr>
        <p:grpSpPr bwMode="auto">
          <a:xfrm>
            <a:off x="2074863" y="2932113"/>
            <a:ext cx="647700" cy="866775"/>
            <a:chOff x="2653" y="1253"/>
            <a:chExt cx="408" cy="546"/>
          </a:xfrm>
        </p:grpSpPr>
        <p:sp>
          <p:nvSpPr>
            <p:cNvPr id="60431" name="Text Box 29"/>
            <p:cNvSpPr txBox="1">
              <a:spLocks noChangeArrowheads="1"/>
            </p:cNvSpPr>
            <p:nvPr/>
          </p:nvSpPr>
          <p:spPr bwMode="auto">
            <a:xfrm>
              <a:off x="2699" y="1253"/>
              <a:ext cx="3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latin typeface="宋体" panose="02010600030101010101" pitchFamily="2" charset="-122"/>
                </a:rPr>
                <a:t>+</a:t>
              </a:r>
            </a:p>
          </p:txBody>
        </p:sp>
        <p:sp>
          <p:nvSpPr>
            <p:cNvPr id="60432" name="Rectangle 30"/>
            <p:cNvSpPr>
              <a:spLocks noChangeArrowheads="1"/>
            </p:cNvSpPr>
            <p:nvPr/>
          </p:nvSpPr>
          <p:spPr bwMode="auto">
            <a:xfrm>
              <a:off x="2653" y="1434"/>
              <a:ext cx="4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sym typeface="Symbol" panose="05050102010706020507" pitchFamily="18" charset="2"/>
                </a:rPr>
                <a:t>=&gt;</a:t>
              </a:r>
            </a:p>
          </p:txBody>
        </p:sp>
      </p:grpSp>
      <p:sp>
        <p:nvSpPr>
          <p:cNvPr id="45072" name="Rectangle 31"/>
          <p:cNvSpPr>
            <a:spLocks noChangeArrowheads="1"/>
          </p:cNvSpPr>
          <p:nvPr/>
        </p:nvSpPr>
        <p:spPr bwMode="auto">
          <a:xfrm>
            <a:off x="1403350" y="0"/>
            <a:ext cx="712946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indent="-457200"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2.7  </a:t>
            </a:r>
            <a:r>
              <a:rPr lang="zh-CN" altLang="en-US" sz="4400" dirty="0">
                <a:solidFill>
                  <a:srgbClr val="C00000"/>
                </a:solidFill>
                <a:effectLst>
                  <a:outerShdw blurRad="38100" dist="38100" dir="2700000" algn="tl">
                    <a:srgbClr val="000000"/>
                  </a:outerShdw>
                </a:effectLst>
                <a:latin typeface="+mj-lt"/>
                <a:ea typeface="楷体_GB2312" pitchFamily="49" charset="-122"/>
              </a:rPr>
              <a:t>短语、简单短语和句柄</a:t>
            </a:r>
          </a:p>
        </p:txBody>
      </p:sp>
      <p:sp>
        <p:nvSpPr>
          <p:cNvPr id="26"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936967">
                                            <p:txEl>
                                              <p:pRg st="0" end="0"/>
                                            </p:txEl>
                                          </p:spTgt>
                                        </p:tgtEl>
                                        <p:attrNameLst>
                                          <p:attrName>style.visibility</p:attrName>
                                        </p:attrNameLst>
                                      </p:cBhvr>
                                      <p:to>
                                        <p:strVal val="visible"/>
                                      </p:to>
                                    </p:set>
                                    <p:anim calcmode="lin" valueType="num">
                                      <p:cBhvr>
                                        <p:cTn id="7" dur="1000" fill="hold"/>
                                        <p:tgtEl>
                                          <p:spTgt spid="93696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3696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369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936967">
                                            <p:txEl>
                                              <p:pRg st="1" end="1"/>
                                            </p:txEl>
                                          </p:spTgt>
                                        </p:tgtEl>
                                        <p:attrNameLst>
                                          <p:attrName>style.visibility</p:attrName>
                                        </p:attrNameLst>
                                      </p:cBhvr>
                                      <p:to>
                                        <p:strVal val="visible"/>
                                      </p:to>
                                    </p:set>
                                    <p:anim calcmode="lin" valueType="num">
                                      <p:cBhvr>
                                        <p:cTn id="28" dur="1000" fill="hold"/>
                                        <p:tgtEl>
                                          <p:spTgt spid="936967">
                                            <p:txEl>
                                              <p:pRg st="1" end="1"/>
                                            </p:txEl>
                                          </p:spTgt>
                                        </p:tgtEl>
                                        <p:attrNameLst>
                                          <p:attrName>ppt_w</p:attrName>
                                        </p:attrNameLst>
                                      </p:cBhvr>
                                      <p:tavLst>
                                        <p:tav tm="0">
                                          <p:val>
                                            <p:strVal val="#ppt_w*0.70"/>
                                          </p:val>
                                        </p:tav>
                                        <p:tav tm="100000">
                                          <p:val>
                                            <p:strVal val="#ppt_w"/>
                                          </p:val>
                                        </p:tav>
                                      </p:tavLst>
                                    </p:anim>
                                    <p:anim calcmode="lin" valueType="num">
                                      <p:cBhvr>
                                        <p:cTn id="29" dur="1000" fill="hold"/>
                                        <p:tgtEl>
                                          <p:spTgt spid="936967">
                                            <p:txEl>
                                              <p:pRg st="1" end="1"/>
                                            </p:txEl>
                                          </p:spTgt>
                                        </p:tgtEl>
                                        <p:attrNameLst>
                                          <p:attrName>ppt_h</p:attrName>
                                        </p:attrNameLst>
                                      </p:cBhvr>
                                      <p:tavLst>
                                        <p:tav tm="0">
                                          <p:val>
                                            <p:strVal val="#ppt_h"/>
                                          </p:val>
                                        </p:tav>
                                        <p:tav tm="100000">
                                          <p:val>
                                            <p:strVal val="#ppt_h"/>
                                          </p:val>
                                        </p:tav>
                                      </p:tavLst>
                                    </p:anim>
                                    <p:animEffect transition="in" filter="fade">
                                      <p:cBhvr>
                                        <p:cTn id="30" dur="1000"/>
                                        <p:tgtEl>
                                          <p:spTgt spid="93696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edge">
                                      <p:cBhvr>
                                        <p:cTn id="35" dur="20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936982"/>
                                        </p:tgtEl>
                                        <p:attrNameLst>
                                          <p:attrName>style.visibility</p:attrName>
                                        </p:attrNameLst>
                                      </p:cBhvr>
                                      <p:to>
                                        <p:strVal val="visible"/>
                                      </p:to>
                                    </p:set>
                                    <p:animEffect transition="in" filter="wedge">
                                      <p:cBhvr>
                                        <p:cTn id="40" dur="2000"/>
                                        <p:tgtEl>
                                          <p:spTgt spid="9369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936963"/>
                                        </p:tgtEl>
                                        <p:attrNameLst>
                                          <p:attrName>style.visibility</p:attrName>
                                        </p:attrNameLst>
                                      </p:cBhvr>
                                      <p:to>
                                        <p:strVal val="visible"/>
                                      </p:to>
                                    </p:set>
                                    <p:animEffect transition="in" filter="barn(outHorizontal)">
                                      <p:cBhvr>
                                        <p:cTn id="45" dur="500"/>
                                        <p:tgtEl>
                                          <p:spTgt spid="936963"/>
                                        </p:tgtEl>
                                      </p:cBhvr>
                                    </p:animEffect>
                                  </p:childTnLst>
                                </p:cTn>
                              </p:par>
                            </p:childTnLst>
                          </p:cTn>
                        </p:par>
                        <p:par>
                          <p:cTn id="46" fill="hold" nodeType="afterGroup">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animBg="1" autoUpdateAnimBg="0"/>
      <p:bldP spid="936982" grpId="0"/>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7986" name="Rectangle 2"/>
          <p:cNvSpPr>
            <a:spLocks noGrp="1" noChangeArrowheads="1"/>
          </p:cNvSpPr>
          <p:nvPr>
            <p:ph type="body" idx="1"/>
          </p:nvPr>
        </p:nvSpPr>
        <p:spPr>
          <a:xfrm>
            <a:off x="1430338" y="5803900"/>
            <a:ext cx="6057900" cy="762000"/>
          </a:xfrm>
        </p:spPr>
        <p:txBody>
          <a:bodyPr/>
          <a:lstStyle/>
          <a:p>
            <a:pPr>
              <a:buFont typeface="Monotype Sorts" pitchFamily="2" charset="2"/>
              <a:buNone/>
              <a:defRPr/>
            </a:pPr>
            <a:r>
              <a:rPr lang="zh-CN" altLang="en-US" b="1" dirty="0">
                <a:solidFill>
                  <a:schemeClr val="bg2"/>
                </a:solidFill>
              </a:rPr>
              <a:t>一个句型的最左直接短语</a:t>
            </a:r>
          </a:p>
        </p:txBody>
      </p:sp>
      <p:sp>
        <p:nvSpPr>
          <p:cNvPr id="61443" name="Text Box 5"/>
          <p:cNvSpPr txBox="1">
            <a:spLocks noChangeArrowheads="1"/>
          </p:cNvSpPr>
          <p:nvPr/>
        </p:nvSpPr>
        <p:spPr bwMode="auto">
          <a:xfrm>
            <a:off x="1285875" y="3357563"/>
            <a:ext cx="71135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a:solidFill>
                  <a:srgbClr val="7030A0"/>
                </a:solidFill>
              </a:rPr>
              <a:t>u</a:t>
            </a:r>
            <a:r>
              <a:rPr lang="zh-CN" altLang="en-US">
                <a:solidFill>
                  <a:schemeClr val="bg2"/>
                </a:solidFill>
              </a:rPr>
              <a:t>是句型 </a:t>
            </a:r>
            <a:r>
              <a:rPr lang="en-US" altLang="zh-CN">
                <a:solidFill>
                  <a:schemeClr val="bg2"/>
                </a:solidFill>
              </a:rPr>
              <a:t>x</a:t>
            </a:r>
            <a:r>
              <a:rPr lang="en-US" altLang="zh-CN">
                <a:solidFill>
                  <a:srgbClr val="7030A0"/>
                </a:solidFill>
              </a:rPr>
              <a:t>u</a:t>
            </a:r>
            <a:r>
              <a:rPr lang="en-US" altLang="zh-CN">
                <a:solidFill>
                  <a:schemeClr val="bg2"/>
                </a:solidFill>
              </a:rPr>
              <a:t>y </a:t>
            </a:r>
            <a:r>
              <a:rPr lang="zh-CN" altLang="en-US">
                <a:solidFill>
                  <a:schemeClr val="bg2"/>
                </a:solidFill>
              </a:rPr>
              <a:t>相对于</a:t>
            </a:r>
            <a:r>
              <a:rPr lang="en-US" altLang="zh-CN">
                <a:solidFill>
                  <a:srgbClr val="7030A0"/>
                </a:solidFill>
              </a:rPr>
              <a:t>U</a:t>
            </a:r>
            <a:r>
              <a:rPr lang="en-US" altLang="zh-CN">
                <a:solidFill>
                  <a:schemeClr val="bg2"/>
                </a:solidFill>
              </a:rPr>
              <a:t> </a:t>
            </a:r>
            <a:r>
              <a:rPr lang="zh-CN" altLang="en-US">
                <a:solidFill>
                  <a:schemeClr val="bg2"/>
                </a:solidFill>
              </a:rPr>
              <a:t>的直接短语</a:t>
            </a:r>
          </a:p>
        </p:txBody>
      </p:sp>
      <p:sp>
        <p:nvSpPr>
          <p:cNvPr id="938003" name="Rectangle 19"/>
          <p:cNvSpPr>
            <a:spLocks noChangeArrowheads="1"/>
          </p:cNvSpPr>
          <p:nvPr/>
        </p:nvSpPr>
        <p:spPr bwMode="auto">
          <a:xfrm>
            <a:off x="1684338" y="2857500"/>
            <a:ext cx="2519362" cy="2160588"/>
          </a:xfrm>
          <a:prstGeom prst="rect">
            <a:avLst/>
          </a:prstGeom>
          <a:no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38010" name="Text Box 26"/>
          <p:cNvSpPr txBox="1">
            <a:spLocks noChangeArrowheads="1"/>
          </p:cNvSpPr>
          <p:nvPr/>
        </p:nvSpPr>
        <p:spPr bwMode="auto">
          <a:xfrm>
            <a:off x="1169988" y="4000500"/>
            <a:ext cx="7343775" cy="585788"/>
          </a:xfrm>
          <a:prstGeom prst="rect">
            <a:avLst/>
          </a:prstGeom>
          <a:solidFill>
            <a:srgbClr val="FFFF66"/>
          </a:solidFill>
          <a:ln w="9525">
            <a:noFill/>
            <a:miter lim="800000"/>
            <a:headEnd/>
            <a:tailEnd/>
          </a:ln>
          <a:effectLst/>
        </p:spPr>
        <p:txBody>
          <a:bodyPr lIns="92075" tIns="46038" rIns="92075" bIns="46038">
            <a:spAutoFit/>
          </a:bodyPr>
          <a:lstStyle/>
          <a:p>
            <a:pPr marL="457200" algn="ctr">
              <a:defRPr/>
            </a:pPr>
            <a:r>
              <a:rPr lang="zh-CN" altLang="en-US"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直 接 短 语 是 规 则 的 右 部。</a:t>
            </a:r>
            <a:endParaRPr lang="zh-CN" altLang="en-US"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46088" name="Rectangle 27"/>
          <p:cNvSpPr>
            <a:spLocks noChangeArrowheads="1"/>
          </p:cNvSpPr>
          <p:nvPr/>
        </p:nvSpPr>
        <p:spPr bwMode="auto">
          <a:xfrm>
            <a:off x="1258888" y="188913"/>
            <a:ext cx="6049962" cy="592137"/>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defRPr/>
            </a:pPr>
            <a:r>
              <a:rPr lang="zh-CN" altLang="en-US" sz="3600" dirty="0">
                <a:solidFill>
                  <a:schemeClr val="bg2"/>
                </a:solidFill>
                <a:effectLst>
                  <a:outerShdw blurRad="38100" dist="38100" dir="2700000" algn="tl">
                    <a:srgbClr val="000000">
                      <a:alpha val="43137"/>
                    </a:srgbClr>
                  </a:outerShdw>
                </a:effectLst>
                <a:latin typeface="宋体" panose="02010600030101010101" pitchFamily="2" charset="-122"/>
              </a:rPr>
              <a:t>定义 直接短语（简单短语）</a:t>
            </a:r>
          </a:p>
        </p:txBody>
      </p:sp>
      <p:sp>
        <p:nvSpPr>
          <p:cNvPr id="46089" name="Rectangle 28"/>
          <p:cNvSpPr>
            <a:spLocks noChangeArrowheads="1"/>
          </p:cNvSpPr>
          <p:nvPr/>
        </p:nvSpPr>
        <p:spPr bwMode="auto">
          <a:xfrm>
            <a:off x="1357313" y="5156200"/>
            <a:ext cx="2376487" cy="59213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defRPr/>
            </a:pPr>
            <a:r>
              <a:rPr lang="zh-CN" altLang="en-US" sz="3600" dirty="0">
                <a:solidFill>
                  <a:schemeClr val="bg2"/>
                </a:solidFill>
                <a:effectLst>
                  <a:outerShdw blurRad="38100" dist="38100" dir="2700000" algn="tl">
                    <a:srgbClr val="000000">
                      <a:alpha val="43137"/>
                    </a:srgbClr>
                  </a:outerShdw>
                </a:effectLst>
                <a:latin typeface="宋体" panose="02010600030101010101" pitchFamily="2" charset="-122"/>
              </a:rPr>
              <a:t>定义 句柄</a:t>
            </a:r>
          </a:p>
        </p:txBody>
      </p:sp>
      <p:sp>
        <p:nvSpPr>
          <p:cNvPr id="46090" name="Text Box 7"/>
          <p:cNvSpPr txBox="1">
            <a:spLocks noChangeArrowheads="1"/>
          </p:cNvSpPr>
          <p:nvPr/>
        </p:nvSpPr>
        <p:spPr bwMode="auto">
          <a:xfrm>
            <a:off x="1643063" y="1500188"/>
            <a:ext cx="2663825" cy="1312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sz="2800" dirty="0">
                <a:solidFill>
                  <a:schemeClr val="bg2"/>
                </a:solidFill>
              </a:rPr>
              <a:t>Z        </a:t>
            </a:r>
            <a:r>
              <a:rPr lang="en-US" altLang="zh-CN" dirty="0" err="1">
                <a:solidFill>
                  <a:schemeClr val="bg2"/>
                </a:solidFill>
              </a:rPr>
              <a:t>x</a:t>
            </a:r>
            <a:r>
              <a:rPr lang="en-US" altLang="zh-CN" dirty="0" err="1">
                <a:solidFill>
                  <a:schemeClr val="accent2">
                    <a:lumMod val="50000"/>
                  </a:schemeClr>
                </a:solidFill>
              </a:rPr>
              <a:t>U</a:t>
            </a:r>
            <a:r>
              <a:rPr lang="en-US" altLang="zh-CN" dirty="0" err="1">
                <a:solidFill>
                  <a:schemeClr val="bg2"/>
                </a:solidFill>
              </a:rPr>
              <a:t>y</a:t>
            </a:r>
            <a:endParaRPr lang="en-US" altLang="zh-CN" sz="2800" dirty="0">
              <a:solidFill>
                <a:schemeClr val="bg2"/>
              </a:solidFill>
            </a:endParaRPr>
          </a:p>
          <a:p>
            <a:pPr>
              <a:lnSpc>
                <a:spcPct val="110000"/>
              </a:lnSpc>
              <a:spcBef>
                <a:spcPct val="50000"/>
              </a:spcBef>
              <a:buClr>
                <a:schemeClr val="folHlink"/>
              </a:buClr>
              <a:buFont typeface="Monotype Sorts" pitchFamily="2" charset="2"/>
              <a:buNone/>
              <a:defRPr/>
            </a:pPr>
            <a:r>
              <a:rPr lang="en-US" altLang="zh-CN" sz="2800" dirty="0">
                <a:solidFill>
                  <a:schemeClr val="bg2"/>
                </a:solidFill>
              </a:rPr>
              <a:t>           </a:t>
            </a:r>
            <a:r>
              <a:rPr lang="en-US" altLang="zh-CN" sz="2800" dirty="0" err="1">
                <a:solidFill>
                  <a:schemeClr val="bg2"/>
                </a:solidFill>
              </a:rPr>
              <a:t>x</a:t>
            </a:r>
            <a:r>
              <a:rPr lang="en-US" altLang="zh-CN" sz="2800" dirty="0" err="1">
                <a:solidFill>
                  <a:schemeClr val="accent2">
                    <a:lumMod val="50000"/>
                  </a:schemeClr>
                </a:solidFill>
              </a:rPr>
              <a:t>u</a:t>
            </a:r>
            <a:r>
              <a:rPr lang="en-US" altLang="zh-CN" sz="2800" dirty="0" err="1">
                <a:solidFill>
                  <a:schemeClr val="bg2"/>
                </a:solidFill>
              </a:rPr>
              <a:t>y</a:t>
            </a:r>
            <a:endParaRPr lang="en-US" altLang="zh-CN" sz="2800" dirty="0">
              <a:solidFill>
                <a:schemeClr val="bg2"/>
              </a:solidFill>
            </a:endParaRPr>
          </a:p>
        </p:txBody>
      </p:sp>
      <p:grpSp>
        <p:nvGrpSpPr>
          <p:cNvPr id="61449" name="Group 16"/>
          <p:cNvGrpSpPr>
            <a:grpSpLocks/>
          </p:cNvGrpSpPr>
          <p:nvPr/>
        </p:nvGrpSpPr>
        <p:grpSpPr bwMode="auto">
          <a:xfrm>
            <a:off x="5072063" y="1428750"/>
            <a:ext cx="1785937" cy="873125"/>
            <a:chOff x="2426" y="1253"/>
            <a:chExt cx="908" cy="550"/>
          </a:xfrm>
        </p:grpSpPr>
        <p:sp>
          <p:nvSpPr>
            <p:cNvPr id="46103" name="Rectangle 17"/>
            <p:cNvSpPr>
              <a:spLocks noChangeArrowheads="1"/>
            </p:cNvSpPr>
            <p:nvPr/>
          </p:nvSpPr>
          <p:spPr bwMode="auto">
            <a:xfrm>
              <a:off x="3016" y="1434"/>
              <a:ext cx="31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Monotype Sorts" pitchFamily="2" charset="2"/>
                <a:buNone/>
                <a:defRPr/>
              </a:pPr>
              <a:r>
                <a:rPr lang="en-US" altLang="zh-CN" dirty="0">
                  <a:solidFill>
                    <a:schemeClr val="accent2">
                      <a:lumMod val="50000"/>
                    </a:schemeClr>
                  </a:solidFill>
                </a:rPr>
                <a:t>u</a:t>
              </a:r>
            </a:p>
          </p:txBody>
        </p:sp>
        <p:grpSp>
          <p:nvGrpSpPr>
            <p:cNvPr id="61462" name="Group 18"/>
            <p:cNvGrpSpPr>
              <a:grpSpLocks/>
            </p:cNvGrpSpPr>
            <p:nvPr/>
          </p:nvGrpSpPr>
          <p:grpSpPr bwMode="auto">
            <a:xfrm>
              <a:off x="2653" y="1253"/>
              <a:ext cx="363" cy="550"/>
              <a:chOff x="2653" y="1253"/>
              <a:chExt cx="363" cy="550"/>
            </a:xfrm>
          </p:grpSpPr>
          <p:sp>
            <p:nvSpPr>
              <p:cNvPr id="33" name="Text Box 19"/>
              <p:cNvSpPr txBox="1">
                <a:spLocks noChangeArrowheads="1"/>
              </p:cNvSpPr>
              <p:nvPr/>
            </p:nvSpPr>
            <p:spPr bwMode="auto">
              <a:xfrm>
                <a:off x="2699" y="1253"/>
                <a:ext cx="317" cy="369"/>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anose="02020603050405020304" pitchFamily="18" charset="0"/>
                  </a:rPr>
                  <a:t>+</a:t>
                </a:r>
              </a:p>
            </p:txBody>
          </p:sp>
          <p:sp>
            <p:nvSpPr>
              <p:cNvPr id="61465" name="Rectangle 20"/>
              <p:cNvSpPr>
                <a:spLocks noChangeArrowheads="1"/>
              </p:cNvSpPr>
              <p:nvPr/>
            </p:nvSpPr>
            <p:spPr bwMode="auto">
              <a:xfrm>
                <a:off x="2653" y="1434"/>
                <a:ext cx="33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sym typeface="Symbol" panose="05050102010706020507" pitchFamily="18" charset="2"/>
                  </a:rPr>
                  <a:t>=&gt;</a:t>
                </a:r>
              </a:p>
            </p:txBody>
          </p:sp>
        </p:grpSp>
        <p:sp>
          <p:nvSpPr>
            <p:cNvPr id="46105" name="Rectangle 21"/>
            <p:cNvSpPr>
              <a:spLocks noChangeArrowheads="1"/>
            </p:cNvSpPr>
            <p:nvPr/>
          </p:nvSpPr>
          <p:spPr bwMode="auto">
            <a:xfrm>
              <a:off x="2426" y="1407"/>
              <a:ext cx="24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dirty="0">
                  <a:solidFill>
                    <a:schemeClr val="accent2">
                      <a:lumMod val="50000"/>
                    </a:schemeClr>
                  </a:solidFill>
                </a:rPr>
                <a:t>U</a:t>
              </a:r>
            </a:p>
          </p:txBody>
        </p:sp>
      </p:grpSp>
      <p:sp>
        <p:nvSpPr>
          <p:cNvPr id="35" name="Rectangle 22"/>
          <p:cNvSpPr>
            <a:spLocks noChangeArrowheads="1"/>
          </p:cNvSpPr>
          <p:nvPr/>
        </p:nvSpPr>
        <p:spPr bwMode="auto">
          <a:xfrm>
            <a:off x="4927600" y="2247900"/>
            <a:ext cx="2808288" cy="585788"/>
          </a:xfrm>
          <a:prstGeom prst="rect">
            <a:avLst/>
          </a:prstGeom>
          <a:noFill/>
          <a:ln w="9525">
            <a:noFill/>
            <a:miter lim="800000"/>
            <a:headEnd/>
            <a:tailEnd/>
          </a:ln>
        </p:spPr>
        <p:txBody>
          <a:bodyPr lIns="92075" tIns="46038" rIns="92075" bIns="46038">
            <a:spAutoFit/>
          </a:bodyPr>
          <a:lstStyle/>
          <a:p>
            <a:pPr marL="457200" indent="-457200" eaLnBrk="1" hangingPunct="1">
              <a:buFont typeface="Monotype Sorts" pitchFamily="2" charset="2"/>
              <a:buNone/>
              <a:defRPr/>
            </a:pPr>
            <a:r>
              <a:rPr lang="en-US" altLang="zh-CN" dirty="0">
                <a:solidFill>
                  <a:schemeClr val="tx1"/>
                </a:solidFill>
                <a:latin typeface="Times New Roman" pitchFamily="18" charset="0"/>
              </a:rPr>
              <a:t> </a:t>
            </a:r>
            <a:r>
              <a:rPr lang="en-US" altLang="zh-CN" dirty="0">
                <a:solidFill>
                  <a:schemeClr val="bg2"/>
                </a:solidFill>
                <a:latin typeface="Times New Roman" pitchFamily="18" charset="0"/>
              </a:rPr>
              <a:t>U∈V</a:t>
            </a:r>
            <a:r>
              <a:rPr lang="en-US" altLang="zh-CN" baseline="-25000" dirty="0">
                <a:solidFill>
                  <a:schemeClr val="bg2"/>
                </a:solidFill>
                <a:latin typeface="Times New Roman" pitchFamily="18" charset="0"/>
              </a:rPr>
              <a:t>N</a:t>
            </a:r>
            <a:r>
              <a:rPr lang="en-US" altLang="zh-CN" dirty="0">
                <a:solidFill>
                  <a:schemeClr val="bg2"/>
                </a:solidFill>
                <a:latin typeface="Times New Roman" pitchFamily="18" charset="0"/>
              </a:rPr>
              <a:t>,</a:t>
            </a:r>
            <a:r>
              <a:rPr lang="en-US" altLang="zh-CN" baseline="-25000" dirty="0">
                <a:solidFill>
                  <a:schemeClr val="bg2"/>
                </a:solidFill>
                <a:latin typeface="Times New Roman" pitchFamily="18" charset="0"/>
              </a:rPr>
              <a:t> </a:t>
            </a:r>
            <a:r>
              <a:rPr lang="en-US" altLang="zh-CN" dirty="0">
                <a:solidFill>
                  <a:schemeClr val="bg2"/>
                </a:solidFill>
                <a:latin typeface="+mj-lt"/>
              </a:rPr>
              <a:t>u∈V</a:t>
            </a:r>
            <a:r>
              <a:rPr lang="en-US" altLang="zh-CN" baseline="30000" dirty="0">
                <a:solidFill>
                  <a:schemeClr val="bg2"/>
                </a:solidFill>
                <a:latin typeface="+mj-lt"/>
              </a:rPr>
              <a:t>+</a:t>
            </a:r>
          </a:p>
        </p:txBody>
      </p:sp>
      <p:sp>
        <p:nvSpPr>
          <p:cNvPr id="36" name="Rectangle 24"/>
          <p:cNvSpPr>
            <a:spLocks noChangeArrowheads="1"/>
          </p:cNvSpPr>
          <p:nvPr/>
        </p:nvSpPr>
        <p:spPr bwMode="auto">
          <a:xfrm>
            <a:off x="4949825" y="1433513"/>
            <a:ext cx="3006725" cy="1508125"/>
          </a:xfrm>
          <a:prstGeom prst="rect">
            <a:avLst/>
          </a:prstGeom>
          <a:noFill/>
          <a:ln w="38100">
            <a:solidFill>
              <a:srgbClr val="ABFD95"/>
            </a:solid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dirty="0">
              <a:effectLst>
                <a:outerShdw blurRad="38100" dist="38100" dir="2700000" algn="tl">
                  <a:srgbClr val="000000">
                    <a:alpha val="43137"/>
                  </a:srgbClr>
                </a:outerShdw>
              </a:effectLst>
            </a:endParaRPr>
          </a:p>
        </p:txBody>
      </p:sp>
      <p:grpSp>
        <p:nvGrpSpPr>
          <p:cNvPr id="61452" name="Group 25"/>
          <p:cNvGrpSpPr>
            <a:grpSpLocks/>
          </p:cNvGrpSpPr>
          <p:nvPr/>
        </p:nvGrpSpPr>
        <p:grpSpPr bwMode="auto">
          <a:xfrm>
            <a:off x="2074863" y="1357313"/>
            <a:ext cx="647700" cy="844550"/>
            <a:chOff x="3606" y="1298"/>
            <a:chExt cx="408" cy="532"/>
          </a:xfrm>
        </p:grpSpPr>
        <p:sp>
          <p:nvSpPr>
            <p:cNvPr id="38" name="Text Box 26"/>
            <p:cNvSpPr txBox="1">
              <a:spLocks noChangeArrowheads="1"/>
            </p:cNvSpPr>
            <p:nvPr/>
          </p:nvSpPr>
          <p:spPr bwMode="auto">
            <a:xfrm>
              <a:off x="3606" y="1298"/>
              <a:ext cx="318" cy="365"/>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rPr>
                <a:t>*</a:t>
              </a:r>
            </a:p>
          </p:txBody>
        </p:sp>
        <p:sp>
          <p:nvSpPr>
            <p:cNvPr id="61460" name="Rectangle 27"/>
            <p:cNvSpPr>
              <a:spLocks noChangeArrowheads="1"/>
            </p:cNvSpPr>
            <p:nvPr/>
          </p:nvSpPr>
          <p:spPr bwMode="auto">
            <a:xfrm>
              <a:off x="3606" y="1434"/>
              <a:ext cx="40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Symbol" panose="05050102010706020507" pitchFamily="18" charset="2"/>
                </a:rPr>
                <a:t>=&gt;</a:t>
              </a:r>
            </a:p>
          </p:txBody>
        </p:sp>
      </p:grpSp>
      <p:sp>
        <p:nvSpPr>
          <p:cNvPr id="938008" name="Rectangle 24"/>
          <p:cNvSpPr>
            <a:spLocks noChangeArrowheads="1"/>
          </p:cNvSpPr>
          <p:nvPr/>
        </p:nvSpPr>
        <p:spPr bwMode="auto">
          <a:xfrm>
            <a:off x="5554663" y="1641475"/>
            <a:ext cx="647700" cy="576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sym typeface="Symbol" panose="05050102010706020507" pitchFamily="18" charset="2"/>
              </a:rPr>
              <a:t>=&gt;</a:t>
            </a:r>
          </a:p>
        </p:txBody>
      </p:sp>
      <p:grpSp>
        <p:nvGrpSpPr>
          <p:cNvPr id="61454" name="Group 28"/>
          <p:cNvGrpSpPr>
            <a:grpSpLocks/>
          </p:cNvGrpSpPr>
          <p:nvPr/>
        </p:nvGrpSpPr>
        <p:grpSpPr bwMode="auto">
          <a:xfrm>
            <a:off x="2000250" y="1928813"/>
            <a:ext cx="785813" cy="871537"/>
            <a:chOff x="5803" y="2063"/>
            <a:chExt cx="495" cy="549"/>
          </a:xfrm>
        </p:grpSpPr>
        <p:sp>
          <p:nvSpPr>
            <p:cNvPr id="61457" name="Text Box 29"/>
            <p:cNvSpPr txBox="1">
              <a:spLocks noChangeArrowheads="1"/>
            </p:cNvSpPr>
            <p:nvPr/>
          </p:nvSpPr>
          <p:spPr bwMode="auto">
            <a:xfrm>
              <a:off x="5848" y="2063"/>
              <a:ext cx="3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latin typeface="宋体" panose="02010600030101010101" pitchFamily="2" charset="-122"/>
                </a:rPr>
                <a:t>+</a:t>
              </a:r>
            </a:p>
          </p:txBody>
        </p:sp>
        <p:sp>
          <p:nvSpPr>
            <p:cNvPr id="61458" name="Rectangle 30"/>
            <p:cNvSpPr>
              <a:spLocks noChangeArrowheads="1"/>
            </p:cNvSpPr>
            <p:nvPr/>
          </p:nvSpPr>
          <p:spPr bwMode="auto">
            <a:xfrm>
              <a:off x="5803" y="2243"/>
              <a:ext cx="49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a:solidFill>
                    <a:schemeClr val="bg2"/>
                  </a:solidFill>
                  <a:sym typeface="Symbol" panose="05050102010706020507" pitchFamily="18" charset="2"/>
                </a:rPr>
                <a:t>=&gt;   </a:t>
              </a:r>
            </a:p>
          </p:txBody>
        </p:sp>
      </p:grpSp>
      <p:sp>
        <p:nvSpPr>
          <p:cNvPr id="47" name="Rectangle 24"/>
          <p:cNvSpPr>
            <a:spLocks noChangeArrowheads="1"/>
          </p:cNvSpPr>
          <p:nvPr/>
        </p:nvSpPr>
        <p:spPr bwMode="auto">
          <a:xfrm>
            <a:off x="2000250" y="2143125"/>
            <a:ext cx="647700" cy="576263"/>
          </a:xfrm>
          <a:prstGeom prst="rect">
            <a:avLst/>
          </a:prstGeom>
          <a:solidFill>
            <a:srgbClr val="FFFFCC"/>
          </a:solidFill>
          <a:ln>
            <a:noFill/>
          </a:ln>
        </p:spPr>
        <p:txBody>
          <a:bodyPr wrap="none" lIns="92075" tIns="46038" rIns="92075" bIns="46038" anchor="ct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defRPr/>
            </a:pPr>
            <a:r>
              <a:rPr lang="en-US" altLang="zh-CN" dirty="0">
                <a:solidFill>
                  <a:schemeClr val="accent2">
                    <a:lumMod val="50000"/>
                  </a:schemeClr>
                </a:solidFill>
                <a:sym typeface="Symbol" panose="05050102010706020507" pitchFamily="18" charset="2"/>
              </a:rPr>
              <a:t>=&gt;</a:t>
            </a:r>
          </a:p>
        </p:txBody>
      </p:sp>
      <p:sp>
        <p:nvSpPr>
          <p:cNvPr id="2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8008"/>
                                        </p:tgtEl>
                                        <p:attrNameLst>
                                          <p:attrName>style.visibility</p:attrName>
                                        </p:attrNameLst>
                                      </p:cBhvr>
                                      <p:to>
                                        <p:strVal val="visible"/>
                                      </p:to>
                                    </p:set>
                                    <p:animEffect transition="in" filter="dissolve">
                                      <p:cBhvr>
                                        <p:cTn id="7" dur="500"/>
                                        <p:tgtEl>
                                          <p:spTgt spid="938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fade">
                                      <p:cBhvr>
                                        <p:cTn id="17" dur="1000"/>
                                        <p:tgtEl>
                                          <p:spTgt spid="61443"/>
                                        </p:tgtEl>
                                      </p:cBhvr>
                                    </p:animEffect>
                                    <p:anim calcmode="lin" valueType="num">
                                      <p:cBhvr>
                                        <p:cTn id="18" dur="1000" fill="hold"/>
                                        <p:tgtEl>
                                          <p:spTgt spid="61443"/>
                                        </p:tgtEl>
                                        <p:attrNameLst>
                                          <p:attrName>ppt_x</p:attrName>
                                        </p:attrNameLst>
                                      </p:cBhvr>
                                      <p:tavLst>
                                        <p:tav tm="0">
                                          <p:val>
                                            <p:strVal val="#ppt_x"/>
                                          </p:val>
                                        </p:tav>
                                        <p:tav tm="100000">
                                          <p:val>
                                            <p:strVal val="#ppt_x"/>
                                          </p:val>
                                        </p:tav>
                                      </p:tavLst>
                                    </p:anim>
                                    <p:anim calcmode="lin" valueType="num">
                                      <p:cBhvr>
                                        <p:cTn id="19" dur="1000" fill="hold"/>
                                        <p:tgtEl>
                                          <p:spTgt spid="61443"/>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38010"/>
                                        </p:tgtEl>
                                        <p:attrNameLst>
                                          <p:attrName>style.visibility</p:attrName>
                                        </p:attrNameLst>
                                      </p:cBhvr>
                                      <p:to>
                                        <p:strVal val="visible"/>
                                      </p:to>
                                    </p:set>
                                    <p:animEffect transition="in" filter="dissolve">
                                      <p:cBhvr>
                                        <p:cTn id="24" dur="500"/>
                                        <p:tgtEl>
                                          <p:spTgt spid="9380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37986">
                                            <p:txEl>
                                              <p:pRg st="0" end="0"/>
                                            </p:txEl>
                                          </p:spTgt>
                                        </p:tgtEl>
                                        <p:attrNameLst>
                                          <p:attrName>style.visibility</p:attrName>
                                        </p:attrNameLst>
                                      </p:cBhvr>
                                      <p:to>
                                        <p:strVal val="visible"/>
                                      </p:to>
                                    </p:set>
                                    <p:anim calcmode="lin" valueType="num">
                                      <p:cBhvr additive="base">
                                        <p:cTn id="29" dur="500" fill="hold"/>
                                        <p:tgtEl>
                                          <p:spTgt spid="937986">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37986">
                                            <p:txEl>
                                              <p:pRg st="0" end="0"/>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6" grpId="0" build="p" autoUpdateAnimBg="0"/>
      <p:bldP spid="61443" grpId="0"/>
      <p:bldP spid="938010" grpId="0" animBg="1"/>
      <p:bldP spid="938008" grpId="0" animBg="1"/>
      <p:bldP spid="4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0036" name="Text Box 4"/>
          <p:cNvSpPr txBox="1">
            <a:spLocks noChangeArrowheads="1"/>
          </p:cNvSpPr>
          <p:nvPr/>
        </p:nvSpPr>
        <p:spPr bwMode="auto">
          <a:xfrm>
            <a:off x="28463" y="2626770"/>
            <a:ext cx="3786188" cy="1570037"/>
          </a:xfrm>
          <a:prstGeom prst="rect">
            <a:avLst/>
          </a:prstGeom>
          <a:solidFill>
            <a:srgbClr val="FA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dirty="0">
                <a:solidFill>
                  <a:schemeClr val="bg2"/>
                </a:solidFill>
              </a:rPr>
              <a:t>&lt;</a:t>
            </a:r>
            <a:r>
              <a:rPr lang="zh-CN" altLang="en-US" sz="2400" dirty="0">
                <a:solidFill>
                  <a:schemeClr val="bg2"/>
                </a:solidFill>
              </a:rPr>
              <a:t>无符号整数</a:t>
            </a:r>
            <a:r>
              <a:rPr lang="en-US" altLang="zh-CN" sz="2400" dirty="0">
                <a:solidFill>
                  <a:schemeClr val="bg2"/>
                </a:solidFill>
              </a:rPr>
              <a:t>&gt;=&gt;&lt;</a:t>
            </a:r>
            <a:r>
              <a:rPr lang="zh-CN" altLang="en-US" sz="2400" dirty="0">
                <a:solidFill>
                  <a:schemeClr val="bg2"/>
                </a:solidFill>
              </a:rPr>
              <a:t>数字串</a:t>
            </a:r>
            <a:r>
              <a:rPr lang="en-US" altLang="zh-CN" sz="2400" dirty="0">
                <a:solidFill>
                  <a:schemeClr val="bg2"/>
                </a:solidFill>
              </a:rPr>
              <a:t>&gt;</a:t>
            </a:r>
          </a:p>
          <a:p>
            <a:pPr algn="just" eaLnBrk="1" hangingPunct="1">
              <a:spcBef>
                <a:spcPct val="50000"/>
              </a:spcBef>
              <a:buClrTx/>
              <a:buSzTx/>
              <a:buFontTx/>
              <a:buNone/>
            </a:pPr>
            <a:r>
              <a:rPr lang="en-US" altLang="zh-CN" sz="2400" dirty="0">
                <a:solidFill>
                  <a:schemeClr val="bg2"/>
                </a:solidFill>
              </a:rPr>
              <a:t> =&gt;&lt;</a:t>
            </a:r>
            <a:r>
              <a:rPr lang="zh-CN" altLang="en-US" sz="2400" dirty="0">
                <a:solidFill>
                  <a:schemeClr val="bg2"/>
                </a:solidFill>
              </a:rPr>
              <a:t>数字串</a:t>
            </a:r>
            <a:r>
              <a:rPr lang="en-US" altLang="zh-CN" sz="2400" dirty="0">
                <a:solidFill>
                  <a:schemeClr val="bg2"/>
                </a:solidFill>
              </a:rPr>
              <a:t>&gt; &lt;</a:t>
            </a:r>
            <a:r>
              <a:rPr lang="zh-CN" altLang="en-US" sz="2400" dirty="0">
                <a:solidFill>
                  <a:schemeClr val="bg2"/>
                </a:solidFill>
              </a:rPr>
              <a:t>数字</a:t>
            </a:r>
            <a:r>
              <a:rPr lang="en-US" altLang="zh-CN" sz="2400" dirty="0">
                <a:solidFill>
                  <a:schemeClr val="bg2"/>
                </a:solidFill>
              </a:rPr>
              <a:t>&gt; </a:t>
            </a:r>
          </a:p>
          <a:p>
            <a:pPr algn="just" eaLnBrk="1" hangingPunct="1">
              <a:spcBef>
                <a:spcPct val="50000"/>
              </a:spcBef>
              <a:buClrTx/>
              <a:buSzTx/>
              <a:buFontTx/>
              <a:buNone/>
            </a:pPr>
            <a:r>
              <a:rPr lang="en-US" altLang="zh-CN" sz="2400" dirty="0">
                <a:solidFill>
                  <a:schemeClr val="bg2"/>
                </a:solidFill>
              </a:rPr>
              <a:t>=&gt; </a:t>
            </a:r>
            <a:r>
              <a:rPr lang="en-US" altLang="zh-CN" sz="2400" dirty="0">
                <a:solidFill>
                  <a:srgbClr val="FF00FF"/>
                </a:solidFill>
              </a:rPr>
              <a:t>&lt;</a:t>
            </a:r>
            <a:r>
              <a:rPr lang="zh-CN" altLang="en-US" sz="2400" dirty="0">
                <a:solidFill>
                  <a:srgbClr val="FF00FF"/>
                </a:solidFill>
              </a:rPr>
              <a:t>数字串</a:t>
            </a:r>
            <a:r>
              <a:rPr lang="en-US" altLang="zh-CN" sz="2400" dirty="0">
                <a:solidFill>
                  <a:srgbClr val="FF00FF"/>
                </a:solidFill>
              </a:rPr>
              <a:t>&gt;1</a:t>
            </a:r>
          </a:p>
        </p:txBody>
      </p:sp>
      <p:sp>
        <p:nvSpPr>
          <p:cNvPr id="46085" name="Text Box 6"/>
          <p:cNvSpPr txBox="1">
            <a:spLocks noChangeArrowheads="1"/>
          </p:cNvSpPr>
          <p:nvPr/>
        </p:nvSpPr>
        <p:spPr bwMode="auto">
          <a:xfrm>
            <a:off x="0" y="0"/>
            <a:ext cx="8893175" cy="2566988"/>
          </a:xfrm>
          <a:prstGeom prst="rect">
            <a:avLst/>
          </a:prstGeom>
          <a:solidFill>
            <a:srgbClr val="CAD4FE"/>
          </a:solidFill>
          <a:ln w="9525">
            <a:noFill/>
            <a:miter lim="800000"/>
            <a:headEnd/>
            <a:tailEnd/>
          </a:ln>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Times New Roman" pitchFamily="18" charset="0"/>
              </a:rPr>
              <a:t>[</a:t>
            </a:r>
            <a:r>
              <a:rPr lang="zh-CN" altLang="en-US" sz="2800" dirty="0">
                <a:solidFill>
                  <a:schemeClr val="bg2"/>
                </a:solidFill>
                <a:latin typeface="Times New Roman" pitchFamily="18" charset="0"/>
              </a:rPr>
              <a:t>例</a:t>
            </a:r>
            <a:r>
              <a:rPr lang="en-US" altLang="zh-CN" sz="2800" dirty="0">
                <a:solidFill>
                  <a:schemeClr val="bg2"/>
                </a:solidFill>
                <a:latin typeface="Times New Roman" pitchFamily="18" charset="0"/>
              </a:rPr>
              <a:t>2-7]</a:t>
            </a:r>
            <a:r>
              <a:rPr lang="en-US" altLang="zh-CN" sz="2800" dirty="0">
                <a:solidFill>
                  <a:schemeClr val="bg2"/>
                </a:solidFill>
              </a:rPr>
              <a:t> </a:t>
            </a:r>
            <a:r>
              <a:rPr lang="zh-CN" altLang="en-US" sz="2800" dirty="0">
                <a:solidFill>
                  <a:schemeClr val="bg2"/>
                </a:solidFill>
              </a:rPr>
              <a:t>文法</a:t>
            </a:r>
            <a:r>
              <a:rPr lang="en-US" altLang="zh-CN" sz="2800" dirty="0">
                <a:solidFill>
                  <a:schemeClr val="bg2"/>
                </a:solidFill>
              </a:rPr>
              <a:t>G[&lt;</a:t>
            </a:r>
            <a:r>
              <a:rPr lang="zh-CN" altLang="en-US" sz="2800" dirty="0">
                <a:solidFill>
                  <a:schemeClr val="bg2"/>
                </a:solidFill>
              </a:rPr>
              <a:t>无符号整数</a:t>
            </a:r>
            <a:r>
              <a:rPr lang="en-US" altLang="zh-CN" sz="2800" dirty="0">
                <a:solidFill>
                  <a:schemeClr val="bg2"/>
                </a:solidFill>
              </a:rPr>
              <a:t>&gt;] </a:t>
            </a:r>
          </a:p>
          <a:p>
            <a:pPr>
              <a:lnSpc>
                <a:spcPct val="110000"/>
              </a:lnSpc>
              <a:spcBef>
                <a:spcPct val="20000"/>
              </a:spcBef>
              <a:buClr>
                <a:schemeClr val="folHlink"/>
              </a:buClr>
              <a:buSzPct val="75000"/>
              <a:buFont typeface="Monotype Sorts" pitchFamily="2" charset="2"/>
              <a:buNone/>
              <a:defRPr/>
            </a:pP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&lt;</a:t>
            </a:r>
            <a:r>
              <a:rPr lang="zh-CN" altLang="en-US" sz="2400" dirty="0">
                <a:solidFill>
                  <a:srgbClr val="000000"/>
                </a:solidFill>
                <a:latin typeface="Times New Roman" pitchFamily="18" charset="0"/>
              </a:rPr>
              <a:t>无符号整数</a:t>
            </a:r>
            <a:r>
              <a:rPr lang="en-US" altLang="zh-CN" sz="2400" dirty="0">
                <a:solidFill>
                  <a:srgbClr val="000000"/>
                </a:solidFill>
                <a:latin typeface="Times New Roman" pitchFamily="18" charset="0"/>
              </a:rPr>
              <a:t>&gt;::=&lt;</a:t>
            </a:r>
            <a:r>
              <a:rPr lang="zh-CN" altLang="en-US" sz="2400" dirty="0">
                <a:solidFill>
                  <a:srgbClr val="000000"/>
                </a:solidFill>
                <a:latin typeface="Times New Roman" pitchFamily="18" charset="0"/>
              </a:rPr>
              <a:t>数字串</a:t>
            </a:r>
            <a:r>
              <a:rPr lang="en-US" altLang="zh-CN" sz="2400" dirty="0">
                <a:solidFill>
                  <a:srgbClr val="000000"/>
                </a:solidFill>
                <a:latin typeface="Times New Roman" pitchFamily="18" charset="0"/>
              </a:rPr>
              <a:t>&gt;</a:t>
            </a:r>
          </a:p>
          <a:p>
            <a:pPr>
              <a:lnSpc>
                <a:spcPct val="110000"/>
              </a:lnSpc>
              <a:spcBef>
                <a:spcPct val="20000"/>
              </a:spcBef>
              <a:buClr>
                <a:schemeClr val="folHlink"/>
              </a:buClr>
              <a:buSzPct val="75000"/>
              <a:buFont typeface="Monotype Sorts" pitchFamily="2" charset="2"/>
              <a:buNone/>
              <a:defRPr/>
            </a:pP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&lt;</a:t>
            </a:r>
            <a:r>
              <a:rPr lang="zh-CN" altLang="en-US" sz="2400" dirty="0">
                <a:solidFill>
                  <a:srgbClr val="000000"/>
                </a:solidFill>
                <a:latin typeface="Times New Roman" pitchFamily="18" charset="0"/>
              </a:rPr>
              <a:t>数字串</a:t>
            </a:r>
            <a:r>
              <a:rPr lang="en-US" altLang="zh-CN" sz="2400" dirty="0">
                <a:solidFill>
                  <a:srgbClr val="000000"/>
                </a:solidFill>
                <a:latin typeface="Times New Roman" pitchFamily="18" charset="0"/>
              </a:rPr>
              <a:t>&gt;::=&lt;</a:t>
            </a:r>
            <a:r>
              <a:rPr lang="zh-CN" altLang="en-US" sz="2400" dirty="0">
                <a:solidFill>
                  <a:srgbClr val="000000"/>
                </a:solidFill>
                <a:latin typeface="Times New Roman" pitchFamily="18" charset="0"/>
              </a:rPr>
              <a:t>数字串</a:t>
            </a:r>
            <a:r>
              <a:rPr lang="en-US" altLang="zh-CN" sz="2400" dirty="0">
                <a:solidFill>
                  <a:srgbClr val="000000"/>
                </a:solidFill>
                <a:latin typeface="Times New Roman" pitchFamily="18" charset="0"/>
              </a:rPr>
              <a:t>&gt;&lt;</a:t>
            </a:r>
            <a:r>
              <a:rPr lang="zh-CN" altLang="en-US" sz="2400" dirty="0">
                <a:solidFill>
                  <a:srgbClr val="000000"/>
                </a:solidFill>
                <a:latin typeface="Times New Roman" pitchFamily="18" charset="0"/>
              </a:rPr>
              <a:t>数字</a:t>
            </a:r>
            <a:r>
              <a:rPr lang="en-US" altLang="zh-CN" sz="2400" dirty="0">
                <a:solidFill>
                  <a:srgbClr val="000000"/>
                </a:solidFill>
                <a:latin typeface="Times New Roman" pitchFamily="18" charset="0"/>
              </a:rPr>
              <a:t>&gt;|&lt;</a:t>
            </a:r>
            <a:r>
              <a:rPr lang="zh-CN" altLang="en-US" sz="2400" dirty="0">
                <a:solidFill>
                  <a:srgbClr val="000000"/>
                </a:solidFill>
                <a:latin typeface="Times New Roman" pitchFamily="18" charset="0"/>
              </a:rPr>
              <a:t>数字</a:t>
            </a:r>
            <a:r>
              <a:rPr lang="en-US" altLang="zh-CN" sz="2400" dirty="0">
                <a:solidFill>
                  <a:srgbClr val="000000"/>
                </a:solidFill>
                <a:latin typeface="Times New Roman" pitchFamily="18" charset="0"/>
              </a:rPr>
              <a:t>&gt;</a:t>
            </a:r>
          </a:p>
          <a:p>
            <a:pPr>
              <a:lnSpc>
                <a:spcPct val="110000"/>
              </a:lnSpc>
              <a:spcBef>
                <a:spcPct val="20000"/>
              </a:spcBef>
              <a:buClr>
                <a:schemeClr val="folHlink"/>
              </a:buClr>
              <a:buSzPct val="75000"/>
              <a:buFont typeface="Monotype Sorts" pitchFamily="2" charset="2"/>
              <a:buNone/>
              <a:defRPr/>
            </a:pP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3</a:t>
            </a: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&lt;</a:t>
            </a:r>
            <a:r>
              <a:rPr lang="zh-CN" altLang="en-US" sz="2400" dirty="0">
                <a:solidFill>
                  <a:srgbClr val="000000"/>
                </a:solidFill>
                <a:latin typeface="Times New Roman" pitchFamily="18" charset="0"/>
              </a:rPr>
              <a:t>数字</a:t>
            </a:r>
            <a:r>
              <a:rPr lang="en-US" altLang="zh-CN" sz="2400" dirty="0">
                <a:solidFill>
                  <a:srgbClr val="000000"/>
                </a:solidFill>
                <a:latin typeface="Times New Roman" pitchFamily="18" charset="0"/>
              </a:rPr>
              <a:t>&gt;::=0|1|2|3|4|5|6|7|8|9</a:t>
            </a:r>
            <a:endParaRPr lang="en-US" altLang="zh-CN" sz="2400" dirty="0">
              <a:solidFill>
                <a:schemeClr val="tx1"/>
              </a:solidFill>
              <a:latin typeface="Times New Roman" pitchFamily="18" charset="0"/>
            </a:endParaRPr>
          </a:p>
          <a:p>
            <a:pPr>
              <a:lnSpc>
                <a:spcPct val="110000"/>
              </a:lnSpc>
              <a:spcBef>
                <a:spcPct val="20000"/>
              </a:spcBef>
              <a:buClr>
                <a:schemeClr val="folHlink"/>
              </a:buClr>
              <a:buSzPct val="75000"/>
              <a:buFont typeface="Monotype Sorts" pitchFamily="2" charset="2"/>
              <a:buNone/>
              <a:defRPr/>
            </a:pPr>
            <a:r>
              <a:rPr lang="zh-CN" altLang="en-US" sz="2800" dirty="0">
                <a:solidFill>
                  <a:schemeClr val="bg2"/>
                </a:solidFill>
              </a:rPr>
              <a:t>确定句型</a:t>
            </a:r>
            <a:r>
              <a:rPr lang="en-US" altLang="zh-CN" sz="2800" dirty="0">
                <a:solidFill>
                  <a:srgbClr val="FF00FF"/>
                </a:solidFill>
                <a:latin typeface="+mj-lt"/>
              </a:rPr>
              <a:t>&lt;</a:t>
            </a:r>
            <a:r>
              <a:rPr lang="zh-CN" altLang="en-US" sz="2800" dirty="0">
                <a:solidFill>
                  <a:srgbClr val="FF00FF"/>
                </a:solidFill>
                <a:latin typeface="+mj-lt"/>
              </a:rPr>
              <a:t>数字串</a:t>
            </a:r>
            <a:r>
              <a:rPr lang="en-US" altLang="zh-CN" sz="2800" dirty="0">
                <a:solidFill>
                  <a:srgbClr val="FF00FF"/>
                </a:solidFill>
                <a:latin typeface="+mj-lt"/>
              </a:rPr>
              <a:t>&gt;1</a:t>
            </a:r>
            <a:r>
              <a:rPr lang="zh-CN" altLang="en-US" sz="2800" dirty="0">
                <a:solidFill>
                  <a:schemeClr val="bg2"/>
                </a:solidFill>
              </a:rPr>
              <a:t>的短语、简单短语和句柄。</a:t>
            </a:r>
          </a:p>
        </p:txBody>
      </p:sp>
      <p:grpSp>
        <p:nvGrpSpPr>
          <p:cNvPr id="2" name="Group 16"/>
          <p:cNvGrpSpPr>
            <a:grpSpLocks/>
          </p:cNvGrpSpPr>
          <p:nvPr/>
        </p:nvGrpSpPr>
        <p:grpSpPr bwMode="auto">
          <a:xfrm>
            <a:off x="3814651" y="2723945"/>
            <a:ext cx="5472112" cy="1375685"/>
            <a:chOff x="1198" y="2205"/>
            <a:chExt cx="3447" cy="685"/>
          </a:xfrm>
        </p:grpSpPr>
        <p:grpSp>
          <p:nvGrpSpPr>
            <p:cNvPr id="62481" name="Group 11"/>
            <p:cNvGrpSpPr>
              <a:grpSpLocks/>
            </p:cNvGrpSpPr>
            <p:nvPr/>
          </p:nvGrpSpPr>
          <p:grpSpPr bwMode="auto">
            <a:xfrm>
              <a:off x="1198" y="2205"/>
              <a:ext cx="2517" cy="371"/>
              <a:chOff x="-4" y="2115"/>
              <a:chExt cx="2517" cy="371"/>
            </a:xfrm>
          </p:grpSpPr>
          <p:sp>
            <p:nvSpPr>
              <p:cNvPr id="62483" name="Rectangle 8"/>
              <p:cNvSpPr>
                <a:spLocks noChangeArrowheads="1"/>
              </p:cNvSpPr>
              <p:nvPr/>
            </p:nvSpPr>
            <p:spPr bwMode="auto">
              <a:xfrm>
                <a:off x="1247" y="21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sz="2800" b="0">
                    <a:solidFill>
                      <a:schemeClr val="bg2"/>
                    </a:solidFill>
                    <a:latin typeface="宋体" panose="02010600030101010101" pitchFamily="2" charset="-122"/>
                  </a:rPr>
                  <a:t>+</a:t>
                </a:r>
              </a:p>
            </p:txBody>
          </p:sp>
          <p:sp>
            <p:nvSpPr>
              <p:cNvPr id="62484" name="Text Box 9"/>
              <p:cNvSpPr txBox="1">
                <a:spLocks noChangeArrowheads="1"/>
              </p:cNvSpPr>
              <p:nvPr/>
            </p:nvSpPr>
            <p:spPr bwMode="auto">
              <a:xfrm>
                <a:off x="-4" y="2192"/>
                <a:ext cx="251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tabLst>
                    <a:tab pos="889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889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889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dirty="0">
                    <a:solidFill>
                      <a:schemeClr val="bg2"/>
                    </a:solidFill>
                  </a:rPr>
                  <a:t>&lt;</a:t>
                </a:r>
                <a:r>
                  <a:rPr lang="zh-CN" altLang="en-US" sz="2400" dirty="0">
                    <a:solidFill>
                      <a:schemeClr val="bg2"/>
                    </a:solidFill>
                  </a:rPr>
                  <a:t>无符号整数</a:t>
                </a:r>
                <a:r>
                  <a:rPr lang="en-US" altLang="zh-CN" sz="2400" dirty="0">
                    <a:solidFill>
                      <a:schemeClr val="bg2"/>
                    </a:solidFill>
                  </a:rPr>
                  <a:t>&gt; =&gt;&lt;</a:t>
                </a:r>
                <a:r>
                  <a:rPr lang="zh-CN" altLang="en-US" sz="2400" dirty="0">
                    <a:solidFill>
                      <a:schemeClr val="bg2"/>
                    </a:solidFill>
                  </a:rPr>
                  <a:t>数字串</a:t>
                </a:r>
                <a:r>
                  <a:rPr lang="en-US" altLang="zh-CN" sz="2400" dirty="0">
                    <a:solidFill>
                      <a:schemeClr val="bg2"/>
                    </a:solidFill>
                  </a:rPr>
                  <a:t>&gt;1</a:t>
                </a:r>
              </a:p>
            </p:txBody>
          </p:sp>
        </p:grpSp>
        <p:sp>
          <p:nvSpPr>
            <p:cNvPr id="62482" name="Text Box 10"/>
            <p:cNvSpPr txBox="1">
              <a:spLocks noChangeArrowheads="1"/>
            </p:cNvSpPr>
            <p:nvPr/>
          </p:nvSpPr>
          <p:spPr bwMode="auto">
            <a:xfrm>
              <a:off x="1198" y="2596"/>
              <a:ext cx="344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dirty="0">
                  <a:solidFill>
                    <a:schemeClr val="bg2"/>
                  </a:solidFill>
                </a:rPr>
                <a:t>&lt;</a:t>
              </a:r>
              <a:r>
                <a:rPr lang="zh-CN" altLang="en-US" sz="2400" dirty="0">
                  <a:solidFill>
                    <a:schemeClr val="bg2"/>
                  </a:solidFill>
                </a:rPr>
                <a:t>数字串</a:t>
              </a:r>
              <a:r>
                <a:rPr lang="en-US" altLang="zh-CN" sz="2400" dirty="0">
                  <a:solidFill>
                    <a:schemeClr val="bg2"/>
                  </a:solidFill>
                </a:rPr>
                <a:t>&gt;1</a:t>
              </a:r>
              <a:r>
                <a:rPr lang="zh-CN" altLang="en-US" sz="2400" dirty="0">
                  <a:solidFill>
                    <a:schemeClr val="bg2"/>
                  </a:solidFill>
                </a:rPr>
                <a:t>是相对</a:t>
              </a:r>
              <a:r>
                <a:rPr lang="en-US" altLang="zh-CN" sz="2400" dirty="0">
                  <a:solidFill>
                    <a:schemeClr val="bg2"/>
                  </a:solidFill>
                </a:rPr>
                <a:t>&lt;</a:t>
              </a:r>
              <a:r>
                <a:rPr lang="zh-CN" altLang="en-US" sz="2400" dirty="0">
                  <a:solidFill>
                    <a:schemeClr val="bg2"/>
                  </a:solidFill>
                </a:rPr>
                <a:t>无符号整数</a:t>
              </a:r>
              <a:r>
                <a:rPr lang="en-US" altLang="zh-CN" sz="2400" dirty="0">
                  <a:solidFill>
                    <a:schemeClr val="bg2"/>
                  </a:solidFill>
                </a:rPr>
                <a:t>&gt;</a:t>
              </a:r>
              <a:r>
                <a:rPr lang="zh-CN" altLang="en-US" sz="2400" dirty="0">
                  <a:solidFill>
                    <a:schemeClr val="bg2"/>
                  </a:solidFill>
                </a:rPr>
                <a:t>的短语</a:t>
              </a:r>
            </a:p>
          </p:txBody>
        </p:sp>
      </p:grpSp>
      <p:grpSp>
        <p:nvGrpSpPr>
          <p:cNvPr id="4" name="Group 22"/>
          <p:cNvGrpSpPr>
            <a:grpSpLocks/>
          </p:cNvGrpSpPr>
          <p:nvPr/>
        </p:nvGrpSpPr>
        <p:grpSpPr bwMode="auto">
          <a:xfrm>
            <a:off x="530325" y="4429354"/>
            <a:ext cx="5688013" cy="1037506"/>
            <a:chOff x="158" y="3113"/>
            <a:chExt cx="3583" cy="708"/>
          </a:xfrm>
        </p:grpSpPr>
        <p:sp>
          <p:nvSpPr>
            <p:cNvPr id="62476" name="Text Box 14"/>
            <p:cNvSpPr txBox="1">
              <a:spLocks noChangeArrowheads="1"/>
            </p:cNvSpPr>
            <p:nvPr/>
          </p:nvSpPr>
          <p:spPr bwMode="auto">
            <a:xfrm>
              <a:off x="158" y="3249"/>
              <a:ext cx="251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tabLst>
                  <a:tab pos="889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889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889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pPr>
              <a:r>
                <a:rPr lang="en-US" altLang="zh-CN" sz="2400" dirty="0">
                  <a:solidFill>
                    <a:schemeClr val="bg2"/>
                  </a:solidFill>
                </a:rPr>
                <a:t>&lt;</a:t>
              </a:r>
              <a:r>
                <a:rPr lang="zh-CN" altLang="en-US" sz="2400" dirty="0">
                  <a:solidFill>
                    <a:schemeClr val="bg2"/>
                  </a:solidFill>
                  <a:latin typeface="宋体" panose="02010600030101010101" pitchFamily="2" charset="-122"/>
                </a:rPr>
                <a:t>无符号整数</a:t>
              </a:r>
              <a:r>
                <a:rPr lang="en-US" altLang="zh-CN" sz="2400" dirty="0">
                  <a:solidFill>
                    <a:schemeClr val="bg2"/>
                  </a:solidFill>
                </a:rPr>
                <a:t>&gt; =&gt;</a:t>
              </a:r>
              <a:r>
                <a:rPr lang="en-US" altLang="zh-CN" sz="2400" dirty="0">
                  <a:solidFill>
                    <a:schemeClr val="bg2"/>
                  </a:solidFill>
                  <a:latin typeface="宋体" panose="02010600030101010101" pitchFamily="2" charset="-122"/>
                </a:rPr>
                <a:t>&lt;</a:t>
              </a:r>
              <a:r>
                <a:rPr lang="zh-CN" altLang="en-US" sz="2400" dirty="0">
                  <a:solidFill>
                    <a:schemeClr val="bg2"/>
                  </a:solidFill>
                  <a:latin typeface="宋体" panose="02010600030101010101" pitchFamily="2" charset="-122"/>
                </a:rPr>
                <a:t>数字串</a:t>
              </a:r>
              <a:r>
                <a:rPr lang="en-US" altLang="zh-CN" sz="2400" dirty="0">
                  <a:solidFill>
                    <a:schemeClr val="bg2"/>
                  </a:solidFill>
                  <a:latin typeface="宋体" panose="02010600030101010101" pitchFamily="2" charset="-122"/>
                </a:rPr>
                <a:t>&gt;</a:t>
              </a:r>
            </a:p>
          </p:txBody>
        </p:sp>
        <p:grpSp>
          <p:nvGrpSpPr>
            <p:cNvPr id="62477" name="Group 20"/>
            <p:cNvGrpSpPr>
              <a:grpSpLocks/>
            </p:cNvGrpSpPr>
            <p:nvPr/>
          </p:nvGrpSpPr>
          <p:grpSpPr bwMode="auto">
            <a:xfrm>
              <a:off x="2426" y="3113"/>
              <a:ext cx="1315" cy="430"/>
              <a:chOff x="2608" y="3113"/>
              <a:chExt cx="1315" cy="430"/>
            </a:xfrm>
          </p:grpSpPr>
          <p:sp>
            <p:nvSpPr>
              <p:cNvPr id="62479" name="Rectangle 18"/>
              <p:cNvSpPr>
                <a:spLocks noChangeArrowheads="1"/>
              </p:cNvSpPr>
              <p:nvPr/>
            </p:nvSpPr>
            <p:spPr bwMode="auto">
              <a:xfrm>
                <a:off x="2608" y="31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pPr>
                <a:r>
                  <a:rPr lang="en-US" altLang="zh-CN" sz="2800" b="0">
                    <a:solidFill>
                      <a:schemeClr val="bg2"/>
                    </a:solidFill>
                    <a:latin typeface="宋体" panose="02010600030101010101" pitchFamily="2" charset="-122"/>
                  </a:rPr>
                  <a:t>+</a:t>
                </a:r>
              </a:p>
            </p:txBody>
          </p:sp>
          <p:sp>
            <p:nvSpPr>
              <p:cNvPr id="62480" name="Text Box 19"/>
              <p:cNvSpPr txBox="1">
                <a:spLocks noChangeArrowheads="1"/>
              </p:cNvSpPr>
              <p:nvPr/>
            </p:nvSpPr>
            <p:spPr bwMode="auto">
              <a:xfrm>
                <a:off x="2608" y="3249"/>
                <a:ext cx="1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tabLst>
                    <a:tab pos="889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889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889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pPr>
                <a:r>
                  <a:rPr lang="en-US" altLang="zh-CN" sz="2400" dirty="0">
                    <a:solidFill>
                      <a:schemeClr val="bg2"/>
                    </a:solidFill>
                  </a:rPr>
                  <a:t>=&gt;&lt;</a:t>
                </a:r>
                <a:r>
                  <a:rPr lang="zh-CN" altLang="en-US" sz="2400" dirty="0">
                    <a:solidFill>
                      <a:schemeClr val="bg2"/>
                    </a:solidFill>
                  </a:rPr>
                  <a:t>数字串</a:t>
                </a:r>
                <a:r>
                  <a:rPr lang="en-US" altLang="zh-CN" sz="2400" dirty="0">
                    <a:solidFill>
                      <a:schemeClr val="bg2"/>
                    </a:solidFill>
                  </a:rPr>
                  <a:t>&gt;1</a:t>
                </a:r>
              </a:p>
            </p:txBody>
          </p:sp>
        </p:grpSp>
        <p:sp>
          <p:nvSpPr>
            <p:cNvPr id="62478" name="Text Box 21"/>
            <p:cNvSpPr txBox="1">
              <a:spLocks noChangeArrowheads="1"/>
            </p:cNvSpPr>
            <p:nvPr/>
          </p:nvSpPr>
          <p:spPr bwMode="auto">
            <a:xfrm>
              <a:off x="166" y="3527"/>
              <a:ext cx="317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pPr>
              <a:r>
                <a:rPr lang="en-US" altLang="zh-CN" sz="2400">
                  <a:solidFill>
                    <a:schemeClr val="bg2"/>
                  </a:solidFill>
                </a:rPr>
                <a:t>&lt;</a:t>
              </a:r>
              <a:r>
                <a:rPr lang="zh-CN" altLang="en-US" sz="2400">
                  <a:solidFill>
                    <a:schemeClr val="bg2"/>
                  </a:solidFill>
                </a:rPr>
                <a:t>数字串</a:t>
              </a:r>
              <a:r>
                <a:rPr lang="en-US" altLang="zh-CN" sz="2400">
                  <a:solidFill>
                    <a:schemeClr val="bg2"/>
                  </a:solidFill>
                </a:rPr>
                <a:t>&gt;1</a:t>
              </a:r>
              <a:r>
                <a:rPr lang="zh-CN" altLang="en-US" sz="2400">
                  <a:solidFill>
                    <a:schemeClr val="bg2"/>
                  </a:solidFill>
                </a:rPr>
                <a:t>是相对</a:t>
              </a:r>
              <a:r>
                <a:rPr lang="en-US" altLang="zh-CN" sz="2400">
                  <a:solidFill>
                    <a:schemeClr val="bg2"/>
                  </a:solidFill>
                </a:rPr>
                <a:t>&lt;</a:t>
              </a:r>
              <a:r>
                <a:rPr lang="zh-CN" altLang="en-US" sz="2400">
                  <a:solidFill>
                    <a:schemeClr val="bg2"/>
                  </a:solidFill>
                </a:rPr>
                <a:t>数字串</a:t>
              </a:r>
              <a:r>
                <a:rPr lang="en-US" altLang="zh-CN" sz="2400">
                  <a:solidFill>
                    <a:schemeClr val="bg2"/>
                  </a:solidFill>
                </a:rPr>
                <a:t>&gt;</a:t>
              </a:r>
              <a:r>
                <a:rPr lang="zh-CN" altLang="en-US" sz="2400">
                  <a:solidFill>
                    <a:schemeClr val="bg2"/>
                  </a:solidFill>
                </a:rPr>
                <a:t>的短语。</a:t>
              </a:r>
            </a:p>
          </p:txBody>
        </p:sp>
      </p:grpSp>
      <p:grpSp>
        <p:nvGrpSpPr>
          <p:cNvPr id="6" name="Group 23"/>
          <p:cNvGrpSpPr>
            <a:grpSpLocks/>
          </p:cNvGrpSpPr>
          <p:nvPr/>
        </p:nvGrpSpPr>
        <p:grpSpPr bwMode="auto">
          <a:xfrm>
            <a:off x="395536" y="5521598"/>
            <a:ext cx="6696075" cy="597967"/>
            <a:chOff x="839" y="2296"/>
            <a:chExt cx="4218" cy="430"/>
          </a:xfrm>
        </p:grpSpPr>
        <p:sp>
          <p:nvSpPr>
            <p:cNvPr id="62473" name="Text Box 24"/>
            <p:cNvSpPr txBox="1">
              <a:spLocks noChangeArrowheads="1"/>
            </p:cNvSpPr>
            <p:nvPr/>
          </p:nvSpPr>
          <p:spPr bwMode="auto">
            <a:xfrm>
              <a:off x="839" y="2432"/>
              <a:ext cx="303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tabLst>
                  <a:tab pos="889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889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889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dirty="0">
                  <a:solidFill>
                    <a:schemeClr val="bg2"/>
                  </a:solidFill>
                </a:rPr>
                <a:t>&lt;</a:t>
              </a:r>
              <a:r>
                <a:rPr lang="zh-CN" altLang="en-US" sz="2400" dirty="0">
                  <a:solidFill>
                    <a:schemeClr val="bg2"/>
                  </a:solidFill>
                </a:rPr>
                <a:t>无符号整数</a:t>
              </a:r>
              <a:r>
                <a:rPr lang="en-US" altLang="zh-CN" sz="2400" dirty="0">
                  <a:solidFill>
                    <a:schemeClr val="bg2"/>
                  </a:solidFill>
                </a:rPr>
                <a:t>&gt; =&gt;&lt;</a:t>
              </a:r>
              <a:r>
                <a:rPr lang="zh-CN" altLang="en-US" sz="2400" dirty="0">
                  <a:solidFill>
                    <a:schemeClr val="bg2"/>
                  </a:solidFill>
                </a:rPr>
                <a:t>数字串</a:t>
              </a:r>
              <a:r>
                <a:rPr lang="en-US" altLang="zh-CN" sz="2400" dirty="0">
                  <a:solidFill>
                    <a:schemeClr val="bg2"/>
                  </a:solidFill>
                </a:rPr>
                <a:t>&gt;&lt;</a:t>
              </a:r>
              <a:r>
                <a:rPr lang="zh-CN" altLang="en-US" sz="2400" dirty="0">
                  <a:solidFill>
                    <a:schemeClr val="bg2"/>
                  </a:solidFill>
                </a:rPr>
                <a:t>数字</a:t>
              </a:r>
              <a:r>
                <a:rPr lang="en-US" altLang="zh-CN" sz="2400" dirty="0">
                  <a:solidFill>
                    <a:schemeClr val="bg2"/>
                  </a:solidFill>
                </a:rPr>
                <a:t>&gt;</a:t>
              </a:r>
            </a:p>
          </p:txBody>
        </p:sp>
        <p:sp>
          <p:nvSpPr>
            <p:cNvPr id="62474" name="Rectangle 25"/>
            <p:cNvSpPr>
              <a:spLocks noChangeArrowheads="1"/>
            </p:cNvSpPr>
            <p:nvPr/>
          </p:nvSpPr>
          <p:spPr bwMode="auto">
            <a:xfrm>
              <a:off x="2109" y="22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sz="2800" b="0">
                  <a:solidFill>
                    <a:schemeClr val="bg2"/>
                  </a:solidFill>
                  <a:latin typeface="宋体" panose="02010600030101010101" pitchFamily="2" charset="-122"/>
                </a:rPr>
                <a:t>+</a:t>
              </a:r>
            </a:p>
          </p:txBody>
        </p:sp>
        <p:sp>
          <p:nvSpPr>
            <p:cNvPr id="62475" name="Text Box 26"/>
            <p:cNvSpPr txBox="1">
              <a:spLocks noChangeArrowheads="1"/>
            </p:cNvSpPr>
            <p:nvPr/>
          </p:nvSpPr>
          <p:spPr bwMode="auto">
            <a:xfrm>
              <a:off x="3742" y="2432"/>
              <a:ext cx="1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tabLst>
                  <a:tab pos="889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889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889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889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a:solidFill>
                    <a:schemeClr val="bg2"/>
                  </a:solidFill>
                </a:rPr>
                <a:t>=&gt;&lt;</a:t>
              </a:r>
              <a:r>
                <a:rPr lang="zh-CN" altLang="en-US" sz="2400">
                  <a:solidFill>
                    <a:schemeClr val="bg2"/>
                  </a:solidFill>
                </a:rPr>
                <a:t>数字串</a:t>
              </a:r>
              <a:r>
                <a:rPr lang="en-US" altLang="zh-CN" sz="2400">
                  <a:solidFill>
                    <a:schemeClr val="bg2"/>
                  </a:solidFill>
                </a:rPr>
                <a:t>&gt;1</a:t>
              </a:r>
            </a:p>
          </p:txBody>
        </p:sp>
      </p:grpSp>
      <p:sp>
        <p:nvSpPr>
          <p:cNvPr id="940059" name="Text Box 27"/>
          <p:cNvSpPr txBox="1">
            <a:spLocks noChangeArrowheads="1"/>
          </p:cNvSpPr>
          <p:nvPr/>
        </p:nvSpPr>
        <p:spPr bwMode="auto">
          <a:xfrm>
            <a:off x="383448" y="6106668"/>
            <a:ext cx="63357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400" dirty="0">
                <a:solidFill>
                  <a:schemeClr val="bg2"/>
                </a:solidFill>
              </a:rPr>
              <a:t>1 </a:t>
            </a:r>
            <a:r>
              <a:rPr lang="zh-CN" altLang="en-US" sz="2400" dirty="0">
                <a:solidFill>
                  <a:schemeClr val="bg2"/>
                </a:solidFill>
              </a:rPr>
              <a:t>是相对 </a:t>
            </a:r>
            <a:r>
              <a:rPr lang="en-US" altLang="zh-CN" sz="2400" dirty="0">
                <a:solidFill>
                  <a:schemeClr val="bg2"/>
                </a:solidFill>
              </a:rPr>
              <a:t>&lt;</a:t>
            </a:r>
            <a:r>
              <a:rPr lang="zh-CN" altLang="en-US" sz="2400" dirty="0">
                <a:solidFill>
                  <a:schemeClr val="bg2"/>
                </a:solidFill>
              </a:rPr>
              <a:t>数字</a:t>
            </a:r>
            <a:r>
              <a:rPr lang="en-US" altLang="zh-CN" sz="2400" dirty="0">
                <a:solidFill>
                  <a:schemeClr val="bg2"/>
                </a:solidFill>
              </a:rPr>
              <a:t>&gt; </a:t>
            </a:r>
            <a:r>
              <a:rPr lang="zh-CN" altLang="en-US" sz="2400" dirty="0">
                <a:solidFill>
                  <a:schemeClr val="bg2"/>
                </a:solidFill>
              </a:rPr>
              <a:t>的短语、简单短语、句柄</a:t>
            </a:r>
          </a:p>
        </p:txBody>
      </p:sp>
      <p:sp>
        <p:nvSpPr>
          <p:cNvPr id="940061" name="AutoShape 29">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6">
                                            <p:bg/>
                                          </p:spTgt>
                                        </p:tgtEl>
                                        <p:attrNameLst>
                                          <p:attrName>style.visibility</p:attrName>
                                        </p:attrNameLst>
                                      </p:cBhvr>
                                      <p:to>
                                        <p:strVal val="visible"/>
                                      </p:to>
                                    </p:set>
                                    <p:animEffect transition="in" filter="blinds(horizontal)">
                                      <p:cBhvr>
                                        <p:cTn id="7" dur="500"/>
                                        <p:tgtEl>
                                          <p:spTgt spid="94003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0036">
                                            <p:txEl>
                                              <p:pRg st="0" end="0"/>
                                            </p:txEl>
                                          </p:spTgt>
                                        </p:tgtEl>
                                        <p:attrNameLst>
                                          <p:attrName>style.visibility</p:attrName>
                                        </p:attrNameLst>
                                      </p:cBhvr>
                                      <p:to>
                                        <p:strVal val="visible"/>
                                      </p:to>
                                    </p:set>
                                    <p:animEffect transition="in" filter="blinds(horizontal)">
                                      <p:cBhvr>
                                        <p:cTn id="12" dur="500"/>
                                        <p:tgtEl>
                                          <p:spTgt spid="9400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6">
                                            <p:txEl>
                                              <p:pRg st="1" end="1"/>
                                            </p:txEl>
                                          </p:spTgt>
                                        </p:tgtEl>
                                        <p:attrNameLst>
                                          <p:attrName>style.visibility</p:attrName>
                                        </p:attrNameLst>
                                      </p:cBhvr>
                                      <p:to>
                                        <p:strVal val="visible"/>
                                      </p:to>
                                    </p:set>
                                    <p:animEffect transition="in" filter="blinds(horizontal)">
                                      <p:cBhvr>
                                        <p:cTn id="17" dur="500"/>
                                        <p:tgtEl>
                                          <p:spTgt spid="94003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36">
                                            <p:txEl>
                                              <p:pRg st="2" end="2"/>
                                            </p:txEl>
                                          </p:spTgt>
                                        </p:tgtEl>
                                        <p:attrNameLst>
                                          <p:attrName>style.visibility</p:attrName>
                                        </p:attrNameLst>
                                      </p:cBhvr>
                                      <p:to>
                                        <p:strVal val="visible"/>
                                      </p:to>
                                    </p:set>
                                    <p:animEffect transition="in" filter="blinds(horizontal)">
                                      <p:cBhvr>
                                        <p:cTn id="22" dur="500"/>
                                        <p:tgtEl>
                                          <p:spTgt spid="94003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0059"/>
                                        </p:tgtEl>
                                        <p:attrNameLst>
                                          <p:attrName>style.visibility</p:attrName>
                                        </p:attrNameLst>
                                      </p:cBhvr>
                                      <p:to>
                                        <p:strVal val="visible"/>
                                      </p:to>
                                    </p:set>
                                    <p:animEffect transition="in" filter="blinds(horizontal)">
                                      <p:cBhvr>
                                        <p:cTn id="42" dur="500"/>
                                        <p:tgtEl>
                                          <p:spTgt spid="940059"/>
                                        </p:tgtEl>
                                      </p:cBhvr>
                                    </p:animEffect>
                                  </p:childTnLst>
                                </p:cTn>
                              </p:par>
                            </p:childTnLst>
                          </p:cTn>
                        </p:par>
                        <p:par>
                          <p:cTn id="43" fill="hold" nodeType="afterGroup">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940061"/>
                                        </p:tgtEl>
                                        <p:attrNameLst>
                                          <p:attrName>style.visibility</p:attrName>
                                        </p:attrNameLst>
                                      </p:cBhvr>
                                      <p:to>
                                        <p:strVal val="visible"/>
                                      </p:to>
                                    </p:set>
                                    <p:animEffect transition="in" filter="blinds(horizontal)">
                                      <p:cBhvr>
                                        <p:cTn id="46" dur="500"/>
                                        <p:tgtEl>
                                          <p:spTgt spid="940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6" grpId="0" build="p" animBg="1"/>
      <p:bldP spid="940059" grpId="0"/>
      <p:bldP spid="94006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63" name="Rectangle 3"/>
          <p:cNvSpPr>
            <a:spLocks noGrp="1" noChangeArrowheads="1"/>
          </p:cNvSpPr>
          <p:nvPr>
            <p:ph type="body" idx="1"/>
          </p:nvPr>
        </p:nvSpPr>
        <p:spPr>
          <a:xfrm>
            <a:off x="0" y="1550988"/>
            <a:ext cx="9396413" cy="3960812"/>
          </a:xfrm>
        </p:spPr>
        <p:txBody>
          <a:bodyPr/>
          <a:lstStyle/>
          <a:p>
            <a:pPr>
              <a:buFont typeface="Monotype Sorts" pitchFamily="2" charset="2"/>
              <a:buNone/>
              <a:defRPr/>
            </a:pPr>
            <a:r>
              <a:rPr lang="en-US" altLang="zh-CN" sz="2800" b="1" dirty="0">
                <a:ea typeface="楷体_GB2312" pitchFamily="49" charset="-122"/>
              </a:rPr>
              <a:t>           </a:t>
            </a:r>
            <a:r>
              <a:rPr lang="zh-CN" altLang="en-US" sz="2800" b="1" dirty="0">
                <a:solidFill>
                  <a:schemeClr val="bg2"/>
                </a:solidFill>
                <a:ea typeface="楷体_GB2312" pitchFamily="49" charset="-122"/>
              </a:rPr>
              <a:t>设</a:t>
            </a:r>
            <a:r>
              <a:rPr lang="en-US" altLang="zh-CN" sz="2800" b="1" dirty="0">
                <a:solidFill>
                  <a:schemeClr val="bg2"/>
                </a:solidFill>
                <a:ea typeface="楷体_GB2312" pitchFamily="49" charset="-122"/>
              </a:rPr>
              <a:t>G=( V</a:t>
            </a:r>
            <a:r>
              <a:rPr lang="en-US" altLang="zh-CN" sz="2800" b="1" baseline="-25000" dirty="0">
                <a:solidFill>
                  <a:schemeClr val="bg2"/>
                </a:solidFill>
                <a:ea typeface="楷体_GB2312" pitchFamily="49" charset="-122"/>
              </a:rPr>
              <a:t>N</a:t>
            </a:r>
            <a:r>
              <a:rPr lang="en-US" altLang="zh-CN" sz="2800" b="1" dirty="0">
                <a:solidFill>
                  <a:schemeClr val="bg2"/>
                </a:solidFill>
                <a:ea typeface="楷体_GB2312" pitchFamily="49" charset="-122"/>
              </a:rPr>
              <a:t>, V</a:t>
            </a:r>
            <a:r>
              <a:rPr lang="en-US" altLang="zh-CN" sz="2800" b="1" baseline="-25000" dirty="0">
                <a:solidFill>
                  <a:schemeClr val="bg2"/>
                </a:solidFill>
                <a:ea typeface="楷体_GB2312" pitchFamily="49" charset="-122"/>
              </a:rPr>
              <a:t>T </a:t>
            </a:r>
            <a:r>
              <a:rPr lang="en-US" altLang="zh-CN" sz="2800" b="1" dirty="0">
                <a:solidFill>
                  <a:schemeClr val="bg2"/>
                </a:solidFill>
                <a:ea typeface="楷体_GB2312" pitchFamily="49" charset="-122"/>
              </a:rPr>
              <a:t>, P , S)</a:t>
            </a:r>
            <a:r>
              <a:rPr lang="zh-CN" altLang="en-US" sz="2800" b="1" dirty="0">
                <a:solidFill>
                  <a:schemeClr val="bg2"/>
                </a:solidFill>
              </a:rPr>
              <a:t>为上下文无关文法：</a:t>
            </a:r>
          </a:p>
          <a:p>
            <a:pPr>
              <a:spcBef>
                <a:spcPct val="10000"/>
              </a:spcBef>
              <a:buClr>
                <a:srgbClr val="FF33CC"/>
              </a:buClr>
              <a:defRPr/>
            </a:pPr>
            <a:r>
              <a:rPr lang="zh-CN" altLang="en-US" b="1" dirty="0">
                <a:solidFill>
                  <a:srgbClr val="FF33CC"/>
                </a:solidFill>
                <a:latin typeface="宋体" pitchFamily="2" charset="-122"/>
              </a:rPr>
              <a:t>结点</a:t>
            </a:r>
            <a:r>
              <a:rPr lang="zh-CN" altLang="en-US" b="1" dirty="0">
                <a:solidFill>
                  <a:schemeClr val="bg2"/>
                </a:solidFill>
                <a:latin typeface="宋体" pitchFamily="2" charset="-122"/>
              </a:rPr>
              <a:t>：</a:t>
            </a:r>
            <a:r>
              <a:rPr lang="zh-CN" altLang="en-US" sz="2800" b="1" dirty="0">
                <a:solidFill>
                  <a:schemeClr val="bg2"/>
                </a:solidFill>
                <a:latin typeface="宋体" pitchFamily="2" charset="-122"/>
              </a:rPr>
              <a:t>标记是</a:t>
            </a:r>
            <a:r>
              <a:rPr lang="en-US" altLang="zh-CN" sz="2800" b="1" dirty="0">
                <a:solidFill>
                  <a:srgbClr val="FF33CC"/>
                </a:solidFill>
              </a:rPr>
              <a:t>V</a:t>
            </a:r>
            <a:r>
              <a:rPr lang="zh-CN" altLang="en-US" sz="2800" b="1" dirty="0">
                <a:solidFill>
                  <a:schemeClr val="bg2"/>
                </a:solidFill>
                <a:latin typeface="宋体" pitchFamily="2" charset="-122"/>
              </a:rPr>
              <a:t>的一个符号。</a:t>
            </a:r>
          </a:p>
          <a:p>
            <a:pPr lvl="1">
              <a:spcBef>
                <a:spcPct val="10000"/>
              </a:spcBef>
              <a:buClr>
                <a:srgbClr val="FF33CC"/>
              </a:buClr>
              <a:defRPr/>
            </a:pPr>
            <a:r>
              <a:rPr lang="zh-CN" altLang="en-US" b="1" dirty="0">
                <a:solidFill>
                  <a:srgbClr val="FF33CC"/>
                </a:solidFill>
                <a:latin typeface="宋体" pitchFamily="2" charset="-122"/>
              </a:rPr>
              <a:t>根</a:t>
            </a:r>
            <a:r>
              <a:rPr lang="zh-CN" altLang="en-US" b="1" dirty="0">
                <a:solidFill>
                  <a:schemeClr val="bg2"/>
                </a:solidFill>
                <a:latin typeface="宋体" pitchFamily="2" charset="-122"/>
              </a:rPr>
              <a:t>：</a:t>
            </a:r>
            <a:r>
              <a:rPr lang="zh-CN" altLang="en-US" b="1" dirty="0">
                <a:solidFill>
                  <a:schemeClr val="bg2"/>
                </a:solidFill>
                <a:effectLst/>
              </a:rPr>
              <a:t>开始符。</a:t>
            </a:r>
          </a:p>
          <a:p>
            <a:pPr lvl="1">
              <a:spcBef>
                <a:spcPct val="10000"/>
              </a:spcBef>
              <a:buClr>
                <a:srgbClr val="FF33CC"/>
              </a:buClr>
              <a:defRPr/>
            </a:pPr>
            <a:r>
              <a:rPr lang="zh-CN" altLang="en-US" b="1" dirty="0">
                <a:solidFill>
                  <a:srgbClr val="FF33CC"/>
                </a:solidFill>
                <a:latin typeface="宋体" pitchFamily="2" charset="-122"/>
              </a:rPr>
              <a:t>中间结点</a:t>
            </a:r>
            <a:r>
              <a:rPr lang="zh-CN" altLang="en-US" b="1" dirty="0">
                <a:solidFill>
                  <a:schemeClr val="bg2"/>
                </a:solidFill>
                <a:effectLst/>
              </a:rPr>
              <a:t>：非终结符</a:t>
            </a:r>
          </a:p>
          <a:p>
            <a:pPr lvl="1">
              <a:spcBef>
                <a:spcPct val="10000"/>
              </a:spcBef>
              <a:buClr>
                <a:srgbClr val="FF33CC"/>
              </a:buClr>
              <a:defRPr/>
            </a:pPr>
            <a:r>
              <a:rPr lang="zh-CN" altLang="en-US" b="1" dirty="0">
                <a:solidFill>
                  <a:srgbClr val="FF33CC"/>
                </a:solidFill>
                <a:latin typeface="宋体" pitchFamily="2" charset="-122"/>
              </a:rPr>
              <a:t>叶结点</a:t>
            </a:r>
            <a:r>
              <a:rPr lang="zh-CN" altLang="en-US" b="1" dirty="0">
                <a:solidFill>
                  <a:schemeClr val="bg2"/>
                </a:solidFill>
                <a:latin typeface="宋体" pitchFamily="2" charset="-122"/>
              </a:rPr>
              <a:t>：</a:t>
            </a:r>
            <a:r>
              <a:rPr lang="zh-CN" altLang="en-US" b="1" dirty="0">
                <a:solidFill>
                  <a:schemeClr val="bg2"/>
                </a:solidFill>
                <a:effectLst/>
                <a:latin typeface="宋体" pitchFamily="2" charset="-122"/>
              </a:rPr>
              <a:t>终结符或非终结符</a:t>
            </a:r>
          </a:p>
          <a:p>
            <a:pPr>
              <a:spcBef>
                <a:spcPct val="10000"/>
              </a:spcBef>
              <a:buClr>
                <a:srgbClr val="FF33CC"/>
              </a:buClr>
              <a:defRPr/>
            </a:pPr>
            <a:r>
              <a:rPr lang="zh-CN" altLang="en-US" b="1" dirty="0">
                <a:solidFill>
                  <a:srgbClr val="FF33CC"/>
                </a:solidFill>
                <a:latin typeface="宋体" pitchFamily="2" charset="-122"/>
              </a:rPr>
              <a:t>边</a:t>
            </a:r>
            <a:r>
              <a:rPr lang="zh-CN" altLang="en-US" b="1" dirty="0">
                <a:solidFill>
                  <a:schemeClr val="bg2"/>
                </a:solidFill>
                <a:effectLst/>
              </a:rPr>
              <a:t>：</a:t>
            </a:r>
            <a:r>
              <a:rPr lang="zh-CN" altLang="en-US" sz="2800" b="1" dirty="0">
                <a:solidFill>
                  <a:schemeClr val="bg2"/>
                </a:solidFill>
                <a:effectLst/>
              </a:rPr>
              <a:t>结点间的派生关系</a:t>
            </a:r>
            <a:endParaRPr lang="zh-CN" altLang="en-US" sz="2800" b="1" dirty="0">
              <a:solidFill>
                <a:schemeClr val="bg2"/>
              </a:solidFill>
              <a:latin typeface="宋体" pitchFamily="2" charset="-122"/>
            </a:endParaRPr>
          </a:p>
          <a:p>
            <a:pPr>
              <a:spcBef>
                <a:spcPct val="10000"/>
              </a:spcBef>
              <a:buFont typeface="Monotype Sorts" pitchFamily="2" charset="2"/>
              <a:buNone/>
              <a:defRPr/>
            </a:pPr>
            <a:r>
              <a:rPr lang="zh-CN" altLang="en-US" sz="2800" b="1" dirty="0">
                <a:solidFill>
                  <a:schemeClr val="bg2"/>
                </a:solidFill>
                <a:latin typeface="宋体" pitchFamily="2" charset="-122"/>
              </a:rPr>
              <a:t>    标记</a:t>
            </a:r>
            <a:r>
              <a:rPr lang="en-US" altLang="zh-CN" sz="2800" b="1" dirty="0">
                <a:solidFill>
                  <a:schemeClr val="bg2"/>
                </a:solidFill>
              </a:rPr>
              <a:t>A</a:t>
            </a:r>
            <a:r>
              <a:rPr lang="zh-CN" altLang="en-US" sz="2800" b="1" dirty="0">
                <a:solidFill>
                  <a:schemeClr val="bg2"/>
                </a:solidFill>
              </a:rPr>
              <a:t>的结点</a:t>
            </a:r>
            <a:r>
              <a:rPr lang="en-US" altLang="zh-CN" sz="2800" b="1" dirty="0">
                <a:solidFill>
                  <a:schemeClr val="bg2"/>
                </a:solidFill>
              </a:rPr>
              <a:t>,</a:t>
            </a:r>
            <a:r>
              <a:rPr lang="zh-CN" altLang="en-US" sz="2800" b="1" dirty="0">
                <a:solidFill>
                  <a:schemeClr val="bg2"/>
                </a:solidFill>
              </a:rPr>
              <a:t>其儿子结点的标记为</a:t>
            </a:r>
            <a:r>
              <a:rPr lang="en-US" altLang="zh-CN" sz="2800" b="1" dirty="0">
                <a:solidFill>
                  <a:schemeClr val="bg2"/>
                </a:solidFill>
              </a:rPr>
              <a:t>A</a:t>
            </a:r>
            <a:r>
              <a:rPr lang="en-US" altLang="zh-CN" sz="2800" b="1" baseline="-30000" dirty="0">
                <a:solidFill>
                  <a:schemeClr val="bg2"/>
                </a:solidFill>
              </a:rPr>
              <a:t>1</a:t>
            </a:r>
            <a:r>
              <a:rPr lang="zh-CN" altLang="en-US" sz="2800" b="1" dirty="0">
                <a:solidFill>
                  <a:schemeClr val="bg2"/>
                </a:solidFill>
              </a:rPr>
              <a:t>，</a:t>
            </a:r>
            <a:r>
              <a:rPr lang="en-US" altLang="zh-CN" sz="2800" b="1" dirty="0">
                <a:solidFill>
                  <a:schemeClr val="bg2"/>
                </a:solidFill>
              </a:rPr>
              <a:t>A</a:t>
            </a:r>
            <a:r>
              <a:rPr lang="en-US" altLang="zh-CN" sz="2800" b="1" baseline="-30000" dirty="0">
                <a:solidFill>
                  <a:schemeClr val="bg2"/>
                </a:solidFill>
              </a:rPr>
              <a:t>2</a:t>
            </a:r>
            <a:r>
              <a:rPr lang="zh-CN" altLang="en-US" sz="2800" b="1" dirty="0">
                <a:solidFill>
                  <a:schemeClr val="bg2"/>
                </a:solidFill>
              </a:rPr>
              <a:t>，</a:t>
            </a:r>
            <a:r>
              <a:rPr lang="en-US" altLang="zh-CN" sz="2800" b="1" dirty="0">
                <a:solidFill>
                  <a:schemeClr val="bg2"/>
                </a:solidFill>
              </a:rPr>
              <a:t>…</a:t>
            </a:r>
            <a:r>
              <a:rPr lang="zh-CN" altLang="en-US" sz="2800" b="1" dirty="0">
                <a:solidFill>
                  <a:schemeClr val="bg2"/>
                </a:solidFill>
              </a:rPr>
              <a:t>， </a:t>
            </a:r>
            <a:r>
              <a:rPr lang="en-US" altLang="zh-CN" sz="2800" b="1" dirty="0" err="1">
                <a:solidFill>
                  <a:schemeClr val="bg2"/>
                </a:solidFill>
              </a:rPr>
              <a:t>A</a:t>
            </a:r>
            <a:r>
              <a:rPr lang="en-US" altLang="zh-CN" sz="2800" b="1" baseline="-30000" dirty="0" err="1">
                <a:solidFill>
                  <a:schemeClr val="bg2"/>
                </a:solidFill>
              </a:rPr>
              <a:t>k</a:t>
            </a:r>
            <a:r>
              <a:rPr lang="zh-CN" altLang="en-US" sz="2800" b="1" dirty="0">
                <a:solidFill>
                  <a:schemeClr val="bg2"/>
                </a:solidFill>
              </a:rPr>
              <a:t>，</a:t>
            </a:r>
          </a:p>
          <a:p>
            <a:pPr>
              <a:spcBef>
                <a:spcPct val="10000"/>
              </a:spcBef>
              <a:buFont typeface="Monotype Sorts" pitchFamily="2" charset="2"/>
              <a:buNone/>
              <a:defRPr/>
            </a:pPr>
            <a:r>
              <a:rPr lang="zh-CN" altLang="en-US" sz="2800" b="1" dirty="0">
                <a:solidFill>
                  <a:schemeClr val="bg2"/>
                </a:solidFill>
              </a:rPr>
              <a:t>     则：</a:t>
            </a:r>
            <a:r>
              <a:rPr lang="en-US" altLang="zh-CN" sz="2800" b="1" dirty="0">
                <a:solidFill>
                  <a:srgbClr val="FF33CC"/>
                </a:solidFill>
              </a:rPr>
              <a:t>A→A</a:t>
            </a:r>
            <a:r>
              <a:rPr lang="en-US" altLang="zh-CN" sz="2800" b="1" baseline="-30000" dirty="0">
                <a:solidFill>
                  <a:srgbClr val="FF33CC"/>
                </a:solidFill>
              </a:rPr>
              <a:t>1</a:t>
            </a:r>
            <a:r>
              <a:rPr lang="en-US" altLang="zh-CN" sz="2800" b="1" dirty="0">
                <a:solidFill>
                  <a:srgbClr val="FF33CC"/>
                </a:solidFill>
              </a:rPr>
              <a:t>A</a:t>
            </a:r>
            <a:r>
              <a:rPr lang="en-US" altLang="zh-CN" sz="2800" b="1" baseline="-30000" dirty="0">
                <a:solidFill>
                  <a:srgbClr val="FF33CC"/>
                </a:solidFill>
              </a:rPr>
              <a:t>2</a:t>
            </a:r>
            <a:r>
              <a:rPr lang="zh-CN" altLang="en-US" sz="2800" b="1" dirty="0">
                <a:solidFill>
                  <a:srgbClr val="FF33CC"/>
                </a:solidFill>
              </a:rPr>
              <a:t>，</a:t>
            </a:r>
            <a:r>
              <a:rPr lang="en-US" altLang="zh-CN" sz="2800" b="1" dirty="0">
                <a:solidFill>
                  <a:srgbClr val="FF33CC"/>
                </a:solidFill>
              </a:rPr>
              <a:t>…</a:t>
            </a:r>
            <a:r>
              <a:rPr lang="zh-CN" altLang="en-US" sz="2800" b="1" dirty="0">
                <a:solidFill>
                  <a:srgbClr val="FF33CC"/>
                </a:solidFill>
              </a:rPr>
              <a:t>，</a:t>
            </a:r>
            <a:r>
              <a:rPr lang="en-US" altLang="zh-CN" sz="2800" b="1" dirty="0" err="1">
                <a:solidFill>
                  <a:srgbClr val="FF33CC"/>
                </a:solidFill>
              </a:rPr>
              <a:t>A</a:t>
            </a:r>
            <a:r>
              <a:rPr lang="en-US" altLang="zh-CN" sz="2800" b="1" baseline="-30000" dirty="0" err="1">
                <a:solidFill>
                  <a:srgbClr val="FF33CC"/>
                </a:solidFill>
              </a:rPr>
              <a:t>k</a:t>
            </a:r>
            <a:r>
              <a:rPr lang="en-US" altLang="zh-CN" sz="2800" b="1" dirty="0">
                <a:solidFill>
                  <a:srgbClr val="FF33CC"/>
                </a:solidFill>
              </a:rPr>
              <a:t>∈ P</a:t>
            </a:r>
          </a:p>
        </p:txBody>
      </p:sp>
      <p:sp>
        <p:nvSpPr>
          <p:cNvPr id="808965" name="Text Box 5"/>
          <p:cNvSpPr txBox="1">
            <a:spLocks noChangeArrowheads="1"/>
          </p:cNvSpPr>
          <p:nvPr/>
        </p:nvSpPr>
        <p:spPr bwMode="auto">
          <a:xfrm>
            <a:off x="250825" y="5589588"/>
            <a:ext cx="8208963" cy="1092200"/>
          </a:xfrm>
          <a:prstGeom prst="rect">
            <a:avLst/>
          </a:prstGeom>
          <a:solidFill>
            <a:schemeClr val="tx1">
              <a:lumMod val="75000"/>
            </a:schemeClr>
          </a:solidFill>
          <a:ln w="9525">
            <a:noFill/>
            <a:miter lim="800000"/>
            <a:headEnd/>
            <a:tailEnd/>
          </a:ln>
          <a:effectLst/>
        </p:spPr>
        <p:txBody>
          <a:bodyPr lIns="92075" tIns="46038" rIns="92075" bIns="46038">
            <a:spAutoFit/>
          </a:bodyPr>
          <a:lstStyle/>
          <a:p>
            <a:pPr algn="ctr">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句型推导的直观表示</a:t>
            </a:r>
          </a:p>
          <a:p>
            <a:pPr>
              <a:lnSpc>
                <a:spcPct val="50000"/>
              </a:lnSpc>
              <a:spcBef>
                <a:spcPct val="5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rPr>
              <a:t>对于</a:t>
            </a:r>
            <a:r>
              <a:rPr lang="en-US" altLang="zh-CN" sz="2800" dirty="0">
                <a:solidFill>
                  <a:schemeClr val="bg2"/>
                </a:solidFill>
                <a:effectLst>
                  <a:outerShdw blurRad="38100" dist="38100" dir="2700000" algn="tl">
                    <a:srgbClr val="000000"/>
                  </a:outerShdw>
                </a:effectLst>
                <a:latin typeface="Times New Roman" pitchFamily="18" charset="0"/>
              </a:rPr>
              <a:t>G</a:t>
            </a:r>
            <a:r>
              <a:rPr lang="zh-CN" altLang="en-US" sz="2800" dirty="0">
                <a:solidFill>
                  <a:schemeClr val="bg2"/>
                </a:solidFill>
                <a:effectLst>
                  <a:outerShdw blurRad="38100" dist="38100" dir="2700000" algn="tl">
                    <a:srgbClr val="000000"/>
                  </a:outerShdw>
                </a:effectLst>
              </a:rPr>
              <a:t>的任何句型，都能构造与之关联的语法树</a:t>
            </a:r>
          </a:p>
        </p:txBody>
      </p:sp>
      <p:sp>
        <p:nvSpPr>
          <p:cNvPr id="63492" name="Rectangle 10"/>
          <p:cNvSpPr>
            <a:spLocks noChangeArrowheads="1"/>
          </p:cNvSpPr>
          <p:nvPr/>
        </p:nvSpPr>
        <p:spPr bwMode="auto">
          <a:xfrm>
            <a:off x="8348663" y="0"/>
            <a:ext cx="8540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P22</a:t>
            </a:r>
            <a:endParaRPr lang="en-US" altLang="zh-CN" sz="2400">
              <a:solidFill>
                <a:schemeClr val="bg2"/>
              </a:solidFill>
            </a:endParaRPr>
          </a:p>
        </p:txBody>
      </p:sp>
      <p:sp>
        <p:nvSpPr>
          <p:cNvPr id="808972" name="Rectangle 12"/>
          <p:cNvSpPr>
            <a:spLocks noChangeArrowheads="1"/>
          </p:cNvSpPr>
          <p:nvPr/>
        </p:nvSpPr>
        <p:spPr bwMode="auto">
          <a:xfrm>
            <a:off x="684213" y="836613"/>
            <a:ext cx="7848600" cy="585787"/>
          </a:xfrm>
          <a:prstGeom prst="rect">
            <a:avLst/>
          </a:prstGeom>
          <a:solidFill>
            <a:srgbClr val="66FF33"/>
          </a:solid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rPr>
              <a:t>定义  句型的语法树</a:t>
            </a:r>
            <a:r>
              <a:rPr lang="en-US" altLang="zh-CN" dirty="0">
                <a:solidFill>
                  <a:schemeClr val="bg2"/>
                </a:solidFill>
                <a:effectLst>
                  <a:outerShdw blurRad="38100" dist="38100" dir="2700000" algn="tl">
                    <a:srgbClr val="000000">
                      <a:alpha val="43137"/>
                    </a:srgbClr>
                  </a:outerShdw>
                </a:effectLst>
              </a:rPr>
              <a:t>(</a:t>
            </a:r>
            <a:r>
              <a:rPr lang="zh-CN" altLang="en-US" dirty="0">
                <a:solidFill>
                  <a:schemeClr val="bg2"/>
                </a:solidFill>
                <a:effectLst>
                  <a:outerShdw blurRad="38100" dist="38100" dir="2700000" algn="tl">
                    <a:srgbClr val="000000">
                      <a:alpha val="43137"/>
                    </a:srgbClr>
                  </a:outerShdw>
                </a:effectLst>
              </a:rPr>
              <a:t>推导树</a:t>
            </a:r>
            <a:r>
              <a:rPr lang="en-US" altLang="zh-CN" dirty="0">
                <a:solidFill>
                  <a:schemeClr val="bg2"/>
                </a:solidFill>
                <a:effectLst>
                  <a:outerShdw blurRad="38100" dist="38100" dir="2700000" algn="tl">
                    <a:srgbClr val="000000">
                      <a:alpha val="43137"/>
                    </a:srgbClr>
                  </a:outerShdw>
                </a:effectLst>
              </a:rPr>
              <a:t>)(</a:t>
            </a:r>
            <a:r>
              <a:rPr lang="zh-CN" altLang="en-US" dirty="0">
                <a:solidFill>
                  <a:schemeClr val="bg2"/>
                </a:solidFill>
                <a:effectLst>
                  <a:outerShdw blurRad="38100" dist="38100" dir="2700000" algn="tl">
                    <a:srgbClr val="000000">
                      <a:alpha val="43137"/>
                    </a:srgbClr>
                  </a:outerShdw>
                </a:effectLst>
              </a:rPr>
              <a:t>派生树）</a:t>
            </a:r>
          </a:p>
        </p:txBody>
      </p:sp>
      <p:sp>
        <p:nvSpPr>
          <p:cNvPr id="48137" name="Rectangle 13"/>
          <p:cNvSpPr>
            <a:spLocks noChangeArrowheads="1"/>
          </p:cNvSpPr>
          <p:nvPr/>
        </p:nvSpPr>
        <p:spPr bwMode="auto">
          <a:xfrm>
            <a:off x="1857375" y="0"/>
            <a:ext cx="608806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2.8  </a:t>
            </a:r>
            <a:r>
              <a:rPr lang="zh-CN" altLang="en-US" sz="4400" dirty="0">
                <a:solidFill>
                  <a:srgbClr val="C00000"/>
                </a:solidFill>
                <a:effectLst>
                  <a:outerShdw blurRad="38100" dist="38100" dir="2700000" algn="tl">
                    <a:srgbClr val="000000"/>
                  </a:outerShdw>
                </a:effectLst>
                <a:latin typeface="+mj-lt"/>
                <a:ea typeface="楷体_GB2312" pitchFamily="49" charset="-122"/>
              </a:rPr>
              <a:t>语法树和推导过程</a:t>
            </a:r>
          </a:p>
        </p:txBody>
      </p:sp>
      <p:sp>
        <p:nvSpPr>
          <p:cNvPr id="1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 calcmode="lin" valueType="num">
                                      <p:cBhvr additive="base">
                                        <p:cTn id="7" dur="500" fill="hold"/>
                                        <p:tgtEl>
                                          <p:spTgt spid="80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63">
                                            <p:txEl>
                                              <p:pRg st="1" end="1"/>
                                            </p:txEl>
                                          </p:spTgt>
                                        </p:tgtEl>
                                        <p:attrNameLst>
                                          <p:attrName>style.visibility</p:attrName>
                                        </p:attrNameLst>
                                      </p:cBhvr>
                                      <p:to>
                                        <p:strVal val="visible"/>
                                      </p:to>
                                    </p:set>
                                    <p:anim calcmode="lin" valueType="num">
                                      <p:cBhvr additive="base">
                                        <p:cTn id="13" dur="500" fill="hold"/>
                                        <p:tgtEl>
                                          <p:spTgt spid="808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 calcmode="lin" valueType="num">
                                      <p:cBhvr additive="base">
                                        <p:cTn id="17" dur="500" fill="hold"/>
                                        <p:tgtEl>
                                          <p:spTgt spid="8089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6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08963">
                                            <p:txEl>
                                              <p:pRg st="3" end="3"/>
                                            </p:txEl>
                                          </p:spTgt>
                                        </p:tgtEl>
                                        <p:attrNameLst>
                                          <p:attrName>style.visibility</p:attrName>
                                        </p:attrNameLst>
                                      </p:cBhvr>
                                      <p:to>
                                        <p:strVal val="visible"/>
                                      </p:to>
                                    </p:set>
                                    <p:anim calcmode="lin" valueType="num">
                                      <p:cBhvr additive="base">
                                        <p:cTn id="21" dur="500" fill="hold"/>
                                        <p:tgtEl>
                                          <p:spTgt spid="80896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0896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08963">
                                            <p:txEl>
                                              <p:pRg st="4" end="4"/>
                                            </p:txEl>
                                          </p:spTgt>
                                        </p:tgtEl>
                                        <p:attrNameLst>
                                          <p:attrName>style.visibility</p:attrName>
                                        </p:attrNameLst>
                                      </p:cBhvr>
                                      <p:to>
                                        <p:strVal val="visible"/>
                                      </p:to>
                                    </p:set>
                                    <p:anim calcmode="lin" valueType="num">
                                      <p:cBhvr additive="base">
                                        <p:cTn id="25" dur="500" fill="hold"/>
                                        <p:tgtEl>
                                          <p:spTgt spid="8089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8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08963">
                                            <p:txEl>
                                              <p:pRg st="5" end="5"/>
                                            </p:txEl>
                                          </p:spTgt>
                                        </p:tgtEl>
                                        <p:attrNameLst>
                                          <p:attrName>style.visibility</p:attrName>
                                        </p:attrNameLst>
                                      </p:cBhvr>
                                      <p:to>
                                        <p:strVal val="visible"/>
                                      </p:to>
                                    </p:set>
                                    <p:anim calcmode="lin" valueType="num">
                                      <p:cBhvr additive="base">
                                        <p:cTn id="31" dur="500" fill="hold"/>
                                        <p:tgtEl>
                                          <p:spTgt spid="8089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08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8963">
                                            <p:txEl>
                                              <p:pRg st="6" end="6"/>
                                            </p:txEl>
                                          </p:spTgt>
                                        </p:tgtEl>
                                        <p:attrNameLst>
                                          <p:attrName>style.visibility</p:attrName>
                                        </p:attrNameLst>
                                      </p:cBhvr>
                                      <p:to>
                                        <p:strVal val="visible"/>
                                      </p:to>
                                    </p:set>
                                    <p:anim calcmode="lin" valueType="num">
                                      <p:cBhvr additive="base">
                                        <p:cTn id="37" dur="500" fill="hold"/>
                                        <p:tgtEl>
                                          <p:spTgt spid="8089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089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8963">
                                            <p:txEl>
                                              <p:pRg st="7" end="7"/>
                                            </p:txEl>
                                          </p:spTgt>
                                        </p:tgtEl>
                                        <p:attrNameLst>
                                          <p:attrName>style.visibility</p:attrName>
                                        </p:attrNameLst>
                                      </p:cBhvr>
                                      <p:to>
                                        <p:strVal val="visible"/>
                                      </p:to>
                                    </p:set>
                                    <p:anim calcmode="lin" valueType="num">
                                      <p:cBhvr additive="base">
                                        <p:cTn id="43" dur="500" fill="hold"/>
                                        <p:tgtEl>
                                          <p:spTgt spid="80896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089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808965"/>
                                        </p:tgtEl>
                                        <p:attrNameLst>
                                          <p:attrName>style.visibility</p:attrName>
                                        </p:attrNameLst>
                                      </p:cBhvr>
                                      <p:to>
                                        <p:strVal val="visible"/>
                                      </p:to>
                                    </p:set>
                                    <p:animEffect transition="in" filter="strips(downLeft)">
                                      <p:cBhvr>
                                        <p:cTn id="49" dur="500"/>
                                        <p:tgtEl>
                                          <p:spTgt spid="808965"/>
                                        </p:tgtEl>
                                      </p:cBhvr>
                                    </p:animEffect>
                                  </p:childTnLst>
                                </p:cTn>
                              </p:par>
                            </p:childTnLst>
                          </p:cTn>
                        </p:par>
                        <p:par>
                          <p:cTn id="50" fill="hold" nodeType="afterGroup">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autoUpdateAnimBg="0"/>
      <p:bldP spid="808965" grpId="0" animBg="1" autoUpdateAnimBg="0"/>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1219200" y="24923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&lt;</a:t>
            </a:r>
            <a:r>
              <a:rPr lang="zh-CN" altLang="zh-CN" sz="2400">
                <a:solidFill>
                  <a:schemeClr val="bg2"/>
                </a:solidFill>
                <a:ea typeface="楷体_GB2312" pitchFamily="49" charset="-122"/>
              </a:rPr>
              <a:t>无符号整数</a:t>
            </a:r>
            <a:r>
              <a:rPr lang="en-US" altLang="zh-CN" sz="2400">
                <a:solidFill>
                  <a:schemeClr val="bg2"/>
                </a:solidFill>
                <a:ea typeface="楷体_GB2312" pitchFamily="49" charset="-122"/>
              </a:rPr>
              <a:t>&gt;</a:t>
            </a:r>
          </a:p>
        </p:txBody>
      </p:sp>
      <p:sp>
        <p:nvSpPr>
          <p:cNvPr id="64515" name="Rectangle 6"/>
          <p:cNvSpPr>
            <a:spLocks noChangeArrowheads="1"/>
          </p:cNvSpPr>
          <p:nvPr/>
        </p:nvSpPr>
        <p:spPr bwMode="auto">
          <a:xfrm>
            <a:off x="4419600" y="2492375"/>
            <a:ext cx="206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zh-CN" sz="2400">
                <a:solidFill>
                  <a:schemeClr val="bg2"/>
                </a:solidFill>
                <a:ea typeface="楷体_GB2312" pitchFamily="49" charset="-122"/>
              </a:rPr>
              <a:t>无符号整数</a:t>
            </a:r>
            <a:r>
              <a:rPr lang="en-US" altLang="zh-CN" sz="2400">
                <a:solidFill>
                  <a:schemeClr val="bg2"/>
                </a:solidFill>
                <a:ea typeface="楷体_GB2312" pitchFamily="49" charset="-122"/>
              </a:rPr>
              <a:t>&gt;</a:t>
            </a:r>
          </a:p>
        </p:txBody>
      </p:sp>
      <p:grpSp>
        <p:nvGrpSpPr>
          <p:cNvPr id="2" name="Group 7"/>
          <p:cNvGrpSpPr>
            <a:grpSpLocks/>
          </p:cNvGrpSpPr>
          <p:nvPr/>
        </p:nvGrpSpPr>
        <p:grpSpPr bwMode="auto">
          <a:xfrm>
            <a:off x="1476375" y="2492375"/>
            <a:ext cx="7316788" cy="1371600"/>
            <a:chOff x="912" y="1056"/>
            <a:chExt cx="4609" cy="864"/>
          </a:xfrm>
        </p:grpSpPr>
        <p:grpSp>
          <p:nvGrpSpPr>
            <p:cNvPr id="64557" name="Group 8"/>
            <p:cNvGrpSpPr>
              <a:grpSpLocks/>
            </p:cNvGrpSpPr>
            <p:nvPr/>
          </p:nvGrpSpPr>
          <p:grpSpPr bwMode="auto">
            <a:xfrm>
              <a:off x="912" y="1344"/>
              <a:ext cx="913" cy="576"/>
              <a:chOff x="1056" y="1200"/>
              <a:chExt cx="913" cy="576"/>
            </a:xfrm>
          </p:grpSpPr>
          <p:sp>
            <p:nvSpPr>
              <p:cNvPr id="64562" name="Rectangle 9"/>
              <p:cNvSpPr>
                <a:spLocks noChangeArrowheads="1"/>
              </p:cNvSpPr>
              <p:nvPr/>
            </p:nvSpPr>
            <p:spPr bwMode="auto">
              <a:xfrm>
                <a:off x="1056" y="1488"/>
                <a:ext cx="9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数字串</a:t>
                </a:r>
                <a:r>
                  <a:rPr lang="en-US" altLang="zh-CN" sz="2400">
                    <a:solidFill>
                      <a:schemeClr val="bg2"/>
                    </a:solidFill>
                    <a:ea typeface="楷体_GB2312" pitchFamily="49" charset="-122"/>
                  </a:rPr>
                  <a:t>&gt;</a:t>
                </a:r>
              </a:p>
            </p:txBody>
          </p:sp>
          <p:sp>
            <p:nvSpPr>
              <p:cNvPr id="914442" name="Line 10"/>
              <p:cNvSpPr>
                <a:spLocks noChangeShapeType="1"/>
              </p:cNvSpPr>
              <p:nvPr/>
            </p:nvSpPr>
            <p:spPr bwMode="auto">
              <a:xfrm>
                <a:off x="1488" y="1200"/>
                <a:ext cx="0" cy="288"/>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64558" name="Rectangle 11"/>
            <p:cNvSpPr>
              <a:spLocks noChangeArrowheads="1"/>
            </p:cNvSpPr>
            <p:nvPr/>
          </p:nvSpPr>
          <p:spPr bwMode="auto">
            <a:xfrm>
              <a:off x="4608" y="1056"/>
              <a:ext cx="9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数字串</a:t>
              </a:r>
              <a:r>
                <a:rPr lang="en-US" altLang="zh-CN" sz="2400">
                  <a:solidFill>
                    <a:schemeClr val="bg2"/>
                  </a:solidFill>
                  <a:ea typeface="楷体_GB2312" pitchFamily="49" charset="-122"/>
                </a:rPr>
                <a:t>&gt;</a:t>
              </a:r>
            </a:p>
          </p:txBody>
        </p:sp>
        <p:grpSp>
          <p:nvGrpSpPr>
            <p:cNvPr id="64559" name="Group 12"/>
            <p:cNvGrpSpPr>
              <a:grpSpLocks/>
            </p:cNvGrpSpPr>
            <p:nvPr/>
          </p:nvGrpSpPr>
          <p:grpSpPr bwMode="auto">
            <a:xfrm>
              <a:off x="4128" y="1056"/>
              <a:ext cx="480" cy="288"/>
              <a:chOff x="2880" y="3600"/>
              <a:chExt cx="480" cy="288"/>
            </a:xfrm>
          </p:grpSpPr>
          <p:sp>
            <p:nvSpPr>
              <p:cNvPr id="64560" name="Text Box 13"/>
              <p:cNvSpPr txBox="1">
                <a:spLocks noChangeArrowheads="1"/>
              </p:cNvSpPr>
              <p:nvPr/>
            </p:nvSpPr>
            <p:spPr bwMode="auto">
              <a:xfrm>
                <a:off x="288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==&gt;</a:t>
                </a:r>
              </a:p>
            </p:txBody>
          </p:sp>
          <p:sp>
            <p:nvSpPr>
              <p:cNvPr id="914446" name="Line 14"/>
              <p:cNvSpPr>
                <a:spLocks noChangeShapeType="1"/>
              </p:cNvSpPr>
              <p:nvPr/>
            </p:nvSpPr>
            <p:spPr bwMode="auto">
              <a:xfrm>
                <a:off x="3072" y="3648"/>
                <a:ext cx="0" cy="192"/>
              </a:xfrm>
              <a:prstGeom prst="line">
                <a:avLst/>
              </a:prstGeom>
              <a:no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grpSp>
        <p:nvGrpSpPr>
          <p:cNvPr id="5" name="Group 15"/>
          <p:cNvGrpSpPr>
            <a:grpSpLocks/>
          </p:cNvGrpSpPr>
          <p:nvPr/>
        </p:nvGrpSpPr>
        <p:grpSpPr bwMode="auto">
          <a:xfrm>
            <a:off x="152400" y="3101975"/>
            <a:ext cx="8656638" cy="1676400"/>
            <a:chOff x="96" y="1440"/>
            <a:chExt cx="5453" cy="1056"/>
          </a:xfrm>
        </p:grpSpPr>
        <p:grpSp>
          <p:nvGrpSpPr>
            <p:cNvPr id="64547" name="Group 16"/>
            <p:cNvGrpSpPr>
              <a:grpSpLocks/>
            </p:cNvGrpSpPr>
            <p:nvPr/>
          </p:nvGrpSpPr>
          <p:grpSpPr bwMode="auto">
            <a:xfrm>
              <a:off x="96" y="1920"/>
              <a:ext cx="2352" cy="576"/>
              <a:chOff x="240" y="1776"/>
              <a:chExt cx="2352" cy="576"/>
            </a:xfrm>
          </p:grpSpPr>
          <p:sp>
            <p:nvSpPr>
              <p:cNvPr id="64552" name="Text Box 17"/>
              <p:cNvSpPr txBox="1">
                <a:spLocks noChangeArrowheads="1"/>
              </p:cNvSpPr>
              <p:nvPr/>
            </p:nvSpPr>
            <p:spPr bwMode="auto">
              <a:xfrm>
                <a:off x="240" y="206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数字串</a:t>
                </a:r>
                <a:r>
                  <a:rPr lang="en-US" altLang="zh-CN" sz="2400">
                    <a:solidFill>
                      <a:schemeClr val="bg2"/>
                    </a:solidFill>
                    <a:ea typeface="楷体_GB2312" pitchFamily="49" charset="-122"/>
                  </a:rPr>
                  <a:t>&gt;</a:t>
                </a:r>
              </a:p>
            </p:txBody>
          </p:sp>
          <p:sp>
            <p:nvSpPr>
              <p:cNvPr id="64553" name="Text Box 18"/>
              <p:cNvSpPr txBox="1">
                <a:spLocks noChangeArrowheads="1"/>
              </p:cNvSpPr>
              <p:nvPr/>
            </p:nvSpPr>
            <p:spPr bwMode="auto">
              <a:xfrm>
                <a:off x="1872" y="206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a:t>
                </a:r>
                <a:r>
                  <a:rPr lang="en-US" altLang="zh-CN" sz="2400">
                    <a:solidFill>
                      <a:schemeClr val="bg2"/>
                    </a:solidFill>
                    <a:ea typeface="楷体_GB2312" pitchFamily="49" charset="-122"/>
                  </a:rPr>
                  <a:t>&gt;</a:t>
                </a:r>
              </a:p>
            </p:txBody>
          </p:sp>
          <p:grpSp>
            <p:nvGrpSpPr>
              <p:cNvPr id="64554" name="Group 19"/>
              <p:cNvGrpSpPr>
                <a:grpSpLocks/>
              </p:cNvGrpSpPr>
              <p:nvPr/>
            </p:nvGrpSpPr>
            <p:grpSpPr bwMode="auto">
              <a:xfrm>
                <a:off x="720" y="1776"/>
                <a:ext cx="1512" cy="289"/>
                <a:chOff x="1920" y="1536"/>
                <a:chExt cx="1512" cy="289"/>
              </a:xfrm>
            </p:grpSpPr>
            <p:cxnSp>
              <p:nvCxnSpPr>
                <p:cNvPr id="64555" name="AutoShape 20"/>
                <p:cNvCxnSpPr>
                  <a:cxnSpLocks noChangeShapeType="1"/>
                  <a:stCxn id="64553" idx="0"/>
                  <a:endCxn id="64552" idx="0"/>
                </p:cNvCxnSpPr>
                <p:nvPr/>
              </p:nvCxnSpPr>
              <p:spPr bwMode="auto">
                <a:xfrm rot="-5400000" flipH="1" flipV="1">
                  <a:off x="2675" y="1069"/>
                  <a:ext cx="1" cy="1512"/>
                </a:xfrm>
                <a:prstGeom prst="bentConnector3">
                  <a:avLst>
                    <a:gd name="adj1" fmla="val -14400005"/>
                  </a:avLst>
                </a:prstGeom>
                <a:noFill/>
                <a:ln w="38100">
                  <a:solidFill>
                    <a:schemeClr val="bg2"/>
                  </a:solidFill>
                  <a:miter lim="800000"/>
                  <a:headEnd/>
                  <a:tailEnd/>
                </a:ln>
                <a:extLst>
                  <a:ext uri="{909E8E84-426E-40DD-AFC4-6F175D3DCCD1}">
                    <a14:hiddenFill xmlns:a14="http://schemas.microsoft.com/office/drawing/2010/main">
                      <a:noFill/>
                    </a14:hiddenFill>
                  </a:ext>
                </a:extLst>
              </p:spPr>
            </p:cxnSp>
            <p:sp>
              <p:nvSpPr>
                <p:cNvPr id="914453" name="Line 21"/>
                <p:cNvSpPr>
                  <a:spLocks noChangeShapeType="1"/>
                </p:cNvSpPr>
                <p:nvPr/>
              </p:nvSpPr>
              <p:spPr bwMode="auto">
                <a:xfrm>
                  <a:off x="2688" y="1536"/>
                  <a:ext cx="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sp>
          <p:nvSpPr>
            <p:cNvPr id="64548" name="Rectangle 22"/>
            <p:cNvSpPr>
              <a:spLocks noChangeArrowheads="1"/>
            </p:cNvSpPr>
            <p:nvPr/>
          </p:nvSpPr>
          <p:spPr bwMode="auto">
            <a:xfrm>
              <a:off x="3984" y="1440"/>
              <a:ext cx="1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数字串</a:t>
              </a:r>
              <a:r>
                <a:rPr lang="en-US" altLang="zh-CN" sz="2400">
                  <a:solidFill>
                    <a:schemeClr val="bg2"/>
                  </a:solidFill>
                  <a:ea typeface="楷体_GB2312" pitchFamily="49" charset="-122"/>
                </a:rPr>
                <a:t>&gt; &lt;</a:t>
              </a:r>
              <a:r>
                <a:rPr lang="zh-CN" altLang="en-US" sz="2400">
                  <a:solidFill>
                    <a:schemeClr val="bg2"/>
                  </a:solidFill>
                  <a:ea typeface="楷体_GB2312" pitchFamily="49" charset="-122"/>
                </a:rPr>
                <a:t>数字</a:t>
              </a:r>
              <a:r>
                <a:rPr lang="en-US" altLang="zh-CN" sz="2400">
                  <a:solidFill>
                    <a:schemeClr val="bg2"/>
                  </a:solidFill>
                  <a:ea typeface="楷体_GB2312" pitchFamily="49" charset="-122"/>
                </a:rPr>
                <a:t>&gt;</a:t>
              </a:r>
            </a:p>
          </p:txBody>
        </p:sp>
        <p:grpSp>
          <p:nvGrpSpPr>
            <p:cNvPr id="64549" name="Group 23"/>
            <p:cNvGrpSpPr>
              <a:grpSpLocks/>
            </p:cNvGrpSpPr>
            <p:nvPr/>
          </p:nvGrpSpPr>
          <p:grpSpPr bwMode="auto">
            <a:xfrm>
              <a:off x="3504" y="1440"/>
              <a:ext cx="480" cy="288"/>
              <a:chOff x="2880" y="3600"/>
              <a:chExt cx="480" cy="288"/>
            </a:xfrm>
          </p:grpSpPr>
          <p:sp>
            <p:nvSpPr>
              <p:cNvPr id="64550" name="Text Box 24"/>
              <p:cNvSpPr txBox="1">
                <a:spLocks noChangeArrowheads="1"/>
              </p:cNvSpPr>
              <p:nvPr/>
            </p:nvSpPr>
            <p:spPr bwMode="auto">
              <a:xfrm>
                <a:off x="288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==&gt;</a:t>
                </a:r>
              </a:p>
            </p:txBody>
          </p:sp>
          <p:sp>
            <p:nvSpPr>
              <p:cNvPr id="914457" name="Line 25"/>
              <p:cNvSpPr>
                <a:spLocks noChangeShapeType="1"/>
              </p:cNvSpPr>
              <p:nvPr/>
            </p:nvSpPr>
            <p:spPr bwMode="auto">
              <a:xfrm>
                <a:off x="3072" y="3648"/>
                <a:ext cx="0" cy="192"/>
              </a:xfrm>
              <a:prstGeom prst="line">
                <a:avLst/>
              </a:prstGeom>
              <a:no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grpSp>
        <p:nvGrpSpPr>
          <p:cNvPr id="9" name="Group 26"/>
          <p:cNvGrpSpPr>
            <a:grpSpLocks/>
          </p:cNvGrpSpPr>
          <p:nvPr/>
        </p:nvGrpSpPr>
        <p:grpSpPr bwMode="auto">
          <a:xfrm>
            <a:off x="3200400" y="3711575"/>
            <a:ext cx="4954588" cy="2057400"/>
            <a:chOff x="2016" y="1824"/>
            <a:chExt cx="3121" cy="1296"/>
          </a:xfrm>
        </p:grpSpPr>
        <p:grpSp>
          <p:nvGrpSpPr>
            <p:cNvPr id="64540" name="Group 27"/>
            <p:cNvGrpSpPr>
              <a:grpSpLocks/>
            </p:cNvGrpSpPr>
            <p:nvPr/>
          </p:nvGrpSpPr>
          <p:grpSpPr bwMode="auto">
            <a:xfrm>
              <a:off x="2016" y="2496"/>
              <a:ext cx="288" cy="624"/>
              <a:chOff x="2160" y="2352"/>
              <a:chExt cx="288" cy="624"/>
            </a:xfrm>
          </p:grpSpPr>
          <p:sp>
            <p:nvSpPr>
              <p:cNvPr id="64545" name="Text Box 28"/>
              <p:cNvSpPr txBox="1">
                <a:spLocks noChangeArrowheads="1"/>
              </p:cNvSpPr>
              <p:nvPr/>
            </p:nvSpPr>
            <p:spPr bwMode="auto">
              <a:xfrm>
                <a:off x="2160" y="268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FF33CC"/>
                    </a:solidFill>
                    <a:ea typeface="楷体_GB2312" pitchFamily="49" charset="-122"/>
                  </a:rPr>
                  <a:t>0</a:t>
                </a:r>
              </a:p>
            </p:txBody>
          </p:sp>
          <p:sp>
            <p:nvSpPr>
              <p:cNvPr id="914461" name="Line 29"/>
              <p:cNvSpPr>
                <a:spLocks noChangeShapeType="1"/>
              </p:cNvSpPr>
              <p:nvPr/>
            </p:nvSpPr>
            <p:spPr bwMode="auto">
              <a:xfrm>
                <a:off x="2256" y="2352"/>
                <a:ext cx="0" cy="38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64541" name="Rectangle 30"/>
            <p:cNvSpPr>
              <a:spLocks noChangeArrowheads="1"/>
            </p:cNvSpPr>
            <p:nvPr/>
          </p:nvSpPr>
          <p:spPr bwMode="auto">
            <a:xfrm>
              <a:off x="4080" y="1824"/>
              <a:ext cx="10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数字串</a:t>
              </a:r>
              <a:r>
                <a:rPr lang="en-US" altLang="zh-CN" sz="2400">
                  <a:solidFill>
                    <a:schemeClr val="bg2"/>
                  </a:solidFill>
                  <a:ea typeface="楷体_GB2312" pitchFamily="49" charset="-122"/>
                </a:rPr>
                <a:t>&gt; </a:t>
              </a:r>
              <a:r>
                <a:rPr lang="en-US" altLang="zh-CN" sz="2400">
                  <a:solidFill>
                    <a:srgbClr val="FF33CC"/>
                  </a:solidFill>
                  <a:ea typeface="楷体_GB2312" pitchFamily="49" charset="-122"/>
                </a:rPr>
                <a:t>0</a:t>
              </a:r>
            </a:p>
          </p:txBody>
        </p:sp>
        <p:grpSp>
          <p:nvGrpSpPr>
            <p:cNvPr id="64542" name="Group 31"/>
            <p:cNvGrpSpPr>
              <a:grpSpLocks/>
            </p:cNvGrpSpPr>
            <p:nvPr/>
          </p:nvGrpSpPr>
          <p:grpSpPr bwMode="auto">
            <a:xfrm>
              <a:off x="3504" y="1824"/>
              <a:ext cx="480" cy="288"/>
              <a:chOff x="2880" y="3600"/>
              <a:chExt cx="480" cy="288"/>
            </a:xfrm>
          </p:grpSpPr>
          <p:sp>
            <p:nvSpPr>
              <p:cNvPr id="64543" name="Text Box 32"/>
              <p:cNvSpPr txBox="1">
                <a:spLocks noChangeArrowheads="1"/>
              </p:cNvSpPr>
              <p:nvPr/>
            </p:nvSpPr>
            <p:spPr bwMode="auto">
              <a:xfrm>
                <a:off x="288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==&gt;</a:t>
                </a:r>
              </a:p>
            </p:txBody>
          </p:sp>
          <p:sp>
            <p:nvSpPr>
              <p:cNvPr id="914465" name="Line 33"/>
              <p:cNvSpPr>
                <a:spLocks noChangeShapeType="1"/>
              </p:cNvSpPr>
              <p:nvPr/>
            </p:nvSpPr>
            <p:spPr bwMode="auto">
              <a:xfrm>
                <a:off x="3072" y="3648"/>
                <a:ext cx="0" cy="192"/>
              </a:xfrm>
              <a:prstGeom prst="line">
                <a:avLst/>
              </a:prstGeom>
              <a:no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grpSp>
        <p:nvGrpSpPr>
          <p:cNvPr id="12" name="Group 34"/>
          <p:cNvGrpSpPr>
            <a:grpSpLocks/>
          </p:cNvGrpSpPr>
          <p:nvPr/>
        </p:nvGrpSpPr>
        <p:grpSpPr bwMode="auto">
          <a:xfrm>
            <a:off x="381000" y="4321175"/>
            <a:ext cx="7543800" cy="1371600"/>
            <a:chOff x="240" y="2208"/>
            <a:chExt cx="4752" cy="864"/>
          </a:xfrm>
        </p:grpSpPr>
        <p:grpSp>
          <p:nvGrpSpPr>
            <p:cNvPr id="64533" name="Group 35"/>
            <p:cNvGrpSpPr>
              <a:grpSpLocks/>
            </p:cNvGrpSpPr>
            <p:nvPr/>
          </p:nvGrpSpPr>
          <p:grpSpPr bwMode="auto">
            <a:xfrm>
              <a:off x="240" y="2496"/>
              <a:ext cx="720" cy="576"/>
              <a:chOff x="384" y="2352"/>
              <a:chExt cx="720" cy="576"/>
            </a:xfrm>
          </p:grpSpPr>
          <p:sp>
            <p:nvSpPr>
              <p:cNvPr id="64538" name="Text Box 36"/>
              <p:cNvSpPr txBox="1">
                <a:spLocks noChangeArrowheads="1"/>
              </p:cNvSpPr>
              <p:nvPr/>
            </p:nvSpPr>
            <p:spPr bwMode="auto">
              <a:xfrm>
                <a:off x="384" y="264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a:t>
                </a:r>
                <a:r>
                  <a:rPr lang="en-US" altLang="zh-CN" sz="2400">
                    <a:solidFill>
                      <a:schemeClr val="bg2"/>
                    </a:solidFill>
                    <a:ea typeface="楷体_GB2312" pitchFamily="49" charset="-122"/>
                  </a:rPr>
                  <a:t>&gt;</a:t>
                </a:r>
              </a:p>
            </p:txBody>
          </p:sp>
          <p:sp>
            <p:nvSpPr>
              <p:cNvPr id="914469" name="Line 37"/>
              <p:cNvSpPr>
                <a:spLocks noChangeShapeType="1"/>
              </p:cNvSpPr>
              <p:nvPr/>
            </p:nvSpPr>
            <p:spPr bwMode="auto">
              <a:xfrm>
                <a:off x="720" y="2352"/>
                <a:ext cx="0" cy="288"/>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64534" name="Rectangle 38"/>
            <p:cNvSpPr>
              <a:spLocks noChangeArrowheads="1"/>
            </p:cNvSpPr>
            <p:nvPr/>
          </p:nvSpPr>
          <p:spPr bwMode="auto">
            <a:xfrm>
              <a:off x="4128" y="22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ea typeface="楷体_GB2312" pitchFamily="49" charset="-122"/>
                </a:rPr>
                <a:t>&lt;</a:t>
              </a:r>
              <a:r>
                <a:rPr lang="zh-CN" altLang="en-US" sz="2400">
                  <a:solidFill>
                    <a:schemeClr val="bg2"/>
                  </a:solidFill>
                  <a:ea typeface="楷体_GB2312" pitchFamily="49" charset="-122"/>
                </a:rPr>
                <a:t>数字</a:t>
              </a:r>
              <a:r>
                <a:rPr lang="en-US" altLang="zh-CN" sz="2400">
                  <a:solidFill>
                    <a:schemeClr val="bg2"/>
                  </a:solidFill>
                  <a:ea typeface="楷体_GB2312" pitchFamily="49" charset="-122"/>
                </a:rPr>
                <a:t>&gt; </a:t>
              </a:r>
              <a:r>
                <a:rPr lang="en-US" altLang="zh-CN" sz="2400">
                  <a:solidFill>
                    <a:srgbClr val="FF33CC"/>
                  </a:solidFill>
                  <a:ea typeface="楷体_GB2312" pitchFamily="49" charset="-122"/>
                </a:rPr>
                <a:t>0</a:t>
              </a:r>
            </a:p>
          </p:txBody>
        </p:sp>
        <p:grpSp>
          <p:nvGrpSpPr>
            <p:cNvPr id="64535" name="Group 39"/>
            <p:cNvGrpSpPr>
              <a:grpSpLocks/>
            </p:cNvGrpSpPr>
            <p:nvPr/>
          </p:nvGrpSpPr>
          <p:grpSpPr bwMode="auto">
            <a:xfrm>
              <a:off x="3504" y="2208"/>
              <a:ext cx="480" cy="288"/>
              <a:chOff x="2880" y="3600"/>
              <a:chExt cx="480" cy="288"/>
            </a:xfrm>
          </p:grpSpPr>
          <p:sp>
            <p:nvSpPr>
              <p:cNvPr id="64536" name="Text Box 40"/>
              <p:cNvSpPr txBox="1">
                <a:spLocks noChangeArrowheads="1"/>
              </p:cNvSpPr>
              <p:nvPr/>
            </p:nvSpPr>
            <p:spPr bwMode="auto">
              <a:xfrm>
                <a:off x="288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==&gt;</a:t>
                </a:r>
              </a:p>
            </p:txBody>
          </p:sp>
          <p:sp>
            <p:nvSpPr>
              <p:cNvPr id="914473" name="Line 41"/>
              <p:cNvSpPr>
                <a:spLocks noChangeShapeType="1"/>
              </p:cNvSpPr>
              <p:nvPr/>
            </p:nvSpPr>
            <p:spPr bwMode="auto">
              <a:xfrm>
                <a:off x="3072" y="3648"/>
                <a:ext cx="0" cy="192"/>
              </a:xfrm>
              <a:prstGeom prst="line">
                <a:avLst/>
              </a:prstGeom>
              <a:no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grpSp>
        <p:nvGrpSpPr>
          <p:cNvPr id="15" name="Group 42"/>
          <p:cNvGrpSpPr>
            <a:grpSpLocks/>
          </p:cNvGrpSpPr>
          <p:nvPr/>
        </p:nvGrpSpPr>
        <p:grpSpPr bwMode="auto">
          <a:xfrm>
            <a:off x="762000" y="5006975"/>
            <a:ext cx="6280150" cy="1600200"/>
            <a:chOff x="480" y="2640"/>
            <a:chExt cx="3956" cy="1008"/>
          </a:xfrm>
        </p:grpSpPr>
        <p:grpSp>
          <p:nvGrpSpPr>
            <p:cNvPr id="64526" name="Group 43"/>
            <p:cNvGrpSpPr>
              <a:grpSpLocks/>
            </p:cNvGrpSpPr>
            <p:nvPr/>
          </p:nvGrpSpPr>
          <p:grpSpPr bwMode="auto">
            <a:xfrm>
              <a:off x="480" y="3072"/>
              <a:ext cx="192" cy="576"/>
              <a:chOff x="624" y="2928"/>
              <a:chExt cx="192" cy="576"/>
            </a:xfrm>
          </p:grpSpPr>
          <p:sp>
            <p:nvSpPr>
              <p:cNvPr id="64531" name="Text Box 44"/>
              <p:cNvSpPr txBox="1">
                <a:spLocks noChangeArrowheads="1"/>
              </p:cNvSpPr>
              <p:nvPr/>
            </p:nvSpPr>
            <p:spPr bwMode="auto">
              <a:xfrm>
                <a:off x="624" y="321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FF33CC"/>
                    </a:solidFill>
                    <a:ea typeface="楷体_GB2312" pitchFamily="49" charset="-122"/>
                  </a:rPr>
                  <a:t>1</a:t>
                </a:r>
              </a:p>
            </p:txBody>
          </p:sp>
          <p:sp>
            <p:nvSpPr>
              <p:cNvPr id="914477" name="Line 45"/>
              <p:cNvSpPr>
                <a:spLocks noChangeShapeType="1"/>
              </p:cNvSpPr>
              <p:nvPr/>
            </p:nvSpPr>
            <p:spPr bwMode="auto">
              <a:xfrm>
                <a:off x="720" y="2928"/>
                <a:ext cx="0" cy="288"/>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64527" name="Rectangle 46"/>
            <p:cNvSpPr>
              <a:spLocks noChangeArrowheads="1"/>
            </p:cNvSpPr>
            <p:nvPr/>
          </p:nvSpPr>
          <p:spPr bwMode="auto">
            <a:xfrm>
              <a:off x="4128" y="26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FF33CC"/>
                  </a:solidFill>
                  <a:ea typeface="楷体_GB2312" pitchFamily="49" charset="-122"/>
                </a:rPr>
                <a:t>10</a:t>
              </a:r>
            </a:p>
          </p:txBody>
        </p:sp>
        <p:grpSp>
          <p:nvGrpSpPr>
            <p:cNvPr id="64528" name="Group 47"/>
            <p:cNvGrpSpPr>
              <a:grpSpLocks/>
            </p:cNvGrpSpPr>
            <p:nvPr/>
          </p:nvGrpSpPr>
          <p:grpSpPr bwMode="auto">
            <a:xfrm>
              <a:off x="3504" y="2640"/>
              <a:ext cx="480" cy="288"/>
              <a:chOff x="2880" y="3600"/>
              <a:chExt cx="480" cy="288"/>
            </a:xfrm>
          </p:grpSpPr>
          <p:sp>
            <p:nvSpPr>
              <p:cNvPr id="64529" name="Text Box 48"/>
              <p:cNvSpPr txBox="1">
                <a:spLocks noChangeArrowheads="1"/>
              </p:cNvSpPr>
              <p:nvPr/>
            </p:nvSpPr>
            <p:spPr bwMode="auto">
              <a:xfrm>
                <a:off x="288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ea typeface="楷体_GB2312" pitchFamily="49" charset="-122"/>
                  </a:rPr>
                  <a:t>==&gt;</a:t>
                </a:r>
              </a:p>
            </p:txBody>
          </p:sp>
          <p:sp>
            <p:nvSpPr>
              <p:cNvPr id="914481" name="Line 49"/>
              <p:cNvSpPr>
                <a:spLocks noChangeShapeType="1"/>
              </p:cNvSpPr>
              <p:nvPr/>
            </p:nvSpPr>
            <p:spPr bwMode="auto">
              <a:xfrm>
                <a:off x="3072" y="3648"/>
                <a:ext cx="0" cy="192"/>
              </a:xfrm>
              <a:prstGeom prst="line">
                <a:avLst/>
              </a:prstGeom>
              <a:no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sp>
        <p:nvSpPr>
          <p:cNvPr id="914482" name="Line 50"/>
          <p:cNvSpPr>
            <a:spLocks noChangeShapeType="1"/>
          </p:cNvSpPr>
          <p:nvPr/>
        </p:nvSpPr>
        <p:spPr bwMode="auto">
          <a:xfrm>
            <a:off x="4267200" y="1219200"/>
            <a:ext cx="0" cy="4953000"/>
          </a:xfrm>
          <a:prstGeom prst="line">
            <a:avLst/>
          </a:prstGeom>
          <a:noFill/>
          <a:ln w="38100">
            <a:solidFill>
              <a:srgbClr val="3333FF"/>
            </a:solidFill>
            <a:prstDash val="dash"/>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4483" name="AutoShape 51"/>
          <p:cNvSpPr>
            <a:spLocks noChangeArrowheads="1"/>
          </p:cNvSpPr>
          <p:nvPr/>
        </p:nvSpPr>
        <p:spPr bwMode="auto">
          <a:xfrm>
            <a:off x="4787900" y="3429000"/>
            <a:ext cx="1524000" cy="649288"/>
          </a:xfrm>
          <a:prstGeom prst="wedgeRoundRectCallout">
            <a:avLst>
              <a:gd name="adj1" fmla="val 84690"/>
              <a:gd name="adj2" fmla="val -151954"/>
              <a:gd name="adj3" fmla="val 16667"/>
            </a:avLst>
          </a:prstGeom>
          <a:solidFill>
            <a:schemeClr val="accent1">
              <a:lumMod val="40000"/>
              <a:lumOff val="60000"/>
            </a:schemeClr>
          </a:solidFill>
          <a:ln w="9525">
            <a:no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sz="2400">
                <a:solidFill>
                  <a:schemeClr val="bg2"/>
                </a:solidFill>
                <a:ea typeface="楷体_GB2312" pitchFamily="49" charset="-122"/>
              </a:rPr>
              <a:t>规范推导</a:t>
            </a:r>
          </a:p>
        </p:txBody>
      </p:sp>
      <p:sp>
        <p:nvSpPr>
          <p:cNvPr id="49165" name="Text Box 53"/>
          <p:cNvSpPr txBox="1">
            <a:spLocks noChangeArrowheads="1"/>
          </p:cNvSpPr>
          <p:nvPr/>
        </p:nvSpPr>
        <p:spPr bwMode="auto">
          <a:xfrm>
            <a:off x="317500" y="647700"/>
            <a:ext cx="8424863" cy="1816100"/>
          </a:xfrm>
          <a:prstGeom prst="rect">
            <a:avLst/>
          </a:prstGeom>
          <a:solidFill>
            <a:srgbClr val="CAD4FE"/>
          </a:solidFill>
          <a:ln>
            <a:noFill/>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defRPr/>
            </a:pPr>
            <a:r>
              <a:rPr lang="zh-CN" altLang="en-US" sz="2800" dirty="0">
                <a:solidFill>
                  <a:schemeClr val="bg2"/>
                </a:solidFill>
                <a:ea typeface="楷体_GB2312" pitchFamily="49" charset="-122"/>
              </a:rPr>
              <a:t>例：无符号整数的文法：            </a:t>
            </a:r>
            <a:r>
              <a:rPr lang="zh-CN" altLang="en-US" sz="2800" dirty="0">
                <a:solidFill>
                  <a:schemeClr val="bg2"/>
                </a:solidFill>
                <a:latin typeface="宋体" panose="02010600030101010101" pitchFamily="2" charset="-122"/>
              </a:rPr>
              <a:t>句型</a:t>
            </a:r>
            <a:r>
              <a:rPr lang="en-US" altLang="zh-CN" sz="2800" dirty="0">
                <a:solidFill>
                  <a:srgbClr val="FF33CC"/>
                </a:solidFill>
                <a:latin typeface="+mj-lt"/>
              </a:rPr>
              <a:t>10</a:t>
            </a:r>
          </a:p>
          <a:p>
            <a:pPr eaLnBrk="1" hangingPunct="1">
              <a:buClrTx/>
              <a:buSzTx/>
              <a:buFontTx/>
              <a:buNone/>
              <a:defRPr/>
            </a:pPr>
            <a:r>
              <a:rPr lang="en-US" altLang="zh-CN" sz="2800" dirty="0">
                <a:solidFill>
                  <a:schemeClr val="bg2"/>
                </a:solidFill>
                <a:ea typeface="楷体_GB2312" pitchFamily="49" charset="-122"/>
              </a:rPr>
              <a:t>      &lt;</a:t>
            </a:r>
            <a:r>
              <a:rPr lang="zh-CN" altLang="en-US" sz="2800" dirty="0">
                <a:solidFill>
                  <a:schemeClr val="bg2"/>
                </a:solidFill>
                <a:ea typeface="楷体_GB2312" pitchFamily="49" charset="-122"/>
              </a:rPr>
              <a:t>无符号整数</a:t>
            </a:r>
            <a:r>
              <a:rPr lang="en-US" altLang="zh-CN" sz="2800" dirty="0">
                <a:solidFill>
                  <a:schemeClr val="bg2"/>
                </a:solidFill>
                <a:ea typeface="楷体_GB2312" pitchFamily="49" charset="-122"/>
              </a:rPr>
              <a:t>&gt; </a:t>
            </a:r>
            <a:r>
              <a:rPr lang="en-US" altLang="zh-CN" sz="2800" dirty="0">
                <a:solidFill>
                  <a:schemeClr val="bg2"/>
                </a:solidFill>
              </a:rPr>
              <a:t>→</a:t>
            </a:r>
            <a:r>
              <a:rPr lang="en-US" altLang="zh-CN" sz="2800" dirty="0">
                <a:solidFill>
                  <a:schemeClr val="bg2"/>
                </a:solidFill>
                <a:ea typeface="楷体_GB2312" pitchFamily="49" charset="-122"/>
              </a:rPr>
              <a:t> &lt;</a:t>
            </a:r>
            <a:r>
              <a:rPr lang="zh-CN" altLang="en-US" sz="2800" dirty="0">
                <a:solidFill>
                  <a:schemeClr val="bg2"/>
                </a:solidFill>
                <a:ea typeface="楷体_GB2312" pitchFamily="49" charset="-122"/>
              </a:rPr>
              <a:t>数字串</a:t>
            </a:r>
            <a:r>
              <a:rPr lang="en-US" altLang="zh-CN" sz="2800" dirty="0">
                <a:solidFill>
                  <a:schemeClr val="bg2"/>
                </a:solidFill>
                <a:ea typeface="楷体_GB2312" pitchFamily="49" charset="-122"/>
              </a:rPr>
              <a:t>&gt;</a:t>
            </a:r>
          </a:p>
          <a:p>
            <a:pPr eaLnBrk="1" hangingPunct="1">
              <a:lnSpc>
                <a:spcPct val="70000"/>
              </a:lnSpc>
              <a:buClrTx/>
              <a:buSzTx/>
              <a:buFontTx/>
              <a:buNone/>
              <a:defRPr/>
            </a:pPr>
            <a:r>
              <a:rPr lang="en-US" altLang="zh-CN" sz="2800" dirty="0">
                <a:solidFill>
                  <a:schemeClr val="bg2"/>
                </a:solidFill>
                <a:ea typeface="楷体_GB2312" pitchFamily="49" charset="-122"/>
              </a:rPr>
              <a:t>        &lt;</a:t>
            </a:r>
            <a:r>
              <a:rPr lang="zh-CN" altLang="en-US" sz="2800" dirty="0">
                <a:solidFill>
                  <a:schemeClr val="bg2"/>
                </a:solidFill>
                <a:ea typeface="楷体_GB2312" pitchFamily="49" charset="-122"/>
              </a:rPr>
              <a:t>数字串</a:t>
            </a:r>
            <a:r>
              <a:rPr lang="en-US" altLang="zh-CN" sz="2800" dirty="0">
                <a:solidFill>
                  <a:schemeClr val="bg2"/>
                </a:solidFill>
                <a:ea typeface="楷体_GB2312" pitchFamily="49" charset="-122"/>
              </a:rPr>
              <a:t>&gt; </a:t>
            </a:r>
            <a:r>
              <a:rPr lang="en-US" altLang="zh-CN" sz="2800" dirty="0">
                <a:solidFill>
                  <a:schemeClr val="bg2"/>
                </a:solidFill>
              </a:rPr>
              <a:t>→ </a:t>
            </a:r>
            <a:r>
              <a:rPr lang="en-US" altLang="zh-CN" sz="2800" dirty="0">
                <a:solidFill>
                  <a:schemeClr val="bg2"/>
                </a:solidFill>
                <a:ea typeface="楷体_GB2312" pitchFamily="49" charset="-122"/>
              </a:rPr>
              <a:t>&lt;</a:t>
            </a:r>
            <a:r>
              <a:rPr lang="zh-CN" altLang="en-US" sz="2800" dirty="0">
                <a:solidFill>
                  <a:schemeClr val="bg2"/>
                </a:solidFill>
                <a:ea typeface="楷体_GB2312" pitchFamily="49" charset="-122"/>
              </a:rPr>
              <a:t>数字串</a:t>
            </a:r>
            <a:r>
              <a:rPr lang="en-US" altLang="zh-CN" sz="2800" dirty="0">
                <a:solidFill>
                  <a:schemeClr val="bg2"/>
                </a:solidFill>
                <a:ea typeface="楷体_GB2312" pitchFamily="49" charset="-122"/>
              </a:rPr>
              <a:t>&gt; &lt;</a:t>
            </a:r>
            <a:r>
              <a:rPr lang="zh-CN" altLang="en-US" sz="2800" dirty="0">
                <a:solidFill>
                  <a:schemeClr val="bg2"/>
                </a:solidFill>
                <a:ea typeface="楷体_GB2312" pitchFamily="49" charset="-122"/>
              </a:rPr>
              <a:t>数字</a:t>
            </a:r>
            <a:r>
              <a:rPr lang="en-US" altLang="zh-CN" sz="2800" dirty="0">
                <a:solidFill>
                  <a:schemeClr val="bg2"/>
                </a:solidFill>
                <a:ea typeface="楷体_GB2312" pitchFamily="49" charset="-122"/>
              </a:rPr>
              <a:t>&gt; | &lt;</a:t>
            </a:r>
            <a:r>
              <a:rPr lang="zh-CN" altLang="en-US" sz="2800" dirty="0">
                <a:solidFill>
                  <a:schemeClr val="bg2"/>
                </a:solidFill>
                <a:ea typeface="楷体_GB2312" pitchFamily="49" charset="-122"/>
              </a:rPr>
              <a:t>数字</a:t>
            </a:r>
            <a:r>
              <a:rPr lang="en-US" altLang="zh-CN" sz="2800" dirty="0">
                <a:solidFill>
                  <a:schemeClr val="bg2"/>
                </a:solidFill>
                <a:ea typeface="楷体_GB2312" pitchFamily="49" charset="-122"/>
              </a:rPr>
              <a:t>&gt; </a:t>
            </a:r>
          </a:p>
          <a:p>
            <a:pPr eaLnBrk="1" hangingPunct="1">
              <a:lnSpc>
                <a:spcPct val="70000"/>
              </a:lnSpc>
              <a:buClrTx/>
              <a:buSzTx/>
              <a:buFontTx/>
              <a:buNone/>
              <a:defRPr/>
            </a:pPr>
            <a:r>
              <a:rPr lang="en-US" altLang="zh-CN" sz="2800" dirty="0">
                <a:solidFill>
                  <a:schemeClr val="bg2"/>
                </a:solidFill>
                <a:ea typeface="楷体_GB2312" pitchFamily="49" charset="-122"/>
              </a:rPr>
              <a:t>        &lt;</a:t>
            </a:r>
            <a:r>
              <a:rPr lang="zh-CN" altLang="en-US" sz="2800" dirty="0">
                <a:solidFill>
                  <a:schemeClr val="bg2"/>
                </a:solidFill>
                <a:ea typeface="楷体_GB2312" pitchFamily="49" charset="-122"/>
              </a:rPr>
              <a:t>数字</a:t>
            </a:r>
            <a:r>
              <a:rPr lang="en-US" altLang="zh-CN" sz="2800" dirty="0">
                <a:solidFill>
                  <a:schemeClr val="bg2"/>
                </a:solidFill>
                <a:ea typeface="楷体_GB2312" pitchFamily="49" charset="-122"/>
              </a:rPr>
              <a:t>&gt; </a:t>
            </a:r>
            <a:r>
              <a:rPr lang="en-US" altLang="zh-CN" sz="2800" dirty="0">
                <a:solidFill>
                  <a:schemeClr val="bg2"/>
                </a:solidFill>
              </a:rPr>
              <a:t>→0</a:t>
            </a:r>
            <a:r>
              <a:rPr lang="en-US" altLang="zh-CN" sz="2800" dirty="0">
                <a:solidFill>
                  <a:schemeClr val="bg2"/>
                </a:solidFill>
                <a:ea typeface="楷体_GB2312" pitchFamily="49" charset="-122"/>
              </a:rPr>
              <a:t> | 1 | 2 | 3 | …… | 9</a:t>
            </a:r>
          </a:p>
        </p:txBody>
      </p:sp>
      <p:sp>
        <p:nvSpPr>
          <p:cNvPr id="49166" name="Rectangle 54"/>
          <p:cNvSpPr>
            <a:spLocks noChangeArrowheads="1"/>
          </p:cNvSpPr>
          <p:nvPr/>
        </p:nvSpPr>
        <p:spPr bwMode="auto">
          <a:xfrm>
            <a:off x="2484438" y="0"/>
            <a:ext cx="51117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语法树的构造 （</a:t>
            </a:r>
            <a:r>
              <a:rPr lang="en-US" altLang="zh-CN" sz="4000" dirty="0">
                <a:solidFill>
                  <a:schemeClr val="bg1">
                    <a:lumMod val="75000"/>
                  </a:schemeClr>
                </a:solidFill>
                <a:effectLst>
                  <a:outerShdw blurRad="38100" dist="38100" dir="2700000" algn="tl">
                    <a:srgbClr val="000000">
                      <a:alpha val="43137"/>
                    </a:srgbClr>
                  </a:outerShdw>
                </a:effectLst>
              </a:rPr>
              <a:t>1</a:t>
            </a:r>
            <a:r>
              <a:rPr lang="zh-CN" altLang="en-US" sz="4000" dirty="0">
                <a:solidFill>
                  <a:schemeClr val="bg1">
                    <a:lumMod val="75000"/>
                  </a:schemeClr>
                </a:solidFill>
                <a:effectLst>
                  <a:outerShdw blurRad="38100" dist="38100" dir="2700000" algn="tl">
                    <a:srgbClr val="000000">
                      <a:alpha val="43137"/>
                    </a:srgbClr>
                  </a:outerShdw>
                </a:effectLst>
              </a:rPr>
              <a:t>）</a:t>
            </a:r>
            <a:endParaRPr lang="en-US" altLang="zh-CN" sz="4000" dirty="0">
              <a:solidFill>
                <a:schemeClr val="bg1">
                  <a:lumMod val="75000"/>
                </a:schemeClr>
              </a:solidFill>
              <a:effectLst>
                <a:outerShdw blurRad="38100" dist="38100" dir="2700000" algn="tl">
                  <a:srgbClr val="000000">
                    <a:alpha val="43137"/>
                  </a:srgbClr>
                </a:outerShdw>
              </a:effectLst>
            </a:endParaRPr>
          </a:p>
        </p:txBody>
      </p:sp>
      <p:sp>
        <p:nvSpPr>
          <p:cNvPr id="54"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5" fill="hold" grpId="0" nodeType="afterEffect">
                                  <p:stCondLst>
                                    <p:cond delay="1000"/>
                                  </p:stCondLst>
                                  <p:childTnLst>
                                    <p:set>
                                      <p:cBhvr>
                                        <p:cTn id="9" dur="1" fill="hold">
                                          <p:stCondLst>
                                            <p:cond delay="0"/>
                                          </p:stCondLst>
                                        </p:cTn>
                                        <p:tgtEl>
                                          <p:spTgt spid="914483"/>
                                        </p:tgtEl>
                                        <p:attrNameLst>
                                          <p:attrName>style.visibility</p:attrName>
                                        </p:attrNameLst>
                                      </p:cBhvr>
                                      <p:to>
                                        <p:strVal val="visible"/>
                                      </p:to>
                                    </p:set>
                                    <p:animEffect transition="in" filter="blinds(vertical)">
                                      <p:cBhvr>
                                        <p:cTn id="10" dur="500"/>
                                        <p:tgtEl>
                                          <p:spTgt spid="914483"/>
                                        </p:tgtEl>
                                      </p:cBhvr>
                                    </p:animEffect>
                                  </p:childTnLst>
                                  <p:subTnLst>
                                    <p:set>
                                      <p:cBhvr override="childStyle">
                                        <p:cTn dur="1" fill="hold" display="0" masterRel="nextClick" afterEffect="1"/>
                                        <p:tgtEl>
                                          <p:spTgt spid="91448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par>
                          <p:cTn id="27" fill="hold" nodeType="afterGroup">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83" grpId="0" animBg="1" autoUpdateAnimBg="0"/>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80" name="Rectangle 5"/>
          <p:cNvSpPr>
            <a:spLocks noChangeArrowheads="1"/>
          </p:cNvSpPr>
          <p:nvPr/>
        </p:nvSpPr>
        <p:spPr bwMode="auto">
          <a:xfrm>
            <a:off x="3527425" y="-74613"/>
            <a:ext cx="54641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语法树的构造 （</a:t>
            </a:r>
            <a:r>
              <a:rPr lang="en-US" altLang="zh-CN" sz="4000" dirty="0">
                <a:solidFill>
                  <a:schemeClr val="bg1">
                    <a:lumMod val="75000"/>
                  </a:schemeClr>
                </a:solidFill>
                <a:effectLst>
                  <a:outerShdw blurRad="38100" dist="38100" dir="2700000" algn="tl">
                    <a:srgbClr val="000000">
                      <a:alpha val="43137"/>
                    </a:srgbClr>
                  </a:outerShdw>
                </a:effectLst>
              </a:rPr>
              <a:t>2</a:t>
            </a:r>
            <a:r>
              <a:rPr lang="zh-CN" altLang="en-US" sz="4000" dirty="0">
                <a:solidFill>
                  <a:schemeClr val="bg1">
                    <a:lumMod val="75000"/>
                  </a:schemeClr>
                </a:solidFill>
                <a:effectLst>
                  <a:outerShdw blurRad="38100" dist="38100" dir="2700000" algn="tl">
                    <a:srgbClr val="000000">
                      <a:alpha val="43137"/>
                    </a:srgbClr>
                  </a:outerShdw>
                </a:effectLst>
              </a:rPr>
              <a:t>）</a:t>
            </a:r>
            <a:endParaRPr lang="en-US" altLang="zh-CN" sz="4000" dirty="0">
              <a:solidFill>
                <a:schemeClr val="bg1">
                  <a:lumMod val="75000"/>
                </a:schemeClr>
              </a:solidFill>
              <a:effectLst>
                <a:outerShdw blurRad="38100" dist="38100" dir="2700000" algn="tl">
                  <a:srgbClr val="000000">
                    <a:alpha val="43137"/>
                  </a:srgbClr>
                </a:outerShdw>
              </a:effectLst>
            </a:endParaRPr>
          </a:p>
        </p:txBody>
      </p:sp>
      <p:sp>
        <p:nvSpPr>
          <p:cNvPr id="856095" name="Text Box 31"/>
          <p:cNvSpPr txBox="1">
            <a:spLocks noChangeArrowheads="1"/>
          </p:cNvSpPr>
          <p:nvPr/>
        </p:nvSpPr>
        <p:spPr bwMode="auto">
          <a:xfrm>
            <a:off x="1763713" y="4221163"/>
            <a:ext cx="6172200" cy="1570037"/>
          </a:xfrm>
          <a:prstGeom prst="rect">
            <a:avLst/>
          </a:prstGeom>
          <a:solidFill>
            <a:srgbClr val="F5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6600"/>
                </a:solidFill>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a:t>
            </a:r>
            <a:r>
              <a:rPr lang="en-US" altLang="zh-CN" sz="2400">
                <a:solidFill>
                  <a:srgbClr val="006600"/>
                </a:solidFill>
                <a:sym typeface="Symbol" panose="05050102010706020507" pitchFamily="18" charset="2"/>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rgbClr val="006600"/>
                </a:solidFill>
                <a:sym typeface="Symbol" panose="05050102010706020507" pitchFamily="18" charset="2"/>
              </a:rPr>
              <a:t>A</a:t>
            </a:r>
            <a:r>
              <a:rPr lang="en-US" altLang="zh-CN" sz="2400" u="sng">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S</a:t>
            </a:r>
            <a:r>
              <a:rPr lang="en-US" altLang="zh-CN" sz="2400" u="sng">
                <a:solidFill>
                  <a:srgbClr val="FF33CC"/>
                </a:solidFill>
                <a:sym typeface="Symbol" panose="05050102010706020507" pitchFamily="18" charset="2"/>
              </a:rPr>
              <a:t>b</a:t>
            </a:r>
            <a:r>
              <a:rPr lang="en-US" altLang="zh-CN" sz="2400" u="sng">
                <a:solidFill>
                  <a:srgbClr val="006600"/>
                </a:solidFill>
                <a:sym typeface="Symbol" panose="05050102010706020507" pitchFamily="18" charset="2"/>
              </a:rPr>
              <a:t>A</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rgbClr val="006600"/>
                </a:solidFill>
                <a:sym typeface="Symbol" panose="05050102010706020507" pitchFamily="18" charset="2"/>
              </a:rPr>
              <a:t>S</a:t>
            </a:r>
            <a:r>
              <a:rPr lang="en-US" altLang="zh-CN" sz="2400">
                <a:solidFill>
                  <a:srgbClr val="FF33CC"/>
                </a:solidFill>
                <a:sym typeface="Symbol" panose="05050102010706020507" pitchFamily="18" charset="2"/>
              </a:rPr>
              <a:t>b</a:t>
            </a:r>
            <a:r>
              <a:rPr lang="en-US" altLang="zh-CN" sz="2400" u="sng">
                <a:solidFill>
                  <a:srgbClr val="FF33CC"/>
                </a:solidFill>
                <a:sym typeface="Symbol" panose="05050102010706020507" pitchFamily="18" charset="2"/>
              </a:rPr>
              <a:t>ba</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u="sng">
                <a:solidFill>
                  <a:srgbClr val="FF33CC"/>
                </a:solidFill>
                <a:sym typeface="Symbol" panose="05050102010706020507" pitchFamily="18" charset="2"/>
              </a:rPr>
              <a:t>a</a:t>
            </a:r>
            <a:r>
              <a:rPr lang="en-US" altLang="zh-CN" sz="2400">
                <a:solidFill>
                  <a:srgbClr val="FF33CC"/>
                </a:solidFill>
                <a:sym typeface="Symbol" panose="05050102010706020507" pitchFamily="18" charset="2"/>
              </a:rPr>
              <a:t>bbaa</a:t>
            </a:r>
          </a:p>
          <a:p>
            <a:pPr eaLnBrk="1" hangingPunct="1">
              <a:spcBef>
                <a:spcPct val="50000"/>
              </a:spcBef>
              <a:buClrTx/>
              <a:buSzTx/>
              <a:buFontTx/>
              <a:buNone/>
            </a:pPr>
            <a:r>
              <a:rPr lang="en-US" altLang="zh-CN" sz="2400">
                <a:solidFill>
                  <a:srgbClr val="006600"/>
                </a:solidFill>
                <a:sym typeface="Symbol" panose="05050102010706020507" pitchFamily="18" charset="2"/>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rgbClr val="006600"/>
                </a:solidFill>
                <a:sym typeface="Symbol" panose="05050102010706020507" pitchFamily="18" charset="2"/>
              </a:rPr>
              <a:t>A</a:t>
            </a:r>
            <a:r>
              <a:rPr lang="en-US" altLang="zh-CN" sz="2400">
                <a:solidFill>
                  <a:schemeClr val="bg2"/>
                </a:solidFill>
                <a:sym typeface="Symbol" panose="05050102010706020507" pitchFamily="18" charset="2"/>
              </a:rPr>
              <a:t>S</a:t>
            </a:r>
            <a:r>
              <a:rPr lang="en-US" altLang="zh-CN" sz="2400">
                <a:solidFill>
                  <a:srgbClr val="FF33CC"/>
                </a:solidFill>
                <a:sym typeface="Symbol" panose="05050102010706020507" pitchFamily="18" charset="2"/>
              </a:rPr>
              <a:t>a</a:t>
            </a:r>
            <a:r>
              <a:rPr lang="en-US" altLang="zh-CN" sz="2400" u="sng">
                <a:solidFill>
                  <a:srgbClr val="006600"/>
                </a:solidFill>
                <a:sym typeface="Symbol" panose="05050102010706020507" pitchFamily="18" charset="2"/>
              </a:rPr>
              <a:t>S</a:t>
            </a:r>
            <a:r>
              <a:rPr lang="en-US" altLang="zh-CN" sz="2400" u="sng">
                <a:solidFill>
                  <a:srgbClr val="FF33CC"/>
                </a:solidFill>
                <a:sym typeface="Symbol" panose="05050102010706020507" pitchFamily="18" charset="2"/>
              </a:rPr>
              <a:t>b</a:t>
            </a:r>
            <a:r>
              <a:rPr lang="en-US" altLang="zh-CN" sz="2400">
                <a:solidFill>
                  <a:schemeClr val="bg2"/>
                </a:solidFill>
                <a:sym typeface="Symbol" panose="05050102010706020507" pitchFamily="18" charset="2"/>
              </a:rPr>
              <a:t>AS</a:t>
            </a:r>
            <a:r>
              <a:rPr lang="en-US" altLang="zh-CN" sz="2400">
                <a:solidFill>
                  <a:srgbClr val="FF33CC"/>
                </a:solidFill>
                <a:sym typeface="Symbol" panose="05050102010706020507" pitchFamily="18" charset="2"/>
              </a:rPr>
              <a:t>a</a:t>
            </a:r>
            <a:r>
              <a:rPr lang="en-US" altLang="zh-CN" sz="2400" u="sng">
                <a:solidFill>
                  <a:srgbClr val="FF33CC"/>
                </a:solidFill>
                <a:sym typeface="Symbol" panose="05050102010706020507" pitchFamily="18" charset="2"/>
              </a:rPr>
              <a:t>a</a:t>
            </a:r>
            <a:r>
              <a:rPr lang="en-US" altLang="zh-CN" sz="2400">
                <a:solidFill>
                  <a:srgbClr val="FF33CC"/>
                </a:solidFill>
                <a:sym typeface="Symbol" panose="05050102010706020507" pitchFamily="18" charset="2"/>
              </a:rPr>
              <a:t>b</a:t>
            </a:r>
            <a:r>
              <a:rPr lang="en-US" altLang="zh-CN" sz="2400">
                <a:solidFill>
                  <a:srgbClr val="006600"/>
                </a:solidFill>
                <a:sym typeface="Symbol" panose="05050102010706020507" pitchFamily="18" charset="2"/>
              </a:rPr>
              <a:t>A</a:t>
            </a:r>
            <a:r>
              <a:rPr lang="en-US" altLang="zh-CN" sz="2400">
                <a:solidFill>
                  <a:schemeClr val="bg2"/>
                </a:solidFill>
                <a:sym typeface="Symbol" panose="05050102010706020507" pitchFamily="18" charset="2"/>
              </a:rPr>
              <a:t>S</a:t>
            </a:r>
            <a:r>
              <a:rPr lang="en-US" altLang="zh-CN" sz="2400">
                <a:solidFill>
                  <a:srgbClr val="FF33CC"/>
                </a:solidFill>
                <a:sym typeface="Symbol" panose="05050102010706020507" pitchFamily="18" charset="2"/>
              </a:rPr>
              <a:t>aab</a:t>
            </a:r>
            <a:r>
              <a:rPr lang="en-US" altLang="zh-CN" sz="2400" u="sng">
                <a:solidFill>
                  <a:srgbClr val="FF33CC"/>
                </a:solidFill>
                <a:sym typeface="Symbol" panose="05050102010706020507" pitchFamily="18" charset="2"/>
              </a:rPr>
              <a:t>ba</a:t>
            </a:r>
            <a:r>
              <a:rPr lang="en-US" altLang="zh-CN" sz="2400">
                <a:solidFill>
                  <a:srgbClr val="006600"/>
                </a:solidFill>
                <a:sym typeface="Symbol" panose="05050102010706020507" pitchFamily="18" charset="2"/>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aabba</a:t>
            </a:r>
            <a:r>
              <a:rPr lang="en-US" altLang="zh-CN" sz="2400" u="sng">
                <a:solidFill>
                  <a:srgbClr val="FF33CC"/>
                </a:solidFill>
                <a:sym typeface="Symbol" panose="05050102010706020507" pitchFamily="18" charset="2"/>
              </a:rPr>
              <a:t>a</a:t>
            </a:r>
            <a:endParaRPr lang="en-US" altLang="zh-CN" sz="2400">
              <a:solidFill>
                <a:srgbClr val="FF33CC"/>
              </a:solidFill>
              <a:sym typeface="Symbol" panose="05050102010706020507" pitchFamily="18" charset="2"/>
            </a:endParaRPr>
          </a:p>
          <a:p>
            <a:pPr eaLnBrk="1" hangingPunct="1">
              <a:spcBef>
                <a:spcPct val="50000"/>
              </a:spcBef>
              <a:buClrTx/>
              <a:buSzTx/>
              <a:buFontTx/>
              <a:buNone/>
            </a:pPr>
            <a:r>
              <a:rPr lang="en-US" altLang="zh-CN" sz="2400">
                <a:solidFill>
                  <a:srgbClr val="006600"/>
                </a:solidFill>
                <a:sym typeface="Symbol" panose="05050102010706020507" pitchFamily="18" charset="2"/>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rgbClr val="006600"/>
                </a:solidFill>
                <a:sym typeface="Symbol" panose="05050102010706020507" pitchFamily="18" charset="2"/>
              </a:rPr>
              <a:t>A</a:t>
            </a:r>
            <a:r>
              <a:rPr lang="en-US" altLang="zh-CN" sz="2400">
                <a:solidFill>
                  <a:schemeClr val="bg2"/>
                </a:solidFill>
                <a:sym typeface="Symbol" panose="05050102010706020507" pitchFamily="18" charset="2"/>
              </a:rPr>
              <a:t>S</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S</a:t>
            </a:r>
            <a:r>
              <a:rPr lang="en-US" altLang="zh-CN" sz="2400" u="sng">
                <a:solidFill>
                  <a:srgbClr val="FF33CC"/>
                </a:solidFill>
                <a:sym typeface="Symbol" panose="05050102010706020507" pitchFamily="18" charset="2"/>
              </a:rPr>
              <a:t>b</a:t>
            </a:r>
            <a:r>
              <a:rPr lang="en-US" altLang="zh-CN" sz="2400">
                <a:solidFill>
                  <a:schemeClr val="bg2"/>
                </a:solidFill>
                <a:sym typeface="Symbol" panose="05050102010706020507" pitchFamily="18" charset="2"/>
              </a:rPr>
              <a:t>A</a:t>
            </a:r>
            <a:r>
              <a:rPr lang="en-US" altLang="zh-CN" sz="2400">
                <a:solidFill>
                  <a:srgbClr val="006600"/>
                </a:solidFill>
                <a:sym typeface="Symbol" panose="05050102010706020507" pitchFamily="18" charset="2"/>
              </a:rPr>
              <a:t>S</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a:solidFill>
                  <a:srgbClr val="006600"/>
                </a:solidFill>
                <a:sym typeface="Symbol" panose="05050102010706020507" pitchFamily="18" charset="2"/>
              </a:rPr>
              <a:t>S</a:t>
            </a:r>
            <a:r>
              <a:rPr lang="en-US" altLang="zh-CN" sz="2400">
                <a:solidFill>
                  <a:srgbClr val="FF33CC"/>
                </a:solidFill>
                <a:sym typeface="Symbol" panose="05050102010706020507" pitchFamily="18" charset="2"/>
              </a:rPr>
              <a:t>b</a:t>
            </a:r>
            <a:r>
              <a:rPr lang="en-US" altLang="zh-CN" sz="2400">
                <a:solidFill>
                  <a:schemeClr val="bg2"/>
                </a:solidFill>
                <a:sym typeface="Symbol" panose="05050102010706020507" pitchFamily="18" charset="2"/>
              </a:rPr>
              <a:t>A</a:t>
            </a:r>
            <a:r>
              <a:rPr lang="en-US" altLang="zh-CN" sz="2400" u="sng">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t>
            </a:r>
            <a:r>
              <a:rPr lang="en-US" altLang="zh-CN" sz="2400" u="sng">
                <a:solidFill>
                  <a:srgbClr val="FF33CC"/>
                </a:solidFill>
                <a:sym typeface="Symbol" panose="05050102010706020507" pitchFamily="18" charset="2"/>
              </a:rPr>
              <a:t>a</a:t>
            </a:r>
            <a:r>
              <a:rPr lang="en-US" altLang="zh-CN" sz="2400">
                <a:solidFill>
                  <a:srgbClr val="FF33CC"/>
                </a:solidFill>
                <a:sym typeface="Symbol" panose="05050102010706020507" pitchFamily="18" charset="2"/>
              </a:rPr>
              <a:t>b</a:t>
            </a:r>
            <a:r>
              <a:rPr lang="en-US" altLang="zh-CN" sz="2400">
                <a:solidFill>
                  <a:srgbClr val="006600"/>
                </a:solidFill>
                <a:sym typeface="Symbol" panose="05050102010706020507" pitchFamily="18" charset="2"/>
              </a:rPr>
              <a:t>A</a:t>
            </a:r>
            <a:r>
              <a:rPr lang="en-US" altLang="zh-CN" sz="2400">
                <a:solidFill>
                  <a:srgbClr val="FF33CC"/>
                </a:solidFill>
                <a:sym typeface="Symbol" panose="05050102010706020507" pitchFamily="18" charset="2"/>
              </a:rPr>
              <a:t>a</a:t>
            </a:r>
            <a:r>
              <a:rPr lang="en-US" altLang="zh-CN" sz="2400">
                <a:solidFill>
                  <a:schemeClr val="bg2"/>
                </a:solidFill>
                <a:sym typeface="Symbol" panose="05050102010706020507" pitchFamily="18" charset="2"/>
              </a:rPr>
              <a:t></a:t>
            </a:r>
            <a:r>
              <a:rPr lang="en-US" altLang="zh-CN" sz="2400">
                <a:solidFill>
                  <a:srgbClr val="FF33CC"/>
                </a:solidFill>
                <a:sym typeface="Symbol" panose="05050102010706020507" pitchFamily="18" charset="2"/>
              </a:rPr>
              <a:t>aab</a:t>
            </a:r>
            <a:r>
              <a:rPr lang="en-US" altLang="zh-CN" sz="2400" u="sng">
                <a:solidFill>
                  <a:srgbClr val="FF33CC"/>
                </a:solidFill>
                <a:sym typeface="Symbol" panose="05050102010706020507" pitchFamily="18" charset="2"/>
              </a:rPr>
              <a:t>ba</a:t>
            </a:r>
            <a:r>
              <a:rPr lang="en-US" altLang="zh-CN" sz="2400">
                <a:solidFill>
                  <a:srgbClr val="FF33CC"/>
                </a:solidFill>
                <a:sym typeface="Symbol" panose="05050102010706020507" pitchFamily="18" charset="2"/>
              </a:rPr>
              <a:t>a</a:t>
            </a:r>
          </a:p>
        </p:txBody>
      </p:sp>
      <p:sp>
        <p:nvSpPr>
          <p:cNvPr id="856097" name="Rectangle 33"/>
          <p:cNvSpPr>
            <a:spLocks noGrp="1" noChangeArrowheads="1"/>
          </p:cNvSpPr>
          <p:nvPr>
            <p:ph type="body" idx="1"/>
          </p:nvPr>
        </p:nvSpPr>
        <p:spPr>
          <a:xfrm>
            <a:off x="609600" y="3505200"/>
            <a:ext cx="5562600" cy="544513"/>
          </a:xfrm>
          <a:solidFill>
            <a:schemeClr val="tx2">
              <a:lumMod val="20000"/>
              <a:lumOff val="80000"/>
            </a:schemeClr>
          </a:solidFill>
        </p:spPr>
        <p:txBody>
          <a:bodyPr/>
          <a:lstStyle/>
          <a:p>
            <a:pPr>
              <a:buFont typeface="Monotype Sorts" pitchFamily="2" charset="2"/>
              <a:buNone/>
              <a:defRPr/>
            </a:pPr>
            <a:r>
              <a:rPr lang="zh-CN" altLang="zh-CN" sz="2800" b="1" dirty="0">
                <a:solidFill>
                  <a:schemeClr val="bg2"/>
                </a:solidFill>
                <a:effectLst/>
              </a:rPr>
              <a:t>推导过程中施用产生式的顺序</a:t>
            </a:r>
            <a:r>
              <a:rPr lang="en-US" altLang="zh-CN" sz="2800" b="1" dirty="0">
                <a:solidFill>
                  <a:schemeClr val="bg2"/>
                </a:solidFill>
                <a:effectLst/>
              </a:rPr>
              <a:t>?</a:t>
            </a:r>
          </a:p>
        </p:txBody>
      </p:sp>
      <p:sp>
        <p:nvSpPr>
          <p:cNvPr id="856098" name="Text Box 34"/>
          <p:cNvSpPr txBox="1">
            <a:spLocks noChangeArrowheads="1"/>
          </p:cNvSpPr>
          <p:nvPr/>
        </p:nvSpPr>
        <p:spPr bwMode="auto">
          <a:xfrm>
            <a:off x="533400" y="5791200"/>
            <a:ext cx="8458200" cy="509588"/>
          </a:xfrm>
          <a:prstGeom prst="rect">
            <a:avLst/>
          </a:prstGeom>
          <a:solidFill>
            <a:srgbClr val="00D5D0"/>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sz="2800" i="1" dirty="0">
                <a:solidFill>
                  <a:schemeClr val="bg2"/>
                </a:solidFill>
                <a:effectLst>
                  <a:outerShdw blurRad="38100" dist="38100" dir="2700000" algn="tl">
                    <a:srgbClr val="000000"/>
                  </a:outerShdw>
                </a:effectLst>
              </a:rPr>
              <a:t>语法树表示了一个句型的种种可能的不同推导过程</a:t>
            </a:r>
          </a:p>
        </p:txBody>
      </p:sp>
      <p:sp>
        <p:nvSpPr>
          <p:cNvPr id="65542" name="Text Box 37"/>
          <p:cNvSpPr txBox="1">
            <a:spLocks noChangeArrowheads="1"/>
          </p:cNvSpPr>
          <p:nvPr/>
        </p:nvSpPr>
        <p:spPr bwMode="auto">
          <a:xfrm>
            <a:off x="685800" y="304800"/>
            <a:ext cx="2514600" cy="3195638"/>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  </a:t>
            </a:r>
            <a:r>
              <a:rPr lang="zh-CN" altLang="en-US" sz="2400">
                <a:solidFill>
                  <a:schemeClr val="bg2"/>
                </a:solidFill>
              </a:rPr>
              <a:t>例</a:t>
            </a:r>
            <a:r>
              <a:rPr lang="en-US" altLang="zh-CN" sz="2400">
                <a:solidFill>
                  <a:schemeClr val="bg2"/>
                </a:solidFill>
              </a:rPr>
              <a:t>: G[S]:</a:t>
            </a:r>
          </a:p>
          <a:p>
            <a:pPr eaLnBrk="1" hangingPunct="1">
              <a:spcBef>
                <a:spcPct val="50000"/>
              </a:spcBef>
              <a:buClrTx/>
              <a:buSzTx/>
              <a:buFontTx/>
              <a:buNone/>
            </a:pPr>
            <a:r>
              <a:rPr lang="en-US" altLang="zh-CN" sz="2400">
                <a:solidFill>
                  <a:schemeClr val="bg2"/>
                </a:solidFill>
              </a:rPr>
              <a:t>	S</a:t>
            </a:r>
            <a:r>
              <a:rPr lang="en-US" altLang="zh-CN" sz="2400">
                <a:solidFill>
                  <a:schemeClr val="bg2"/>
                </a:solidFill>
                <a:latin typeface="宋体" panose="02010600030101010101" pitchFamily="2" charset="-122"/>
              </a:rPr>
              <a:t>→</a:t>
            </a:r>
            <a:r>
              <a:rPr lang="en-US" altLang="zh-CN" sz="2400">
                <a:solidFill>
                  <a:schemeClr val="bg2"/>
                </a:solidFill>
              </a:rPr>
              <a:t>aAS</a:t>
            </a:r>
          </a:p>
          <a:p>
            <a:pPr eaLnBrk="1" hangingPunct="1">
              <a:spcBef>
                <a:spcPct val="50000"/>
              </a:spcBef>
              <a:buClrTx/>
              <a:buSzTx/>
              <a:buFontTx/>
              <a:buNone/>
            </a:pPr>
            <a:r>
              <a:rPr lang="en-US" altLang="zh-CN" sz="2400">
                <a:solidFill>
                  <a:schemeClr val="bg2"/>
                </a:solidFill>
              </a:rPr>
              <a:t>	A</a:t>
            </a:r>
            <a:r>
              <a:rPr lang="en-US" altLang="zh-CN" sz="2400">
                <a:solidFill>
                  <a:schemeClr val="bg2"/>
                </a:solidFill>
                <a:latin typeface="宋体" panose="02010600030101010101" pitchFamily="2" charset="-122"/>
              </a:rPr>
              <a:t>→</a:t>
            </a:r>
            <a:r>
              <a:rPr lang="en-US" altLang="zh-CN" sz="2400">
                <a:solidFill>
                  <a:schemeClr val="bg2"/>
                </a:solidFill>
              </a:rPr>
              <a:t>SbA</a:t>
            </a:r>
          </a:p>
          <a:p>
            <a:pPr eaLnBrk="1" hangingPunct="1">
              <a:spcBef>
                <a:spcPct val="50000"/>
              </a:spcBef>
              <a:buClrTx/>
              <a:buSzTx/>
              <a:buFontTx/>
              <a:buNone/>
            </a:pPr>
            <a:r>
              <a:rPr lang="en-US" altLang="zh-CN" sz="2400">
                <a:solidFill>
                  <a:schemeClr val="bg2"/>
                </a:solidFill>
              </a:rPr>
              <a:t>	A</a:t>
            </a:r>
            <a:r>
              <a:rPr lang="en-US" altLang="zh-CN" sz="2400">
                <a:solidFill>
                  <a:schemeClr val="bg2"/>
                </a:solidFill>
                <a:latin typeface="宋体" panose="02010600030101010101" pitchFamily="2" charset="-122"/>
              </a:rPr>
              <a:t>→</a:t>
            </a:r>
            <a:r>
              <a:rPr lang="en-US" altLang="zh-CN" sz="2400">
                <a:solidFill>
                  <a:schemeClr val="bg2"/>
                </a:solidFill>
              </a:rPr>
              <a:t>SS</a:t>
            </a:r>
          </a:p>
          <a:p>
            <a:pPr eaLnBrk="1" hangingPunct="1">
              <a:spcBef>
                <a:spcPct val="50000"/>
              </a:spcBef>
              <a:buClrTx/>
              <a:buSzTx/>
              <a:buFontTx/>
              <a:buNone/>
            </a:pPr>
            <a:r>
              <a:rPr lang="en-US" altLang="zh-CN" sz="2400">
                <a:solidFill>
                  <a:schemeClr val="bg2"/>
                </a:solidFill>
              </a:rPr>
              <a:t>	S</a:t>
            </a:r>
            <a:r>
              <a:rPr lang="en-US" altLang="zh-CN" sz="2400">
                <a:solidFill>
                  <a:schemeClr val="bg2"/>
                </a:solidFill>
                <a:latin typeface="宋体" panose="02010600030101010101" pitchFamily="2" charset="-122"/>
              </a:rPr>
              <a:t>→</a:t>
            </a:r>
            <a:r>
              <a:rPr lang="en-US" altLang="zh-CN" sz="2400">
                <a:solidFill>
                  <a:schemeClr val="bg2"/>
                </a:solidFill>
              </a:rPr>
              <a:t>a</a:t>
            </a:r>
          </a:p>
          <a:p>
            <a:pPr eaLnBrk="1" hangingPunct="1">
              <a:spcBef>
                <a:spcPct val="50000"/>
              </a:spcBef>
              <a:buClrTx/>
              <a:buSzTx/>
              <a:buFontTx/>
              <a:buNone/>
            </a:pPr>
            <a:r>
              <a:rPr lang="en-US" altLang="zh-CN" sz="2400">
                <a:solidFill>
                  <a:schemeClr val="bg2"/>
                </a:solidFill>
              </a:rPr>
              <a:t>	A</a:t>
            </a:r>
            <a:r>
              <a:rPr lang="en-US" altLang="zh-CN" sz="2400">
                <a:solidFill>
                  <a:schemeClr val="bg2"/>
                </a:solidFill>
                <a:latin typeface="宋体" panose="02010600030101010101" pitchFamily="2" charset="-122"/>
              </a:rPr>
              <a:t>→</a:t>
            </a:r>
            <a:r>
              <a:rPr lang="en-US" altLang="zh-CN" sz="2400">
                <a:solidFill>
                  <a:schemeClr val="bg2"/>
                </a:solidFill>
              </a:rPr>
              <a:t>ba</a:t>
            </a:r>
          </a:p>
        </p:txBody>
      </p:sp>
      <p:grpSp>
        <p:nvGrpSpPr>
          <p:cNvPr id="2" name="Group 41"/>
          <p:cNvGrpSpPr>
            <a:grpSpLocks/>
          </p:cNvGrpSpPr>
          <p:nvPr/>
        </p:nvGrpSpPr>
        <p:grpSpPr bwMode="auto">
          <a:xfrm>
            <a:off x="4572000" y="1371600"/>
            <a:ext cx="4191000" cy="2124075"/>
            <a:chOff x="2592" y="1152"/>
            <a:chExt cx="2640" cy="1338"/>
          </a:xfrm>
        </p:grpSpPr>
        <p:sp>
          <p:nvSpPr>
            <p:cNvPr id="856106" name="Rectangle 42"/>
            <p:cNvSpPr>
              <a:spLocks noChangeArrowheads="1"/>
            </p:cNvSpPr>
            <p:nvPr/>
          </p:nvSpPr>
          <p:spPr bwMode="auto">
            <a:xfrm>
              <a:off x="3264" y="1296"/>
              <a:ext cx="864" cy="240"/>
            </a:xfrm>
            <a:prstGeom prst="rect">
              <a:avLst/>
            </a:prstGeom>
            <a:no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47" name="Text Box 43"/>
            <p:cNvSpPr txBox="1">
              <a:spLocks noChangeArrowheads="1"/>
            </p:cNvSpPr>
            <p:nvPr/>
          </p:nvSpPr>
          <p:spPr bwMode="auto">
            <a:xfrm>
              <a:off x="2592" y="1152"/>
              <a:ext cx="2640" cy="1338"/>
            </a:xfrm>
            <a:prstGeom prst="rect">
              <a:avLst/>
            </a:prstGeom>
            <a:solidFill>
              <a:srgbClr val="F5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                         </a:t>
              </a:r>
              <a:r>
                <a:rPr lang="en-US" altLang="zh-CN" sz="2400">
                  <a:solidFill>
                    <a:schemeClr val="bg2"/>
                  </a:solidFill>
                </a:rPr>
                <a:t>S</a:t>
              </a:r>
            </a:p>
            <a:p>
              <a:pPr eaLnBrk="1" hangingPunct="1">
                <a:spcBef>
                  <a:spcPct val="50000"/>
                </a:spcBef>
                <a:buClrTx/>
                <a:buSzTx/>
                <a:buFontTx/>
                <a:buNone/>
              </a:pPr>
              <a:r>
                <a:rPr lang="en-US" altLang="zh-CN" sz="2400"/>
                <a:t>             </a:t>
              </a:r>
              <a:r>
                <a:rPr lang="en-US" altLang="zh-CN" sz="2400">
                  <a:solidFill>
                    <a:srgbClr val="FF33CC"/>
                  </a:solidFill>
                </a:rPr>
                <a:t>a</a:t>
              </a:r>
              <a:r>
                <a:rPr lang="en-US" altLang="zh-CN" sz="2400"/>
                <a:t>          </a:t>
              </a:r>
              <a:r>
                <a:rPr lang="en-US" altLang="zh-CN" sz="2400">
                  <a:solidFill>
                    <a:schemeClr val="bg2"/>
                  </a:solidFill>
                </a:rPr>
                <a:t>A</a:t>
              </a:r>
              <a:r>
                <a:rPr lang="en-US" altLang="zh-CN" sz="2400"/>
                <a:t>        </a:t>
              </a:r>
              <a:r>
                <a:rPr lang="en-US" altLang="zh-CN" sz="2400">
                  <a:solidFill>
                    <a:schemeClr val="bg2"/>
                  </a:solidFill>
                </a:rPr>
                <a:t>S</a:t>
              </a:r>
            </a:p>
            <a:p>
              <a:pPr eaLnBrk="1" hangingPunct="1">
                <a:spcBef>
                  <a:spcPct val="50000"/>
                </a:spcBef>
                <a:buClrTx/>
                <a:buSzTx/>
                <a:buFontTx/>
                <a:buNone/>
              </a:pPr>
              <a:r>
                <a:rPr lang="en-US" altLang="zh-CN" sz="2400"/>
                <a:t>               </a:t>
              </a:r>
              <a:r>
                <a:rPr lang="en-US" altLang="zh-CN" sz="2400">
                  <a:solidFill>
                    <a:schemeClr val="bg2"/>
                  </a:solidFill>
                </a:rPr>
                <a:t>S</a:t>
              </a:r>
              <a:r>
                <a:rPr lang="en-US" altLang="zh-CN" sz="2400"/>
                <a:t>        </a:t>
              </a:r>
              <a:r>
                <a:rPr lang="en-US" altLang="zh-CN" sz="2400">
                  <a:solidFill>
                    <a:srgbClr val="FF33CC"/>
                  </a:solidFill>
                </a:rPr>
                <a:t>b</a:t>
              </a:r>
              <a:r>
                <a:rPr lang="en-US" altLang="zh-CN" sz="2400"/>
                <a:t>      </a:t>
              </a:r>
              <a:r>
                <a:rPr lang="en-US" altLang="zh-CN" sz="2400">
                  <a:solidFill>
                    <a:schemeClr val="bg2"/>
                  </a:solidFill>
                </a:rPr>
                <a:t>A</a:t>
              </a:r>
              <a:r>
                <a:rPr lang="en-US" altLang="zh-CN" sz="2400"/>
                <a:t>      </a:t>
              </a:r>
              <a:r>
                <a:rPr lang="en-US" altLang="zh-CN" sz="2400">
                  <a:solidFill>
                    <a:srgbClr val="FF33CC"/>
                  </a:solidFill>
                </a:rPr>
                <a:t>a</a:t>
              </a:r>
            </a:p>
            <a:p>
              <a:pPr eaLnBrk="1" hangingPunct="1">
                <a:spcBef>
                  <a:spcPct val="50000"/>
                </a:spcBef>
                <a:buClrTx/>
                <a:buSzTx/>
                <a:buFontTx/>
                <a:buNone/>
              </a:pPr>
              <a:r>
                <a:rPr lang="en-US" altLang="zh-CN" sz="2400"/>
                <a:t>               </a:t>
              </a:r>
              <a:r>
                <a:rPr lang="en-US" altLang="zh-CN" sz="2400">
                  <a:solidFill>
                    <a:srgbClr val="FF33CC"/>
                  </a:solidFill>
                </a:rPr>
                <a:t>a</a:t>
              </a:r>
              <a:r>
                <a:rPr lang="en-US" altLang="zh-CN" sz="2400"/>
                <a:t>             </a:t>
              </a:r>
              <a:r>
                <a:rPr lang="en-US" altLang="zh-CN" sz="2400">
                  <a:solidFill>
                    <a:srgbClr val="FF33CC"/>
                  </a:solidFill>
                </a:rPr>
                <a:t>b</a:t>
              </a:r>
              <a:r>
                <a:rPr lang="en-US" altLang="zh-CN" sz="2400"/>
                <a:t>      </a:t>
              </a:r>
              <a:r>
                <a:rPr lang="en-US" altLang="zh-CN" sz="2400">
                  <a:solidFill>
                    <a:srgbClr val="FF33CC"/>
                  </a:solidFill>
                </a:rPr>
                <a:t>a</a:t>
              </a:r>
            </a:p>
          </p:txBody>
        </p:sp>
        <p:sp>
          <p:nvSpPr>
            <p:cNvPr id="856108" name="Line 44"/>
            <p:cNvSpPr>
              <a:spLocks noChangeShapeType="1"/>
            </p:cNvSpPr>
            <p:nvPr/>
          </p:nvSpPr>
          <p:spPr bwMode="auto">
            <a:xfrm>
              <a:off x="3888" y="1392"/>
              <a:ext cx="0" cy="144"/>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09" name="Line 45"/>
            <p:cNvSpPr>
              <a:spLocks noChangeShapeType="1"/>
            </p:cNvSpPr>
            <p:nvPr/>
          </p:nvSpPr>
          <p:spPr bwMode="auto">
            <a:xfrm flipH="1">
              <a:off x="3312" y="1392"/>
              <a:ext cx="576" cy="192"/>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0" name="Line 46"/>
            <p:cNvSpPr>
              <a:spLocks noChangeShapeType="1"/>
            </p:cNvSpPr>
            <p:nvPr/>
          </p:nvSpPr>
          <p:spPr bwMode="auto">
            <a:xfrm>
              <a:off x="3888" y="1392"/>
              <a:ext cx="528" cy="144"/>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1" name="Line 47"/>
            <p:cNvSpPr>
              <a:spLocks noChangeShapeType="1"/>
            </p:cNvSpPr>
            <p:nvPr/>
          </p:nvSpPr>
          <p:spPr bwMode="auto">
            <a:xfrm>
              <a:off x="3888" y="1728"/>
              <a:ext cx="0" cy="144"/>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2" name="Line 48"/>
            <p:cNvSpPr>
              <a:spLocks noChangeShapeType="1"/>
            </p:cNvSpPr>
            <p:nvPr/>
          </p:nvSpPr>
          <p:spPr bwMode="auto">
            <a:xfrm flipH="1">
              <a:off x="3456" y="1728"/>
              <a:ext cx="432" cy="144"/>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3" name="Line 49"/>
            <p:cNvSpPr>
              <a:spLocks noChangeShapeType="1"/>
            </p:cNvSpPr>
            <p:nvPr/>
          </p:nvSpPr>
          <p:spPr bwMode="auto">
            <a:xfrm>
              <a:off x="3888" y="1728"/>
              <a:ext cx="432" cy="144"/>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4" name="Line 50"/>
            <p:cNvSpPr>
              <a:spLocks noChangeShapeType="1"/>
            </p:cNvSpPr>
            <p:nvPr/>
          </p:nvSpPr>
          <p:spPr bwMode="auto">
            <a:xfrm>
              <a:off x="4512" y="1728"/>
              <a:ext cx="240" cy="192"/>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5" name="Line 51"/>
            <p:cNvSpPr>
              <a:spLocks noChangeShapeType="1"/>
            </p:cNvSpPr>
            <p:nvPr/>
          </p:nvSpPr>
          <p:spPr bwMode="auto">
            <a:xfrm>
              <a:off x="3408" y="2064"/>
              <a:ext cx="0" cy="192"/>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6" name="Line 52"/>
            <p:cNvSpPr>
              <a:spLocks noChangeShapeType="1"/>
            </p:cNvSpPr>
            <p:nvPr/>
          </p:nvSpPr>
          <p:spPr bwMode="auto">
            <a:xfrm flipH="1">
              <a:off x="4128" y="2064"/>
              <a:ext cx="192" cy="192"/>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6117" name="Line 53"/>
            <p:cNvSpPr>
              <a:spLocks noChangeShapeType="1"/>
            </p:cNvSpPr>
            <p:nvPr/>
          </p:nvSpPr>
          <p:spPr bwMode="auto">
            <a:xfrm>
              <a:off x="4320" y="2064"/>
              <a:ext cx="192" cy="192"/>
            </a:xfrm>
            <a:prstGeom prst="line">
              <a:avLst/>
            </a:prstGeom>
            <a:noFill/>
            <a:ln w="2857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856118" name="Text Box 54"/>
          <p:cNvSpPr txBox="1">
            <a:spLocks noChangeArrowheads="1"/>
          </p:cNvSpPr>
          <p:nvPr/>
        </p:nvSpPr>
        <p:spPr bwMode="auto">
          <a:xfrm>
            <a:off x="4056063" y="685800"/>
            <a:ext cx="5146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句型</a:t>
            </a:r>
            <a:r>
              <a:rPr lang="en-US" altLang="zh-CN" sz="2800">
                <a:solidFill>
                  <a:srgbClr val="FF33CC"/>
                </a:solidFill>
              </a:rPr>
              <a:t>aabbaa</a:t>
            </a:r>
            <a:r>
              <a:rPr lang="zh-CN" altLang="en-US" sz="2800">
                <a:solidFill>
                  <a:schemeClr val="bg2"/>
                </a:solidFill>
              </a:rPr>
              <a:t>的语法树（推导树）</a:t>
            </a:r>
            <a:endParaRPr lang="zh-CN" altLang="en-US" sz="2800">
              <a:solidFill>
                <a:schemeClr val="bg2"/>
              </a:solidFill>
              <a:sym typeface="Symbol" panose="05050102010706020507" pitchFamily="18" charset="2"/>
            </a:endParaRPr>
          </a:p>
        </p:txBody>
      </p:sp>
      <p:sp>
        <p:nvSpPr>
          <p:cNvPr id="24"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6118"/>
                                        </p:tgtEl>
                                        <p:attrNameLst>
                                          <p:attrName>style.visibility</p:attrName>
                                        </p:attrNameLst>
                                      </p:cBhvr>
                                      <p:to>
                                        <p:strVal val="visible"/>
                                      </p:to>
                                    </p:set>
                                    <p:anim calcmode="lin" valueType="num">
                                      <p:cBhvr additive="base">
                                        <p:cTn id="7" dur="500" fill="hold"/>
                                        <p:tgtEl>
                                          <p:spTgt spid="856118"/>
                                        </p:tgtEl>
                                        <p:attrNameLst>
                                          <p:attrName>ppt_x</p:attrName>
                                        </p:attrNameLst>
                                      </p:cBhvr>
                                      <p:tavLst>
                                        <p:tav tm="0">
                                          <p:val>
                                            <p:strVal val="0-#ppt_w/2"/>
                                          </p:val>
                                        </p:tav>
                                        <p:tav tm="100000">
                                          <p:val>
                                            <p:strVal val="#ppt_x"/>
                                          </p:val>
                                        </p:tav>
                                      </p:tavLst>
                                    </p:anim>
                                    <p:anim calcmode="lin" valueType="num">
                                      <p:cBhvr additive="base">
                                        <p:cTn id="8" dur="500" fill="hold"/>
                                        <p:tgtEl>
                                          <p:spTgt spid="8561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6097">
                                            <p:bg/>
                                          </p:spTgt>
                                        </p:tgtEl>
                                        <p:attrNameLst>
                                          <p:attrName>style.visibility</p:attrName>
                                        </p:attrNameLst>
                                      </p:cBhvr>
                                      <p:to>
                                        <p:strVal val="visible"/>
                                      </p:to>
                                    </p:set>
                                    <p:anim calcmode="lin" valueType="num">
                                      <p:cBhvr additive="base">
                                        <p:cTn id="19" dur="500" fill="hold"/>
                                        <p:tgtEl>
                                          <p:spTgt spid="856097">
                                            <p:bg/>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6097">
                                            <p:bg/>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6097">
                                            <p:txEl>
                                              <p:pRg st="0" end="0"/>
                                            </p:txEl>
                                          </p:spTgt>
                                        </p:tgtEl>
                                        <p:attrNameLst>
                                          <p:attrName>style.visibility</p:attrName>
                                        </p:attrNameLst>
                                      </p:cBhvr>
                                      <p:to>
                                        <p:strVal val="visible"/>
                                      </p:to>
                                    </p:set>
                                    <p:anim calcmode="lin" valueType="num">
                                      <p:cBhvr additive="base">
                                        <p:cTn id="25" dur="500" fill="hold"/>
                                        <p:tgtEl>
                                          <p:spTgt spid="85609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60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6095">
                                            <p:bg/>
                                          </p:spTgt>
                                        </p:tgtEl>
                                        <p:attrNameLst>
                                          <p:attrName>style.visibility</p:attrName>
                                        </p:attrNameLst>
                                      </p:cBhvr>
                                      <p:to>
                                        <p:strVal val="visible"/>
                                      </p:to>
                                    </p:set>
                                    <p:anim calcmode="lin" valueType="num">
                                      <p:cBhvr additive="base">
                                        <p:cTn id="31" dur="500" fill="hold"/>
                                        <p:tgtEl>
                                          <p:spTgt spid="856095">
                                            <p:bg/>
                                          </p:spTgt>
                                        </p:tgtEl>
                                        <p:attrNameLst>
                                          <p:attrName>ppt_x</p:attrName>
                                        </p:attrNameLst>
                                      </p:cBhvr>
                                      <p:tavLst>
                                        <p:tav tm="0">
                                          <p:val>
                                            <p:strVal val="0-#ppt_w/2"/>
                                          </p:val>
                                        </p:tav>
                                        <p:tav tm="100000">
                                          <p:val>
                                            <p:strVal val="#ppt_x"/>
                                          </p:val>
                                        </p:tav>
                                      </p:tavLst>
                                    </p:anim>
                                    <p:anim calcmode="lin" valueType="num">
                                      <p:cBhvr additive="base">
                                        <p:cTn id="32" dur="500" fill="hold"/>
                                        <p:tgtEl>
                                          <p:spTgt spid="856095">
                                            <p:bg/>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56095">
                                            <p:txEl>
                                              <p:pRg st="0" end="0"/>
                                            </p:txEl>
                                          </p:spTgt>
                                        </p:tgtEl>
                                        <p:attrNameLst>
                                          <p:attrName>style.visibility</p:attrName>
                                        </p:attrNameLst>
                                      </p:cBhvr>
                                      <p:to>
                                        <p:strVal val="visible"/>
                                      </p:to>
                                    </p:set>
                                    <p:anim calcmode="lin" valueType="num">
                                      <p:cBhvr additive="base">
                                        <p:cTn id="37" dur="500" fill="hold"/>
                                        <p:tgtEl>
                                          <p:spTgt spid="85609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560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6095">
                                            <p:txEl>
                                              <p:pRg st="1" end="1"/>
                                            </p:txEl>
                                          </p:spTgt>
                                        </p:tgtEl>
                                        <p:attrNameLst>
                                          <p:attrName>style.visibility</p:attrName>
                                        </p:attrNameLst>
                                      </p:cBhvr>
                                      <p:to>
                                        <p:strVal val="visible"/>
                                      </p:to>
                                    </p:set>
                                    <p:anim calcmode="lin" valueType="num">
                                      <p:cBhvr additive="base">
                                        <p:cTn id="43" dur="500" fill="hold"/>
                                        <p:tgtEl>
                                          <p:spTgt spid="856095">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560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56095">
                                            <p:txEl>
                                              <p:pRg st="2" end="2"/>
                                            </p:txEl>
                                          </p:spTgt>
                                        </p:tgtEl>
                                        <p:attrNameLst>
                                          <p:attrName>style.visibility</p:attrName>
                                        </p:attrNameLst>
                                      </p:cBhvr>
                                      <p:to>
                                        <p:strVal val="visible"/>
                                      </p:to>
                                    </p:set>
                                    <p:anim calcmode="lin" valueType="num">
                                      <p:cBhvr additive="base">
                                        <p:cTn id="49" dur="500" fill="hold"/>
                                        <p:tgtEl>
                                          <p:spTgt spid="856095">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560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56098"/>
                                        </p:tgtEl>
                                        <p:attrNameLst>
                                          <p:attrName>style.visibility</p:attrName>
                                        </p:attrNameLst>
                                      </p:cBhvr>
                                      <p:to>
                                        <p:strVal val="visible"/>
                                      </p:to>
                                    </p:set>
                                    <p:animEffect transition="in" filter="barn(outHorizontal)">
                                      <p:cBhvr>
                                        <p:cTn id="55" dur="500"/>
                                        <p:tgtEl>
                                          <p:spTgt spid="856098"/>
                                        </p:tgtEl>
                                      </p:cBhvr>
                                    </p:animEffect>
                                  </p:childTnLst>
                                </p:cTn>
                              </p:par>
                            </p:childTnLst>
                          </p:cTn>
                        </p:par>
                        <p:par>
                          <p:cTn id="56" fill="hold" nodeType="afterGroup">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95" grpId="0" build="p" animBg="1" autoUpdateAnimBg="0"/>
      <p:bldP spid="856097" grpId="0" build="p" animBg="1" autoUpdateAnimBg="0"/>
      <p:bldP spid="856098" grpId="0" animBg="1" autoUpdateAnimBg="0"/>
      <p:bldP spid="856118" grpId="0" autoUpdateAnimBg="0"/>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57188" y="642938"/>
            <a:ext cx="8532812" cy="1031875"/>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a:solidFill>
                  <a:schemeClr val="bg2"/>
                </a:solidFill>
              </a:rPr>
              <a:t>例：</a:t>
            </a:r>
            <a:r>
              <a:rPr lang="en-US" altLang="zh-CN" sz="2800">
                <a:solidFill>
                  <a:schemeClr val="bg2"/>
                </a:solidFill>
              </a:rPr>
              <a:t>G[E]</a:t>
            </a:r>
            <a:r>
              <a:rPr lang="zh-CN" altLang="en-US" sz="2800">
                <a:solidFill>
                  <a:schemeClr val="bg2"/>
                </a:solidFill>
              </a:rPr>
              <a:t>：</a:t>
            </a:r>
            <a:r>
              <a:rPr lang="en-US" altLang="zh-CN" sz="2800">
                <a:solidFill>
                  <a:schemeClr val="bg2"/>
                </a:solidFill>
              </a:rPr>
              <a:t>E→E+T|T  T→T*F|F   F→(E)|a</a:t>
            </a:r>
          </a:p>
          <a:p>
            <a:pPr>
              <a:lnSpc>
                <a:spcPct val="80000"/>
              </a:lnSpc>
              <a:spcBef>
                <a:spcPct val="30000"/>
              </a:spcBef>
              <a:buClr>
                <a:schemeClr val="folHlink"/>
              </a:buClr>
              <a:buFont typeface="Monotype Sorts" pitchFamily="2" charset="2"/>
              <a:buNone/>
            </a:pPr>
            <a:r>
              <a:rPr lang="zh-CN" altLang="en-US" sz="2800">
                <a:solidFill>
                  <a:schemeClr val="bg2"/>
                </a:solidFill>
                <a:sym typeface="Symbol" panose="05050102010706020507" pitchFamily="18" charset="2"/>
              </a:rPr>
              <a:t>问：</a:t>
            </a:r>
            <a:r>
              <a:rPr lang="en-US" altLang="zh-CN" sz="2800">
                <a:solidFill>
                  <a:srgbClr val="FF33CC"/>
                </a:solidFill>
                <a:sym typeface="Symbol" panose="05050102010706020507" pitchFamily="18" charset="2"/>
              </a:rPr>
              <a:t>a+a*a</a:t>
            </a:r>
            <a:r>
              <a:rPr lang="zh-CN" altLang="en-US" sz="2800">
                <a:solidFill>
                  <a:schemeClr val="bg2"/>
                </a:solidFill>
                <a:sym typeface="Symbol" panose="05050102010706020507" pitchFamily="18" charset="2"/>
              </a:rPr>
              <a:t>的推导过程</a:t>
            </a:r>
          </a:p>
        </p:txBody>
      </p:sp>
      <p:sp>
        <p:nvSpPr>
          <p:cNvPr id="51205" name="Rectangle 10"/>
          <p:cNvSpPr>
            <a:spLocks noChangeArrowheads="1"/>
          </p:cNvSpPr>
          <p:nvPr/>
        </p:nvSpPr>
        <p:spPr bwMode="auto">
          <a:xfrm>
            <a:off x="3132138" y="-90488"/>
            <a:ext cx="4535487" cy="71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语法树的构造（</a:t>
            </a:r>
            <a:r>
              <a:rPr lang="en-US" altLang="zh-CN" sz="4000" dirty="0">
                <a:solidFill>
                  <a:schemeClr val="bg1">
                    <a:lumMod val="75000"/>
                  </a:schemeClr>
                </a:solidFill>
                <a:effectLst>
                  <a:outerShdw blurRad="38100" dist="38100" dir="2700000" algn="tl">
                    <a:srgbClr val="000000">
                      <a:alpha val="43137"/>
                    </a:srgbClr>
                  </a:outerShdw>
                </a:effectLst>
              </a:rPr>
              <a:t>3</a:t>
            </a:r>
            <a:r>
              <a:rPr lang="zh-CN" altLang="en-US" sz="4000" dirty="0">
                <a:solidFill>
                  <a:schemeClr val="bg1">
                    <a:lumMod val="75000"/>
                  </a:schemeClr>
                </a:solidFill>
                <a:effectLst>
                  <a:outerShdw blurRad="38100" dist="38100" dir="2700000" algn="tl">
                    <a:srgbClr val="000000">
                      <a:alpha val="43137"/>
                    </a:srgbClr>
                  </a:outerShdw>
                </a:effectLst>
              </a:rPr>
              <a:t>）</a:t>
            </a:r>
            <a:endParaRPr lang="en-US" altLang="zh-CN" sz="4000" dirty="0">
              <a:solidFill>
                <a:schemeClr val="bg1">
                  <a:lumMod val="75000"/>
                </a:schemeClr>
              </a:solidFill>
              <a:effectLst>
                <a:outerShdw blurRad="38100" dist="38100" dir="2700000" algn="tl">
                  <a:srgbClr val="000000">
                    <a:alpha val="43137"/>
                  </a:srgbClr>
                </a:outerShdw>
              </a:effectLst>
            </a:endParaRPr>
          </a:p>
        </p:txBody>
      </p:sp>
      <p:sp>
        <p:nvSpPr>
          <p:cNvPr id="853004" name="Rectangle 12"/>
          <p:cNvSpPr>
            <a:spLocks noGrp="1" noChangeArrowheads="1"/>
          </p:cNvSpPr>
          <p:nvPr>
            <p:ph type="body" sz="half" idx="1"/>
          </p:nvPr>
        </p:nvSpPr>
        <p:spPr>
          <a:xfrm>
            <a:off x="6011863" y="1854200"/>
            <a:ext cx="2428875" cy="4143375"/>
          </a:xfrm>
          <a:solidFill>
            <a:srgbClr val="DDDDDD"/>
          </a:solidFill>
        </p:spPr>
        <p:txBody>
          <a:bodyPr/>
          <a:lstStyle/>
          <a:p>
            <a:pPr marL="457200" indent="-457200">
              <a:buFont typeface="Monotype Sorts" pitchFamily="2" charset="2"/>
              <a:buNone/>
              <a:defRPr/>
            </a:pPr>
            <a:r>
              <a:rPr lang="en-US" altLang="zh-CN" sz="2800" b="1" kern="1200" dirty="0">
                <a:solidFill>
                  <a:srgbClr val="006600"/>
                </a:solidFill>
                <a:effectLst/>
              </a:rPr>
              <a:t>E</a:t>
            </a:r>
            <a:r>
              <a:rPr lang="en-US" altLang="zh-CN" sz="2800" b="1" kern="1200" dirty="0">
                <a:solidFill>
                  <a:schemeClr val="bg2"/>
                </a:solidFill>
                <a:effectLst/>
                <a:sym typeface="Symbol" pitchFamily="18" charset="2"/>
              </a:rPr>
              <a:t></a:t>
            </a:r>
            <a:r>
              <a:rPr lang="en-US" altLang="zh-CN" sz="2800" b="1" kern="1200" dirty="0">
                <a:solidFill>
                  <a:srgbClr val="006600"/>
                </a:solidFill>
                <a:effectLst/>
                <a:sym typeface="Symbol" pitchFamily="18" charset="2"/>
              </a:rPr>
              <a:t>E</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T </a:t>
            </a:r>
          </a:p>
          <a:p>
            <a:pPr marL="457200" indent="-457200">
              <a:buFont typeface="Monotype Sorts" pitchFamily="2" charset="2"/>
              <a:buNone/>
              <a:defRPr/>
            </a:pPr>
            <a:r>
              <a:rPr lang="en-US" altLang="zh-CN" sz="2800" b="1" kern="1200" dirty="0">
                <a:solidFill>
                  <a:schemeClr val="bg2"/>
                </a:solidFill>
                <a:effectLst/>
                <a:sym typeface="Symbol" pitchFamily="18" charset="2"/>
              </a:rPr>
              <a:t>  T</a:t>
            </a:r>
            <a:r>
              <a:rPr lang="en-US" altLang="zh-CN" sz="2800" b="1" kern="1200" dirty="0">
                <a:solidFill>
                  <a:srgbClr val="FF33CC"/>
                </a:solidFill>
                <a:effectLst/>
                <a:sym typeface="Symbol" pitchFamily="18" charset="2"/>
              </a:rPr>
              <a:t>+</a:t>
            </a:r>
            <a:r>
              <a:rPr lang="en-US" altLang="zh-CN" sz="2800" b="1" kern="1200" dirty="0">
                <a:solidFill>
                  <a:srgbClr val="006600"/>
                </a:solidFill>
                <a:effectLst/>
                <a:sym typeface="Symbol" pitchFamily="18" charset="2"/>
              </a:rPr>
              <a:t>T</a:t>
            </a:r>
            <a:r>
              <a:rPr lang="en-US" altLang="zh-CN" sz="2800" b="1" kern="1200" dirty="0">
                <a:solidFill>
                  <a:schemeClr val="bg2"/>
                </a:solidFill>
                <a:effectLst/>
                <a:sym typeface="Symbol" pitchFamily="18" charset="2"/>
              </a:rPr>
              <a:t> </a:t>
            </a:r>
          </a:p>
          <a:p>
            <a:pPr marL="457200" indent="-457200">
              <a:buFont typeface="Monotype Sorts" pitchFamily="2" charset="2"/>
              <a:buNone/>
              <a:defRPr/>
            </a:pPr>
            <a:r>
              <a:rPr lang="en-US" altLang="zh-CN" sz="2800" b="1" kern="1200" dirty="0">
                <a:solidFill>
                  <a:schemeClr val="bg2"/>
                </a:solidFill>
                <a:effectLst/>
                <a:sym typeface="Symbol" pitchFamily="18" charset="2"/>
              </a:rPr>
              <a:t>  T</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T</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F</a:t>
            </a:r>
          </a:p>
          <a:p>
            <a:pPr marL="457200" indent="-457200">
              <a:buFont typeface="Monotype Sorts" pitchFamily="2" charset="2"/>
              <a:buNone/>
              <a:defRPr/>
            </a:pPr>
            <a:r>
              <a:rPr lang="en-US" altLang="zh-CN" sz="2800" b="1" kern="1200" dirty="0">
                <a:solidFill>
                  <a:schemeClr val="bg2"/>
                </a:solidFill>
                <a:effectLst/>
                <a:sym typeface="Symbol" pitchFamily="18" charset="2"/>
              </a:rPr>
              <a:t>  </a:t>
            </a:r>
            <a:r>
              <a:rPr lang="en-US" altLang="zh-CN" sz="2800" b="1" kern="1200" dirty="0">
                <a:solidFill>
                  <a:srgbClr val="006600"/>
                </a:solidFill>
                <a:effectLst/>
                <a:sym typeface="Symbol" pitchFamily="18" charset="2"/>
              </a:rPr>
              <a:t>F</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T</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F</a:t>
            </a:r>
          </a:p>
          <a:p>
            <a:pPr marL="457200" indent="-457200">
              <a:buFont typeface="Monotype Sorts" pitchFamily="2" charset="2"/>
              <a:buNone/>
              <a:defRPr/>
            </a:pPr>
            <a:r>
              <a:rPr lang="en-US" altLang="zh-CN" sz="2800" b="1" kern="1200" dirty="0">
                <a:solidFill>
                  <a:schemeClr val="bg2"/>
                </a:solidFill>
                <a:effectLst/>
                <a:sym typeface="Symbol" pitchFamily="18" charset="2"/>
              </a:rPr>
              <a:t>  </a:t>
            </a:r>
            <a:r>
              <a:rPr lang="en-US" altLang="zh-CN" sz="2800" b="1" kern="1200" dirty="0">
                <a:solidFill>
                  <a:srgbClr val="006600"/>
                </a:solidFill>
                <a:effectLst/>
                <a:sym typeface="Symbol" pitchFamily="18" charset="2"/>
              </a:rPr>
              <a:t>F</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F</a:t>
            </a:r>
            <a:r>
              <a:rPr lang="en-US" altLang="zh-CN" sz="2800" b="1" kern="1200" dirty="0">
                <a:solidFill>
                  <a:srgbClr val="FF33CC"/>
                </a:solidFill>
                <a:effectLst/>
                <a:sym typeface="Symbol" pitchFamily="18" charset="2"/>
              </a:rPr>
              <a:t>*</a:t>
            </a:r>
            <a:r>
              <a:rPr lang="en-US" altLang="zh-CN" sz="2800" b="1" kern="1200" dirty="0">
                <a:solidFill>
                  <a:schemeClr val="bg2"/>
                </a:solidFill>
                <a:effectLst/>
                <a:sym typeface="Symbol" pitchFamily="18" charset="2"/>
              </a:rPr>
              <a:t>F</a:t>
            </a:r>
          </a:p>
          <a:p>
            <a:pPr marL="457200" indent="-457200">
              <a:buFont typeface="Monotype Sorts" pitchFamily="2" charset="2"/>
              <a:buNone/>
              <a:defRPr/>
            </a:pPr>
            <a:r>
              <a:rPr lang="en-US" altLang="zh-CN" sz="2800" b="1" kern="1200" dirty="0">
                <a:solidFill>
                  <a:schemeClr val="bg2"/>
                </a:solidFill>
                <a:effectLst/>
                <a:sym typeface="Symbol" pitchFamily="18" charset="2"/>
              </a:rPr>
              <a:t>  </a:t>
            </a:r>
            <a:r>
              <a:rPr lang="en-US" altLang="zh-CN" sz="2800" b="1" kern="1200" dirty="0">
                <a:solidFill>
                  <a:srgbClr val="FF33CC"/>
                </a:solidFill>
                <a:effectLst/>
                <a:sym typeface="Symbol" pitchFamily="18" charset="2"/>
              </a:rPr>
              <a:t>a+</a:t>
            </a:r>
            <a:r>
              <a:rPr lang="en-US" altLang="zh-CN" sz="2800" b="1" kern="1200" dirty="0">
                <a:solidFill>
                  <a:schemeClr val="bg2"/>
                </a:solidFill>
                <a:effectLst/>
                <a:sym typeface="Symbol" pitchFamily="18" charset="2"/>
              </a:rPr>
              <a:t>F</a:t>
            </a:r>
            <a:r>
              <a:rPr lang="en-US" altLang="zh-CN" sz="2800" b="1" kern="1200" dirty="0">
                <a:solidFill>
                  <a:srgbClr val="FF33CC"/>
                </a:solidFill>
                <a:effectLst/>
                <a:sym typeface="Symbol" pitchFamily="18" charset="2"/>
              </a:rPr>
              <a:t>*</a:t>
            </a:r>
            <a:r>
              <a:rPr lang="en-US" altLang="zh-CN" sz="2800" b="1" kern="1200" dirty="0">
                <a:solidFill>
                  <a:srgbClr val="006600"/>
                </a:solidFill>
                <a:effectLst/>
                <a:sym typeface="Symbol" pitchFamily="18" charset="2"/>
              </a:rPr>
              <a:t>F</a:t>
            </a:r>
          </a:p>
          <a:p>
            <a:pPr marL="457200" indent="-457200">
              <a:buFont typeface="Monotype Sorts" pitchFamily="2" charset="2"/>
              <a:buNone/>
              <a:defRPr/>
            </a:pPr>
            <a:r>
              <a:rPr lang="en-US" altLang="zh-CN" sz="2800" b="1" kern="1200" dirty="0">
                <a:solidFill>
                  <a:schemeClr val="bg2"/>
                </a:solidFill>
                <a:effectLst/>
                <a:sym typeface="Symbol" pitchFamily="18" charset="2"/>
              </a:rPr>
              <a:t>  </a:t>
            </a:r>
            <a:r>
              <a:rPr lang="en-US" altLang="zh-CN" sz="2800" b="1" kern="1200" dirty="0">
                <a:solidFill>
                  <a:srgbClr val="FF33CC"/>
                </a:solidFill>
                <a:effectLst/>
                <a:sym typeface="Symbol" pitchFamily="18" charset="2"/>
              </a:rPr>
              <a:t>a+</a:t>
            </a:r>
            <a:r>
              <a:rPr lang="en-US" altLang="zh-CN" sz="2800" b="1" kern="1200" dirty="0">
                <a:solidFill>
                  <a:srgbClr val="006600"/>
                </a:solidFill>
                <a:effectLst/>
                <a:sym typeface="Symbol" pitchFamily="18" charset="2"/>
              </a:rPr>
              <a:t>F</a:t>
            </a:r>
            <a:r>
              <a:rPr lang="en-US" altLang="zh-CN" sz="2800" b="1" kern="1200" dirty="0">
                <a:solidFill>
                  <a:srgbClr val="FF33CC"/>
                </a:solidFill>
                <a:effectLst/>
                <a:sym typeface="Symbol" pitchFamily="18" charset="2"/>
              </a:rPr>
              <a:t>*a</a:t>
            </a:r>
          </a:p>
          <a:p>
            <a:pPr marL="457200" indent="-457200">
              <a:buFont typeface="Monotype Sorts" pitchFamily="2" charset="2"/>
              <a:buNone/>
              <a:defRPr/>
            </a:pPr>
            <a:r>
              <a:rPr lang="en-US" altLang="zh-CN" sz="2800" b="1" kern="1200" dirty="0">
                <a:solidFill>
                  <a:schemeClr val="bg2"/>
                </a:solidFill>
                <a:effectLst/>
                <a:sym typeface="Symbol" pitchFamily="18" charset="2"/>
              </a:rPr>
              <a:t>  </a:t>
            </a:r>
            <a:r>
              <a:rPr lang="en-US" altLang="zh-CN" sz="2800" b="1" kern="1200" dirty="0">
                <a:solidFill>
                  <a:srgbClr val="FF33CC"/>
                </a:solidFill>
                <a:effectLst/>
                <a:sym typeface="Symbol" pitchFamily="18" charset="2"/>
              </a:rPr>
              <a:t>a+a*a</a:t>
            </a:r>
          </a:p>
        </p:txBody>
      </p:sp>
      <p:sp>
        <p:nvSpPr>
          <p:cNvPr id="853038" name="Text Box 46"/>
          <p:cNvSpPr txBox="1">
            <a:spLocks noChangeArrowheads="1"/>
          </p:cNvSpPr>
          <p:nvPr/>
        </p:nvSpPr>
        <p:spPr bwMode="auto">
          <a:xfrm>
            <a:off x="698500" y="1854200"/>
            <a:ext cx="2016125" cy="46593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最左推导</a:t>
            </a:r>
            <a:endParaRPr lang="en-US" altLang="zh-CN" sz="2800">
              <a:solidFill>
                <a:schemeClr val="bg2"/>
              </a:solidFill>
            </a:endParaRPr>
          </a:p>
          <a:p>
            <a:pPr>
              <a:buFont typeface="Monotype Sorts" pitchFamily="2" charset="2"/>
              <a:buNone/>
            </a:pPr>
            <a:r>
              <a:rPr lang="en-US" altLang="zh-CN" sz="2800">
                <a:solidFill>
                  <a:srgbClr val="006600"/>
                </a:solidFill>
              </a:rPr>
              <a:t>E</a:t>
            </a:r>
            <a:r>
              <a:rPr lang="en-US" altLang="zh-CN" sz="2800">
                <a:solidFill>
                  <a:schemeClr val="bg2"/>
                </a:solidFill>
                <a:sym typeface="Symbol" panose="05050102010706020507" pitchFamily="18" charset="2"/>
              </a:rPr>
              <a:t></a:t>
            </a:r>
            <a:r>
              <a:rPr lang="en-US" altLang="zh-CN" sz="2800">
                <a:solidFill>
                  <a:srgbClr val="006600"/>
                </a:solidFill>
                <a:sym typeface="Symbol" panose="05050102010706020507" pitchFamily="18" charset="2"/>
              </a:rPr>
              <a:t>E</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006600"/>
                </a:solidFill>
                <a:sym typeface="Symbol" panose="05050102010706020507" pitchFamily="18" charset="2"/>
              </a:rPr>
              <a:t>T</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006600"/>
                </a:solidFill>
                <a:sym typeface="Symbol" panose="05050102010706020507" pitchFamily="18" charset="2"/>
              </a:rPr>
              <a:t>F</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T</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t>
            </a:r>
            <a:r>
              <a:rPr lang="en-US" altLang="zh-CN" sz="2800">
                <a:solidFill>
                  <a:srgbClr val="006600"/>
                </a:solidFill>
                <a:sym typeface="Symbol" panose="05050102010706020507" pitchFamily="18" charset="2"/>
              </a:rPr>
              <a:t>T</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t>
            </a:r>
            <a:r>
              <a:rPr lang="en-US" altLang="zh-CN" sz="2800">
                <a:solidFill>
                  <a:srgbClr val="006600"/>
                </a:solidFill>
                <a:sym typeface="Symbol" panose="05050102010706020507" pitchFamily="18" charset="2"/>
              </a:rPr>
              <a:t>T</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F</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t>
            </a:r>
            <a:r>
              <a:rPr lang="en-US" altLang="zh-CN" sz="2800">
                <a:solidFill>
                  <a:srgbClr val="006600"/>
                </a:solidFill>
                <a:sym typeface="Symbol" panose="05050102010706020507" pitchFamily="18" charset="2"/>
              </a:rPr>
              <a:t>F</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F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a:t>
            </a:r>
            <a:r>
              <a:rPr lang="en-US" altLang="zh-CN" sz="2800">
                <a:solidFill>
                  <a:srgbClr val="006600"/>
                </a:solidFill>
                <a:sym typeface="Symbol" panose="05050102010706020507" pitchFamily="18" charset="2"/>
              </a:rPr>
              <a:t>F</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a+a*a</a:t>
            </a:r>
          </a:p>
        </p:txBody>
      </p:sp>
      <p:sp>
        <p:nvSpPr>
          <p:cNvPr id="853039" name="Text Box 47"/>
          <p:cNvSpPr txBox="1">
            <a:spLocks noChangeArrowheads="1"/>
          </p:cNvSpPr>
          <p:nvPr/>
        </p:nvSpPr>
        <p:spPr bwMode="auto">
          <a:xfrm>
            <a:off x="3211513" y="1871663"/>
            <a:ext cx="2305050" cy="4660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最右推导</a:t>
            </a:r>
            <a:endParaRPr lang="en-US" altLang="zh-CN" sz="2800">
              <a:solidFill>
                <a:schemeClr val="bg2"/>
              </a:solidFill>
            </a:endParaRPr>
          </a:p>
          <a:p>
            <a:pPr>
              <a:buFont typeface="Monotype Sorts" pitchFamily="2" charset="2"/>
              <a:buNone/>
            </a:pPr>
            <a:r>
              <a:rPr lang="en-US" altLang="zh-CN" sz="2800">
                <a:solidFill>
                  <a:srgbClr val="006600"/>
                </a:solidFill>
              </a:rPr>
              <a:t>E</a:t>
            </a:r>
            <a:r>
              <a:rPr lang="en-US" altLang="zh-CN" sz="2800">
                <a:solidFill>
                  <a:schemeClr val="bg2"/>
                </a:solidFill>
                <a:sym typeface="Symbol" panose="05050102010706020507" pitchFamily="18" charset="2"/>
              </a:rPr>
              <a:t>E</a:t>
            </a:r>
            <a:r>
              <a:rPr lang="en-US" altLang="zh-CN" sz="2800">
                <a:solidFill>
                  <a:srgbClr val="FF33CC"/>
                </a:solidFill>
                <a:sym typeface="Symbol" panose="05050102010706020507" pitchFamily="18" charset="2"/>
              </a:rPr>
              <a:t>+</a:t>
            </a:r>
            <a:r>
              <a:rPr lang="en-US" altLang="zh-CN" sz="2800">
                <a:solidFill>
                  <a:srgbClr val="006600"/>
                </a:solidFill>
                <a:sym typeface="Symbol" panose="05050102010706020507" pitchFamily="18" charset="2"/>
              </a:rPr>
              <a:t>T</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E</a:t>
            </a:r>
            <a:r>
              <a:rPr lang="en-US" altLang="zh-CN" sz="2800">
                <a:solidFill>
                  <a:srgbClr val="FF33CC"/>
                </a:solidFill>
                <a:sym typeface="Symbol" panose="05050102010706020507" pitchFamily="18" charset="2"/>
              </a:rPr>
              <a:t>+</a:t>
            </a:r>
            <a:r>
              <a:rPr lang="en-US" altLang="zh-CN" sz="2800">
                <a:solidFill>
                  <a:schemeClr val="bg2"/>
                </a:solidFill>
                <a:sym typeface="Symbol" panose="05050102010706020507" pitchFamily="18" charset="2"/>
              </a:rPr>
              <a:t>T</a:t>
            </a:r>
            <a:r>
              <a:rPr lang="en-US" altLang="zh-CN" sz="2800">
                <a:solidFill>
                  <a:srgbClr val="FF33CC"/>
                </a:solidFill>
                <a:sym typeface="Symbol" panose="05050102010706020507" pitchFamily="18" charset="2"/>
              </a:rPr>
              <a:t>*</a:t>
            </a:r>
            <a:r>
              <a:rPr lang="en-US" altLang="zh-CN" sz="2800">
                <a:solidFill>
                  <a:srgbClr val="006600"/>
                </a:solidFill>
                <a:sym typeface="Symbol" panose="05050102010706020507" pitchFamily="18" charset="2"/>
              </a:rPr>
              <a:t>F</a:t>
            </a:r>
          </a:p>
          <a:p>
            <a:pPr>
              <a:buFont typeface="Monotype Sorts" pitchFamily="2" charset="2"/>
              <a:buNone/>
            </a:pPr>
            <a:r>
              <a:rPr lang="en-US" altLang="zh-CN" sz="2800">
                <a:solidFill>
                  <a:schemeClr val="bg2"/>
                </a:solidFill>
                <a:sym typeface="Symbol" panose="05050102010706020507" pitchFamily="18" charset="2"/>
              </a:rPr>
              <a:t>   E</a:t>
            </a:r>
            <a:r>
              <a:rPr lang="en-US" altLang="zh-CN" sz="2800">
                <a:solidFill>
                  <a:srgbClr val="FF33CC"/>
                </a:solidFill>
                <a:sym typeface="Symbol" panose="05050102010706020507" pitchFamily="18" charset="2"/>
              </a:rPr>
              <a:t>+</a:t>
            </a:r>
            <a:r>
              <a:rPr lang="en-US" altLang="zh-CN" sz="2800">
                <a:solidFill>
                  <a:srgbClr val="006600"/>
                </a:solidFill>
                <a:sym typeface="Symbol" panose="05050102010706020507" pitchFamily="18" charset="2"/>
              </a:rPr>
              <a:t>T</a:t>
            </a:r>
            <a:r>
              <a:rPr lang="en-US" altLang="zh-CN" sz="2800">
                <a:solidFill>
                  <a:srgbClr val="FF33CC"/>
                </a:solidFill>
                <a:sym typeface="Symbol" panose="05050102010706020507" pitchFamily="18" charset="2"/>
              </a:rPr>
              <a:t>*a</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E</a:t>
            </a:r>
            <a:r>
              <a:rPr lang="en-US" altLang="zh-CN" sz="2800">
                <a:solidFill>
                  <a:srgbClr val="FF33CC"/>
                </a:solidFill>
                <a:sym typeface="Symbol" panose="05050102010706020507" pitchFamily="18" charset="2"/>
              </a:rPr>
              <a:t>+</a:t>
            </a:r>
            <a:r>
              <a:rPr lang="en-US" altLang="zh-CN" sz="2800">
                <a:solidFill>
                  <a:srgbClr val="006600"/>
                </a:solidFill>
                <a:sym typeface="Symbol" panose="05050102010706020507" pitchFamily="18" charset="2"/>
              </a:rPr>
              <a:t>F</a:t>
            </a:r>
            <a:r>
              <a:rPr lang="en-US" altLang="zh-CN" sz="2800">
                <a:solidFill>
                  <a:srgbClr val="FF33CC"/>
                </a:solidFill>
                <a:sym typeface="Symbol" panose="05050102010706020507" pitchFamily="18" charset="2"/>
              </a:rPr>
              <a:t>*a</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006600"/>
                </a:solidFill>
                <a:sym typeface="Symbol" panose="05050102010706020507" pitchFamily="18" charset="2"/>
              </a:rPr>
              <a:t>E</a:t>
            </a:r>
            <a:r>
              <a:rPr lang="en-US" altLang="zh-CN" sz="2800">
                <a:solidFill>
                  <a:srgbClr val="FF33CC"/>
                </a:solidFill>
                <a:sym typeface="Symbol" panose="05050102010706020507" pitchFamily="18" charset="2"/>
              </a:rPr>
              <a:t>+a*a</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006600"/>
                </a:solidFill>
                <a:sym typeface="Symbol" panose="05050102010706020507" pitchFamily="18" charset="2"/>
              </a:rPr>
              <a:t>T</a:t>
            </a:r>
            <a:r>
              <a:rPr lang="en-US" altLang="zh-CN" sz="2800">
                <a:solidFill>
                  <a:srgbClr val="FF33CC"/>
                </a:solidFill>
                <a:sym typeface="Symbol" panose="05050102010706020507" pitchFamily="18" charset="2"/>
              </a:rPr>
              <a:t>+a*a</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006600"/>
                </a:solidFill>
                <a:sym typeface="Symbol" panose="05050102010706020507" pitchFamily="18" charset="2"/>
              </a:rPr>
              <a:t>F</a:t>
            </a:r>
            <a:r>
              <a:rPr lang="en-US" altLang="zh-CN" sz="2800">
                <a:solidFill>
                  <a:srgbClr val="FF33CC"/>
                </a:solidFill>
                <a:sym typeface="Symbol" panose="05050102010706020507" pitchFamily="18" charset="2"/>
              </a:rPr>
              <a:t>+a*a</a:t>
            </a:r>
            <a:r>
              <a:rPr lang="en-US" altLang="zh-CN" sz="2800">
                <a:solidFill>
                  <a:schemeClr val="bg2"/>
                </a:solidFill>
                <a:sym typeface="Symbol" panose="05050102010706020507" pitchFamily="18" charset="2"/>
              </a:rPr>
              <a:t> </a:t>
            </a:r>
          </a:p>
          <a:p>
            <a:pPr>
              <a:buFont typeface="Monotype Sorts" pitchFamily="2" charset="2"/>
              <a:buNone/>
            </a:pPr>
            <a:r>
              <a:rPr lang="en-US" altLang="zh-CN" sz="2800">
                <a:solidFill>
                  <a:schemeClr val="bg2"/>
                </a:solidFill>
                <a:sym typeface="Symbol" panose="05050102010706020507" pitchFamily="18" charset="2"/>
              </a:rPr>
              <a:t>  </a:t>
            </a:r>
            <a:r>
              <a:rPr lang="en-US" altLang="zh-CN" sz="2800">
                <a:solidFill>
                  <a:srgbClr val="FF33CC"/>
                </a:solidFill>
                <a:sym typeface="Symbol" panose="05050102010706020507" pitchFamily="18" charset="2"/>
              </a:rPr>
              <a:t>a+a*a</a:t>
            </a:r>
          </a:p>
        </p:txBody>
      </p:sp>
      <p:sp>
        <p:nvSpPr>
          <p:cNvPr id="1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3038">
                                            <p:bg/>
                                          </p:spTgt>
                                        </p:tgtEl>
                                        <p:attrNameLst>
                                          <p:attrName>style.visibility</p:attrName>
                                        </p:attrNameLst>
                                      </p:cBhvr>
                                      <p:to>
                                        <p:strVal val="visible"/>
                                      </p:to>
                                    </p:set>
                                    <p:animEffect transition="in" filter="dissolve">
                                      <p:cBhvr>
                                        <p:cTn id="7" dur="500"/>
                                        <p:tgtEl>
                                          <p:spTgt spid="85303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3038">
                                            <p:txEl>
                                              <p:pRg st="0" end="0"/>
                                            </p:txEl>
                                          </p:spTgt>
                                        </p:tgtEl>
                                        <p:attrNameLst>
                                          <p:attrName>style.visibility</p:attrName>
                                        </p:attrNameLst>
                                      </p:cBhvr>
                                      <p:to>
                                        <p:strVal val="visible"/>
                                      </p:to>
                                    </p:set>
                                    <p:animEffect transition="in" filter="dissolve">
                                      <p:cBhvr>
                                        <p:cTn id="12" dur="500"/>
                                        <p:tgtEl>
                                          <p:spTgt spid="8530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3038">
                                            <p:txEl>
                                              <p:pRg st="1" end="1"/>
                                            </p:txEl>
                                          </p:spTgt>
                                        </p:tgtEl>
                                        <p:attrNameLst>
                                          <p:attrName>style.visibility</p:attrName>
                                        </p:attrNameLst>
                                      </p:cBhvr>
                                      <p:to>
                                        <p:strVal val="visible"/>
                                      </p:to>
                                    </p:set>
                                    <p:animEffect transition="in" filter="dissolve">
                                      <p:cBhvr>
                                        <p:cTn id="17" dur="500"/>
                                        <p:tgtEl>
                                          <p:spTgt spid="8530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53038">
                                            <p:txEl>
                                              <p:pRg st="2" end="2"/>
                                            </p:txEl>
                                          </p:spTgt>
                                        </p:tgtEl>
                                        <p:attrNameLst>
                                          <p:attrName>style.visibility</p:attrName>
                                        </p:attrNameLst>
                                      </p:cBhvr>
                                      <p:to>
                                        <p:strVal val="visible"/>
                                      </p:to>
                                    </p:set>
                                    <p:animEffect transition="in" filter="dissolve">
                                      <p:cBhvr>
                                        <p:cTn id="22" dur="500"/>
                                        <p:tgtEl>
                                          <p:spTgt spid="85303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53038">
                                            <p:txEl>
                                              <p:pRg st="3" end="3"/>
                                            </p:txEl>
                                          </p:spTgt>
                                        </p:tgtEl>
                                        <p:attrNameLst>
                                          <p:attrName>style.visibility</p:attrName>
                                        </p:attrNameLst>
                                      </p:cBhvr>
                                      <p:to>
                                        <p:strVal val="visible"/>
                                      </p:to>
                                    </p:set>
                                    <p:animEffect transition="in" filter="dissolve">
                                      <p:cBhvr>
                                        <p:cTn id="27" dur="500"/>
                                        <p:tgtEl>
                                          <p:spTgt spid="85303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53038">
                                            <p:txEl>
                                              <p:pRg st="4" end="4"/>
                                            </p:txEl>
                                          </p:spTgt>
                                        </p:tgtEl>
                                        <p:attrNameLst>
                                          <p:attrName>style.visibility</p:attrName>
                                        </p:attrNameLst>
                                      </p:cBhvr>
                                      <p:to>
                                        <p:strVal val="visible"/>
                                      </p:to>
                                    </p:set>
                                    <p:animEffect transition="in" filter="dissolve">
                                      <p:cBhvr>
                                        <p:cTn id="32" dur="500"/>
                                        <p:tgtEl>
                                          <p:spTgt spid="85303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53038">
                                            <p:txEl>
                                              <p:pRg st="5" end="5"/>
                                            </p:txEl>
                                          </p:spTgt>
                                        </p:tgtEl>
                                        <p:attrNameLst>
                                          <p:attrName>style.visibility</p:attrName>
                                        </p:attrNameLst>
                                      </p:cBhvr>
                                      <p:to>
                                        <p:strVal val="visible"/>
                                      </p:to>
                                    </p:set>
                                    <p:animEffect transition="in" filter="dissolve">
                                      <p:cBhvr>
                                        <p:cTn id="37" dur="500"/>
                                        <p:tgtEl>
                                          <p:spTgt spid="85303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53038">
                                            <p:txEl>
                                              <p:pRg st="6" end="6"/>
                                            </p:txEl>
                                          </p:spTgt>
                                        </p:tgtEl>
                                        <p:attrNameLst>
                                          <p:attrName>style.visibility</p:attrName>
                                        </p:attrNameLst>
                                      </p:cBhvr>
                                      <p:to>
                                        <p:strVal val="visible"/>
                                      </p:to>
                                    </p:set>
                                    <p:animEffect transition="in" filter="dissolve">
                                      <p:cBhvr>
                                        <p:cTn id="42" dur="500"/>
                                        <p:tgtEl>
                                          <p:spTgt spid="85303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53038">
                                            <p:txEl>
                                              <p:pRg st="7" end="7"/>
                                            </p:txEl>
                                          </p:spTgt>
                                        </p:tgtEl>
                                        <p:attrNameLst>
                                          <p:attrName>style.visibility</p:attrName>
                                        </p:attrNameLst>
                                      </p:cBhvr>
                                      <p:to>
                                        <p:strVal val="visible"/>
                                      </p:to>
                                    </p:set>
                                    <p:animEffect transition="in" filter="dissolve">
                                      <p:cBhvr>
                                        <p:cTn id="47" dur="500"/>
                                        <p:tgtEl>
                                          <p:spTgt spid="85303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53038">
                                            <p:txEl>
                                              <p:pRg st="8" end="8"/>
                                            </p:txEl>
                                          </p:spTgt>
                                        </p:tgtEl>
                                        <p:attrNameLst>
                                          <p:attrName>style.visibility</p:attrName>
                                        </p:attrNameLst>
                                      </p:cBhvr>
                                      <p:to>
                                        <p:strVal val="visible"/>
                                      </p:to>
                                    </p:set>
                                    <p:animEffect transition="in" filter="dissolve">
                                      <p:cBhvr>
                                        <p:cTn id="52" dur="500"/>
                                        <p:tgtEl>
                                          <p:spTgt spid="853038">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53039">
                                            <p:bg/>
                                          </p:spTgt>
                                        </p:tgtEl>
                                        <p:attrNameLst>
                                          <p:attrName>style.visibility</p:attrName>
                                        </p:attrNameLst>
                                      </p:cBhvr>
                                      <p:to>
                                        <p:strVal val="visible"/>
                                      </p:to>
                                    </p:set>
                                    <p:animEffect transition="in" filter="dissolve">
                                      <p:cBhvr>
                                        <p:cTn id="57" dur="500"/>
                                        <p:tgtEl>
                                          <p:spTgt spid="853039">
                                            <p:bg/>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53039">
                                            <p:txEl>
                                              <p:pRg st="0" end="0"/>
                                            </p:txEl>
                                          </p:spTgt>
                                        </p:tgtEl>
                                        <p:attrNameLst>
                                          <p:attrName>style.visibility</p:attrName>
                                        </p:attrNameLst>
                                      </p:cBhvr>
                                      <p:to>
                                        <p:strVal val="visible"/>
                                      </p:to>
                                    </p:set>
                                    <p:animEffect transition="in" filter="dissolve">
                                      <p:cBhvr>
                                        <p:cTn id="62" dur="500"/>
                                        <p:tgtEl>
                                          <p:spTgt spid="85303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3039">
                                            <p:txEl>
                                              <p:pRg st="1" end="1"/>
                                            </p:txEl>
                                          </p:spTgt>
                                        </p:tgtEl>
                                        <p:attrNameLst>
                                          <p:attrName>style.visibility</p:attrName>
                                        </p:attrNameLst>
                                      </p:cBhvr>
                                      <p:to>
                                        <p:strVal val="visible"/>
                                      </p:to>
                                    </p:set>
                                    <p:animEffect transition="in" filter="dissolve">
                                      <p:cBhvr>
                                        <p:cTn id="67" dur="500"/>
                                        <p:tgtEl>
                                          <p:spTgt spid="853039">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53039">
                                            <p:txEl>
                                              <p:pRg st="2" end="2"/>
                                            </p:txEl>
                                          </p:spTgt>
                                        </p:tgtEl>
                                        <p:attrNameLst>
                                          <p:attrName>style.visibility</p:attrName>
                                        </p:attrNameLst>
                                      </p:cBhvr>
                                      <p:to>
                                        <p:strVal val="visible"/>
                                      </p:to>
                                    </p:set>
                                    <p:animEffect transition="in" filter="dissolve">
                                      <p:cBhvr>
                                        <p:cTn id="72" dur="500"/>
                                        <p:tgtEl>
                                          <p:spTgt spid="853039">
                                            <p:txEl>
                                              <p:pRg st="2" end="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3039">
                                            <p:txEl>
                                              <p:pRg st="3" end="3"/>
                                            </p:txEl>
                                          </p:spTgt>
                                        </p:tgtEl>
                                        <p:attrNameLst>
                                          <p:attrName>style.visibility</p:attrName>
                                        </p:attrNameLst>
                                      </p:cBhvr>
                                      <p:to>
                                        <p:strVal val="visible"/>
                                      </p:to>
                                    </p:set>
                                    <p:animEffect transition="in" filter="dissolve">
                                      <p:cBhvr>
                                        <p:cTn id="77" dur="500"/>
                                        <p:tgtEl>
                                          <p:spTgt spid="853039">
                                            <p:txEl>
                                              <p:pRg st="3" end="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53039">
                                            <p:txEl>
                                              <p:pRg st="4" end="4"/>
                                            </p:txEl>
                                          </p:spTgt>
                                        </p:tgtEl>
                                        <p:attrNameLst>
                                          <p:attrName>style.visibility</p:attrName>
                                        </p:attrNameLst>
                                      </p:cBhvr>
                                      <p:to>
                                        <p:strVal val="visible"/>
                                      </p:to>
                                    </p:set>
                                    <p:animEffect transition="in" filter="dissolve">
                                      <p:cBhvr>
                                        <p:cTn id="82" dur="500"/>
                                        <p:tgtEl>
                                          <p:spTgt spid="853039">
                                            <p:txEl>
                                              <p:pRg st="4" end="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53039">
                                            <p:txEl>
                                              <p:pRg st="5" end="5"/>
                                            </p:txEl>
                                          </p:spTgt>
                                        </p:tgtEl>
                                        <p:attrNameLst>
                                          <p:attrName>style.visibility</p:attrName>
                                        </p:attrNameLst>
                                      </p:cBhvr>
                                      <p:to>
                                        <p:strVal val="visible"/>
                                      </p:to>
                                    </p:set>
                                    <p:animEffect transition="in" filter="dissolve">
                                      <p:cBhvr>
                                        <p:cTn id="87" dur="500"/>
                                        <p:tgtEl>
                                          <p:spTgt spid="853039">
                                            <p:txEl>
                                              <p:pRg st="5" end="5"/>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853039">
                                            <p:txEl>
                                              <p:pRg st="6" end="6"/>
                                            </p:txEl>
                                          </p:spTgt>
                                        </p:tgtEl>
                                        <p:attrNameLst>
                                          <p:attrName>style.visibility</p:attrName>
                                        </p:attrNameLst>
                                      </p:cBhvr>
                                      <p:to>
                                        <p:strVal val="visible"/>
                                      </p:to>
                                    </p:set>
                                    <p:animEffect transition="in" filter="dissolve">
                                      <p:cBhvr>
                                        <p:cTn id="92" dur="500"/>
                                        <p:tgtEl>
                                          <p:spTgt spid="853039">
                                            <p:txEl>
                                              <p:pRg st="6" end="6"/>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853039">
                                            <p:txEl>
                                              <p:pRg st="7" end="7"/>
                                            </p:txEl>
                                          </p:spTgt>
                                        </p:tgtEl>
                                        <p:attrNameLst>
                                          <p:attrName>style.visibility</p:attrName>
                                        </p:attrNameLst>
                                      </p:cBhvr>
                                      <p:to>
                                        <p:strVal val="visible"/>
                                      </p:to>
                                    </p:set>
                                    <p:animEffect transition="in" filter="dissolve">
                                      <p:cBhvr>
                                        <p:cTn id="97" dur="500"/>
                                        <p:tgtEl>
                                          <p:spTgt spid="853039">
                                            <p:txEl>
                                              <p:pRg st="7" end="7"/>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53039">
                                            <p:txEl>
                                              <p:pRg st="8" end="8"/>
                                            </p:txEl>
                                          </p:spTgt>
                                        </p:tgtEl>
                                        <p:attrNameLst>
                                          <p:attrName>style.visibility</p:attrName>
                                        </p:attrNameLst>
                                      </p:cBhvr>
                                      <p:to>
                                        <p:strVal val="visible"/>
                                      </p:to>
                                    </p:set>
                                    <p:animEffect transition="in" filter="dissolve">
                                      <p:cBhvr>
                                        <p:cTn id="102" dur="500"/>
                                        <p:tgtEl>
                                          <p:spTgt spid="853039">
                                            <p:txEl>
                                              <p:pRg st="8" end="8"/>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853004">
                                            <p:bg/>
                                          </p:spTgt>
                                        </p:tgtEl>
                                        <p:attrNameLst>
                                          <p:attrName>style.visibility</p:attrName>
                                        </p:attrNameLst>
                                      </p:cBhvr>
                                      <p:to>
                                        <p:strVal val="visible"/>
                                      </p:to>
                                    </p:set>
                                    <p:animEffect transition="in" filter="dissolve">
                                      <p:cBhvr>
                                        <p:cTn id="107" dur="500"/>
                                        <p:tgtEl>
                                          <p:spTgt spid="853004">
                                            <p:bg/>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853004">
                                            <p:txEl>
                                              <p:pRg st="0" end="0"/>
                                            </p:txEl>
                                          </p:spTgt>
                                        </p:tgtEl>
                                        <p:attrNameLst>
                                          <p:attrName>style.visibility</p:attrName>
                                        </p:attrNameLst>
                                      </p:cBhvr>
                                      <p:to>
                                        <p:strVal val="visible"/>
                                      </p:to>
                                    </p:set>
                                    <p:animEffect transition="in" filter="dissolve">
                                      <p:cBhvr>
                                        <p:cTn id="112" dur="500"/>
                                        <p:tgtEl>
                                          <p:spTgt spid="853004">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3004">
                                            <p:txEl>
                                              <p:pRg st="1" end="1"/>
                                            </p:txEl>
                                          </p:spTgt>
                                        </p:tgtEl>
                                        <p:attrNameLst>
                                          <p:attrName>style.visibility</p:attrName>
                                        </p:attrNameLst>
                                      </p:cBhvr>
                                      <p:to>
                                        <p:strVal val="visible"/>
                                      </p:to>
                                    </p:set>
                                    <p:animEffect transition="in" filter="dissolve">
                                      <p:cBhvr>
                                        <p:cTn id="117" dur="500"/>
                                        <p:tgtEl>
                                          <p:spTgt spid="853004">
                                            <p:txEl>
                                              <p:pRg st="1" end="1"/>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53004">
                                            <p:txEl>
                                              <p:pRg st="2" end="2"/>
                                            </p:txEl>
                                          </p:spTgt>
                                        </p:tgtEl>
                                        <p:attrNameLst>
                                          <p:attrName>style.visibility</p:attrName>
                                        </p:attrNameLst>
                                      </p:cBhvr>
                                      <p:to>
                                        <p:strVal val="visible"/>
                                      </p:to>
                                    </p:set>
                                    <p:animEffect transition="in" filter="dissolve">
                                      <p:cBhvr>
                                        <p:cTn id="122" dur="500"/>
                                        <p:tgtEl>
                                          <p:spTgt spid="853004">
                                            <p:txEl>
                                              <p:pRg st="2" end="2"/>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853004">
                                            <p:txEl>
                                              <p:pRg st="3" end="3"/>
                                            </p:txEl>
                                          </p:spTgt>
                                        </p:tgtEl>
                                        <p:attrNameLst>
                                          <p:attrName>style.visibility</p:attrName>
                                        </p:attrNameLst>
                                      </p:cBhvr>
                                      <p:to>
                                        <p:strVal val="visible"/>
                                      </p:to>
                                    </p:set>
                                    <p:animEffect transition="in" filter="dissolve">
                                      <p:cBhvr>
                                        <p:cTn id="127" dur="500"/>
                                        <p:tgtEl>
                                          <p:spTgt spid="853004">
                                            <p:txEl>
                                              <p:pRg st="3" end="3"/>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853004">
                                            <p:txEl>
                                              <p:pRg st="4" end="4"/>
                                            </p:txEl>
                                          </p:spTgt>
                                        </p:tgtEl>
                                        <p:attrNameLst>
                                          <p:attrName>style.visibility</p:attrName>
                                        </p:attrNameLst>
                                      </p:cBhvr>
                                      <p:to>
                                        <p:strVal val="visible"/>
                                      </p:to>
                                    </p:set>
                                    <p:animEffect transition="in" filter="dissolve">
                                      <p:cBhvr>
                                        <p:cTn id="132" dur="500"/>
                                        <p:tgtEl>
                                          <p:spTgt spid="853004">
                                            <p:txEl>
                                              <p:pRg st="4" end="4"/>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53004">
                                            <p:txEl>
                                              <p:pRg st="5" end="5"/>
                                            </p:txEl>
                                          </p:spTgt>
                                        </p:tgtEl>
                                        <p:attrNameLst>
                                          <p:attrName>style.visibility</p:attrName>
                                        </p:attrNameLst>
                                      </p:cBhvr>
                                      <p:to>
                                        <p:strVal val="visible"/>
                                      </p:to>
                                    </p:set>
                                    <p:animEffect transition="in" filter="dissolve">
                                      <p:cBhvr>
                                        <p:cTn id="137" dur="500"/>
                                        <p:tgtEl>
                                          <p:spTgt spid="853004">
                                            <p:txEl>
                                              <p:pRg st="5" end="5"/>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53004">
                                            <p:txEl>
                                              <p:pRg st="6" end="6"/>
                                            </p:txEl>
                                          </p:spTgt>
                                        </p:tgtEl>
                                        <p:attrNameLst>
                                          <p:attrName>style.visibility</p:attrName>
                                        </p:attrNameLst>
                                      </p:cBhvr>
                                      <p:to>
                                        <p:strVal val="visible"/>
                                      </p:to>
                                    </p:set>
                                    <p:animEffect transition="in" filter="dissolve">
                                      <p:cBhvr>
                                        <p:cTn id="142" dur="500"/>
                                        <p:tgtEl>
                                          <p:spTgt spid="853004">
                                            <p:txEl>
                                              <p:pRg st="6" end="6"/>
                                            </p:txEl>
                                          </p:spTgt>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853004">
                                            <p:txEl>
                                              <p:pRg st="7" end="7"/>
                                            </p:txEl>
                                          </p:spTgt>
                                        </p:tgtEl>
                                        <p:attrNameLst>
                                          <p:attrName>style.visibility</p:attrName>
                                        </p:attrNameLst>
                                      </p:cBhvr>
                                      <p:to>
                                        <p:strVal val="visible"/>
                                      </p:to>
                                    </p:set>
                                    <p:animEffect transition="in" filter="dissolve">
                                      <p:cBhvr>
                                        <p:cTn id="147" dur="500"/>
                                        <p:tgtEl>
                                          <p:spTgt spid="853004">
                                            <p:txEl>
                                              <p:pRg st="7" end="7"/>
                                            </p:txEl>
                                          </p:spTgt>
                                        </p:tgtEl>
                                      </p:cBhvr>
                                    </p:animEffect>
                                  </p:childTnLst>
                                </p:cTn>
                              </p:par>
                            </p:childTnLst>
                          </p:cTn>
                        </p:par>
                        <p:par>
                          <p:cTn id="148" fill="hold" nodeType="afterGroup">
                            <p:stCondLst>
                              <p:cond delay="500"/>
                            </p:stCondLst>
                            <p:childTnLst>
                              <p:par>
                                <p:cTn id="149" presetID="10" presetClass="entr" presetSubtype="0" fill="hold" grpId="0" nodeType="after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fade">
                                      <p:cBhvr>
                                        <p:cTn id="1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04" grpId="0" build="p" animBg="1"/>
      <p:bldP spid="853038" grpId="0" build="p" animBg="1"/>
      <p:bldP spid="853039" grpId="0" build="p"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5"/>
          <p:cNvSpPr>
            <a:spLocks noChangeArrowheads="1"/>
          </p:cNvSpPr>
          <p:nvPr/>
        </p:nvSpPr>
        <p:spPr bwMode="auto">
          <a:xfrm>
            <a:off x="4067175" y="0"/>
            <a:ext cx="5076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语法树的构造 （</a:t>
            </a:r>
            <a:r>
              <a:rPr lang="en-US" altLang="zh-CN" sz="4000" dirty="0">
                <a:solidFill>
                  <a:schemeClr val="bg1">
                    <a:lumMod val="75000"/>
                  </a:schemeClr>
                </a:solidFill>
                <a:effectLst>
                  <a:outerShdw blurRad="38100" dist="38100" dir="2700000" algn="tl">
                    <a:srgbClr val="000000">
                      <a:alpha val="43137"/>
                    </a:srgbClr>
                  </a:outerShdw>
                </a:effectLst>
              </a:rPr>
              <a:t>3</a:t>
            </a:r>
            <a:r>
              <a:rPr lang="zh-CN" altLang="en-US" sz="4000" dirty="0">
                <a:solidFill>
                  <a:schemeClr val="bg1">
                    <a:lumMod val="75000"/>
                  </a:schemeClr>
                </a:solidFill>
                <a:effectLst>
                  <a:outerShdw blurRad="38100" dist="38100" dir="2700000" algn="tl">
                    <a:srgbClr val="000000">
                      <a:alpha val="43137"/>
                    </a:srgbClr>
                  </a:outerShdw>
                </a:effectLst>
              </a:rPr>
              <a:t>）</a:t>
            </a:r>
            <a:endParaRPr lang="en-US" altLang="zh-CN" sz="4000" dirty="0">
              <a:solidFill>
                <a:schemeClr val="bg1">
                  <a:lumMod val="75000"/>
                </a:schemeClr>
              </a:solidFill>
              <a:effectLst>
                <a:outerShdw blurRad="38100" dist="38100" dir="2700000" algn="tl">
                  <a:srgbClr val="000000">
                    <a:alpha val="43137"/>
                  </a:srgbClr>
                </a:outerShdw>
              </a:effectLst>
            </a:endParaRPr>
          </a:p>
        </p:txBody>
      </p:sp>
      <p:grpSp>
        <p:nvGrpSpPr>
          <p:cNvPr id="2" name="Group 7"/>
          <p:cNvGrpSpPr>
            <a:grpSpLocks/>
          </p:cNvGrpSpPr>
          <p:nvPr/>
        </p:nvGrpSpPr>
        <p:grpSpPr bwMode="auto">
          <a:xfrm>
            <a:off x="5821363" y="1654175"/>
            <a:ext cx="2286000" cy="2438400"/>
            <a:chOff x="3552" y="2016"/>
            <a:chExt cx="1440" cy="1536"/>
          </a:xfrm>
        </p:grpSpPr>
        <p:sp>
          <p:nvSpPr>
            <p:cNvPr id="915464" name="Line 8"/>
            <p:cNvSpPr>
              <a:spLocks noChangeShapeType="1"/>
            </p:cNvSpPr>
            <p:nvPr/>
          </p:nvSpPr>
          <p:spPr bwMode="auto">
            <a:xfrm flipH="1">
              <a:off x="3792" y="2016"/>
              <a:ext cx="192" cy="288"/>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65" name="Line 9"/>
            <p:cNvSpPr>
              <a:spLocks noChangeShapeType="1"/>
            </p:cNvSpPr>
            <p:nvPr/>
          </p:nvSpPr>
          <p:spPr bwMode="auto">
            <a:xfrm>
              <a:off x="4176" y="2064"/>
              <a:ext cx="144" cy="240"/>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66" name="Line 10"/>
            <p:cNvSpPr>
              <a:spLocks noChangeShapeType="1"/>
            </p:cNvSpPr>
            <p:nvPr/>
          </p:nvSpPr>
          <p:spPr bwMode="auto">
            <a:xfrm>
              <a:off x="4080" y="2064"/>
              <a:ext cx="0" cy="192"/>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67" name="Line 11"/>
            <p:cNvSpPr>
              <a:spLocks noChangeShapeType="1"/>
            </p:cNvSpPr>
            <p:nvPr/>
          </p:nvSpPr>
          <p:spPr bwMode="auto">
            <a:xfrm flipH="1">
              <a:off x="3600" y="2496"/>
              <a:ext cx="144" cy="192"/>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68" name="Line 12"/>
            <p:cNvSpPr>
              <a:spLocks noChangeShapeType="1"/>
            </p:cNvSpPr>
            <p:nvPr/>
          </p:nvSpPr>
          <p:spPr bwMode="auto">
            <a:xfrm>
              <a:off x="4320" y="2448"/>
              <a:ext cx="0" cy="192"/>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69" name="Line 13"/>
            <p:cNvSpPr>
              <a:spLocks noChangeShapeType="1"/>
            </p:cNvSpPr>
            <p:nvPr/>
          </p:nvSpPr>
          <p:spPr bwMode="auto">
            <a:xfrm>
              <a:off x="4320" y="2400"/>
              <a:ext cx="144" cy="288"/>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0" name="Line 14"/>
            <p:cNvSpPr>
              <a:spLocks noChangeShapeType="1"/>
            </p:cNvSpPr>
            <p:nvPr/>
          </p:nvSpPr>
          <p:spPr bwMode="auto">
            <a:xfrm>
              <a:off x="4416" y="2448"/>
              <a:ext cx="432" cy="336"/>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1" name="Line 15"/>
            <p:cNvSpPr>
              <a:spLocks noChangeShapeType="1"/>
            </p:cNvSpPr>
            <p:nvPr/>
          </p:nvSpPr>
          <p:spPr bwMode="auto">
            <a:xfrm>
              <a:off x="3552" y="2832"/>
              <a:ext cx="0" cy="240"/>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2" name="Line 16"/>
            <p:cNvSpPr>
              <a:spLocks noChangeShapeType="1"/>
            </p:cNvSpPr>
            <p:nvPr/>
          </p:nvSpPr>
          <p:spPr bwMode="auto">
            <a:xfrm>
              <a:off x="4272" y="2880"/>
              <a:ext cx="0" cy="240"/>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3" name="Line 17"/>
            <p:cNvSpPr>
              <a:spLocks noChangeShapeType="1"/>
            </p:cNvSpPr>
            <p:nvPr/>
          </p:nvSpPr>
          <p:spPr bwMode="auto">
            <a:xfrm>
              <a:off x="4848" y="2880"/>
              <a:ext cx="144" cy="288"/>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4" name="Line 18"/>
            <p:cNvSpPr>
              <a:spLocks noChangeShapeType="1"/>
            </p:cNvSpPr>
            <p:nvPr/>
          </p:nvSpPr>
          <p:spPr bwMode="auto">
            <a:xfrm>
              <a:off x="3600" y="3264"/>
              <a:ext cx="0" cy="288"/>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5475" name="Line 19"/>
            <p:cNvSpPr>
              <a:spLocks noChangeShapeType="1"/>
            </p:cNvSpPr>
            <p:nvPr/>
          </p:nvSpPr>
          <p:spPr bwMode="auto">
            <a:xfrm>
              <a:off x="4272" y="3264"/>
              <a:ext cx="0" cy="240"/>
            </a:xfrm>
            <a:prstGeom prst="lin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915476" name="Text Box 20"/>
          <p:cNvSpPr txBox="1">
            <a:spLocks noChangeArrowheads="1"/>
          </p:cNvSpPr>
          <p:nvPr/>
        </p:nvSpPr>
        <p:spPr bwMode="auto">
          <a:xfrm>
            <a:off x="5364163" y="1196975"/>
            <a:ext cx="3429000" cy="3429000"/>
          </a:xfrm>
          <a:prstGeom prst="rect">
            <a:avLst/>
          </a:prstGeom>
          <a:noFill/>
          <a:ln w="38100">
            <a:noFill/>
            <a:miter lim="800000"/>
            <a:headEnd/>
            <a:tailEnd/>
          </a:ln>
          <a:effectLst/>
        </p:spPr>
        <p:txBody>
          <a:bodyPr/>
          <a:lstStyle/>
          <a:p>
            <a:pPr marL="342900" indent="-342900">
              <a:spcBef>
                <a:spcPct val="5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rPr>
              <a:t>      E</a:t>
            </a:r>
          </a:p>
          <a:p>
            <a:pPr marL="342900" indent="-342900">
              <a:spcBef>
                <a:spcPct val="5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rPr>
              <a:t>    E </a:t>
            </a:r>
            <a:r>
              <a:rPr lang="en-US" altLang="zh-CN" sz="2800" dirty="0">
                <a:solidFill>
                  <a:srgbClr val="FF33CC"/>
                </a:solidFill>
                <a:effectLst>
                  <a:outerShdw blurRad="38100" dist="38100" dir="2700000" algn="tl">
                    <a:srgbClr val="000000"/>
                  </a:outerShdw>
                </a:effectLst>
              </a:rPr>
              <a:t>+</a:t>
            </a:r>
            <a:r>
              <a:rPr lang="en-US" altLang="zh-CN" sz="2800" dirty="0">
                <a:solidFill>
                  <a:schemeClr val="bg2"/>
                </a:solidFill>
                <a:effectLst>
                  <a:outerShdw blurRad="38100" dist="38100" dir="2700000" algn="tl">
                    <a:srgbClr val="000000"/>
                  </a:outerShdw>
                </a:effectLst>
              </a:rPr>
              <a:t> T</a:t>
            </a:r>
          </a:p>
          <a:p>
            <a:pPr marL="342900" indent="-342900">
              <a:spcBef>
                <a:spcPct val="5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rPr>
              <a:t>  T     </a:t>
            </a:r>
            <a:r>
              <a:rPr lang="en-US" altLang="zh-CN" sz="2800" dirty="0" err="1">
                <a:solidFill>
                  <a:schemeClr val="bg2"/>
                </a:solidFill>
                <a:effectLst>
                  <a:outerShdw blurRad="38100" dist="38100" dir="2700000" algn="tl">
                    <a:srgbClr val="000000"/>
                  </a:outerShdw>
                </a:effectLst>
              </a:rPr>
              <a:t>T</a:t>
            </a:r>
            <a:r>
              <a:rPr lang="en-US" altLang="zh-CN" sz="2800" dirty="0">
                <a:solidFill>
                  <a:schemeClr val="bg2"/>
                </a:solidFill>
                <a:effectLst>
                  <a:outerShdw blurRad="38100" dist="38100" dir="2700000" algn="tl">
                    <a:srgbClr val="000000"/>
                  </a:outerShdw>
                </a:effectLst>
              </a:rPr>
              <a:t> </a:t>
            </a:r>
            <a:r>
              <a:rPr lang="en-US" altLang="zh-CN" sz="2800" dirty="0">
                <a:solidFill>
                  <a:srgbClr val="FF33CC"/>
                </a:solidFill>
                <a:effectLst>
                  <a:outerShdw blurRad="38100" dist="38100" dir="2700000" algn="tl">
                    <a:srgbClr val="000000"/>
                  </a:outerShdw>
                </a:effectLst>
              </a:rPr>
              <a:t>*</a:t>
            </a:r>
            <a:r>
              <a:rPr lang="en-US" altLang="zh-CN" sz="2800" dirty="0">
                <a:solidFill>
                  <a:schemeClr val="bg2"/>
                </a:solidFill>
                <a:effectLst>
                  <a:outerShdw blurRad="38100" dist="38100" dir="2700000" algn="tl">
                    <a:srgbClr val="000000"/>
                  </a:outerShdw>
                </a:effectLst>
              </a:rPr>
              <a:t>  F</a:t>
            </a:r>
          </a:p>
          <a:p>
            <a:pPr marL="342900" indent="-342900">
              <a:spcBef>
                <a:spcPct val="5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rPr>
              <a:t>  F     </a:t>
            </a:r>
            <a:r>
              <a:rPr lang="en-US" altLang="zh-CN" sz="2800" dirty="0" err="1">
                <a:solidFill>
                  <a:schemeClr val="bg2"/>
                </a:solidFill>
                <a:effectLst>
                  <a:outerShdw blurRad="38100" dist="38100" dir="2700000" algn="tl">
                    <a:srgbClr val="000000"/>
                  </a:outerShdw>
                </a:effectLst>
              </a:rPr>
              <a:t>F</a:t>
            </a:r>
            <a:r>
              <a:rPr lang="en-US" altLang="zh-CN" sz="2800" dirty="0">
                <a:solidFill>
                  <a:schemeClr val="bg2"/>
                </a:solidFill>
                <a:effectLst>
                  <a:outerShdw blurRad="38100" dist="38100" dir="2700000" algn="tl">
                    <a:srgbClr val="000000"/>
                  </a:outerShdw>
                </a:effectLst>
              </a:rPr>
              <a:t>     </a:t>
            </a:r>
            <a:r>
              <a:rPr lang="en-US" altLang="zh-CN" sz="2800" dirty="0">
                <a:solidFill>
                  <a:srgbClr val="FF33CC"/>
                </a:solidFill>
                <a:effectLst>
                  <a:outerShdw blurRad="38100" dist="38100" dir="2700000" algn="tl">
                    <a:srgbClr val="000000"/>
                  </a:outerShdw>
                </a:effectLst>
              </a:rPr>
              <a:t>a</a:t>
            </a:r>
          </a:p>
          <a:p>
            <a:pPr marL="342900" indent="-342900">
              <a:spcBef>
                <a:spcPct val="50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rPr>
              <a:t>  </a:t>
            </a:r>
            <a:r>
              <a:rPr lang="en-US" altLang="zh-CN" sz="2800" dirty="0">
                <a:solidFill>
                  <a:srgbClr val="FF33CC"/>
                </a:solidFill>
                <a:effectLst>
                  <a:outerShdw blurRad="38100" dist="38100" dir="2700000" algn="tl">
                    <a:srgbClr val="000000"/>
                  </a:outerShdw>
                </a:effectLst>
              </a:rPr>
              <a:t>a</a:t>
            </a:r>
            <a:r>
              <a:rPr lang="en-US" altLang="zh-CN" sz="2800" dirty="0">
                <a:solidFill>
                  <a:schemeClr val="bg2"/>
                </a:solidFill>
                <a:effectLst>
                  <a:outerShdw blurRad="38100" dist="38100" dir="2700000" algn="tl">
                    <a:srgbClr val="000000"/>
                  </a:outerShdw>
                </a:effectLst>
              </a:rPr>
              <a:t>     </a:t>
            </a:r>
            <a:r>
              <a:rPr lang="en-US" altLang="zh-CN" sz="2800" dirty="0" err="1">
                <a:solidFill>
                  <a:srgbClr val="FF33CC"/>
                </a:solidFill>
                <a:effectLst>
                  <a:outerShdw blurRad="38100" dist="38100" dir="2700000" algn="tl">
                    <a:srgbClr val="000000"/>
                  </a:outerShdw>
                </a:effectLst>
              </a:rPr>
              <a:t>a</a:t>
            </a:r>
            <a:endParaRPr lang="en-US" altLang="zh-CN" sz="2400" dirty="0">
              <a:solidFill>
                <a:srgbClr val="FF33CC"/>
              </a:solidFill>
              <a:effectLst>
                <a:outerShdw blurRad="38100" dist="38100" dir="2700000" algn="tl">
                  <a:srgbClr val="000000"/>
                </a:outerShdw>
              </a:effectLst>
              <a:latin typeface="Times New Roman" pitchFamily="18" charset="0"/>
            </a:endParaRPr>
          </a:p>
        </p:txBody>
      </p:sp>
      <p:sp>
        <p:nvSpPr>
          <p:cNvPr id="915477" name="Text Box 21"/>
          <p:cNvSpPr txBox="1">
            <a:spLocks noChangeArrowheads="1"/>
          </p:cNvSpPr>
          <p:nvPr/>
        </p:nvSpPr>
        <p:spPr bwMode="auto">
          <a:xfrm>
            <a:off x="1601788" y="5989638"/>
            <a:ext cx="7524750" cy="519112"/>
          </a:xfrm>
          <a:prstGeom prst="rect">
            <a:avLst/>
          </a:prstGeom>
          <a:solidFill>
            <a:srgbClr val="00D5D0"/>
          </a:solidFill>
          <a:ln w="9525">
            <a:noFill/>
            <a:miter lim="800000"/>
            <a:headEnd/>
            <a:tailEnd/>
          </a:ln>
          <a:effectLst/>
        </p:spPr>
        <p:txBody>
          <a:bodyPr lIns="92075" tIns="46038" rIns="92075" bIns="46038">
            <a:spAutoFit/>
          </a:bodyPr>
          <a:lstStyle/>
          <a:p>
            <a:pPr>
              <a:spcBef>
                <a:spcPct val="50000"/>
              </a:spcBef>
              <a:buClr>
                <a:schemeClr val="tx2"/>
              </a:buClr>
              <a:buSzPct val="75000"/>
              <a:buFont typeface="Monotype Sorts" pitchFamily="2" charset="2"/>
              <a:buNone/>
              <a:defRPr/>
            </a:pPr>
            <a:r>
              <a:rPr lang="zh-CN" altLang="en-US" sz="2800" i="1" dirty="0">
                <a:solidFill>
                  <a:schemeClr val="bg2"/>
                </a:solidFill>
                <a:effectLst>
                  <a:outerShdw blurRad="38100" dist="38100" dir="2700000" algn="tl">
                    <a:srgbClr val="000000"/>
                  </a:outerShdw>
                </a:effectLst>
              </a:rPr>
              <a:t>语法树无法表示句型中非终结符被替代的顺序</a:t>
            </a:r>
          </a:p>
        </p:txBody>
      </p:sp>
      <p:sp>
        <p:nvSpPr>
          <p:cNvPr id="915478" name="Text Box 22"/>
          <p:cNvSpPr txBox="1">
            <a:spLocks noChangeArrowheads="1"/>
          </p:cNvSpPr>
          <p:nvPr/>
        </p:nvSpPr>
        <p:spPr bwMode="auto">
          <a:xfrm>
            <a:off x="1908175" y="4868863"/>
            <a:ext cx="6877050" cy="628650"/>
          </a:xfrm>
          <a:prstGeom prst="rect">
            <a:avLst/>
          </a:prstGeom>
          <a:solidFill>
            <a:schemeClr val="accent6">
              <a:lumMod val="40000"/>
              <a:lumOff val="60000"/>
            </a:schemeClr>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不同的推导过程对应着同一棵语法树</a:t>
            </a:r>
          </a:p>
        </p:txBody>
      </p:sp>
      <p:sp>
        <p:nvSpPr>
          <p:cNvPr id="67591" name="Rectangle 27"/>
          <p:cNvSpPr>
            <a:spLocks noGrp="1" noChangeArrowheads="1"/>
          </p:cNvSpPr>
          <p:nvPr>
            <p:ph type="body" sz="half" idx="1"/>
          </p:nvPr>
        </p:nvSpPr>
        <p:spPr>
          <a:xfrm>
            <a:off x="250825" y="2924175"/>
            <a:ext cx="1584325" cy="3052763"/>
          </a:xfrm>
          <a:solidFill>
            <a:srgbClr val="99C8EB"/>
          </a:solidFill>
        </p:spPr>
        <p:txBody>
          <a:bodyPr/>
          <a:lstStyle/>
          <a:p>
            <a:pPr>
              <a:buFont typeface="Monotype Sorts" pitchFamily="2" charset="2"/>
              <a:buNone/>
            </a:pPr>
            <a:r>
              <a:rPr lang="en-US" altLang="zh-CN" sz="2000" b="1">
                <a:solidFill>
                  <a:schemeClr val="bg2"/>
                </a:solidFill>
                <a:effectLst/>
              </a:rPr>
              <a:t>E</a:t>
            </a:r>
            <a:r>
              <a:rPr lang="en-US" altLang="zh-CN" sz="2000" b="1">
                <a:solidFill>
                  <a:schemeClr val="bg2"/>
                </a:solidFill>
                <a:effectLst/>
                <a:sym typeface="Symbol" panose="05050102010706020507" pitchFamily="18" charset="2"/>
              </a:rPr>
              <a:t>E+T </a:t>
            </a:r>
          </a:p>
          <a:p>
            <a:pPr>
              <a:buFont typeface="Monotype Sorts" pitchFamily="2" charset="2"/>
              <a:buNone/>
            </a:pPr>
            <a:r>
              <a:rPr lang="en-US" altLang="zh-CN" sz="2000" b="1">
                <a:solidFill>
                  <a:schemeClr val="bg2"/>
                </a:solidFill>
                <a:effectLst/>
                <a:sym typeface="Symbol" panose="05050102010706020507" pitchFamily="18" charset="2"/>
              </a:rPr>
              <a:t>  T+T </a:t>
            </a:r>
          </a:p>
          <a:p>
            <a:pPr>
              <a:buFont typeface="Monotype Sorts" pitchFamily="2" charset="2"/>
              <a:buNone/>
            </a:pPr>
            <a:r>
              <a:rPr lang="en-US" altLang="zh-CN" sz="2000" b="1">
                <a:solidFill>
                  <a:schemeClr val="bg2"/>
                </a:solidFill>
                <a:effectLst/>
                <a:sym typeface="Symbol" panose="05050102010706020507" pitchFamily="18" charset="2"/>
              </a:rPr>
              <a:t>  T+T*F</a:t>
            </a:r>
          </a:p>
          <a:p>
            <a:pPr>
              <a:buFont typeface="Monotype Sorts" pitchFamily="2" charset="2"/>
              <a:buNone/>
            </a:pPr>
            <a:r>
              <a:rPr lang="en-US" altLang="zh-CN" sz="2000" b="1">
                <a:solidFill>
                  <a:schemeClr val="bg2"/>
                </a:solidFill>
                <a:effectLst/>
                <a:sym typeface="Symbol" panose="05050102010706020507" pitchFamily="18" charset="2"/>
              </a:rPr>
              <a:t>  F+T*F</a:t>
            </a:r>
          </a:p>
          <a:p>
            <a:pPr>
              <a:buFont typeface="Monotype Sorts" pitchFamily="2" charset="2"/>
              <a:buNone/>
            </a:pPr>
            <a:r>
              <a:rPr lang="en-US" altLang="zh-CN" sz="2000" b="1">
                <a:solidFill>
                  <a:schemeClr val="bg2"/>
                </a:solidFill>
                <a:effectLst/>
                <a:sym typeface="Symbol" panose="05050102010706020507" pitchFamily="18" charset="2"/>
              </a:rPr>
              <a:t>  F+F*F</a:t>
            </a:r>
          </a:p>
          <a:p>
            <a:pPr>
              <a:buFont typeface="Monotype Sorts" pitchFamily="2" charset="2"/>
              <a:buNone/>
            </a:pPr>
            <a:r>
              <a:rPr lang="en-US" altLang="zh-CN" sz="2000" b="1">
                <a:solidFill>
                  <a:schemeClr val="bg2"/>
                </a:solidFill>
                <a:effectLst/>
                <a:sym typeface="Symbol" panose="05050102010706020507" pitchFamily="18" charset="2"/>
              </a:rPr>
              <a:t>  a+F*F</a:t>
            </a:r>
          </a:p>
          <a:p>
            <a:pPr>
              <a:buFont typeface="Monotype Sorts" pitchFamily="2" charset="2"/>
              <a:buNone/>
            </a:pPr>
            <a:r>
              <a:rPr lang="en-US" altLang="zh-CN" sz="2000" b="1">
                <a:solidFill>
                  <a:schemeClr val="bg2"/>
                </a:solidFill>
                <a:effectLst/>
                <a:sym typeface="Symbol" panose="05050102010706020507" pitchFamily="18" charset="2"/>
              </a:rPr>
              <a:t>  a+F*a</a:t>
            </a:r>
          </a:p>
          <a:p>
            <a:pPr>
              <a:buFont typeface="Monotype Sorts" pitchFamily="2" charset="2"/>
              <a:buNone/>
            </a:pPr>
            <a:r>
              <a:rPr lang="en-US" altLang="zh-CN" sz="2000" b="1">
                <a:solidFill>
                  <a:schemeClr val="bg2"/>
                </a:solidFill>
                <a:effectLst/>
                <a:sym typeface="Symbol" panose="05050102010706020507" pitchFamily="18" charset="2"/>
              </a:rPr>
              <a:t>  a+a*a</a:t>
            </a:r>
          </a:p>
        </p:txBody>
      </p:sp>
      <p:sp>
        <p:nvSpPr>
          <p:cNvPr id="67592" name="Text Box 28"/>
          <p:cNvSpPr txBox="1">
            <a:spLocks noChangeArrowheads="1"/>
          </p:cNvSpPr>
          <p:nvPr/>
        </p:nvSpPr>
        <p:spPr bwMode="auto">
          <a:xfrm>
            <a:off x="179388" y="0"/>
            <a:ext cx="1584325" cy="27114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en-US" altLang="zh-CN" sz="2000">
                <a:solidFill>
                  <a:schemeClr val="bg2"/>
                </a:solidFill>
              </a:rPr>
              <a:t>E</a:t>
            </a:r>
            <a:r>
              <a:rPr lang="en-US" altLang="zh-CN" sz="2000">
                <a:solidFill>
                  <a:schemeClr val="bg2"/>
                </a:solidFill>
                <a:sym typeface="Symbol" panose="05050102010706020507" pitchFamily="18" charset="2"/>
              </a:rPr>
              <a:t>E+T </a:t>
            </a:r>
          </a:p>
          <a:p>
            <a:pPr>
              <a:lnSpc>
                <a:spcPct val="90000"/>
              </a:lnSpc>
              <a:buFont typeface="Monotype Sorts" pitchFamily="2" charset="2"/>
              <a:buNone/>
            </a:pPr>
            <a:r>
              <a:rPr lang="en-US" altLang="zh-CN" sz="2000">
                <a:solidFill>
                  <a:schemeClr val="bg2"/>
                </a:solidFill>
                <a:sym typeface="Symbol" panose="05050102010706020507" pitchFamily="18" charset="2"/>
              </a:rPr>
              <a:t>  T+T </a:t>
            </a:r>
          </a:p>
          <a:p>
            <a:pPr>
              <a:lnSpc>
                <a:spcPct val="90000"/>
              </a:lnSpc>
              <a:buFont typeface="Monotype Sorts" pitchFamily="2" charset="2"/>
              <a:buNone/>
            </a:pPr>
            <a:r>
              <a:rPr lang="en-US" altLang="zh-CN" sz="2000">
                <a:solidFill>
                  <a:schemeClr val="bg2"/>
                </a:solidFill>
                <a:sym typeface="Symbol" panose="05050102010706020507" pitchFamily="18" charset="2"/>
              </a:rPr>
              <a:t>  F+T</a:t>
            </a:r>
          </a:p>
          <a:p>
            <a:pPr>
              <a:lnSpc>
                <a:spcPct val="90000"/>
              </a:lnSpc>
              <a:buFont typeface="Monotype Sorts" pitchFamily="2" charset="2"/>
              <a:buNone/>
            </a:pPr>
            <a:r>
              <a:rPr lang="en-US" altLang="zh-CN" sz="2000">
                <a:solidFill>
                  <a:schemeClr val="bg2"/>
                </a:solidFill>
                <a:sym typeface="Symbol" panose="05050102010706020507" pitchFamily="18" charset="2"/>
              </a:rPr>
              <a:t>  a+T </a:t>
            </a:r>
          </a:p>
          <a:p>
            <a:pPr>
              <a:lnSpc>
                <a:spcPct val="90000"/>
              </a:lnSpc>
              <a:buFont typeface="Monotype Sorts" pitchFamily="2" charset="2"/>
              <a:buNone/>
            </a:pPr>
            <a:r>
              <a:rPr lang="en-US" altLang="zh-CN" sz="2000">
                <a:solidFill>
                  <a:schemeClr val="bg2"/>
                </a:solidFill>
                <a:sym typeface="Symbol" panose="05050102010706020507" pitchFamily="18" charset="2"/>
              </a:rPr>
              <a:t>  a+T*F</a:t>
            </a:r>
          </a:p>
          <a:p>
            <a:pPr>
              <a:lnSpc>
                <a:spcPct val="90000"/>
              </a:lnSpc>
              <a:buFont typeface="Monotype Sorts" pitchFamily="2" charset="2"/>
              <a:buNone/>
            </a:pPr>
            <a:r>
              <a:rPr lang="en-US" altLang="zh-CN" sz="2000">
                <a:solidFill>
                  <a:schemeClr val="bg2"/>
                </a:solidFill>
                <a:sym typeface="Symbol" panose="05050102010706020507" pitchFamily="18" charset="2"/>
              </a:rPr>
              <a:t>  a+F*F </a:t>
            </a:r>
          </a:p>
          <a:p>
            <a:pPr>
              <a:lnSpc>
                <a:spcPct val="90000"/>
              </a:lnSpc>
              <a:buFont typeface="Monotype Sorts" pitchFamily="2" charset="2"/>
              <a:buNone/>
            </a:pPr>
            <a:r>
              <a:rPr lang="en-US" altLang="zh-CN" sz="2000">
                <a:solidFill>
                  <a:schemeClr val="bg2"/>
                </a:solidFill>
                <a:sym typeface="Symbol" panose="05050102010706020507" pitchFamily="18" charset="2"/>
              </a:rPr>
              <a:t>  a+a*F </a:t>
            </a:r>
          </a:p>
          <a:p>
            <a:pPr>
              <a:lnSpc>
                <a:spcPct val="90000"/>
              </a:lnSpc>
              <a:buFont typeface="Monotype Sorts" pitchFamily="2" charset="2"/>
              <a:buNone/>
            </a:pPr>
            <a:r>
              <a:rPr lang="en-US" altLang="zh-CN" sz="2000">
                <a:solidFill>
                  <a:schemeClr val="bg2"/>
                </a:solidFill>
                <a:sym typeface="Symbol" panose="05050102010706020507" pitchFamily="18" charset="2"/>
              </a:rPr>
              <a:t>  a+a*a</a:t>
            </a:r>
          </a:p>
        </p:txBody>
      </p:sp>
      <p:sp>
        <p:nvSpPr>
          <p:cNvPr id="67593" name="Text Box 29"/>
          <p:cNvSpPr txBox="1">
            <a:spLocks noChangeArrowheads="1"/>
          </p:cNvSpPr>
          <p:nvPr/>
        </p:nvSpPr>
        <p:spPr bwMode="auto">
          <a:xfrm>
            <a:off x="2195513" y="0"/>
            <a:ext cx="1727200" cy="2740025"/>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en-US" altLang="zh-CN" sz="2000">
                <a:solidFill>
                  <a:schemeClr val="bg2"/>
                </a:solidFill>
              </a:rPr>
              <a:t>E</a:t>
            </a:r>
            <a:r>
              <a:rPr lang="en-US" altLang="zh-CN" sz="2000">
                <a:solidFill>
                  <a:schemeClr val="bg2"/>
                </a:solidFill>
                <a:sym typeface="Symbol" panose="05050102010706020507" pitchFamily="18" charset="2"/>
              </a:rPr>
              <a:t>E+T </a:t>
            </a:r>
          </a:p>
          <a:p>
            <a:pPr>
              <a:lnSpc>
                <a:spcPct val="90000"/>
              </a:lnSpc>
              <a:buFont typeface="Monotype Sorts" pitchFamily="2" charset="2"/>
              <a:buNone/>
            </a:pPr>
            <a:r>
              <a:rPr lang="en-US" altLang="zh-CN" sz="2000">
                <a:solidFill>
                  <a:schemeClr val="bg2"/>
                </a:solidFill>
                <a:sym typeface="Symbol" panose="05050102010706020507" pitchFamily="18" charset="2"/>
              </a:rPr>
              <a:t>   E+T*F</a:t>
            </a:r>
          </a:p>
          <a:p>
            <a:pPr>
              <a:lnSpc>
                <a:spcPct val="90000"/>
              </a:lnSpc>
              <a:buFont typeface="Monotype Sorts" pitchFamily="2" charset="2"/>
              <a:buNone/>
            </a:pPr>
            <a:r>
              <a:rPr lang="en-US" altLang="zh-CN" sz="2000">
                <a:solidFill>
                  <a:schemeClr val="bg2"/>
                </a:solidFill>
                <a:sym typeface="Symbol" panose="05050102010706020507" pitchFamily="18" charset="2"/>
              </a:rPr>
              <a:t>   E+T*a </a:t>
            </a:r>
          </a:p>
          <a:p>
            <a:pPr>
              <a:lnSpc>
                <a:spcPct val="90000"/>
              </a:lnSpc>
              <a:buFont typeface="Monotype Sorts" pitchFamily="2" charset="2"/>
              <a:buNone/>
            </a:pPr>
            <a:r>
              <a:rPr lang="en-US" altLang="zh-CN" sz="2000">
                <a:solidFill>
                  <a:schemeClr val="bg2"/>
                </a:solidFill>
                <a:sym typeface="Symbol" panose="05050102010706020507" pitchFamily="18" charset="2"/>
              </a:rPr>
              <a:t>   E+F*a </a:t>
            </a:r>
          </a:p>
          <a:p>
            <a:pPr>
              <a:lnSpc>
                <a:spcPct val="90000"/>
              </a:lnSpc>
              <a:buFont typeface="Monotype Sorts" pitchFamily="2" charset="2"/>
              <a:buNone/>
            </a:pPr>
            <a:r>
              <a:rPr lang="en-US" altLang="zh-CN" sz="2000">
                <a:solidFill>
                  <a:schemeClr val="bg2"/>
                </a:solidFill>
                <a:sym typeface="Symbol" panose="05050102010706020507" pitchFamily="18" charset="2"/>
              </a:rPr>
              <a:t>   E+a*a</a:t>
            </a:r>
          </a:p>
          <a:p>
            <a:pPr>
              <a:lnSpc>
                <a:spcPct val="90000"/>
              </a:lnSpc>
              <a:buFont typeface="Monotype Sorts" pitchFamily="2" charset="2"/>
              <a:buNone/>
            </a:pPr>
            <a:r>
              <a:rPr lang="en-US" altLang="zh-CN" sz="2000">
                <a:solidFill>
                  <a:schemeClr val="bg2"/>
                </a:solidFill>
                <a:sym typeface="Symbol" panose="05050102010706020507" pitchFamily="18" charset="2"/>
              </a:rPr>
              <a:t>  T+a*a </a:t>
            </a:r>
          </a:p>
          <a:p>
            <a:pPr>
              <a:lnSpc>
                <a:spcPct val="90000"/>
              </a:lnSpc>
              <a:buFont typeface="Monotype Sorts" pitchFamily="2" charset="2"/>
              <a:buNone/>
            </a:pPr>
            <a:r>
              <a:rPr lang="en-US" altLang="zh-CN" sz="2000">
                <a:solidFill>
                  <a:schemeClr val="bg2"/>
                </a:solidFill>
                <a:sym typeface="Symbol" panose="05050102010706020507" pitchFamily="18" charset="2"/>
              </a:rPr>
              <a:t>  F+a*a </a:t>
            </a:r>
          </a:p>
          <a:p>
            <a:pPr>
              <a:lnSpc>
                <a:spcPct val="90000"/>
              </a:lnSpc>
              <a:buFont typeface="Monotype Sorts" pitchFamily="2" charset="2"/>
              <a:buNone/>
            </a:pPr>
            <a:r>
              <a:rPr lang="en-US" altLang="zh-CN" sz="2000">
                <a:solidFill>
                  <a:schemeClr val="bg2"/>
                </a:solidFill>
                <a:sym typeface="Symbol" panose="05050102010706020507" pitchFamily="18" charset="2"/>
              </a:rPr>
              <a:t>  a+a*a</a:t>
            </a:r>
          </a:p>
        </p:txBody>
      </p:sp>
      <p:sp>
        <p:nvSpPr>
          <p:cNvPr id="25" name="AutoShape 29">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15476"/>
                                        </p:tgtEl>
                                        <p:attrNameLst>
                                          <p:attrName>style.visibility</p:attrName>
                                        </p:attrNameLst>
                                      </p:cBhvr>
                                      <p:to>
                                        <p:strVal val="visible"/>
                                      </p:to>
                                    </p:set>
                                    <p:animEffect transition="in" filter="barn(outHorizontal)">
                                      <p:cBhvr>
                                        <p:cTn id="7" dur="500"/>
                                        <p:tgtEl>
                                          <p:spTgt spid="91547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15478"/>
                                        </p:tgtEl>
                                        <p:attrNameLst>
                                          <p:attrName>style.visibility</p:attrName>
                                        </p:attrNameLst>
                                      </p:cBhvr>
                                      <p:to>
                                        <p:strVal val="visible"/>
                                      </p:to>
                                    </p:set>
                                    <p:anim calcmode="lin" valueType="num">
                                      <p:cBhvr additive="base">
                                        <p:cTn id="17" dur="500" fill="hold"/>
                                        <p:tgtEl>
                                          <p:spTgt spid="915478"/>
                                        </p:tgtEl>
                                        <p:attrNameLst>
                                          <p:attrName>ppt_x</p:attrName>
                                        </p:attrNameLst>
                                      </p:cBhvr>
                                      <p:tavLst>
                                        <p:tav tm="0">
                                          <p:val>
                                            <p:strVal val="0-#ppt_w/2"/>
                                          </p:val>
                                        </p:tav>
                                        <p:tav tm="100000">
                                          <p:val>
                                            <p:strVal val="#ppt_x"/>
                                          </p:val>
                                        </p:tav>
                                      </p:tavLst>
                                    </p:anim>
                                    <p:anim calcmode="lin" valueType="num">
                                      <p:cBhvr additive="base">
                                        <p:cTn id="18" dur="500" fill="hold"/>
                                        <p:tgtEl>
                                          <p:spTgt spid="91547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15477"/>
                                        </p:tgtEl>
                                        <p:attrNameLst>
                                          <p:attrName>style.visibility</p:attrName>
                                        </p:attrNameLst>
                                      </p:cBhvr>
                                      <p:to>
                                        <p:strVal val="visible"/>
                                      </p:to>
                                    </p:set>
                                    <p:animEffect transition="in" filter="randombar(horizontal)">
                                      <p:cBhvr>
                                        <p:cTn id="23" dur="500"/>
                                        <p:tgtEl>
                                          <p:spTgt spid="915477"/>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76" grpId="0"/>
      <p:bldP spid="915477" grpId="0" animBg="1" autoUpdateAnimBg="0"/>
      <p:bldP spid="915478" grpId="0" animBg="1" autoUpdateAnimBg="0"/>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Text Box 5"/>
          <p:cNvSpPr txBox="1">
            <a:spLocks noChangeArrowheads="1"/>
          </p:cNvSpPr>
          <p:nvPr/>
        </p:nvSpPr>
        <p:spPr bwMode="auto">
          <a:xfrm>
            <a:off x="0" y="4763"/>
            <a:ext cx="3059113" cy="1987550"/>
          </a:xfrm>
          <a:prstGeom prst="rect">
            <a:avLst/>
          </a:prstGeom>
          <a:solidFill>
            <a:srgbClr val="CAD4FE"/>
          </a:solidFill>
          <a:ln w="9525">
            <a:noFill/>
            <a:miter lim="800000"/>
            <a:headEnd/>
            <a:tailEnd/>
          </a:ln>
        </p:spPr>
        <p:txBody>
          <a:bodyPr>
            <a:spAutoFit/>
          </a:bodyPr>
          <a:lstStyle/>
          <a:p>
            <a:pPr marL="0" lvl="1">
              <a:lnSpc>
                <a:spcPct val="110000"/>
              </a:lnSpc>
              <a:defRPr/>
            </a:pPr>
            <a:r>
              <a:rPr lang="en-US" altLang="zh-CN" sz="2800" dirty="0">
                <a:solidFill>
                  <a:schemeClr val="bg2"/>
                </a:solidFill>
                <a:latin typeface="Times New Roman" pitchFamily="18" charset="0"/>
              </a:rPr>
              <a:t>G[E]</a:t>
            </a:r>
            <a:r>
              <a:rPr lang="zh-CN" altLang="en-US" sz="2800" dirty="0">
                <a:solidFill>
                  <a:schemeClr val="bg2"/>
                </a:solidFill>
                <a:latin typeface="Times New Roman" pitchFamily="18" charset="0"/>
              </a:rPr>
              <a:t>：</a:t>
            </a:r>
            <a:r>
              <a:rPr lang="en-US" altLang="zh-CN" sz="2800" dirty="0">
                <a:solidFill>
                  <a:schemeClr val="bg2"/>
                </a:solidFill>
                <a:latin typeface="Times New Roman" pitchFamily="18" charset="0"/>
              </a:rPr>
              <a:t>E→E+T|T</a:t>
            </a:r>
            <a:br>
              <a:rPr lang="en-US" altLang="zh-CN" sz="2800" dirty="0">
                <a:solidFill>
                  <a:schemeClr val="bg2"/>
                </a:solidFill>
                <a:latin typeface="Times New Roman" pitchFamily="18" charset="0"/>
              </a:rPr>
            </a:br>
            <a:r>
              <a:rPr lang="en-US" altLang="zh-CN" sz="2800" dirty="0">
                <a:solidFill>
                  <a:schemeClr val="bg2"/>
                </a:solidFill>
                <a:latin typeface="Times New Roman" pitchFamily="18" charset="0"/>
              </a:rPr>
              <a:t>T→T*F|F   </a:t>
            </a:r>
          </a:p>
          <a:p>
            <a:pPr marL="0" lvl="1">
              <a:lnSpc>
                <a:spcPct val="110000"/>
              </a:lnSpc>
              <a:defRPr/>
            </a:pPr>
            <a:r>
              <a:rPr lang="en-US" altLang="zh-CN" sz="2800" dirty="0">
                <a:solidFill>
                  <a:schemeClr val="bg2"/>
                </a:solidFill>
                <a:latin typeface="Times New Roman" pitchFamily="18" charset="0"/>
              </a:rPr>
              <a:t>F→(E)|i</a:t>
            </a:r>
          </a:p>
          <a:p>
            <a:pPr lvl="1" indent="-457200">
              <a:lnSpc>
                <a:spcPct val="110000"/>
              </a:lnSpc>
              <a:defRPr/>
            </a:pPr>
            <a:r>
              <a:rPr lang="zh-CN" altLang="en-US" sz="2800" dirty="0">
                <a:solidFill>
                  <a:schemeClr val="bg2"/>
                </a:solidFill>
              </a:rPr>
              <a:t>句型：</a:t>
            </a:r>
            <a:r>
              <a:rPr lang="en-US" altLang="zh-CN" sz="2800" dirty="0">
                <a:solidFill>
                  <a:srgbClr val="FF33CC"/>
                </a:solidFill>
                <a:latin typeface="+mj-lt"/>
              </a:rPr>
              <a:t>i*i+i</a:t>
            </a:r>
          </a:p>
        </p:txBody>
      </p:sp>
      <p:sp>
        <p:nvSpPr>
          <p:cNvPr id="865287" name="Rectangle 7"/>
          <p:cNvSpPr>
            <a:spLocks noGrp="1" noChangeArrowheads="1"/>
          </p:cNvSpPr>
          <p:nvPr>
            <p:ph type="body" idx="1"/>
          </p:nvPr>
        </p:nvSpPr>
        <p:spPr>
          <a:xfrm>
            <a:off x="376238" y="1992313"/>
            <a:ext cx="3733800" cy="5029200"/>
          </a:xfrm>
          <a:ln w="38100"/>
        </p:spPr>
        <p:txBody>
          <a:bodyPr/>
          <a:lstStyle/>
          <a:p>
            <a:pPr>
              <a:buFont typeface="Monotype Sorts" pitchFamily="2" charset="2"/>
              <a:buNone/>
              <a:defRPr/>
            </a:pPr>
            <a:r>
              <a:rPr lang="en-US" altLang="en-US" dirty="0">
                <a:solidFill>
                  <a:schemeClr val="bg2"/>
                </a:solidFill>
              </a:rPr>
              <a:t>                 </a:t>
            </a:r>
            <a:r>
              <a:rPr lang="en-US" altLang="zh-CN" b="1" dirty="0">
                <a:solidFill>
                  <a:schemeClr val="bg2"/>
                </a:solidFill>
              </a:rPr>
              <a:t>E</a:t>
            </a:r>
            <a:r>
              <a:rPr lang="en-US" altLang="zh-CN" b="1" baseline="-25000" dirty="0">
                <a:solidFill>
                  <a:schemeClr val="bg2"/>
                </a:solidFill>
              </a:rPr>
              <a:t>1</a:t>
            </a:r>
            <a:r>
              <a:rPr lang="en-US" altLang="zh-CN" baseline="-25000" dirty="0">
                <a:solidFill>
                  <a:schemeClr val="bg2"/>
                </a:solidFill>
              </a:rPr>
              <a:t>   </a:t>
            </a:r>
            <a:r>
              <a:rPr lang="en-US" altLang="zh-CN" dirty="0">
                <a:solidFill>
                  <a:schemeClr val="bg2"/>
                </a:solidFill>
              </a:rPr>
              <a:t>                  </a:t>
            </a:r>
          </a:p>
          <a:p>
            <a:pPr>
              <a:buFont typeface="Monotype Sorts" pitchFamily="2" charset="2"/>
              <a:buNone/>
              <a:defRPr/>
            </a:pPr>
            <a:r>
              <a:rPr lang="en-US" altLang="zh-CN" dirty="0">
                <a:solidFill>
                  <a:schemeClr val="bg2"/>
                </a:solidFill>
              </a:rPr>
              <a:t>                 </a:t>
            </a:r>
            <a:r>
              <a:rPr lang="en-US" altLang="zh-CN" b="1" dirty="0">
                <a:solidFill>
                  <a:srgbClr val="FF33CC"/>
                </a:solidFill>
              </a:rPr>
              <a:t>+</a:t>
            </a:r>
          </a:p>
          <a:p>
            <a:pPr>
              <a:buFont typeface="Monotype Sorts" pitchFamily="2" charset="2"/>
              <a:buNone/>
              <a:defRPr/>
            </a:pPr>
            <a:r>
              <a:rPr lang="en-US" altLang="zh-CN" dirty="0">
                <a:solidFill>
                  <a:schemeClr val="bg2"/>
                </a:solidFill>
              </a:rPr>
              <a:t>       </a:t>
            </a:r>
          </a:p>
          <a:p>
            <a:pPr>
              <a:buFont typeface="Monotype Sorts" pitchFamily="2" charset="2"/>
              <a:buNone/>
              <a:defRPr/>
            </a:pPr>
            <a:r>
              <a:rPr lang="en-US" altLang="zh-CN" dirty="0">
                <a:solidFill>
                  <a:schemeClr val="bg2"/>
                </a:solidFill>
              </a:rPr>
              <a:t>     </a:t>
            </a:r>
            <a:r>
              <a:rPr lang="en-US" altLang="zh-CN" b="1" dirty="0">
                <a:solidFill>
                  <a:schemeClr val="bg2"/>
                </a:solidFill>
              </a:rPr>
              <a:t>T</a:t>
            </a:r>
            <a:r>
              <a:rPr lang="en-US" altLang="zh-CN" b="1" baseline="-25000" dirty="0">
                <a:solidFill>
                  <a:schemeClr val="bg2"/>
                </a:solidFill>
              </a:rPr>
              <a:t>2</a:t>
            </a:r>
          </a:p>
          <a:p>
            <a:pPr>
              <a:buFont typeface="Monotype Sorts" pitchFamily="2" charset="2"/>
              <a:buNone/>
              <a:defRPr/>
            </a:pPr>
            <a:r>
              <a:rPr lang="en-US" altLang="zh-CN" b="1" dirty="0">
                <a:solidFill>
                  <a:schemeClr val="bg2"/>
                </a:solidFill>
              </a:rPr>
              <a:t>T</a:t>
            </a:r>
            <a:r>
              <a:rPr lang="en-US" altLang="zh-CN" b="1" baseline="-25000" dirty="0">
                <a:solidFill>
                  <a:schemeClr val="bg2"/>
                </a:solidFill>
              </a:rPr>
              <a:t>3</a:t>
            </a:r>
            <a:r>
              <a:rPr lang="en-US" altLang="zh-CN" dirty="0">
                <a:solidFill>
                  <a:schemeClr val="bg2"/>
                </a:solidFill>
              </a:rPr>
              <a:t>  </a:t>
            </a:r>
            <a:r>
              <a:rPr lang="en-US" altLang="zh-CN" dirty="0">
                <a:solidFill>
                  <a:srgbClr val="FF33CC"/>
                </a:solidFill>
              </a:rPr>
              <a:t>*</a:t>
            </a:r>
          </a:p>
          <a:p>
            <a:pPr>
              <a:buFont typeface="Monotype Sorts" pitchFamily="2" charset="2"/>
              <a:buNone/>
              <a:defRPr/>
            </a:pPr>
            <a:r>
              <a:rPr lang="en-US" altLang="zh-CN" dirty="0">
                <a:solidFill>
                  <a:schemeClr val="bg2"/>
                </a:solidFill>
              </a:rPr>
              <a:t>                       </a:t>
            </a:r>
            <a:r>
              <a:rPr lang="en-US" altLang="zh-CN" b="1" dirty="0">
                <a:solidFill>
                  <a:schemeClr val="bg2"/>
                </a:solidFill>
              </a:rPr>
              <a:t> </a:t>
            </a:r>
            <a:r>
              <a:rPr lang="en-US" altLang="zh-CN" b="1" dirty="0">
                <a:solidFill>
                  <a:srgbClr val="FF33CC"/>
                </a:solidFill>
              </a:rPr>
              <a:t>i</a:t>
            </a:r>
            <a:r>
              <a:rPr lang="en-US" altLang="zh-CN" b="1" baseline="-25000" dirty="0">
                <a:solidFill>
                  <a:srgbClr val="FF33CC"/>
                </a:solidFill>
              </a:rPr>
              <a:t>3</a:t>
            </a:r>
            <a:r>
              <a:rPr lang="en-US" altLang="zh-CN" dirty="0">
                <a:solidFill>
                  <a:schemeClr val="bg2"/>
                </a:solidFill>
              </a:rPr>
              <a:t>       </a:t>
            </a:r>
          </a:p>
          <a:p>
            <a:pPr>
              <a:buFont typeface="Monotype Sorts" pitchFamily="2" charset="2"/>
              <a:buNone/>
              <a:defRPr/>
            </a:pPr>
            <a:r>
              <a:rPr lang="en-US" altLang="zh-CN" b="1" dirty="0">
                <a:solidFill>
                  <a:schemeClr val="bg2"/>
                </a:solidFill>
              </a:rPr>
              <a:t>F</a:t>
            </a:r>
            <a:r>
              <a:rPr lang="en-US" altLang="zh-CN" b="1" baseline="-25000" dirty="0">
                <a:solidFill>
                  <a:schemeClr val="bg2"/>
                </a:solidFill>
              </a:rPr>
              <a:t>3</a:t>
            </a:r>
          </a:p>
          <a:p>
            <a:pPr>
              <a:buFont typeface="Monotype Sorts" pitchFamily="2" charset="2"/>
              <a:buNone/>
              <a:defRPr/>
            </a:pPr>
            <a:r>
              <a:rPr lang="en-US" altLang="zh-CN" b="1" dirty="0">
                <a:solidFill>
                  <a:srgbClr val="FF33CC"/>
                </a:solidFill>
              </a:rPr>
              <a:t>i</a:t>
            </a:r>
            <a:r>
              <a:rPr lang="en-US" altLang="zh-CN" b="1" baseline="-25000" dirty="0">
                <a:solidFill>
                  <a:srgbClr val="FF33CC"/>
                </a:solidFill>
              </a:rPr>
              <a:t>1</a:t>
            </a:r>
            <a:r>
              <a:rPr lang="en-US" altLang="zh-CN" b="1" baseline="-25000" dirty="0">
                <a:solidFill>
                  <a:schemeClr val="bg2"/>
                </a:solidFill>
              </a:rPr>
              <a:t>                                    </a:t>
            </a:r>
            <a:r>
              <a:rPr lang="en-US" altLang="zh-CN" b="1" dirty="0">
                <a:solidFill>
                  <a:schemeClr val="bg2"/>
                </a:solidFill>
              </a:rPr>
              <a:t>                                       </a:t>
            </a:r>
            <a:endParaRPr lang="en-US" altLang="zh-CN" b="1" baseline="-25000" dirty="0">
              <a:solidFill>
                <a:schemeClr val="bg2"/>
              </a:solidFill>
            </a:endParaRPr>
          </a:p>
        </p:txBody>
      </p:sp>
      <p:sp>
        <p:nvSpPr>
          <p:cNvPr id="865288" name="Line 8"/>
          <p:cNvSpPr>
            <a:spLocks noChangeShapeType="1"/>
          </p:cNvSpPr>
          <p:nvPr/>
        </p:nvSpPr>
        <p:spPr bwMode="auto">
          <a:xfrm flipH="1">
            <a:off x="1290638" y="2449513"/>
            <a:ext cx="838200" cy="3810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5289" name="Line 9"/>
          <p:cNvSpPr>
            <a:spLocks noChangeShapeType="1"/>
          </p:cNvSpPr>
          <p:nvPr/>
        </p:nvSpPr>
        <p:spPr bwMode="auto">
          <a:xfrm flipH="1">
            <a:off x="604838" y="4049713"/>
            <a:ext cx="457200" cy="3810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0" name="Line 10"/>
          <p:cNvSpPr>
            <a:spLocks noChangeShapeType="1"/>
          </p:cNvSpPr>
          <p:nvPr/>
        </p:nvSpPr>
        <p:spPr bwMode="auto">
          <a:xfrm>
            <a:off x="2357438" y="2449513"/>
            <a:ext cx="533400" cy="304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5291" name="Line 11"/>
          <p:cNvSpPr>
            <a:spLocks noChangeShapeType="1"/>
          </p:cNvSpPr>
          <p:nvPr/>
        </p:nvSpPr>
        <p:spPr bwMode="auto">
          <a:xfrm>
            <a:off x="1290638" y="4125913"/>
            <a:ext cx="609600" cy="3810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2" name="Line 12"/>
          <p:cNvSpPr>
            <a:spLocks noChangeShapeType="1"/>
          </p:cNvSpPr>
          <p:nvPr/>
        </p:nvSpPr>
        <p:spPr bwMode="auto">
          <a:xfrm>
            <a:off x="2281238" y="2449513"/>
            <a:ext cx="0" cy="304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5293" name="Line 13"/>
          <p:cNvSpPr>
            <a:spLocks noChangeShapeType="1"/>
          </p:cNvSpPr>
          <p:nvPr/>
        </p:nvSpPr>
        <p:spPr bwMode="auto">
          <a:xfrm>
            <a:off x="1138238" y="3135313"/>
            <a:ext cx="0" cy="685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4" name="Line 14"/>
          <p:cNvSpPr>
            <a:spLocks noChangeShapeType="1"/>
          </p:cNvSpPr>
          <p:nvPr/>
        </p:nvSpPr>
        <p:spPr bwMode="auto">
          <a:xfrm>
            <a:off x="3006725" y="3170238"/>
            <a:ext cx="0" cy="685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5" name="Line 15"/>
          <p:cNvSpPr>
            <a:spLocks noChangeShapeType="1"/>
          </p:cNvSpPr>
          <p:nvPr/>
        </p:nvSpPr>
        <p:spPr bwMode="auto">
          <a:xfrm>
            <a:off x="2967038" y="4278313"/>
            <a:ext cx="0" cy="685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6" name="Line 16"/>
          <p:cNvSpPr>
            <a:spLocks noChangeShapeType="1"/>
          </p:cNvSpPr>
          <p:nvPr/>
        </p:nvSpPr>
        <p:spPr bwMode="auto">
          <a:xfrm>
            <a:off x="1138238" y="4202113"/>
            <a:ext cx="0" cy="2286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7" name="Line 17"/>
          <p:cNvSpPr>
            <a:spLocks noChangeShapeType="1"/>
          </p:cNvSpPr>
          <p:nvPr/>
        </p:nvSpPr>
        <p:spPr bwMode="auto">
          <a:xfrm>
            <a:off x="1925638" y="4897438"/>
            <a:ext cx="0" cy="7620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8" name="Line 18"/>
          <p:cNvSpPr>
            <a:spLocks noChangeShapeType="1"/>
          </p:cNvSpPr>
          <p:nvPr/>
        </p:nvSpPr>
        <p:spPr bwMode="auto">
          <a:xfrm>
            <a:off x="528638" y="4887913"/>
            <a:ext cx="0" cy="685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299" name="Line 19"/>
          <p:cNvSpPr>
            <a:spLocks noChangeShapeType="1"/>
          </p:cNvSpPr>
          <p:nvPr/>
        </p:nvSpPr>
        <p:spPr bwMode="auto">
          <a:xfrm>
            <a:off x="528638" y="6030913"/>
            <a:ext cx="0" cy="30480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65300" name="Text Box 20"/>
          <p:cNvSpPr txBox="1">
            <a:spLocks noChangeArrowheads="1"/>
          </p:cNvSpPr>
          <p:nvPr/>
        </p:nvSpPr>
        <p:spPr bwMode="auto">
          <a:xfrm>
            <a:off x="4572000" y="5286375"/>
            <a:ext cx="576263" cy="519113"/>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en-US" altLang="zh-CN" sz="2800" dirty="0">
                <a:solidFill>
                  <a:srgbClr val="FF33CC"/>
                </a:solidFill>
                <a:effectLst>
                  <a:outerShdw blurRad="38100" dist="38100" dir="2700000" algn="tl">
                    <a:srgbClr val="000000"/>
                  </a:outerShdw>
                </a:effectLst>
                <a:latin typeface="Times New Roman" pitchFamily="18" charset="0"/>
              </a:rPr>
              <a:t>i</a:t>
            </a:r>
            <a:r>
              <a:rPr lang="en-US" altLang="zh-CN" sz="2800" baseline="-25000" dirty="0">
                <a:solidFill>
                  <a:srgbClr val="FF33CC"/>
                </a:solidFill>
                <a:effectLst>
                  <a:outerShdw blurRad="38100" dist="38100" dir="2700000" algn="tl">
                    <a:srgbClr val="000000"/>
                  </a:outerShdw>
                </a:effectLst>
                <a:latin typeface="Times New Roman" pitchFamily="18" charset="0"/>
              </a:rPr>
              <a:t>3    </a:t>
            </a:r>
            <a:endParaRPr lang="en-US" altLang="zh-CN" sz="2800" b="0" dirty="0">
              <a:solidFill>
                <a:srgbClr val="FF33CC"/>
              </a:solidFill>
              <a:effectLst>
                <a:outerShdw blurRad="38100" dist="38100" dir="2700000" algn="tl">
                  <a:srgbClr val="000000"/>
                </a:outerShdw>
              </a:effectLst>
              <a:latin typeface="Times New Roman" pitchFamily="18" charset="0"/>
            </a:endParaRPr>
          </a:p>
        </p:txBody>
      </p:sp>
      <p:sp>
        <p:nvSpPr>
          <p:cNvPr id="865301" name="Text Box 21"/>
          <p:cNvSpPr txBox="1">
            <a:spLocks noChangeArrowheads="1"/>
          </p:cNvSpPr>
          <p:nvPr/>
        </p:nvSpPr>
        <p:spPr bwMode="auto">
          <a:xfrm>
            <a:off x="4500563" y="5786438"/>
            <a:ext cx="4343400" cy="566737"/>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sz="2800" dirty="0">
                <a:solidFill>
                  <a:srgbClr val="7030A0"/>
                </a:solidFill>
                <a:effectLst>
                  <a:outerShdw blurRad="38100" dist="38100" dir="2700000" algn="tl">
                    <a:srgbClr val="000000"/>
                  </a:outerShdw>
                </a:effectLst>
                <a:latin typeface="Times New Roman" pitchFamily="18" charset="0"/>
              </a:rPr>
              <a:t>直接短语： </a:t>
            </a:r>
            <a:r>
              <a:rPr lang="en-US" altLang="zh-CN" sz="2800" dirty="0">
                <a:solidFill>
                  <a:srgbClr val="FF33CC"/>
                </a:solidFill>
                <a:effectLst>
                  <a:outerShdw blurRad="38100" dist="38100" dir="2700000" algn="tl">
                    <a:srgbClr val="000000"/>
                  </a:outerShdw>
                </a:effectLst>
                <a:latin typeface="Times New Roman" pitchFamily="18" charset="0"/>
              </a:rPr>
              <a:t>i</a:t>
            </a:r>
            <a:r>
              <a:rPr lang="en-US" altLang="zh-CN" sz="2800" baseline="-25000" dirty="0">
                <a:solidFill>
                  <a:srgbClr val="FF33CC"/>
                </a:solidFill>
                <a:effectLst>
                  <a:outerShdw blurRad="38100" dist="38100" dir="2700000" algn="tl">
                    <a:srgbClr val="000000"/>
                  </a:outerShdw>
                </a:effectLst>
                <a:latin typeface="Times New Roman" pitchFamily="18" charset="0"/>
              </a:rPr>
              <a:t>1 </a:t>
            </a:r>
            <a:r>
              <a:rPr lang="zh-CN" altLang="en-US" sz="2800" dirty="0">
                <a:solidFill>
                  <a:srgbClr val="FF33CC"/>
                </a:solidFill>
                <a:effectLst>
                  <a:outerShdw blurRad="38100" dist="38100" dir="2700000" algn="tl">
                    <a:srgbClr val="000000"/>
                  </a:outerShdw>
                </a:effectLst>
              </a:rPr>
              <a:t>，</a:t>
            </a:r>
            <a:r>
              <a:rPr lang="zh-CN" altLang="en-US" sz="2800" dirty="0">
                <a:solidFill>
                  <a:srgbClr val="FF33CC"/>
                </a:solidFill>
                <a:effectLst>
                  <a:outerShdw blurRad="38100" dist="38100" dir="2700000" algn="tl">
                    <a:srgbClr val="000000"/>
                  </a:outerShdw>
                </a:effectLst>
                <a:latin typeface="Times New Roman" pitchFamily="18" charset="0"/>
              </a:rPr>
              <a:t> </a:t>
            </a:r>
            <a:r>
              <a:rPr lang="en-US" altLang="zh-CN" sz="2800" dirty="0">
                <a:solidFill>
                  <a:srgbClr val="FF33CC"/>
                </a:solidFill>
                <a:effectLst>
                  <a:outerShdw blurRad="38100" dist="38100" dir="2700000" algn="tl">
                    <a:srgbClr val="000000"/>
                  </a:outerShdw>
                </a:effectLst>
                <a:latin typeface="Times New Roman" pitchFamily="18" charset="0"/>
              </a:rPr>
              <a:t>i</a:t>
            </a:r>
            <a:r>
              <a:rPr lang="en-US" altLang="zh-CN" sz="2800" baseline="-25000" dirty="0">
                <a:solidFill>
                  <a:srgbClr val="FF33CC"/>
                </a:solidFill>
                <a:effectLst>
                  <a:outerShdw blurRad="38100" dist="38100" dir="2700000" algn="tl">
                    <a:srgbClr val="000000"/>
                  </a:outerShdw>
                </a:effectLst>
                <a:latin typeface="Times New Roman" pitchFamily="18" charset="0"/>
              </a:rPr>
              <a:t>2 </a:t>
            </a:r>
            <a:r>
              <a:rPr lang="zh-CN" altLang="en-US" sz="2800" dirty="0">
                <a:solidFill>
                  <a:srgbClr val="FF33CC"/>
                </a:solidFill>
                <a:effectLst>
                  <a:outerShdw blurRad="38100" dist="38100" dir="2700000" algn="tl">
                    <a:srgbClr val="000000"/>
                  </a:outerShdw>
                </a:effectLst>
              </a:rPr>
              <a:t>，</a:t>
            </a:r>
            <a:r>
              <a:rPr lang="zh-CN" altLang="en-US" sz="2800" dirty="0">
                <a:solidFill>
                  <a:srgbClr val="FF33CC"/>
                </a:solidFill>
                <a:effectLst>
                  <a:outerShdw blurRad="38100" dist="38100" dir="2700000" algn="tl">
                    <a:srgbClr val="000000"/>
                  </a:outerShdw>
                </a:effectLst>
                <a:latin typeface="Times New Roman" pitchFamily="18" charset="0"/>
              </a:rPr>
              <a:t> </a:t>
            </a:r>
            <a:r>
              <a:rPr lang="en-US" altLang="zh-CN" sz="2800" dirty="0">
                <a:solidFill>
                  <a:srgbClr val="FF33CC"/>
                </a:solidFill>
                <a:effectLst>
                  <a:outerShdw blurRad="38100" dist="38100" dir="2700000" algn="tl">
                    <a:srgbClr val="000000"/>
                  </a:outerShdw>
                </a:effectLst>
                <a:latin typeface="Times New Roman" pitchFamily="18" charset="0"/>
              </a:rPr>
              <a:t>i</a:t>
            </a:r>
            <a:r>
              <a:rPr lang="en-US" altLang="zh-CN" sz="2800" baseline="-25000" dirty="0">
                <a:solidFill>
                  <a:srgbClr val="FF33CC"/>
                </a:solidFill>
                <a:effectLst>
                  <a:outerShdw blurRad="38100" dist="38100" dir="2700000" algn="tl">
                    <a:srgbClr val="000000"/>
                  </a:outerShdw>
                </a:effectLst>
                <a:latin typeface="Times New Roman" pitchFamily="18" charset="0"/>
              </a:rPr>
              <a:t>3</a:t>
            </a:r>
          </a:p>
        </p:txBody>
      </p:sp>
      <p:sp>
        <p:nvSpPr>
          <p:cNvPr id="865302" name="Text Box 22"/>
          <p:cNvSpPr txBox="1">
            <a:spLocks noChangeArrowheads="1"/>
          </p:cNvSpPr>
          <p:nvPr/>
        </p:nvSpPr>
        <p:spPr bwMode="auto">
          <a:xfrm>
            <a:off x="4572000" y="6338888"/>
            <a:ext cx="3276600" cy="519112"/>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sz="2800" dirty="0">
                <a:solidFill>
                  <a:srgbClr val="7030A0"/>
                </a:solidFill>
                <a:effectLst>
                  <a:outerShdw blurRad="38100" dist="38100" dir="2700000" algn="tl">
                    <a:srgbClr val="000000"/>
                  </a:outerShdw>
                </a:effectLst>
                <a:latin typeface="Times New Roman" pitchFamily="18" charset="0"/>
              </a:rPr>
              <a:t>句柄： </a:t>
            </a:r>
            <a:r>
              <a:rPr lang="en-US" altLang="zh-CN" sz="2800" dirty="0">
                <a:solidFill>
                  <a:srgbClr val="FF33CC"/>
                </a:solidFill>
                <a:effectLst>
                  <a:outerShdw blurRad="38100" dist="38100" dir="2700000" algn="tl">
                    <a:srgbClr val="000000"/>
                  </a:outerShdw>
                </a:effectLst>
                <a:latin typeface="Times New Roman" pitchFamily="18" charset="0"/>
              </a:rPr>
              <a:t>i</a:t>
            </a:r>
            <a:r>
              <a:rPr lang="en-US" altLang="zh-CN" sz="2800" baseline="-25000" dirty="0">
                <a:solidFill>
                  <a:srgbClr val="FF33CC"/>
                </a:solidFill>
                <a:effectLst>
                  <a:outerShdw blurRad="38100" dist="38100" dir="2700000" algn="tl">
                    <a:srgbClr val="000000"/>
                  </a:outerShdw>
                </a:effectLst>
                <a:latin typeface="Times New Roman" pitchFamily="18" charset="0"/>
              </a:rPr>
              <a:t>1</a:t>
            </a:r>
            <a:endParaRPr lang="en-US" altLang="zh-CN" sz="2800" dirty="0">
              <a:solidFill>
                <a:srgbClr val="FF33CC"/>
              </a:solidFill>
              <a:effectLst>
                <a:outerShdw blurRad="38100" dist="38100" dir="2700000" algn="tl">
                  <a:srgbClr val="000000"/>
                </a:outerShdw>
              </a:effectLst>
            </a:endParaRPr>
          </a:p>
        </p:txBody>
      </p:sp>
      <p:sp>
        <p:nvSpPr>
          <p:cNvPr id="53269" name="Text Box 23"/>
          <p:cNvSpPr txBox="1">
            <a:spLocks noChangeArrowheads="1"/>
          </p:cNvSpPr>
          <p:nvPr/>
        </p:nvSpPr>
        <p:spPr bwMode="auto">
          <a:xfrm>
            <a:off x="3833813" y="1379538"/>
            <a:ext cx="4752975" cy="954087"/>
          </a:xfrm>
          <a:prstGeom prst="rect">
            <a:avLst/>
          </a:prstGeom>
          <a:solidFill>
            <a:srgbClr val="30D204"/>
          </a:solidFill>
          <a:ln>
            <a:noFill/>
          </a:ln>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宋体" panose="02010600030101010101" pitchFamily="2" charset="-122"/>
              </a:rPr>
              <a:t>子树的叶结点构成的串</a:t>
            </a:r>
          </a:p>
          <a:p>
            <a:pPr>
              <a:spcBef>
                <a:spcPts val="0"/>
              </a:spcBef>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宋体" panose="02010600030101010101" pitchFamily="2" charset="-122"/>
              </a:rPr>
              <a:t>是相对于子树的根的短语</a:t>
            </a:r>
          </a:p>
        </p:txBody>
      </p:sp>
      <p:sp>
        <p:nvSpPr>
          <p:cNvPr id="865306" name="AutoShape 26">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tx1">
              <a:lumMod val="8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5308" name="Text Box 28"/>
          <p:cNvSpPr txBox="1">
            <a:spLocks noChangeArrowheads="1"/>
          </p:cNvSpPr>
          <p:nvPr/>
        </p:nvSpPr>
        <p:spPr bwMode="auto">
          <a:xfrm>
            <a:off x="4529138" y="2643188"/>
            <a:ext cx="1655762" cy="595312"/>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i</a:t>
            </a:r>
            <a:r>
              <a:rPr lang="en-US" altLang="zh-CN" baseline="-25000" dirty="0">
                <a:solidFill>
                  <a:srgbClr val="FF33CC"/>
                </a:solidFill>
                <a:effectLst>
                  <a:outerShdw blurRad="38100" dist="38100" dir="2700000" algn="tl">
                    <a:srgbClr val="000000"/>
                  </a:outerShdw>
                </a:effectLst>
                <a:latin typeface="Times New Roman" pitchFamily="18" charset="0"/>
              </a:rPr>
              <a:t>1</a:t>
            </a:r>
            <a:r>
              <a:rPr lang="en-US" altLang="zh-CN" dirty="0">
                <a:solidFill>
                  <a:srgbClr val="FF33CC"/>
                </a:solidFill>
                <a:effectLst>
                  <a:outerShdw blurRad="38100" dist="38100" dir="2700000" algn="tl">
                    <a:srgbClr val="000000"/>
                  </a:outerShdw>
                </a:effectLst>
                <a:latin typeface="Times New Roman" pitchFamily="18" charset="0"/>
              </a:rPr>
              <a:t>* i</a:t>
            </a:r>
            <a:r>
              <a:rPr lang="en-US" altLang="zh-CN" baseline="-25000" dirty="0">
                <a:solidFill>
                  <a:srgbClr val="FF33CC"/>
                </a:solidFill>
                <a:effectLst>
                  <a:outerShdw blurRad="38100" dist="38100" dir="2700000" algn="tl">
                    <a:srgbClr val="000000"/>
                  </a:outerShdw>
                </a:effectLst>
                <a:latin typeface="Times New Roman" pitchFamily="18" charset="0"/>
              </a:rPr>
              <a:t>2</a:t>
            </a:r>
            <a:r>
              <a:rPr lang="en-US" altLang="zh-CN" dirty="0">
                <a:solidFill>
                  <a:srgbClr val="FF33CC"/>
                </a:solidFill>
                <a:effectLst>
                  <a:outerShdw blurRad="38100" dist="38100" dir="2700000" algn="tl">
                    <a:srgbClr val="000000"/>
                  </a:outerShdw>
                </a:effectLst>
                <a:latin typeface="Times New Roman" pitchFamily="18" charset="0"/>
              </a:rPr>
              <a:t>+ i</a:t>
            </a:r>
            <a:r>
              <a:rPr lang="en-US" altLang="zh-CN" baseline="-25000" dirty="0">
                <a:solidFill>
                  <a:srgbClr val="FF33CC"/>
                </a:solidFill>
                <a:effectLst>
                  <a:outerShdw blurRad="38100" dist="38100" dir="2700000" algn="tl">
                    <a:srgbClr val="000000"/>
                  </a:outerShdw>
                </a:effectLst>
                <a:latin typeface="Times New Roman" pitchFamily="18" charset="0"/>
              </a:rPr>
              <a:t>3</a:t>
            </a:r>
          </a:p>
        </p:txBody>
      </p:sp>
      <p:sp>
        <p:nvSpPr>
          <p:cNvPr id="865309" name="Rectangle 29"/>
          <p:cNvSpPr>
            <a:spLocks noChangeArrowheads="1"/>
          </p:cNvSpPr>
          <p:nvPr/>
        </p:nvSpPr>
        <p:spPr bwMode="auto">
          <a:xfrm>
            <a:off x="4500563" y="3290888"/>
            <a:ext cx="1062037" cy="595312"/>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i</a:t>
            </a:r>
            <a:r>
              <a:rPr lang="en-US" altLang="zh-CN" baseline="-25000" dirty="0">
                <a:solidFill>
                  <a:srgbClr val="FF33CC"/>
                </a:solidFill>
                <a:effectLst>
                  <a:outerShdw blurRad="38100" dist="38100" dir="2700000" algn="tl">
                    <a:srgbClr val="000000"/>
                  </a:outerShdw>
                </a:effectLst>
                <a:latin typeface="Times New Roman" pitchFamily="18" charset="0"/>
              </a:rPr>
              <a:t>1</a:t>
            </a:r>
            <a:r>
              <a:rPr lang="en-US" altLang="zh-CN" dirty="0">
                <a:solidFill>
                  <a:srgbClr val="FF33CC"/>
                </a:solidFill>
                <a:effectLst>
                  <a:outerShdw blurRad="38100" dist="38100" dir="2700000" algn="tl">
                    <a:srgbClr val="000000"/>
                  </a:outerShdw>
                </a:effectLst>
                <a:latin typeface="Times New Roman" pitchFamily="18" charset="0"/>
              </a:rPr>
              <a:t>* i</a:t>
            </a:r>
            <a:r>
              <a:rPr lang="en-US" altLang="zh-CN" baseline="-25000" dirty="0">
                <a:solidFill>
                  <a:srgbClr val="FF33CC"/>
                </a:solidFill>
                <a:effectLst>
                  <a:outerShdw blurRad="38100" dist="38100" dir="2700000" algn="tl">
                    <a:srgbClr val="000000"/>
                  </a:outerShdw>
                </a:effectLst>
                <a:latin typeface="Times New Roman" pitchFamily="18" charset="0"/>
              </a:rPr>
              <a:t>2 </a:t>
            </a:r>
          </a:p>
        </p:txBody>
      </p:sp>
      <p:sp>
        <p:nvSpPr>
          <p:cNvPr id="865311" name="Text Box 31"/>
          <p:cNvSpPr txBox="1">
            <a:spLocks noChangeArrowheads="1"/>
          </p:cNvSpPr>
          <p:nvPr/>
        </p:nvSpPr>
        <p:spPr bwMode="auto">
          <a:xfrm>
            <a:off x="989013" y="2665413"/>
            <a:ext cx="598487" cy="595313"/>
          </a:xfrm>
          <a:prstGeom prst="rect">
            <a:avLst/>
          </a:prstGeom>
          <a:noFill/>
          <a:ln w="38100">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E</a:t>
            </a:r>
            <a:r>
              <a:rPr lang="en-US" altLang="zh-CN" baseline="-25000" dirty="0">
                <a:solidFill>
                  <a:schemeClr val="bg2"/>
                </a:solidFill>
                <a:effectLst>
                  <a:outerShdw blurRad="38100" dist="38100" dir="2700000" algn="tl">
                    <a:srgbClr val="000000"/>
                  </a:outerShdw>
                </a:effectLst>
                <a:latin typeface="Times New Roman" pitchFamily="18" charset="0"/>
              </a:rPr>
              <a:t>2</a:t>
            </a:r>
          </a:p>
        </p:txBody>
      </p:sp>
      <p:sp>
        <p:nvSpPr>
          <p:cNvPr id="865312" name="Text Box 32"/>
          <p:cNvSpPr txBox="1">
            <a:spLocks noChangeArrowheads="1"/>
          </p:cNvSpPr>
          <p:nvPr/>
        </p:nvSpPr>
        <p:spPr bwMode="auto">
          <a:xfrm>
            <a:off x="2717800" y="2593976"/>
            <a:ext cx="727075" cy="595312"/>
          </a:xfrm>
          <a:prstGeom prst="rect">
            <a:avLst/>
          </a:prstGeom>
          <a:noFill/>
          <a:ln w="38100">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T</a:t>
            </a:r>
            <a:r>
              <a:rPr lang="en-US" altLang="zh-CN" baseline="-25000" dirty="0">
                <a:solidFill>
                  <a:schemeClr val="bg2"/>
                </a:solidFill>
                <a:effectLst>
                  <a:outerShdw blurRad="38100" dist="38100" dir="2700000" algn="tl">
                    <a:srgbClr val="000000"/>
                  </a:outerShdw>
                </a:effectLst>
                <a:latin typeface="Times New Roman" pitchFamily="18" charset="0"/>
              </a:rPr>
              <a:t>1</a:t>
            </a:r>
          </a:p>
        </p:txBody>
      </p:sp>
      <p:sp>
        <p:nvSpPr>
          <p:cNvPr id="865313" name="Rectangle 33"/>
          <p:cNvSpPr>
            <a:spLocks noChangeArrowheads="1"/>
          </p:cNvSpPr>
          <p:nvPr/>
        </p:nvSpPr>
        <p:spPr bwMode="auto">
          <a:xfrm>
            <a:off x="2789238" y="3746501"/>
            <a:ext cx="571500" cy="595312"/>
          </a:xfrm>
          <a:prstGeom prst="rect">
            <a:avLst/>
          </a:prstGeom>
          <a:noFill/>
          <a:ln w="38100">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F</a:t>
            </a:r>
            <a:r>
              <a:rPr lang="en-US" altLang="zh-CN" baseline="-25000" dirty="0">
                <a:solidFill>
                  <a:schemeClr val="bg2"/>
                </a:solidFill>
                <a:effectLst>
                  <a:outerShdw blurRad="38100" dist="38100" dir="2700000" algn="tl">
                    <a:srgbClr val="000000"/>
                  </a:outerShdw>
                </a:effectLst>
                <a:latin typeface="Times New Roman" pitchFamily="18" charset="0"/>
              </a:rPr>
              <a:t>1</a:t>
            </a:r>
          </a:p>
        </p:txBody>
      </p:sp>
      <p:sp>
        <p:nvSpPr>
          <p:cNvPr id="865314" name="Rectangle 34"/>
          <p:cNvSpPr>
            <a:spLocks noChangeArrowheads="1"/>
          </p:cNvSpPr>
          <p:nvPr/>
        </p:nvSpPr>
        <p:spPr bwMode="auto">
          <a:xfrm>
            <a:off x="1709738" y="4422776"/>
            <a:ext cx="735012" cy="595312"/>
          </a:xfrm>
          <a:prstGeom prst="rect">
            <a:avLst/>
          </a:prstGeom>
          <a:noFill/>
          <a:ln w="38100">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F</a:t>
            </a:r>
            <a:r>
              <a:rPr lang="en-US" altLang="zh-CN" baseline="-25000" dirty="0">
                <a:solidFill>
                  <a:schemeClr val="bg2"/>
                </a:solidFill>
                <a:effectLst>
                  <a:outerShdw blurRad="38100" dist="38100" dir="2700000" algn="tl">
                    <a:srgbClr val="000000"/>
                  </a:outerShdw>
                </a:effectLst>
                <a:latin typeface="Times New Roman" pitchFamily="18" charset="0"/>
              </a:rPr>
              <a:t>2</a:t>
            </a:r>
          </a:p>
        </p:txBody>
      </p:sp>
      <p:sp>
        <p:nvSpPr>
          <p:cNvPr id="865315" name="Rectangle 35"/>
          <p:cNvSpPr>
            <a:spLocks noChangeArrowheads="1"/>
          </p:cNvSpPr>
          <p:nvPr/>
        </p:nvSpPr>
        <p:spPr bwMode="auto">
          <a:xfrm>
            <a:off x="4572000" y="3938588"/>
            <a:ext cx="436563" cy="595312"/>
          </a:xfrm>
          <a:prstGeom prst="rect">
            <a:avLst/>
          </a:prstGeom>
          <a:noFill/>
          <a:ln w="38100">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i</a:t>
            </a:r>
            <a:r>
              <a:rPr lang="en-US" altLang="zh-CN" baseline="-25000" dirty="0">
                <a:solidFill>
                  <a:srgbClr val="FF33CC"/>
                </a:solidFill>
                <a:effectLst>
                  <a:outerShdw blurRad="38100" dist="38100" dir="2700000" algn="tl">
                    <a:srgbClr val="000000"/>
                  </a:outerShdw>
                </a:effectLst>
                <a:latin typeface="Times New Roman" pitchFamily="18" charset="0"/>
              </a:rPr>
              <a:t>1</a:t>
            </a:r>
          </a:p>
        </p:txBody>
      </p:sp>
      <p:sp>
        <p:nvSpPr>
          <p:cNvPr id="865318" name="Text Box 38"/>
          <p:cNvSpPr txBox="1">
            <a:spLocks noChangeArrowheads="1"/>
          </p:cNvSpPr>
          <p:nvPr/>
        </p:nvSpPr>
        <p:spPr bwMode="auto">
          <a:xfrm>
            <a:off x="1709738" y="5473701"/>
            <a:ext cx="576262" cy="595312"/>
          </a:xfrm>
          <a:prstGeom prst="rect">
            <a:avLst/>
          </a:prstGeom>
          <a:noFill/>
          <a:ln w="38100">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i</a:t>
            </a:r>
            <a:r>
              <a:rPr lang="en-US" altLang="zh-CN" baseline="-25000" dirty="0">
                <a:solidFill>
                  <a:srgbClr val="FF33CC"/>
                </a:solidFill>
                <a:effectLst>
                  <a:outerShdw blurRad="38100" dist="38100" dir="2700000" algn="tl">
                    <a:srgbClr val="000000"/>
                  </a:outerShdw>
                </a:effectLst>
                <a:latin typeface="Times New Roman" pitchFamily="18" charset="0"/>
              </a:rPr>
              <a:t>2</a:t>
            </a:r>
          </a:p>
        </p:txBody>
      </p:sp>
      <p:sp>
        <p:nvSpPr>
          <p:cNvPr id="865319" name="Rectangle 39"/>
          <p:cNvSpPr>
            <a:spLocks noChangeArrowheads="1"/>
          </p:cNvSpPr>
          <p:nvPr/>
        </p:nvSpPr>
        <p:spPr bwMode="auto">
          <a:xfrm>
            <a:off x="4572000" y="4572000"/>
            <a:ext cx="436563" cy="595313"/>
          </a:xfrm>
          <a:prstGeom prst="rect">
            <a:avLst/>
          </a:prstGeom>
          <a:noFill/>
          <a:ln w="38100">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rgbClr val="FF33CC"/>
                </a:solidFill>
                <a:effectLst>
                  <a:outerShdw blurRad="38100" dist="38100" dir="2700000" algn="tl">
                    <a:srgbClr val="000000"/>
                  </a:outerShdw>
                </a:effectLst>
                <a:latin typeface="Times New Roman" pitchFamily="18" charset="0"/>
              </a:rPr>
              <a:t>i</a:t>
            </a:r>
            <a:r>
              <a:rPr lang="en-US" altLang="zh-CN" baseline="-25000" dirty="0">
                <a:solidFill>
                  <a:srgbClr val="FF33CC"/>
                </a:solidFill>
                <a:effectLst>
                  <a:outerShdw blurRad="38100" dist="38100" dir="2700000" algn="tl">
                    <a:srgbClr val="000000"/>
                  </a:outerShdw>
                </a:effectLst>
                <a:latin typeface="Times New Roman" pitchFamily="18" charset="0"/>
              </a:rPr>
              <a:t>2</a:t>
            </a:r>
          </a:p>
        </p:txBody>
      </p:sp>
      <p:sp>
        <p:nvSpPr>
          <p:cNvPr id="53281" name="Rectangle 41"/>
          <p:cNvSpPr>
            <a:spLocks noChangeArrowheads="1"/>
          </p:cNvSpPr>
          <p:nvPr/>
        </p:nvSpPr>
        <p:spPr bwMode="auto">
          <a:xfrm>
            <a:off x="3030538" y="-131763"/>
            <a:ext cx="4002087"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2.9  </a:t>
            </a:r>
            <a:r>
              <a:rPr lang="zh-CN" altLang="en-US" sz="4400" dirty="0">
                <a:solidFill>
                  <a:srgbClr val="C00000"/>
                </a:solidFill>
                <a:effectLst>
                  <a:outerShdw blurRad="38100" dist="38100" dir="2700000" algn="tl">
                    <a:srgbClr val="000000"/>
                  </a:outerShdw>
                </a:effectLst>
                <a:latin typeface="+mj-lt"/>
                <a:ea typeface="楷体_GB2312" pitchFamily="49" charset="-122"/>
              </a:rPr>
              <a:t>子树与短语</a:t>
            </a:r>
          </a:p>
        </p:txBody>
      </p:sp>
      <p:grpSp>
        <p:nvGrpSpPr>
          <p:cNvPr id="2" name="组合 1"/>
          <p:cNvGrpSpPr/>
          <p:nvPr/>
        </p:nvGrpSpPr>
        <p:grpSpPr>
          <a:xfrm>
            <a:off x="4786313" y="2286000"/>
            <a:ext cx="3929062" cy="561975"/>
            <a:chOff x="4786313" y="2286000"/>
            <a:chExt cx="3929062" cy="561975"/>
          </a:xfrm>
        </p:grpSpPr>
        <p:sp>
          <p:nvSpPr>
            <p:cNvPr id="865320" name="Rectangle 40"/>
            <p:cNvSpPr>
              <a:spLocks noChangeArrowheads="1"/>
            </p:cNvSpPr>
            <p:nvPr/>
          </p:nvSpPr>
          <p:spPr bwMode="auto">
            <a:xfrm>
              <a:off x="6929438" y="2286000"/>
              <a:ext cx="1785937" cy="528638"/>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latin typeface="Times New Roman" pitchFamily="18" charset="0"/>
                </a:rPr>
                <a:t>非终结符</a:t>
              </a:r>
            </a:p>
          </p:txBody>
        </p:sp>
        <p:sp>
          <p:nvSpPr>
            <p:cNvPr id="36" name="Rectangle 40"/>
            <p:cNvSpPr>
              <a:spLocks noChangeArrowheads="1"/>
            </p:cNvSpPr>
            <p:nvPr/>
          </p:nvSpPr>
          <p:spPr bwMode="auto">
            <a:xfrm>
              <a:off x="4786313" y="2286000"/>
              <a:ext cx="1008062" cy="561975"/>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sz="2800" dirty="0">
                  <a:solidFill>
                    <a:schemeClr val="bg2"/>
                  </a:solidFill>
                  <a:effectLst>
                    <a:outerShdw blurRad="38100" dist="38100" dir="2700000" algn="tl">
                      <a:srgbClr val="000000"/>
                    </a:outerShdw>
                  </a:effectLst>
                  <a:latin typeface="Times New Roman" pitchFamily="18" charset="0"/>
                </a:rPr>
                <a:t>短语</a:t>
              </a:r>
            </a:p>
          </p:txBody>
        </p:sp>
      </p:grpSp>
      <p:sp>
        <p:nvSpPr>
          <p:cNvPr id="37" name="Text Box 28"/>
          <p:cNvSpPr txBox="1">
            <a:spLocks noChangeArrowheads="1"/>
          </p:cNvSpPr>
          <p:nvPr/>
        </p:nvSpPr>
        <p:spPr bwMode="auto">
          <a:xfrm>
            <a:off x="7286625" y="3286125"/>
            <a:ext cx="642938"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E</a:t>
            </a:r>
            <a:r>
              <a:rPr lang="en-US" altLang="zh-CN" baseline="-25000" dirty="0">
                <a:solidFill>
                  <a:srgbClr val="006600"/>
                </a:solidFill>
                <a:effectLst>
                  <a:outerShdw blurRad="38100" dist="38100" dir="2700000" algn="tl">
                    <a:srgbClr val="000000"/>
                  </a:outerShdw>
                </a:effectLst>
                <a:latin typeface="Times New Roman" pitchFamily="18" charset="0"/>
              </a:rPr>
              <a:t>2</a:t>
            </a:r>
          </a:p>
        </p:txBody>
      </p:sp>
      <p:sp>
        <p:nvSpPr>
          <p:cNvPr id="38" name="Text Box 28"/>
          <p:cNvSpPr txBox="1">
            <a:spLocks noChangeArrowheads="1"/>
          </p:cNvSpPr>
          <p:nvPr/>
        </p:nvSpPr>
        <p:spPr bwMode="auto">
          <a:xfrm>
            <a:off x="7286625" y="2714625"/>
            <a:ext cx="785813"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E</a:t>
            </a:r>
            <a:r>
              <a:rPr lang="en-US" altLang="zh-CN" baseline="-25000" dirty="0">
                <a:solidFill>
                  <a:srgbClr val="006600"/>
                </a:solidFill>
                <a:effectLst>
                  <a:outerShdw blurRad="38100" dist="38100" dir="2700000" algn="tl">
                    <a:srgbClr val="000000"/>
                  </a:outerShdw>
                </a:effectLst>
                <a:latin typeface="Times New Roman" pitchFamily="18" charset="0"/>
              </a:rPr>
              <a:t>1</a:t>
            </a:r>
          </a:p>
        </p:txBody>
      </p:sp>
      <p:sp>
        <p:nvSpPr>
          <p:cNvPr id="39" name="Text Box 28"/>
          <p:cNvSpPr txBox="1">
            <a:spLocks noChangeArrowheads="1"/>
          </p:cNvSpPr>
          <p:nvPr/>
        </p:nvSpPr>
        <p:spPr bwMode="auto">
          <a:xfrm>
            <a:off x="7929563" y="3286125"/>
            <a:ext cx="642937"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T</a:t>
            </a:r>
            <a:r>
              <a:rPr lang="en-US" altLang="zh-CN" baseline="-25000" dirty="0">
                <a:solidFill>
                  <a:srgbClr val="006600"/>
                </a:solidFill>
                <a:effectLst>
                  <a:outerShdw blurRad="38100" dist="38100" dir="2700000" algn="tl">
                    <a:srgbClr val="000000"/>
                  </a:outerShdw>
                </a:effectLst>
                <a:latin typeface="Times New Roman" pitchFamily="18" charset="0"/>
              </a:rPr>
              <a:t>2</a:t>
            </a:r>
          </a:p>
        </p:txBody>
      </p:sp>
      <p:sp>
        <p:nvSpPr>
          <p:cNvPr id="40" name="Text Box 28"/>
          <p:cNvSpPr txBox="1">
            <a:spLocks noChangeArrowheads="1"/>
          </p:cNvSpPr>
          <p:nvPr/>
        </p:nvSpPr>
        <p:spPr bwMode="auto">
          <a:xfrm>
            <a:off x="7286625" y="4572000"/>
            <a:ext cx="642938"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F</a:t>
            </a:r>
            <a:r>
              <a:rPr lang="en-US" altLang="zh-CN" baseline="-25000" dirty="0">
                <a:solidFill>
                  <a:srgbClr val="006600"/>
                </a:solidFill>
                <a:effectLst>
                  <a:outerShdw blurRad="38100" dist="38100" dir="2700000" algn="tl">
                    <a:srgbClr val="000000"/>
                  </a:outerShdw>
                </a:effectLst>
                <a:latin typeface="Times New Roman" pitchFamily="18" charset="0"/>
              </a:rPr>
              <a:t>2</a:t>
            </a:r>
          </a:p>
        </p:txBody>
      </p:sp>
      <p:sp>
        <p:nvSpPr>
          <p:cNvPr id="42" name="Text Box 28"/>
          <p:cNvSpPr txBox="1">
            <a:spLocks noChangeArrowheads="1"/>
          </p:cNvSpPr>
          <p:nvPr/>
        </p:nvSpPr>
        <p:spPr bwMode="auto">
          <a:xfrm>
            <a:off x="7286625" y="3929063"/>
            <a:ext cx="642938" cy="595312"/>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T</a:t>
            </a:r>
            <a:r>
              <a:rPr lang="en-US" altLang="zh-CN" baseline="-25000" dirty="0">
                <a:solidFill>
                  <a:srgbClr val="006600"/>
                </a:solidFill>
                <a:effectLst>
                  <a:outerShdw blurRad="38100" dist="38100" dir="2700000" algn="tl">
                    <a:srgbClr val="000000"/>
                  </a:outerShdw>
                </a:effectLst>
                <a:latin typeface="Times New Roman" pitchFamily="18" charset="0"/>
              </a:rPr>
              <a:t>3</a:t>
            </a:r>
          </a:p>
        </p:txBody>
      </p:sp>
      <p:sp>
        <p:nvSpPr>
          <p:cNvPr id="43" name="Text Box 28"/>
          <p:cNvSpPr txBox="1">
            <a:spLocks noChangeArrowheads="1"/>
          </p:cNvSpPr>
          <p:nvPr/>
        </p:nvSpPr>
        <p:spPr bwMode="auto">
          <a:xfrm>
            <a:off x="7858125" y="3929063"/>
            <a:ext cx="642938" cy="595312"/>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F</a:t>
            </a:r>
            <a:r>
              <a:rPr lang="en-US" altLang="zh-CN" baseline="-25000" dirty="0">
                <a:solidFill>
                  <a:srgbClr val="006600"/>
                </a:solidFill>
                <a:effectLst>
                  <a:outerShdw blurRad="38100" dist="38100" dir="2700000" algn="tl">
                    <a:srgbClr val="000000"/>
                  </a:outerShdw>
                </a:effectLst>
                <a:latin typeface="Times New Roman" pitchFamily="18" charset="0"/>
              </a:rPr>
              <a:t>3</a:t>
            </a:r>
          </a:p>
        </p:txBody>
      </p:sp>
      <p:sp>
        <p:nvSpPr>
          <p:cNvPr id="44" name="Text Box 28"/>
          <p:cNvSpPr txBox="1">
            <a:spLocks noChangeArrowheads="1"/>
          </p:cNvSpPr>
          <p:nvPr/>
        </p:nvSpPr>
        <p:spPr bwMode="auto">
          <a:xfrm>
            <a:off x="7286625" y="5286375"/>
            <a:ext cx="642938"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T</a:t>
            </a:r>
            <a:r>
              <a:rPr lang="en-US" altLang="zh-CN" baseline="-25000" dirty="0">
                <a:solidFill>
                  <a:srgbClr val="006600"/>
                </a:solidFill>
                <a:effectLst>
                  <a:outerShdw blurRad="38100" dist="38100" dir="2700000" algn="tl">
                    <a:srgbClr val="000000"/>
                  </a:outerShdw>
                </a:effectLst>
                <a:latin typeface="Times New Roman" pitchFamily="18" charset="0"/>
              </a:rPr>
              <a:t>1</a:t>
            </a:r>
          </a:p>
        </p:txBody>
      </p:sp>
      <p:sp>
        <p:nvSpPr>
          <p:cNvPr id="45" name="Text Box 28"/>
          <p:cNvSpPr txBox="1">
            <a:spLocks noChangeArrowheads="1"/>
          </p:cNvSpPr>
          <p:nvPr/>
        </p:nvSpPr>
        <p:spPr bwMode="auto">
          <a:xfrm>
            <a:off x="7929563" y="5286375"/>
            <a:ext cx="642937" cy="59531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rgbClr val="006600"/>
                </a:solidFill>
                <a:effectLst>
                  <a:outerShdw blurRad="38100" dist="38100" dir="2700000" algn="tl">
                    <a:srgbClr val="000000"/>
                  </a:outerShdw>
                </a:effectLst>
                <a:latin typeface="Times New Roman" pitchFamily="18" charset="0"/>
              </a:rPr>
              <a:t>F</a:t>
            </a:r>
            <a:r>
              <a:rPr lang="en-US" altLang="zh-CN" baseline="-25000" dirty="0">
                <a:solidFill>
                  <a:srgbClr val="006600"/>
                </a:solidFill>
                <a:effectLst>
                  <a:outerShdw blurRad="38100" dist="38100" dir="2700000" algn="tl">
                    <a:srgbClr val="000000"/>
                  </a:outerShdw>
                </a:effectLst>
                <a:latin typeface="Times New Roman" pitchFamily="18" charset="0"/>
              </a:rPr>
              <a:t>1</a:t>
            </a:r>
          </a:p>
        </p:txBody>
      </p:sp>
      <p:sp>
        <p:nvSpPr>
          <p:cNvPr id="41" name="Text Box 3"/>
          <p:cNvSpPr txBox="1">
            <a:spLocks noChangeArrowheads="1"/>
          </p:cNvSpPr>
          <p:nvPr/>
        </p:nvSpPr>
        <p:spPr bwMode="auto">
          <a:xfrm>
            <a:off x="3833813" y="542925"/>
            <a:ext cx="4752975" cy="9556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句型的子串，</a:t>
            </a:r>
            <a:endParaRPr lang="en-US" altLang="zh-CN" sz="2800"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endParaRPr>
          </a:p>
          <a:p>
            <a:pPr>
              <a:spcBef>
                <a:spcPts val="0"/>
              </a:spcBef>
              <a:buClr>
                <a:schemeClr val="folHlink"/>
              </a:buClr>
              <a:buFont typeface="Monotype Sorts" pitchFamily="2" charset="2"/>
              <a:buNone/>
              <a:defRPr/>
            </a:pPr>
            <a:r>
              <a:rPr lang="zh-CN" altLang="en-US" sz="2800" dirty="0">
                <a:solidFill>
                  <a:schemeClr val="bg2"/>
                </a:solidFill>
                <a:effectLst>
                  <a:outerShdw blurRad="38100" dist="38100" dir="2700000" algn="tl">
                    <a:srgbClr val="000000">
                      <a:alpha val="43137"/>
                    </a:srgbClr>
                  </a:outerShdw>
                </a:effectLst>
                <a:latin typeface="楷体_GB2312" pitchFamily="49" charset="-122"/>
                <a:ea typeface="楷体_GB2312" pitchFamily="49" charset="-122"/>
              </a:rPr>
              <a:t>能够归约到一个非终结符号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Horizontal)">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269"/>
                                        </p:tgtEl>
                                        <p:attrNameLst>
                                          <p:attrName>style.visibility</p:attrName>
                                        </p:attrNameLst>
                                      </p:cBhvr>
                                      <p:to>
                                        <p:strVal val="visible"/>
                                      </p:to>
                                    </p:set>
                                    <p:animEffect transition="in" filter="fade">
                                      <p:cBhvr>
                                        <p:cTn id="12" dur="1000"/>
                                        <p:tgtEl>
                                          <p:spTgt spid="53269"/>
                                        </p:tgtEl>
                                      </p:cBhvr>
                                    </p:animEffect>
                                    <p:anim calcmode="lin" valueType="num">
                                      <p:cBhvr>
                                        <p:cTn id="13" dur="1000" fill="hold"/>
                                        <p:tgtEl>
                                          <p:spTgt spid="53269"/>
                                        </p:tgtEl>
                                        <p:attrNameLst>
                                          <p:attrName>ppt_x</p:attrName>
                                        </p:attrNameLst>
                                      </p:cBhvr>
                                      <p:tavLst>
                                        <p:tav tm="0">
                                          <p:val>
                                            <p:strVal val="#ppt_x"/>
                                          </p:val>
                                        </p:tav>
                                        <p:tav tm="100000">
                                          <p:val>
                                            <p:strVal val="#ppt_x"/>
                                          </p:val>
                                        </p:tav>
                                      </p:tavLst>
                                    </p:anim>
                                    <p:anim calcmode="lin" valueType="num">
                                      <p:cBhvr>
                                        <p:cTn id="14" dur="1000" fill="hold"/>
                                        <p:tgtEl>
                                          <p:spTgt spid="5326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865308"/>
                                        </p:tgtEl>
                                        <p:attrNameLst>
                                          <p:attrName>style.visibility</p:attrName>
                                        </p:attrNameLst>
                                      </p:cBhvr>
                                      <p:to>
                                        <p:strVal val="visible"/>
                                      </p:to>
                                    </p:set>
                                    <p:anim calcmode="lin" valueType="num">
                                      <p:cBhvr>
                                        <p:cTn id="24" dur="1000" fill="hold"/>
                                        <p:tgtEl>
                                          <p:spTgt spid="865308"/>
                                        </p:tgtEl>
                                        <p:attrNameLst>
                                          <p:attrName>ppt_w</p:attrName>
                                        </p:attrNameLst>
                                      </p:cBhvr>
                                      <p:tavLst>
                                        <p:tav tm="0">
                                          <p:val>
                                            <p:strVal val="#ppt_w*0.70"/>
                                          </p:val>
                                        </p:tav>
                                        <p:tav tm="100000">
                                          <p:val>
                                            <p:strVal val="#ppt_w"/>
                                          </p:val>
                                        </p:tav>
                                      </p:tavLst>
                                    </p:anim>
                                    <p:anim calcmode="lin" valueType="num">
                                      <p:cBhvr>
                                        <p:cTn id="25" dur="1000" fill="hold"/>
                                        <p:tgtEl>
                                          <p:spTgt spid="865308"/>
                                        </p:tgtEl>
                                        <p:attrNameLst>
                                          <p:attrName>ppt_h</p:attrName>
                                        </p:attrNameLst>
                                      </p:cBhvr>
                                      <p:tavLst>
                                        <p:tav tm="0">
                                          <p:val>
                                            <p:strVal val="#ppt_h"/>
                                          </p:val>
                                        </p:tav>
                                        <p:tav tm="100000">
                                          <p:val>
                                            <p:strVal val="#ppt_h"/>
                                          </p:val>
                                        </p:tav>
                                      </p:tavLst>
                                    </p:anim>
                                    <p:animEffect transition="in" filter="fade">
                                      <p:cBhvr>
                                        <p:cTn id="26" dur="1000"/>
                                        <p:tgtEl>
                                          <p:spTgt spid="8653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strVal val="#ppt_w*0.70"/>
                                          </p:val>
                                        </p:tav>
                                        <p:tav tm="100000">
                                          <p:val>
                                            <p:strVal val="#ppt_w"/>
                                          </p:val>
                                        </p:tav>
                                      </p:tavLst>
                                    </p:anim>
                                    <p:anim calcmode="lin" valueType="num">
                                      <p:cBhvr>
                                        <p:cTn id="32" dur="1000" fill="hold"/>
                                        <p:tgtEl>
                                          <p:spTgt spid="38"/>
                                        </p:tgtEl>
                                        <p:attrNameLst>
                                          <p:attrName>ppt_h</p:attrName>
                                        </p:attrNameLst>
                                      </p:cBhvr>
                                      <p:tavLst>
                                        <p:tav tm="0">
                                          <p:val>
                                            <p:strVal val="#ppt_h"/>
                                          </p:val>
                                        </p:tav>
                                        <p:tav tm="100000">
                                          <p:val>
                                            <p:strVal val="#ppt_h"/>
                                          </p:val>
                                        </p:tav>
                                      </p:tavLst>
                                    </p:anim>
                                    <p:animEffect transition="in" filter="fade">
                                      <p:cBhvr>
                                        <p:cTn id="33" dur="1000"/>
                                        <p:tgtEl>
                                          <p:spTgt spid="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mph" presetSubtype="2" fill="hold" nodeType="clickEffect">
                                  <p:stCondLst>
                                    <p:cond delay="0"/>
                                  </p:stCondLst>
                                  <p:childTnLst>
                                    <p:animClr clrSpc="rgb" dir="cw">
                                      <p:cBhvr override="childStyle">
                                        <p:cTn id="37" dur="2000" fill="hold"/>
                                        <p:tgtEl>
                                          <p:spTgt spid="865287">
                                            <p:txEl>
                                              <p:pRg st="0" end="0"/>
                                            </p:txEl>
                                          </p:spTgt>
                                        </p:tgtEl>
                                        <p:attrNameLst>
                                          <p:attrName>style.color</p:attrName>
                                        </p:attrNameLst>
                                      </p:cBhvr>
                                      <p:to>
                                        <a:srgbClr val="006600"/>
                                      </p:to>
                                    </p:animClr>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65309"/>
                                        </p:tgtEl>
                                        <p:attrNameLst>
                                          <p:attrName>style.visibility</p:attrName>
                                        </p:attrNameLst>
                                      </p:cBhvr>
                                      <p:to>
                                        <p:strVal val="visible"/>
                                      </p:to>
                                    </p:set>
                                    <p:animEffect transition="in" filter="dissolve">
                                      <p:cBhvr>
                                        <p:cTn id="42" dur="500"/>
                                        <p:tgtEl>
                                          <p:spTgt spid="8653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1000" fill="hold"/>
                                        <p:tgtEl>
                                          <p:spTgt spid="37"/>
                                        </p:tgtEl>
                                        <p:attrNameLst>
                                          <p:attrName>ppt_w</p:attrName>
                                        </p:attrNameLst>
                                      </p:cBhvr>
                                      <p:tavLst>
                                        <p:tav tm="0">
                                          <p:val>
                                            <p:strVal val="#ppt_w*0.70"/>
                                          </p:val>
                                        </p:tav>
                                        <p:tav tm="100000">
                                          <p:val>
                                            <p:strVal val="#ppt_w"/>
                                          </p:val>
                                        </p:tav>
                                      </p:tavLst>
                                    </p:anim>
                                    <p:anim calcmode="lin" valueType="num">
                                      <p:cBhvr>
                                        <p:cTn id="48" dur="1000" fill="hold"/>
                                        <p:tgtEl>
                                          <p:spTgt spid="37"/>
                                        </p:tgtEl>
                                        <p:attrNameLst>
                                          <p:attrName>ppt_h</p:attrName>
                                        </p:attrNameLst>
                                      </p:cBhvr>
                                      <p:tavLst>
                                        <p:tav tm="0">
                                          <p:val>
                                            <p:strVal val="#ppt_h"/>
                                          </p:val>
                                        </p:tav>
                                        <p:tav tm="100000">
                                          <p:val>
                                            <p:strVal val="#ppt_h"/>
                                          </p:val>
                                        </p:tav>
                                      </p:tavLst>
                                    </p:anim>
                                    <p:animEffect transition="in" filter="fade">
                                      <p:cBhvr>
                                        <p:cTn id="49" dur="1000"/>
                                        <p:tgtEl>
                                          <p:spTgt spid="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1000" fill="hold"/>
                                        <p:tgtEl>
                                          <p:spTgt spid="39"/>
                                        </p:tgtEl>
                                        <p:attrNameLst>
                                          <p:attrName>ppt_w</p:attrName>
                                        </p:attrNameLst>
                                      </p:cBhvr>
                                      <p:tavLst>
                                        <p:tav tm="0">
                                          <p:val>
                                            <p:strVal val="#ppt_w*0.70"/>
                                          </p:val>
                                        </p:tav>
                                        <p:tav tm="100000">
                                          <p:val>
                                            <p:strVal val="#ppt_w"/>
                                          </p:val>
                                        </p:tav>
                                      </p:tavLst>
                                    </p:anim>
                                    <p:anim calcmode="lin" valueType="num">
                                      <p:cBhvr>
                                        <p:cTn id="55" dur="1000" fill="hold"/>
                                        <p:tgtEl>
                                          <p:spTgt spid="39"/>
                                        </p:tgtEl>
                                        <p:attrNameLst>
                                          <p:attrName>ppt_h</p:attrName>
                                        </p:attrNameLst>
                                      </p:cBhvr>
                                      <p:tavLst>
                                        <p:tav tm="0">
                                          <p:val>
                                            <p:strVal val="#ppt_h"/>
                                          </p:val>
                                        </p:tav>
                                        <p:tav tm="100000">
                                          <p:val>
                                            <p:strVal val="#ppt_h"/>
                                          </p:val>
                                        </p:tav>
                                      </p:tavLst>
                                    </p:anim>
                                    <p:animEffect transition="in" filter="fade">
                                      <p:cBhvr>
                                        <p:cTn id="56" dur="1000"/>
                                        <p:tgtEl>
                                          <p:spTgt spid="3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grpId="0" nodeType="clickEffect">
                                  <p:stCondLst>
                                    <p:cond delay="0"/>
                                  </p:stCondLst>
                                  <p:childTnLst>
                                    <p:animClr clrSpc="rgb" dir="cw">
                                      <p:cBhvr override="childStyle">
                                        <p:cTn id="60" dur="2000" fill="hold"/>
                                        <p:tgtEl>
                                          <p:spTgt spid="865311"/>
                                        </p:tgtEl>
                                        <p:attrNameLst>
                                          <p:attrName>style.color</p:attrName>
                                        </p:attrNameLst>
                                      </p:cBhvr>
                                      <p:to>
                                        <a:srgbClr val="006600"/>
                                      </p:to>
                                    </p:animClr>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mph" presetSubtype="2" fill="hold" nodeType="clickEffect">
                                  <p:stCondLst>
                                    <p:cond delay="0"/>
                                  </p:stCondLst>
                                  <p:childTnLst>
                                    <p:animClr clrSpc="rgb" dir="cw">
                                      <p:cBhvr override="childStyle">
                                        <p:cTn id="64" dur="2000" fill="hold"/>
                                        <p:tgtEl>
                                          <p:spTgt spid="865287">
                                            <p:txEl>
                                              <p:pRg st="3" end="3"/>
                                            </p:txEl>
                                          </p:spTgt>
                                        </p:tgtEl>
                                        <p:attrNameLst>
                                          <p:attrName>style.color</p:attrName>
                                        </p:attrNameLst>
                                      </p:cBhvr>
                                      <p:to>
                                        <a:srgbClr val="006600"/>
                                      </p:to>
                                    </p:animClr>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65315"/>
                                        </p:tgtEl>
                                        <p:attrNameLst>
                                          <p:attrName>style.visibility</p:attrName>
                                        </p:attrNameLst>
                                      </p:cBhvr>
                                      <p:to>
                                        <p:strVal val="visible"/>
                                      </p:to>
                                    </p:set>
                                    <p:animEffect transition="in" filter="dissolve">
                                      <p:cBhvr>
                                        <p:cTn id="69" dur="500"/>
                                        <p:tgtEl>
                                          <p:spTgt spid="8653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1000" fill="hold"/>
                                        <p:tgtEl>
                                          <p:spTgt spid="42"/>
                                        </p:tgtEl>
                                        <p:attrNameLst>
                                          <p:attrName>ppt_w</p:attrName>
                                        </p:attrNameLst>
                                      </p:cBhvr>
                                      <p:tavLst>
                                        <p:tav tm="0">
                                          <p:val>
                                            <p:strVal val="#ppt_w*0.70"/>
                                          </p:val>
                                        </p:tav>
                                        <p:tav tm="100000">
                                          <p:val>
                                            <p:strVal val="#ppt_w"/>
                                          </p:val>
                                        </p:tav>
                                      </p:tavLst>
                                    </p:anim>
                                    <p:anim calcmode="lin" valueType="num">
                                      <p:cBhvr>
                                        <p:cTn id="75" dur="1000" fill="hold"/>
                                        <p:tgtEl>
                                          <p:spTgt spid="42"/>
                                        </p:tgtEl>
                                        <p:attrNameLst>
                                          <p:attrName>ppt_h</p:attrName>
                                        </p:attrNameLst>
                                      </p:cBhvr>
                                      <p:tavLst>
                                        <p:tav tm="0">
                                          <p:val>
                                            <p:strVal val="#ppt_h"/>
                                          </p:val>
                                        </p:tav>
                                        <p:tav tm="100000">
                                          <p:val>
                                            <p:strVal val="#ppt_h"/>
                                          </p:val>
                                        </p:tav>
                                      </p:tavLst>
                                    </p:anim>
                                    <p:animEffect transition="in" filter="fade">
                                      <p:cBhvr>
                                        <p:cTn id="76" dur="1000"/>
                                        <p:tgtEl>
                                          <p:spTgt spid="4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1000" fill="hold"/>
                                        <p:tgtEl>
                                          <p:spTgt spid="43"/>
                                        </p:tgtEl>
                                        <p:attrNameLst>
                                          <p:attrName>ppt_w</p:attrName>
                                        </p:attrNameLst>
                                      </p:cBhvr>
                                      <p:tavLst>
                                        <p:tav tm="0">
                                          <p:val>
                                            <p:strVal val="#ppt_w*0.70"/>
                                          </p:val>
                                        </p:tav>
                                        <p:tav tm="100000">
                                          <p:val>
                                            <p:strVal val="#ppt_w"/>
                                          </p:val>
                                        </p:tav>
                                      </p:tavLst>
                                    </p:anim>
                                    <p:anim calcmode="lin" valueType="num">
                                      <p:cBhvr>
                                        <p:cTn id="82" dur="1000" fill="hold"/>
                                        <p:tgtEl>
                                          <p:spTgt spid="43"/>
                                        </p:tgtEl>
                                        <p:attrNameLst>
                                          <p:attrName>ppt_h</p:attrName>
                                        </p:attrNameLst>
                                      </p:cBhvr>
                                      <p:tavLst>
                                        <p:tav tm="0">
                                          <p:val>
                                            <p:strVal val="#ppt_h"/>
                                          </p:val>
                                        </p:tav>
                                        <p:tav tm="100000">
                                          <p:val>
                                            <p:strVal val="#ppt_h"/>
                                          </p:val>
                                        </p:tav>
                                      </p:tavLst>
                                    </p:anim>
                                    <p:animEffect transition="in" filter="fade">
                                      <p:cBhvr>
                                        <p:cTn id="83" dur="1000"/>
                                        <p:tgtEl>
                                          <p:spTgt spid="4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mph" presetSubtype="2" fill="hold" nodeType="clickEffect">
                                  <p:stCondLst>
                                    <p:cond delay="0"/>
                                  </p:stCondLst>
                                  <p:childTnLst>
                                    <p:animClr clrSpc="rgb" dir="cw">
                                      <p:cBhvr override="childStyle">
                                        <p:cTn id="87" dur="2000" fill="hold"/>
                                        <p:tgtEl>
                                          <p:spTgt spid="865287">
                                            <p:txEl>
                                              <p:pRg st="4" end="4"/>
                                            </p:txEl>
                                          </p:spTgt>
                                        </p:tgtEl>
                                        <p:attrNameLst>
                                          <p:attrName>style.color</p:attrName>
                                        </p:attrNameLst>
                                      </p:cBhvr>
                                      <p:to>
                                        <a:srgbClr val="006600"/>
                                      </p:to>
                                    </p:animClr>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mph" presetSubtype="2" fill="hold" nodeType="clickEffect">
                                  <p:stCondLst>
                                    <p:cond delay="0"/>
                                  </p:stCondLst>
                                  <p:childTnLst>
                                    <p:animClr clrSpc="rgb" dir="cw">
                                      <p:cBhvr override="childStyle">
                                        <p:cTn id="91" dur="2000" fill="hold"/>
                                        <p:tgtEl>
                                          <p:spTgt spid="865287">
                                            <p:txEl>
                                              <p:pRg st="6" end="6"/>
                                            </p:txEl>
                                          </p:spTgt>
                                        </p:tgtEl>
                                        <p:attrNameLst>
                                          <p:attrName>style.color</p:attrName>
                                        </p:attrNameLst>
                                      </p:cBhvr>
                                      <p:to>
                                        <a:srgbClr val="006600"/>
                                      </p:to>
                                    </p:animClr>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65319"/>
                                        </p:tgtEl>
                                        <p:attrNameLst>
                                          <p:attrName>style.visibility</p:attrName>
                                        </p:attrNameLst>
                                      </p:cBhvr>
                                      <p:to>
                                        <p:strVal val="visible"/>
                                      </p:to>
                                    </p:set>
                                    <p:animEffect transition="in" filter="dissolve">
                                      <p:cBhvr>
                                        <p:cTn id="96" dur="500"/>
                                        <p:tgtEl>
                                          <p:spTgt spid="86531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5"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1000" fill="hold"/>
                                        <p:tgtEl>
                                          <p:spTgt spid="40"/>
                                        </p:tgtEl>
                                        <p:attrNameLst>
                                          <p:attrName>ppt_w</p:attrName>
                                        </p:attrNameLst>
                                      </p:cBhvr>
                                      <p:tavLst>
                                        <p:tav tm="0">
                                          <p:val>
                                            <p:strVal val="#ppt_w*0.70"/>
                                          </p:val>
                                        </p:tav>
                                        <p:tav tm="100000">
                                          <p:val>
                                            <p:strVal val="#ppt_w"/>
                                          </p:val>
                                        </p:tav>
                                      </p:tavLst>
                                    </p:anim>
                                    <p:anim calcmode="lin" valueType="num">
                                      <p:cBhvr>
                                        <p:cTn id="102" dur="1000" fill="hold"/>
                                        <p:tgtEl>
                                          <p:spTgt spid="40"/>
                                        </p:tgtEl>
                                        <p:attrNameLst>
                                          <p:attrName>ppt_h</p:attrName>
                                        </p:attrNameLst>
                                      </p:cBhvr>
                                      <p:tavLst>
                                        <p:tav tm="0">
                                          <p:val>
                                            <p:strVal val="#ppt_h"/>
                                          </p:val>
                                        </p:tav>
                                        <p:tav tm="100000">
                                          <p:val>
                                            <p:strVal val="#ppt_h"/>
                                          </p:val>
                                        </p:tav>
                                      </p:tavLst>
                                    </p:anim>
                                    <p:animEffect transition="in" filter="fade">
                                      <p:cBhvr>
                                        <p:cTn id="103" dur="1000"/>
                                        <p:tgtEl>
                                          <p:spTgt spid="4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mph" presetSubtype="2" fill="hold" grpId="0" nodeType="clickEffect">
                                  <p:stCondLst>
                                    <p:cond delay="0"/>
                                  </p:stCondLst>
                                  <p:childTnLst>
                                    <p:animClr clrSpc="rgb" dir="cw">
                                      <p:cBhvr override="childStyle">
                                        <p:cTn id="107" dur="2000" fill="hold"/>
                                        <p:tgtEl>
                                          <p:spTgt spid="865314"/>
                                        </p:tgtEl>
                                        <p:attrNameLst>
                                          <p:attrName>style.color</p:attrName>
                                        </p:attrNameLst>
                                      </p:cBhvr>
                                      <p:to>
                                        <a:srgbClr val="006600"/>
                                      </p:to>
                                    </p:animClr>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865300"/>
                                        </p:tgtEl>
                                        <p:attrNameLst>
                                          <p:attrName>style.visibility</p:attrName>
                                        </p:attrNameLst>
                                      </p:cBhvr>
                                      <p:to>
                                        <p:strVal val="visible"/>
                                      </p:to>
                                    </p:set>
                                    <p:animEffect transition="in" filter="dissolve">
                                      <p:cBhvr>
                                        <p:cTn id="112" dur="500"/>
                                        <p:tgtEl>
                                          <p:spTgt spid="86530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5"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1000" fill="hold"/>
                                        <p:tgtEl>
                                          <p:spTgt spid="44"/>
                                        </p:tgtEl>
                                        <p:attrNameLst>
                                          <p:attrName>ppt_w</p:attrName>
                                        </p:attrNameLst>
                                      </p:cBhvr>
                                      <p:tavLst>
                                        <p:tav tm="0">
                                          <p:val>
                                            <p:strVal val="#ppt_w*0.70"/>
                                          </p:val>
                                        </p:tav>
                                        <p:tav tm="100000">
                                          <p:val>
                                            <p:strVal val="#ppt_w"/>
                                          </p:val>
                                        </p:tav>
                                      </p:tavLst>
                                    </p:anim>
                                    <p:anim calcmode="lin" valueType="num">
                                      <p:cBhvr>
                                        <p:cTn id="118" dur="1000" fill="hold"/>
                                        <p:tgtEl>
                                          <p:spTgt spid="44"/>
                                        </p:tgtEl>
                                        <p:attrNameLst>
                                          <p:attrName>ppt_h</p:attrName>
                                        </p:attrNameLst>
                                      </p:cBhvr>
                                      <p:tavLst>
                                        <p:tav tm="0">
                                          <p:val>
                                            <p:strVal val="#ppt_h"/>
                                          </p:val>
                                        </p:tav>
                                        <p:tav tm="100000">
                                          <p:val>
                                            <p:strVal val="#ppt_h"/>
                                          </p:val>
                                        </p:tav>
                                      </p:tavLst>
                                    </p:anim>
                                    <p:animEffect transition="in" filter="fade">
                                      <p:cBhvr>
                                        <p:cTn id="119" dur="1000"/>
                                        <p:tgtEl>
                                          <p:spTgt spid="4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5"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1000" fill="hold"/>
                                        <p:tgtEl>
                                          <p:spTgt spid="45"/>
                                        </p:tgtEl>
                                        <p:attrNameLst>
                                          <p:attrName>ppt_w</p:attrName>
                                        </p:attrNameLst>
                                      </p:cBhvr>
                                      <p:tavLst>
                                        <p:tav tm="0">
                                          <p:val>
                                            <p:strVal val="#ppt_w*0.70"/>
                                          </p:val>
                                        </p:tav>
                                        <p:tav tm="100000">
                                          <p:val>
                                            <p:strVal val="#ppt_w"/>
                                          </p:val>
                                        </p:tav>
                                      </p:tavLst>
                                    </p:anim>
                                    <p:anim calcmode="lin" valueType="num">
                                      <p:cBhvr>
                                        <p:cTn id="125" dur="1000" fill="hold"/>
                                        <p:tgtEl>
                                          <p:spTgt spid="45"/>
                                        </p:tgtEl>
                                        <p:attrNameLst>
                                          <p:attrName>ppt_h</p:attrName>
                                        </p:attrNameLst>
                                      </p:cBhvr>
                                      <p:tavLst>
                                        <p:tav tm="0">
                                          <p:val>
                                            <p:strVal val="#ppt_h"/>
                                          </p:val>
                                        </p:tav>
                                        <p:tav tm="100000">
                                          <p:val>
                                            <p:strVal val="#ppt_h"/>
                                          </p:val>
                                        </p:tav>
                                      </p:tavLst>
                                    </p:anim>
                                    <p:animEffect transition="in" filter="fade">
                                      <p:cBhvr>
                                        <p:cTn id="126" dur="1000"/>
                                        <p:tgtEl>
                                          <p:spTgt spid="4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mph" presetSubtype="2" fill="hold" nodeType="clickEffect">
                                  <p:stCondLst>
                                    <p:cond delay="0"/>
                                  </p:stCondLst>
                                  <p:childTnLst>
                                    <p:animClr clrSpc="rgb" dir="cw">
                                      <p:cBhvr override="childStyle">
                                        <p:cTn id="130" dur="2000" fill="hold"/>
                                        <p:tgtEl>
                                          <p:spTgt spid="865312">
                                            <p:txEl>
                                              <p:pRg st="0" end="0"/>
                                            </p:txEl>
                                          </p:spTgt>
                                        </p:tgtEl>
                                        <p:attrNameLst>
                                          <p:attrName>style.color</p:attrName>
                                        </p:attrNameLst>
                                      </p:cBhvr>
                                      <p:to>
                                        <a:srgbClr val="006600"/>
                                      </p:to>
                                    </p:animClr>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mph" presetSubtype="2" fill="hold" nodeType="clickEffect">
                                  <p:stCondLst>
                                    <p:cond delay="0"/>
                                  </p:stCondLst>
                                  <p:childTnLst>
                                    <p:animClr clrSpc="rgb" dir="cw">
                                      <p:cBhvr override="childStyle">
                                        <p:cTn id="134" dur="2000" fill="hold"/>
                                        <p:tgtEl>
                                          <p:spTgt spid="865313">
                                            <p:txEl>
                                              <p:pRg st="0" end="0"/>
                                            </p:txEl>
                                          </p:spTgt>
                                        </p:tgtEl>
                                        <p:attrNameLst>
                                          <p:attrName>style.color</p:attrName>
                                        </p:attrNameLst>
                                      </p:cBhvr>
                                      <p:to>
                                        <a:srgbClr val="006600"/>
                                      </p:to>
                                    </p:animClr>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865301"/>
                                        </p:tgtEl>
                                        <p:attrNameLst>
                                          <p:attrName>style.visibility</p:attrName>
                                        </p:attrNameLst>
                                      </p:cBhvr>
                                      <p:to>
                                        <p:strVal val="visible"/>
                                      </p:to>
                                    </p:set>
                                    <p:animEffect transition="in" filter="dissolve">
                                      <p:cBhvr>
                                        <p:cTn id="139" dur="500"/>
                                        <p:tgtEl>
                                          <p:spTgt spid="86530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865302"/>
                                        </p:tgtEl>
                                        <p:attrNameLst>
                                          <p:attrName>style.visibility</p:attrName>
                                        </p:attrNameLst>
                                      </p:cBhvr>
                                      <p:to>
                                        <p:strVal val="visible"/>
                                      </p:to>
                                    </p:set>
                                    <p:animEffect transition="in" filter="dissolve">
                                      <p:cBhvr>
                                        <p:cTn id="144" dur="500"/>
                                        <p:tgtEl>
                                          <p:spTgt spid="865302"/>
                                        </p:tgtEl>
                                      </p:cBhvr>
                                    </p:animEffect>
                                  </p:childTnLst>
                                </p:cTn>
                              </p:par>
                            </p:childTnLst>
                          </p:cTn>
                        </p:par>
                        <p:par>
                          <p:cTn id="145" fill="hold" nodeType="afterGroup">
                            <p:stCondLst>
                              <p:cond delay="500"/>
                            </p:stCondLst>
                            <p:childTnLst>
                              <p:par>
                                <p:cTn id="146" presetID="3" presetClass="entr" presetSubtype="10" fill="hold" grpId="0" nodeType="afterEffect">
                                  <p:stCondLst>
                                    <p:cond delay="0"/>
                                  </p:stCondLst>
                                  <p:childTnLst>
                                    <p:set>
                                      <p:cBhvr>
                                        <p:cTn id="147" dur="1" fill="hold">
                                          <p:stCondLst>
                                            <p:cond delay="0"/>
                                          </p:stCondLst>
                                        </p:cTn>
                                        <p:tgtEl>
                                          <p:spTgt spid="865306"/>
                                        </p:tgtEl>
                                        <p:attrNameLst>
                                          <p:attrName>style.visibility</p:attrName>
                                        </p:attrNameLst>
                                      </p:cBhvr>
                                      <p:to>
                                        <p:strVal val="visible"/>
                                      </p:to>
                                    </p:set>
                                    <p:animEffect transition="in" filter="blinds(horizontal)">
                                      <p:cBhvr>
                                        <p:cTn id="148" dur="500"/>
                                        <p:tgtEl>
                                          <p:spTgt spid="86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300" grpId="0"/>
      <p:bldP spid="865301" grpId="0"/>
      <p:bldP spid="865302" grpId="0"/>
      <p:bldP spid="53269" grpId="0" animBg="1"/>
      <p:bldP spid="865306" grpId="0" animBg="1"/>
      <p:bldP spid="865308" grpId="0"/>
      <p:bldP spid="865309" grpId="0"/>
      <p:bldP spid="865311" grpId="0"/>
      <p:bldP spid="865314" grpId="0"/>
      <p:bldP spid="865315" grpId="0"/>
      <p:bldP spid="865319" grpId="0"/>
      <p:bldP spid="37" grpId="0"/>
      <p:bldP spid="38" grpId="0"/>
      <p:bldP spid="39" grpId="0"/>
      <p:bldP spid="40" grpId="0"/>
      <p:bldP spid="42" grpId="0"/>
      <p:bldP spid="43" grpId="0"/>
      <p:bldP spid="44" grpId="0"/>
      <p:bldP spid="45" grpId="0"/>
      <p:bldP spid="4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8" name="Rectangle 2"/>
          <p:cNvSpPr>
            <a:spLocks noGrp="1" noChangeArrowheads="1"/>
          </p:cNvSpPr>
          <p:nvPr>
            <p:ph type="body" idx="1"/>
          </p:nvPr>
        </p:nvSpPr>
        <p:spPr>
          <a:xfrm>
            <a:off x="442913" y="657225"/>
            <a:ext cx="2981325" cy="2816225"/>
          </a:xfrm>
          <a:solidFill>
            <a:srgbClr val="CAD4FE"/>
          </a:solidFill>
        </p:spPr>
        <p:txBody>
          <a:bodyPr/>
          <a:lstStyle/>
          <a:p>
            <a:pPr marL="0" indent="0">
              <a:lnSpc>
                <a:spcPct val="90000"/>
              </a:lnSpc>
              <a:buFont typeface="Monotype Sorts" pitchFamily="2" charset="2"/>
              <a:buNone/>
            </a:pPr>
            <a:r>
              <a:rPr lang="en-US" altLang="zh-CN" sz="2800" b="1">
                <a:solidFill>
                  <a:schemeClr val="bg2"/>
                </a:solidFill>
                <a:effectLst/>
              </a:rPr>
              <a:t>[</a:t>
            </a:r>
            <a:r>
              <a:rPr lang="zh-CN" altLang="en-US" sz="2800" b="1">
                <a:solidFill>
                  <a:schemeClr val="bg2"/>
                </a:solidFill>
                <a:effectLst/>
              </a:rPr>
              <a:t>例</a:t>
            </a:r>
            <a:r>
              <a:rPr lang="en-US" altLang="zh-CN" sz="2800" b="1">
                <a:solidFill>
                  <a:schemeClr val="bg2"/>
                </a:solidFill>
                <a:effectLst/>
              </a:rPr>
              <a:t>2-11]</a:t>
            </a:r>
            <a:r>
              <a:rPr lang="zh-CN" altLang="en-US" sz="2800" b="1">
                <a:solidFill>
                  <a:schemeClr val="bg2"/>
                </a:solidFill>
                <a:effectLst/>
              </a:rPr>
              <a:t>：</a:t>
            </a:r>
            <a:r>
              <a:rPr lang="en-US" altLang="zh-CN" sz="2800" b="1">
                <a:solidFill>
                  <a:schemeClr val="bg2"/>
                </a:solidFill>
                <a:effectLst/>
              </a:rPr>
              <a:t>G[E]:</a:t>
            </a:r>
            <a:br>
              <a:rPr lang="en-US" altLang="zh-CN" sz="2800" b="1">
                <a:solidFill>
                  <a:schemeClr val="bg2"/>
                </a:solidFill>
                <a:effectLst/>
              </a:rPr>
            </a:br>
            <a:r>
              <a:rPr lang="en-US" altLang="zh-CN" sz="2800" b="1">
                <a:solidFill>
                  <a:schemeClr val="bg2"/>
                </a:solidFill>
                <a:effectLst/>
              </a:rPr>
              <a:t>E → E+E</a:t>
            </a:r>
          </a:p>
          <a:p>
            <a:pPr marL="0" indent="0">
              <a:lnSpc>
                <a:spcPct val="90000"/>
              </a:lnSpc>
              <a:buFont typeface="Monotype Sorts" pitchFamily="2" charset="2"/>
              <a:buNone/>
            </a:pPr>
            <a:r>
              <a:rPr lang="en-US" altLang="zh-CN" sz="2800" b="1">
                <a:solidFill>
                  <a:schemeClr val="bg2"/>
                </a:solidFill>
                <a:effectLst/>
              </a:rPr>
              <a:t>E → E*E</a:t>
            </a:r>
          </a:p>
          <a:p>
            <a:pPr marL="0" indent="0">
              <a:lnSpc>
                <a:spcPct val="90000"/>
              </a:lnSpc>
              <a:buFont typeface="Monotype Sorts" pitchFamily="2" charset="2"/>
              <a:buNone/>
            </a:pPr>
            <a:r>
              <a:rPr lang="en-US" altLang="zh-CN" sz="2800" b="1">
                <a:solidFill>
                  <a:schemeClr val="bg2"/>
                </a:solidFill>
                <a:effectLst/>
              </a:rPr>
              <a:t>E → (E) </a:t>
            </a:r>
          </a:p>
          <a:p>
            <a:pPr marL="0" indent="0">
              <a:lnSpc>
                <a:spcPct val="90000"/>
              </a:lnSpc>
              <a:buFont typeface="Monotype Sorts" pitchFamily="2" charset="2"/>
              <a:buNone/>
            </a:pPr>
            <a:r>
              <a:rPr lang="en-US" altLang="zh-CN" sz="2800" b="1">
                <a:solidFill>
                  <a:schemeClr val="bg2"/>
                </a:solidFill>
                <a:effectLst/>
              </a:rPr>
              <a:t>E → i</a:t>
            </a:r>
          </a:p>
          <a:p>
            <a:pPr marL="0" indent="0">
              <a:lnSpc>
                <a:spcPct val="90000"/>
              </a:lnSpc>
              <a:buFont typeface="Monotype Sorts" pitchFamily="2" charset="2"/>
              <a:buNone/>
            </a:pPr>
            <a:r>
              <a:rPr lang="zh-CN" altLang="en-US" sz="2800" b="1">
                <a:solidFill>
                  <a:schemeClr val="bg2"/>
                </a:solidFill>
                <a:effectLst/>
              </a:rPr>
              <a:t>句子 </a:t>
            </a:r>
            <a:r>
              <a:rPr lang="en-US" altLang="zh-CN" sz="2800" b="1">
                <a:solidFill>
                  <a:srgbClr val="FF33CC"/>
                </a:solidFill>
                <a:effectLst/>
              </a:rPr>
              <a:t>i*i+i</a:t>
            </a:r>
          </a:p>
        </p:txBody>
      </p:sp>
      <p:sp>
        <p:nvSpPr>
          <p:cNvPr id="859139" name="Text Box 3"/>
          <p:cNvSpPr txBox="1">
            <a:spLocks noChangeArrowheads="1"/>
          </p:cNvSpPr>
          <p:nvPr/>
        </p:nvSpPr>
        <p:spPr bwMode="auto">
          <a:xfrm>
            <a:off x="4405313" y="731838"/>
            <a:ext cx="2286000" cy="24431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800" dirty="0">
                <a:solidFill>
                  <a:schemeClr val="bg2"/>
                </a:solidFill>
                <a:latin typeface="+mj-lt"/>
              </a:rPr>
              <a:t>       E</a:t>
            </a:r>
          </a:p>
          <a:p>
            <a:pPr eaLnBrk="1" hangingPunct="1">
              <a:spcBef>
                <a:spcPct val="50000"/>
              </a:spcBef>
              <a:buClrTx/>
              <a:buSzTx/>
              <a:buFontTx/>
              <a:buNone/>
              <a:defRPr/>
            </a:pPr>
            <a:r>
              <a:rPr lang="en-US" altLang="zh-CN" sz="2800" dirty="0">
                <a:solidFill>
                  <a:schemeClr val="bg2"/>
                </a:solidFill>
                <a:latin typeface="+mj-lt"/>
              </a:rPr>
              <a:t>    E </a:t>
            </a:r>
            <a:r>
              <a:rPr lang="en-US" altLang="zh-CN" sz="2800" dirty="0">
                <a:solidFill>
                  <a:srgbClr val="FF33CC"/>
                </a:solidFill>
                <a:latin typeface="+mj-lt"/>
              </a:rPr>
              <a:t>+</a:t>
            </a:r>
            <a:r>
              <a:rPr lang="en-US" altLang="zh-CN" sz="2800" dirty="0">
                <a:solidFill>
                  <a:schemeClr val="bg2"/>
                </a:solidFill>
                <a:latin typeface="+mj-lt"/>
              </a:rPr>
              <a:t> E</a:t>
            </a:r>
          </a:p>
          <a:p>
            <a:pPr eaLnBrk="1" hangingPunct="1">
              <a:spcBef>
                <a:spcPct val="50000"/>
              </a:spcBef>
              <a:buClrTx/>
              <a:buSzTx/>
              <a:buFontTx/>
              <a:buNone/>
              <a:defRPr/>
            </a:pPr>
            <a:r>
              <a:rPr lang="en-US" altLang="zh-CN" sz="2800" dirty="0">
                <a:solidFill>
                  <a:schemeClr val="bg2"/>
                </a:solidFill>
                <a:latin typeface="+mj-lt"/>
              </a:rPr>
              <a:t>E </a:t>
            </a:r>
            <a:r>
              <a:rPr lang="en-US" altLang="zh-CN" sz="2800" dirty="0">
                <a:solidFill>
                  <a:srgbClr val="FF33CC"/>
                </a:solidFill>
                <a:latin typeface="+mj-lt"/>
              </a:rPr>
              <a:t>*</a:t>
            </a:r>
            <a:r>
              <a:rPr lang="en-US" altLang="zh-CN" sz="2800" dirty="0">
                <a:solidFill>
                  <a:schemeClr val="bg2"/>
                </a:solidFill>
                <a:latin typeface="+mj-lt"/>
              </a:rPr>
              <a:t> E   </a:t>
            </a:r>
            <a:r>
              <a:rPr lang="en-US" altLang="zh-CN" sz="2800" dirty="0" err="1">
                <a:solidFill>
                  <a:srgbClr val="FF33CC"/>
                </a:solidFill>
                <a:latin typeface="+mj-lt"/>
              </a:rPr>
              <a:t>i</a:t>
            </a:r>
            <a:endParaRPr lang="en-US" altLang="zh-CN" sz="2800" dirty="0">
              <a:solidFill>
                <a:srgbClr val="FF33CC"/>
              </a:solidFill>
              <a:latin typeface="+mj-lt"/>
            </a:endParaRPr>
          </a:p>
          <a:p>
            <a:pPr eaLnBrk="1" hangingPunct="1">
              <a:spcBef>
                <a:spcPct val="50000"/>
              </a:spcBef>
              <a:buClrTx/>
              <a:buSzTx/>
              <a:buFontTx/>
              <a:buNone/>
              <a:defRPr/>
            </a:pPr>
            <a:r>
              <a:rPr lang="en-US" altLang="zh-CN" sz="2800" dirty="0" err="1">
                <a:solidFill>
                  <a:srgbClr val="FF33CC"/>
                </a:solidFill>
                <a:latin typeface="+mj-lt"/>
              </a:rPr>
              <a:t>i</a:t>
            </a:r>
            <a:r>
              <a:rPr lang="en-US" altLang="zh-CN" sz="2800" dirty="0">
                <a:solidFill>
                  <a:srgbClr val="FF33CC"/>
                </a:solidFill>
                <a:latin typeface="+mj-lt"/>
              </a:rPr>
              <a:t>       </a:t>
            </a:r>
            <a:r>
              <a:rPr lang="en-US" altLang="zh-CN" sz="2800" dirty="0" err="1">
                <a:solidFill>
                  <a:srgbClr val="FF33CC"/>
                </a:solidFill>
                <a:latin typeface="+mj-lt"/>
              </a:rPr>
              <a:t>i</a:t>
            </a:r>
            <a:endParaRPr lang="en-US" altLang="zh-CN" sz="2800" dirty="0">
              <a:solidFill>
                <a:srgbClr val="FF33CC"/>
              </a:solidFill>
              <a:latin typeface="+mj-lt"/>
            </a:endParaRPr>
          </a:p>
        </p:txBody>
      </p:sp>
      <p:grpSp>
        <p:nvGrpSpPr>
          <p:cNvPr id="2" name="Group 27"/>
          <p:cNvGrpSpPr>
            <a:grpSpLocks/>
          </p:cNvGrpSpPr>
          <p:nvPr/>
        </p:nvGrpSpPr>
        <p:grpSpPr bwMode="auto">
          <a:xfrm>
            <a:off x="4557713" y="1190625"/>
            <a:ext cx="1066800" cy="1524000"/>
            <a:chOff x="2832" y="2112"/>
            <a:chExt cx="672" cy="960"/>
          </a:xfrm>
        </p:grpSpPr>
        <p:sp>
          <p:nvSpPr>
            <p:cNvPr id="859140" name="Line 4"/>
            <p:cNvSpPr>
              <a:spLocks noChangeShapeType="1"/>
            </p:cNvSpPr>
            <p:nvPr/>
          </p:nvSpPr>
          <p:spPr bwMode="auto">
            <a:xfrm>
              <a:off x="3264" y="2112"/>
              <a:ext cx="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1" name="Line 5"/>
            <p:cNvSpPr>
              <a:spLocks noChangeShapeType="1"/>
            </p:cNvSpPr>
            <p:nvPr/>
          </p:nvSpPr>
          <p:spPr bwMode="auto">
            <a:xfrm flipH="1">
              <a:off x="3072" y="2112"/>
              <a:ext cx="192"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2" name="Line 6"/>
            <p:cNvSpPr>
              <a:spLocks noChangeShapeType="1"/>
            </p:cNvSpPr>
            <p:nvPr/>
          </p:nvSpPr>
          <p:spPr bwMode="auto">
            <a:xfrm>
              <a:off x="3264" y="2112"/>
              <a:ext cx="24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3" name="Line 7"/>
            <p:cNvSpPr>
              <a:spLocks noChangeShapeType="1"/>
            </p:cNvSpPr>
            <p:nvPr/>
          </p:nvSpPr>
          <p:spPr bwMode="auto">
            <a:xfrm>
              <a:off x="3072" y="2496"/>
              <a:ext cx="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4" name="Line 8"/>
            <p:cNvSpPr>
              <a:spLocks noChangeShapeType="1"/>
            </p:cNvSpPr>
            <p:nvPr/>
          </p:nvSpPr>
          <p:spPr bwMode="auto">
            <a:xfrm flipH="1">
              <a:off x="2832" y="2496"/>
              <a:ext cx="24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5" name="Line 9"/>
            <p:cNvSpPr>
              <a:spLocks noChangeShapeType="1"/>
            </p:cNvSpPr>
            <p:nvPr/>
          </p:nvSpPr>
          <p:spPr bwMode="auto">
            <a:xfrm>
              <a:off x="3072" y="2496"/>
              <a:ext cx="192"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6" name="Line 10"/>
            <p:cNvSpPr>
              <a:spLocks noChangeShapeType="1"/>
            </p:cNvSpPr>
            <p:nvPr/>
          </p:nvSpPr>
          <p:spPr bwMode="auto">
            <a:xfrm>
              <a:off x="3504" y="2496"/>
              <a:ext cx="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7" name="Line 11"/>
            <p:cNvSpPr>
              <a:spLocks noChangeShapeType="1"/>
            </p:cNvSpPr>
            <p:nvPr/>
          </p:nvSpPr>
          <p:spPr bwMode="auto">
            <a:xfrm>
              <a:off x="2832" y="2928"/>
              <a:ext cx="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48" name="Line 12"/>
            <p:cNvSpPr>
              <a:spLocks noChangeShapeType="1"/>
            </p:cNvSpPr>
            <p:nvPr/>
          </p:nvSpPr>
          <p:spPr bwMode="auto">
            <a:xfrm>
              <a:off x="3264" y="2928"/>
              <a:ext cx="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grpSp>
      <p:sp>
        <p:nvSpPr>
          <p:cNvPr id="859149" name="Text Box 13"/>
          <p:cNvSpPr txBox="1">
            <a:spLocks noChangeArrowheads="1"/>
          </p:cNvSpPr>
          <p:nvPr/>
        </p:nvSpPr>
        <p:spPr bwMode="auto">
          <a:xfrm>
            <a:off x="6462713" y="733425"/>
            <a:ext cx="2286000" cy="244316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800" dirty="0">
                <a:solidFill>
                  <a:schemeClr val="bg2"/>
                </a:solidFill>
                <a:latin typeface="+mj-lt"/>
              </a:rPr>
              <a:t>           E</a:t>
            </a:r>
          </a:p>
          <a:p>
            <a:pPr eaLnBrk="1" hangingPunct="1">
              <a:spcBef>
                <a:spcPct val="50000"/>
              </a:spcBef>
              <a:buClrTx/>
              <a:buSzTx/>
              <a:buFontTx/>
              <a:buNone/>
              <a:defRPr/>
            </a:pPr>
            <a:r>
              <a:rPr lang="en-US" altLang="zh-CN" sz="2800" dirty="0">
                <a:solidFill>
                  <a:schemeClr val="bg2"/>
                </a:solidFill>
                <a:latin typeface="+mj-lt"/>
              </a:rPr>
              <a:t>       E  </a:t>
            </a:r>
            <a:r>
              <a:rPr lang="en-US" altLang="zh-CN" sz="2800" dirty="0">
                <a:solidFill>
                  <a:srgbClr val="FF33CC"/>
                </a:solidFill>
                <a:latin typeface="+mj-lt"/>
              </a:rPr>
              <a:t>*</a:t>
            </a:r>
            <a:r>
              <a:rPr lang="en-US" altLang="zh-CN" sz="2800" dirty="0">
                <a:solidFill>
                  <a:schemeClr val="bg2"/>
                </a:solidFill>
                <a:latin typeface="+mj-lt"/>
              </a:rPr>
              <a:t>   E</a:t>
            </a:r>
          </a:p>
          <a:p>
            <a:pPr eaLnBrk="1" hangingPunct="1">
              <a:spcBef>
                <a:spcPct val="50000"/>
              </a:spcBef>
              <a:buClrTx/>
              <a:buSzTx/>
              <a:buFontTx/>
              <a:buNone/>
              <a:defRPr/>
            </a:pPr>
            <a:r>
              <a:rPr lang="en-US" altLang="zh-CN" sz="2800" dirty="0">
                <a:solidFill>
                  <a:srgbClr val="FF33CC"/>
                </a:solidFill>
                <a:latin typeface="+mj-lt"/>
              </a:rPr>
              <a:t>        </a:t>
            </a:r>
            <a:r>
              <a:rPr lang="en-US" altLang="zh-CN" sz="2800" dirty="0" err="1">
                <a:solidFill>
                  <a:srgbClr val="FF33CC"/>
                </a:solidFill>
                <a:latin typeface="+mj-lt"/>
              </a:rPr>
              <a:t>i</a:t>
            </a:r>
            <a:r>
              <a:rPr lang="en-US" altLang="zh-CN" sz="2800" dirty="0">
                <a:solidFill>
                  <a:schemeClr val="bg2"/>
                </a:solidFill>
                <a:latin typeface="+mj-lt"/>
              </a:rPr>
              <a:t>  E  </a:t>
            </a:r>
            <a:r>
              <a:rPr lang="en-US" altLang="zh-CN" sz="2800" dirty="0">
                <a:solidFill>
                  <a:srgbClr val="FF33CC"/>
                </a:solidFill>
                <a:latin typeface="+mj-lt"/>
              </a:rPr>
              <a:t>+</a:t>
            </a:r>
            <a:r>
              <a:rPr lang="en-US" altLang="zh-CN" sz="2800" dirty="0">
                <a:solidFill>
                  <a:schemeClr val="bg2"/>
                </a:solidFill>
                <a:latin typeface="+mj-lt"/>
              </a:rPr>
              <a:t>  E</a:t>
            </a:r>
          </a:p>
          <a:p>
            <a:pPr eaLnBrk="1" hangingPunct="1">
              <a:spcBef>
                <a:spcPct val="50000"/>
              </a:spcBef>
              <a:buClrTx/>
              <a:buSzTx/>
              <a:buFontTx/>
              <a:buNone/>
              <a:defRPr/>
            </a:pPr>
            <a:r>
              <a:rPr lang="en-US" altLang="zh-CN" sz="2800" dirty="0">
                <a:solidFill>
                  <a:srgbClr val="FF33CC"/>
                </a:solidFill>
                <a:latin typeface="+mj-lt"/>
              </a:rPr>
              <a:t>            </a:t>
            </a:r>
            <a:r>
              <a:rPr lang="en-US" altLang="zh-CN" sz="2800" dirty="0" err="1">
                <a:solidFill>
                  <a:srgbClr val="FF33CC"/>
                </a:solidFill>
                <a:latin typeface="+mj-lt"/>
              </a:rPr>
              <a:t>i</a:t>
            </a:r>
            <a:r>
              <a:rPr lang="en-US" altLang="zh-CN" sz="2800" dirty="0">
                <a:solidFill>
                  <a:srgbClr val="FF33CC"/>
                </a:solidFill>
                <a:latin typeface="+mj-lt"/>
              </a:rPr>
              <a:t>        </a:t>
            </a:r>
            <a:r>
              <a:rPr lang="en-US" altLang="zh-CN" sz="2800" dirty="0" err="1">
                <a:solidFill>
                  <a:srgbClr val="FF33CC"/>
                </a:solidFill>
                <a:latin typeface="+mj-lt"/>
              </a:rPr>
              <a:t>i</a:t>
            </a:r>
            <a:endParaRPr lang="en-US" altLang="zh-CN" sz="2800" dirty="0">
              <a:solidFill>
                <a:srgbClr val="FF33CC"/>
              </a:solidFill>
              <a:latin typeface="+mj-lt"/>
            </a:endParaRPr>
          </a:p>
        </p:txBody>
      </p:sp>
      <p:grpSp>
        <p:nvGrpSpPr>
          <p:cNvPr id="3" name="Group 28"/>
          <p:cNvGrpSpPr>
            <a:grpSpLocks/>
          </p:cNvGrpSpPr>
          <p:nvPr/>
        </p:nvGrpSpPr>
        <p:grpSpPr bwMode="auto">
          <a:xfrm>
            <a:off x="7377113" y="1190625"/>
            <a:ext cx="1066800" cy="1524000"/>
            <a:chOff x="4512" y="1488"/>
            <a:chExt cx="672" cy="960"/>
          </a:xfrm>
        </p:grpSpPr>
        <p:sp>
          <p:nvSpPr>
            <p:cNvPr id="859150" name="Line 14"/>
            <p:cNvSpPr>
              <a:spLocks noChangeShapeType="1"/>
            </p:cNvSpPr>
            <p:nvPr/>
          </p:nvSpPr>
          <p:spPr bwMode="auto">
            <a:xfrm>
              <a:off x="4704" y="1488"/>
              <a:ext cx="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1" name="Line 15"/>
            <p:cNvSpPr>
              <a:spLocks noChangeShapeType="1"/>
            </p:cNvSpPr>
            <p:nvPr/>
          </p:nvSpPr>
          <p:spPr bwMode="auto">
            <a:xfrm flipH="1">
              <a:off x="4512" y="1488"/>
              <a:ext cx="192"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2" name="Line 16"/>
            <p:cNvSpPr>
              <a:spLocks noChangeShapeType="1"/>
            </p:cNvSpPr>
            <p:nvPr/>
          </p:nvSpPr>
          <p:spPr bwMode="auto">
            <a:xfrm>
              <a:off x="4704" y="1488"/>
              <a:ext cx="24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3" name="Line 17"/>
            <p:cNvSpPr>
              <a:spLocks noChangeShapeType="1"/>
            </p:cNvSpPr>
            <p:nvPr/>
          </p:nvSpPr>
          <p:spPr bwMode="auto">
            <a:xfrm>
              <a:off x="4512" y="1872"/>
              <a:ext cx="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4" name="Line 18"/>
            <p:cNvSpPr>
              <a:spLocks noChangeShapeType="1"/>
            </p:cNvSpPr>
            <p:nvPr/>
          </p:nvSpPr>
          <p:spPr bwMode="auto">
            <a:xfrm>
              <a:off x="4944" y="1872"/>
              <a:ext cx="0" cy="240"/>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5" name="Line 19"/>
            <p:cNvSpPr>
              <a:spLocks noChangeShapeType="1"/>
            </p:cNvSpPr>
            <p:nvPr/>
          </p:nvSpPr>
          <p:spPr bwMode="auto">
            <a:xfrm flipH="1">
              <a:off x="4704" y="1872"/>
              <a:ext cx="24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6" name="Line 20"/>
            <p:cNvSpPr>
              <a:spLocks noChangeShapeType="1"/>
            </p:cNvSpPr>
            <p:nvPr/>
          </p:nvSpPr>
          <p:spPr bwMode="auto">
            <a:xfrm>
              <a:off x="4944" y="1872"/>
              <a:ext cx="240" cy="192"/>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7" name="Line 21"/>
            <p:cNvSpPr>
              <a:spLocks noChangeShapeType="1"/>
            </p:cNvSpPr>
            <p:nvPr/>
          </p:nvSpPr>
          <p:spPr bwMode="auto">
            <a:xfrm>
              <a:off x="4704" y="2304"/>
              <a:ext cx="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sp>
          <p:nvSpPr>
            <p:cNvPr id="859158" name="Line 22"/>
            <p:cNvSpPr>
              <a:spLocks noChangeShapeType="1"/>
            </p:cNvSpPr>
            <p:nvPr/>
          </p:nvSpPr>
          <p:spPr bwMode="auto">
            <a:xfrm>
              <a:off x="5184" y="2304"/>
              <a:ext cx="0" cy="144"/>
            </a:xfrm>
            <a:prstGeom prst="line">
              <a:avLst/>
            </a:prstGeom>
            <a:no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latin typeface="+mj-lt"/>
              </a:endParaRPr>
            </a:p>
          </p:txBody>
        </p:sp>
      </p:grpSp>
      <p:sp>
        <p:nvSpPr>
          <p:cNvPr id="859159" name="Text Box 23"/>
          <p:cNvSpPr txBox="1">
            <a:spLocks noChangeArrowheads="1"/>
          </p:cNvSpPr>
          <p:nvPr/>
        </p:nvSpPr>
        <p:spPr bwMode="auto">
          <a:xfrm>
            <a:off x="2495550" y="3438525"/>
            <a:ext cx="5692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句子 </a:t>
            </a:r>
            <a:r>
              <a:rPr lang="en-US" altLang="zh-CN" sz="2800">
                <a:solidFill>
                  <a:srgbClr val="FF33CC"/>
                </a:solidFill>
              </a:rPr>
              <a:t>i*i+i</a:t>
            </a:r>
            <a:r>
              <a:rPr lang="en-US" altLang="zh-CN" sz="2800">
                <a:solidFill>
                  <a:schemeClr val="bg2"/>
                </a:solidFill>
              </a:rPr>
              <a:t> </a:t>
            </a:r>
            <a:r>
              <a:rPr lang="zh-CN" altLang="en-US" sz="2800">
                <a:solidFill>
                  <a:schemeClr val="bg2"/>
                </a:solidFill>
              </a:rPr>
              <a:t>的两个不同的最左推导：</a:t>
            </a:r>
          </a:p>
        </p:txBody>
      </p:sp>
      <p:sp>
        <p:nvSpPr>
          <p:cNvPr id="859160" name="Text Box 24"/>
          <p:cNvSpPr txBox="1">
            <a:spLocks noChangeArrowheads="1"/>
          </p:cNvSpPr>
          <p:nvPr/>
        </p:nvSpPr>
        <p:spPr bwMode="auto">
          <a:xfrm>
            <a:off x="700088" y="3952875"/>
            <a:ext cx="7924800" cy="461963"/>
          </a:xfrm>
          <a:prstGeom prst="rect">
            <a:avLst/>
          </a:prstGeom>
          <a:solidFill>
            <a:schemeClr val="accent5">
              <a:lumMod val="40000"/>
              <a:lumOff val="60000"/>
            </a:schemeClr>
          </a:solid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chemeClr val="bg2"/>
                </a:solidFill>
              </a:rPr>
              <a:t>推导</a:t>
            </a:r>
            <a:r>
              <a:rPr lang="en-US" altLang="zh-CN" sz="2400" dirty="0">
                <a:solidFill>
                  <a:schemeClr val="bg2"/>
                </a:solidFill>
              </a:rPr>
              <a:t>1</a:t>
            </a:r>
            <a:r>
              <a:rPr lang="zh-CN" altLang="en-US" sz="2400" dirty="0">
                <a:solidFill>
                  <a:schemeClr val="bg2"/>
                </a:solidFill>
              </a:rPr>
              <a:t>：</a:t>
            </a:r>
            <a:r>
              <a:rPr lang="en-US" altLang="zh-CN" sz="2400" dirty="0">
                <a:solidFill>
                  <a:schemeClr val="bg2"/>
                </a:solidFill>
              </a:rPr>
              <a:t>E </a:t>
            </a:r>
            <a:r>
              <a:rPr lang="en-US" altLang="zh-CN" sz="2400" dirty="0">
                <a:solidFill>
                  <a:schemeClr val="bg2"/>
                </a:solidFill>
                <a:sym typeface="Symbol" panose="05050102010706020507" pitchFamily="18" charset="2"/>
              </a:rPr>
              <a:t> E+E  E*E+E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*E+E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a:t>
            </a:r>
            <a:r>
              <a:rPr lang="en-US" altLang="zh-CN" sz="2400" dirty="0" err="1">
                <a:solidFill>
                  <a:schemeClr val="bg2"/>
                </a:solidFill>
                <a:sym typeface="Symbol" panose="05050102010706020507" pitchFamily="18" charset="2"/>
              </a:rPr>
              <a:t>i+E</a:t>
            </a:r>
            <a:r>
              <a:rPr lang="en-US" altLang="zh-CN" sz="2400" dirty="0">
                <a:solidFill>
                  <a:schemeClr val="bg2"/>
                </a:solidFill>
                <a:sym typeface="Symbol" panose="05050102010706020507" pitchFamily="18" charset="2"/>
              </a:rPr>
              <a:t>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a:t>
            </a:r>
            <a:r>
              <a:rPr lang="en-US" altLang="zh-CN" sz="2400" dirty="0" err="1">
                <a:solidFill>
                  <a:schemeClr val="bg2"/>
                </a:solidFill>
                <a:sym typeface="Symbol" panose="05050102010706020507" pitchFamily="18" charset="2"/>
              </a:rPr>
              <a:t>i+i</a:t>
            </a:r>
            <a:endParaRPr lang="en-US" altLang="zh-CN" sz="2400" dirty="0">
              <a:solidFill>
                <a:schemeClr val="bg2"/>
              </a:solidFill>
              <a:sym typeface="Symbol" panose="05050102010706020507" pitchFamily="18" charset="2"/>
            </a:endParaRPr>
          </a:p>
        </p:txBody>
      </p:sp>
      <p:sp>
        <p:nvSpPr>
          <p:cNvPr id="859161" name="Text Box 25"/>
          <p:cNvSpPr txBox="1">
            <a:spLocks noChangeArrowheads="1"/>
          </p:cNvSpPr>
          <p:nvPr/>
        </p:nvSpPr>
        <p:spPr bwMode="auto">
          <a:xfrm>
            <a:off x="700088" y="4443413"/>
            <a:ext cx="7924800" cy="461962"/>
          </a:xfrm>
          <a:prstGeom prst="rect">
            <a:avLst/>
          </a:prstGeom>
          <a:solidFill>
            <a:schemeClr val="accent5">
              <a:lumMod val="40000"/>
              <a:lumOff val="60000"/>
            </a:schemeClr>
          </a:solid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zh-CN" sz="2400" dirty="0">
                <a:solidFill>
                  <a:schemeClr val="bg2"/>
                </a:solidFill>
                <a:sym typeface="Symbol" panose="05050102010706020507" pitchFamily="18" charset="2"/>
              </a:rPr>
              <a:t>推导2：</a:t>
            </a:r>
            <a:r>
              <a:rPr lang="en-US" altLang="zh-CN" sz="2400" dirty="0">
                <a:solidFill>
                  <a:schemeClr val="bg2"/>
                </a:solidFill>
                <a:sym typeface="Symbol" panose="05050102010706020507" pitchFamily="18" charset="2"/>
              </a:rPr>
              <a:t>E  E*E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*E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*E+E 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a:t>
            </a:r>
            <a:r>
              <a:rPr lang="en-US" altLang="zh-CN" sz="2400" dirty="0" err="1">
                <a:solidFill>
                  <a:schemeClr val="bg2"/>
                </a:solidFill>
                <a:sym typeface="Symbol" panose="05050102010706020507" pitchFamily="18" charset="2"/>
              </a:rPr>
              <a:t>i+E</a:t>
            </a:r>
            <a:r>
              <a:rPr lang="en-US" altLang="zh-CN" sz="2400" dirty="0">
                <a:solidFill>
                  <a:schemeClr val="bg2"/>
                </a:solidFill>
                <a:sym typeface="Symbol" panose="05050102010706020507" pitchFamily="18" charset="2"/>
              </a:rPr>
              <a:t> </a:t>
            </a:r>
            <a:r>
              <a:rPr lang="en-US" altLang="zh-CN" sz="2400" dirty="0" err="1">
                <a:solidFill>
                  <a:schemeClr val="bg2"/>
                </a:solidFill>
                <a:sym typeface="Symbol" panose="05050102010706020507" pitchFamily="18" charset="2"/>
              </a:rPr>
              <a:t>i</a:t>
            </a:r>
            <a:r>
              <a:rPr lang="en-US" altLang="zh-CN" sz="2400" dirty="0">
                <a:solidFill>
                  <a:schemeClr val="bg2"/>
                </a:solidFill>
                <a:sym typeface="Symbol" panose="05050102010706020507" pitchFamily="18" charset="2"/>
              </a:rPr>
              <a:t>*</a:t>
            </a:r>
            <a:r>
              <a:rPr lang="en-US" altLang="zh-CN" sz="2400" dirty="0" err="1">
                <a:solidFill>
                  <a:schemeClr val="bg2"/>
                </a:solidFill>
                <a:sym typeface="Symbol" panose="05050102010706020507" pitchFamily="18" charset="2"/>
              </a:rPr>
              <a:t>i+i</a:t>
            </a:r>
            <a:endParaRPr lang="en-US" altLang="zh-CN" sz="2400" dirty="0">
              <a:solidFill>
                <a:schemeClr val="bg2"/>
              </a:solidFill>
              <a:sym typeface="Symbol" panose="05050102010706020507" pitchFamily="18" charset="2"/>
            </a:endParaRPr>
          </a:p>
        </p:txBody>
      </p:sp>
      <p:sp>
        <p:nvSpPr>
          <p:cNvPr id="859162" name="Rectangle 26"/>
          <p:cNvSpPr>
            <a:spLocks noChangeArrowheads="1"/>
          </p:cNvSpPr>
          <p:nvPr/>
        </p:nvSpPr>
        <p:spPr bwMode="auto">
          <a:xfrm>
            <a:off x="1457325" y="5078413"/>
            <a:ext cx="6192838" cy="1501775"/>
          </a:xfrm>
          <a:prstGeom prst="rect">
            <a:avLst/>
          </a:prstGeom>
          <a:solidFill>
            <a:srgbClr val="FFFFCC"/>
          </a:solidFill>
          <a:ln w="9525">
            <a:noFill/>
            <a:miter lim="800000"/>
            <a:headEnd/>
            <a:tailEnd/>
          </a:ln>
          <a:effectLst/>
        </p:spPr>
        <p:txBody>
          <a:bodyPr lIns="92075" tIns="46038" rIns="92075" bIns="46038"/>
          <a:lstStyle/>
          <a:p>
            <a:pPr algn="ctr">
              <a:spcBef>
                <a:spcPct val="20000"/>
              </a:spcBef>
              <a:buClr>
                <a:schemeClr val="tx2"/>
              </a:buClr>
              <a:buSzPct val="75000"/>
              <a:defRPr/>
            </a:pPr>
            <a:r>
              <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二义性句子</a:t>
            </a:r>
            <a:endParaRPr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endParaRPr>
          </a:p>
          <a:p>
            <a:pPr>
              <a:spcBef>
                <a:spcPct val="20000"/>
              </a:spcBef>
              <a:buClr>
                <a:schemeClr val="tx2"/>
              </a:buClr>
              <a:buSzPct val="75000"/>
              <a:defRPr/>
            </a:pPr>
            <a:r>
              <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有两个（或以上）最左</a:t>
            </a:r>
            <a:r>
              <a:rPr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a:t>
            </a:r>
            <a:r>
              <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最右</a:t>
            </a:r>
            <a:r>
              <a:rPr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a:t>
            </a:r>
            <a:r>
              <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rPr>
              <a:t>推导</a:t>
            </a:r>
            <a:endParaRPr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endParaRPr>
          </a:p>
          <a:p>
            <a:pPr>
              <a:spcBef>
                <a:spcPct val="20000"/>
              </a:spcBef>
              <a:buClr>
                <a:schemeClr val="tx2"/>
              </a:buClr>
              <a:buSzPct val="75000"/>
              <a:defRPr/>
            </a:pPr>
            <a:r>
              <a:rPr lang="zh-CN" altLang="en-US" sz="2800" dirty="0">
                <a:solidFill>
                  <a:schemeClr val="bg2"/>
                </a:solidFill>
                <a:effectLst>
                  <a:outerShdw blurRad="38100" dist="38100" dir="2700000" algn="tl">
                    <a:srgbClr val="000000"/>
                  </a:outerShdw>
                </a:effectLst>
              </a:rPr>
              <a:t>存在两棵（或以上）的语法树。</a:t>
            </a:r>
          </a:p>
          <a:p>
            <a:pPr>
              <a:spcBef>
                <a:spcPct val="20000"/>
              </a:spcBef>
              <a:buClr>
                <a:schemeClr val="tx2"/>
              </a:buClr>
              <a:buSzPct val="75000"/>
              <a:buFont typeface="Monotype Sorts" pitchFamily="2" charset="2"/>
              <a:buNone/>
              <a:defRPr/>
            </a:pPr>
            <a:endParaRPr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cs typeface="Times New Roman" pitchFamily="18" charset="0"/>
            </a:endParaRPr>
          </a:p>
        </p:txBody>
      </p:sp>
      <p:sp>
        <p:nvSpPr>
          <p:cNvPr id="55308" name="Rectangle 35"/>
          <p:cNvSpPr>
            <a:spLocks noChangeArrowheads="1"/>
          </p:cNvSpPr>
          <p:nvPr/>
        </p:nvSpPr>
        <p:spPr bwMode="auto">
          <a:xfrm>
            <a:off x="2447925" y="-133350"/>
            <a:ext cx="46799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indent="-457200" algn="ctr">
              <a:lnSpc>
                <a:spcPct val="110000"/>
              </a:lnSpc>
              <a:buClr>
                <a:schemeClr val="folHlink"/>
              </a:buClr>
              <a:buFont typeface="Monotype Sorts" pitchFamily="2" charset="2"/>
              <a:buNone/>
              <a:defRPr/>
            </a:pPr>
            <a:r>
              <a:rPr lang="en-US" altLang="zh-CN" sz="4400" dirty="0">
                <a:solidFill>
                  <a:srgbClr val="C00000"/>
                </a:solidFill>
                <a:effectLst>
                  <a:outerShdw blurRad="38100" dist="38100" dir="2700000" algn="tl">
                    <a:srgbClr val="000000"/>
                  </a:outerShdw>
                </a:effectLst>
                <a:latin typeface="+mj-lt"/>
                <a:ea typeface="楷体_GB2312" pitchFamily="49" charset="-122"/>
              </a:rPr>
              <a:t>2.11 </a:t>
            </a:r>
            <a:r>
              <a:rPr lang="zh-CN" altLang="en-US" sz="4400" dirty="0">
                <a:solidFill>
                  <a:srgbClr val="C00000"/>
                </a:solidFill>
                <a:effectLst>
                  <a:outerShdw blurRad="38100" dist="38100" dir="2700000" algn="tl">
                    <a:srgbClr val="000000"/>
                  </a:outerShdw>
                </a:effectLst>
                <a:latin typeface="+mj-lt"/>
                <a:ea typeface="楷体_GB2312" pitchFamily="49" charset="-122"/>
              </a:rPr>
              <a:t>文法的二义性</a:t>
            </a:r>
          </a:p>
        </p:txBody>
      </p:sp>
      <p:sp>
        <p:nvSpPr>
          <p:cNvPr id="3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9138"/>
                                        </p:tgtEl>
                                        <p:attrNameLst>
                                          <p:attrName>style.visibility</p:attrName>
                                        </p:attrNameLst>
                                      </p:cBhvr>
                                      <p:to>
                                        <p:strVal val="visible"/>
                                      </p:to>
                                    </p:set>
                                    <p:anim calcmode="lin" valueType="num">
                                      <p:cBhvr additive="base">
                                        <p:cTn id="7" dur="500" fill="hold"/>
                                        <p:tgtEl>
                                          <p:spTgt spid="859138"/>
                                        </p:tgtEl>
                                        <p:attrNameLst>
                                          <p:attrName>ppt_x</p:attrName>
                                        </p:attrNameLst>
                                      </p:cBhvr>
                                      <p:tavLst>
                                        <p:tav tm="0">
                                          <p:val>
                                            <p:strVal val="0-#ppt_w/2"/>
                                          </p:val>
                                        </p:tav>
                                        <p:tav tm="100000">
                                          <p:val>
                                            <p:strVal val="#ppt_x"/>
                                          </p:val>
                                        </p:tav>
                                      </p:tavLst>
                                    </p:anim>
                                    <p:anim calcmode="lin" valueType="num">
                                      <p:cBhvr additive="base">
                                        <p:cTn id="8" dur="500" fill="hold"/>
                                        <p:tgtEl>
                                          <p:spTgt spid="859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9159"/>
                                        </p:tgtEl>
                                        <p:attrNameLst>
                                          <p:attrName>style.visibility</p:attrName>
                                        </p:attrNameLst>
                                      </p:cBhvr>
                                      <p:to>
                                        <p:strVal val="visible"/>
                                      </p:to>
                                    </p:set>
                                    <p:anim calcmode="lin" valueType="num">
                                      <p:cBhvr additive="base">
                                        <p:cTn id="13" dur="500" fill="hold"/>
                                        <p:tgtEl>
                                          <p:spTgt spid="859159"/>
                                        </p:tgtEl>
                                        <p:attrNameLst>
                                          <p:attrName>ppt_x</p:attrName>
                                        </p:attrNameLst>
                                      </p:cBhvr>
                                      <p:tavLst>
                                        <p:tav tm="0">
                                          <p:val>
                                            <p:strVal val="0-#ppt_w/2"/>
                                          </p:val>
                                        </p:tav>
                                        <p:tav tm="100000">
                                          <p:val>
                                            <p:strVal val="#ppt_x"/>
                                          </p:val>
                                        </p:tav>
                                      </p:tavLst>
                                    </p:anim>
                                    <p:anim calcmode="lin" valueType="num">
                                      <p:cBhvr additive="base">
                                        <p:cTn id="14" dur="500" fill="hold"/>
                                        <p:tgtEl>
                                          <p:spTgt spid="8591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859160"/>
                                        </p:tgtEl>
                                        <p:attrNameLst>
                                          <p:attrName>style.visibility</p:attrName>
                                        </p:attrNameLst>
                                      </p:cBhvr>
                                      <p:to>
                                        <p:strVal val="visible"/>
                                      </p:to>
                                    </p:set>
                                    <p:animEffect transition="in" filter="barn(outHorizontal)">
                                      <p:cBhvr>
                                        <p:cTn id="19" dur="500"/>
                                        <p:tgtEl>
                                          <p:spTgt spid="8591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59139"/>
                                        </p:tgtEl>
                                        <p:attrNameLst>
                                          <p:attrName>style.visibility</p:attrName>
                                        </p:attrNameLst>
                                      </p:cBhvr>
                                      <p:to>
                                        <p:strVal val="visible"/>
                                      </p:to>
                                    </p:set>
                                    <p:animEffect transition="in" filter="barn(outHorizontal)">
                                      <p:cBhvr>
                                        <p:cTn id="29" dur="500"/>
                                        <p:tgtEl>
                                          <p:spTgt spid="8591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59161"/>
                                        </p:tgtEl>
                                        <p:attrNameLst>
                                          <p:attrName>style.visibility</p:attrName>
                                        </p:attrNameLst>
                                      </p:cBhvr>
                                      <p:to>
                                        <p:strVal val="visible"/>
                                      </p:to>
                                    </p:set>
                                    <p:anim calcmode="lin" valueType="num">
                                      <p:cBhvr additive="base">
                                        <p:cTn id="34" dur="500" fill="hold"/>
                                        <p:tgtEl>
                                          <p:spTgt spid="859161"/>
                                        </p:tgtEl>
                                        <p:attrNameLst>
                                          <p:attrName>ppt_x</p:attrName>
                                        </p:attrNameLst>
                                      </p:cBhvr>
                                      <p:tavLst>
                                        <p:tav tm="0">
                                          <p:val>
                                            <p:strVal val="0-#ppt_w/2"/>
                                          </p:val>
                                        </p:tav>
                                        <p:tav tm="100000">
                                          <p:val>
                                            <p:strVal val="#ppt_x"/>
                                          </p:val>
                                        </p:tav>
                                      </p:tavLst>
                                    </p:anim>
                                    <p:anim calcmode="lin" valueType="num">
                                      <p:cBhvr additive="base">
                                        <p:cTn id="35" dur="500" fill="hold"/>
                                        <p:tgtEl>
                                          <p:spTgt spid="859161"/>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4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outHorizontal)">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859149"/>
                                        </p:tgtEl>
                                        <p:attrNameLst>
                                          <p:attrName>style.visibility</p:attrName>
                                        </p:attrNameLst>
                                      </p:cBhvr>
                                      <p:to>
                                        <p:strVal val="visible"/>
                                      </p:to>
                                    </p:set>
                                    <p:animEffect transition="in" filter="barn(outHorizontal)">
                                      <p:cBhvr>
                                        <p:cTn id="45" dur="500"/>
                                        <p:tgtEl>
                                          <p:spTgt spid="85914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59162"/>
                                        </p:tgtEl>
                                        <p:attrNameLst>
                                          <p:attrName>style.visibility</p:attrName>
                                        </p:attrNameLst>
                                      </p:cBhvr>
                                      <p:to>
                                        <p:strVal val="visible"/>
                                      </p:to>
                                    </p:set>
                                    <p:animEffect transition="in" filter="fade">
                                      <p:cBhvr>
                                        <p:cTn id="50" dur="1000"/>
                                        <p:tgtEl>
                                          <p:spTgt spid="859162"/>
                                        </p:tgtEl>
                                      </p:cBhvr>
                                    </p:animEffect>
                                    <p:anim calcmode="lin" valueType="num">
                                      <p:cBhvr>
                                        <p:cTn id="51" dur="1000" fill="hold"/>
                                        <p:tgtEl>
                                          <p:spTgt spid="859162"/>
                                        </p:tgtEl>
                                        <p:attrNameLst>
                                          <p:attrName>ppt_x</p:attrName>
                                        </p:attrNameLst>
                                      </p:cBhvr>
                                      <p:tavLst>
                                        <p:tav tm="0">
                                          <p:val>
                                            <p:strVal val="#ppt_x"/>
                                          </p:val>
                                        </p:tav>
                                        <p:tav tm="100000">
                                          <p:val>
                                            <p:strVal val="#ppt_x"/>
                                          </p:val>
                                        </p:tav>
                                      </p:tavLst>
                                    </p:anim>
                                    <p:anim calcmode="lin" valueType="num">
                                      <p:cBhvr>
                                        <p:cTn id="52" dur="1000" fill="hold"/>
                                        <p:tgtEl>
                                          <p:spTgt spid="859162"/>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8" grpId="0" animBg="1" autoUpdateAnimBg="0"/>
      <p:bldP spid="859139" grpId="0" autoUpdateAnimBg="0"/>
      <p:bldP spid="859149" grpId="0" autoUpdateAnimBg="0"/>
      <p:bldP spid="859159" grpId="0" autoUpdateAnimBg="0"/>
      <p:bldP spid="859160" grpId="0" animBg="1" autoUpdateAnimBg="0"/>
      <p:bldP spid="859161" grpId="0" animBg="1" autoUpdateAnimBg="0"/>
      <p:bldP spid="859162"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1491" name="Rectangle 3"/>
          <p:cNvSpPr>
            <a:spLocks noGrp="1" noChangeArrowheads="1"/>
          </p:cNvSpPr>
          <p:nvPr>
            <p:ph type="body" idx="1"/>
          </p:nvPr>
        </p:nvSpPr>
        <p:spPr>
          <a:xfrm>
            <a:off x="533400" y="990600"/>
            <a:ext cx="8610600" cy="4724400"/>
          </a:xfrm>
        </p:spPr>
        <p:txBody>
          <a:bodyPr/>
          <a:lstStyle/>
          <a:p>
            <a:pPr>
              <a:buClr>
                <a:srgbClr val="FF00FF"/>
              </a:buClr>
            </a:pPr>
            <a:r>
              <a:rPr lang="zh-CN" altLang="en-US" sz="3600" b="1" dirty="0">
                <a:solidFill>
                  <a:srgbClr val="FF33CC"/>
                </a:solidFill>
                <a:effectLst/>
              </a:rPr>
              <a:t>形式语言</a:t>
            </a:r>
          </a:p>
          <a:p>
            <a:pPr lvl="1">
              <a:lnSpc>
                <a:spcPct val="120000"/>
              </a:lnSpc>
              <a:buClrTx/>
              <a:buFont typeface="Wingdings" panose="05000000000000000000" pitchFamily="2" charset="2"/>
              <a:buChar char="n"/>
            </a:pPr>
            <a:r>
              <a:rPr lang="zh-CN" altLang="en-US" b="1" dirty="0">
                <a:solidFill>
                  <a:schemeClr val="bg2"/>
                </a:solidFill>
                <a:effectLst/>
              </a:rPr>
              <a:t>不考虑语义和语用，从“</a:t>
            </a:r>
            <a:r>
              <a:rPr lang="zh-CN" altLang="en-US" b="1" dirty="0">
                <a:solidFill>
                  <a:srgbClr val="FF33CC"/>
                </a:solidFill>
                <a:effectLst/>
              </a:rPr>
              <a:t>语法</a:t>
            </a:r>
            <a:r>
              <a:rPr lang="zh-CN" altLang="en-US" b="1" dirty="0">
                <a:solidFill>
                  <a:schemeClr val="bg2"/>
                </a:solidFill>
                <a:effectLst/>
              </a:rPr>
              <a:t>”来看语言</a:t>
            </a:r>
          </a:p>
          <a:p>
            <a:pPr lvl="1">
              <a:lnSpc>
                <a:spcPct val="120000"/>
              </a:lnSpc>
              <a:buClrTx/>
              <a:buFont typeface="Wingdings" panose="05000000000000000000" pitchFamily="2" charset="2"/>
              <a:buChar char="n"/>
            </a:pPr>
            <a:r>
              <a:rPr lang="zh-CN" altLang="en-US" b="1" dirty="0">
                <a:solidFill>
                  <a:schemeClr val="bg2"/>
                </a:solidFill>
                <a:effectLst/>
              </a:rPr>
              <a:t>抽象地定义为一个数学系统。</a:t>
            </a:r>
          </a:p>
          <a:p>
            <a:pPr lvl="1">
              <a:lnSpc>
                <a:spcPct val="120000"/>
              </a:lnSpc>
              <a:buClrTx/>
              <a:buFont typeface="Wingdings" panose="05000000000000000000" pitchFamily="2" charset="2"/>
              <a:buChar char="n"/>
            </a:pPr>
            <a:r>
              <a:rPr lang="zh-CN" altLang="en-US" b="1" dirty="0">
                <a:solidFill>
                  <a:srgbClr val="FF33CC"/>
                </a:solidFill>
                <a:effectLst/>
              </a:rPr>
              <a:t>“形式”</a:t>
            </a:r>
            <a:r>
              <a:rPr lang="zh-CN" altLang="en-US" b="1" dirty="0">
                <a:solidFill>
                  <a:schemeClr val="bg2"/>
                </a:solidFill>
                <a:effectLst/>
              </a:rPr>
              <a:t> ：规则以“什么符号串能出现”的方式来陈述。</a:t>
            </a:r>
          </a:p>
          <a:p>
            <a:pPr lvl="1">
              <a:lnSpc>
                <a:spcPct val="120000"/>
              </a:lnSpc>
              <a:buClrTx/>
              <a:buFont typeface="Wingdings" panose="05000000000000000000" pitchFamily="2" charset="2"/>
              <a:buChar char="n"/>
            </a:pPr>
            <a:r>
              <a:rPr lang="zh-CN" altLang="en-US" b="1" dirty="0">
                <a:solidFill>
                  <a:srgbClr val="6600CC"/>
                </a:solidFill>
                <a:effectLst/>
              </a:rPr>
              <a:t>对符号串集合的表示法、结构及其特性的研究。</a:t>
            </a:r>
          </a:p>
          <a:p>
            <a:pPr lvl="1">
              <a:lnSpc>
                <a:spcPct val="120000"/>
              </a:lnSpc>
              <a:buClrTx/>
              <a:buFont typeface="Wingdings" panose="05000000000000000000" pitchFamily="2" charset="2"/>
              <a:buChar char="n"/>
            </a:pPr>
            <a:r>
              <a:rPr lang="zh-CN" altLang="en-US" b="1" dirty="0">
                <a:solidFill>
                  <a:srgbClr val="6600CC"/>
                </a:solidFill>
                <a:effectLst/>
              </a:rPr>
              <a:t>程序设计语言语法分析研究的基础。</a:t>
            </a:r>
          </a:p>
        </p:txBody>
      </p:sp>
      <p:sp>
        <p:nvSpPr>
          <p:cNvPr id="7" name="Rectangle 2"/>
          <p:cNvSpPr txBox="1">
            <a:spLocks noChangeArrowheads="1"/>
          </p:cNvSpPr>
          <p:nvPr/>
        </p:nvSpPr>
        <p:spPr bwMode="auto">
          <a:xfrm>
            <a:off x="3132138" y="9525"/>
            <a:ext cx="2898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a:lnSpc>
                <a:spcPct val="110000"/>
              </a:lnSpc>
              <a:spcBef>
                <a:spcPct val="20000"/>
              </a:spcBef>
              <a:buClr>
                <a:schemeClr val="folHlink"/>
              </a:buClr>
              <a:buSzPct val="75000"/>
              <a:defRPr/>
            </a:pPr>
            <a:r>
              <a:rPr lang="zh-CN" altLang="en-US" sz="4000" dirty="0">
                <a:solidFill>
                  <a:schemeClr val="bg1">
                    <a:lumMod val="75000"/>
                  </a:schemeClr>
                </a:solidFill>
                <a:effectLst>
                  <a:outerShdw blurRad="38100" dist="38100" dir="2700000" algn="tl">
                    <a:srgbClr val="000000">
                      <a:alpha val="43137"/>
                    </a:srgbClr>
                  </a:outerShdw>
                </a:effectLst>
                <a:cs typeface="+mn-cs"/>
              </a:rPr>
              <a:t>语言概述</a:t>
            </a:r>
          </a:p>
        </p:txBody>
      </p:sp>
      <p:sp>
        <p:nvSpPr>
          <p:cNvPr id="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1491">
                                            <p:txEl>
                                              <p:pRg st="1" end="1"/>
                                            </p:txEl>
                                          </p:spTgt>
                                        </p:tgtEl>
                                        <p:attrNameLst>
                                          <p:attrName>style.visibility</p:attrName>
                                        </p:attrNameLst>
                                      </p:cBhvr>
                                      <p:to>
                                        <p:strVal val="visible"/>
                                      </p:to>
                                    </p:set>
                                    <p:animEffect transition="in" filter="blinds(horizontal)">
                                      <p:cBhvr>
                                        <p:cTn id="7" dur="500"/>
                                        <p:tgtEl>
                                          <p:spTgt spid="831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1491">
                                            <p:txEl>
                                              <p:pRg st="2" end="2"/>
                                            </p:txEl>
                                          </p:spTgt>
                                        </p:tgtEl>
                                        <p:attrNameLst>
                                          <p:attrName>style.visibility</p:attrName>
                                        </p:attrNameLst>
                                      </p:cBhvr>
                                      <p:to>
                                        <p:strVal val="visible"/>
                                      </p:to>
                                    </p:set>
                                    <p:animEffect transition="in" filter="blinds(horizontal)">
                                      <p:cBhvr>
                                        <p:cTn id="12" dur="500"/>
                                        <p:tgtEl>
                                          <p:spTgt spid="831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1491">
                                            <p:txEl>
                                              <p:pRg st="3" end="3"/>
                                            </p:txEl>
                                          </p:spTgt>
                                        </p:tgtEl>
                                        <p:attrNameLst>
                                          <p:attrName>style.visibility</p:attrName>
                                        </p:attrNameLst>
                                      </p:cBhvr>
                                      <p:to>
                                        <p:strVal val="visible"/>
                                      </p:to>
                                    </p:set>
                                    <p:animEffect transition="in" filter="blinds(horizontal)">
                                      <p:cBhvr>
                                        <p:cTn id="17" dur="500"/>
                                        <p:tgtEl>
                                          <p:spTgt spid="8314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31491">
                                            <p:txEl>
                                              <p:pRg st="4" end="4"/>
                                            </p:txEl>
                                          </p:spTgt>
                                        </p:tgtEl>
                                        <p:attrNameLst>
                                          <p:attrName>style.visibility</p:attrName>
                                        </p:attrNameLst>
                                      </p:cBhvr>
                                      <p:to>
                                        <p:strVal val="visible"/>
                                      </p:to>
                                    </p:set>
                                    <p:animEffect transition="in" filter="blinds(horizontal)">
                                      <p:cBhvr>
                                        <p:cTn id="20" dur="500"/>
                                        <p:tgtEl>
                                          <p:spTgt spid="83149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31491">
                                            <p:txEl>
                                              <p:pRg st="5" end="5"/>
                                            </p:txEl>
                                          </p:spTgt>
                                        </p:tgtEl>
                                        <p:attrNameLst>
                                          <p:attrName>style.visibility</p:attrName>
                                        </p:attrNameLst>
                                      </p:cBhvr>
                                      <p:to>
                                        <p:strVal val="visible"/>
                                      </p:to>
                                    </p:set>
                                    <p:animEffect transition="in" filter="blinds(horizontal)">
                                      <p:cBhvr>
                                        <p:cTn id="25" dur="500"/>
                                        <p:tgtEl>
                                          <p:spTgt spid="831491">
                                            <p:txEl>
                                              <p:pRg st="5" end="5"/>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2806700" y="-88900"/>
            <a:ext cx="39481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文法的二义性</a:t>
            </a:r>
          </a:p>
        </p:txBody>
      </p:sp>
      <p:sp>
        <p:nvSpPr>
          <p:cNvPr id="857096" name="Rectangle 8"/>
          <p:cNvSpPr>
            <a:spLocks noChangeArrowheads="1"/>
          </p:cNvSpPr>
          <p:nvPr/>
        </p:nvSpPr>
        <p:spPr bwMode="auto">
          <a:xfrm>
            <a:off x="4579938" y="3098800"/>
            <a:ext cx="2041525" cy="5270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例</a:t>
            </a:r>
            <a:r>
              <a:rPr lang="en-US" altLang="zh-CN" sz="2400" dirty="0">
                <a:solidFill>
                  <a:schemeClr val="bg2"/>
                </a:solidFill>
                <a:latin typeface="Times New Roman" pitchFamily="18" charset="0"/>
              </a:rPr>
              <a:t>2-11]</a:t>
            </a:r>
            <a:r>
              <a:rPr lang="zh-CN" altLang="en-US" sz="2800" dirty="0">
                <a:solidFill>
                  <a:schemeClr val="bg2"/>
                </a:solidFill>
                <a:effectLst>
                  <a:outerShdw blurRad="38100" dist="38100" dir="2700000" algn="tl">
                    <a:srgbClr val="000000"/>
                  </a:outerShdw>
                </a:effectLst>
                <a:latin typeface="+mj-lt"/>
              </a:rPr>
              <a:t>文法</a:t>
            </a:r>
            <a:endParaRPr lang="en-US" altLang="zh-CN" sz="2800" dirty="0">
              <a:solidFill>
                <a:schemeClr val="bg2"/>
              </a:solidFill>
              <a:effectLst>
                <a:outerShdw blurRad="38100" dist="38100" dir="2700000" algn="tl">
                  <a:srgbClr val="000000"/>
                </a:outerShdw>
              </a:effectLst>
              <a:latin typeface="+mj-lt"/>
            </a:endParaRPr>
          </a:p>
        </p:txBody>
      </p:sp>
      <p:sp>
        <p:nvSpPr>
          <p:cNvPr id="857097" name="Text Box 9"/>
          <p:cNvSpPr txBox="1">
            <a:spLocks noChangeArrowheads="1"/>
          </p:cNvSpPr>
          <p:nvPr/>
        </p:nvSpPr>
        <p:spPr bwMode="auto">
          <a:xfrm>
            <a:off x="979488" y="4244975"/>
            <a:ext cx="5184775" cy="1203325"/>
          </a:xfrm>
          <a:prstGeom prst="rect">
            <a:avLst/>
          </a:prstGeom>
          <a:noFill/>
          <a:ln w="9525">
            <a:noFill/>
            <a:miter lim="800000"/>
            <a:headEnd/>
            <a:tailEnd/>
          </a:ln>
          <a:effectLst/>
        </p:spPr>
        <p:txBody>
          <a:bodyPr lIns="92075" tIns="46038" rIns="92075" bIns="46038">
            <a:spAutoFit/>
          </a:bodyPr>
          <a:lstStyle/>
          <a:p>
            <a:pPr eaLnBrk="1" hangingPunct="1">
              <a:lnSpc>
                <a:spcPct val="120000"/>
              </a:lnSpc>
              <a:spcBef>
                <a:spcPct val="20000"/>
              </a:spcBef>
              <a:buFont typeface="Wingdings" pitchFamily="2" charset="2"/>
              <a:buNone/>
              <a:defRPr/>
            </a:pPr>
            <a:r>
              <a:rPr kumimoji="0" lang="zh-CN" altLang="en-US" sz="2800" dirty="0">
                <a:solidFill>
                  <a:schemeClr val="bg2"/>
                </a:solidFill>
                <a:latin typeface="Times New Roman" pitchFamily="18" charset="0"/>
              </a:rPr>
              <a:t>一个上下文无关文法不是二义？</a:t>
            </a:r>
          </a:p>
          <a:p>
            <a:pPr eaLnBrk="1" hangingPunct="1">
              <a:lnSpc>
                <a:spcPct val="120000"/>
              </a:lnSpc>
              <a:spcBef>
                <a:spcPct val="20000"/>
              </a:spcBef>
              <a:buFont typeface="Wingdings" pitchFamily="2" charset="2"/>
              <a:buNone/>
              <a:defRPr/>
            </a:pPr>
            <a:r>
              <a:rPr kumimoji="0" lang="zh-CN" altLang="en-US" sz="2800" dirty="0">
                <a:solidFill>
                  <a:schemeClr val="bg2"/>
                </a:solidFill>
                <a:latin typeface="Times New Roman" pitchFamily="18" charset="0"/>
              </a:rPr>
              <a:t>是否产生一个先天二义的语言？</a:t>
            </a:r>
            <a:endParaRPr lang="zh-CN" altLang="en-US" sz="2800" dirty="0">
              <a:solidFill>
                <a:schemeClr val="bg2"/>
              </a:solidFill>
              <a:effectLst>
                <a:outerShdw blurRad="38100" dist="38100" dir="2700000" algn="tl">
                  <a:srgbClr val="000000"/>
                </a:outerShdw>
              </a:effectLst>
            </a:endParaRPr>
          </a:p>
        </p:txBody>
      </p:sp>
      <p:sp>
        <p:nvSpPr>
          <p:cNvPr id="857104" name="Rectangle 16"/>
          <p:cNvSpPr>
            <a:spLocks noChangeArrowheads="1"/>
          </p:cNvSpPr>
          <p:nvPr/>
        </p:nvSpPr>
        <p:spPr bwMode="auto">
          <a:xfrm>
            <a:off x="693738" y="1527175"/>
            <a:ext cx="7189787" cy="63341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存在两棵（包括两棵）以上的语法树。</a:t>
            </a:r>
          </a:p>
        </p:txBody>
      </p:sp>
      <p:sp>
        <p:nvSpPr>
          <p:cNvPr id="857105" name="Rectangle 17"/>
          <p:cNvSpPr>
            <a:spLocks noChangeArrowheads="1"/>
          </p:cNvSpPr>
          <p:nvPr/>
        </p:nvSpPr>
        <p:spPr bwMode="auto">
          <a:xfrm>
            <a:off x="693738" y="3127375"/>
            <a:ext cx="3894137" cy="590550"/>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含有二义性的句子。</a:t>
            </a:r>
            <a:endParaRPr lang="zh-CN" altLang="en-US" sz="2400" dirty="0">
              <a:solidFill>
                <a:schemeClr val="bg2"/>
              </a:solidFill>
              <a:latin typeface="Times New Roman" pitchFamily="18" charset="0"/>
            </a:endParaRPr>
          </a:p>
        </p:txBody>
      </p:sp>
      <p:sp>
        <p:nvSpPr>
          <p:cNvPr id="57355" name="Rectangle 20"/>
          <p:cNvSpPr>
            <a:spLocks noChangeArrowheads="1"/>
          </p:cNvSpPr>
          <p:nvPr/>
        </p:nvSpPr>
        <p:spPr bwMode="auto">
          <a:xfrm>
            <a:off x="979488" y="717550"/>
            <a:ext cx="2952750" cy="584200"/>
          </a:xfrm>
          <a:prstGeom prst="rect">
            <a:avLst/>
          </a:prstGeom>
          <a:solidFill>
            <a:srgbClr val="30D204"/>
          </a:solidFill>
          <a:ln>
            <a:noFill/>
          </a:ln>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defRPr/>
            </a:pP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rPr>
              <a:t>二义性的句子</a:t>
            </a:r>
          </a:p>
        </p:txBody>
      </p:sp>
      <p:sp>
        <p:nvSpPr>
          <p:cNvPr id="57356" name="Rectangle 21"/>
          <p:cNvSpPr>
            <a:spLocks noChangeArrowheads="1"/>
          </p:cNvSpPr>
          <p:nvPr/>
        </p:nvSpPr>
        <p:spPr bwMode="auto">
          <a:xfrm>
            <a:off x="908050" y="2517775"/>
            <a:ext cx="2951163" cy="628650"/>
          </a:xfrm>
          <a:prstGeom prst="rect">
            <a:avLst/>
          </a:prstGeom>
          <a:solidFill>
            <a:srgbClr val="30D204"/>
          </a:solidFill>
          <a:ln>
            <a:noFill/>
          </a:ln>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a:solidFill>
                  <a:schemeClr val="bg2"/>
                </a:solidFill>
                <a:effectLst>
                  <a:outerShdw blurRad="38100" dist="38100" dir="2700000" algn="tl">
                    <a:srgbClr val="000000">
                      <a:alpha val="43137"/>
                    </a:srgbClr>
                  </a:outerShdw>
                </a:effectLst>
                <a:latin typeface="宋体" panose="02010600030101010101" pitchFamily="2" charset="-122"/>
              </a:rPr>
              <a:t>文法的二义性</a:t>
            </a:r>
          </a:p>
        </p:txBody>
      </p:sp>
      <p:grpSp>
        <p:nvGrpSpPr>
          <p:cNvPr id="2" name="Group 26"/>
          <p:cNvGrpSpPr>
            <a:grpSpLocks/>
          </p:cNvGrpSpPr>
          <p:nvPr/>
        </p:nvGrpSpPr>
        <p:grpSpPr bwMode="auto">
          <a:xfrm>
            <a:off x="5891213" y="4237038"/>
            <a:ext cx="2663825" cy="1152525"/>
            <a:chOff x="4649" y="2704"/>
            <a:chExt cx="1678" cy="726"/>
          </a:xfrm>
        </p:grpSpPr>
        <p:sp>
          <p:nvSpPr>
            <p:cNvPr id="857110" name="AutoShape 22"/>
            <p:cNvSpPr>
              <a:spLocks/>
            </p:cNvSpPr>
            <p:nvPr/>
          </p:nvSpPr>
          <p:spPr bwMode="auto">
            <a:xfrm>
              <a:off x="4967" y="2704"/>
              <a:ext cx="226" cy="726"/>
            </a:xfrm>
            <a:prstGeom prst="rightBrace">
              <a:avLst>
                <a:gd name="adj1" fmla="val 26770"/>
                <a:gd name="adj2" fmla="val 50000"/>
              </a:avLst>
            </a:prstGeom>
            <a:noFill/>
            <a:ln w="9525">
              <a:no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57111" name="AutoShape 23"/>
            <p:cNvSpPr>
              <a:spLocks/>
            </p:cNvSpPr>
            <p:nvPr/>
          </p:nvSpPr>
          <p:spPr bwMode="auto">
            <a:xfrm>
              <a:off x="4649" y="2795"/>
              <a:ext cx="272" cy="544"/>
            </a:xfrm>
            <a:prstGeom prst="rightBrace">
              <a:avLst>
                <a:gd name="adj1" fmla="val 16667"/>
                <a:gd name="adj2" fmla="val 50000"/>
              </a:avLst>
            </a:prstGeom>
            <a:noFill/>
            <a:ln w="38100">
              <a:solidFill>
                <a:schemeClr val="bg2"/>
              </a:solid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57362" name="Text Box 24"/>
            <p:cNvSpPr txBox="1">
              <a:spLocks noChangeArrowheads="1"/>
            </p:cNvSpPr>
            <p:nvPr/>
          </p:nvSpPr>
          <p:spPr bwMode="auto">
            <a:xfrm>
              <a:off x="4830" y="2840"/>
              <a:ext cx="1497" cy="3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kumimoji="0" lang="zh-CN" altLang="en-US" dirty="0">
                  <a:solidFill>
                    <a:schemeClr val="accent6">
                      <a:lumMod val="50000"/>
                    </a:schemeClr>
                  </a:solidFill>
                  <a:latin typeface="宋体" panose="02010600030101010101" pitchFamily="2" charset="-122"/>
                </a:rPr>
                <a:t>递归不可解</a:t>
              </a:r>
            </a:p>
          </p:txBody>
        </p:sp>
      </p:grpSp>
      <p:sp>
        <p:nvSpPr>
          <p:cNvPr id="857113" name="Rectangle 25"/>
          <p:cNvSpPr>
            <a:spLocks noChangeArrowheads="1"/>
          </p:cNvSpPr>
          <p:nvPr/>
        </p:nvSpPr>
        <p:spPr bwMode="auto">
          <a:xfrm>
            <a:off x="693738" y="5549900"/>
            <a:ext cx="7239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kumimoji="0" lang="zh-CN" altLang="en-US" dirty="0">
                <a:solidFill>
                  <a:schemeClr val="accent6">
                    <a:lumMod val="50000"/>
                  </a:schemeClr>
                </a:solidFill>
                <a:effectLst>
                  <a:outerShdw blurRad="38100" dist="38100" dir="2700000" algn="tl">
                    <a:srgbClr val="000000">
                      <a:alpha val="43137"/>
                    </a:srgbClr>
                  </a:outerShdw>
                </a:effectLst>
                <a:latin typeface="宋体" panose="02010600030101010101" pitchFamily="2" charset="-122"/>
              </a:rPr>
              <a:t>但可以判定一个文法是二义性文法。</a:t>
            </a:r>
          </a:p>
        </p:txBody>
      </p:sp>
      <p:sp>
        <p:nvSpPr>
          <p:cNvPr id="21" name="Rectangle 8"/>
          <p:cNvSpPr>
            <a:spLocks noChangeArrowheads="1"/>
          </p:cNvSpPr>
          <p:nvPr/>
        </p:nvSpPr>
        <p:spPr bwMode="auto">
          <a:xfrm>
            <a:off x="6651625" y="3098800"/>
            <a:ext cx="2041525" cy="5270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例</a:t>
            </a:r>
            <a:r>
              <a:rPr lang="en-US" altLang="zh-CN" sz="2400" dirty="0">
                <a:solidFill>
                  <a:schemeClr val="bg2"/>
                </a:solidFill>
                <a:latin typeface="Times New Roman" pitchFamily="18" charset="0"/>
              </a:rPr>
              <a:t>2-12]</a:t>
            </a:r>
            <a:r>
              <a:rPr lang="zh-CN" altLang="en-US" sz="2800" dirty="0">
                <a:solidFill>
                  <a:schemeClr val="bg2"/>
                </a:solidFill>
                <a:effectLst>
                  <a:outerShdw blurRad="38100" dist="38100" dir="2700000" algn="tl">
                    <a:srgbClr val="000000"/>
                  </a:outerShdw>
                </a:effectLst>
                <a:latin typeface="+mj-lt"/>
              </a:rPr>
              <a:t>文法</a:t>
            </a:r>
            <a:endParaRPr lang="en-US" altLang="zh-CN" sz="2800" dirty="0">
              <a:solidFill>
                <a:schemeClr val="bg2"/>
              </a:solidFill>
              <a:effectLst>
                <a:outerShdw blurRad="38100" dist="38100" dir="2700000" algn="tl">
                  <a:srgbClr val="000000"/>
                </a:outerShdw>
              </a:effectLst>
              <a:latin typeface="+mj-lt"/>
            </a:endParaRPr>
          </a:p>
        </p:txBody>
      </p:sp>
      <p:sp>
        <p:nvSpPr>
          <p:cNvPr id="2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7104"/>
                                        </p:tgtEl>
                                        <p:attrNameLst>
                                          <p:attrName>style.visibility</p:attrName>
                                        </p:attrNameLst>
                                      </p:cBhvr>
                                      <p:to>
                                        <p:strVal val="visible"/>
                                      </p:to>
                                    </p:set>
                                    <p:anim calcmode="lin" valueType="num">
                                      <p:cBhvr additive="base">
                                        <p:cTn id="7" dur="500" fill="hold"/>
                                        <p:tgtEl>
                                          <p:spTgt spid="857104"/>
                                        </p:tgtEl>
                                        <p:attrNameLst>
                                          <p:attrName>ppt_x</p:attrName>
                                        </p:attrNameLst>
                                      </p:cBhvr>
                                      <p:tavLst>
                                        <p:tav tm="0">
                                          <p:val>
                                            <p:strVal val="0-#ppt_w/2"/>
                                          </p:val>
                                        </p:tav>
                                        <p:tav tm="100000">
                                          <p:val>
                                            <p:strVal val="#ppt_x"/>
                                          </p:val>
                                        </p:tav>
                                      </p:tavLst>
                                    </p:anim>
                                    <p:anim calcmode="lin" valueType="num">
                                      <p:cBhvr additive="base">
                                        <p:cTn id="8" dur="500" fill="hold"/>
                                        <p:tgtEl>
                                          <p:spTgt spid="8571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7105"/>
                                        </p:tgtEl>
                                        <p:attrNameLst>
                                          <p:attrName>style.visibility</p:attrName>
                                        </p:attrNameLst>
                                      </p:cBhvr>
                                      <p:to>
                                        <p:strVal val="visible"/>
                                      </p:to>
                                    </p:set>
                                    <p:anim calcmode="lin" valueType="num">
                                      <p:cBhvr additive="base">
                                        <p:cTn id="13" dur="500" fill="hold"/>
                                        <p:tgtEl>
                                          <p:spTgt spid="857105"/>
                                        </p:tgtEl>
                                        <p:attrNameLst>
                                          <p:attrName>ppt_x</p:attrName>
                                        </p:attrNameLst>
                                      </p:cBhvr>
                                      <p:tavLst>
                                        <p:tav tm="0">
                                          <p:val>
                                            <p:strVal val="0-#ppt_w/2"/>
                                          </p:val>
                                        </p:tav>
                                        <p:tav tm="100000">
                                          <p:val>
                                            <p:strVal val="#ppt_x"/>
                                          </p:val>
                                        </p:tav>
                                      </p:tavLst>
                                    </p:anim>
                                    <p:anim calcmode="lin" valueType="num">
                                      <p:cBhvr additive="base">
                                        <p:cTn id="14" dur="500" fill="hold"/>
                                        <p:tgtEl>
                                          <p:spTgt spid="8571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57096"/>
                                        </p:tgtEl>
                                        <p:attrNameLst>
                                          <p:attrName>style.visibility</p:attrName>
                                        </p:attrNameLst>
                                      </p:cBhvr>
                                      <p:to>
                                        <p:strVal val="visible"/>
                                      </p:to>
                                    </p:set>
                                    <p:animEffect transition="in" filter="dissolve">
                                      <p:cBhvr>
                                        <p:cTn id="19" dur="500"/>
                                        <p:tgtEl>
                                          <p:spTgt spid="85709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57097"/>
                                        </p:tgtEl>
                                        <p:attrNameLst>
                                          <p:attrName>style.visibility</p:attrName>
                                        </p:attrNameLst>
                                      </p:cBhvr>
                                      <p:to>
                                        <p:strVal val="visible"/>
                                      </p:to>
                                    </p:set>
                                    <p:anim calcmode="lin" valueType="num">
                                      <p:cBhvr additive="base">
                                        <p:cTn id="27" dur="500" fill="hold"/>
                                        <p:tgtEl>
                                          <p:spTgt spid="857097"/>
                                        </p:tgtEl>
                                        <p:attrNameLst>
                                          <p:attrName>ppt_x</p:attrName>
                                        </p:attrNameLst>
                                      </p:cBhvr>
                                      <p:tavLst>
                                        <p:tav tm="0">
                                          <p:val>
                                            <p:strVal val="0-#ppt_w/2"/>
                                          </p:val>
                                        </p:tav>
                                        <p:tav tm="100000">
                                          <p:val>
                                            <p:strVal val="#ppt_x"/>
                                          </p:val>
                                        </p:tav>
                                      </p:tavLst>
                                    </p:anim>
                                    <p:anim calcmode="lin" valueType="num">
                                      <p:cBhvr additive="base">
                                        <p:cTn id="28" dur="500" fill="hold"/>
                                        <p:tgtEl>
                                          <p:spTgt spid="85709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57113"/>
                                        </p:tgtEl>
                                        <p:attrNameLst>
                                          <p:attrName>style.visibility</p:attrName>
                                        </p:attrNameLst>
                                      </p:cBhvr>
                                      <p:to>
                                        <p:strVal val="visible"/>
                                      </p:to>
                                    </p:set>
                                    <p:animEffect transition="in" filter="dissolve">
                                      <p:cBhvr>
                                        <p:cTn id="38" dur="500"/>
                                        <p:tgtEl>
                                          <p:spTgt spid="857113"/>
                                        </p:tgtEl>
                                      </p:cBhvr>
                                    </p:animEffect>
                                  </p:childTnLst>
                                </p:cTn>
                              </p:par>
                            </p:childTnLst>
                          </p:cTn>
                        </p:par>
                        <p:par>
                          <p:cTn id="39" fill="hold" nodeType="afterGroup">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6" grpId="0"/>
      <p:bldP spid="857097" grpId="0"/>
      <p:bldP spid="857104" grpId="0" autoUpdateAnimBg="0"/>
      <p:bldP spid="857105" grpId="0" autoUpdateAnimBg="0"/>
      <p:bldP spid="857113" grpId="0"/>
      <p:bldP spid="21" grpId="0"/>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4132" name="Text Box 4"/>
          <p:cNvSpPr txBox="1">
            <a:spLocks noChangeArrowheads="1"/>
          </p:cNvSpPr>
          <p:nvPr/>
        </p:nvSpPr>
        <p:spPr bwMode="auto">
          <a:xfrm>
            <a:off x="0" y="0"/>
            <a:ext cx="9144000" cy="1371600"/>
          </a:xfrm>
          <a:prstGeom prst="rect">
            <a:avLst/>
          </a:prstGeom>
          <a:solidFill>
            <a:srgbClr val="CAD4FE"/>
          </a:solidFill>
          <a:ln w="9525">
            <a:noFill/>
            <a:miter lim="800000"/>
            <a:headEnd/>
            <a:tailEnd/>
          </a:ln>
          <a:effectLst/>
        </p:spPr>
        <p:txBody>
          <a:bodyPr>
            <a:spAutoFit/>
          </a:bodyPr>
          <a:lstStyle/>
          <a:p>
            <a:pPr algn="just" eaLnBrk="1" hangingPunct="1">
              <a:defRPr/>
            </a:pPr>
            <a:r>
              <a:rPr lang="en-US" altLang="zh-CN" sz="2800" dirty="0">
                <a:solidFill>
                  <a:schemeClr val="bg2"/>
                </a:solidFill>
                <a:latin typeface="Times New Roman" pitchFamily="18" charset="0"/>
              </a:rPr>
              <a:t>[</a:t>
            </a:r>
            <a:r>
              <a:rPr lang="zh-CN" altLang="en-US" sz="2800" dirty="0">
                <a:solidFill>
                  <a:schemeClr val="bg2"/>
                </a:solidFill>
                <a:latin typeface="Times New Roman" pitchFamily="18" charset="0"/>
              </a:rPr>
              <a:t>例</a:t>
            </a:r>
            <a:r>
              <a:rPr lang="en-US" altLang="zh-CN" sz="2800" dirty="0">
                <a:solidFill>
                  <a:schemeClr val="bg2"/>
                </a:solidFill>
                <a:latin typeface="Times New Roman" pitchFamily="18" charset="0"/>
              </a:rPr>
              <a:t>2-12] if</a:t>
            </a:r>
            <a:r>
              <a:rPr lang="zh-CN" altLang="en-US" sz="2800" dirty="0">
                <a:solidFill>
                  <a:schemeClr val="bg2"/>
                </a:solidFill>
                <a:latin typeface="Times New Roman" pitchFamily="18" charset="0"/>
              </a:rPr>
              <a:t>语句文法</a:t>
            </a:r>
            <a:r>
              <a:rPr lang="en-US" altLang="zh-CN" sz="2800" dirty="0">
                <a:solidFill>
                  <a:schemeClr val="bg2"/>
                </a:solidFill>
                <a:latin typeface="Times New Roman" pitchFamily="18" charset="0"/>
              </a:rPr>
              <a:t>,  </a:t>
            </a:r>
            <a:r>
              <a:rPr lang="zh-CN" altLang="en-US" sz="2800" dirty="0">
                <a:solidFill>
                  <a:schemeClr val="bg2"/>
                </a:solidFill>
                <a:latin typeface="Times New Roman" pitchFamily="18" charset="0"/>
              </a:rPr>
              <a:t>说明该文法是</a:t>
            </a:r>
            <a:r>
              <a:rPr lang="zh-CN" altLang="en-US" sz="2800" dirty="0">
                <a:solidFill>
                  <a:schemeClr val="bg2"/>
                </a:solidFill>
                <a:effectLst>
                  <a:outerShdw blurRad="38100" dist="38100" dir="2700000" algn="tl">
                    <a:srgbClr val="000000">
                      <a:alpha val="43137"/>
                    </a:srgbClr>
                  </a:outerShdw>
                </a:effectLst>
                <a:latin typeface="Times New Roman" pitchFamily="18" charset="0"/>
              </a:rPr>
              <a:t>二义性文法</a:t>
            </a:r>
            <a:r>
              <a:rPr lang="zh-CN" altLang="en-US" b="0" dirty="0">
                <a:solidFill>
                  <a:schemeClr val="bg2"/>
                </a:solidFill>
              </a:rPr>
              <a:t>。</a:t>
            </a:r>
            <a:r>
              <a:rPr lang="zh-CN" altLang="en-US" dirty="0">
                <a:effectLst>
                  <a:outerShdw blurRad="38100" dist="38100" dir="2700000" algn="tl">
                    <a:srgbClr val="000000"/>
                  </a:outerShdw>
                </a:effectLst>
              </a:rPr>
              <a:t> </a:t>
            </a:r>
          </a:p>
          <a:p>
            <a:pPr algn="just" eaLnBrk="1" hangingPunct="1">
              <a:defRPr/>
            </a:pPr>
            <a:r>
              <a:rPr lang="en-US" altLang="zh-CN" sz="2800" dirty="0">
                <a:solidFill>
                  <a:schemeClr val="bg2"/>
                </a:solidFill>
                <a:latin typeface="Times New Roman" pitchFamily="18" charset="0"/>
              </a:rPr>
              <a:t>&lt;if</a:t>
            </a:r>
            <a:r>
              <a:rPr lang="zh-CN" altLang="en-US" sz="2800" dirty="0">
                <a:solidFill>
                  <a:schemeClr val="bg2"/>
                </a:solidFill>
                <a:latin typeface="Times New Roman" pitchFamily="18" charset="0"/>
              </a:rPr>
              <a:t>语句</a:t>
            </a:r>
            <a:r>
              <a:rPr lang="en-US" altLang="zh-CN" sz="2800" dirty="0">
                <a:solidFill>
                  <a:schemeClr val="bg2"/>
                </a:solidFill>
                <a:latin typeface="Times New Roman" pitchFamily="18" charset="0"/>
              </a:rPr>
              <a:t>&gt;∷</a:t>
            </a:r>
            <a:r>
              <a:rPr lang="en-US" altLang="zh-CN" sz="2400" dirty="0">
                <a:solidFill>
                  <a:schemeClr val="bg2"/>
                </a:solidFill>
                <a:latin typeface="Times New Roman" pitchFamily="18" charset="0"/>
              </a:rPr>
              <a:t>= if&lt;</a:t>
            </a:r>
            <a:r>
              <a:rPr lang="zh-CN" altLang="en-US" sz="2400" dirty="0">
                <a:solidFill>
                  <a:schemeClr val="bg2"/>
                </a:solidFill>
                <a:latin typeface="Times New Roman" pitchFamily="18" charset="0"/>
              </a:rPr>
              <a:t>布尔表达式</a:t>
            </a:r>
            <a:r>
              <a:rPr lang="en-US" altLang="zh-CN" sz="2400" dirty="0">
                <a:solidFill>
                  <a:schemeClr val="bg2"/>
                </a:solidFill>
                <a:latin typeface="Times New Roman" pitchFamily="18" charset="0"/>
              </a:rPr>
              <a:t>&gt;then&lt;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a:t>
            </a:r>
          </a:p>
          <a:p>
            <a:pPr algn="just" eaLnBrk="1" hangingPunct="1">
              <a:defRPr/>
            </a:pPr>
            <a:r>
              <a:rPr lang="en-US" altLang="zh-CN" sz="2400" dirty="0">
                <a:solidFill>
                  <a:schemeClr val="bg2"/>
                </a:solidFill>
                <a:latin typeface="Times New Roman" pitchFamily="18" charset="0"/>
              </a:rPr>
              <a:t>                        | if&lt;</a:t>
            </a:r>
            <a:r>
              <a:rPr lang="zh-CN" altLang="en-US" sz="2400" dirty="0">
                <a:solidFill>
                  <a:schemeClr val="bg2"/>
                </a:solidFill>
                <a:latin typeface="Times New Roman" pitchFamily="18" charset="0"/>
              </a:rPr>
              <a:t>布尔表达式</a:t>
            </a:r>
            <a:r>
              <a:rPr lang="en-US" altLang="zh-CN" sz="2400" dirty="0">
                <a:solidFill>
                  <a:schemeClr val="bg2"/>
                </a:solidFill>
                <a:latin typeface="Times New Roman" pitchFamily="18" charset="0"/>
              </a:rPr>
              <a:t>&gt;then&lt;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&gt;else&lt;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a:t>
            </a:r>
          </a:p>
        </p:txBody>
      </p:sp>
      <p:sp>
        <p:nvSpPr>
          <p:cNvPr id="73731" name="Text Box 5"/>
          <p:cNvSpPr txBox="1">
            <a:spLocks noChangeArrowheads="1"/>
          </p:cNvSpPr>
          <p:nvPr/>
        </p:nvSpPr>
        <p:spPr bwMode="auto">
          <a:xfrm>
            <a:off x="0" y="6364288"/>
            <a:ext cx="9144000" cy="4984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400">
                <a:solidFill>
                  <a:schemeClr val="bg2"/>
                </a:solidFill>
              </a:rPr>
              <a:t>if&lt;</a:t>
            </a:r>
            <a:r>
              <a:rPr lang="zh-CN" altLang="en-US" sz="2400">
                <a:solidFill>
                  <a:schemeClr val="bg2"/>
                </a:solidFill>
              </a:rPr>
              <a:t>布尔表达式</a:t>
            </a:r>
            <a:r>
              <a:rPr lang="en-US" altLang="zh-CN" sz="2400">
                <a:solidFill>
                  <a:schemeClr val="bg2"/>
                </a:solidFill>
              </a:rPr>
              <a:t>&gt;then if&lt;</a:t>
            </a:r>
            <a:r>
              <a:rPr lang="zh-CN" altLang="en-US" sz="2400">
                <a:solidFill>
                  <a:schemeClr val="bg2"/>
                </a:solidFill>
              </a:rPr>
              <a:t>布尔表达式</a:t>
            </a:r>
            <a:r>
              <a:rPr lang="en-US" altLang="zh-CN" sz="2400">
                <a:solidFill>
                  <a:schemeClr val="bg2"/>
                </a:solidFill>
              </a:rPr>
              <a:t>&gt;then&lt;</a:t>
            </a:r>
            <a:r>
              <a:rPr lang="zh-CN" altLang="en-US" sz="2400">
                <a:solidFill>
                  <a:schemeClr val="bg2"/>
                </a:solidFill>
              </a:rPr>
              <a:t>语句</a:t>
            </a:r>
            <a:r>
              <a:rPr lang="en-US" altLang="zh-CN" sz="2400">
                <a:solidFill>
                  <a:schemeClr val="bg2"/>
                </a:solidFill>
              </a:rPr>
              <a:t>&gt;else&lt;</a:t>
            </a:r>
            <a:r>
              <a:rPr lang="zh-CN" altLang="en-US" sz="2400">
                <a:solidFill>
                  <a:schemeClr val="bg2"/>
                </a:solidFill>
              </a:rPr>
              <a:t>语句</a:t>
            </a:r>
            <a:r>
              <a:rPr lang="en-US" altLang="zh-CN" sz="2400">
                <a:solidFill>
                  <a:schemeClr val="bg2"/>
                </a:solidFill>
              </a:rPr>
              <a:t>&gt;</a:t>
            </a:r>
          </a:p>
        </p:txBody>
      </p:sp>
      <p:grpSp>
        <p:nvGrpSpPr>
          <p:cNvPr id="2" name="Group 6"/>
          <p:cNvGrpSpPr>
            <a:grpSpLocks/>
          </p:cNvGrpSpPr>
          <p:nvPr/>
        </p:nvGrpSpPr>
        <p:grpSpPr bwMode="auto">
          <a:xfrm>
            <a:off x="971550" y="1628775"/>
            <a:ext cx="7467600" cy="1752600"/>
            <a:chOff x="576" y="816"/>
            <a:chExt cx="4704" cy="1104"/>
          </a:xfrm>
        </p:grpSpPr>
        <p:sp>
          <p:nvSpPr>
            <p:cNvPr id="73756" name="Text Box 7"/>
            <p:cNvSpPr txBox="1">
              <a:spLocks noChangeArrowheads="1"/>
            </p:cNvSpPr>
            <p:nvPr/>
          </p:nvSpPr>
          <p:spPr bwMode="auto">
            <a:xfrm>
              <a:off x="1392" y="816"/>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a:t>
              </a:r>
              <a:r>
                <a:rPr lang="zh-CN" altLang="en-US" sz="1800">
                  <a:solidFill>
                    <a:schemeClr val="bg2"/>
                  </a:solidFill>
                </a:rPr>
                <a:t>语句</a:t>
              </a:r>
              <a:r>
                <a:rPr lang="zh-CN" altLang="en-US" sz="1800" b="0">
                  <a:solidFill>
                    <a:schemeClr val="bg2"/>
                  </a:solidFill>
                </a:rPr>
                <a:t> </a:t>
              </a:r>
            </a:p>
          </p:txBody>
        </p:sp>
        <p:sp>
          <p:nvSpPr>
            <p:cNvPr id="73757" name="Text Box 8"/>
            <p:cNvSpPr txBox="1">
              <a:spLocks noChangeArrowheads="1"/>
            </p:cNvSpPr>
            <p:nvPr/>
          </p:nvSpPr>
          <p:spPr bwMode="auto">
            <a:xfrm>
              <a:off x="1056" y="1248"/>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3758" name="Text Box 9"/>
            <p:cNvSpPr txBox="1">
              <a:spLocks noChangeArrowheads="1"/>
            </p:cNvSpPr>
            <p:nvPr/>
          </p:nvSpPr>
          <p:spPr bwMode="auto">
            <a:xfrm>
              <a:off x="576" y="1248"/>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 </a:t>
              </a:r>
              <a:r>
                <a:rPr lang="en-US" altLang="zh-CN" sz="1800" b="0">
                  <a:solidFill>
                    <a:schemeClr val="bg2"/>
                  </a:solidFill>
                </a:rPr>
                <a:t> </a:t>
              </a:r>
            </a:p>
          </p:txBody>
        </p:sp>
        <p:sp>
          <p:nvSpPr>
            <p:cNvPr id="73759" name="Text Box 10"/>
            <p:cNvSpPr txBox="1">
              <a:spLocks noChangeArrowheads="1"/>
            </p:cNvSpPr>
            <p:nvPr/>
          </p:nvSpPr>
          <p:spPr bwMode="auto">
            <a:xfrm>
              <a:off x="2064" y="1248"/>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 </a:t>
              </a:r>
              <a:r>
                <a:rPr lang="en-US" altLang="zh-CN" sz="1800" b="0">
                  <a:solidFill>
                    <a:schemeClr val="bg2"/>
                  </a:solidFill>
                </a:rPr>
                <a:t> </a:t>
              </a:r>
            </a:p>
          </p:txBody>
        </p:sp>
        <p:sp>
          <p:nvSpPr>
            <p:cNvPr id="73760" name="Text Box 11"/>
            <p:cNvSpPr txBox="1">
              <a:spLocks noChangeArrowheads="1"/>
            </p:cNvSpPr>
            <p:nvPr/>
          </p:nvSpPr>
          <p:spPr bwMode="auto">
            <a:xfrm>
              <a:off x="2760" y="1248"/>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3761" name="Text Box 12"/>
            <p:cNvSpPr txBox="1">
              <a:spLocks noChangeArrowheads="1"/>
            </p:cNvSpPr>
            <p:nvPr/>
          </p:nvSpPr>
          <p:spPr bwMode="auto">
            <a:xfrm>
              <a:off x="1536" y="1683"/>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3762" name="Text Box 13"/>
            <p:cNvSpPr txBox="1">
              <a:spLocks noChangeArrowheads="1"/>
            </p:cNvSpPr>
            <p:nvPr/>
          </p:nvSpPr>
          <p:spPr bwMode="auto">
            <a:xfrm>
              <a:off x="1056" y="1683"/>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 </a:t>
              </a:r>
              <a:r>
                <a:rPr lang="en-US" altLang="zh-CN" sz="1800" b="0">
                  <a:solidFill>
                    <a:schemeClr val="bg2"/>
                  </a:solidFill>
                </a:rPr>
                <a:t> </a:t>
              </a:r>
            </a:p>
          </p:txBody>
        </p:sp>
        <p:sp>
          <p:nvSpPr>
            <p:cNvPr id="73763" name="Text Box 14"/>
            <p:cNvSpPr txBox="1">
              <a:spLocks noChangeArrowheads="1"/>
            </p:cNvSpPr>
            <p:nvPr/>
          </p:nvSpPr>
          <p:spPr bwMode="auto">
            <a:xfrm>
              <a:off x="2544" y="1683"/>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 </a:t>
              </a:r>
              <a:r>
                <a:rPr lang="en-US" altLang="zh-CN" sz="1800" b="0">
                  <a:solidFill>
                    <a:schemeClr val="bg2"/>
                  </a:solidFill>
                </a:rPr>
                <a:t> </a:t>
              </a:r>
            </a:p>
          </p:txBody>
        </p:sp>
        <p:sp>
          <p:nvSpPr>
            <p:cNvPr id="73764" name="Text Box 15"/>
            <p:cNvSpPr txBox="1">
              <a:spLocks noChangeArrowheads="1"/>
            </p:cNvSpPr>
            <p:nvPr/>
          </p:nvSpPr>
          <p:spPr bwMode="auto">
            <a:xfrm>
              <a:off x="3240" y="1683"/>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3765" name="Text Box 16"/>
            <p:cNvSpPr txBox="1">
              <a:spLocks noChangeArrowheads="1"/>
            </p:cNvSpPr>
            <p:nvPr/>
          </p:nvSpPr>
          <p:spPr bwMode="auto">
            <a:xfrm>
              <a:off x="3960" y="1680"/>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else </a:t>
              </a:r>
              <a:r>
                <a:rPr lang="en-US" altLang="zh-CN" sz="1800" b="0">
                  <a:solidFill>
                    <a:schemeClr val="bg2"/>
                  </a:solidFill>
                </a:rPr>
                <a:t> </a:t>
              </a:r>
            </a:p>
          </p:txBody>
        </p:sp>
        <p:sp>
          <p:nvSpPr>
            <p:cNvPr id="73766" name="Text Box 17"/>
            <p:cNvSpPr txBox="1">
              <a:spLocks noChangeArrowheads="1"/>
            </p:cNvSpPr>
            <p:nvPr/>
          </p:nvSpPr>
          <p:spPr bwMode="auto">
            <a:xfrm>
              <a:off x="4656" y="1680"/>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cxnSp>
          <p:nvCxnSpPr>
            <p:cNvPr id="73767" name="AutoShape 18"/>
            <p:cNvCxnSpPr>
              <a:cxnSpLocks noChangeShapeType="1"/>
              <a:stCxn id="73756" idx="2"/>
              <a:endCxn id="73758" idx="0"/>
            </p:cNvCxnSpPr>
            <p:nvPr/>
          </p:nvCxnSpPr>
          <p:spPr bwMode="auto">
            <a:xfrm flipH="1">
              <a:off x="768" y="1053"/>
              <a:ext cx="936"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68" name="AutoShape 19"/>
            <p:cNvCxnSpPr>
              <a:cxnSpLocks noChangeShapeType="1"/>
              <a:stCxn id="73756" idx="2"/>
              <a:endCxn id="73757" idx="0"/>
            </p:cNvCxnSpPr>
            <p:nvPr/>
          </p:nvCxnSpPr>
          <p:spPr bwMode="auto">
            <a:xfrm flipH="1">
              <a:off x="1512" y="1053"/>
              <a:ext cx="192"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69" name="AutoShape 20"/>
            <p:cNvCxnSpPr>
              <a:cxnSpLocks noChangeShapeType="1"/>
              <a:stCxn id="73756" idx="2"/>
              <a:endCxn id="73759" idx="0"/>
            </p:cNvCxnSpPr>
            <p:nvPr/>
          </p:nvCxnSpPr>
          <p:spPr bwMode="auto">
            <a:xfrm>
              <a:off x="1704" y="1053"/>
              <a:ext cx="672"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0" name="AutoShape 21"/>
            <p:cNvCxnSpPr>
              <a:cxnSpLocks noChangeShapeType="1"/>
              <a:stCxn id="73756" idx="2"/>
              <a:endCxn id="73760" idx="0"/>
            </p:cNvCxnSpPr>
            <p:nvPr/>
          </p:nvCxnSpPr>
          <p:spPr bwMode="auto">
            <a:xfrm>
              <a:off x="1704" y="1053"/>
              <a:ext cx="1368"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1" name="AutoShape 22"/>
            <p:cNvCxnSpPr>
              <a:cxnSpLocks noChangeShapeType="1"/>
              <a:stCxn id="73760" idx="2"/>
              <a:endCxn id="73762" idx="0"/>
            </p:cNvCxnSpPr>
            <p:nvPr/>
          </p:nvCxnSpPr>
          <p:spPr bwMode="auto">
            <a:xfrm flipH="1">
              <a:off x="1248" y="1485"/>
              <a:ext cx="1824"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2" name="AutoShape 23"/>
            <p:cNvCxnSpPr>
              <a:cxnSpLocks noChangeShapeType="1"/>
              <a:stCxn id="73760" idx="2"/>
              <a:endCxn id="73761" idx="0"/>
            </p:cNvCxnSpPr>
            <p:nvPr/>
          </p:nvCxnSpPr>
          <p:spPr bwMode="auto">
            <a:xfrm flipH="1">
              <a:off x="1992" y="1485"/>
              <a:ext cx="1080"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3" name="AutoShape 24"/>
            <p:cNvCxnSpPr>
              <a:cxnSpLocks noChangeShapeType="1"/>
              <a:stCxn id="73760" idx="2"/>
              <a:endCxn id="73763" idx="0"/>
            </p:cNvCxnSpPr>
            <p:nvPr/>
          </p:nvCxnSpPr>
          <p:spPr bwMode="auto">
            <a:xfrm flipH="1">
              <a:off x="2856" y="1485"/>
              <a:ext cx="216"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4" name="AutoShape 25"/>
            <p:cNvCxnSpPr>
              <a:cxnSpLocks noChangeShapeType="1"/>
              <a:stCxn id="73760" idx="2"/>
              <a:endCxn id="73764" idx="0"/>
            </p:cNvCxnSpPr>
            <p:nvPr/>
          </p:nvCxnSpPr>
          <p:spPr bwMode="auto">
            <a:xfrm>
              <a:off x="3072" y="1485"/>
              <a:ext cx="480"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5" name="AutoShape 26"/>
            <p:cNvCxnSpPr>
              <a:cxnSpLocks noChangeShapeType="1"/>
              <a:stCxn id="73760" idx="2"/>
              <a:endCxn id="73765" idx="0"/>
            </p:cNvCxnSpPr>
            <p:nvPr/>
          </p:nvCxnSpPr>
          <p:spPr bwMode="auto">
            <a:xfrm>
              <a:off x="3072" y="1485"/>
              <a:ext cx="1200"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76" name="AutoShape 27"/>
            <p:cNvCxnSpPr>
              <a:cxnSpLocks noChangeShapeType="1"/>
              <a:stCxn id="73760" idx="2"/>
              <a:endCxn id="73766" idx="0"/>
            </p:cNvCxnSpPr>
            <p:nvPr/>
          </p:nvCxnSpPr>
          <p:spPr bwMode="auto">
            <a:xfrm>
              <a:off x="3072" y="1485"/>
              <a:ext cx="1896"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grpSp>
      <p:grpSp>
        <p:nvGrpSpPr>
          <p:cNvPr id="3" name="Group 28"/>
          <p:cNvGrpSpPr>
            <a:grpSpLocks/>
          </p:cNvGrpSpPr>
          <p:nvPr/>
        </p:nvGrpSpPr>
        <p:grpSpPr bwMode="auto">
          <a:xfrm>
            <a:off x="684213" y="4149725"/>
            <a:ext cx="6705600" cy="1824038"/>
            <a:chOff x="288" y="2160"/>
            <a:chExt cx="4224" cy="1149"/>
          </a:xfrm>
        </p:grpSpPr>
        <p:sp>
          <p:nvSpPr>
            <p:cNvPr id="73735" name="Text Box 29"/>
            <p:cNvSpPr txBox="1">
              <a:spLocks noChangeArrowheads="1"/>
            </p:cNvSpPr>
            <p:nvPr/>
          </p:nvSpPr>
          <p:spPr bwMode="auto">
            <a:xfrm>
              <a:off x="2208" y="2160"/>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a:t>
              </a:r>
              <a:r>
                <a:rPr lang="zh-CN" altLang="en-US" sz="1800">
                  <a:solidFill>
                    <a:schemeClr val="bg2"/>
                  </a:solidFill>
                </a:rPr>
                <a:t>语句</a:t>
              </a:r>
              <a:r>
                <a:rPr lang="zh-CN" altLang="en-US" sz="1800" b="0">
                  <a:solidFill>
                    <a:schemeClr val="bg2"/>
                  </a:solidFill>
                </a:rPr>
                <a:t> </a:t>
              </a:r>
            </a:p>
          </p:txBody>
        </p:sp>
        <p:sp>
          <p:nvSpPr>
            <p:cNvPr id="73736" name="Text Box 30"/>
            <p:cNvSpPr txBox="1">
              <a:spLocks noChangeArrowheads="1"/>
            </p:cNvSpPr>
            <p:nvPr/>
          </p:nvSpPr>
          <p:spPr bwMode="auto">
            <a:xfrm>
              <a:off x="1848" y="3072"/>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3737" name="Text Box 31"/>
            <p:cNvSpPr txBox="1">
              <a:spLocks noChangeArrowheads="1"/>
            </p:cNvSpPr>
            <p:nvPr/>
          </p:nvSpPr>
          <p:spPr bwMode="auto">
            <a:xfrm>
              <a:off x="1368" y="3072"/>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 </a:t>
              </a:r>
              <a:r>
                <a:rPr lang="en-US" altLang="zh-CN" sz="1800" b="0">
                  <a:solidFill>
                    <a:schemeClr val="bg2"/>
                  </a:solidFill>
                </a:rPr>
                <a:t> </a:t>
              </a:r>
            </a:p>
          </p:txBody>
        </p:sp>
        <p:sp>
          <p:nvSpPr>
            <p:cNvPr id="73738" name="Text Box 32"/>
            <p:cNvSpPr txBox="1">
              <a:spLocks noChangeArrowheads="1"/>
            </p:cNvSpPr>
            <p:nvPr/>
          </p:nvSpPr>
          <p:spPr bwMode="auto">
            <a:xfrm>
              <a:off x="2856" y="3072"/>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a:t>
              </a:r>
              <a:endParaRPr lang="en-US" altLang="zh-CN" sz="1800" b="0">
                <a:solidFill>
                  <a:schemeClr val="bg2"/>
                </a:solidFill>
              </a:endParaRPr>
            </a:p>
          </p:txBody>
        </p:sp>
        <p:sp>
          <p:nvSpPr>
            <p:cNvPr id="73739" name="Text Box 33"/>
            <p:cNvSpPr txBox="1">
              <a:spLocks noChangeArrowheads="1"/>
            </p:cNvSpPr>
            <p:nvPr/>
          </p:nvSpPr>
          <p:spPr bwMode="auto">
            <a:xfrm>
              <a:off x="3552" y="3072"/>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3740" name="Text Box 34"/>
            <p:cNvSpPr txBox="1">
              <a:spLocks noChangeArrowheads="1"/>
            </p:cNvSpPr>
            <p:nvPr/>
          </p:nvSpPr>
          <p:spPr bwMode="auto">
            <a:xfrm>
              <a:off x="768" y="2595"/>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3741" name="Text Box 35"/>
            <p:cNvSpPr txBox="1">
              <a:spLocks noChangeArrowheads="1"/>
            </p:cNvSpPr>
            <p:nvPr/>
          </p:nvSpPr>
          <p:spPr bwMode="auto">
            <a:xfrm>
              <a:off x="288" y="2595"/>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a:t>
              </a:r>
              <a:r>
                <a:rPr lang="en-US" altLang="zh-CN" sz="1800" b="0">
                  <a:solidFill>
                    <a:schemeClr val="bg2"/>
                  </a:solidFill>
                </a:rPr>
                <a:t> </a:t>
              </a:r>
            </a:p>
          </p:txBody>
        </p:sp>
        <p:sp>
          <p:nvSpPr>
            <p:cNvPr id="73742" name="Text Box 36"/>
            <p:cNvSpPr txBox="1">
              <a:spLocks noChangeArrowheads="1"/>
            </p:cNvSpPr>
            <p:nvPr/>
          </p:nvSpPr>
          <p:spPr bwMode="auto">
            <a:xfrm>
              <a:off x="1776" y="2595"/>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 </a:t>
              </a:r>
              <a:r>
                <a:rPr lang="en-US" altLang="zh-CN" sz="1800" b="0">
                  <a:solidFill>
                    <a:schemeClr val="bg2"/>
                  </a:solidFill>
                </a:rPr>
                <a:t> </a:t>
              </a:r>
            </a:p>
          </p:txBody>
        </p:sp>
        <p:sp>
          <p:nvSpPr>
            <p:cNvPr id="73743" name="Text Box 37"/>
            <p:cNvSpPr txBox="1">
              <a:spLocks noChangeArrowheads="1"/>
            </p:cNvSpPr>
            <p:nvPr/>
          </p:nvSpPr>
          <p:spPr bwMode="auto">
            <a:xfrm>
              <a:off x="2472" y="2595"/>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3744" name="Text Box 38"/>
            <p:cNvSpPr txBox="1">
              <a:spLocks noChangeArrowheads="1"/>
            </p:cNvSpPr>
            <p:nvPr/>
          </p:nvSpPr>
          <p:spPr bwMode="auto">
            <a:xfrm>
              <a:off x="3192" y="2592"/>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else</a:t>
              </a:r>
              <a:r>
                <a:rPr lang="en-US" altLang="zh-CN" sz="1800" b="0">
                  <a:solidFill>
                    <a:schemeClr val="bg2"/>
                  </a:solidFill>
                </a:rPr>
                <a:t> </a:t>
              </a:r>
            </a:p>
          </p:txBody>
        </p:sp>
        <p:sp>
          <p:nvSpPr>
            <p:cNvPr id="73745" name="Text Box 39"/>
            <p:cNvSpPr txBox="1">
              <a:spLocks noChangeArrowheads="1"/>
            </p:cNvSpPr>
            <p:nvPr/>
          </p:nvSpPr>
          <p:spPr bwMode="auto">
            <a:xfrm>
              <a:off x="3888" y="2592"/>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cxnSp>
          <p:nvCxnSpPr>
            <p:cNvPr id="73746" name="AutoShape 40"/>
            <p:cNvCxnSpPr>
              <a:cxnSpLocks noChangeShapeType="1"/>
              <a:stCxn id="73735" idx="2"/>
              <a:endCxn id="73741" idx="0"/>
            </p:cNvCxnSpPr>
            <p:nvPr/>
          </p:nvCxnSpPr>
          <p:spPr bwMode="auto">
            <a:xfrm flipH="1">
              <a:off x="480" y="2397"/>
              <a:ext cx="2040"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47" name="AutoShape 41"/>
            <p:cNvCxnSpPr>
              <a:cxnSpLocks noChangeShapeType="1"/>
              <a:stCxn id="73735" idx="2"/>
              <a:endCxn id="73740" idx="0"/>
            </p:cNvCxnSpPr>
            <p:nvPr/>
          </p:nvCxnSpPr>
          <p:spPr bwMode="auto">
            <a:xfrm flipH="1">
              <a:off x="1224" y="2397"/>
              <a:ext cx="1296"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48" name="AutoShape 42"/>
            <p:cNvCxnSpPr>
              <a:cxnSpLocks noChangeShapeType="1"/>
              <a:stCxn id="73735" idx="2"/>
              <a:endCxn id="73742" idx="0"/>
            </p:cNvCxnSpPr>
            <p:nvPr/>
          </p:nvCxnSpPr>
          <p:spPr bwMode="auto">
            <a:xfrm flipH="1">
              <a:off x="2088" y="2397"/>
              <a:ext cx="432"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49" name="AutoShape 43"/>
            <p:cNvCxnSpPr>
              <a:cxnSpLocks noChangeShapeType="1"/>
              <a:stCxn id="73735" idx="2"/>
              <a:endCxn id="73743" idx="0"/>
            </p:cNvCxnSpPr>
            <p:nvPr/>
          </p:nvCxnSpPr>
          <p:spPr bwMode="auto">
            <a:xfrm>
              <a:off x="2520" y="2397"/>
              <a:ext cx="264"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0" name="AutoShape 44"/>
            <p:cNvCxnSpPr>
              <a:cxnSpLocks noChangeShapeType="1"/>
              <a:stCxn id="73735" idx="2"/>
              <a:endCxn id="73744" idx="0"/>
            </p:cNvCxnSpPr>
            <p:nvPr/>
          </p:nvCxnSpPr>
          <p:spPr bwMode="auto">
            <a:xfrm>
              <a:off x="2520" y="2397"/>
              <a:ext cx="984"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1" name="AutoShape 45"/>
            <p:cNvCxnSpPr>
              <a:cxnSpLocks noChangeShapeType="1"/>
              <a:stCxn id="73735" idx="2"/>
              <a:endCxn id="73745" idx="0"/>
            </p:cNvCxnSpPr>
            <p:nvPr/>
          </p:nvCxnSpPr>
          <p:spPr bwMode="auto">
            <a:xfrm>
              <a:off x="2520" y="2397"/>
              <a:ext cx="1680"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2" name="AutoShape 46"/>
            <p:cNvCxnSpPr>
              <a:cxnSpLocks noChangeShapeType="1"/>
              <a:stCxn id="73743" idx="2"/>
              <a:endCxn id="73737" idx="0"/>
            </p:cNvCxnSpPr>
            <p:nvPr/>
          </p:nvCxnSpPr>
          <p:spPr bwMode="auto">
            <a:xfrm flipH="1">
              <a:off x="1560" y="2832"/>
              <a:ext cx="1224" cy="240"/>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3" name="AutoShape 47"/>
            <p:cNvCxnSpPr>
              <a:cxnSpLocks noChangeShapeType="1"/>
              <a:stCxn id="73743" idx="2"/>
              <a:endCxn id="73736" idx="0"/>
            </p:cNvCxnSpPr>
            <p:nvPr/>
          </p:nvCxnSpPr>
          <p:spPr bwMode="auto">
            <a:xfrm flipH="1">
              <a:off x="2304" y="2832"/>
              <a:ext cx="480" cy="240"/>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4" name="AutoShape 48"/>
            <p:cNvCxnSpPr>
              <a:cxnSpLocks noChangeShapeType="1"/>
              <a:stCxn id="73743" idx="2"/>
              <a:endCxn id="73738" idx="0"/>
            </p:cNvCxnSpPr>
            <p:nvPr/>
          </p:nvCxnSpPr>
          <p:spPr bwMode="auto">
            <a:xfrm>
              <a:off x="2784" y="2832"/>
              <a:ext cx="384" cy="240"/>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3755" name="AutoShape 49"/>
            <p:cNvCxnSpPr>
              <a:cxnSpLocks noChangeShapeType="1"/>
              <a:stCxn id="73743" idx="2"/>
              <a:endCxn id="73739" idx="0"/>
            </p:cNvCxnSpPr>
            <p:nvPr/>
          </p:nvCxnSpPr>
          <p:spPr bwMode="auto">
            <a:xfrm>
              <a:off x="2784" y="2832"/>
              <a:ext cx="1080" cy="240"/>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grpSp>
      <p:sp>
        <p:nvSpPr>
          <p:cNvPr id="5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2" name="Rectangle 6"/>
          <p:cNvSpPr>
            <a:spLocks noChangeArrowheads="1"/>
          </p:cNvSpPr>
          <p:nvPr/>
        </p:nvSpPr>
        <p:spPr bwMode="auto">
          <a:xfrm>
            <a:off x="2662238" y="23813"/>
            <a:ext cx="44291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文法的二义性</a:t>
            </a:r>
          </a:p>
        </p:txBody>
      </p:sp>
      <p:sp>
        <p:nvSpPr>
          <p:cNvPr id="75779" name="Text Box 8"/>
          <p:cNvSpPr txBox="1">
            <a:spLocks noChangeArrowheads="1"/>
          </p:cNvSpPr>
          <p:nvPr/>
        </p:nvSpPr>
        <p:spPr bwMode="auto">
          <a:xfrm>
            <a:off x="609600" y="1066800"/>
            <a:ext cx="85344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a:solidFill>
                  <a:srgbClr val="7030A0"/>
                </a:solidFill>
                <a:latin typeface="宋体" panose="02010600030101010101" pitchFamily="2" charset="-122"/>
              </a:rPr>
              <a:t>文法的二义性</a:t>
            </a:r>
            <a:r>
              <a:rPr lang="zh-CN" altLang="en-US" sz="2800">
                <a:solidFill>
                  <a:schemeClr val="bg2"/>
                </a:solidFill>
                <a:latin typeface="宋体" panose="02010600030101010101" pitchFamily="2" charset="-122"/>
              </a:rPr>
              <a:t>和</a:t>
            </a:r>
            <a:r>
              <a:rPr lang="zh-CN" altLang="en-US" sz="2800">
                <a:solidFill>
                  <a:srgbClr val="7030A0"/>
                </a:solidFill>
                <a:latin typeface="宋体" panose="02010600030101010101" pitchFamily="2" charset="-122"/>
              </a:rPr>
              <a:t>语言的二义性</a:t>
            </a:r>
            <a:r>
              <a:rPr lang="zh-CN" altLang="en-US" sz="2800">
                <a:solidFill>
                  <a:schemeClr val="bg2"/>
                </a:solidFill>
                <a:latin typeface="宋体" panose="02010600030101010101" pitchFamily="2" charset="-122"/>
              </a:rPr>
              <a:t>是两个不同的概念。</a:t>
            </a:r>
          </a:p>
          <a:p>
            <a:pPr>
              <a:lnSpc>
                <a:spcPct val="110000"/>
              </a:lnSpc>
              <a:spcBef>
                <a:spcPct val="50000"/>
              </a:spcBef>
              <a:buClr>
                <a:schemeClr val="folHlink"/>
              </a:buClr>
              <a:buFont typeface="Monotype Sorts" pitchFamily="2" charset="2"/>
              <a:buNone/>
            </a:pPr>
            <a:r>
              <a:rPr lang="zh-CN" altLang="en-US" sz="2400">
                <a:solidFill>
                  <a:schemeClr val="bg2"/>
                </a:solidFill>
                <a:latin typeface="宋体" panose="02010600030101010101" pitchFamily="2" charset="-122"/>
              </a:rPr>
              <a:t>可能有两个不同的文法</a:t>
            </a:r>
            <a:r>
              <a:rPr lang="en-US" altLang="zh-CN" sz="2400">
                <a:solidFill>
                  <a:schemeClr val="bg2"/>
                </a:solidFill>
                <a:latin typeface="宋体" panose="02010600030101010101" pitchFamily="2" charset="-122"/>
              </a:rPr>
              <a:t>G</a:t>
            </a:r>
            <a:r>
              <a:rPr lang="zh-CN" altLang="en-US" sz="2400">
                <a:solidFill>
                  <a:schemeClr val="bg2"/>
                </a:solidFill>
                <a:latin typeface="宋体" panose="02010600030101010101" pitchFamily="2" charset="-122"/>
              </a:rPr>
              <a:t>和</a:t>
            </a:r>
            <a:r>
              <a:rPr lang="en-US" altLang="zh-CN" sz="2400">
                <a:solidFill>
                  <a:schemeClr val="bg2"/>
                </a:solidFill>
                <a:latin typeface="宋体" panose="02010600030101010101" pitchFamily="2" charset="-122"/>
              </a:rPr>
              <a:t>G′</a:t>
            </a:r>
            <a:r>
              <a:rPr lang="zh-CN" altLang="en-US" sz="2400">
                <a:solidFill>
                  <a:schemeClr val="bg2"/>
                </a:solidFill>
                <a:latin typeface="宋体" panose="02010600030101010101" pitchFamily="2" charset="-122"/>
              </a:rPr>
              <a:t>，其中</a:t>
            </a:r>
            <a:r>
              <a:rPr lang="en-US" altLang="zh-CN" sz="2400">
                <a:solidFill>
                  <a:schemeClr val="bg2"/>
                </a:solidFill>
                <a:latin typeface="宋体" panose="02010600030101010101" pitchFamily="2" charset="-122"/>
              </a:rPr>
              <a:t>G</a:t>
            </a:r>
            <a:r>
              <a:rPr lang="zh-CN" altLang="en-US" sz="2400">
                <a:solidFill>
                  <a:schemeClr val="bg2"/>
                </a:solidFill>
                <a:latin typeface="宋体" panose="02010600030101010101" pitchFamily="2" charset="-122"/>
              </a:rPr>
              <a:t>是二义的，但是却有</a:t>
            </a:r>
            <a:r>
              <a:rPr lang="en-US" altLang="zh-CN" sz="2400">
                <a:solidFill>
                  <a:schemeClr val="bg2"/>
                </a:solidFill>
                <a:latin typeface="宋体" panose="02010600030101010101" pitchFamily="2" charset="-122"/>
              </a:rPr>
              <a:t>L(G)=L(G′)</a:t>
            </a:r>
            <a:r>
              <a:rPr lang="zh-CN" altLang="en-US" sz="2400">
                <a:solidFill>
                  <a:schemeClr val="bg2"/>
                </a:solidFill>
                <a:latin typeface="宋体" panose="02010600030101010101" pitchFamily="2" charset="-122"/>
              </a:rPr>
              <a:t>， </a:t>
            </a:r>
            <a:r>
              <a:rPr lang="en-US" altLang="zh-CN" sz="2400">
                <a:solidFill>
                  <a:schemeClr val="bg2"/>
                </a:solidFill>
                <a:latin typeface="宋体" panose="02010600030101010101" pitchFamily="2" charset="-122"/>
              </a:rPr>
              <a:t>G′</a:t>
            </a:r>
            <a:r>
              <a:rPr lang="zh-CN" altLang="en-US" sz="2400">
                <a:solidFill>
                  <a:schemeClr val="bg2"/>
                </a:solidFill>
                <a:latin typeface="宋体" panose="02010600030101010101" pitchFamily="2" charset="-122"/>
              </a:rPr>
              <a:t>不是二义的</a:t>
            </a:r>
          </a:p>
        </p:txBody>
      </p:sp>
      <p:sp>
        <p:nvSpPr>
          <p:cNvPr id="860172" name="Text Box 12"/>
          <p:cNvSpPr txBox="1">
            <a:spLocks noChangeArrowheads="1"/>
          </p:cNvSpPr>
          <p:nvPr/>
        </p:nvSpPr>
        <p:spPr bwMode="auto">
          <a:xfrm>
            <a:off x="304800" y="3124200"/>
            <a:ext cx="8839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a:solidFill>
                  <a:srgbClr val="FF33CC"/>
                </a:solidFill>
                <a:latin typeface="宋体" panose="02010600030101010101" pitchFamily="2" charset="-122"/>
              </a:rPr>
              <a:t>语言是先天二义的</a:t>
            </a:r>
            <a:r>
              <a:rPr lang="zh-CN" altLang="en-US" sz="2800">
                <a:solidFill>
                  <a:schemeClr val="bg2"/>
                </a:solidFill>
                <a:latin typeface="宋体" panose="02010600030101010101" pitchFamily="2" charset="-122"/>
              </a:rPr>
              <a:t>：产生它的每一个文法都是二义的。</a:t>
            </a:r>
          </a:p>
        </p:txBody>
      </p:sp>
      <p:sp>
        <p:nvSpPr>
          <p:cNvPr id="860173" name="Text Box 13"/>
          <p:cNvSpPr txBox="1">
            <a:spLocks noChangeArrowheads="1"/>
          </p:cNvSpPr>
          <p:nvPr/>
        </p:nvSpPr>
        <p:spPr bwMode="auto">
          <a:xfrm>
            <a:off x="914400" y="4343400"/>
            <a:ext cx="7543800" cy="1246188"/>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50000"/>
              </a:spcBef>
              <a:buClr>
                <a:schemeClr val="folHlink"/>
              </a:buClr>
              <a:buFont typeface="Monotype Sorts" pitchFamily="2" charset="2"/>
              <a:buNone/>
            </a:pPr>
            <a:r>
              <a:rPr lang="zh-CN" altLang="en-US" sz="2800">
                <a:solidFill>
                  <a:schemeClr val="bg2"/>
                </a:solidFill>
                <a:latin typeface="宋体" panose="02010600030101010101" pitchFamily="2" charset="-122"/>
              </a:rPr>
              <a:t>希望程序设计语言的文法是无二义的，</a:t>
            </a:r>
          </a:p>
          <a:p>
            <a:pPr algn="ctr">
              <a:lnSpc>
                <a:spcPct val="110000"/>
              </a:lnSpc>
              <a:spcBef>
                <a:spcPct val="50000"/>
              </a:spcBef>
              <a:buClr>
                <a:schemeClr val="folHlink"/>
              </a:buClr>
              <a:buFont typeface="Monotype Sorts" pitchFamily="2" charset="2"/>
              <a:buNone/>
            </a:pPr>
            <a:r>
              <a:rPr lang="zh-CN" altLang="en-US" sz="2800">
                <a:solidFill>
                  <a:schemeClr val="bg2"/>
                </a:solidFill>
                <a:latin typeface="宋体" panose="02010600030101010101" pitchFamily="2" charset="-122"/>
              </a:rPr>
              <a:t>使得对它的每个语句的分析是唯一的。</a:t>
            </a:r>
          </a:p>
        </p:txBody>
      </p:sp>
      <p:sp>
        <p:nvSpPr>
          <p:cNvPr id="10"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72"/>
                                        </p:tgtEl>
                                        <p:attrNameLst>
                                          <p:attrName>style.visibility</p:attrName>
                                        </p:attrNameLst>
                                      </p:cBhvr>
                                      <p:to>
                                        <p:strVal val="visible"/>
                                      </p:to>
                                    </p:set>
                                    <p:anim calcmode="lin" valueType="num">
                                      <p:cBhvr additive="base">
                                        <p:cTn id="7" dur="500" fill="hold"/>
                                        <p:tgtEl>
                                          <p:spTgt spid="860172"/>
                                        </p:tgtEl>
                                        <p:attrNameLst>
                                          <p:attrName>ppt_x</p:attrName>
                                        </p:attrNameLst>
                                      </p:cBhvr>
                                      <p:tavLst>
                                        <p:tav tm="0">
                                          <p:val>
                                            <p:strVal val="0-#ppt_w/2"/>
                                          </p:val>
                                        </p:tav>
                                        <p:tav tm="100000">
                                          <p:val>
                                            <p:strVal val="#ppt_x"/>
                                          </p:val>
                                        </p:tav>
                                      </p:tavLst>
                                    </p:anim>
                                    <p:anim calcmode="lin" valueType="num">
                                      <p:cBhvr additive="base">
                                        <p:cTn id="8" dur="500" fill="hold"/>
                                        <p:tgtEl>
                                          <p:spTgt spid="8601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73"/>
                                        </p:tgtEl>
                                        <p:attrNameLst>
                                          <p:attrName>style.visibility</p:attrName>
                                        </p:attrNameLst>
                                      </p:cBhvr>
                                      <p:to>
                                        <p:strVal val="visible"/>
                                      </p:to>
                                    </p:set>
                                    <p:anim calcmode="lin" valueType="num">
                                      <p:cBhvr additive="base">
                                        <p:cTn id="13" dur="500" fill="hold"/>
                                        <p:tgtEl>
                                          <p:spTgt spid="860173"/>
                                        </p:tgtEl>
                                        <p:attrNameLst>
                                          <p:attrName>ppt_x</p:attrName>
                                        </p:attrNameLst>
                                      </p:cBhvr>
                                      <p:tavLst>
                                        <p:tav tm="0">
                                          <p:val>
                                            <p:strVal val="0-#ppt_w/2"/>
                                          </p:val>
                                        </p:tav>
                                        <p:tav tm="100000">
                                          <p:val>
                                            <p:strVal val="#ppt_x"/>
                                          </p:val>
                                        </p:tav>
                                      </p:tavLst>
                                    </p:anim>
                                    <p:anim calcmode="lin" valueType="num">
                                      <p:cBhvr additive="base">
                                        <p:cTn id="14" dur="500" fill="hold"/>
                                        <p:tgtEl>
                                          <p:spTgt spid="86017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72" grpId="0" autoUpdateAnimBg="0"/>
      <p:bldP spid="860173" grpId="0" animBg="1" autoUpdateAnimBg="0"/>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1420813" y="-85725"/>
            <a:ext cx="6869112" cy="1447800"/>
          </a:xfrm>
        </p:spPr>
        <p:txBody>
          <a:bodyPr>
            <a:spAutoFit/>
          </a:bodyPr>
          <a:lstStyle/>
          <a:p>
            <a:pPr algn="ctr">
              <a:lnSpc>
                <a:spcPct val="110000"/>
              </a:lnSpc>
              <a:spcBef>
                <a:spcPct val="20000"/>
              </a:spcBef>
              <a:buClr>
                <a:schemeClr val="folHlink"/>
              </a:buClr>
              <a:buSzPct val="75000"/>
              <a:defRPr/>
            </a:pPr>
            <a:r>
              <a:rPr lang="zh-CN" altLang="en-US" sz="4000" b="1" kern="1200" dirty="0">
                <a:solidFill>
                  <a:schemeClr val="bg1">
                    <a:lumMod val="75000"/>
                  </a:schemeClr>
                </a:solidFill>
                <a:effectLst>
                  <a:outerShdw blurRad="38100" dist="38100" dir="2700000" algn="tl">
                    <a:srgbClr val="000000">
                      <a:alpha val="43137"/>
                    </a:srgbClr>
                  </a:outerShdw>
                </a:effectLst>
                <a:cs typeface="+mn-cs"/>
              </a:rPr>
              <a:t>消除二义性</a:t>
            </a:r>
            <a:br>
              <a:rPr lang="en-US" altLang="zh-CN" sz="4000" b="1" kern="1200" dirty="0">
                <a:solidFill>
                  <a:schemeClr val="bg1">
                    <a:lumMod val="75000"/>
                  </a:schemeClr>
                </a:solidFill>
                <a:effectLst>
                  <a:outerShdw blurRad="38100" dist="38100" dir="2700000" algn="tl">
                    <a:srgbClr val="000000">
                      <a:alpha val="43137"/>
                    </a:srgbClr>
                  </a:outerShdw>
                </a:effectLst>
                <a:cs typeface="+mn-cs"/>
              </a:rPr>
            </a:br>
            <a:r>
              <a:rPr lang="en-US" altLang="zh-CN" sz="4000" b="1" kern="1200" dirty="0">
                <a:solidFill>
                  <a:schemeClr val="bg1">
                    <a:lumMod val="75000"/>
                  </a:schemeClr>
                </a:solidFill>
                <a:effectLst>
                  <a:outerShdw blurRad="38100" dist="38100" dir="2700000" algn="tl">
                    <a:srgbClr val="000000">
                      <a:alpha val="43137"/>
                    </a:srgbClr>
                  </a:outerShdw>
                </a:effectLst>
                <a:cs typeface="+mn-cs"/>
              </a:rPr>
              <a:t>--</a:t>
            </a:r>
            <a:r>
              <a:rPr lang="zh-CN" altLang="en-US" sz="3600" b="1" kern="1200" dirty="0">
                <a:solidFill>
                  <a:schemeClr val="bg1">
                    <a:lumMod val="75000"/>
                  </a:schemeClr>
                </a:solidFill>
                <a:effectLst>
                  <a:outerShdw blurRad="38100" dist="38100" dir="2700000" algn="tl">
                    <a:srgbClr val="000000">
                      <a:alpha val="43137"/>
                    </a:srgbClr>
                  </a:outerShdw>
                </a:effectLst>
                <a:cs typeface="+mn-cs"/>
              </a:rPr>
              <a:t>在语义上加以限制</a:t>
            </a:r>
          </a:p>
        </p:txBody>
      </p:sp>
      <p:sp>
        <p:nvSpPr>
          <p:cNvPr id="9" name="Text Box 4"/>
          <p:cNvSpPr txBox="1">
            <a:spLocks noChangeArrowheads="1"/>
          </p:cNvSpPr>
          <p:nvPr/>
        </p:nvSpPr>
        <p:spPr bwMode="auto">
          <a:xfrm>
            <a:off x="6350" y="1535113"/>
            <a:ext cx="9144000" cy="1371600"/>
          </a:xfrm>
          <a:prstGeom prst="rect">
            <a:avLst/>
          </a:prstGeom>
          <a:solidFill>
            <a:srgbClr val="CAD4FE"/>
          </a:solidFill>
          <a:ln w="9525">
            <a:noFill/>
            <a:miter lim="800000"/>
            <a:headEnd/>
            <a:tailEnd/>
          </a:ln>
          <a:effectLst/>
        </p:spPr>
        <p:txBody>
          <a:bodyPr>
            <a:spAutoFit/>
          </a:bodyPr>
          <a:lstStyle/>
          <a:p>
            <a:pPr algn="just" eaLnBrk="1" hangingPunct="1">
              <a:defRPr/>
            </a:pPr>
            <a:r>
              <a:rPr lang="en-US" altLang="zh-CN" sz="2800" dirty="0">
                <a:solidFill>
                  <a:schemeClr val="bg2"/>
                </a:solidFill>
                <a:latin typeface="Times New Roman" pitchFamily="18" charset="0"/>
              </a:rPr>
              <a:t>[</a:t>
            </a:r>
            <a:r>
              <a:rPr lang="zh-CN" altLang="en-US" sz="2800" dirty="0">
                <a:solidFill>
                  <a:schemeClr val="bg2"/>
                </a:solidFill>
                <a:latin typeface="Times New Roman" pitchFamily="18" charset="0"/>
              </a:rPr>
              <a:t>例</a:t>
            </a:r>
            <a:r>
              <a:rPr lang="en-US" altLang="zh-CN" sz="2800" dirty="0">
                <a:solidFill>
                  <a:schemeClr val="bg2"/>
                </a:solidFill>
                <a:latin typeface="Times New Roman" pitchFamily="18" charset="0"/>
              </a:rPr>
              <a:t>2-12] if</a:t>
            </a:r>
            <a:r>
              <a:rPr lang="zh-CN" altLang="en-US" sz="2800" dirty="0">
                <a:solidFill>
                  <a:schemeClr val="bg2"/>
                </a:solidFill>
                <a:latin typeface="Times New Roman" pitchFamily="18" charset="0"/>
              </a:rPr>
              <a:t>语句</a:t>
            </a:r>
            <a:r>
              <a:rPr lang="zh-CN" altLang="en-US" sz="2800" dirty="0">
                <a:solidFill>
                  <a:schemeClr val="bg2"/>
                </a:solidFill>
                <a:effectLst>
                  <a:outerShdw blurRad="38100" dist="38100" dir="2700000" algn="tl">
                    <a:srgbClr val="000000">
                      <a:alpha val="43137"/>
                    </a:srgbClr>
                  </a:outerShdw>
                </a:effectLst>
                <a:latin typeface="Times New Roman" pitchFamily="18" charset="0"/>
              </a:rPr>
              <a:t>二义性文法</a:t>
            </a:r>
            <a:r>
              <a:rPr lang="zh-CN" altLang="en-US" b="0" dirty="0">
                <a:solidFill>
                  <a:schemeClr val="bg2"/>
                </a:solidFill>
              </a:rPr>
              <a:t>。</a:t>
            </a:r>
            <a:r>
              <a:rPr lang="zh-CN" altLang="en-US" dirty="0">
                <a:effectLst>
                  <a:outerShdw blurRad="38100" dist="38100" dir="2700000" algn="tl">
                    <a:srgbClr val="000000"/>
                  </a:outerShdw>
                </a:effectLst>
              </a:rPr>
              <a:t> </a:t>
            </a:r>
          </a:p>
          <a:p>
            <a:pPr algn="just" eaLnBrk="1" hangingPunct="1">
              <a:defRPr/>
            </a:pPr>
            <a:r>
              <a:rPr lang="en-US" altLang="zh-CN" sz="2800" dirty="0">
                <a:solidFill>
                  <a:schemeClr val="bg2"/>
                </a:solidFill>
                <a:latin typeface="Times New Roman" pitchFamily="18" charset="0"/>
              </a:rPr>
              <a:t>&lt;if</a:t>
            </a:r>
            <a:r>
              <a:rPr lang="zh-CN" altLang="en-US" sz="2800" dirty="0">
                <a:solidFill>
                  <a:schemeClr val="bg2"/>
                </a:solidFill>
                <a:latin typeface="Times New Roman" pitchFamily="18" charset="0"/>
              </a:rPr>
              <a:t>语句</a:t>
            </a:r>
            <a:r>
              <a:rPr lang="en-US" altLang="zh-CN" sz="2800" dirty="0">
                <a:solidFill>
                  <a:schemeClr val="bg2"/>
                </a:solidFill>
                <a:latin typeface="Times New Roman" pitchFamily="18" charset="0"/>
              </a:rPr>
              <a:t>&gt;∷</a:t>
            </a:r>
            <a:r>
              <a:rPr lang="en-US" altLang="zh-CN" sz="2400" dirty="0">
                <a:solidFill>
                  <a:schemeClr val="bg2"/>
                </a:solidFill>
                <a:latin typeface="Times New Roman" pitchFamily="18" charset="0"/>
              </a:rPr>
              <a:t>= if&lt;</a:t>
            </a:r>
            <a:r>
              <a:rPr lang="zh-CN" altLang="en-US" sz="2400" dirty="0">
                <a:solidFill>
                  <a:schemeClr val="bg2"/>
                </a:solidFill>
                <a:latin typeface="Times New Roman" pitchFamily="18" charset="0"/>
              </a:rPr>
              <a:t>布尔表达式</a:t>
            </a:r>
            <a:r>
              <a:rPr lang="en-US" altLang="zh-CN" sz="2400" dirty="0">
                <a:solidFill>
                  <a:schemeClr val="bg2"/>
                </a:solidFill>
                <a:latin typeface="Times New Roman" pitchFamily="18" charset="0"/>
              </a:rPr>
              <a:t>&gt;then&lt;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a:t>
            </a:r>
          </a:p>
          <a:p>
            <a:pPr algn="just" eaLnBrk="1" hangingPunct="1">
              <a:defRPr/>
            </a:pPr>
            <a:r>
              <a:rPr lang="en-US" altLang="zh-CN" sz="2400" dirty="0">
                <a:solidFill>
                  <a:schemeClr val="bg2"/>
                </a:solidFill>
                <a:latin typeface="Times New Roman" pitchFamily="18" charset="0"/>
              </a:rPr>
              <a:t>                        | if&lt;</a:t>
            </a:r>
            <a:r>
              <a:rPr lang="zh-CN" altLang="en-US" sz="2400" dirty="0">
                <a:solidFill>
                  <a:schemeClr val="bg2"/>
                </a:solidFill>
                <a:latin typeface="Times New Roman" pitchFamily="18" charset="0"/>
              </a:rPr>
              <a:t>布尔表达式</a:t>
            </a:r>
            <a:r>
              <a:rPr lang="en-US" altLang="zh-CN" sz="2400" dirty="0">
                <a:solidFill>
                  <a:schemeClr val="bg2"/>
                </a:solidFill>
                <a:latin typeface="Times New Roman" pitchFamily="18" charset="0"/>
              </a:rPr>
              <a:t>&gt;then&lt;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&gt;else&lt;</a:t>
            </a:r>
            <a:r>
              <a:rPr lang="zh-CN" altLang="en-US" sz="2400" dirty="0">
                <a:solidFill>
                  <a:schemeClr val="bg2"/>
                </a:solidFill>
                <a:latin typeface="Times New Roman" pitchFamily="18" charset="0"/>
              </a:rPr>
              <a:t>语句</a:t>
            </a:r>
            <a:r>
              <a:rPr lang="en-US" altLang="zh-CN" sz="2400" dirty="0">
                <a:solidFill>
                  <a:schemeClr val="bg2"/>
                </a:solidFill>
                <a:latin typeface="Times New Roman" pitchFamily="18" charset="0"/>
              </a:rPr>
              <a:t>&gt;</a:t>
            </a:r>
          </a:p>
        </p:txBody>
      </p:sp>
      <p:sp>
        <p:nvSpPr>
          <p:cNvPr id="76804" name="Text Box 5"/>
          <p:cNvSpPr txBox="1">
            <a:spLocks noChangeArrowheads="1"/>
          </p:cNvSpPr>
          <p:nvPr/>
        </p:nvSpPr>
        <p:spPr bwMode="auto">
          <a:xfrm>
            <a:off x="-36513" y="2906713"/>
            <a:ext cx="9144001" cy="4984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400">
                <a:solidFill>
                  <a:schemeClr val="bg2"/>
                </a:solidFill>
              </a:rPr>
              <a:t>if&lt;</a:t>
            </a:r>
            <a:r>
              <a:rPr lang="zh-CN" altLang="en-US" sz="2400">
                <a:solidFill>
                  <a:schemeClr val="bg2"/>
                </a:solidFill>
              </a:rPr>
              <a:t>布尔表达式</a:t>
            </a:r>
            <a:r>
              <a:rPr lang="en-US" altLang="zh-CN" sz="2400">
                <a:solidFill>
                  <a:schemeClr val="bg2"/>
                </a:solidFill>
              </a:rPr>
              <a:t>&gt;then if&lt;</a:t>
            </a:r>
            <a:r>
              <a:rPr lang="zh-CN" altLang="en-US" sz="2400">
                <a:solidFill>
                  <a:schemeClr val="bg2"/>
                </a:solidFill>
              </a:rPr>
              <a:t>布尔表达式</a:t>
            </a:r>
            <a:r>
              <a:rPr lang="en-US" altLang="zh-CN" sz="2400">
                <a:solidFill>
                  <a:schemeClr val="bg2"/>
                </a:solidFill>
              </a:rPr>
              <a:t>&gt;then&lt;</a:t>
            </a:r>
            <a:r>
              <a:rPr lang="zh-CN" altLang="en-US" sz="2400">
                <a:solidFill>
                  <a:schemeClr val="bg2"/>
                </a:solidFill>
              </a:rPr>
              <a:t>语句</a:t>
            </a:r>
            <a:r>
              <a:rPr lang="en-US" altLang="zh-CN" sz="2400">
                <a:solidFill>
                  <a:schemeClr val="bg2"/>
                </a:solidFill>
              </a:rPr>
              <a:t>&gt;else&lt;</a:t>
            </a:r>
            <a:r>
              <a:rPr lang="zh-CN" altLang="en-US" sz="2400">
                <a:solidFill>
                  <a:schemeClr val="bg2"/>
                </a:solidFill>
              </a:rPr>
              <a:t>语句</a:t>
            </a:r>
            <a:r>
              <a:rPr lang="en-US" altLang="zh-CN" sz="2400">
                <a:solidFill>
                  <a:schemeClr val="bg2"/>
                </a:solidFill>
              </a:rPr>
              <a:t>&gt;</a:t>
            </a:r>
          </a:p>
        </p:txBody>
      </p:sp>
      <p:sp>
        <p:nvSpPr>
          <p:cNvPr id="11" name="Text Box 5"/>
          <p:cNvSpPr txBox="1">
            <a:spLocks noChangeArrowheads="1"/>
          </p:cNvSpPr>
          <p:nvPr/>
        </p:nvSpPr>
        <p:spPr bwMode="auto">
          <a:xfrm>
            <a:off x="484188" y="3511550"/>
            <a:ext cx="7821612" cy="536575"/>
          </a:xfrm>
          <a:prstGeom prst="rect">
            <a:avLst/>
          </a:prstGeom>
          <a:no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defRPr/>
            </a:pPr>
            <a:r>
              <a:rPr lang="zh-CN" altLang="en-US" dirty="0">
                <a:solidFill>
                  <a:srgbClr val="FF33CC"/>
                </a:solidFill>
                <a:effectLst>
                  <a:outerShdw blurRad="38100" dist="38100" dir="2700000" algn="tl">
                    <a:srgbClr val="000000"/>
                  </a:outerShdw>
                </a:effectLst>
              </a:rPr>
              <a:t>规定：</a:t>
            </a:r>
            <a:r>
              <a:rPr lang="en-US" altLang="zh-CN" dirty="0">
                <a:solidFill>
                  <a:srgbClr val="FF33CC"/>
                </a:solidFill>
                <a:effectLst>
                  <a:outerShdw blurRad="38100" dist="38100" dir="2700000" algn="tl">
                    <a:srgbClr val="000000"/>
                  </a:outerShdw>
                </a:effectLst>
              </a:rPr>
              <a:t>else</a:t>
            </a:r>
            <a:r>
              <a:rPr lang="zh-CN" altLang="en-US" dirty="0">
                <a:solidFill>
                  <a:srgbClr val="FF33CC"/>
                </a:solidFill>
                <a:effectLst>
                  <a:outerShdw blurRad="38100" dist="38100" dir="2700000" algn="tl">
                    <a:srgbClr val="000000"/>
                  </a:outerShdw>
                </a:effectLst>
              </a:rPr>
              <a:t>与最近的尚未匹配的</a:t>
            </a:r>
            <a:r>
              <a:rPr lang="en-US" altLang="zh-CN" dirty="0">
                <a:solidFill>
                  <a:srgbClr val="FF33CC"/>
                </a:solidFill>
                <a:effectLst>
                  <a:outerShdw blurRad="38100" dist="38100" dir="2700000" algn="tl">
                    <a:srgbClr val="000000"/>
                  </a:outerShdw>
                </a:effectLst>
              </a:rPr>
              <a:t>if</a:t>
            </a:r>
            <a:r>
              <a:rPr lang="zh-CN" altLang="en-US" dirty="0">
                <a:solidFill>
                  <a:srgbClr val="FF33CC"/>
                </a:solidFill>
                <a:effectLst>
                  <a:outerShdw blurRad="38100" dist="38100" dir="2700000" algn="tl">
                    <a:srgbClr val="000000"/>
                  </a:outerShdw>
                </a:effectLst>
              </a:rPr>
              <a:t>相匹配</a:t>
            </a:r>
          </a:p>
        </p:txBody>
      </p:sp>
      <p:grpSp>
        <p:nvGrpSpPr>
          <p:cNvPr id="12" name="Group 6"/>
          <p:cNvGrpSpPr>
            <a:grpSpLocks/>
          </p:cNvGrpSpPr>
          <p:nvPr/>
        </p:nvGrpSpPr>
        <p:grpSpPr bwMode="auto">
          <a:xfrm>
            <a:off x="1116013" y="4278313"/>
            <a:ext cx="7467600" cy="1752600"/>
            <a:chOff x="576" y="816"/>
            <a:chExt cx="4704" cy="1104"/>
          </a:xfrm>
        </p:grpSpPr>
        <p:sp>
          <p:nvSpPr>
            <p:cNvPr id="76808" name="Text Box 7"/>
            <p:cNvSpPr txBox="1">
              <a:spLocks noChangeArrowheads="1"/>
            </p:cNvSpPr>
            <p:nvPr/>
          </p:nvSpPr>
          <p:spPr bwMode="auto">
            <a:xfrm>
              <a:off x="1392" y="816"/>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a:t>
              </a:r>
              <a:r>
                <a:rPr lang="zh-CN" altLang="en-US" sz="1800">
                  <a:solidFill>
                    <a:schemeClr val="bg2"/>
                  </a:solidFill>
                </a:rPr>
                <a:t>语句</a:t>
              </a:r>
              <a:r>
                <a:rPr lang="zh-CN" altLang="en-US" sz="1800" b="0">
                  <a:solidFill>
                    <a:schemeClr val="bg2"/>
                  </a:solidFill>
                </a:rPr>
                <a:t> </a:t>
              </a:r>
            </a:p>
          </p:txBody>
        </p:sp>
        <p:sp>
          <p:nvSpPr>
            <p:cNvPr id="76809" name="Text Box 8"/>
            <p:cNvSpPr txBox="1">
              <a:spLocks noChangeArrowheads="1"/>
            </p:cNvSpPr>
            <p:nvPr/>
          </p:nvSpPr>
          <p:spPr bwMode="auto">
            <a:xfrm>
              <a:off x="1056" y="1248"/>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6810" name="Text Box 9"/>
            <p:cNvSpPr txBox="1">
              <a:spLocks noChangeArrowheads="1"/>
            </p:cNvSpPr>
            <p:nvPr/>
          </p:nvSpPr>
          <p:spPr bwMode="auto">
            <a:xfrm>
              <a:off x="576" y="1248"/>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 </a:t>
              </a:r>
              <a:r>
                <a:rPr lang="en-US" altLang="zh-CN" sz="1800" b="0">
                  <a:solidFill>
                    <a:schemeClr val="bg2"/>
                  </a:solidFill>
                </a:rPr>
                <a:t> </a:t>
              </a:r>
            </a:p>
          </p:txBody>
        </p:sp>
        <p:sp>
          <p:nvSpPr>
            <p:cNvPr id="76811" name="Text Box 10"/>
            <p:cNvSpPr txBox="1">
              <a:spLocks noChangeArrowheads="1"/>
            </p:cNvSpPr>
            <p:nvPr/>
          </p:nvSpPr>
          <p:spPr bwMode="auto">
            <a:xfrm>
              <a:off x="2064" y="1248"/>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 </a:t>
              </a:r>
              <a:r>
                <a:rPr lang="en-US" altLang="zh-CN" sz="1800" b="0">
                  <a:solidFill>
                    <a:schemeClr val="bg2"/>
                  </a:solidFill>
                </a:rPr>
                <a:t> </a:t>
              </a:r>
            </a:p>
          </p:txBody>
        </p:sp>
        <p:sp>
          <p:nvSpPr>
            <p:cNvPr id="76812" name="Text Box 11"/>
            <p:cNvSpPr txBox="1">
              <a:spLocks noChangeArrowheads="1"/>
            </p:cNvSpPr>
            <p:nvPr/>
          </p:nvSpPr>
          <p:spPr bwMode="auto">
            <a:xfrm>
              <a:off x="2760" y="1248"/>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6813" name="Text Box 12"/>
            <p:cNvSpPr txBox="1">
              <a:spLocks noChangeArrowheads="1"/>
            </p:cNvSpPr>
            <p:nvPr/>
          </p:nvSpPr>
          <p:spPr bwMode="auto">
            <a:xfrm>
              <a:off x="1536" y="1683"/>
              <a:ext cx="912"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布尔表达式 </a:t>
              </a:r>
              <a:r>
                <a:rPr lang="zh-CN" altLang="en-US" sz="1800" b="0">
                  <a:solidFill>
                    <a:schemeClr val="bg2"/>
                  </a:solidFill>
                </a:rPr>
                <a:t> </a:t>
              </a:r>
            </a:p>
          </p:txBody>
        </p:sp>
        <p:sp>
          <p:nvSpPr>
            <p:cNvPr id="76814" name="Text Box 13"/>
            <p:cNvSpPr txBox="1">
              <a:spLocks noChangeArrowheads="1"/>
            </p:cNvSpPr>
            <p:nvPr/>
          </p:nvSpPr>
          <p:spPr bwMode="auto">
            <a:xfrm>
              <a:off x="1056" y="1683"/>
              <a:ext cx="38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if </a:t>
              </a:r>
              <a:r>
                <a:rPr lang="en-US" altLang="zh-CN" sz="1800" b="0">
                  <a:solidFill>
                    <a:schemeClr val="bg2"/>
                  </a:solidFill>
                </a:rPr>
                <a:t> </a:t>
              </a:r>
            </a:p>
          </p:txBody>
        </p:sp>
        <p:sp>
          <p:nvSpPr>
            <p:cNvPr id="76815" name="Text Box 14"/>
            <p:cNvSpPr txBox="1">
              <a:spLocks noChangeArrowheads="1"/>
            </p:cNvSpPr>
            <p:nvPr/>
          </p:nvSpPr>
          <p:spPr bwMode="auto">
            <a:xfrm>
              <a:off x="2544" y="1683"/>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then </a:t>
              </a:r>
              <a:r>
                <a:rPr lang="en-US" altLang="zh-CN" sz="1800" b="0">
                  <a:solidFill>
                    <a:schemeClr val="bg2"/>
                  </a:solidFill>
                </a:rPr>
                <a:t> </a:t>
              </a:r>
            </a:p>
          </p:txBody>
        </p:sp>
        <p:sp>
          <p:nvSpPr>
            <p:cNvPr id="76816" name="Text Box 15"/>
            <p:cNvSpPr txBox="1">
              <a:spLocks noChangeArrowheads="1"/>
            </p:cNvSpPr>
            <p:nvPr/>
          </p:nvSpPr>
          <p:spPr bwMode="auto">
            <a:xfrm>
              <a:off x="3240" y="1683"/>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sp>
          <p:nvSpPr>
            <p:cNvPr id="76817" name="Text Box 16"/>
            <p:cNvSpPr txBox="1">
              <a:spLocks noChangeArrowheads="1"/>
            </p:cNvSpPr>
            <p:nvPr/>
          </p:nvSpPr>
          <p:spPr bwMode="auto">
            <a:xfrm>
              <a:off x="3960" y="1680"/>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800">
                  <a:solidFill>
                    <a:schemeClr val="bg2"/>
                  </a:solidFill>
                </a:rPr>
                <a:t>else </a:t>
              </a:r>
              <a:r>
                <a:rPr lang="en-US" altLang="zh-CN" sz="1800" b="0">
                  <a:solidFill>
                    <a:schemeClr val="bg2"/>
                  </a:solidFill>
                </a:rPr>
                <a:t> </a:t>
              </a:r>
            </a:p>
          </p:txBody>
        </p:sp>
        <p:sp>
          <p:nvSpPr>
            <p:cNvPr id="76818" name="Text Box 17"/>
            <p:cNvSpPr txBox="1">
              <a:spLocks noChangeArrowheads="1"/>
            </p:cNvSpPr>
            <p:nvPr/>
          </p:nvSpPr>
          <p:spPr bwMode="auto">
            <a:xfrm>
              <a:off x="4656" y="1680"/>
              <a:ext cx="624" cy="237"/>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bg2"/>
                  </a:solidFill>
                </a:rPr>
                <a:t>语句</a:t>
              </a:r>
              <a:r>
                <a:rPr lang="zh-CN" altLang="en-US" sz="1800" b="0">
                  <a:solidFill>
                    <a:schemeClr val="bg2"/>
                  </a:solidFill>
                </a:rPr>
                <a:t> </a:t>
              </a:r>
            </a:p>
          </p:txBody>
        </p:sp>
        <p:cxnSp>
          <p:nvCxnSpPr>
            <p:cNvPr id="76819" name="AutoShape 18"/>
            <p:cNvCxnSpPr>
              <a:cxnSpLocks noChangeShapeType="1"/>
              <a:stCxn id="76808" idx="2"/>
              <a:endCxn id="76810" idx="0"/>
            </p:cNvCxnSpPr>
            <p:nvPr/>
          </p:nvCxnSpPr>
          <p:spPr bwMode="auto">
            <a:xfrm flipH="1">
              <a:off x="768" y="1053"/>
              <a:ext cx="936"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0" name="AutoShape 19"/>
            <p:cNvCxnSpPr>
              <a:cxnSpLocks noChangeShapeType="1"/>
              <a:stCxn id="76808" idx="2"/>
              <a:endCxn id="76809" idx="0"/>
            </p:cNvCxnSpPr>
            <p:nvPr/>
          </p:nvCxnSpPr>
          <p:spPr bwMode="auto">
            <a:xfrm flipH="1">
              <a:off x="1512" y="1053"/>
              <a:ext cx="192"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1" name="AutoShape 20"/>
            <p:cNvCxnSpPr>
              <a:cxnSpLocks noChangeShapeType="1"/>
              <a:stCxn id="76808" idx="2"/>
              <a:endCxn id="76811" idx="0"/>
            </p:cNvCxnSpPr>
            <p:nvPr/>
          </p:nvCxnSpPr>
          <p:spPr bwMode="auto">
            <a:xfrm>
              <a:off x="1704" y="1053"/>
              <a:ext cx="672"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2" name="AutoShape 21"/>
            <p:cNvCxnSpPr>
              <a:cxnSpLocks noChangeShapeType="1"/>
              <a:stCxn id="76808" idx="2"/>
              <a:endCxn id="76812" idx="0"/>
            </p:cNvCxnSpPr>
            <p:nvPr/>
          </p:nvCxnSpPr>
          <p:spPr bwMode="auto">
            <a:xfrm>
              <a:off x="1704" y="1053"/>
              <a:ext cx="1368"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3" name="AutoShape 22"/>
            <p:cNvCxnSpPr>
              <a:cxnSpLocks noChangeShapeType="1"/>
              <a:stCxn id="76812" idx="2"/>
              <a:endCxn id="76814" idx="0"/>
            </p:cNvCxnSpPr>
            <p:nvPr/>
          </p:nvCxnSpPr>
          <p:spPr bwMode="auto">
            <a:xfrm flipH="1">
              <a:off x="1248" y="1485"/>
              <a:ext cx="1824"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4" name="AutoShape 23"/>
            <p:cNvCxnSpPr>
              <a:cxnSpLocks noChangeShapeType="1"/>
              <a:stCxn id="76812" idx="2"/>
              <a:endCxn id="76813" idx="0"/>
            </p:cNvCxnSpPr>
            <p:nvPr/>
          </p:nvCxnSpPr>
          <p:spPr bwMode="auto">
            <a:xfrm flipH="1">
              <a:off x="1992" y="1485"/>
              <a:ext cx="1080"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5" name="AutoShape 24"/>
            <p:cNvCxnSpPr>
              <a:cxnSpLocks noChangeShapeType="1"/>
              <a:stCxn id="76812" idx="2"/>
              <a:endCxn id="76815" idx="0"/>
            </p:cNvCxnSpPr>
            <p:nvPr/>
          </p:nvCxnSpPr>
          <p:spPr bwMode="auto">
            <a:xfrm flipH="1">
              <a:off x="2856" y="1485"/>
              <a:ext cx="216"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6" name="AutoShape 25"/>
            <p:cNvCxnSpPr>
              <a:cxnSpLocks noChangeShapeType="1"/>
              <a:stCxn id="76812" idx="2"/>
              <a:endCxn id="76816" idx="0"/>
            </p:cNvCxnSpPr>
            <p:nvPr/>
          </p:nvCxnSpPr>
          <p:spPr bwMode="auto">
            <a:xfrm>
              <a:off x="3072" y="1485"/>
              <a:ext cx="480" cy="198"/>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7" name="AutoShape 26"/>
            <p:cNvCxnSpPr>
              <a:cxnSpLocks noChangeShapeType="1"/>
              <a:stCxn id="76812" idx="2"/>
              <a:endCxn id="76817" idx="0"/>
            </p:cNvCxnSpPr>
            <p:nvPr/>
          </p:nvCxnSpPr>
          <p:spPr bwMode="auto">
            <a:xfrm>
              <a:off x="3072" y="1485"/>
              <a:ext cx="1200"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76828" name="AutoShape 27"/>
            <p:cNvCxnSpPr>
              <a:cxnSpLocks noChangeShapeType="1"/>
              <a:stCxn id="76812" idx="2"/>
              <a:endCxn id="76818" idx="0"/>
            </p:cNvCxnSpPr>
            <p:nvPr/>
          </p:nvCxnSpPr>
          <p:spPr bwMode="auto">
            <a:xfrm>
              <a:off x="3072" y="1485"/>
              <a:ext cx="1896" cy="195"/>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grpSp>
      <p:sp>
        <p:nvSpPr>
          <p:cNvPr id="34"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270F039-2106-4C67-9DD4-5CD1CEA35246}" type="datetime1">
              <a:rPr lang="zh-CN" altLang="en-US" smtClean="0"/>
              <a:pPr>
                <a:defRPr/>
              </a:pPr>
              <a:t>2020/9/9</a:t>
            </a:fld>
            <a:endParaRPr lang="en-US" altLang="zh-CN"/>
          </a:p>
        </p:txBody>
      </p:sp>
      <p:sp>
        <p:nvSpPr>
          <p:cNvPr id="7782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C0260D1-26E0-4B60-A618-25AE5DF67655}" type="slidenum">
              <a:rPr lang="zh-CN" altLang="en-US" sz="1400" smtClean="0"/>
              <a:pPr>
                <a:spcBef>
                  <a:spcPct val="0"/>
                </a:spcBef>
                <a:buClrTx/>
                <a:buSzTx/>
                <a:buFontTx/>
                <a:buNone/>
              </a:pPr>
              <a:t>54</a:t>
            </a:fld>
            <a:r>
              <a:rPr lang="zh-CN" altLang="en-US" sz="1400"/>
              <a:t> 页</a:t>
            </a:r>
          </a:p>
        </p:txBody>
      </p:sp>
      <p:sp>
        <p:nvSpPr>
          <p:cNvPr id="6" name="Rectangle 3"/>
          <p:cNvSpPr txBox="1">
            <a:spLocks noChangeArrowheads="1"/>
          </p:cNvSpPr>
          <p:nvPr/>
        </p:nvSpPr>
        <p:spPr bwMode="auto">
          <a:xfrm>
            <a:off x="334963" y="1995488"/>
            <a:ext cx="8629650" cy="609600"/>
          </a:xfrm>
          <a:prstGeom prst="rect">
            <a:avLst/>
          </a:prstGeom>
          <a:solidFill>
            <a:srgbClr val="CAD4FE"/>
          </a:solid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Font typeface="Monotype Sorts" pitchFamily="2" charset="2"/>
              <a:buNone/>
              <a:defRPr/>
            </a:pPr>
            <a:r>
              <a:rPr lang="en-US" altLang="zh-CN" kern="0" dirty="0">
                <a:solidFill>
                  <a:schemeClr val="bg2"/>
                </a:solidFill>
                <a:effectLst/>
              </a:rPr>
              <a:t>[</a:t>
            </a:r>
            <a:r>
              <a:rPr lang="zh-CN" altLang="en-US" kern="0" dirty="0">
                <a:solidFill>
                  <a:schemeClr val="bg2"/>
                </a:solidFill>
                <a:effectLst/>
              </a:rPr>
              <a:t>例</a:t>
            </a:r>
            <a:r>
              <a:rPr lang="en-US" altLang="zh-CN" kern="0" dirty="0">
                <a:solidFill>
                  <a:schemeClr val="bg2"/>
                </a:solidFill>
                <a:effectLst/>
              </a:rPr>
              <a:t>2-13]</a:t>
            </a:r>
            <a:r>
              <a:rPr lang="zh-CN" altLang="en-US" sz="2800" kern="0" dirty="0">
                <a:solidFill>
                  <a:schemeClr val="bg2"/>
                </a:solidFill>
                <a:effectLst/>
              </a:rPr>
              <a:t>二义性文法  </a:t>
            </a:r>
            <a:r>
              <a:rPr lang="en-US" altLang="zh-CN" kern="0" dirty="0">
                <a:solidFill>
                  <a:schemeClr val="bg2"/>
                </a:solidFill>
                <a:effectLst/>
              </a:rPr>
              <a:t>E→E+E|E-E|E*E|E/E|(E)|</a:t>
            </a:r>
            <a:r>
              <a:rPr lang="en-US" altLang="zh-CN" kern="0" dirty="0" err="1">
                <a:solidFill>
                  <a:schemeClr val="bg2"/>
                </a:solidFill>
                <a:effectLst/>
              </a:rPr>
              <a:t>i</a:t>
            </a:r>
            <a:endParaRPr lang="en-US" altLang="zh-CN" kern="0" dirty="0">
              <a:solidFill>
                <a:schemeClr val="bg2"/>
              </a:solidFill>
              <a:effectLst/>
            </a:endParaRPr>
          </a:p>
        </p:txBody>
      </p:sp>
      <p:sp>
        <p:nvSpPr>
          <p:cNvPr id="7" name="Rectangle 4"/>
          <p:cNvSpPr>
            <a:spLocks noChangeArrowheads="1"/>
          </p:cNvSpPr>
          <p:nvPr/>
        </p:nvSpPr>
        <p:spPr bwMode="auto">
          <a:xfrm>
            <a:off x="3851275" y="3429000"/>
            <a:ext cx="5486400" cy="2432050"/>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zh-CN" altLang="en-US" dirty="0">
                <a:solidFill>
                  <a:srgbClr val="FF33CC"/>
                </a:solidFill>
                <a:effectLst>
                  <a:outerShdw blurRad="38100" dist="38100" dir="2700000" algn="tl">
                    <a:srgbClr val="000000"/>
                  </a:outerShdw>
                </a:effectLst>
                <a:latin typeface="Times New Roman" pitchFamily="18" charset="0"/>
              </a:rPr>
              <a:t>改造方法：</a:t>
            </a:r>
          </a:p>
          <a:p>
            <a:pPr>
              <a:spcBef>
                <a:spcPct val="20000"/>
              </a:spcBef>
              <a:buClr>
                <a:schemeClr val="tx2"/>
              </a:buClr>
              <a:buSzPct val="75000"/>
              <a:buFont typeface="Monotype Sorts" pitchFamily="2" charset="2"/>
              <a:buNone/>
              <a:defRPr/>
            </a:pPr>
            <a:r>
              <a:rPr lang="zh-CN" altLang="en-US" sz="2800" i="1" dirty="0">
                <a:solidFill>
                  <a:srgbClr val="FF33CC"/>
                </a:solidFill>
                <a:effectLst>
                  <a:outerShdw blurRad="38100" dist="38100" dir="2700000" algn="tl">
                    <a:srgbClr val="000000"/>
                  </a:outerShdw>
                </a:effectLst>
              </a:rPr>
              <a:t>使文法含有更多的信息</a:t>
            </a:r>
          </a:p>
          <a:p>
            <a:pPr>
              <a:spcBef>
                <a:spcPct val="20000"/>
              </a:spcBef>
              <a:buClr>
                <a:schemeClr val="tx2"/>
              </a:buClr>
              <a:buSzPct val="75000"/>
              <a:buFont typeface="Monotype Sorts" pitchFamily="2" charset="2"/>
              <a:buNone/>
              <a:defRPr/>
            </a:pPr>
            <a:r>
              <a:rPr lang="zh-CN" altLang="en-US" sz="2800" i="1" dirty="0">
                <a:solidFill>
                  <a:srgbClr val="FF33CC"/>
                </a:solidFill>
                <a:effectLst>
                  <a:outerShdw blurRad="38100" dist="38100" dir="2700000" algn="tl">
                    <a:srgbClr val="000000"/>
                  </a:outerShdw>
                </a:effectLst>
              </a:rPr>
              <a:t>规定优先顺序和结合律</a:t>
            </a:r>
            <a:r>
              <a:rPr lang="en-US" altLang="zh-CN" sz="2800" i="1" dirty="0">
                <a:solidFill>
                  <a:srgbClr val="FF33CC"/>
                </a:solidFill>
                <a:effectLst>
                  <a:outerShdw blurRad="38100" dist="38100" dir="2700000" algn="tl">
                    <a:srgbClr val="000000"/>
                  </a:outerShdw>
                </a:effectLst>
              </a:rPr>
              <a:t>:</a:t>
            </a:r>
          </a:p>
          <a:p>
            <a:pPr>
              <a:spcBef>
                <a:spcPct val="20000"/>
              </a:spcBef>
              <a:buClr>
                <a:schemeClr val="tx2"/>
              </a:buClr>
              <a:buSzPct val="75000"/>
              <a:buFont typeface="Monotype Sorts" pitchFamily="2" charset="2"/>
              <a:buNone/>
              <a:defRPr/>
            </a:pPr>
            <a:r>
              <a:rPr lang="zh-CN" altLang="en-US" sz="2400" i="1" dirty="0">
                <a:solidFill>
                  <a:schemeClr val="bg2"/>
                </a:solidFill>
              </a:rPr>
              <a:t>把具有相同优先权的算符归纳在一组，并为每一种优先权规定不同的规则</a:t>
            </a:r>
            <a:r>
              <a:rPr lang="zh-CN" altLang="en-US" sz="2400" i="1" dirty="0">
                <a:solidFill>
                  <a:schemeClr val="tx1"/>
                </a:solidFill>
              </a:rPr>
              <a:t>。</a:t>
            </a:r>
          </a:p>
        </p:txBody>
      </p:sp>
      <p:sp>
        <p:nvSpPr>
          <p:cNvPr id="9" name="Text Box 8"/>
          <p:cNvSpPr txBox="1">
            <a:spLocks noChangeArrowheads="1"/>
          </p:cNvSpPr>
          <p:nvPr/>
        </p:nvSpPr>
        <p:spPr bwMode="auto">
          <a:xfrm>
            <a:off x="250825" y="3500438"/>
            <a:ext cx="3505200" cy="205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latin typeface="宋体" panose="02010600030101010101" pitchFamily="2" charset="-122"/>
              </a:rPr>
              <a:t>非二义性文法：</a:t>
            </a:r>
          </a:p>
          <a:p>
            <a:pPr lvl="1">
              <a:buClrTx/>
            </a:pPr>
            <a:r>
              <a:rPr lang="en-US" altLang="zh-CN">
                <a:solidFill>
                  <a:schemeClr val="bg2"/>
                </a:solidFill>
              </a:rPr>
              <a:t>E→E+T|E-T|T</a:t>
            </a:r>
          </a:p>
          <a:p>
            <a:pPr lvl="1">
              <a:buClrTx/>
            </a:pPr>
            <a:r>
              <a:rPr lang="en-US" altLang="zh-CN">
                <a:solidFill>
                  <a:schemeClr val="bg2"/>
                </a:solidFill>
              </a:rPr>
              <a:t>T→T*F|T/F|F</a:t>
            </a:r>
          </a:p>
          <a:p>
            <a:pPr lvl="1">
              <a:buClrTx/>
            </a:pPr>
            <a:r>
              <a:rPr lang="en-US" altLang="zh-CN">
                <a:solidFill>
                  <a:schemeClr val="bg2"/>
                </a:solidFill>
              </a:rPr>
              <a:t>F→(E)|i</a:t>
            </a:r>
          </a:p>
        </p:txBody>
      </p:sp>
      <p:sp>
        <p:nvSpPr>
          <p:cNvPr id="10" name="AutoShape 11">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Rectangle 2"/>
          <p:cNvSpPr>
            <a:spLocks noGrp="1" noChangeArrowheads="1"/>
          </p:cNvSpPr>
          <p:nvPr>
            <p:ph type="title"/>
          </p:nvPr>
        </p:nvSpPr>
        <p:spPr>
          <a:xfrm>
            <a:off x="1187450" y="100013"/>
            <a:ext cx="7162800" cy="1447800"/>
          </a:xfrm>
        </p:spPr>
        <p:txBody>
          <a:bodyPr>
            <a:spAutoFit/>
          </a:bodyPr>
          <a:lstStyle/>
          <a:p>
            <a:pPr algn="ctr">
              <a:lnSpc>
                <a:spcPct val="110000"/>
              </a:lnSpc>
              <a:spcBef>
                <a:spcPct val="20000"/>
              </a:spcBef>
              <a:buClr>
                <a:schemeClr val="folHlink"/>
              </a:buClr>
              <a:buSzPct val="75000"/>
              <a:defRPr/>
            </a:pPr>
            <a:r>
              <a:rPr lang="zh-CN" altLang="en-US" sz="4000" b="1" kern="1200" dirty="0">
                <a:solidFill>
                  <a:schemeClr val="bg1">
                    <a:lumMod val="75000"/>
                  </a:schemeClr>
                </a:solidFill>
                <a:effectLst>
                  <a:outerShdw blurRad="38100" dist="38100" dir="2700000" algn="tl">
                    <a:srgbClr val="000000">
                      <a:alpha val="43137"/>
                    </a:srgbClr>
                  </a:outerShdw>
                </a:effectLst>
                <a:cs typeface="+mn-cs"/>
              </a:rPr>
              <a:t>消除二义性</a:t>
            </a:r>
            <a:br>
              <a:rPr lang="en-US" altLang="zh-CN" sz="4000" b="1" kern="1200" dirty="0">
                <a:solidFill>
                  <a:schemeClr val="bg1">
                    <a:lumMod val="75000"/>
                  </a:schemeClr>
                </a:solidFill>
                <a:effectLst>
                  <a:outerShdw blurRad="38100" dist="38100" dir="2700000" algn="tl">
                    <a:srgbClr val="000000">
                      <a:alpha val="43137"/>
                    </a:srgbClr>
                  </a:outerShdw>
                </a:effectLst>
                <a:cs typeface="+mn-cs"/>
              </a:rPr>
            </a:br>
            <a:r>
              <a:rPr lang="en-US" altLang="zh-CN" sz="4000" b="1" kern="1200" dirty="0">
                <a:solidFill>
                  <a:schemeClr val="bg1">
                    <a:lumMod val="75000"/>
                  </a:schemeClr>
                </a:solidFill>
                <a:effectLst>
                  <a:outerShdw blurRad="38100" dist="38100" dir="2700000" algn="tl">
                    <a:srgbClr val="000000">
                      <a:alpha val="43137"/>
                    </a:srgbClr>
                  </a:outerShdw>
                </a:effectLst>
                <a:cs typeface="+mn-cs"/>
              </a:rPr>
              <a:t>--</a:t>
            </a:r>
            <a:r>
              <a:rPr lang="zh-CN" altLang="en-US" sz="3600" b="1" kern="1200" dirty="0">
                <a:solidFill>
                  <a:schemeClr val="bg1">
                    <a:lumMod val="75000"/>
                  </a:schemeClr>
                </a:solidFill>
                <a:effectLst>
                  <a:outerShdw blurRad="38100" dist="38100" dir="2700000" algn="tl">
                    <a:srgbClr val="000000">
                      <a:alpha val="43137"/>
                    </a:srgbClr>
                  </a:outerShdw>
                </a:effectLst>
                <a:cs typeface="+mn-cs"/>
              </a:rPr>
              <a:t>重新构造一个无二义性的文法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autoUpdateAnimBg="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539750" y="0"/>
            <a:ext cx="8077200" cy="914400"/>
          </a:xfrm>
        </p:spPr>
        <p:txBody>
          <a:bodyPr/>
          <a:lstStyle/>
          <a:p>
            <a:pPr marL="457200" indent="-457200" algn="ctr">
              <a:lnSpc>
                <a:spcPct val="110000"/>
              </a:lnSpc>
              <a:spcBef>
                <a:spcPct val="20000"/>
              </a:spcBef>
              <a:buClr>
                <a:schemeClr val="folHlink"/>
              </a:buClr>
              <a:buSzPct val="75000"/>
              <a:defRPr/>
            </a:pPr>
            <a:r>
              <a:rPr lang="en-US" altLang="zh-CN" b="1" kern="1200" dirty="0">
                <a:solidFill>
                  <a:srgbClr val="C00000"/>
                </a:solidFill>
                <a:effectLst>
                  <a:outerShdw blurRad="38100" dist="38100" dir="2700000" algn="tl">
                    <a:srgbClr val="000000"/>
                  </a:outerShdw>
                </a:effectLst>
                <a:ea typeface="楷体_GB2312" pitchFamily="49" charset="-122"/>
                <a:cs typeface="+mn-cs"/>
              </a:rPr>
              <a:t>2.12  </a:t>
            </a:r>
            <a:r>
              <a:rPr lang="zh-CN" altLang="en-US" b="1" kern="1200" dirty="0">
                <a:solidFill>
                  <a:srgbClr val="C00000"/>
                </a:solidFill>
                <a:effectLst>
                  <a:outerShdw blurRad="38100" dist="38100" dir="2700000" algn="tl">
                    <a:srgbClr val="000000"/>
                  </a:outerShdw>
                </a:effectLst>
                <a:ea typeface="楷体_GB2312" pitchFamily="49" charset="-122"/>
                <a:cs typeface="+mn-cs"/>
              </a:rPr>
              <a:t>有关文法的实用限制</a:t>
            </a:r>
          </a:p>
        </p:txBody>
      </p:sp>
      <p:sp>
        <p:nvSpPr>
          <p:cNvPr id="823299" name="Rectangle 3"/>
          <p:cNvSpPr>
            <a:spLocks noGrp="1" noChangeArrowheads="1"/>
          </p:cNvSpPr>
          <p:nvPr>
            <p:ph type="body" idx="1"/>
          </p:nvPr>
        </p:nvSpPr>
        <p:spPr>
          <a:xfrm>
            <a:off x="638175" y="5497513"/>
            <a:ext cx="7467600" cy="609600"/>
          </a:xfrm>
          <a:solidFill>
            <a:srgbClr val="FFE0D1"/>
          </a:solidFill>
        </p:spPr>
        <p:txBody>
          <a:bodyPr/>
          <a:lstStyle/>
          <a:p>
            <a:pPr lvl="1" algn="ctr">
              <a:buFont typeface="Monotype Sorts" pitchFamily="2" charset="2"/>
              <a:buNone/>
              <a:defRPr/>
            </a:pPr>
            <a:r>
              <a:rPr lang="zh-CN" altLang="en-US" sz="3200" b="1" dirty="0">
                <a:solidFill>
                  <a:schemeClr val="bg2"/>
                </a:solidFill>
                <a:effectLst/>
                <a:latin typeface="楷体_GB2312" pitchFamily="49" charset="-122"/>
                <a:ea typeface="楷体_GB2312" pitchFamily="49" charset="-122"/>
              </a:rPr>
              <a:t>任一非终结符</a:t>
            </a:r>
            <a:r>
              <a:rPr lang="en-US" altLang="zh-CN" sz="3200" b="1" dirty="0">
                <a:solidFill>
                  <a:schemeClr val="bg2"/>
                </a:solidFill>
                <a:effectLst/>
                <a:latin typeface="+mj-lt"/>
                <a:ea typeface="楷体_GB2312" pitchFamily="49" charset="-122"/>
              </a:rPr>
              <a:t>A</a:t>
            </a:r>
            <a:r>
              <a:rPr lang="zh-CN" altLang="en-US" sz="3200" b="1" dirty="0">
                <a:solidFill>
                  <a:schemeClr val="bg2"/>
                </a:solidFill>
                <a:effectLst/>
                <a:latin typeface="楷体_GB2312" pitchFamily="49" charset="-122"/>
                <a:ea typeface="楷体_GB2312" pitchFamily="49" charset="-122"/>
              </a:rPr>
              <a:t>在句子推导中出现</a:t>
            </a:r>
          </a:p>
        </p:txBody>
      </p:sp>
      <p:sp>
        <p:nvSpPr>
          <p:cNvPr id="823302" name="Rectangle 6"/>
          <p:cNvSpPr>
            <a:spLocks noChangeArrowheads="1"/>
          </p:cNvSpPr>
          <p:nvPr/>
        </p:nvSpPr>
        <p:spPr bwMode="auto">
          <a:xfrm>
            <a:off x="152400" y="914400"/>
            <a:ext cx="7372350" cy="568325"/>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文法中不含有害规则和多余规则</a:t>
            </a:r>
          </a:p>
        </p:txBody>
      </p:sp>
      <p:sp>
        <p:nvSpPr>
          <p:cNvPr id="823303" name="Rectangle 7"/>
          <p:cNvSpPr>
            <a:spLocks noChangeArrowheads="1"/>
          </p:cNvSpPr>
          <p:nvPr/>
        </p:nvSpPr>
        <p:spPr bwMode="auto">
          <a:xfrm>
            <a:off x="457200" y="1524000"/>
            <a:ext cx="6419850" cy="585788"/>
          </a:xfrm>
          <a:prstGeom prst="rect">
            <a:avLst/>
          </a:prstGeom>
          <a:noFill/>
          <a:ln w="9525">
            <a:noFill/>
            <a:miter lim="800000"/>
            <a:headEnd/>
            <a:tailEnd/>
          </a:ln>
          <a:effectLst/>
        </p:spPr>
        <p:txBody>
          <a:bodyPr lIns="92075" tIns="46038" rIns="92075" bIns="46038">
            <a:spAutoFit/>
          </a:bodyPr>
          <a:lstStyle/>
          <a:p>
            <a:pPr>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alpha val="43137"/>
                    </a:srgbClr>
                  </a:outerShdw>
                </a:effectLst>
              </a:rPr>
              <a:t>有害规则</a:t>
            </a:r>
            <a:r>
              <a:rPr lang="zh-CN" altLang="en-US" sz="2800" dirty="0">
                <a:solidFill>
                  <a:schemeClr val="bg2"/>
                </a:solidFill>
                <a:effectLst>
                  <a:outerShdw blurRad="38100" dist="38100" dir="2700000" algn="tl">
                    <a:srgbClr val="000000"/>
                  </a:outerShdw>
                </a:effectLst>
                <a:latin typeface="Times New Roman" pitchFamily="18" charset="0"/>
              </a:rPr>
              <a:t>：形如</a:t>
            </a:r>
            <a:r>
              <a:rPr lang="en-US" altLang="zh-CN" sz="2800" dirty="0">
                <a:solidFill>
                  <a:schemeClr val="bg2"/>
                </a:solidFill>
                <a:effectLst>
                  <a:outerShdw blurRad="38100" dist="38100" dir="2700000" algn="tl">
                    <a:srgbClr val="000000"/>
                  </a:outerShdw>
                </a:effectLst>
                <a:latin typeface="Times New Roman" pitchFamily="18" charset="0"/>
              </a:rPr>
              <a:t>U</a:t>
            </a:r>
            <a:r>
              <a:rPr lang="en-US" altLang="zh-CN" sz="2800" dirty="0">
                <a:solidFill>
                  <a:schemeClr val="bg2"/>
                </a:solidFill>
                <a:effectLst>
                  <a:outerShdw blurRad="38100" dist="38100" dir="2700000" algn="tl">
                    <a:srgbClr val="000000"/>
                  </a:outerShdw>
                </a:effectLst>
              </a:rPr>
              <a:t>→</a:t>
            </a:r>
            <a:r>
              <a:rPr lang="en-US" altLang="zh-CN" sz="2800" dirty="0">
                <a:solidFill>
                  <a:schemeClr val="bg2"/>
                </a:solidFill>
                <a:effectLst>
                  <a:outerShdw blurRad="38100" dist="38100" dir="2700000" algn="tl">
                    <a:srgbClr val="000000"/>
                  </a:outerShdw>
                </a:effectLst>
                <a:latin typeface="Times New Roman" pitchFamily="18" charset="0"/>
              </a:rPr>
              <a:t>U</a:t>
            </a:r>
          </a:p>
        </p:txBody>
      </p:sp>
      <p:sp>
        <p:nvSpPr>
          <p:cNvPr id="823304" name="Rectangle 8"/>
          <p:cNvSpPr>
            <a:spLocks noChangeArrowheads="1"/>
          </p:cNvSpPr>
          <p:nvPr/>
        </p:nvSpPr>
        <p:spPr bwMode="auto">
          <a:xfrm>
            <a:off x="457200" y="2047875"/>
            <a:ext cx="8377238" cy="585788"/>
          </a:xfrm>
          <a:prstGeom prst="rect">
            <a:avLst/>
          </a:prstGeom>
          <a:noFill/>
          <a:ln w="9525">
            <a:noFill/>
            <a:miter lim="800000"/>
            <a:headEnd/>
            <a:tailEnd/>
          </a:ln>
          <a:effectLst/>
        </p:spPr>
        <p:txBody>
          <a:bodyPr wrap="none" lIns="92075" tIns="46038" rIns="92075" bIns="46038">
            <a:spAutoFit/>
          </a:bodyPr>
          <a:lstStyle/>
          <a:p>
            <a:pPr>
              <a:spcBef>
                <a:spcPct val="20000"/>
              </a:spcBef>
              <a:buClr>
                <a:srgbClr val="FF33CC"/>
              </a:buClr>
              <a:buSzPct val="75000"/>
              <a:buFont typeface="Monotype Sorts" pitchFamily="2" charset="2"/>
              <a:buChar char="n"/>
              <a:defRPr/>
            </a:pPr>
            <a:r>
              <a:rPr lang="zh-CN" altLang="en-US" dirty="0">
                <a:solidFill>
                  <a:srgbClr val="FF33CC"/>
                </a:solidFill>
                <a:effectLst>
                  <a:outerShdw blurRad="38100" dist="38100" dir="2700000" algn="tl">
                    <a:srgbClr val="000000">
                      <a:alpha val="43137"/>
                    </a:srgbClr>
                  </a:outerShdw>
                </a:effectLst>
              </a:rPr>
              <a:t>多余规则</a:t>
            </a:r>
            <a:r>
              <a:rPr lang="en-US" altLang="zh-CN" sz="2800" dirty="0">
                <a:solidFill>
                  <a:schemeClr val="bg2"/>
                </a:solidFill>
                <a:effectLst>
                  <a:outerShdw blurRad="38100" dist="38100" dir="2700000" algn="tl">
                    <a:srgbClr val="000000"/>
                  </a:outerShdw>
                </a:effectLst>
              </a:rPr>
              <a:t>: </a:t>
            </a:r>
            <a:r>
              <a:rPr lang="zh-CN" altLang="en-US" sz="2800" dirty="0">
                <a:solidFill>
                  <a:schemeClr val="bg2"/>
                </a:solidFill>
                <a:latin typeface="Times New Roman" pitchFamily="18" charset="0"/>
              </a:rPr>
              <a:t>任何</a:t>
            </a:r>
            <a:r>
              <a:rPr lang="zh-CN" altLang="en-US" sz="2800" dirty="0">
                <a:solidFill>
                  <a:schemeClr val="bg2"/>
                </a:solidFill>
                <a:effectLst>
                  <a:outerShdw blurRad="38100" dist="38100" dir="2700000" algn="tl">
                    <a:srgbClr val="000000">
                      <a:alpha val="43137"/>
                    </a:srgbClr>
                  </a:outerShdw>
                </a:effectLst>
                <a:latin typeface="Times New Roman" pitchFamily="18" charset="0"/>
              </a:rPr>
              <a:t>句子的推导</a:t>
            </a:r>
            <a:r>
              <a:rPr lang="zh-CN" altLang="en-US" sz="2800" dirty="0">
                <a:solidFill>
                  <a:schemeClr val="bg2"/>
                </a:solidFill>
                <a:latin typeface="Times New Roman" pitchFamily="18" charset="0"/>
              </a:rPr>
              <a:t>都不会用到的规则</a:t>
            </a:r>
            <a:r>
              <a:rPr lang="zh-CN" altLang="en-US" sz="2800" dirty="0">
                <a:solidFill>
                  <a:schemeClr val="bg2"/>
                </a:solidFill>
                <a:effectLst>
                  <a:outerShdw blurRad="38100" dist="38100" dir="2700000" algn="tl">
                    <a:srgbClr val="000000"/>
                  </a:outerShdw>
                </a:effectLst>
                <a:latin typeface="Times New Roman" pitchFamily="18" charset="0"/>
              </a:rPr>
              <a:t>。</a:t>
            </a:r>
          </a:p>
        </p:txBody>
      </p:sp>
      <p:sp>
        <p:nvSpPr>
          <p:cNvPr id="823305" name="Rectangle 9"/>
          <p:cNvSpPr>
            <a:spLocks noChangeArrowheads="1"/>
          </p:cNvSpPr>
          <p:nvPr/>
        </p:nvSpPr>
        <p:spPr bwMode="auto">
          <a:xfrm>
            <a:off x="609600" y="2665413"/>
            <a:ext cx="4478338" cy="519112"/>
          </a:xfrm>
          <a:prstGeom prst="rect">
            <a:avLst/>
          </a:prstGeom>
          <a:noFill/>
          <a:ln w="9525">
            <a:noFill/>
            <a:miter lim="800000"/>
            <a:headEnd/>
            <a:tailEnd/>
          </a:ln>
          <a:effectLst/>
        </p:spPr>
        <p:txBody>
          <a:bodyPr lIns="92075" tIns="46038" rIns="92075" bIns="46038">
            <a:spAutoFit/>
          </a:bodyPr>
          <a:lstStyle/>
          <a:p>
            <a:pPr>
              <a:spcBef>
                <a:spcPct val="20000"/>
              </a:spcBef>
              <a:buClr>
                <a:srgbClr val="FF33CC"/>
              </a:buClr>
              <a:buSzPct val="75000"/>
              <a:buFont typeface="Monotype Sorts" pitchFamily="2" charset="2"/>
              <a:buChar char="u"/>
              <a:defRPr/>
            </a:pPr>
            <a:r>
              <a:rPr lang="zh-CN" altLang="en-US" sz="2800" dirty="0">
                <a:solidFill>
                  <a:srgbClr val="FF33CC"/>
                </a:solidFill>
                <a:effectLst>
                  <a:outerShdw blurRad="38100" dist="38100" dir="2700000" algn="tl">
                    <a:srgbClr val="000000"/>
                  </a:outerShdw>
                </a:effectLst>
                <a:latin typeface="Times New Roman" pitchFamily="18" charset="0"/>
                <a:ea typeface="楷体_GB2312" pitchFamily="49" charset="-122"/>
              </a:rPr>
              <a:t> 不可到达的非终结符</a:t>
            </a:r>
          </a:p>
        </p:txBody>
      </p:sp>
      <p:sp>
        <p:nvSpPr>
          <p:cNvPr id="823307" name="Rectangle 11"/>
          <p:cNvSpPr>
            <a:spLocks noChangeArrowheads="1"/>
          </p:cNvSpPr>
          <p:nvPr/>
        </p:nvSpPr>
        <p:spPr bwMode="auto">
          <a:xfrm>
            <a:off x="609600" y="4130675"/>
            <a:ext cx="4695825" cy="519113"/>
          </a:xfrm>
          <a:prstGeom prst="rect">
            <a:avLst/>
          </a:prstGeom>
          <a:noFill/>
          <a:ln w="9525">
            <a:noFill/>
            <a:miter lim="800000"/>
            <a:headEnd/>
            <a:tailEnd/>
          </a:ln>
          <a:effectLst/>
        </p:spPr>
        <p:txBody>
          <a:bodyPr lIns="92075" tIns="46038" rIns="92075" bIns="46038">
            <a:spAutoFit/>
          </a:bodyPr>
          <a:lstStyle/>
          <a:p>
            <a:pPr lvl="1" indent="-457200">
              <a:spcBef>
                <a:spcPct val="20000"/>
              </a:spcBef>
              <a:buClr>
                <a:srgbClr val="FF33CC"/>
              </a:buClr>
              <a:buSzPct val="75000"/>
              <a:buFont typeface="Monotype Sorts" pitchFamily="2" charset="2"/>
              <a:buChar char="u"/>
              <a:defRPr/>
            </a:pPr>
            <a:r>
              <a:rPr lang="zh-CN" altLang="en-US" sz="2800" dirty="0">
                <a:solidFill>
                  <a:srgbClr val="FF33CC"/>
                </a:solidFill>
                <a:effectLst>
                  <a:outerShdw blurRad="38100" dist="38100" dir="2700000" algn="tl">
                    <a:srgbClr val="000000"/>
                  </a:outerShdw>
                </a:effectLst>
                <a:latin typeface="Times New Roman" pitchFamily="18" charset="0"/>
                <a:ea typeface="楷体_GB2312" pitchFamily="49" charset="-122"/>
              </a:rPr>
              <a:t>不可终止的非终结符</a:t>
            </a:r>
          </a:p>
        </p:txBody>
      </p:sp>
      <p:sp>
        <p:nvSpPr>
          <p:cNvPr id="823308" name="Text Box 12"/>
          <p:cNvSpPr txBox="1">
            <a:spLocks noChangeArrowheads="1"/>
          </p:cNvSpPr>
          <p:nvPr/>
        </p:nvSpPr>
        <p:spPr bwMode="auto">
          <a:xfrm>
            <a:off x="228600" y="3124200"/>
            <a:ext cx="876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lvl="2">
              <a:buFont typeface="Monotype Sorts" pitchFamily="2" charset="2"/>
              <a:buNone/>
            </a:pPr>
            <a:r>
              <a:rPr lang="en-US" altLang="zh-CN" sz="2800">
                <a:solidFill>
                  <a:schemeClr val="bg2"/>
                </a:solidFill>
                <a:latin typeface="宋体" panose="02010600030101010101" pitchFamily="2" charset="-122"/>
              </a:rPr>
              <a:t>U::=u</a:t>
            </a:r>
            <a:r>
              <a:rPr lang="zh-CN" altLang="en-US" sz="2800">
                <a:solidFill>
                  <a:schemeClr val="bg2"/>
                </a:solidFill>
                <a:latin typeface="宋体" panose="02010600030101010101" pitchFamily="2" charset="-122"/>
              </a:rPr>
              <a:t>中的</a:t>
            </a:r>
            <a:r>
              <a:rPr lang="en-US" altLang="zh-CN" sz="2800">
                <a:solidFill>
                  <a:schemeClr val="bg2"/>
                </a:solidFill>
                <a:latin typeface="宋体" panose="02010600030101010101" pitchFamily="2" charset="-122"/>
              </a:rPr>
              <a:t>U</a:t>
            </a:r>
            <a:r>
              <a:rPr lang="zh-CN" altLang="en-US" sz="2800">
                <a:solidFill>
                  <a:schemeClr val="bg2"/>
                </a:solidFill>
                <a:latin typeface="宋体" panose="02010600030101010101" pitchFamily="2" charset="-122"/>
              </a:rPr>
              <a:t>（</a:t>
            </a:r>
            <a:r>
              <a:rPr lang="en-US" altLang="zh-CN" sz="2800">
                <a:solidFill>
                  <a:schemeClr val="bg2"/>
                </a:solidFill>
                <a:latin typeface="宋体" panose="02010600030101010101" pitchFamily="2" charset="-122"/>
              </a:rPr>
              <a:t>U</a:t>
            </a:r>
            <a:r>
              <a:rPr lang="zh-CN" altLang="en-US" sz="2800">
                <a:solidFill>
                  <a:schemeClr val="bg2"/>
                </a:solidFill>
                <a:latin typeface="宋体" panose="02010600030101010101" pitchFamily="2" charset="-122"/>
              </a:rPr>
              <a:t>不是识别符号），不在其它规则右部出现，即所有的推导始终不会用到。</a:t>
            </a:r>
          </a:p>
        </p:txBody>
      </p:sp>
      <p:sp>
        <p:nvSpPr>
          <p:cNvPr id="823309" name="Rectangle 13"/>
          <p:cNvSpPr>
            <a:spLocks noChangeArrowheads="1"/>
          </p:cNvSpPr>
          <p:nvPr/>
        </p:nvSpPr>
        <p:spPr bwMode="auto">
          <a:xfrm>
            <a:off x="1066800" y="4724400"/>
            <a:ext cx="3613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sz="2800">
                <a:solidFill>
                  <a:schemeClr val="bg2"/>
                </a:solidFill>
                <a:latin typeface="宋体" panose="02010600030101010101" pitchFamily="2" charset="-122"/>
              </a:rPr>
              <a:t>U</a:t>
            </a:r>
            <a:r>
              <a:rPr lang="zh-CN" altLang="en-US" sz="2800">
                <a:solidFill>
                  <a:schemeClr val="bg2"/>
                </a:solidFill>
                <a:latin typeface="宋体" panose="02010600030101010101" pitchFamily="2" charset="-122"/>
              </a:rPr>
              <a:t>推不出终结符号串。</a:t>
            </a:r>
          </a:p>
        </p:txBody>
      </p:sp>
      <p:sp>
        <p:nvSpPr>
          <p:cNvPr id="15"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3302"/>
                                        </p:tgtEl>
                                        <p:attrNameLst>
                                          <p:attrName>style.visibility</p:attrName>
                                        </p:attrNameLst>
                                      </p:cBhvr>
                                      <p:to>
                                        <p:strVal val="visible"/>
                                      </p:to>
                                    </p:set>
                                    <p:anim calcmode="lin" valueType="num">
                                      <p:cBhvr additive="base">
                                        <p:cTn id="7" dur="500" fill="hold"/>
                                        <p:tgtEl>
                                          <p:spTgt spid="823302"/>
                                        </p:tgtEl>
                                        <p:attrNameLst>
                                          <p:attrName>ppt_x</p:attrName>
                                        </p:attrNameLst>
                                      </p:cBhvr>
                                      <p:tavLst>
                                        <p:tav tm="0">
                                          <p:val>
                                            <p:strVal val="0-#ppt_w/2"/>
                                          </p:val>
                                        </p:tav>
                                        <p:tav tm="100000">
                                          <p:val>
                                            <p:strVal val="#ppt_x"/>
                                          </p:val>
                                        </p:tav>
                                      </p:tavLst>
                                    </p:anim>
                                    <p:anim calcmode="lin" valueType="num">
                                      <p:cBhvr additive="base">
                                        <p:cTn id="8" dur="500" fill="hold"/>
                                        <p:tgtEl>
                                          <p:spTgt spid="8233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3303"/>
                                        </p:tgtEl>
                                        <p:attrNameLst>
                                          <p:attrName>style.visibility</p:attrName>
                                        </p:attrNameLst>
                                      </p:cBhvr>
                                      <p:to>
                                        <p:strVal val="visible"/>
                                      </p:to>
                                    </p:set>
                                    <p:anim calcmode="lin" valueType="num">
                                      <p:cBhvr additive="base">
                                        <p:cTn id="13" dur="500" fill="hold"/>
                                        <p:tgtEl>
                                          <p:spTgt spid="823303"/>
                                        </p:tgtEl>
                                        <p:attrNameLst>
                                          <p:attrName>ppt_x</p:attrName>
                                        </p:attrNameLst>
                                      </p:cBhvr>
                                      <p:tavLst>
                                        <p:tav tm="0">
                                          <p:val>
                                            <p:strVal val="0-#ppt_w/2"/>
                                          </p:val>
                                        </p:tav>
                                        <p:tav tm="100000">
                                          <p:val>
                                            <p:strVal val="#ppt_x"/>
                                          </p:val>
                                        </p:tav>
                                      </p:tavLst>
                                    </p:anim>
                                    <p:anim calcmode="lin" valueType="num">
                                      <p:cBhvr additive="base">
                                        <p:cTn id="14" dur="500" fill="hold"/>
                                        <p:tgtEl>
                                          <p:spTgt spid="8233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3304"/>
                                        </p:tgtEl>
                                        <p:attrNameLst>
                                          <p:attrName>style.visibility</p:attrName>
                                        </p:attrNameLst>
                                      </p:cBhvr>
                                      <p:to>
                                        <p:strVal val="visible"/>
                                      </p:to>
                                    </p:set>
                                    <p:anim calcmode="lin" valueType="num">
                                      <p:cBhvr additive="base">
                                        <p:cTn id="19" dur="500" fill="hold"/>
                                        <p:tgtEl>
                                          <p:spTgt spid="823304"/>
                                        </p:tgtEl>
                                        <p:attrNameLst>
                                          <p:attrName>ppt_x</p:attrName>
                                        </p:attrNameLst>
                                      </p:cBhvr>
                                      <p:tavLst>
                                        <p:tav tm="0">
                                          <p:val>
                                            <p:strVal val="0-#ppt_w/2"/>
                                          </p:val>
                                        </p:tav>
                                        <p:tav tm="100000">
                                          <p:val>
                                            <p:strVal val="#ppt_x"/>
                                          </p:val>
                                        </p:tav>
                                      </p:tavLst>
                                    </p:anim>
                                    <p:anim calcmode="lin" valueType="num">
                                      <p:cBhvr additive="base">
                                        <p:cTn id="20" dur="500" fill="hold"/>
                                        <p:tgtEl>
                                          <p:spTgt spid="8233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3305"/>
                                        </p:tgtEl>
                                        <p:attrNameLst>
                                          <p:attrName>style.visibility</p:attrName>
                                        </p:attrNameLst>
                                      </p:cBhvr>
                                      <p:to>
                                        <p:strVal val="visible"/>
                                      </p:to>
                                    </p:set>
                                    <p:anim calcmode="lin" valueType="num">
                                      <p:cBhvr additive="base">
                                        <p:cTn id="25" dur="500" fill="hold"/>
                                        <p:tgtEl>
                                          <p:spTgt spid="823305"/>
                                        </p:tgtEl>
                                        <p:attrNameLst>
                                          <p:attrName>ppt_x</p:attrName>
                                        </p:attrNameLst>
                                      </p:cBhvr>
                                      <p:tavLst>
                                        <p:tav tm="0">
                                          <p:val>
                                            <p:strVal val="0-#ppt_w/2"/>
                                          </p:val>
                                        </p:tav>
                                        <p:tav tm="100000">
                                          <p:val>
                                            <p:strVal val="#ppt_x"/>
                                          </p:val>
                                        </p:tav>
                                      </p:tavLst>
                                    </p:anim>
                                    <p:anim calcmode="lin" valueType="num">
                                      <p:cBhvr additive="base">
                                        <p:cTn id="26" dur="500" fill="hold"/>
                                        <p:tgtEl>
                                          <p:spTgt spid="82330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3307"/>
                                        </p:tgtEl>
                                        <p:attrNameLst>
                                          <p:attrName>style.visibility</p:attrName>
                                        </p:attrNameLst>
                                      </p:cBhvr>
                                      <p:to>
                                        <p:strVal val="visible"/>
                                      </p:to>
                                    </p:set>
                                    <p:anim calcmode="lin" valueType="num">
                                      <p:cBhvr additive="base">
                                        <p:cTn id="31" dur="500" fill="hold"/>
                                        <p:tgtEl>
                                          <p:spTgt spid="823307"/>
                                        </p:tgtEl>
                                        <p:attrNameLst>
                                          <p:attrName>ppt_x</p:attrName>
                                        </p:attrNameLst>
                                      </p:cBhvr>
                                      <p:tavLst>
                                        <p:tav tm="0">
                                          <p:val>
                                            <p:strVal val="0-#ppt_w/2"/>
                                          </p:val>
                                        </p:tav>
                                        <p:tav tm="100000">
                                          <p:val>
                                            <p:strVal val="#ppt_x"/>
                                          </p:val>
                                        </p:tav>
                                      </p:tavLst>
                                    </p:anim>
                                    <p:anim calcmode="lin" valueType="num">
                                      <p:cBhvr additive="base">
                                        <p:cTn id="32" dur="500" fill="hold"/>
                                        <p:tgtEl>
                                          <p:spTgt spid="8233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3308"/>
                                        </p:tgtEl>
                                        <p:attrNameLst>
                                          <p:attrName>style.visibility</p:attrName>
                                        </p:attrNameLst>
                                      </p:cBhvr>
                                      <p:to>
                                        <p:strVal val="visible"/>
                                      </p:to>
                                    </p:set>
                                    <p:anim calcmode="lin" valueType="num">
                                      <p:cBhvr additive="base">
                                        <p:cTn id="37" dur="500" fill="hold"/>
                                        <p:tgtEl>
                                          <p:spTgt spid="823308"/>
                                        </p:tgtEl>
                                        <p:attrNameLst>
                                          <p:attrName>ppt_x</p:attrName>
                                        </p:attrNameLst>
                                      </p:cBhvr>
                                      <p:tavLst>
                                        <p:tav tm="0">
                                          <p:val>
                                            <p:strVal val="0-#ppt_w/2"/>
                                          </p:val>
                                        </p:tav>
                                        <p:tav tm="100000">
                                          <p:val>
                                            <p:strVal val="#ppt_x"/>
                                          </p:val>
                                        </p:tav>
                                      </p:tavLst>
                                    </p:anim>
                                    <p:anim calcmode="lin" valueType="num">
                                      <p:cBhvr additive="base">
                                        <p:cTn id="38" dur="500" fill="hold"/>
                                        <p:tgtEl>
                                          <p:spTgt spid="8233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3309"/>
                                        </p:tgtEl>
                                        <p:attrNameLst>
                                          <p:attrName>style.visibility</p:attrName>
                                        </p:attrNameLst>
                                      </p:cBhvr>
                                      <p:to>
                                        <p:strVal val="visible"/>
                                      </p:to>
                                    </p:set>
                                    <p:anim calcmode="lin" valueType="num">
                                      <p:cBhvr additive="base">
                                        <p:cTn id="43" dur="500" fill="hold"/>
                                        <p:tgtEl>
                                          <p:spTgt spid="823309"/>
                                        </p:tgtEl>
                                        <p:attrNameLst>
                                          <p:attrName>ppt_x</p:attrName>
                                        </p:attrNameLst>
                                      </p:cBhvr>
                                      <p:tavLst>
                                        <p:tav tm="0">
                                          <p:val>
                                            <p:strVal val="0-#ppt_w/2"/>
                                          </p:val>
                                        </p:tav>
                                        <p:tav tm="100000">
                                          <p:val>
                                            <p:strVal val="#ppt_x"/>
                                          </p:val>
                                        </p:tav>
                                      </p:tavLst>
                                    </p:anim>
                                    <p:anim calcmode="lin" valueType="num">
                                      <p:cBhvr additive="base">
                                        <p:cTn id="44" dur="500" fill="hold"/>
                                        <p:tgtEl>
                                          <p:spTgt spid="82330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3299">
                                            <p:bg/>
                                          </p:spTgt>
                                        </p:tgtEl>
                                        <p:attrNameLst>
                                          <p:attrName>style.visibility</p:attrName>
                                        </p:attrNameLst>
                                      </p:cBhvr>
                                      <p:to>
                                        <p:strVal val="visible"/>
                                      </p:to>
                                    </p:set>
                                    <p:anim calcmode="lin" valueType="num">
                                      <p:cBhvr additive="base">
                                        <p:cTn id="49" dur="500" fill="hold"/>
                                        <p:tgtEl>
                                          <p:spTgt spid="823299">
                                            <p:bg/>
                                          </p:spTgt>
                                        </p:tgtEl>
                                        <p:attrNameLst>
                                          <p:attrName>ppt_x</p:attrName>
                                        </p:attrNameLst>
                                      </p:cBhvr>
                                      <p:tavLst>
                                        <p:tav tm="0">
                                          <p:val>
                                            <p:strVal val="0-#ppt_w/2"/>
                                          </p:val>
                                        </p:tav>
                                        <p:tav tm="100000">
                                          <p:val>
                                            <p:strVal val="#ppt_x"/>
                                          </p:val>
                                        </p:tav>
                                      </p:tavLst>
                                    </p:anim>
                                    <p:anim calcmode="lin" valueType="num">
                                      <p:cBhvr additive="base">
                                        <p:cTn id="50" dur="500" fill="hold"/>
                                        <p:tgtEl>
                                          <p:spTgt spid="823299">
                                            <p:bg/>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823299">
                                            <p:txEl>
                                              <p:pRg st="0" end="0"/>
                                            </p:txEl>
                                          </p:spTgt>
                                        </p:tgtEl>
                                        <p:attrNameLst>
                                          <p:attrName>style.visibility</p:attrName>
                                        </p:attrNameLst>
                                      </p:cBhvr>
                                      <p:to>
                                        <p:strVal val="visible"/>
                                      </p:to>
                                    </p:set>
                                    <p:anim calcmode="lin" valueType="num">
                                      <p:cBhvr additive="base">
                                        <p:cTn id="53" dur="500" fill="hold"/>
                                        <p:tgtEl>
                                          <p:spTgt spid="823299">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23299">
                                            <p:txEl>
                                              <p:pRg st="0" end="0"/>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animBg="1" autoUpdateAnimBg="0"/>
      <p:bldP spid="823302" grpId="0" autoUpdateAnimBg="0"/>
      <p:bldP spid="823303" grpId="0" autoUpdateAnimBg="0"/>
      <p:bldP spid="823304" grpId="0" autoUpdateAnimBg="0"/>
      <p:bldP spid="823305" grpId="0" autoUpdateAnimBg="0"/>
      <p:bldP spid="823307" grpId="0" autoUpdateAnimBg="0"/>
      <p:bldP spid="823308" grpId="0" autoUpdateAnimBg="0"/>
      <p:bldP spid="823309" grpId="0" autoUpdateAnimBg="0"/>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6307" name="Rectangle 2051"/>
          <p:cNvSpPr>
            <a:spLocks noGrp="1" noChangeArrowheads="1"/>
          </p:cNvSpPr>
          <p:nvPr>
            <p:ph type="body" idx="1"/>
          </p:nvPr>
        </p:nvSpPr>
        <p:spPr>
          <a:xfrm>
            <a:off x="1403350" y="4652963"/>
            <a:ext cx="5791200" cy="457200"/>
          </a:xfrm>
        </p:spPr>
        <p:txBody>
          <a:bodyPr/>
          <a:lstStyle/>
          <a:p>
            <a:pPr>
              <a:lnSpc>
                <a:spcPct val="90000"/>
              </a:lnSpc>
              <a:buFont typeface="Monotype Sorts" pitchFamily="2" charset="2"/>
              <a:buNone/>
            </a:pPr>
            <a:r>
              <a:rPr lang="zh-CN" altLang="en-US" sz="2800" b="1">
                <a:solidFill>
                  <a:schemeClr val="bg2"/>
                </a:solidFill>
                <a:effectLst/>
              </a:rPr>
              <a:t>即</a:t>
            </a:r>
            <a:r>
              <a:rPr lang="en-US" altLang="zh-CN" sz="2800" b="1">
                <a:solidFill>
                  <a:schemeClr val="bg2"/>
                </a:solidFill>
                <a:effectLst/>
              </a:rPr>
              <a:t>A </a:t>
            </a:r>
            <a:r>
              <a:rPr lang="en-US" altLang="zh-CN" sz="2800">
                <a:solidFill>
                  <a:schemeClr val="bg2"/>
                </a:solidFill>
                <a:effectLst/>
              </a:rPr>
              <a:t>     </a:t>
            </a:r>
            <a:r>
              <a:rPr lang="en-US" altLang="zh-CN" sz="2800" b="1">
                <a:solidFill>
                  <a:schemeClr val="bg2"/>
                </a:solidFill>
                <a:effectLst/>
              </a:rPr>
              <a:t>t</a:t>
            </a:r>
            <a:r>
              <a:rPr lang="zh-CN" altLang="en-US" sz="2800" b="1">
                <a:solidFill>
                  <a:schemeClr val="bg2"/>
                </a:solidFill>
                <a:effectLst/>
              </a:rPr>
              <a:t>，其中</a:t>
            </a:r>
            <a:r>
              <a:rPr lang="en-US" altLang="zh-CN" sz="2800" b="1">
                <a:solidFill>
                  <a:schemeClr val="bg2"/>
                </a:solidFill>
                <a:effectLst/>
              </a:rPr>
              <a:t>t∈V</a:t>
            </a:r>
            <a:r>
              <a:rPr lang="en-US" altLang="zh-CN" sz="2800" b="1" baseline="-25000">
                <a:solidFill>
                  <a:schemeClr val="bg2"/>
                </a:solidFill>
                <a:effectLst/>
              </a:rPr>
              <a:t>T</a:t>
            </a:r>
            <a:r>
              <a:rPr lang="en-US" altLang="zh-CN" sz="2800" b="1">
                <a:solidFill>
                  <a:schemeClr val="bg2"/>
                </a:solidFill>
                <a:effectLst/>
              </a:rPr>
              <a:t>*</a:t>
            </a:r>
          </a:p>
        </p:txBody>
      </p:sp>
      <p:sp>
        <p:nvSpPr>
          <p:cNvPr id="61445" name="Rectangle 2053"/>
          <p:cNvSpPr>
            <a:spLocks noChangeArrowheads="1"/>
          </p:cNvSpPr>
          <p:nvPr/>
        </p:nvSpPr>
        <p:spPr bwMode="auto">
          <a:xfrm>
            <a:off x="3078163" y="-82550"/>
            <a:ext cx="3654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rPr>
              <a:t>文法实用限制</a:t>
            </a:r>
          </a:p>
        </p:txBody>
      </p:sp>
      <p:sp>
        <p:nvSpPr>
          <p:cNvPr id="866311" name="Rectangle 2055"/>
          <p:cNvSpPr>
            <a:spLocks noChangeArrowheads="1"/>
          </p:cNvSpPr>
          <p:nvPr/>
        </p:nvSpPr>
        <p:spPr bwMode="auto">
          <a:xfrm>
            <a:off x="990600" y="1143000"/>
            <a:ext cx="75438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77800" indent="8890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lvl="1" algn="ctr">
              <a:buFont typeface="Monotype Sorts" pitchFamily="2" charset="2"/>
              <a:buNone/>
            </a:pPr>
            <a:r>
              <a:rPr lang="zh-CN" altLang="en-US" sz="3200">
                <a:solidFill>
                  <a:schemeClr val="bg2"/>
                </a:solidFill>
                <a:ea typeface="楷体_GB2312" pitchFamily="49" charset="-122"/>
              </a:rPr>
              <a:t>任一非终结符</a:t>
            </a:r>
            <a:r>
              <a:rPr lang="en-US" altLang="zh-CN" sz="3200">
                <a:solidFill>
                  <a:schemeClr val="bg2"/>
                </a:solidFill>
                <a:ea typeface="楷体_GB2312" pitchFamily="49" charset="-122"/>
              </a:rPr>
              <a:t>A</a:t>
            </a:r>
            <a:r>
              <a:rPr lang="zh-CN" altLang="en-US" sz="3200">
                <a:solidFill>
                  <a:schemeClr val="bg2"/>
                </a:solidFill>
                <a:ea typeface="楷体_GB2312" pitchFamily="49" charset="-122"/>
              </a:rPr>
              <a:t>在句子推导中出现</a:t>
            </a:r>
          </a:p>
        </p:txBody>
      </p:sp>
      <p:sp>
        <p:nvSpPr>
          <p:cNvPr id="866313" name="Rectangle 2057"/>
          <p:cNvSpPr>
            <a:spLocks noChangeArrowheads="1"/>
          </p:cNvSpPr>
          <p:nvPr/>
        </p:nvSpPr>
        <p:spPr bwMode="auto">
          <a:xfrm>
            <a:off x="1404938" y="2060575"/>
            <a:ext cx="5400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a:solidFill>
                  <a:srgbClr val="D60093"/>
                </a:solidFill>
              </a:rPr>
              <a:t>1. A</a:t>
            </a:r>
            <a:r>
              <a:rPr lang="zh-CN" altLang="en-US">
                <a:solidFill>
                  <a:srgbClr val="D60093"/>
                </a:solidFill>
              </a:rPr>
              <a:t>必须在某句型中出现</a:t>
            </a:r>
          </a:p>
        </p:txBody>
      </p:sp>
      <p:sp>
        <p:nvSpPr>
          <p:cNvPr id="866314" name="Rectangle 2058"/>
          <p:cNvSpPr>
            <a:spLocks noChangeArrowheads="1"/>
          </p:cNvSpPr>
          <p:nvPr/>
        </p:nvSpPr>
        <p:spPr bwMode="auto">
          <a:xfrm>
            <a:off x="1187450" y="3933825"/>
            <a:ext cx="6384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a:solidFill>
                  <a:srgbClr val="D60093"/>
                </a:solidFill>
              </a:rPr>
              <a:t>2. </a:t>
            </a:r>
            <a:r>
              <a:rPr lang="zh-CN" altLang="en-US">
                <a:solidFill>
                  <a:srgbClr val="D60093"/>
                </a:solidFill>
              </a:rPr>
              <a:t>必须能够从</a:t>
            </a:r>
            <a:r>
              <a:rPr lang="en-US" altLang="zh-CN">
                <a:solidFill>
                  <a:srgbClr val="D60093"/>
                </a:solidFill>
              </a:rPr>
              <a:t>A</a:t>
            </a:r>
            <a:r>
              <a:rPr lang="zh-CN" altLang="en-US">
                <a:solidFill>
                  <a:srgbClr val="D60093"/>
                </a:solidFill>
              </a:rPr>
              <a:t>推出终结符号串</a:t>
            </a:r>
            <a:r>
              <a:rPr lang="en-US" altLang="zh-CN">
                <a:solidFill>
                  <a:srgbClr val="D60093"/>
                </a:solidFill>
              </a:rPr>
              <a:t>t</a:t>
            </a:r>
            <a:r>
              <a:rPr lang="zh-CN" altLang="en-US">
                <a:solidFill>
                  <a:srgbClr val="D60093"/>
                </a:solidFill>
              </a:rPr>
              <a:t>来</a:t>
            </a:r>
          </a:p>
        </p:txBody>
      </p:sp>
      <p:sp>
        <p:nvSpPr>
          <p:cNvPr id="866315" name="Rectangle 2059"/>
          <p:cNvSpPr>
            <a:spLocks noChangeArrowheads="1"/>
          </p:cNvSpPr>
          <p:nvPr/>
        </p:nvSpPr>
        <p:spPr bwMode="auto">
          <a:xfrm>
            <a:off x="1476375" y="2852738"/>
            <a:ext cx="538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defRPr/>
            </a:pPr>
            <a:r>
              <a:rPr lang="zh-CN" altLang="en-US" sz="2800" dirty="0">
                <a:solidFill>
                  <a:schemeClr val="bg2"/>
                </a:solidFill>
              </a:rPr>
              <a:t>即有</a:t>
            </a:r>
            <a:r>
              <a:rPr lang="en-US" altLang="zh-CN" sz="2800" dirty="0">
                <a:solidFill>
                  <a:schemeClr val="bg2"/>
                </a:solidFill>
              </a:rPr>
              <a:t>S     </a:t>
            </a:r>
            <a:r>
              <a:rPr lang="en-US" altLang="zh-CN" sz="2800" b="0" dirty="0">
                <a:solidFill>
                  <a:schemeClr val="bg2"/>
                </a:solidFill>
              </a:rPr>
              <a:t>   </a:t>
            </a:r>
            <a:r>
              <a:rPr lang="en-US" altLang="zh-CN" sz="2800" dirty="0">
                <a:solidFill>
                  <a:schemeClr val="bg2"/>
                </a:solidFill>
                <a:cs typeface="Arial" panose="020B0604020202020204" pitchFamily="34" charset="0"/>
              </a:rPr>
              <a:t>αAβ</a:t>
            </a:r>
            <a:r>
              <a:rPr lang="zh-CN" altLang="en-US" sz="2800" dirty="0">
                <a:solidFill>
                  <a:schemeClr val="bg2"/>
                </a:solidFill>
              </a:rPr>
              <a:t>，其中</a:t>
            </a:r>
            <a:r>
              <a:rPr lang="en-US" altLang="zh-CN" sz="2800" dirty="0">
                <a:solidFill>
                  <a:schemeClr val="bg2"/>
                </a:solidFill>
                <a:latin typeface="Arial" panose="020B0604020202020204" pitchFamily="34" charset="0"/>
                <a:cs typeface="Arial" panose="020B0604020202020204" pitchFamily="34" charset="0"/>
              </a:rPr>
              <a:t>α</a:t>
            </a:r>
            <a:r>
              <a:rPr lang="zh-CN" altLang="en-US" sz="2800" dirty="0">
                <a:solidFill>
                  <a:schemeClr val="bg2"/>
                </a:solidFill>
              </a:rPr>
              <a:t>，</a:t>
            </a:r>
            <a:r>
              <a:rPr lang="en-US" altLang="zh-CN" sz="2800" dirty="0">
                <a:solidFill>
                  <a:schemeClr val="bg2"/>
                </a:solidFill>
                <a:latin typeface="Arial" panose="020B0604020202020204" pitchFamily="34" charset="0"/>
                <a:cs typeface="Arial" panose="020B0604020202020204" pitchFamily="34" charset="0"/>
              </a:rPr>
              <a:t>β</a:t>
            </a:r>
            <a:r>
              <a:rPr lang="en-US" altLang="zh-CN" sz="2800" dirty="0">
                <a:solidFill>
                  <a:schemeClr val="bg2"/>
                </a:solidFill>
              </a:rPr>
              <a:t> </a:t>
            </a:r>
            <a:r>
              <a:rPr lang="en-US" altLang="zh-CN" sz="2800" dirty="0">
                <a:solidFill>
                  <a:schemeClr val="bg2"/>
                </a:solidFill>
                <a:latin typeface="+mj-lt"/>
              </a:rPr>
              <a:t>∈ V</a:t>
            </a:r>
            <a:r>
              <a:rPr lang="en-US" altLang="zh-CN" sz="2800" baseline="30000" dirty="0">
                <a:solidFill>
                  <a:schemeClr val="bg2"/>
                </a:solidFill>
                <a:latin typeface="+mj-lt"/>
              </a:rPr>
              <a:t>*</a:t>
            </a:r>
          </a:p>
        </p:txBody>
      </p:sp>
      <p:grpSp>
        <p:nvGrpSpPr>
          <p:cNvPr id="2" name="Group 2069"/>
          <p:cNvGrpSpPr>
            <a:grpSpLocks/>
          </p:cNvGrpSpPr>
          <p:nvPr/>
        </p:nvGrpSpPr>
        <p:grpSpPr bwMode="auto">
          <a:xfrm>
            <a:off x="2500313" y="2636838"/>
            <a:ext cx="858837" cy="815975"/>
            <a:chOff x="4024" y="3067"/>
            <a:chExt cx="541" cy="514"/>
          </a:xfrm>
        </p:grpSpPr>
        <p:sp>
          <p:nvSpPr>
            <p:cNvPr id="866323" name="Text Box 2067"/>
            <p:cNvSpPr txBox="1">
              <a:spLocks noChangeArrowheads="1"/>
            </p:cNvSpPr>
            <p:nvPr/>
          </p:nvSpPr>
          <p:spPr bwMode="auto">
            <a:xfrm>
              <a:off x="4059" y="3067"/>
              <a:ext cx="318" cy="369"/>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a:solidFill>
                    <a:schemeClr val="bg2"/>
                  </a:solidFill>
                  <a:effectLst>
                    <a:outerShdw blurRad="38100" dist="38100" dir="2700000" algn="tl">
                      <a:srgbClr val="000000"/>
                    </a:outerShdw>
                  </a:effectLst>
                </a:rPr>
                <a:t>*</a:t>
              </a:r>
            </a:p>
          </p:txBody>
        </p:sp>
        <p:sp>
          <p:nvSpPr>
            <p:cNvPr id="79886" name="Rectangle 2068"/>
            <p:cNvSpPr>
              <a:spLocks noChangeArrowheads="1"/>
            </p:cNvSpPr>
            <p:nvPr/>
          </p:nvSpPr>
          <p:spPr bwMode="auto">
            <a:xfrm>
              <a:off x="4024" y="3206"/>
              <a:ext cx="54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Symbol" panose="05050102010706020507" pitchFamily="18" charset="2"/>
                </a:rPr>
                <a:t>=&gt;  </a:t>
              </a:r>
            </a:p>
          </p:txBody>
        </p:sp>
      </p:grpSp>
      <p:grpSp>
        <p:nvGrpSpPr>
          <p:cNvPr id="3" name="Group 2070"/>
          <p:cNvGrpSpPr>
            <a:grpSpLocks/>
          </p:cNvGrpSpPr>
          <p:nvPr/>
        </p:nvGrpSpPr>
        <p:grpSpPr bwMode="auto">
          <a:xfrm>
            <a:off x="2124075" y="4365625"/>
            <a:ext cx="749300" cy="844550"/>
            <a:chOff x="4059" y="3067"/>
            <a:chExt cx="472" cy="532"/>
          </a:xfrm>
        </p:grpSpPr>
        <p:sp>
          <p:nvSpPr>
            <p:cNvPr id="866327" name="Text Box 2071"/>
            <p:cNvSpPr txBox="1">
              <a:spLocks noChangeArrowheads="1"/>
            </p:cNvSpPr>
            <p:nvPr/>
          </p:nvSpPr>
          <p:spPr bwMode="auto">
            <a:xfrm>
              <a:off x="4059" y="3067"/>
              <a:ext cx="318" cy="369"/>
            </a:xfrm>
            <a:prstGeom prst="rect">
              <a:avLst/>
            </a:prstGeom>
            <a:noFill/>
            <a:ln w="9525">
              <a:noFill/>
              <a:miter lim="800000"/>
              <a:headEnd/>
              <a:tailEnd/>
            </a:ln>
            <a:effectLst/>
          </p:spPr>
          <p:txBody>
            <a:bodyPr lIns="92075" tIns="46038" rIns="92075" bIns="46038">
              <a:spAutoFit/>
            </a:bodyPr>
            <a:lstStyle>
              <a:lvl1pPr marL="457200" indent="-457200">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3200" b="1">
                  <a:solidFill>
                    <a:srgbClr val="FFFF00"/>
                  </a:solidFill>
                  <a:latin typeface="宋体" panose="02010600030101010101" pitchFamily="2" charset="-122"/>
                  <a:ea typeface="宋体" panose="02010600030101010101" pitchFamily="2" charset="-122"/>
                </a:defRPr>
              </a:lvl9pPr>
            </a:lstStyle>
            <a:p>
              <a:pPr>
                <a:buClr>
                  <a:schemeClr val="folHlink"/>
                </a:buClr>
                <a:buSzPct val="75000"/>
                <a:buFont typeface="Monotype Sorts" pitchFamily="2" charset="2"/>
                <a:buNone/>
                <a:defRPr/>
              </a:pPr>
              <a:r>
                <a:rPr lang="en-US" altLang="zh-CN">
                  <a:solidFill>
                    <a:schemeClr val="bg2"/>
                  </a:solidFill>
                  <a:effectLst>
                    <a:outerShdw blurRad="38100" dist="38100" dir="2700000" algn="tl">
                      <a:srgbClr val="000000"/>
                    </a:outerShdw>
                  </a:effectLst>
                </a:rPr>
                <a:t>*</a:t>
              </a:r>
            </a:p>
          </p:txBody>
        </p:sp>
        <p:sp>
          <p:nvSpPr>
            <p:cNvPr id="79884" name="Rectangle 2072"/>
            <p:cNvSpPr>
              <a:spLocks noChangeArrowheads="1"/>
            </p:cNvSpPr>
            <p:nvPr/>
          </p:nvSpPr>
          <p:spPr bwMode="auto">
            <a:xfrm>
              <a:off x="4059" y="3203"/>
              <a:ext cx="47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a:solidFill>
                    <a:schemeClr val="bg2"/>
                  </a:solidFill>
                  <a:sym typeface="Symbol" panose="05050102010706020507" pitchFamily="18" charset="2"/>
                </a:rPr>
                <a:t>=&gt; </a:t>
              </a:r>
            </a:p>
          </p:txBody>
        </p:sp>
      </p:grpSp>
      <p:sp>
        <p:nvSpPr>
          <p:cNvPr id="1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66311">
                                            <p:txEl>
                                              <p:pRg st="0" end="0"/>
                                            </p:txEl>
                                          </p:spTgt>
                                        </p:tgtEl>
                                        <p:attrNameLst>
                                          <p:attrName>style.visibility</p:attrName>
                                        </p:attrNameLst>
                                      </p:cBhvr>
                                      <p:to>
                                        <p:strVal val="visible"/>
                                      </p:to>
                                    </p:set>
                                    <p:anim calcmode="lin" valueType="num">
                                      <p:cBhvr additive="base">
                                        <p:cTn id="7" dur="500" fill="hold"/>
                                        <p:tgtEl>
                                          <p:spTgt spid="8663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63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6313"/>
                                        </p:tgtEl>
                                        <p:attrNameLst>
                                          <p:attrName>style.visibility</p:attrName>
                                        </p:attrNameLst>
                                      </p:cBhvr>
                                      <p:to>
                                        <p:strVal val="visible"/>
                                      </p:to>
                                    </p:set>
                                    <p:anim calcmode="lin" valueType="num">
                                      <p:cBhvr additive="base">
                                        <p:cTn id="13" dur="500" fill="hold"/>
                                        <p:tgtEl>
                                          <p:spTgt spid="866313"/>
                                        </p:tgtEl>
                                        <p:attrNameLst>
                                          <p:attrName>ppt_x</p:attrName>
                                        </p:attrNameLst>
                                      </p:cBhvr>
                                      <p:tavLst>
                                        <p:tav tm="0">
                                          <p:val>
                                            <p:strVal val="0-#ppt_w/2"/>
                                          </p:val>
                                        </p:tav>
                                        <p:tav tm="100000">
                                          <p:val>
                                            <p:strVal val="#ppt_x"/>
                                          </p:val>
                                        </p:tav>
                                      </p:tavLst>
                                    </p:anim>
                                    <p:anim calcmode="lin" valueType="num">
                                      <p:cBhvr additive="base">
                                        <p:cTn id="14" dur="500" fill="hold"/>
                                        <p:tgtEl>
                                          <p:spTgt spid="866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6314"/>
                                        </p:tgtEl>
                                        <p:attrNameLst>
                                          <p:attrName>style.visibility</p:attrName>
                                        </p:attrNameLst>
                                      </p:cBhvr>
                                      <p:to>
                                        <p:strVal val="visible"/>
                                      </p:to>
                                    </p:set>
                                    <p:anim calcmode="lin" valueType="num">
                                      <p:cBhvr additive="base">
                                        <p:cTn id="19" dur="500" fill="hold"/>
                                        <p:tgtEl>
                                          <p:spTgt spid="866314"/>
                                        </p:tgtEl>
                                        <p:attrNameLst>
                                          <p:attrName>ppt_x</p:attrName>
                                        </p:attrNameLst>
                                      </p:cBhvr>
                                      <p:tavLst>
                                        <p:tav tm="0">
                                          <p:val>
                                            <p:strVal val="0-#ppt_w/2"/>
                                          </p:val>
                                        </p:tav>
                                        <p:tav tm="100000">
                                          <p:val>
                                            <p:strVal val="#ppt_x"/>
                                          </p:val>
                                        </p:tav>
                                      </p:tavLst>
                                    </p:anim>
                                    <p:anim calcmode="lin" valueType="num">
                                      <p:cBhvr additive="base">
                                        <p:cTn id="20" dur="500" fill="hold"/>
                                        <p:tgtEl>
                                          <p:spTgt spid="8663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6315"/>
                                        </p:tgtEl>
                                        <p:attrNameLst>
                                          <p:attrName>style.visibility</p:attrName>
                                        </p:attrNameLst>
                                      </p:cBhvr>
                                      <p:to>
                                        <p:strVal val="visible"/>
                                      </p:to>
                                    </p:set>
                                    <p:anim calcmode="lin" valueType="num">
                                      <p:cBhvr additive="base">
                                        <p:cTn id="25" dur="500" fill="hold"/>
                                        <p:tgtEl>
                                          <p:spTgt spid="866315"/>
                                        </p:tgtEl>
                                        <p:attrNameLst>
                                          <p:attrName>ppt_x</p:attrName>
                                        </p:attrNameLst>
                                      </p:cBhvr>
                                      <p:tavLst>
                                        <p:tav tm="0">
                                          <p:val>
                                            <p:strVal val="0-#ppt_w/2"/>
                                          </p:val>
                                        </p:tav>
                                        <p:tav tm="100000">
                                          <p:val>
                                            <p:strVal val="#ppt_x"/>
                                          </p:val>
                                        </p:tav>
                                      </p:tavLst>
                                    </p:anim>
                                    <p:anim calcmode="lin" valueType="num">
                                      <p:cBhvr additive="base">
                                        <p:cTn id="26" dur="500" fill="hold"/>
                                        <p:tgtEl>
                                          <p:spTgt spid="8663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866307">
                                            <p:txEl>
                                              <p:pRg st="0" end="0"/>
                                            </p:txEl>
                                          </p:spTgt>
                                        </p:tgtEl>
                                        <p:attrNameLst>
                                          <p:attrName>style.visibility</p:attrName>
                                        </p:attrNameLst>
                                      </p:cBhvr>
                                      <p:to>
                                        <p:strVal val="visible"/>
                                      </p:to>
                                    </p:set>
                                    <p:anim calcmode="lin" valueType="num">
                                      <p:cBhvr additive="base">
                                        <p:cTn id="36" dur="500" fill="hold"/>
                                        <p:tgtEl>
                                          <p:spTgt spid="866307">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66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par>
                          <p:cTn id="43" fill="hold" nodeType="afterGroup">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7" grpId="0" build="p" autoUpdateAnimBg="0"/>
      <p:bldP spid="866311" grpId="0" build="p" autoUpdateAnimBg="0"/>
      <p:bldP spid="866313" grpId="0" autoUpdateAnimBg="0"/>
      <p:bldP spid="866314" grpId="0" autoUpdateAnimBg="0"/>
      <p:bldP spid="866315" grpId="0" autoUpdateAnimBg="0"/>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304800" y="685800"/>
            <a:ext cx="3330575" cy="3733800"/>
          </a:xfrm>
          <a:solidFill>
            <a:srgbClr val="CAD4FE"/>
          </a:solidFill>
        </p:spPr>
        <p:txBody>
          <a:bodyPr/>
          <a:lstStyle/>
          <a:p>
            <a:pPr>
              <a:lnSpc>
                <a:spcPct val="90000"/>
              </a:lnSpc>
              <a:buFont typeface="Monotype Sorts" pitchFamily="2" charset="2"/>
              <a:buNone/>
            </a:pPr>
            <a:r>
              <a:rPr lang="en-US" altLang="zh-CN" sz="2800" b="1">
                <a:solidFill>
                  <a:schemeClr val="bg2"/>
                </a:solidFill>
                <a:effectLst/>
              </a:rPr>
              <a:t>[</a:t>
            </a:r>
            <a:r>
              <a:rPr lang="zh-CN" altLang="en-US" sz="2800" b="1">
                <a:solidFill>
                  <a:schemeClr val="bg2"/>
                </a:solidFill>
                <a:effectLst/>
              </a:rPr>
              <a:t>例</a:t>
            </a:r>
            <a:r>
              <a:rPr lang="en-US" altLang="zh-CN" sz="2800" b="1">
                <a:solidFill>
                  <a:schemeClr val="bg2"/>
                </a:solidFill>
                <a:effectLst/>
              </a:rPr>
              <a:t>] G[S] </a:t>
            </a:r>
            <a:r>
              <a:rPr lang="zh-CN" altLang="en-US" sz="2800" b="1">
                <a:solidFill>
                  <a:schemeClr val="bg2"/>
                </a:solidFill>
                <a:effectLst/>
              </a:rPr>
              <a:t>：</a:t>
            </a:r>
            <a:endParaRPr lang="zh-CN" altLang="en-US" sz="2800" b="1">
              <a:solidFill>
                <a:schemeClr val="folHlink"/>
              </a:solidFill>
              <a:effectLst/>
            </a:endParaRPr>
          </a:p>
          <a:p>
            <a:pPr>
              <a:lnSpc>
                <a:spcPct val="90000"/>
              </a:lnSpc>
              <a:buFont typeface="Monotype Sorts" pitchFamily="2" charset="2"/>
              <a:buNone/>
            </a:pPr>
            <a:r>
              <a:rPr lang="zh-CN" altLang="en-US" sz="2800" b="1">
                <a:solidFill>
                  <a:schemeClr val="bg2"/>
                </a:solidFill>
                <a:effectLst/>
              </a:rPr>
              <a:t>	</a:t>
            </a:r>
            <a:r>
              <a:rPr lang="en-US" altLang="zh-CN" sz="2800" b="1">
                <a:solidFill>
                  <a:schemeClr val="bg2"/>
                </a:solidFill>
                <a:effectLst/>
              </a:rPr>
              <a:t>1) S</a:t>
            </a:r>
            <a:r>
              <a:rPr lang="en-US" altLang="zh-CN" sz="2800" b="1">
                <a:solidFill>
                  <a:schemeClr val="bg2"/>
                </a:solidFill>
                <a:effectLst/>
                <a:latin typeface="宋体" panose="02010600030101010101" pitchFamily="2" charset="-122"/>
              </a:rPr>
              <a:t>→</a:t>
            </a:r>
            <a:r>
              <a:rPr lang="en-US" altLang="zh-CN" sz="2800" b="1">
                <a:solidFill>
                  <a:schemeClr val="bg2"/>
                </a:solidFill>
                <a:effectLst/>
              </a:rPr>
              <a:t>B</a:t>
            </a:r>
          </a:p>
          <a:p>
            <a:pPr>
              <a:lnSpc>
                <a:spcPct val="90000"/>
              </a:lnSpc>
              <a:buFont typeface="Monotype Sorts" pitchFamily="2" charset="2"/>
              <a:buNone/>
            </a:pPr>
            <a:r>
              <a:rPr lang="en-US" altLang="zh-CN" sz="2800" b="1">
                <a:solidFill>
                  <a:schemeClr val="bg2"/>
                </a:solidFill>
                <a:effectLst/>
              </a:rPr>
              <a:t>    2) B</a:t>
            </a:r>
            <a:r>
              <a:rPr lang="en-US" altLang="zh-CN" sz="2800" b="1">
                <a:solidFill>
                  <a:schemeClr val="bg2"/>
                </a:solidFill>
                <a:effectLst/>
                <a:latin typeface="宋体" panose="02010600030101010101" pitchFamily="2" charset="-122"/>
              </a:rPr>
              <a:t>→</a:t>
            </a:r>
            <a:r>
              <a:rPr lang="en-US" altLang="zh-CN" sz="2800" b="1">
                <a:solidFill>
                  <a:schemeClr val="bg2"/>
                </a:solidFill>
                <a:effectLst/>
              </a:rPr>
              <a:t>Ce</a:t>
            </a:r>
          </a:p>
          <a:p>
            <a:pPr>
              <a:lnSpc>
                <a:spcPct val="90000"/>
              </a:lnSpc>
              <a:buFont typeface="Monotype Sorts" pitchFamily="2" charset="2"/>
              <a:buNone/>
            </a:pPr>
            <a:r>
              <a:rPr lang="en-US" altLang="zh-CN" sz="2800" b="1">
                <a:solidFill>
                  <a:schemeClr val="bg2"/>
                </a:solidFill>
                <a:effectLst/>
              </a:rPr>
              <a:t>	3) B</a:t>
            </a:r>
            <a:r>
              <a:rPr lang="en-US" altLang="zh-CN" sz="2800" b="1">
                <a:solidFill>
                  <a:schemeClr val="bg2"/>
                </a:solidFill>
                <a:effectLst/>
                <a:latin typeface="宋体" panose="02010600030101010101" pitchFamily="2" charset="-122"/>
              </a:rPr>
              <a:t>→</a:t>
            </a:r>
            <a:r>
              <a:rPr lang="en-US" altLang="zh-CN" sz="2800" b="1">
                <a:solidFill>
                  <a:schemeClr val="bg2"/>
                </a:solidFill>
                <a:effectLst/>
              </a:rPr>
              <a:t>Af</a:t>
            </a:r>
          </a:p>
          <a:p>
            <a:pPr>
              <a:lnSpc>
                <a:spcPct val="90000"/>
              </a:lnSpc>
              <a:buFont typeface="Monotype Sorts" pitchFamily="2" charset="2"/>
              <a:buNone/>
            </a:pPr>
            <a:r>
              <a:rPr lang="en-US" altLang="zh-CN" sz="2800" b="1">
                <a:solidFill>
                  <a:schemeClr val="bg2"/>
                </a:solidFill>
                <a:effectLst/>
              </a:rPr>
              <a:t>    4) A</a:t>
            </a:r>
            <a:r>
              <a:rPr lang="en-US" altLang="zh-CN" sz="2800" b="1">
                <a:solidFill>
                  <a:schemeClr val="bg2"/>
                </a:solidFill>
                <a:effectLst/>
                <a:latin typeface="宋体" panose="02010600030101010101" pitchFamily="2" charset="-122"/>
              </a:rPr>
              <a:t>→</a:t>
            </a:r>
            <a:r>
              <a:rPr lang="en-US" altLang="zh-CN" sz="2800" b="1">
                <a:solidFill>
                  <a:schemeClr val="bg2"/>
                </a:solidFill>
                <a:effectLst/>
              </a:rPr>
              <a:t>Ae           </a:t>
            </a:r>
          </a:p>
          <a:p>
            <a:pPr>
              <a:lnSpc>
                <a:spcPct val="90000"/>
              </a:lnSpc>
              <a:buFont typeface="Monotype Sorts" pitchFamily="2" charset="2"/>
              <a:buNone/>
            </a:pPr>
            <a:r>
              <a:rPr lang="en-US" altLang="zh-CN" sz="2800" b="1">
                <a:solidFill>
                  <a:schemeClr val="bg2"/>
                </a:solidFill>
                <a:effectLst/>
              </a:rPr>
              <a:t>	5) A</a:t>
            </a:r>
            <a:r>
              <a:rPr lang="en-US" altLang="zh-CN" sz="2800" b="1">
                <a:solidFill>
                  <a:schemeClr val="bg2"/>
                </a:solidFill>
                <a:effectLst/>
                <a:latin typeface="宋体" panose="02010600030101010101" pitchFamily="2" charset="-122"/>
              </a:rPr>
              <a:t>→</a:t>
            </a:r>
            <a:r>
              <a:rPr lang="en-US" altLang="zh-CN" sz="2800" b="1">
                <a:solidFill>
                  <a:schemeClr val="bg2"/>
                </a:solidFill>
                <a:effectLst/>
              </a:rPr>
              <a:t>e</a:t>
            </a:r>
          </a:p>
          <a:p>
            <a:pPr>
              <a:lnSpc>
                <a:spcPct val="90000"/>
              </a:lnSpc>
              <a:buFont typeface="Monotype Sorts" pitchFamily="2" charset="2"/>
              <a:buNone/>
            </a:pPr>
            <a:r>
              <a:rPr lang="en-US" altLang="zh-CN" sz="2800" b="1">
                <a:solidFill>
                  <a:schemeClr val="bg2"/>
                </a:solidFill>
                <a:effectLst/>
              </a:rPr>
              <a:t>	6) C</a:t>
            </a:r>
            <a:r>
              <a:rPr lang="en-US" altLang="zh-CN" sz="2800" b="1">
                <a:solidFill>
                  <a:schemeClr val="bg2"/>
                </a:solidFill>
                <a:effectLst/>
                <a:latin typeface="宋体" panose="02010600030101010101" pitchFamily="2" charset="-122"/>
              </a:rPr>
              <a:t>→</a:t>
            </a:r>
            <a:r>
              <a:rPr lang="en-US" altLang="zh-CN" sz="2800" b="1">
                <a:solidFill>
                  <a:schemeClr val="bg2"/>
                </a:solidFill>
                <a:effectLst/>
              </a:rPr>
              <a:t>Cf</a:t>
            </a:r>
          </a:p>
          <a:p>
            <a:pPr>
              <a:lnSpc>
                <a:spcPct val="90000"/>
              </a:lnSpc>
              <a:buFont typeface="Monotype Sorts" pitchFamily="2" charset="2"/>
              <a:buNone/>
            </a:pPr>
            <a:r>
              <a:rPr lang="en-US" altLang="zh-CN" sz="2800" b="1">
                <a:solidFill>
                  <a:schemeClr val="bg2"/>
                </a:solidFill>
                <a:effectLst/>
              </a:rPr>
              <a:t>	7) D</a:t>
            </a:r>
            <a:r>
              <a:rPr lang="en-US" altLang="zh-CN" sz="2800" b="1">
                <a:solidFill>
                  <a:schemeClr val="bg2"/>
                </a:solidFill>
                <a:effectLst/>
                <a:latin typeface="宋体" panose="02010600030101010101" pitchFamily="2" charset="-122"/>
              </a:rPr>
              <a:t>→</a:t>
            </a:r>
            <a:r>
              <a:rPr lang="en-US" altLang="zh-CN" sz="2800" b="1">
                <a:solidFill>
                  <a:schemeClr val="bg2"/>
                </a:solidFill>
                <a:effectLst/>
              </a:rPr>
              <a:t>f</a:t>
            </a:r>
          </a:p>
        </p:txBody>
      </p:sp>
      <p:sp>
        <p:nvSpPr>
          <p:cNvPr id="867333" name="Text Box 5"/>
          <p:cNvSpPr txBox="1">
            <a:spLocks noChangeArrowheads="1"/>
          </p:cNvSpPr>
          <p:nvPr/>
        </p:nvSpPr>
        <p:spPr bwMode="auto">
          <a:xfrm>
            <a:off x="5105400" y="2362200"/>
            <a:ext cx="2819400" cy="528638"/>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dirty="0">
                <a:solidFill>
                  <a:srgbClr val="FF33CC"/>
                </a:solidFill>
                <a:effectLst>
                  <a:outerShdw blurRad="38100" dist="38100" dir="2700000" algn="tl">
                    <a:srgbClr val="000000"/>
                  </a:outerShdw>
                </a:effectLst>
                <a:latin typeface="Times New Roman" pitchFamily="18" charset="0"/>
              </a:rPr>
              <a:t>C</a:t>
            </a:r>
            <a:r>
              <a:rPr lang="zh-CN" altLang="en-US" sz="2800" dirty="0">
                <a:solidFill>
                  <a:srgbClr val="FF33CC"/>
                </a:solidFill>
                <a:effectLst>
                  <a:outerShdw blurRad="38100" dist="38100" dir="2700000" algn="tl">
                    <a:srgbClr val="000000"/>
                  </a:outerShdw>
                </a:effectLst>
                <a:latin typeface="Times New Roman" pitchFamily="18" charset="0"/>
              </a:rPr>
              <a:t>为不可终止</a:t>
            </a:r>
          </a:p>
        </p:txBody>
      </p:sp>
      <p:sp>
        <p:nvSpPr>
          <p:cNvPr id="867334" name="Text Box 6"/>
          <p:cNvSpPr txBox="1">
            <a:spLocks noChangeArrowheads="1"/>
          </p:cNvSpPr>
          <p:nvPr/>
        </p:nvSpPr>
        <p:spPr bwMode="auto">
          <a:xfrm>
            <a:off x="539750" y="4941888"/>
            <a:ext cx="8077200" cy="63500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rPr>
              <a:t>产生式  </a:t>
            </a:r>
            <a:r>
              <a:rPr lang="en-US" altLang="zh-CN" dirty="0">
                <a:solidFill>
                  <a:schemeClr val="bg2"/>
                </a:solidFill>
                <a:effectLst>
                  <a:outerShdw blurRad="38100" dist="38100" dir="2700000" algn="tl">
                    <a:srgbClr val="000000"/>
                  </a:outerShdw>
                </a:effectLst>
                <a:latin typeface="Times New Roman" pitchFamily="18" charset="0"/>
              </a:rPr>
              <a:t>2</a:t>
            </a:r>
            <a:r>
              <a:rPr lang="zh-CN" altLang="en-US" dirty="0">
                <a:solidFill>
                  <a:schemeClr val="bg2"/>
                </a:solidFill>
                <a:effectLst>
                  <a:outerShdw blurRad="38100" dist="38100" dir="2700000" algn="tl">
                    <a:srgbClr val="000000"/>
                  </a:outerShdw>
                </a:effectLst>
                <a:latin typeface="Times New Roman" pitchFamily="18" charset="0"/>
              </a:rPr>
              <a:t>），</a:t>
            </a:r>
            <a:r>
              <a:rPr lang="en-US" altLang="zh-CN" dirty="0">
                <a:solidFill>
                  <a:schemeClr val="bg2"/>
                </a:solidFill>
                <a:effectLst>
                  <a:outerShdw blurRad="38100" dist="38100" dir="2700000" algn="tl">
                    <a:srgbClr val="000000"/>
                  </a:outerShdw>
                </a:effectLst>
                <a:latin typeface="Times New Roman" pitchFamily="18" charset="0"/>
              </a:rPr>
              <a:t>6</a:t>
            </a:r>
            <a:r>
              <a:rPr lang="zh-CN" altLang="en-US" dirty="0">
                <a:solidFill>
                  <a:schemeClr val="bg2"/>
                </a:solidFill>
                <a:effectLst>
                  <a:outerShdw blurRad="38100" dist="38100" dir="2700000" algn="tl">
                    <a:srgbClr val="000000"/>
                  </a:outerShdw>
                </a:effectLst>
                <a:latin typeface="Times New Roman" pitchFamily="18" charset="0"/>
              </a:rPr>
              <a:t>），</a:t>
            </a:r>
            <a:r>
              <a:rPr lang="en-US" altLang="zh-CN" dirty="0">
                <a:solidFill>
                  <a:schemeClr val="bg2"/>
                </a:solidFill>
                <a:effectLst>
                  <a:outerShdw blurRad="38100" dist="38100" dir="2700000" algn="tl">
                    <a:srgbClr val="000000"/>
                  </a:outerShdw>
                </a:effectLst>
                <a:latin typeface="Times New Roman" pitchFamily="18" charset="0"/>
              </a:rPr>
              <a:t>7</a:t>
            </a:r>
            <a:r>
              <a:rPr lang="zh-CN" altLang="en-US" dirty="0">
                <a:solidFill>
                  <a:schemeClr val="bg2"/>
                </a:solidFill>
                <a:effectLst>
                  <a:outerShdw blurRad="38100" dist="38100" dir="2700000" algn="tl">
                    <a:srgbClr val="000000"/>
                  </a:outerShdw>
                </a:effectLst>
                <a:latin typeface="Times New Roman" pitchFamily="18" charset="0"/>
              </a:rPr>
              <a:t>）为</a:t>
            </a:r>
            <a:r>
              <a:rPr lang="zh-CN" altLang="zh-CN" dirty="0">
                <a:solidFill>
                  <a:srgbClr val="FF33CC"/>
                </a:solidFill>
                <a:effectLst>
                  <a:outerShdw blurRad="38100" dist="38100" dir="2700000" algn="tl">
                    <a:srgbClr val="000000"/>
                  </a:outerShdw>
                </a:effectLst>
                <a:latin typeface="Times New Roman" pitchFamily="18" charset="0"/>
              </a:rPr>
              <a:t>多余规则</a:t>
            </a:r>
            <a:r>
              <a:rPr lang="zh-CN" altLang="zh-CN" dirty="0">
                <a:solidFill>
                  <a:schemeClr val="bg2"/>
                </a:solidFill>
                <a:effectLst>
                  <a:outerShdw blurRad="38100" dist="38100" dir="2700000" algn="tl">
                    <a:srgbClr val="000000"/>
                  </a:outerShdw>
                </a:effectLst>
                <a:latin typeface="Times New Roman" pitchFamily="18" charset="0"/>
              </a:rPr>
              <a:t>应去</a:t>
            </a:r>
            <a:r>
              <a:rPr lang="zh-CN" altLang="en-US" dirty="0">
                <a:solidFill>
                  <a:schemeClr val="bg2"/>
                </a:solidFill>
                <a:effectLst>
                  <a:outerShdw blurRad="38100" dist="38100" dir="2700000" algn="tl">
                    <a:srgbClr val="000000"/>
                  </a:outerShdw>
                </a:effectLst>
                <a:latin typeface="Times New Roman" pitchFamily="18" charset="0"/>
              </a:rPr>
              <a:t>掉。</a:t>
            </a:r>
          </a:p>
        </p:txBody>
      </p:sp>
      <p:sp>
        <p:nvSpPr>
          <p:cNvPr id="867335" name="Rectangle 7"/>
          <p:cNvSpPr>
            <a:spLocks noChangeArrowheads="1"/>
          </p:cNvSpPr>
          <p:nvPr/>
        </p:nvSpPr>
        <p:spPr bwMode="auto">
          <a:xfrm>
            <a:off x="2771775" y="-19050"/>
            <a:ext cx="4214813" cy="647700"/>
          </a:xfrm>
          <a:prstGeom prst="rect">
            <a:avLst/>
          </a:prstGeom>
          <a:noFill/>
          <a:ln w="9525">
            <a:noFill/>
            <a:miter lim="800000"/>
            <a:headEnd/>
            <a:tailEnd/>
          </a:ln>
          <a:effectLst/>
        </p:spPr>
        <p:txBody>
          <a:bodyPr lIns="92075" tIns="46038" rIns="92075" bIns="46038">
            <a:spAutoFit/>
          </a:bodyPr>
          <a:lstStyle/>
          <a:p>
            <a:pPr algn="ctr">
              <a:lnSpc>
                <a:spcPct val="90000"/>
              </a:lnSpc>
              <a:spcBef>
                <a:spcPct val="20000"/>
              </a:spcBef>
              <a:buClr>
                <a:schemeClr val="tx2"/>
              </a:buClr>
              <a:buSzPct val="75000"/>
              <a:buFont typeface="Monotype Sorts" pitchFamily="2" charset="2"/>
              <a:buNone/>
              <a:defRPr/>
            </a:pPr>
            <a:r>
              <a:rPr lang="zh-CN" altLang="en-US" sz="4000"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rPr>
              <a:t>文法实用限制</a:t>
            </a:r>
          </a:p>
        </p:txBody>
      </p:sp>
      <p:sp>
        <p:nvSpPr>
          <p:cNvPr id="867337" name="Rectangle 9"/>
          <p:cNvSpPr>
            <a:spLocks noChangeArrowheads="1"/>
          </p:cNvSpPr>
          <p:nvPr/>
        </p:nvSpPr>
        <p:spPr bwMode="auto">
          <a:xfrm>
            <a:off x="5181600" y="1752600"/>
            <a:ext cx="2249488" cy="528638"/>
          </a:xfrm>
          <a:prstGeom prst="rect">
            <a:avLst/>
          </a:prstGeom>
          <a:noFill/>
          <a:ln w="9525">
            <a:noFill/>
            <a:miter lim="800000"/>
            <a:headEnd/>
            <a:tailEnd/>
          </a:ln>
          <a:effectLst/>
        </p:spPr>
        <p:txBody>
          <a:bodyPr wrap="none"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dirty="0">
                <a:solidFill>
                  <a:srgbClr val="FF33CC"/>
                </a:solidFill>
                <a:effectLst>
                  <a:outerShdw blurRad="38100" dist="38100" dir="2700000" algn="tl">
                    <a:srgbClr val="000000"/>
                  </a:outerShdw>
                </a:effectLst>
                <a:latin typeface="Times New Roman" pitchFamily="18" charset="0"/>
              </a:rPr>
              <a:t>D</a:t>
            </a:r>
            <a:r>
              <a:rPr lang="zh-CN" altLang="en-US" sz="2800" dirty="0">
                <a:solidFill>
                  <a:srgbClr val="FF33CC"/>
                </a:solidFill>
                <a:effectLst>
                  <a:outerShdw blurRad="38100" dist="38100" dir="2700000" algn="tl">
                    <a:srgbClr val="000000"/>
                  </a:outerShdw>
                </a:effectLst>
                <a:latin typeface="Times New Roman" pitchFamily="18" charset="0"/>
              </a:rPr>
              <a:t>为不可到达</a:t>
            </a:r>
          </a:p>
        </p:txBody>
      </p:sp>
      <p:sp>
        <p:nvSpPr>
          <p:cNvPr id="867340" name="Rectangle 12"/>
          <p:cNvSpPr>
            <a:spLocks noChangeArrowheads="1"/>
          </p:cNvSpPr>
          <p:nvPr/>
        </p:nvSpPr>
        <p:spPr bwMode="auto">
          <a:xfrm>
            <a:off x="611188" y="1628775"/>
            <a:ext cx="2160587" cy="503238"/>
          </a:xfrm>
          <a:prstGeom prst="rect">
            <a:avLst/>
          </a:prstGeom>
          <a:solidFill>
            <a:srgbClr val="CAD4FE"/>
          </a:soli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7341" name="Rectangle 13"/>
          <p:cNvSpPr>
            <a:spLocks noChangeArrowheads="1"/>
          </p:cNvSpPr>
          <p:nvPr/>
        </p:nvSpPr>
        <p:spPr bwMode="auto">
          <a:xfrm>
            <a:off x="539750" y="3500438"/>
            <a:ext cx="2160588" cy="503237"/>
          </a:xfrm>
          <a:prstGeom prst="rect">
            <a:avLst/>
          </a:prstGeom>
          <a:solidFill>
            <a:srgbClr val="CAD4FE"/>
          </a:soli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7342" name="Rectangle 14"/>
          <p:cNvSpPr>
            <a:spLocks noChangeArrowheads="1"/>
          </p:cNvSpPr>
          <p:nvPr/>
        </p:nvSpPr>
        <p:spPr bwMode="auto">
          <a:xfrm>
            <a:off x="755650" y="3933825"/>
            <a:ext cx="2160588" cy="503238"/>
          </a:xfrm>
          <a:prstGeom prst="rect">
            <a:avLst/>
          </a:prstGeom>
          <a:solidFill>
            <a:srgbClr val="CAD4FE"/>
          </a:soli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67343" name="AutoShape 15">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tx1">
              <a:lumMod val="7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7337"/>
                                        </p:tgtEl>
                                        <p:attrNameLst>
                                          <p:attrName>style.visibility</p:attrName>
                                        </p:attrNameLst>
                                      </p:cBhvr>
                                      <p:to>
                                        <p:strVal val="visible"/>
                                      </p:to>
                                    </p:set>
                                    <p:anim calcmode="lin" valueType="num">
                                      <p:cBhvr additive="base">
                                        <p:cTn id="7" dur="500" fill="hold"/>
                                        <p:tgtEl>
                                          <p:spTgt spid="867337"/>
                                        </p:tgtEl>
                                        <p:attrNameLst>
                                          <p:attrName>ppt_x</p:attrName>
                                        </p:attrNameLst>
                                      </p:cBhvr>
                                      <p:tavLst>
                                        <p:tav tm="0">
                                          <p:val>
                                            <p:strVal val="0-#ppt_w/2"/>
                                          </p:val>
                                        </p:tav>
                                        <p:tav tm="100000">
                                          <p:val>
                                            <p:strVal val="#ppt_x"/>
                                          </p:val>
                                        </p:tav>
                                      </p:tavLst>
                                    </p:anim>
                                    <p:anim calcmode="lin" valueType="num">
                                      <p:cBhvr additive="base">
                                        <p:cTn id="8" dur="500" fill="hold"/>
                                        <p:tgtEl>
                                          <p:spTgt spid="8673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67342"/>
                                        </p:tgtEl>
                                        <p:attrNameLst>
                                          <p:attrName>style.visibility</p:attrName>
                                        </p:attrNameLst>
                                      </p:cBhvr>
                                      <p:to>
                                        <p:strVal val="visible"/>
                                      </p:to>
                                    </p:set>
                                    <p:animEffect transition="in" filter="dissolve">
                                      <p:cBhvr>
                                        <p:cTn id="13" dur="500"/>
                                        <p:tgtEl>
                                          <p:spTgt spid="867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867333"/>
                                        </p:tgtEl>
                                        <p:attrNameLst>
                                          <p:attrName>style.visibility</p:attrName>
                                        </p:attrNameLst>
                                      </p:cBhvr>
                                      <p:to>
                                        <p:strVal val="visible"/>
                                      </p:to>
                                    </p:set>
                                    <p:animEffect transition="in" filter="barn(inHorizontal)">
                                      <p:cBhvr>
                                        <p:cTn id="18" dur="500"/>
                                        <p:tgtEl>
                                          <p:spTgt spid="8673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67341"/>
                                        </p:tgtEl>
                                        <p:attrNameLst>
                                          <p:attrName>style.visibility</p:attrName>
                                        </p:attrNameLst>
                                      </p:cBhvr>
                                      <p:to>
                                        <p:strVal val="visible"/>
                                      </p:to>
                                    </p:set>
                                    <p:animEffect transition="in" filter="dissolve">
                                      <p:cBhvr>
                                        <p:cTn id="23" dur="500"/>
                                        <p:tgtEl>
                                          <p:spTgt spid="8673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67340"/>
                                        </p:tgtEl>
                                        <p:attrNameLst>
                                          <p:attrName>style.visibility</p:attrName>
                                        </p:attrNameLst>
                                      </p:cBhvr>
                                      <p:to>
                                        <p:strVal val="visible"/>
                                      </p:to>
                                    </p:set>
                                    <p:animEffect transition="in" filter="dissolve">
                                      <p:cBhvr>
                                        <p:cTn id="28" dur="500"/>
                                        <p:tgtEl>
                                          <p:spTgt spid="8673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867334"/>
                                        </p:tgtEl>
                                        <p:attrNameLst>
                                          <p:attrName>style.visibility</p:attrName>
                                        </p:attrNameLst>
                                      </p:cBhvr>
                                      <p:to>
                                        <p:strVal val="visible"/>
                                      </p:to>
                                    </p:set>
                                    <p:animEffect transition="in" filter="barn(inHorizontal)">
                                      <p:cBhvr>
                                        <p:cTn id="33" dur="500"/>
                                        <p:tgtEl>
                                          <p:spTgt spid="867334"/>
                                        </p:tgtEl>
                                      </p:cBhvr>
                                    </p:animEffect>
                                  </p:childTnLst>
                                </p:cTn>
                              </p:par>
                            </p:childTnLst>
                          </p:cTn>
                        </p:par>
                        <p:par>
                          <p:cTn id="34" fill="hold" nodeType="afterGroup">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867343"/>
                                        </p:tgtEl>
                                        <p:attrNameLst>
                                          <p:attrName>style.visibility</p:attrName>
                                        </p:attrNameLst>
                                      </p:cBhvr>
                                      <p:to>
                                        <p:strVal val="visible"/>
                                      </p:to>
                                    </p:set>
                                    <p:animEffect transition="in" filter="blinds(horizontal)">
                                      <p:cBhvr>
                                        <p:cTn id="37" dur="500"/>
                                        <p:tgtEl>
                                          <p:spTgt spid="867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3" grpId="0" autoUpdateAnimBg="0"/>
      <p:bldP spid="867334" grpId="0" autoUpdateAnimBg="0"/>
      <p:bldP spid="867337" grpId="0" autoUpdateAnimBg="0"/>
      <p:bldP spid="867340" grpId="0" animBg="1"/>
      <p:bldP spid="867341" grpId="0" animBg="1"/>
      <p:bldP spid="867342" grpId="0" animBg="1"/>
      <p:bldP spid="867343"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1763713" y="0"/>
            <a:ext cx="5546725" cy="838200"/>
          </a:xfrm>
        </p:spPr>
        <p:txBody>
          <a:bodyPr/>
          <a:lstStyle/>
          <a:p>
            <a:pPr marL="457200" indent="-457200" algn="ctr">
              <a:lnSpc>
                <a:spcPct val="110000"/>
              </a:lnSpc>
              <a:spcBef>
                <a:spcPct val="20000"/>
              </a:spcBef>
              <a:buClr>
                <a:schemeClr val="folHlink"/>
              </a:buClr>
              <a:buSzPct val="75000"/>
              <a:defRPr/>
            </a:pPr>
            <a:r>
              <a:rPr lang="en-US" altLang="zh-CN" b="1" kern="1200" dirty="0">
                <a:solidFill>
                  <a:srgbClr val="C00000"/>
                </a:solidFill>
                <a:effectLst>
                  <a:outerShdw blurRad="38100" dist="38100" dir="2700000" algn="tl">
                    <a:srgbClr val="000000"/>
                  </a:outerShdw>
                </a:effectLst>
                <a:ea typeface="楷体_GB2312" pitchFamily="49" charset="-122"/>
                <a:cs typeface="+mn-cs"/>
              </a:rPr>
              <a:t>2.13 </a:t>
            </a:r>
            <a:r>
              <a:rPr lang="zh-CN" altLang="en-US" b="1" kern="1200" dirty="0">
                <a:solidFill>
                  <a:srgbClr val="C00000"/>
                </a:solidFill>
                <a:effectLst>
                  <a:outerShdw blurRad="38100" dist="38100" dir="2700000" algn="tl">
                    <a:srgbClr val="000000"/>
                  </a:outerShdw>
                </a:effectLst>
                <a:ea typeface="楷体_GB2312" pitchFamily="49" charset="-122"/>
                <a:cs typeface="+mn-cs"/>
              </a:rPr>
              <a:t>文法和语言分类</a:t>
            </a:r>
          </a:p>
        </p:txBody>
      </p:sp>
      <p:sp>
        <p:nvSpPr>
          <p:cNvPr id="847877" name="Text Box 5"/>
          <p:cNvSpPr txBox="1">
            <a:spLocks noChangeArrowheads="1"/>
          </p:cNvSpPr>
          <p:nvPr/>
        </p:nvSpPr>
        <p:spPr bwMode="auto">
          <a:xfrm>
            <a:off x="533400" y="762000"/>
            <a:ext cx="8610600" cy="946150"/>
          </a:xfrm>
          <a:prstGeom prst="rect">
            <a:avLst/>
          </a:prstGeom>
          <a:solidFill>
            <a:srgbClr val="FFFFCC"/>
          </a:solidFill>
          <a:ln w="9525">
            <a:noFill/>
            <a:miter lim="800000"/>
            <a:headEnd/>
            <a:tailEnd/>
          </a:ln>
          <a:effectLst/>
        </p:spPr>
        <p:txBody>
          <a:bodyPr lIns="92075" tIns="46038" rIns="92075" bIns="46038">
            <a:spAutoFit/>
          </a:bodyPr>
          <a:lstStyle/>
          <a:p>
            <a:pPr eaLnBrk="1" hangingPunct="1">
              <a:spcBef>
                <a:spcPct val="20000"/>
              </a:spcBef>
              <a:defRPr/>
            </a:pPr>
            <a:r>
              <a:rPr lang="zh-CN" altLang="en-US" sz="2800" dirty="0">
                <a:solidFill>
                  <a:schemeClr val="bg2"/>
                </a:solidFill>
                <a:latin typeface="楷体_GB2312" pitchFamily="49" charset="-122"/>
                <a:ea typeface="楷体_GB2312" pitchFamily="49" charset="-122"/>
              </a:rPr>
              <a:t>通过对产生式施加不同的限制，乔姆斯基</a:t>
            </a:r>
            <a:r>
              <a:rPr lang="en-US" altLang="zh-CN" sz="2400" dirty="0">
                <a:solidFill>
                  <a:schemeClr val="bg2"/>
                </a:solidFill>
                <a:latin typeface="Times New Roman" pitchFamily="18" charset="0"/>
                <a:ea typeface="楷体_GB2312" pitchFamily="49" charset="-122"/>
              </a:rPr>
              <a:t>(Chomsky)</a:t>
            </a:r>
            <a:r>
              <a:rPr lang="zh-CN" altLang="en-US" sz="2800" dirty="0">
                <a:solidFill>
                  <a:schemeClr val="bg2"/>
                </a:solidFill>
                <a:latin typeface="楷体_GB2312" pitchFamily="49" charset="-122"/>
                <a:ea typeface="楷体_GB2312" pitchFamily="49" charset="-122"/>
              </a:rPr>
              <a:t>将文法分为四种类型</a:t>
            </a:r>
            <a:endParaRPr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endParaRPr>
          </a:p>
        </p:txBody>
      </p:sp>
      <p:sp>
        <p:nvSpPr>
          <p:cNvPr id="847879" name="Rectangle 7"/>
          <p:cNvSpPr>
            <a:spLocks noChangeArrowheads="1"/>
          </p:cNvSpPr>
          <p:nvPr/>
        </p:nvSpPr>
        <p:spPr bwMode="auto">
          <a:xfrm>
            <a:off x="6156325" y="1268413"/>
            <a:ext cx="2592388" cy="519112"/>
          </a:xfrm>
          <a:prstGeom prst="rect">
            <a:avLst/>
          </a:prstGeom>
          <a:solidFill>
            <a:srgbClr val="14F0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defRPr/>
            </a:pPr>
            <a:r>
              <a:rPr lang="zh-CN" altLang="en-US" sz="2800" dirty="0">
                <a:solidFill>
                  <a:schemeClr val="bg2"/>
                </a:solidFill>
                <a:ea typeface="楷体_GB2312" pitchFamily="49" charset="-122"/>
              </a:rPr>
              <a:t>产生式 </a:t>
            </a:r>
            <a:r>
              <a:rPr lang="en-US" altLang="zh-CN" sz="2800" dirty="0">
                <a:solidFill>
                  <a:schemeClr val="bg2"/>
                </a:solidFill>
                <a:latin typeface="+mj-lt"/>
              </a:rPr>
              <a:t>α→β</a:t>
            </a:r>
          </a:p>
        </p:txBody>
      </p:sp>
      <p:sp>
        <p:nvSpPr>
          <p:cNvPr id="847881" name="Rectangle 9"/>
          <p:cNvSpPr>
            <a:spLocks noChangeArrowheads="1"/>
          </p:cNvSpPr>
          <p:nvPr/>
        </p:nvSpPr>
        <p:spPr bwMode="auto">
          <a:xfrm>
            <a:off x="309563" y="1830388"/>
            <a:ext cx="5343525" cy="519112"/>
          </a:xfrm>
          <a:prstGeom prst="rect">
            <a:avLst/>
          </a:prstGeom>
          <a:solidFill>
            <a:schemeClr val="tx2"/>
          </a:solid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Char char="n"/>
              <a:defRPr/>
            </a:pPr>
            <a:r>
              <a:rPr lang="en-US" altLang="zh-CN" sz="2800" dirty="0">
                <a:solidFill>
                  <a:schemeClr val="bg2"/>
                </a:solidFill>
                <a:effectLst>
                  <a:outerShdw blurRad="38100" dist="38100" dir="2700000" algn="tl">
                    <a:srgbClr val="000000"/>
                  </a:outerShdw>
                </a:effectLst>
                <a:latin typeface="Times New Roman" pitchFamily="18" charset="0"/>
              </a:rPr>
              <a:t>0</a:t>
            </a:r>
            <a:r>
              <a:rPr lang="zh-CN" altLang="en-US" sz="2800" dirty="0">
                <a:solidFill>
                  <a:schemeClr val="bg2"/>
                </a:solidFill>
                <a:effectLst>
                  <a:outerShdw blurRad="38100" dist="38100" dir="2700000" algn="tl">
                    <a:srgbClr val="000000"/>
                  </a:outerShdw>
                </a:effectLst>
                <a:latin typeface="Times New Roman" pitchFamily="18" charset="0"/>
              </a:rPr>
              <a:t>型文法</a:t>
            </a: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短语文法、无限制文法</a:t>
            </a:r>
            <a:r>
              <a:rPr lang="en-US" altLang="zh-CN" sz="2400" dirty="0">
                <a:solidFill>
                  <a:schemeClr val="bg2"/>
                </a:solidFill>
                <a:latin typeface="Times New Roman" pitchFamily="18" charset="0"/>
              </a:rPr>
              <a:t>)</a:t>
            </a:r>
          </a:p>
        </p:txBody>
      </p:sp>
      <p:sp>
        <p:nvSpPr>
          <p:cNvPr id="847882" name="Rectangle 10"/>
          <p:cNvSpPr>
            <a:spLocks noChangeArrowheads="1"/>
          </p:cNvSpPr>
          <p:nvPr/>
        </p:nvSpPr>
        <p:spPr bwMode="auto">
          <a:xfrm>
            <a:off x="309563" y="2987675"/>
            <a:ext cx="4478337" cy="519113"/>
          </a:xfrm>
          <a:prstGeom prst="rect">
            <a:avLst/>
          </a:prstGeom>
          <a:solidFill>
            <a:schemeClr val="tx2"/>
          </a:solid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Char char="n"/>
              <a:defRPr/>
            </a:pPr>
            <a:r>
              <a:rPr lang="en-US" altLang="zh-CN" sz="2800" dirty="0">
                <a:solidFill>
                  <a:schemeClr val="bg2"/>
                </a:solidFill>
                <a:effectLst>
                  <a:outerShdw blurRad="38100" dist="38100" dir="2700000" algn="tl">
                    <a:srgbClr val="000000"/>
                  </a:outerShdw>
                </a:effectLst>
                <a:latin typeface="Times New Roman" pitchFamily="18" charset="0"/>
              </a:rPr>
              <a:t>1</a:t>
            </a:r>
            <a:r>
              <a:rPr lang="zh-CN" altLang="en-US" sz="2800" dirty="0">
                <a:solidFill>
                  <a:schemeClr val="bg2"/>
                </a:solidFill>
                <a:effectLst>
                  <a:outerShdw blurRad="38100" dist="38100" dir="2700000" algn="tl">
                    <a:srgbClr val="000000"/>
                  </a:outerShdw>
                </a:effectLst>
                <a:latin typeface="Times New Roman" pitchFamily="18" charset="0"/>
              </a:rPr>
              <a:t>型文法</a:t>
            </a: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上下文有关文法</a:t>
            </a:r>
            <a:r>
              <a:rPr lang="en-US" altLang="zh-CN" sz="2400" dirty="0">
                <a:solidFill>
                  <a:schemeClr val="bg2"/>
                </a:solidFill>
                <a:latin typeface="Times New Roman" pitchFamily="18" charset="0"/>
              </a:rPr>
              <a:t>)</a:t>
            </a:r>
          </a:p>
        </p:txBody>
      </p:sp>
      <p:sp>
        <p:nvSpPr>
          <p:cNvPr id="847883" name="Rectangle 11"/>
          <p:cNvSpPr>
            <a:spLocks noChangeArrowheads="1"/>
          </p:cNvSpPr>
          <p:nvPr/>
        </p:nvSpPr>
        <p:spPr bwMode="auto">
          <a:xfrm>
            <a:off x="0" y="2349500"/>
            <a:ext cx="8715375" cy="476250"/>
          </a:xfrm>
          <a:prstGeom prst="rect">
            <a:avLst/>
          </a:prstGeom>
          <a:solidFill>
            <a:srgbClr val="EEF0E0"/>
          </a:solidFill>
          <a:ln w="9525">
            <a:noFill/>
            <a:miter lim="800000"/>
            <a:headEnd/>
            <a:tailEnd/>
          </a:ln>
        </p:spPr>
        <p:txBody>
          <a:bodyPr lIns="92075" tIns="46038" rIns="92075" bIns="46038">
            <a:spAutoFit/>
          </a:bodyPr>
          <a:lstStyle/>
          <a:p>
            <a:pPr>
              <a:lnSpc>
                <a:spcPct val="90000"/>
              </a:lnSpc>
              <a:spcBef>
                <a:spcPct val="20000"/>
              </a:spcBef>
              <a:buClr>
                <a:schemeClr val="tx2"/>
              </a:buClr>
              <a:buSzPct val="75000"/>
              <a:buFont typeface="Monotype Sorts" pitchFamily="2" charset="2"/>
              <a:buNone/>
              <a:defRPr/>
            </a:pPr>
            <a:r>
              <a:rPr lang="en-US" altLang="zh-CN" sz="2800" dirty="0">
                <a:solidFill>
                  <a:srgbClr val="FF00FF"/>
                </a:solidFill>
                <a:latin typeface="+mj-lt"/>
              </a:rPr>
              <a:t>α</a:t>
            </a:r>
            <a:r>
              <a:rPr lang="en-US" altLang="zh-CN" sz="2800" dirty="0">
                <a:solidFill>
                  <a:schemeClr val="bg2"/>
                </a:solidFill>
                <a:latin typeface="+mj-lt"/>
              </a:rPr>
              <a:t>∈(V</a:t>
            </a:r>
            <a:r>
              <a:rPr lang="en-US" altLang="zh-CN" sz="2800" baseline="-25000" dirty="0">
                <a:solidFill>
                  <a:schemeClr val="bg2"/>
                </a:solidFill>
                <a:latin typeface="+mj-lt"/>
              </a:rPr>
              <a:t>N</a:t>
            </a:r>
            <a:r>
              <a:rPr lang="en-US" altLang="zh-CN" sz="2800" dirty="0">
                <a:solidFill>
                  <a:schemeClr val="bg2"/>
                </a:solidFill>
                <a:latin typeface="+mj-lt"/>
              </a:rPr>
              <a:t>∪V</a:t>
            </a:r>
            <a:r>
              <a:rPr lang="en-US" altLang="zh-CN" sz="2800" baseline="-25000" dirty="0">
                <a:solidFill>
                  <a:schemeClr val="bg2"/>
                </a:solidFill>
                <a:latin typeface="+mj-lt"/>
              </a:rPr>
              <a:t>T</a:t>
            </a:r>
            <a:r>
              <a:rPr lang="en-US" altLang="zh-CN" sz="2800" dirty="0">
                <a:solidFill>
                  <a:schemeClr val="bg2"/>
                </a:solidFill>
                <a:latin typeface="+mj-lt"/>
              </a:rPr>
              <a:t>)</a:t>
            </a:r>
            <a:r>
              <a:rPr lang="en-US" altLang="zh-CN" sz="2800" baseline="30000" dirty="0">
                <a:solidFill>
                  <a:schemeClr val="bg2"/>
                </a:solidFill>
                <a:latin typeface="+mj-lt"/>
              </a:rPr>
              <a:t>* </a:t>
            </a:r>
            <a:r>
              <a:rPr lang="zh-CN" altLang="en-US" sz="2800" dirty="0">
                <a:solidFill>
                  <a:schemeClr val="bg2"/>
                </a:solidFill>
                <a:latin typeface="+mj-lt"/>
                <a:ea typeface="楷体_GB2312" pitchFamily="49" charset="-122"/>
              </a:rPr>
              <a:t>且</a:t>
            </a:r>
            <a:r>
              <a:rPr lang="zh-CN" altLang="en-US" sz="2800" dirty="0">
                <a:solidFill>
                  <a:srgbClr val="FF00FF"/>
                </a:solidFill>
                <a:latin typeface="+mj-lt"/>
              </a:rPr>
              <a:t>至少含一个非终结符</a:t>
            </a:r>
            <a:r>
              <a:rPr lang="zh-CN" altLang="en-US" sz="2800" dirty="0">
                <a:solidFill>
                  <a:schemeClr val="bg2"/>
                </a:solidFill>
                <a:latin typeface="+mj-lt"/>
              </a:rPr>
              <a:t>，</a:t>
            </a:r>
            <a:r>
              <a:rPr lang="en-US" altLang="zh-CN" sz="2800" dirty="0">
                <a:solidFill>
                  <a:schemeClr val="bg2"/>
                </a:solidFill>
                <a:latin typeface="+mj-lt"/>
              </a:rPr>
              <a:t>β∈(V</a:t>
            </a:r>
            <a:r>
              <a:rPr lang="en-US" altLang="zh-CN" sz="2800" baseline="-25000" dirty="0">
                <a:solidFill>
                  <a:schemeClr val="bg2"/>
                </a:solidFill>
                <a:latin typeface="+mj-lt"/>
              </a:rPr>
              <a:t>N</a:t>
            </a:r>
            <a:r>
              <a:rPr lang="en-US" altLang="zh-CN" sz="2800" dirty="0">
                <a:solidFill>
                  <a:schemeClr val="bg2"/>
                </a:solidFill>
                <a:latin typeface="+mj-lt"/>
              </a:rPr>
              <a:t>∪V</a:t>
            </a:r>
            <a:r>
              <a:rPr lang="en-US" altLang="zh-CN" sz="2800" baseline="-25000" dirty="0">
                <a:solidFill>
                  <a:schemeClr val="bg2"/>
                </a:solidFill>
                <a:latin typeface="+mj-lt"/>
              </a:rPr>
              <a:t>T</a:t>
            </a:r>
            <a:r>
              <a:rPr lang="en-US" altLang="zh-CN" sz="2800" dirty="0">
                <a:solidFill>
                  <a:schemeClr val="bg2"/>
                </a:solidFill>
                <a:latin typeface="+mj-lt"/>
              </a:rPr>
              <a:t>)</a:t>
            </a:r>
            <a:r>
              <a:rPr lang="en-US" altLang="zh-CN" sz="2800" baseline="30000" dirty="0">
                <a:solidFill>
                  <a:schemeClr val="bg2"/>
                </a:solidFill>
                <a:latin typeface="+mj-lt"/>
              </a:rPr>
              <a:t>*</a:t>
            </a:r>
          </a:p>
        </p:txBody>
      </p:sp>
      <p:sp>
        <p:nvSpPr>
          <p:cNvPr id="847886" name="Rectangle 14"/>
          <p:cNvSpPr>
            <a:spLocks noChangeArrowheads="1"/>
          </p:cNvSpPr>
          <p:nvPr/>
        </p:nvSpPr>
        <p:spPr bwMode="auto">
          <a:xfrm>
            <a:off x="250825" y="4587875"/>
            <a:ext cx="4068763" cy="519113"/>
          </a:xfrm>
          <a:prstGeom prst="rect">
            <a:avLst/>
          </a:prstGeom>
          <a:solidFill>
            <a:schemeClr val="tx2"/>
          </a:solidFill>
          <a:ln w="9525">
            <a:noFill/>
            <a:miter lim="800000"/>
            <a:headEnd/>
            <a:tailEnd/>
          </a:ln>
          <a:effectLst/>
        </p:spPr>
        <p:txBody>
          <a:bodyPr wrap="none" lIns="92075" tIns="46038" rIns="92075" bIns="46038">
            <a:spAutoFit/>
          </a:bodyPr>
          <a:lstStyle/>
          <a:p>
            <a:pPr>
              <a:spcBef>
                <a:spcPct val="20000"/>
              </a:spcBef>
              <a:buClr>
                <a:schemeClr val="tx2"/>
              </a:buClr>
              <a:buSzPct val="75000"/>
              <a:buFont typeface="Monotype Sorts" pitchFamily="2" charset="2"/>
              <a:buChar char="n"/>
              <a:defRPr/>
            </a:pPr>
            <a:r>
              <a:rPr lang="en-US" altLang="zh-CN" sz="2800" dirty="0">
                <a:solidFill>
                  <a:schemeClr val="bg2"/>
                </a:solidFill>
                <a:effectLst>
                  <a:outerShdw blurRad="38100" dist="38100" dir="2700000" algn="tl">
                    <a:srgbClr val="000000"/>
                  </a:outerShdw>
                </a:effectLst>
                <a:latin typeface="Times New Roman" pitchFamily="18" charset="0"/>
              </a:rPr>
              <a:t>2</a:t>
            </a:r>
            <a:r>
              <a:rPr lang="zh-CN" altLang="en-US" sz="2800" dirty="0">
                <a:solidFill>
                  <a:schemeClr val="bg2"/>
                </a:solidFill>
                <a:effectLst>
                  <a:outerShdw blurRad="38100" dist="38100" dir="2700000" algn="tl">
                    <a:srgbClr val="000000"/>
                  </a:outerShdw>
                </a:effectLst>
                <a:latin typeface="Times New Roman" pitchFamily="18" charset="0"/>
              </a:rPr>
              <a:t>型文法</a:t>
            </a: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上下文无关文法</a:t>
            </a:r>
            <a:r>
              <a:rPr lang="en-US" altLang="zh-CN" sz="2400" dirty="0">
                <a:solidFill>
                  <a:schemeClr val="bg2"/>
                </a:solidFill>
                <a:latin typeface="Times New Roman" pitchFamily="18" charset="0"/>
              </a:rPr>
              <a:t>)</a:t>
            </a:r>
            <a:r>
              <a:rPr lang="en-US" altLang="zh-CN" sz="2800" dirty="0">
                <a:solidFill>
                  <a:schemeClr val="bg2"/>
                </a:solidFill>
                <a:effectLst>
                  <a:outerShdw blurRad="38100" dist="38100" dir="2700000" algn="tl">
                    <a:srgbClr val="000000"/>
                  </a:outerShdw>
                </a:effectLst>
                <a:latin typeface="Times New Roman" pitchFamily="18" charset="0"/>
              </a:rPr>
              <a:t> </a:t>
            </a:r>
          </a:p>
        </p:txBody>
      </p:sp>
      <p:sp>
        <p:nvSpPr>
          <p:cNvPr id="847888" name="Rectangle 16"/>
          <p:cNvSpPr>
            <a:spLocks noChangeArrowheads="1"/>
          </p:cNvSpPr>
          <p:nvPr/>
        </p:nvSpPr>
        <p:spPr bwMode="auto">
          <a:xfrm>
            <a:off x="250825" y="5299075"/>
            <a:ext cx="3297238" cy="585788"/>
          </a:xfrm>
          <a:prstGeom prst="rect">
            <a:avLst/>
          </a:prstGeom>
          <a:solidFill>
            <a:schemeClr val="tx2"/>
          </a:solidFill>
          <a:ln w="9525">
            <a:noFill/>
            <a:miter lim="800000"/>
            <a:headEnd/>
            <a:tailEnd/>
          </a:ln>
          <a:effectLst/>
        </p:spPr>
        <p:txBody>
          <a:bodyPr wrap="none" lIns="92075" tIns="46038" rIns="92075" bIns="46038">
            <a:spAutoFit/>
          </a:bodyPr>
          <a:lstStyle/>
          <a:p>
            <a:pPr>
              <a:spcBef>
                <a:spcPct val="20000"/>
              </a:spcBef>
              <a:buClr>
                <a:schemeClr val="tx2"/>
              </a:buClr>
              <a:buSzPct val="75000"/>
              <a:buFont typeface="Monotype Sorts" pitchFamily="2" charset="2"/>
              <a:buChar char="n"/>
              <a:defRPr/>
            </a:pPr>
            <a:r>
              <a:rPr lang="en-US" altLang="zh-CN" sz="2800" dirty="0">
                <a:solidFill>
                  <a:schemeClr val="bg2"/>
                </a:solidFill>
                <a:effectLst>
                  <a:outerShdw blurRad="38100" dist="38100" dir="2700000" algn="tl">
                    <a:srgbClr val="000000"/>
                  </a:outerShdw>
                </a:effectLst>
                <a:latin typeface="Times New Roman" pitchFamily="18" charset="0"/>
              </a:rPr>
              <a:t>3</a:t>
            </a:r>
            <a:r>
              <a:rPr lang="zh-CN" altLang="en-US" sz="2800" dirty="0">
                <a:solidFill>
                  <a:schemeClr val="bg2"/>
                </a:solidFill>
                <a:effectLst>
                  <a:outerShdw blurRad="38100" dist="38100" dir="2700000" algn="tl">
                    <a:srgbClr val="000000"/>
                  </a:outerShdw>
                </a:effectLst>
                <a:latin typeface="Times New Roman" pitchFamily="18" charset="0"/>
              </a:rPr>
              <a:t>型文法</a:t>
            </a:r>
            <a:r>
              <a:rPr lang="en-US" altLang="zh-CN" sz="2400" dirty="0">
                <a:solidFill>
                  <a:schemeClr val="bg2"/>
                </a:solidFill>
                <a:latin typeface="Times New Roman" pitchFamily="18" charset="0"/>
              </a:rPr>
              <a:t>(</a:t>
            </a:r>
            <a:r>
              <a:rPr lang="zh-CN" altLang="en-US" sz="2400" dirty="0">
                <a:solidFill>
                  <a:schemeClr val="bg2"/>
                </a:solidFill>
                <a:latin typeface="Times New Roman" pitchFamily="18" charset="0"/>
              </a:rPr>
              <a:t>正规文法</a:t>
            </a:r>
            <a:r>
              <a:rPr lang="en-US" altLang="zh-CN" sz="2400" dirty="0">
                <a:solidFill>
                  <a:schemeClr val="bg2"/>
                </a:solidFill>
                <a:latin typeface="Times New Roman" pitchFamily="18" charset="0"/>
              </a:rPr>
              <a:t>)</a:t>
            </a:r>
            <a:r>
              <a:rPr lang="en-US" altLang="zh-CN" dirty="0">
                <a:solidFill>
                  <a:schemeClr val="bg2"/>
                </a:solidFill>
                <a:effectLst>
                  <a:outerShdw blurRad="38100" dist="38100" dir="2700000" algn="tl">
                    <a:srgbClr val="000000"/>
                  </a:outerShdw>
                </a:effectLst>
              </a:rPr>
              <a:t> </a:t>
            </a:r>
          </a:p>
        </p:txBody>
      </p:sp>
      <p:sp>
        <p:nvSpPr>
          <p:cNvPr id="847889" name="Rectangle 17"/>
          <p:cNvSpPr>
            <a:spLocks noChangeArrowheads="1"/>
          </p:cNvSpPr>
          <p:nvPr/>
        </p:nvSpPr>
        <p:spPr bwMode="auto">
          <a:xfrm>
            <a:off x="0" y="5949950"/>
            <a:ext cx="8642350" cy="609600"/>
          </a:xfrm>
          <a:prstGeom prst="rect">
            <a:avLst/>
          </a:prstGeom>
          <a:solidFill>
            <a:srgbClr val="EEF0E0"/>
          </a:solid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defRPr/>
            </a:pPr>
            <a:r>
              <a:rPr lang="en-US" altLang="zh-CN" sz="2800" dirty="0">
                <a:solidFill>
                  <a:srgbClr val="FF00FF"/>
                </a:solidFill>
                <a:latin typeface="+mj-lt"/>
                <a:ea typeface="Malgun Gothic" pitchFamily="34" charset="-127"/>
              </a:rPr>
              <a:t>A→a, A→aB</a:t>
            </a:r>
            <a:r>
              <a:rPr lang="zh-CN" altLang="zh-CN" sz="2800" dirty="0">
                <a:solidFill>
                  <a:schemeClr val="bg2"/>
                </a:solidFill>
                <a:latin typeface="+mj-lt"/>
              </a:rPr>
              <a:t>或</a:t>
            </a:r>
            <a:r>
              <a:rPr lang="en-US" altLang="zh-CN" sz="2800" dirty="0">
                <a:solidFill>
                  <a:srgbClr val="CC0000"/>
                </a:solidFill>
                <a:latin typeface="+mj-lt"/>
                <a:ea typeface="Malgun Gothic" pitchFamily="34" charset="-127"/>
              </a:rPr>
              <a:t> </a:t>
            </a:r>
            <a:r>
              <a:rPr lang="en-US" altLang="zh-CN" sz="2800" dirty="0">
                <a:solidFill>
                  <a:srgbClr val="FF00FF"/>
                </a:solidFill>
                <a:latin typeface="+mj-lt"/>
                <a:ea typeface="Malgun Gothic" pitchFamily="34" charset="-127"/>
              </a:rPr>
              <a:t>A→Ba</a:t>
            </a:r>
            <a:r>
              <a:rPr lang="zh-CN" altLang="en-US" sz="2800" dirty="0">
                <a:solidFill>
                  <a:schemeClr val="bg2"/>
                </a:solidFill>
                <a:latin typeface="+mj-lt"/>
              </a:rPr>
              <a:t>，其中</a:t>
            </a:r>
            <a:r>
              <a:rPr lang="en-US" altLang="zh-CN" sz="2800" dirty="0">
                <a:solidFill>
                  <a:schemeClr val="bg2"/>
                </a:solidFill>
                <a:latin typeface="+mj-lt"/>
                <a:ea typeface="Malgun Gothic" pitchFamily="34" charset="-127"/>
              </a:rPr>
              <a:t>A∈V</a:t>
            </a:r>
            <a:r>
              <a:rPr lang="en-US" altLang="zh-CN" sz="2800" baseline="-25000" dirty="0">
                <a:solidFill>
                  <a:schemeClr val="bg2"/>
                </a:solidFill>
                <a:latin typeface="+mj-lt"/>
                <a:ea typeface="Malgun Gothic" pitchFamily="34" charset="-127"/>
              </a:rPr>
              <a:t>N</a:t>
            </a:r>
            <a:r>
              <a:rPr lang="en-US" altLang="zh-CN" sz="2800" dirty="0">
                <a:solidFill>
                  <a:schemeClr val="bg2"/>
                </a:solidFill>
                <a:latin typeface="+mj-lt"/>
                <a:ea typeface="Malgun Gothic" pitchFamily="34" charset="-127"/>
              </a:rPr>
              <a:t> </a:t>
            </a:r>
            <a:r>
              <a:rPr lang="zh-CN" altLang="en-US" sz="2800" dirty="0">
                <a:solidFill>
                  <a:schemeClr val="bg2"/>
                </a:solidFill>
                <a:latin typeface="+mj-lt"/>
              </a:rPr>
              <a:t>，</a:t>
            </a:r>
            <a:r>
              <a:rPr lang="en-US" altLang="zh-CN" sz="2800" dirty="0">
                <a:solidFill>
                  <a:schemeClr val="bg2"/>
                </a:solidFill>
                <a:latin typeface="+mj-lt"/>
                <a:ea typeface="Malgun Gothic" pitchFamily="34" charset="-127"/>
              </a:rPr>
              <a:t>B∈V</a:t>
            </a:r>
            <a:r>
              <a:rPr lang="en-US" altLang="zh-CN" sz="2800" baseline="-25000" dirty="0">
                <a:solidFill>
                  <a:schemeClr val="bg2"/>
                </a:solidFill>
                <a:latin typeface="+mj-lt"/>
                <a:ea typeface="Malgun Gothic" pitchFamily="34" charset="-127"/>
              </a:rPr>
              <a:t>N</a:t>
            </a:r>
            <a:r>
              <a:rPr lang="en-US" altLang="zh-CN" sz="2800" dirty="0">
                <a:solidFill>
                  <a:schemeClr val="bg2"/>
                </a:solidFill>
                <a:latin typeface="+mj-lt"/>
                <a:ea typeface="Malgun Gothic" pitchFamily="34" charset="-127"/>
              </a:rPr>
              <a:t> </a:t>
            </a:r>
            <a:r>
              <a:rPr lang="zh-CN" altLang="en-US" sz="2800" dirty="0">
                <a:solidFill>
                  <a:schemeClr val="bg2"/>
                </a:solidFill>
                <a:latin typeface="+mj-lt"/>
              </a:rPr>
              <a:t>，</a:t>
            </a:r>
            <a:r>
              <a:rPr lang="en-US" altLang="zh-CN" sz="2800" dirty="0">
                <a:solidFill>
                  <a:schemeClr val="bg2"/>
                </a:solidFill>
                <a:latin typeface="+mj-lt"/>
                <a:ea typeface="Malgun Gothic" pitchFamily="34" charset="-127"/>
              </a:rPr>
              <a:t>a∈V</a:t>
            </a:r>
            <a:r>
              <a:rPr lang="en-US" altLang="zh-CN" sz="2800" baseline="-25000" dirty="0">
                <a:solidFill>
                  <a:schemeClr val="bg2"/>
                </a:solidFill>
                <a:latin typeface="+mj-lt"/>
                <a:ea typeface="Malgun Gothic" pitchFamily="34" charset="-127"/>
              </a:rPr>
              <a:t>T</a:t>
            </a:r>
          </a:p>
        </p:txBody>
      </p:sp>
      <p:sp>
        <p:nvSpPr>
          <p:cNvPr id="847891" name="Rectangle 19"/>
          <p:cNvSpPr>
            <a:spLocks noChangeArrowheads="1"/>
          </p:cNvSpPr>
          <p:nvPr/>
        </p:nvSpPr>
        <p:spPr bwMode="auto">
          <a:xfrm>
            <a:off x="4787900" y="4652963"/>
            <a:ext cx="3959225" cy="519112"/>
          </a:xfrm>
          <a:prstGeom prst="rect">
            <a:avLst/>
          </a:prstGeom>
          <a:solidFill>
            <a:srgbClr val="EEF0E0"/>
          </a:solid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lang="en-US" altLang="zh-CN" sz="2800" dirty="0">
                <a:solidFill>
                  <a:srgbClr val="FF00FF"/>
                </a:solidFill>
                <a:latin typeface="+mj-lt"/>
              </a:rPr>
              <a:t>α∈V</a:t>
            </a:r>
            <a:r>
              <a:rPr lang="en-US" altLang="zh-CN" sz="2800" baseline="-25000" dirty="0">
                <a:solidFill>
                  <a:srgbClr val="FF00FF"/>
                </a:solidFill>
                <a:latin typeface="+mj-lt"/>
              </a:rPr>
              <a:t>N</a:t>
            </a:r>
            <a:r>
              <a:rPr lang="en-US" altLang="zh-CN" sz="2800" dirty="0">
                <a:solidFill>
                  <a:srgbClr val="FF00FF"/>
                </a:solidFill>
                <a:effectLst>
                  <a:outerShdw blurRad="38100" dist="38100" dir="2700000" algn="tl">
                    <a:srgbClr val="FFFFFF"/>
                  </a:outerShdw>
                </a:effectLst>
                <a:latin typeface="+mj-lt"/>
              </a:rPr>
              <a:t>   </a:t>
            </a:r>
            <a:r>
              <a:rPr lang="en-US" altLang="zh-CN" sz="2800" dirty="0">
                <a:solidFill>
                  <a:schemeClr val="bg2"/>
                </a:solidFill>
                <a:latin typeface="+mj-lt"/>
              </a:rPr>
              <a:t>β∈(V</a:t>
            </a:r>
            <a:r>
              <a:rPr lang="en-US" altLang="zh-CN" sz="2800" baseline="-25000" dirty="0">
                <a:solidFill>
                  <a:schemeClr val="bg2"/>
                </a:solidFill>
                <a:latin typeface="+mj-lt"/>
              </a:rPr>
              <a:t>N</a:t>
            </a:r>
            <a:r>
              <a:rPr lang="en-US" altLang="zh-CN" sz="2800" dirty="0">
                <a:solidFill>
                  <a:schemeClr val="bg2"/>
                </a:solidFill>
                <a:latin typeface="+mj-lt"/>
              </a:rPr>
              <a:t>∪V</a:t>
            </a:r>
            <a:r>
              <a:rPr lang="en-US" altLang="zh-CN" sz="2800" baseline="-25000" dirty="0">
                <a:solidFill>
                  <a:schemeClr val="bg2"/>
                </a:solidFill>
                <a:latin typeface="+mj-lt"/>
              </a:rPr>
              <a:t>T</a:t>
            </a:r>
            <a:r>
              <a:rPr lang="en-US" altLang="zh-CN" sz="2800" dirty="0">
                <a:solidFill>
                  <a:schemeClr val="bg2"/>
                </a:solidFill>
                <a:latin typeface="+mj-lt"/>
              </a:rPr>
              <a:t>)</a:t>
            </a:r>
            <a:r>
              <a:rPr lang="en-US" altLang="zh-CN" sz="2800" baseline="30000" dirty="0">
                <a:solidFill>
                  <a:schemeClr val="bg2"/>
                </a:solidFill>
                <a:latin typeface="+mj-lt"/>
              </a:rPr>
              <a:t>*</a:t>
            </a:r>
          </a:p>
        </p:txBody>
      </p:sp>
      <p:sp>
        <p:nvSpPr>
          <p:cNvPr id="16"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
        <p:nvSpPr>
          <p:cNvPr id="14" name="Rectangle 12"/>
          <p:cNvSpPr>
            <a:spLocks noChangeArrowheads="1"/>
          </p:cNvSpPr>
          <p:nvPr/>
        </p:nvSpPr>
        <p:spPr bwMode="auto">
          <a:xfrm>
            <a:off x="0" y="3500438"/>
            <a:ext cx="8893175" cy="850900"/>
          </a:xfrm>
          <a:prstGeom prst="rect">
            <a:avLst/>
          </a:prstGeom>
          <a:solidFill>
            <a:srgbClr val="EEF0E0"/>
          </a:solidFill>
          <a:ln w="9525">
            <a:noFill/>
            <a:miter lim="800000"/>
            <a:headEnd/>
            <a:tailEnd/>
          </a:ln>
        </p:spPr>
        <p:txBody>
          <a:bodyPr lIns="92075" tIns="46038" rIns="92075" bIns="46038">
            <a:spAutoFit/>
          </a:bodyPr>
          <a:lstStyle/>
          <a:p>
            <a:pPr>
              <a:lnSpc>
                <a:spcPct val="90000"/>
              </a:lnSpc>
              <a:spcBef>
                <a:spcPct val="10000"/>
              </a:spcBef>
              <a:buClr>
                <a:schemeClr val="tx2"/>
              </a:buClr>
              <a:buSzPct val="75000"/>
              <a:buFont typeface="Monotype Sorts" pitchFamily="2" charset="2"/>
              <a:buNone/>
              <a:defRPr/>
            </a:pPr>
            <a:r>
              <a:rPr lang="en-US" altLang="zh-CN" sz="2800" dirty="0">
                <a:solidFill>
                  <a:srgbClr val="FF00FF"/>
                </a:solidFill>
                <a:latin typeface="+mj-lt"/>
              </a:rPr>
              <a:t>|β|≥|α|</a:t>
            </a:r>
            <a:r>
              <a:rPr lang="zh-CN" altLang="en-US" sz="2400" dirty="0">
                <a:solidFill>
                  <a:schemeClr val="bg2"/>
                </a:solidFill>
                <a:latin typeface="+mj-lt"/>
              </a:rPr>
              <a:t>， </a:t>
            </a:r>
            <a:r>
              <a:rPr lang="zh-CN" altLang="en-US" sz="2400" dirty="0">
                <a:solidFill>
                  <a:schemeClr val="bg2"/>
                </a:solidFill>
                <a:latin typeface="+mj-lt"/>
                <a:ea typeface="楷体_GB2312" pitchFamily="49" charset="-122"/>
              </a:rPr>
              <a:t>仅仅</a:t>
            </a:r>
            <a:r>
              <a:rPr lang="zh-CN" altLang="en-US" sz="2400" dirty="0">
                <a:solidFill>
                  <a:schemeClr val="bg2"/>
                </a:solidFill>
                <a:latin typeface="+mj-lt"/>
              </a:rPr>
              <a:t> </a:t>
            </a:r>
            <a:r>
              <a:rPr lang="en-US" altLang="zh-CN" sz="2800" dirty="0" err="1">
                <a:solidFill>
                  <a:srgbClr val="FF00FF"/>
                </a:solidFill>
                <a:latin typeface="+mj-lt"/>
              </a:rPr>
              <a:t>A→ε</a:t>
            </a:r>
            <a:r>
              <a:rPr lang="en-US" altLang="zh-CN" sz="2800" dirty="0">
                <a:solidFill>
                  <a:srgbClr val="FF00FF"/>
                </a:solidFill>
                <a:latin typeface="+mj-lt"/>
              </a:rPr>
              <a:t> </a:t>
            </a:r>
            <a:r>
              <a:rPr lang="zh-CN" altLang="en-US" sz="2400" dirty="0">
                <a:solidFill>
                  <a:schemeClr val="bg2"/>
                </a:solidFill>
                <a:latin typeface="+mj-lt"/>
                <a:ea typeface="楷体_GB2312" pitchFamily="49" charset="-122"/>
              </a:rPr>
              <a:t>除外</a:t>
            </a:r>
            <a:r>
              <a:rPr lang="zh-CN" altLang="en-US" sz="2400" dirty="0">
                <a:solidFill>
                  <a:schemeClr val="bg2"/>
                </a:solidFill>
                <a:latin typeface="+mj-lt"/>
              </a:rPr>
              <a:t>；</a:t>
            </a:r>
            <a:r>
              <a:rPr lang="en-US" altLang="zh-CN" sz="2400" dirty="0">
                <a:solidFill>
                  <a:schemeClr val="bg2"/>
                </a:solidFill>
                <a:latin typeface="+mj-lt"/>
              </a:rPr>
              <a:t>(A</a:t>
            </a:r>
            <a:r>
              <a:rPr lang="en-US" altLang="zh-CN" sz="2400" dirty="0">
                <a:solidFill>
                  <a:schemeClr val="bg2"/>
                </a:solidFill>
              </a:rPr>
              <a:t>∈V</a:t>
            </a:r>
            <a:r>
              <a:rPr lang="en-US" altLang="zh-CN" sz="2400" baseline="-25000" dirty="0">
                <a:solidFill>
                  <a:schemeClr val="bg2"/>
                </a:solidFill>
              </a:rPr>
              <a:t>N</a:t>
            </a:r>
            <a:r>
              <a:rPr lang="en-US" altLang="zh-CN" sz="2400" baseline="30000" dirty="0">
                <a:solidFill>
                  <a:schemeClr val="bg2"/>
                </a:solidFill>
              </a:rPr>
              <a:t> </a:t>
            </a:r>
            <a:r>
              <a:rPr lang="en-US" altLang="zh-CN" sz="2400" dirty="0">
                <a:solidFill>
                  <a:schemeClr val="bg2"/>
                </a:solidFill>
                <a:latin typeface="+mj-lt"/>
              </a:rPr>
              <a:t>)</a:t>
            </a:r>
            <a:endParaRPr lang="zh-CN" altLang="en-US" sz="2400" dirty="0">
              <a:solidFill>
                <a:schemeClr val="bg2"/>
              </a:solidFill>
              <a:latin typeface="+mj-lt"/>
            </a:endParaRPr>
          </a:p>
          <a:p>
            <a:pPr>
              <a:lnSpc>
                <a:spcPct val="90000"/>
              </a:lnSpc>
              <a:spcBef>
                <a:spcPct val="10000"/>
              </a:spcBef>
              <a:buClr>
                <a:schemeClr val="tx2"/>
              </a:buClr>
              <a:buSzPct val="75000"/>
              <a:buFont typeface="Monotype Sorts" pitchFamily="2" charset="2"/>
              <a:buNone/>
              <a:defRPr/>
            </a:pPr>
            <a:r>
              <a:rPr lang="zh-CN" altLang="en-US" sz="2400" dirty="0">
                <a:solidFill>
                  <a:schemeClr val="bg2"/>
                </a:solidFill>
                <a:latin typeface="+mj-lt"/>
                <a:ea typeface="楷体_GB2312" pitchFamily="49" charset="-122"/>
              </a:rPr>
              <a:t>或</a:t>
            </a:r>
            <a:r>
              <a:rPr lang="en-US" altLang="zh-CN" sz="2400" dirty="0">
                <a:solidFill>
                  <a:schemeClr val="bg2"/>
                </a:solidFill>
                <a:latin typeface="+mj-lt"/>
              </a:rPr>
              <a:t>α</a:t>
            </a:r>
            <a:r>
              <a:rPr lang="en-US" altLang="zh-CN" sz="2400" baseline="-25000" dirty="0">
                <a:solidFill>
                  <a:schemeClr val="bg2"/>
                </a:solidFill>
                <a:latin typeface="+mj-lt"/>
              </a:rPr>
              <a:t>1</a:t>
            </a:r>
            <a:r>
              <a:rPr lang="en-US" altLang="zh-CN" sz="2400" dirty="0">
                <a:solidFill>
                  <a:srgbClr val="CC0000"/>
                </a:solidFill>
                <a:latin typeface="+mj-lt"/>
              </a:rPr>
              <a:t>U</a:t>
            </a:r>
            <a:r>
              <a:rPr lang="en-US" altLang="zh-CN" sz="2400" dirty="0">
                <a:solidFill>
                  <a:schemeClr val="bg2"/>
                </a:solidFill>
                <a:latin typeface="+mj-lt"/>
              </a:rPr>
              <a:t>α</a:t>
            </a:r>
            <a:r>
              <a:rPr lang="en-US" altLang="zh-CN" sz="2400" baseline="-25000" dirty="0">
                <a:solidFill>
                  <a:schemeClr val="bg2"/>
                </a:solidFill>
                <a:latin typeface="+mj-lt"/>
              </a:rPr>
              <a:t>2</a:t>
            </a:r>
            <a:r>
              <a:rPr lang="en-US" altLang="zh-CN" sz="2400" dirty="0">
                <a:solidFill>
                  <a:srgbClr val="CC0000"/>
                </a:solidFill>
                <a:latin typeface="+mj-lt"/>
              </a:rPr>
              <a:t>→ </a:t>
            </a:r>
            <a:r>
              <a:rPr lang="en-US" altLang="zh-CN" sz="2400" dirty="0">
                <a:solidFill>
                  <a:schemeClr val="bg2"/>
                </a:solidFill>
                <a:latin typeface="+mj-lt"/>
              </a:rPr>
              <a:t>α</a:t>
            </a:r>
            <a:r>
              <a:rPr lang="en-US" altLang="zh-CN" sz="2400" baseline="-25000" dirty="0">
                <a:solidFill>
                  <a:schemeClr val="bg2"/>
                </a:solidFill>
                <a:latin typeface="+mj-lt"/>
              </a:rPr>
              <a:t>1</a:t>
            </a:r>
            <a:r>
              <a:rPr lang="en-US" altLang="zh-CN" sz="2400" dirty="0">
                <a:solidFill>
                  <a:srgbClr val="CC0000"/>
                </a:solidFill>
                <a:latin typeface="+mj-lt"/>
              </a:rPr>
              <a:t>u</a:t>
            </a:r>
            <a:r>
              <a:rPr lang="en-US" altLang="zh-CN" sz="2400" dirty="0">
                <a:solidFill>
                  <a:schemeClr val="bg2"/>
                </a:solidFill>
                <a:latin typeface="+mj-lt"/>
              </a:rPr>
              <a:t>α</a:t>
            </a:r>
            <a:r>
              <a:rPr lang="en-US" altLang="zh-CN" sz="2400" baseline="-25000" dirty="0">
                <a:solidFill>
                  <a:schemeClr val="bg2"/>
                </a:solidFill>
                <a:latin typeface="+mj-lt"/>
              </a:rPr>
              <a:t>2</a:t>
            </a:r>
            <a:r>
              <a:rPr lang="en-US" altLang="zh-CN" sz="2400" dirty="0">
                <a:solidFill>
                  <a:schemeClr val="bg2"/>
                </a:solidFill>
                <a:latin typeface="+mj-lt"/>
              </a:rPr>
              <a:t>: </a:t>
            </a:r>
            <a:r>
              <a:rPr lang="zh-CN" altLang="en-US" sz="2400" dirty="0">
                <a:solidFill>
                  <a:schemeClr val="bg2"/>
                </a:solidFill>
                <a:latin typeface="+mj-lt"/>
              </a:rPr>
              <a:t> </a:t>
            </a:r>
            <a:r>
              <a:rPr lang="en-US" altLang="zh-CN" sz="2400" dirty="0">
                <a:solidFill>
                  <a:srgbClr val="CC0000"/>
                </a:solidFill>
                <a:latin typeface="+mj-lt"/>
              </a:rPr>
              <a:t>U</a:t>
            </a:r>
            <a:r>
              <a:rPr lang="en-US" altLang="zh-CN" sz="2400" dirty="0">
                <a:solidFill>
                  <a:schemeClr val="bg2"/>
                </a:solidFill>
              </a:rPr>
              <a:t>∈V</a:t>
            </a:r>
            <a:r>
              <a:rPr lang="en-US" altLang="zh-CN" sz="2400" baseline="-25000" dirty="0">
                <a:solidFill>
                  <a:schemeClr val="bg2"/>
                </a:solidFill>
              </a:rPr>
              <a:t>N</a:t>
            </a:r>
            <a:r>
              <a:rPr lang="en-US" altLang="zh-CN" sz="2400" dirty="0">
                <a:solidFill>
                  <a:schemeClr val="bg2"/>
                </a:solidFill>
              </a:rPr>
              <a:t>, </a:t>
            </a:r>
            <a:r>
              <a:rPr lang="en-US" altLang="zh-CN" sz="2400" dirty="0">
                <a:solidFill>
                  <a:srgbClr val="CC0000"/>
                </a:solidFill>
                <a:latin typeface="+mj-lt"/>
              </a:rPr>
              <a:t>u</a:t>
            </a:r>
            <a:r>
              <a:rPr lang="en-US" altLang="zh-CN" sz="2400" dirty="0">
                <a:solidFill>
                  <a:schemeClr val="bg2"/>
                </a:solidFill>
                <a:latin typeface="+mj-lt"/>
              </a:rPr>
              <a:t>∈(V</a:t>
            </a:r>
            <a:r>
              <a:rPr lang="en-US" altLang="zh-CN" sz="2400" baseline="-25000" dirty="0">
                <a:solidFill>
                  <a:schemeClr val="bg2"/>
                </a:solidFill>
                <a:latin typeface="+mj-lt"/>
              </a:rPr>
              <a:t>N</a:t>
            </a:r>
            <a:r>
              <a:rPr lang="en-US" altLang="zh-CN" sz="2400" dirty="0">
                <a:solidFill>
                  <a:schemeClr val="bg2"/>
                </a:solidFill>
                <a:latin typeface="+mj-lt"/>
              </a:rPr>
              <a:t>∪V</a:t>
            </a:r>
            <a:r>
              <a:rPr lang="en-US" altLang="zh-CN" sz="2400" baseline="-25000" dirty="0">
                <a:solidFill>
                  <a:schemeClr val="bg2"/>
                </a:solidFill>
                <a:latin typeface="+mj-lt"/>
              </a:rPr>
              <a:t>T</a:t>
            </a:r>
            <a:r>
              <a:rPr lang="en-US" altLang="zh-CN" sz="2400" dirty="0">
                <a:solidFill>
                  <a:schemeClr val="bg2"/>
                </a:solidFill>
                <a:latin typeface="+mj-lt"/>
              </a:rPr>
              <a:t>)</a:t>
            </a:r>
            <a:r>
              <a:rPr lang="en-US" altLang="zh-CN" sz="2400" baseline="30000" dirty="0">
                <a:solidFill>
                  <a:schemeClr val="bg2"/>
                </a:solidFill>
                <a:latin typeface="+mj-lt"/>
              </a:rPr>
              <a:t>+</a:t>
            </a:r>
            <a:r>
              <a:rPr lang="en-US" altLang="zh-CN" sz="2400" dirty="0">
                <a:solidFill>
                  <a:schemeClr val="bg2"/>
                </a:solidFill>
                <a:latin typeface="+mj-lt"/>
              </a:rPr>
              <a:t> </a:t>
            </a:r>
            <a:r>
              <a:rPr lang="en-US" altLang="zh-CN" sz="2400" dirty="0">
                <a:solidFill>
                  <a:schemeClr val="bg2"/>
                </a:solidFill>
              </a:rPr>
              <a:t>, </a:t>
            </a:r>
            <a:r>
              <a:rPr lang="en-US" altLang="zh-CN" sz="2400" dirty="0">
                <a:solidFill>
                  <a:schemeClr val="bg2"/>
                </a:solidFill>
                <a:latin typeface="+mj-lt"/>
              </a:rPr>
              <a:t>α</a:t>
            </a:r>
            <a:r>
              <a:rPr lang="en-US" altLang="zh-CN" sz="2400" baseline="-25000" dirty="0">
                <a:solidFill>
                  <a:schemeClr val="bg2"/>
                </a:solidFill>
                <a:latin typeface="+mj-lt"/>
              </a:rPr>
              <a:t>1</a:t>
            </a:r>
            <a:r>
              <a:rPr lang="zh-CN" altLang="en-US" sz="2400" baseline="-25000" dirty="0">
                <a:solidFill>
                  <a:schemeClr val="bg2"/>
                </a:solidFill>
                <a:latin typeface="+mj-lt"/>
              </a:rPr>
              <a:t>、</a:t>
            </a:r>
            <a:r>
              <a:rPr lang="en-US" altLang="zh-CN" sz="2400" dirty="0">
                <a:solidFill>
                  <a:schemeClr val="bg2"/>
                </a:solidFill>
                <a:latin typeface="+mj-lt"/>
              </a:rPr>
              <a:t>α</a:t>
            </a:r>
            <a:r>
              <a:rPr lang="en-US" altLang="zh-CN" sz="2400" baseline="-25000" dirty="0">
                <a:solidFill>
                  <a:schemeClr val="bg2"/>
                </a:solidFill>
                <a:latin typeface="+mj-lt"/>
              </a:rPr>
              <a:t>2 </a:t>
            </a:r>
            <a:r>
              <a:rPr lang="en-US" altLang="zh-CN" sz="2400" dirty="0">
                <a:solidFill>
                  <a:schemeClr val="bg2"/>
                </a:solidFill>
                <a:latin typeface="+mj-lt"/>
              </a:rPr>
              <a:t>∈(V</a:t>
            </a:r>
            <a:r>
              <a:rPr lang="en-US" altLang="zh-CN" sz="2400" baseline="-25000" dirty="0">
                <a:solidFill>
                  <a:schemeClr val="bg2"/>
                </a:solidFill>
                <a:latin typeface="+mj-lt"/>
              </a:rPr>
              <a:t>N</a:t>
            </a:r>
            <a:r>
              <a:rPr lang="en-US" altLang="zh-CN" sz="2400" dirty="0">
                <a:solidFill>
                  <a:schemeClr val="bg2"/>
                </a:solidFill>
                <a:latin typeface="+mj-lt"/>
              </a:rPr>
              <a:t>∪V</a:t>
            </a:r>
            <a:r>
              <a:rPr lang="en-US" altLang="zh-CN" sz="2400" baseline="-25000" dirty="0">
                <a:solidFill>
                  <a:schemeClr val="bg2"/>
                </a:solidFill>
                <a:latin typeface="+mj-lt"/>
              </a:rPr>
              <a:t>T</a:t>
            </a:r>
            <a:r>
              <a:rPr lang="en-US" altLang="zh-CN" sz="2400" dirty="0">
                <a:solidFill>
                  <a:schemeClr val="bg2"/>
                </a:solidFill>
                <a:latin typeface="+mj-lt"/>
              </a:rPr>
              <a:t>)</a:t>
            </a:r>
            <a:r>
              <a:rPr lang="en-US" altLang="zh-CN" sz="2400" baseline="30000" dirty="0">
                <a:solidFill>
                  <a:schemeClr val="bg2"/>
                </a:solidFill>
                <a:latin typeface="+mj-lt"/>
              </a:rPr>
              <a:t>*</a:t>
            </a:r>
            <a:r>
              <a:rPr lang="en-US" altLang="zh-CN" sz="2400" dirty="0">
                <a:solidFill>
                  <a:schemeClr val="bg2"/>
                </a:solidFill>
                <a:latin typeface="+mj-lt"/>
              </a:rPr>
              <a:t> </a:t>
            </a:r>
            <a:endParaRPr lang="en-US" altLang="zh-CN" sz="2400" baseline="30000" dirty="0">
              <a:solidFill>
                <a:schemeClr val="bg2"/>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7877"/>
                                        </p:tgtEl>
                                        <p:attrNameLst>
                                          <p:attrName>style.visibility</p:attrName>
                                        </p:attrNameLst>
                                      </p:cBhvr>
                                      <p:to>
                                        <p:strVal val="visible"/>
                                      </p:to>
                                    </p:set>
                                    <p:anim calcmode="lin" valueType="num">
                                      <p:cBhvr additive="base">
                                        <p:cTn id="7" dur="500" fill="hold"/>
                                        <p:tgtEl>
                                          <p:spTgt spid="847877"/>
                                        </p:tgtEl>
                                        <p:attrNameLst>
                                          <p:attrName>ppt_x</p:attrName>
                                        </p:attrNameLst>
                                      </p:cBhvr>
                                      <p:tavLst>
                                        <p:tav tm="0">
                                          <p:val>
                                            <p:strVal val="0-#ppt_w/2"/>
                                          </p:val>
                                        </p:tav>
                                        <p:tav tm="100000">
                                          <p:val>
                                            <p:strVal val="#ppt_x"/>
                                          </p:val>
                                        </p:tav>
                                      </p:tavLst>
                                    </p:anim>
                                    <p:anim calcmode="lin" valueType="num">
                                      <p:cBhvr additive="base">
                                        <p:cTn id="8" dur="500" fill="hold"/>
                                        <p:tgtEl>
                                          <p:spTgt spid="847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7881"/>
                                        </p:tgtEl>
                                        <p:attrNameLst>
                                          <p:attrName>style.visibility</p:attrName>
                                        </p:attrNameLst>
                                      </p:cBhvr>
                                      <p:to>
                                        <p:strVal val="visible"/>
                                      </p:to>
                                    </p:set>
                                    <p:anim calcmode="lin" valueType="num">
                                      <p:cBhvr additive="base">
                                        <p:cTn id="13" dur="500" fill="hold"/>
                                        <p:tgtEl>
                                          <p:spTgt spid="847881"/>
                                        </p:tgtEl>
                                        <p:attrNameLst>
                                          <p:attrName>ppt_x</p:attrName>
                                        </p:attrNameLst>
                                      </p:cBhvr>
                                      <p:tavLst>
                                        <p:tav tm="0">
                                          <p:val>
                                            <p:strVal val="0-#ppt_w/2"/>
                                          </p:val>
                                        </p:tav>
                                        <p:tav tm="100000">
                                          <p:val>
                                            <p:strVal val="#ppt_x"/>
                                          </p:val>
                                        </p:tav>
                                      </p:tavLst>
                                    </p:anim>
                                    <p:anim calcmode="lin" valueType="num">
                                      <p:cBhvr additive="base">
                                        <p:cTn id="14" dur="500" fill="hold"/>
                                        <p:tgtEl>
                                          <p:spTgt spid="847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7882"/>
                                        </p:tgtEl>
                                        <p:attrNameLst>
                                          <p:attrName>style.visibility</p:attrName>
                                        </p:attrNameLst>
                                      </p:cBhvr>
                                      <p:to>
                                        <p:strVal val="visible"/>
                                      </p:to>
                                    </p:set>
                                    <p:anim calcmode="lin" valueType="num">
                                      <p:cBhvr additive="base">
                                        <p:cTn id="19" dur="500" fill="hold"/>
                                        <p:tgtEl>
                                          <p:spTgt spid="847882"/>
                                        </p:tgtEl>
                                        <p:attrNameLst>
                                          <p:attrName>ppt_x</p:attrName>
                                        </p:attrNameLst>
                                      </p:cBhvr>
                                      <p:tavLst>
                                        <p:tav tm="0">
                                          <p:val>
                                            <p:strVal val="0-#ppt_w/2"/>
                                          </p:val>
                                        </p:tav>
                                        <p:tav tm="100000">
                                          <p:val>
                                            <p:strVal val="#ppt_x"/>
                                          </p:val>
                                        </p:tav>
                                      </p:tavLst>
                                    </p:anim>
                                    <p:anim calcmode="lin" valueType="num">
                                      <p:cBhvr additive="base">
                                        <p:cTn id="20" dur="500" fill="hold"/>
                                        <p:tgtEl>
                                          <p:spTgt spid="8478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7886"/>
                                        </p:tgtEl>
                                        <p:attrNameLst>
                                          <p:attrName>style.visibility</p:attrName>
                                        </p:attrNameLst>
                                      </p:cBhvr>
                                      <p:to>
                                        <p:strVal val="visible"/>
                                      </p:to>
                                    </p:set>
                                    <p:anim calcmode="lin" valueType="num">
                                      <p:cBhvr additive="base">
                                        <p:cTn id="25" dur="500" fill="hold"/>
                                        <p:tgtEl>
                                          <p:spTgt spid="847886"/>
                                        </p:tgtEl>
                                        <p:attrNameLst>
                                          <p:attrName>ppt_x</p:attrName>
                                        </p:attrNameLst>
                                      </p:cBhvr>
                                      <p:tavLst>
                                        <p:tav tm="0">
                                          <p:val>
                                            <p:strVal val="0-#ppt_w/2"/>
                                          </p:val>
                                        </p:tav>
                                        <p:tav tm="100000">
                                          <p:val>
                                            <p:strVal val="#ppt_x"/>
                                          </p:val>
                                        </p:tav>
                                      </p:tavLst>
                                    </p:anim>
                                    <p:anim calcmode="lin" valueType="num">
                                      <p:cBhvr additive="base">
                                        <p:cTn id="26" dur="500" fill="hold"/>
                                        <p:tgtEl>
                                          <p:spTgt spid="8478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7888"/>
                                        </p:tgtEl>
                                        <p:attrNameLst>
                                          <p:attrName>style.visibility</p:attrName>
                                        </p:attrNameLst>
                                      </p:cBhvr>
                                      <p:to>
                                        <p:strVal val="visible"/>
                                      </p:to>
                                    </p:set>
                                    <p:anim calcmode="lin" valueType="num">
                                      <p:cBhvr additive="base">
                                        <p:cTn id="31" dur="500" fill="hold"/>
                                        <p:tgtEl>
                                          <p:spTgt spid="847888"/>
                                        </p:tgtEl>
                                        <p:attrNameLst>
                                          <p:attrName>ppt_x</p:attrName>
                                        </p:attrNameLst>
                                      </p:cBhvr>
                                      <p:tavLst>
                                        <p:tav tm="0">
                                          <p:val>
                                            <p:strVal val="0-#ppt_w/2"/>
                                          </p:val>
                                        </p:tav>
                                        <p:tav tm="100000">
                                          <p:val>
                                            <p:strVal val="#ppt_x"/>
                                          </p:val>
                                        </p:tav>
                                      </p:tavLst>
                                    </p:anim>
                                    <p:anim calcmode="lin" valueType="num">
                                      <p:cBhvr additive="base">
                                        <p:cTn id="32" dur="500" fill="hold"/>
                                        <p:tgtEl>
                                          <p:spTgt spid="8478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7879"/>
                                        </p:tgtEl>
                                        <p:attrNameLst>
                                          <p:attrName>style.visibility</p:attrName>
                                        </p:attrNameLst>
                                      </p:cBhvr>
                                      <p:to>
                                        <p:strVal val="visible"/>
                                      </p:to>
                                    </p:set>
                                    <p:anim calcmode="lin" valueType="num">
                                      <p:cBhvr additive="base">
                                        <p:cTn id="37" dur="500" fill="hold"/>
                                        <p:tgtEl>
                                          <p:spTgt spid="847879"/>
                                        </p:tgtEl>
                                        <p:attrNameLst>
                                          <p:attrName>ppt_x</p:attrName>
                                        </p:attrNameLst>
                                      </p:cBhvr>
                                      <p:tavLst>
                                        <p:tav tm="0">
                                          <p:val>
                                            <p:strVal val="0-#ppt_w/2"/>
                                          </p:val>
                                        </p:tav>
                                        <p:tav tm="100000">
                                          <p:val>
                                            <p:strVal val="#ppt_x"/>
                                          </p:val>
                                        </p:tav>
                                      </p:tavLst>
                                    </p:anim>
                                    <p:anim calcmode="lin" valueType="num">
                                      <p:cBhvr additive="base">
                                        <p:cTn id="38" dur="500" fill="hold"/>
                                        <p:tgtEl>
                                          <p:spTgt spid="84787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7883"/>
                                        </p:tgtEl>
                                        <p:attrNameLst>
                                          <p:attrName>style.visibility</p:attrName>
                                        </p:attrNameLst>
                                      </p:cBhvr>
                                      <p:to>
                                        <p:strVal val="visible"/>
                                      </p:to>
                                    </p:set>
                                    <p:anim calcmode="lin" valueType="num">
                                      <p:cBhvr additive="base">
                                        <p:cTn id="43" dur="500" fill="hold"/>
                                        <p:tgtEl>
                                          <p:spTgt spid="847883"/>
                                        </p:tgtEl>
                                        <p:attrNameLst>
                                          <p:attrName>ppt_x</p:attrName>
                                        </p:attrNameLst>
                                      </p:cBhvr>
                                      <p:tavLst>
                                        <p:tav tm="0">
                                          <p:val>
                                            <p:strVal val="0-#ppt_w/2"/>
                                          </p:val>
                                        </p:tav>
                                        <p:tav tm="100000">
                                          <p:val>
                                            <p:strVal val="#ppt_x"/>
                                          </p:val>
                                        </p:tav>
                                      </p:tavLst>
                                    </p:anim>
                                    <p:anim calcmode="lin" valueType="num">
                                      <p:cBhvr additive="base">
                                        <p:cTn id="44" dur="500" fill="hold"/>
                                        <p:tgtEl>
                                          <p:spTgt spid="84788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47891"/>
                                        </p:tgtEl>
                                        <p:attrNameLst>
                                          <p:attrName>style.visibility</p:attrName>
                                        </p:attrNameLst>
                                      </p:cBhvr>
                                      <p:to>
                                        <p:strVal val="visible"/>
                                      </p:to>
                                    </p:set>
                                    <p:anim calcmode="lin" valueType="num">
                                      <p:cBhvr additive="base">
                                        <p:cTn id="55" dur="500" fill="hold"/>
                                        <p:tgtEl>
                                          <p:spTgt spid="847891"/>
                                        </p:tgtEl>
                                        <p:attrNameLst>
                                          <p:attrName>ppt_x</p:attrName>
                                        </p:attrNameLst>
                                      </p:cBhvr>
                                      <p:tavLst>
                                        <p:tav tm="0">
                                          <p:val>
                                            <p:strVal val="0-#ppt_w/2"/>
                                          </p:val>
                                        </p:tav>
                                        <p:tav tm="100000">
                                          <p:val>
                                            <p:strVal val="#ppt_x"/>
                                          </p:val>
                                        </p:tav>
                                      </p:tavLst>
                                    </p:anim>
                                    <p:anim calcmode="lin" valueType="num">
                                      <p:cBhvr additive="base">
                                        <p:cTn id="56" dur="500" fill="hold"/>
                                        <p:tgtEl>
                                          <p:spTgt spid="84789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7889"/>
                                        </p:tgtEl>
                                        <p:attrNameLst>
                                          <p:attrName>style.visibility</p:attrName>
                                        </p:attrNameLst>
                                      </p:cBhvr>
                                      <p:to>
                                        <p:strVal val="visible"/>
                                      </p:to>
                                    </p:set>
                                    <p:anim calcmode="lin" valueType="num">
                                      <p:cBhvr additive="base">
                                        <p:cTn id="61" dur="500" fill="hold"/>
                                        <p:tgtEl>
                                          <p:spTgt spid="847889"/>
                                        </p:tgtEl>
                                        <p:attrNameLst>
                                          <p:attrName>ppt_x</p:attrName>
                                        </p:attrNameLst>
                                      </p:cBhvr>
                                      <p:tavLst>
                                        <p:tav tm="0">
                                          <p:val>
                                            <p:strVal val="0-#ppt_w/2"/>
                                          </p:val>
                                        </p:tav>
                                        <p:tav tm="100000">
                                          <p:val>
                                            <p:strVal val="#ppt_x"/>
                                          </p:val>
                                        </p:tav>
                                      </p:tavLst>
                                    </p:anim>
                                    <p:anim calcmode="lin" valueType="num">
                                      <p:cBhvr additive="base">
                                        <p:cTn id="62" dur="500" fill="hold"/>
                                        <p:tgtEl>
                                          <p:spTgt spid="847889"/>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7" grpId="0" animBg="1" autoUpdateAnimBg="0"/>
      <p:bldP spid="847879" grpId="0" animBg="1" autoUpdateAnimBg="0"/>
      <p:bldP spid="847881" grpId="0" animBg="1" autoUpdateAnimBg="0"/>
      <p:bldP spid="847882" grpId="0" animBg="1" autoUpdateAnimBg="0"/>
      <p:bldP spid="847883" grpId="0" animBg="1" autoUpdateAnimBg="0"/>
      <p:bldP spid="847886" grpId="0" animBg="1" autoUpdateAnimBg="0"/>
      <p:bldP spid="847888" grpId="0" animBg="1" autoUpdateAnimBg="0"/>
      <p:bldP spid="847889" grpId="0" animBg="1" autoUpdateAnimBg="0"/>
      <p:bldP spid="847891" grpId="0" animBg="1" autoUpdateAnimBg="0"/>
      <p:bldP spid="16" grpId="0" animBg="1"/>
      <p:bldP spid="1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5971CA84-0198-49A5-8739-895D61843B32}" type="datetime1">
              <a:rPr lang="zh-CN" altLang="en-US"/>
              <a:pPr>
                <a:defRPr/>
              </a:pPr>
              <a:t>2020/9/9</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70FC150B-E6A1-421B-93A2-F118CA421FDB}" type="slidenum">
              <a:rPr lang="zh-CN" altLang="en-US" sz="1400" smtClean="0"/>
              <a:pPr>
                <a:spcBef>
                  <a:spcPct val="0"/>
                </a:spcBef>
                <a:buClrTx/>
                <a:buSzTx/>
                <a:buFontTx/>
                <a:buNone/>
              </a:pPr>
              <a:t>59</a:t>
            </a:fld>
            <a:r>
              <a:rPr lang="zh-CN" altLang="en-US" sz="1400"/>
              <a:t> 页</a:t>
            </a:r>
          </a:p>
        </p:txBody>
      </p:sp>
      <p:graphicFrame>
        <p:nvGraphicFramePr>
          <p:cNvPr id="83972" name="Object 21"/>
          <p:cNvGraphicFramePr>
            <a:graphicFrameLocks noChangeAspect="1"/>
          </p:cNvGraphicFramePr>
          <p:nvPr/>
        </p:nvGraphicFramePr>
        <p:xfrm>
          <a:off x="1524000" y="1390650"/>
          <a:ext cx="6096000" cy="4076700"/>
        </p:xfrm>
        <a:graphic>
          <a:graphicData uri="http://schemas.openxmlformats.org/presentationml/2006/ole">
            <mc:AlternateContent xmlns:mc="http://schemas.openxmlformats.org/markup-compatibility/2006">
              <mc:Choice xmlns:v="urn:schemas-microsoft-com:vml" Requires="v">
                <p:oleObj spid="_x0000_s84003" name="Chart" r:id="rId3" imgW="6096362" imgH="4077005" progId="MSGraph.Chart.8">
                  <p:embed followColorScheme="full"/>
                </p:oleObj>
              </mc:Choice>
              <mc:Fallback>
                <p:oleObj name="Chart" r:id="rId3" imgW="6096362" imgH="4077005" progId="MSGraph.Chart.8">
                  <p:embed followColorScheme="full"/>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90650"/>
                        <a:ext cx="60960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Rectangle 118"/>
          <p:cNvSpPr>
            <a:spLocks noGrp="1" noChangeArrowheads="1"/>
          </p:cNvSpPr>
          <p:nvPr>
            <p:ph type="body" idx="1"/>
          </p:nvPr>
        </p:nvSpPr>
        <p:spPr>
          <a:xfrm>
            <a:off x="971550" y="404813"/>
            <a:ext cx="7620000" cy="3657600"/>
          </a:xfrm>
          <a:solidFill>
            <a:srgbClr val="CAD4FE"/>
          </a:solidFill>
        </p:spPr>
        <p:txBody>
          <a:bodyPr/>
          <a:lstStyle/>
          <a:p>
            <a:pPr>
              <a:buFont typeface="Monotype Sorts" pitchFamily="2" charset="2"/>
              <a:buNone/>
            </a:pPr>
            <a:r>
              <a:rPr lang="zh-CN" altLang="en-US" b="1">
                <a:solidFill>
                  <a:schemeClr val="bg2"/>
                </a:solidFill>
                <a:effectLst/>
                <a:latin typeface="宋体" panose="02010600030101010101" pitchFamily="2" charset="-122"/>
              </a:rPr>
              <a:t>例文法</a:t>
            </a:r>
            <a:r>
              <a:rPr lang="en-US" altLang="zh-CN" b="1">
                <a:solidFill>
                  <a:schemeClr val="bg2"/>
                </a:solidFill>
                <a:effectLst/>
                <a:latin typeface="宋体" panose="02010600030101010101" pitchFamily="2" charset="-122"/>
              </a:rPr>
              <a:t>G[S]</a:t>
            </a:r>
            <a:r>
              <a:rPr lang="zh-CN" altLang="en-US" b="1">
                <a:solidFill>
                  <a:schemeClr val="bg2"/>
                </a:solidFill>
                <a:effectLst/>
                <a:latin typeface="宋体" panose="02010600030101010101" pitchFamily="2" charset="-122"/>
              </a:rPr>
              <a:t>：	 </a:t>
            </a:r>
            <a:r>
              <a:rPr lang="en-US" altLang="zh-CN" b="1">
                <a:solidFill>
                  <a:schemeClr val="bg2"/>
                </a:solidFill>
                <a:effectLst/>
                <a:latin typeface="宋体" panose="02010600030101010101" pitchFamily="2" charset="-122"/>
              </a:rPr>
              <a:t>S→CD		Ab→bA</a:t>
            </a:r>
          </a:p>
          <a:p>
            <a:pPr>
              <a:buFont typeface="Monotype Sorts" pitchFamily="2" charset="2"/>
              <a:buNone/>
            </a:pPr>
            <a:r>
              <a:rPr lang="en-US" altLang="zh-CN" b="1">
                <a:solidFill>
                  <a:schemeClr val="bg2"/>
                </a:solidFill>
                <a:effectLst/>
                <a:latin typeface="宋体" panose="02010600030101010101" pitchFamily="2" charset="-122"/>
              </a:rPr>
              <a:t>				 C→aCA		Ba→aB</a:t>
            </a:r>
          </a:p>
          <a:p>
            <a:pPr>
              <a:buFont typeface="Monotype Sorts" pitchFamily="2" charset="2"/>
              <a:buNone/>
            </a:pPr>
            <a:r>
              <a:rPr lang="en-US" altLang="zh-CN" b="1">
                <a:solidFill>
                  <a:schemeClr val="bg2"/>
                </a:solidFill>
                <a:effectLst/>
                <a:latin typeface="宋体" panose="02010600030101010101" pitchFamily="2" charset="-122"/>
              </a:rPr>
              <a:t>				 C→bCB		Bb→bB</a:t>
            </a:r>
          </a:p>
          <a:p>
            <a:pPr>
              <a:buFont typeface="Monotype Sorts" pitchFamily="2" charset="2"/>
              <a:buNone/>
            </a:pPr>
            <a:r>
              <a:rPr lang="en-US" altLang="zh-CN" b="1">
                <a:solidFill>
                  <a:schemeClr val="bg2"/>
                </a:solidFill>
                <a:effectLst/>
                <a:latin typeface="宋体" panose="02010600030101010101" pitchFamily="2" charset="-122"/>
              </a:rPr>
              <a:t>				 AD→aD		 C→ε</a:t>
            </a:r>
          </a:p>
          <a:p>
            <a:pPr>
              <a:buFont typeface="Monotype Sorts" pitchFamily="2" charset="2"/>
              <a:buNone/>
            </a:pPr>
            <a:r>
              <a:rPr lang="en-US" altLang="zh-CN" b="1">
                <a:solidFill>
                  <a:schemeClr val="bg2"/>
                </a:solidFill>
                <a:effectLst/>
                <a:latin typeface="宋体" panose="02010600030101010101" pitchFamily="2" charset="-122"/>
              </a:rPr>
              <a:t>				 BD→bD		 D→ε</a:t>
            </a:r>
          </a:p>
          <a:p>
            <a:pPr>
              <a:buFont typeface="Monotype Sorts" pitchFamily="2" charset="2"/>
              <a:buNone/>
            </a:pPr>
            <a:r>
              <a:rPr lang="en-US" altLang="zh-CN" b="1">
                <a:solidFill>
                  <a:schemeClr val="bg2"/>
                </a:solidFill>
                <a:effectLst/>
                <a:latin typeface="宋体" panose="02010600030101010101" pitchFamily="2" charset="-122"/>
              </a:rPr>
              <a:t>				 Aa→bD</a:t>
            </a:r>
          </a:p>
        </p:txBody>
      </p:sp>
      <p:sp>
        <p:nvSpPr>
          <p:cNvPr id="807031" name="Rectangle 119"/>
          <p:cNvSpPr>
            <a:spLocks noChangeArrowheads="1"/>
          </p:cNvSpPr>
          <p:nvPr/>
        </p:nvSpPr>
        <p:spPr bwMode="auto">
          <a:xfrm>
            <a:off x="1905000" y="4495800"/>
            <a:ext cx="5043488" cy="568325"/>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dirty="0">
                <a:solidFill>
                  <a:srgbClr val="FF00FF"/>
                </a:solidFill>
                <a:effectLst>
                  <a:outerShdw blurRad="38100" dist="38100" dir="2700000" algn="tl">
                    <a:srgbClr val="000000"/>
                  </a:outerShdw>
                </a:effectLst>
              </a:rPr>
              <a:t>1</a:t>
            </a:r>
            <a:r>
              <a:rPr lang="zh-CN" altLang="en-US" dirty="0">
                <a:solidFill>
                  <a:srgbClr val="FF00FF"/>
                </a:solidFill>
                <a:effectLst>
                  <a:outerShdw blurRad="38100" dist="38100" dir="2700000" algn="tl">
                    <a:srgbClr val="000000"/>
                  </a:outerShdw>
                </a:effectLst>
              </a:rPr>
              <a:t>型（上下文有关）文法</a:t>
            </a:r>
          </a:p>
        </p:txBody>
      </p:sp>
      <p:sp>
        <p:nvSpPr>
          <p:cNvPr id="807032" name="Rectangle 120"/>
          <p:cNvSpPr>
            <a:spLocks noChangeArrowheads="1"/>
          </p:cNvSpPr>
          <p:nvPr/>
        </p:nvSpPr>
        <p:spPr bwMode="auto">
          <a:xfrm>
            <a:off x="1828800" y="5334000"/>
            <a:ext cx="5119688" cy="566738"/>
          </a:xfrm>
          <a:prstGeom prst="rect">
            <a:avLst/>
          </a:prstGeom>
          <a:solidFill>
            <a:srgbClr val="FFFFCC"/>
          </a:solid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800" dirty="0">
                <a:solidFill>
                  <a:schemeClr val="bg2"/>
                </a:solidFill>
                <a:latin typeface="+mj-lt"/>
              </a:rPr>
              <a:t>|β|≥|α|</a:t>
            </a:r>
            <a:r>
              <a:rPr lang="zh-CN" altLang="en-US" sz="2800" dirty="0">
                <a:solidFill>
                  <a:schemeClr val="bg2"/>
                </a:solidFill>
                <a:latin typeface="+mj-lt"/>
              </a:rPr>
              <a:t>， 仅仅 </a:t>
            </a:r>
            <a:r>
              <a:rPr lang="en-US" altLang="zh-CN" sz="2800" dirty="0" err="1">
                <a:solidFill>
                  <a:schemeClr val="bg2"/>
                </a:solidFill>
                <a:latin typeface="+mj-lt"/>
              </a:rPr>
              <a:t>A→ε</a:t>
            </a:r>
            <a:r>
              <a:rPr lang="zh-CN" altLang="en-US" sz="2800" dirty="0">
                <a:solidFill>
                  <a:schemeClr val="bg2"/>
                </a:solidFill>
                <a:latin typeface="+mj-lt"/>
              </a:rPr>
              <a:t>除外</a:t>
            </a:r>
          </a:p>
        </p:txBody>
      </p:sp>
      <p:sp>
        <p:nvSpPr>
          <p:cNvPr id="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7031"/>
                                        </p:tgtEl>
                                        <p:attrNameLst>
                                          <p:attrName>style.visibility</p:attrName>
                                        </p:attrNameLst>
                                      </p:cBhvr>
                                      <p:to>
                                        <p:strVal val="visible"/>
                                      </p:to>
                                    </p:set>
                                    <p:anim calcmode="lin" valueType="num">
                                      <p:cBhvr additive="base">
                                        <p:cTn id="7" dur="500" fill="hold"/>
                                        <p:tgtEl>
                                          <p:spTgt spid="807031"/>
                                        </p:tgtEl>
                                        <p:attrNameLst>
                                          <p:attrName>ppt_x</p:attrName>
                                        </p:attrNameLst>
                                      </p:cBhvr>
                                      <p:tavLst>
                                        <p:tav tm="0">
                                          <p:val>
                                            <p:strVal val="0-#ppt_w/2"/>
                                          </p:val>
                                        </p:tav>
                                        <p:tav tm="100000">
                                          <p:val>
                                            <p:strVal val="#ppt_x"/>
                                          </p:val>
                                        </p:tav>
                                      </p:tavLst>
                                    </p:anim>
                                    <p:anim calcmode="lin" valueType="num">
                                      <p:cBhvr additive="base">
                                        <p:cTn id="8" dur="500" fill="hold"/>
                                        <p:tgtEl>
                                          <p:spTgt spid="8070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07032"/>
                                        </p:tgtEl>
                                        <p:attrNameLst>
                                          <p:attrName>style.visibility</p:attrName>
                                        </p:attrNameLst>
                                      </p:cBhvr>
                                      <p:to>
                                        <p:strVal val="visible"/>
                                      </p:to>
                                    </p:set>
                                    <p:anim calcmode="lin" valueType="num">
                                      <p:cBhvr>
                                        <p:cTn id="13" dur="500" fill="hold"/>
                                        <p:tgtEl>
                                          <p:spTgt spid="807032"/>
                                        </p:tgtEl>
                                        <p:attrNameLst>
                                          <p:attrName>ppt_w</p:attrName>
                                        </p:attrNameLst>
                                      </p:cBhvr>
                                      <p:tavLst>
                                        <p:tav tm="0">
                                          <p:val>
                                            <p:fltVal val="0"/>
                                          </p:val>
                                        </p:tav>
                                        <p:tav tm="100000">
                                          <p:val>
                                            <p:strVal val="#ppt_w"/>
                                          </p:val>
                                        </p:tav>
                                      </p:tavLst>
                                    </p:anim>
                                    <p:anim calcmode="lin" valueType="num">
                                      <p:cBhvr>
                                        <p:cTn id="14" dur="500" fill="hold"/>
                                        <p:tgtEl>
                                          <p:spTgt spid="807032"/>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031" grpId="0" autoUpdateAnimBg="0"/>
      <p:bldP spid="807032" grpId="0" animBg="1" autoUpdateAnimBg="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1026"/>
          <p:cNvSpPr>
            <a:spLocks noGrp="1" noChangeArrowheads="1"/>
          </p:cNvSpPr>
          <p:nvPr>
            <p:ph type="title"/>
          </p:nvPr>
        </p:nvSpPr>
        <p:spPr>
          <a:xfrm>
            <a:off x="2528888" y="14288"/>
            <a:ext cx="4371975" cy="609600"/>
          </a:xfrm>
        </p:spPr>
        <p:txBody>
          <a:bodyPr/>
          <a:lstStyle/>
          <a:p>
            <a:pPr algn="ctr">
              <a:defRPr/>
            </a:pPr>
            <a:r>
              <a:rPr lang="zh-CN" altLang="en-US" b="1" kern="1200" dirty="0">
                <a:solidFill>
                  <a:srgbClr val="C00000"/>
                </a:solidFill>
                <a:effectLst>
                  <a:outerShdw blurRad="38100" dist="38100" dir="2700000" algn="tl">
                    <a:srgbClr val="000000"/>
                  </a:outerShdw>
                </a:effectLst>
                <a:ea typeface="楷体_GB2312" pitchFamily="49" charset="-122"/>
                <a:cs typeface="+mn-cs"/>
              </a:rPr>
              <a:t>本章内容</a:t>
            </a:r>
            <a:endParaRPr lang="en-US" altLang="zh-CN" b="1" kern="1200" dirty="0">
              <a:solidFill>
                <a:srgbClr val="C00000"/>
              </a:solidFill>
              <a:effectLst>
                <a:outerShdw blurRad="38100" dist="38100" dir="2700000" algn="tl">
                  <a:srgbClr val="000000"/>
                </a:outerShdw>
              </a:effectLst>
              <a:ea typeface="楷体_GB2312" pitchFamily="49" charset="-122"/>
              <a:cs typeface="+mn-cs"/>
            </a:endParaRPr>
          </a:p>
        </p:txBody>
      </p:sp>
      <p:sp>
        <p:nvSpPr>
          <p:cNvPr id="754692" name="Rectangle 1028">
            <a:hlinkClick r:id="rId3" action="ppaction://hlinksldjump"/>
          </p:cNvPr>
          <p:cNvSpPr>
            <a:spLocks noChangeArrowheads="1"/>
          </p:cNvSpPr>
          <p:nvPr/>
        </p:nvSpPr>
        <p:spPr bwMode="auto">
          <a:xfrm>
            <a:off x="2214563" y="500063"/>
            <a:ext cx="4754562"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2.1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字母表和符号串 </a:t>
            </a:r>
          </a:p>
        </p:txBody>
      </p:sp>
      <p:sp>
        <p:nvSpPr>
          <p:cNvPr id="754694" name="Rectangle 1030">
            <a:hlinkClick r:id="rId4" action="ppaction://hlinksldjump"/>
          </p:cNvPr>
          <p:cNvSpPr>
            <a:spLocks noChangeArrowheads="1"/>
          </p:cNvSpPr>
          <p:nvPr/>
        </p:nvSpPr>
        <p:spPr bwMode="auto">
          <a:xfrm>
            <a:off x="2214563" y="965200"/>
            <a:ext cx="2879725"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2.2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文法 </a:t>
            </a:r>
          </a:p>
        </p:txBody>
      </p:sp>
      <p:sp>
        <p:nvSpPr>
          <p:cNvPr id="754697" name="Rectangle 1033">
            <a:hlinkClick r:id="rId5" action="ppaction://hlinksldjump"/>
          </p:cNvPr>
          <p:cNvSpPr>
            <a:spLocks noChangeArrowheads="1"/>
          </p:cNvSpPr>
          <p:nvPr/>
        </p:nvSpPr>
        <p:spPr bwMode="auto">
          <a:xfrm>
            <a:off x="2214563" y="3268663"/>
            <a:ext cx="5832475"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2.7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短语、简单短语和句柄</a:t>
            </a:r>
          </a:p>
        </p:txBody>
      </p:sp>
      <p:sp>
        <p:nvSpPr>
          <p:cNvPr id="754699" name="Rectangle 1035">
            <a:hlinkClick r:id="rId6" action="ppaction://hlinksldjump"/>
          </p:cNvPr>
          <p:cNvSpPr>
            <a:spLocks noChangeArrowheads="1"/>
          </p:cNvSpPr>
          <p:nvPr/>
        </p:nvSpPr>
        <p:spPr bwMode="auto">
          <a:xfrm>
            <a:off x="2214563" y="1468438"/>
            <a:ext cx="1944687"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2.3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推导</a:t>
            </a:r>
          </a:p>
        </p:txBody>
      </p:sp>
      <p:sp>
        <p:nvSpPr>
          <p:cNvPr id="754700" name="Rectangle 1036">
            <a:hlinkClick r:id="rId7" action="ppaction://hlinksldjump"/>
          </p:cNvPr>
          <p:cNvSpPr>
            <a:spLocks noChangeArrowheads="1"/>
          </p:cNvSpPr>
          <p:nvPr/>
        </p:nvSpPr>
        <p:spPr bwMode="auto">
          <a:xfrm>
            <a:off x="2143125" y="1900238"/>
            <a:ext cx="3457575" cy="641350"/>
          </a:xfrm>
          <a:prstGeom prst="rect">
            <a:avLst/>
          </a:prstGeom>
          <a:noFill/>
          <a:ln w="9525">
            <a:noFill/>
            <a:miter lim="800000"/>
            <a:headEnd/>
            <a:tailEnd/>
          </a:ln>
          <a:effectLst/>
        </p:spPr>
        <p:txBody>
          <a:bodyPr lIns="92075" tIns="46038" rIns="92075" bIns="46038">
            <a:spAutoFit/>
          </a:bodyPr>
          <a:lstStyle/>
          <a:p>
            <a:pPr marL="457200" indent="-3683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2.4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句型和句子</a:t>
            </a:r>
          </a:p>
        </p:txBody>
      </p:sp>
      <p:sp>
        <p:nvSpPr>
          <p:cNvPr id="754701" name="Rectangle 1037">
            <a:hlinkClick r:id="rId8" action="ppaction://hlinksldjump"/>
          </p:cNvPr>
          <p:cNvSpPr>
            <a:spLocks noChangeArrowheads="1"/>
          </p:cNvSpPr>
          <p:nvPr/>
        </p:nvSpPr>
        <p:spPr bwMode="auto">
          <a:xfrm>
            <a:off x="2214563" y="2333625"/>
            <a:ext cx="2017712"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2.5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语言</a:t>
            </a:r>
          </a:p>
        </p:txBody>
      </p:sp>
      <p:sp>
        <p:nvSpPr>
          <p:cNvPr id="754702" name="Rectangle 1038">
            <a:hlinkClick r:id="rId9" action="ppaction://hlinksldjump"/>
          </p:cNvPr>
          <p:cNvSpPr>
            <a:spLocks noChangeArrowheads="1"/>
          </p:cNvSpPr>
          <p:nvPr/>
        </p:nvSpPr>
        <p:spPr bwMode="auto">
          <a:xfrm>
            <a:off x="2214563" y="2765425"/>
            <a:ext cx="5400675" cy="64135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2.6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递归规则与递归文法</a:t>
            </a:r>
          </a:p>
        </p:txBody>
      </p:sp>
      <p:sp>
        <p:nvSpPr>
          <p:cNvPr id="754703" name="Rectangle 1039">
            <a:hlinkClick r:id="rId10" action="ppaction://hlinksldjump"/>
          </p:cNvPr>
          <p:cNvSpPr>
            <a:spLocks noChangeArrowheads="1"/>
          </p:cNvSpPr>
          <p:nvPr/>
        </p:nvSpPr>
        <p:spPr bwMode="auto">
          <a:xfrm>
            <a:off x="2214563" y="3786188"/>
            <a:ext cx="5000625" cy="64770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2.8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语法树和推导过程</a:t>
            </a:r>
          </a:p>
        </p:txBody>
      </p:sp>
      <p:sp>
        <p:nvSpPr>
          <p:cNvPr id="754705" name="Rectangle 1041">
            <a:hlinkClick r:id="rId11" action="ppaction://hlinksldjump"/>
          </p:cNvPr>
          <p:cNvSpPr>
            <a:spLocks noChangeArrowheads="1"/>
          </p:cNvSpPr>
          <p:nvPr/>
        </p:nvSpPr>
        <p:spPr bwMode="auto">
          <a:xfrm>
            <a:off x="2214563" y="4357688"/>
            <a:ext cx="3194050" cy="647700"/>
          </a:xfrm>
          <a:prstGeom prst="rect">
            <a:avLst/>
          </a:prstGeom>
          <a:noFill/>
          <a:ln w="9525">
            <a:noFill/>
            <a:miter lim="800000"/>
            <a:headEnd/>
            <a:tailEnd/>
          </a:ln>
          <a:effectLst/>
        </p:spPr>
        <p:txBody>
          <a:bodyPr wrap="none"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2.9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子树与短语</a:t>
            </a:r>
          </a:p>
        </p:txBody>
      </p:sp>
      <p:sp>
        <p:nvSpPr>
          <p:cNvPr id="754706" name="Rectangle 1042">
            <a:hlinkClick r:id="rId12" action="ppaction://hlinksldjump"/>
          </p:cNvPr>
          <p:cNvSpPr>
            <a:spLocks noChangeArrowheads="1"/>
          </p:cNvSpPr>
          <p:nvPr/>
        </p:nvSpPr>
        <p:spPr bwMode="auto">
          <a:xfrm>
            <a:off x="2214563" y="4929188"/>
            <a:ext cx="4643437" cy="64770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2.11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文法的二义性 </a:t>
            </a:r>
          </a:p>
        </p:txBody>
      </p:sp>
      <p:sp>
        <p:nvSpPr>
          <p:cNvPr id="15" name="Rectangle 1042">
            <a:hlinkClick r:id="rId13" action="ppaction://hlinksldjump"/>
          </p:cNvPr>
          <p:cNvSpPr>
            <a:spLocks noChangeArrowheads="1"/>
          </p:cNvSpPr>
          <p:nvPr/>
        </p:nvSpPr>
        <p:spPr bwMode="auto">
          <a:xfrm>
            <a:off x="2214563" y="5500688"/>
            <a:ext cx="5715000" cy="64770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2.12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有关文法的实用限制</a:t>
            </a:r>
          </a:p>
        </p:txBody>
      </p:sp>
      <p:sp>
        <p:nvSpPr>
          <p:cNvPr id="17" name="Rectangle 1042">
            <a:hlinkClick r:id="rId14" action="ppaction://hlinksldjump"/>
          </p:cNvPr>
          <p:cNvSpPr>
            <a:spLocks noChangeArrowheads="1"/>
          </p:cNvSpPr>
          <p:nvPr/>
        </p:nvSpPr>
        <p:spPr bwMode="auto">
          <a:xfrm>
            <a:off x="2214563" y="6072188"/>
            <a:ext cx="5715000" cy="647700"/>
          </a:xfrm>
          <a:prstGeom prst="rect">
            <a:avLst/>
          </a:prstGeom>
          <a:no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sz="3600" dirty="0">
                <a:solidFill>
                  <a:srgbClr val="C00000"/>
                </a:solidFill>
                <a:effectLst>
                  <a:outerShdw blurRad="38100" dist="38100" dir="2700000" algn="tl">
                    <a:srgbClr val="000000"/>
                  </a:outerShdw>
                </a:effectLst>
                <a:latin typeface="Times New Roman" pitchFamily="18" charset="0"/>
                <a:ea typeface="楷体_GB2312" pitchFamily="49" charset="-122"/>
              </a:rPr>
              <a:t>2.13 </a:t>
            </a:r>
            <a:r>
              <a:rPr lang="zh-CN" altLang="en-US" sz="3600" dirty="0">
                <a:solidFill>
                  <a:srgbClr val="C00000"/>
                </a:solidFill>
                <a:effectLst>
                  <a:outerShdw blurRad="38100" dist="38100" dir="2700000" algn="tl">
                    <a:srgbClr val="000000"/>
                  </a:outerShdw>
                </a:effectLst>
                <a:latin typeface="Times New Roman" pitchFamily="18" charset="0"/>
                <a:ea typeface="楷体_GB2312" pitchFamily="49" charset="-122"/>
              </a:rPr>
              <a:t>文法和语言分类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A87B10F-66B6-4D36-9A45-6FC8F4CE6EF2}" type="datetime1">
              <a:rPr lang="zh-CN" altLang="en-US"/>
              <a:pPr>
                <a:defRPr/>
              </a:pPr>
              <a:t>2020/9/9</a:t>
            </a:fld>
            <a:endParaRPr lang="en-US" altLang="zh-CN"/>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4E69584D-CCE7-4545-801B-96A761789178}" type="slidenum">
              <a:rPr lang="zh-CN" altLang="en-US" sz="1400" smtClean="0"/>
              <a:pPr>
                <a:spcBef>
                  <a:spcPct val="0"/>
                </a:spcBef>
                <a:buClrTx/>
                <a:buSzTx/>
                <a:buFontTx/>
                <a:buNone/>
              </a:pPr>
              <a:t>60</a:t>
            </a:fld>
            <a:r>
              <a:rPr lang="zh-CN" altLang="en-US" sz="1400"/>
              <a:t> 页</a:t>
            </a:r>
          </a:p>
        </p:txBody>
      </p:sp>
      <p:sp>
        <p:nvSpPr>
          <p:cNvPr id="84996" name="Rectangle 3"/>
          <p:cNvSpPr>
            <a:spLocks noGrp="1" noChangeArrowheads="1"/>
          </p:cNvSpPr>
          <p:nvPr>
            <p:ph type="body" idx="1"/>
          </p:nvPr>
        </p:nvSpPr>
        <p:spPr>
          <a:xfrm>
            <a:off x="1476375" y="333375"/>
            <a:ext cx="5313363" cy="2057400"/>
          </a:xfrm>
          <a:solidFill>
            <a:srgbClr val="CAD4FE"/>
          </a:solidFill>
        </p:spPr>
        <p:txBody>
          <a:bodyPr/>
          <a:lstStyle/>
          <a:p>
            <a:pPr>
              <a:buFont typeface="Monotype Sorts" pitchFamily="2" charset="2"/>
              <a:buNone/>
            </a:pPr>
            <a:r>
              <a:rPr lang="zh-CN" altLang="en-US" b="1">
                <a:solidFill>
                  <a:schemeClr val="bg2"/>
                </a:solidFill>
                <a:effectLst/>
                <a:latin typeface="宋体" panose="02010600030101010101" pitchFamily="2" charset="-122"/>
              </a:rPr>
              <a:t>例  </a:t>
            </a:r>
            <a:r>
              <a:rPr lang="zh-CN" altLang="en-US" b="1">
                <a:solidFill>
                  <a:schemeClr val="bg2"/>
                </a:solidFill>
                <a:effectLst/>
              </a:rPr>
              <a:t>文法</a:t>
            </a:r>
            <a:r>
              <a:rPr lang="en-US" altLang="zh-CN" b="1">
                <a:solidFill>
                  <a:schemeClr val="bg2"/>
                </a:solidFill>
                <a:effectLst/>
              </a:rPr>
              <a:t>G[S]</a:t>
            </a:r>
            <a:r>
              <a:rPr lang="zh-CN" altLang="en-US" b="1">
                <a:solidFill>
                  <a:schemeClr val="bg2"/>
                </a:solidFill>
                <a:effectLst/>
              </a:rPr>
              <a:t>：</a:t>
            </a:r>
            <a:r>
              <a:rPr lang="en-US" altLang="zh-CN" b="1">
                <a:solidFill>
                  <a:schemeClr val="bg2"/>
                </a:solidFill>
                <a:effectLst/>
              </a:rPr>
              <a:t>S→AB</a:t>
            </a:r>
          </a:p>
          <a:p>
            <a:pPr>
              <a:buFont typeface="Monotype Sorts" pitchFamily="2" charset="2"/>
              <a:buNone/>
            </a:pPr>
            <a:r>
              <a:rPr lang="en-US" altLang="zh-CN" b="1">
                <a:solidFill>
                  <a:schemeClr val="bg2"/>
                </a:solidFill>
                <a:effectLst/>
              </a:rPr>
              <a:t>				A→BS|0</a:t>
            </a:r>
          </a:p>
          <a:p>
            <a:pPr>
              <a:buFont typeface="Monotype Sorts" pitchFamily="2" charset="2"/>
              <a:buNone/>
            </a:pPr>
            <a:r>
              <a:rPr lang="en-US" altLang="zh-CN" b="1">
                <a:solidFill>
                  <a:schemeClr val="bg2"/>
                </a:solidFill>
                <a:effectLst/>
              </a:rPr>
              <a:t>				B→SA|1</a:t>
            </a:r>
          </a:p>
        </p:txBody>
      </p:sp>
      <p:sp>
        <p:nvSpPr>
          <p:cNvPr id="848901" name="Text Box 5"/>
          <p:cNvSpPr txBox="1">
            <a:spLocks noChangeArrowheads="1"/>
          </p:cNvSpPr>
          <p:nvPr/>
        </p:nvSpPr>
        <p:spPr bwMode="auto">
          <a:xfrm>
            <a:off x="1692275" y="2708275"/>
            <a:ext cx="50053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dirty="0">
                <a:solidFill>
                  <a:srgbClr val="FF00FF"/>
                </a:solidFill>
                <a:latin typeface="+mj-lt"/>
              </a:rPr>
              <a:t>2</a:t>
            </a:r>
            <a:r>
              <a:rPr lang="zh-CN" altLang="en-US" dirty="0">
                <a:solidFill>
                  <a:srgbClr val="FF00FF"/>
                </a:solidFill>
                <a:latin typeface="+mj-lt"/>
              </a:rPr>
              <a:t>型（上下文无关）文法</a:t>
            </a:r>
          </a:p>
        </p:txBody>
      </p:sp>
      <p:sp>
        <p:nvSpPr>
          <p:cNvPr id="848902" name="Rectangle 6"/>
          <p:cNvSpPr>
            <a:spLocks noChangeArrowheads="1"/>
          </p:cNvSpPr>
          <p:nvPr/>
        </p:nvSpPr>
        <p:spPr bwMode="auto">
          <a:xfrm>
            <a:off x="1905000" y="3630613"/>
            <a:ext cx="5586413" cy="476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 typeface="Monotype Sorts" pitchFamily="2" charset="2"/>
              <a:buNone/>
            </a:pPr>
            <a:r>
              <a:rPr lang="zh-CN" altLang="en-US" sz="2800">
                <a:solidFill>
                  <a:schemeClr val="bg2"/>
                </a:solidFill>
              </a:rPr>
              <a:t>规则</a:t>
            </a:r>
            <a:r>
              <a:rPr lang="en-US" altLang="zh-CN" sz="2800">
                <a:solidFill>
                  <a:schemeClr val="bg2"/>
                </a:solidFill>
              </a:rPr>
              <a:t>α→β </a:t>
            </a:r>
            <a:r>
              <a:rPr lang="zh-CN" altLang="en-US" sz="2800">
                <a:solidFill>
                  <a:schemeClr val="bg2"/>
                </a:solidFill>
              </a:rPr>
              <a:t>， </a:t>
            </a:r>
            <a:r>
              <a:rPr lang="en-US" altLang="zh-CN" sz="2800">
                <a:solidFill>
                  <a:schemeClr val="bg2"/>
                </a:solidFill>
              </a:rPr>
              <a:t>α∈V</a:t>
            </a:r>
            <a:r>
              <a:rPr lang="en-US" altLang="zh-CN" sz="2800" baseline="-25000">
                <a:solidFill>
                  <a:schemeClr val="bg2"/>
                </a:solidFill>
              </a:rPr>
              <a:t>N</a:t>
            </a:r>
            <a:r>
              <a:rPr lang="en-US" altLang="zh-CN" sz="2400">
                <a:solidFill>
                  <a:schemeClr val="bg2"/>
                </a:solidFill>
              </a:rPr>
              <a:t> </a:t>
            </a:r>
            <a:r>
              <a:rPr lang="zh-CN" altLang="en-US" sz="2400">
                <a:solidFill>
                  <a:schemeClr val="bg2"/>
                </a:solidFill>
              </a:rPr>
              <a:t>，</a:t>
            </a:r>
            <a:r>
              <a:rPr lang="en-US" altLang="zh-CN" sz="2400">
                <a:solidFill>
                  <a:schemeClr val="bg2"/>
                </a:solidFill>
                <a:latin typeface="宋体" panose="02010600030101010101" pitchFamily="2" charset="-122"/>
              </a:rPr>
              <a:t>β∈(V</a:t>
            </a:r>
            <a:r>
              <a:rPr lang="en-US" altLang="zh-CN" sz="2400" baseline="-25000">
                <a:solidFill>
                  <a:schemeClr val="bg2"/>
                </a:solidFill>
                <a:latin typeface="宋体" panose="02010600030101010101" pitchFamily="2" charset="-122"/>
              </a:rPr>
              <a:t>N</a:t>
            </a:r>
            <a:r>
              <a:rPr lang="en-US" altLang="zh-CN" sz="2400">
                <a:solidFill>
                  <a:schemeClr val="bg2"/>
                </a:solidFill>
                <a:latin typeface="宋体" panose="02010600030101010101" pitchFamily="2" charset="-122"/>
              </a:rPr>
              <a:t>∪V</a:t>
            </a:r>
            <a:r>
              <a:rPr lang="en-US" altLang="zh-CN" sz="2400" baseline="-25000">
                <a:solidFill>
                  <a:schemeClr val="bg2"/>
                </a:solidFill>
                <a:latin typeface="宋体" panose="02010600030101010101" pitchFamily="2" charset="-122"/>
              </a:rPr>
              <a:t>T</a:t>
            </a:r>
            <a:r>
              <a:rPr lang="en-US" altLang="zh-CN" sz="2400">
                <a:solidFill>
                  <a:schemeClr val="bg2"/>
                </a:solidFill>
                <a:latin typeface="宋体" panose="02010600030101010101" pitchFamily="2" charset="-122"/>
              </a:rPr>
              <a:t>)</a:t>
            </a:r>
            <a:r>
              <a:rPr lang="en-US" altLang="zh-CN" sz="2400" baseline="30000">
                <a:solidFill>
                  <a:schemeClr val="bg2"/>
                </a:solidFill>
                <a:latin typeface="宋体" panose="02010600030101010101" pitchFamily="2" charset="-122"/>
              </a:rPr>
              <a:t>*</a:t>
            </a:r>
          </a:p>
        </p:txBody>
      </p:sp>
      <p:sp>
        <p:nvSpPr>
          <p:cNvPr id="8"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8901"/>
                                        </p:tgtEl>
                                        <p:attrNameLst>
                                          <p:attrName>style.visibility</p:attrName>
                                        </p:attrNameLst>
                                      </p:cBhvr>
                                      <p:to>
                                        <p:strVal val="visible"/>
                                      </p:to>
                                    </p:set>
                                    <p:animEffect transition="in" filter="dissolve">
                                      <p:cBhvr>
                                        <p:cTn id="7" dur="500"/>
                                        <p:tgtEl>
                                          <p:spTgt spid="84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48902"/>
                                        </p:tgtEl>
                                        <p:attrNameLst>
                                          <p:attrName>style.visibility</p:attrName>
                                        </p:attrNameLst>
                                      </p:cBhvr>
                                      <p:to>
                                        <p:strVal val="visible"/>
                                      </p:to>
                                    </p:set>
                                    <p:animEffect transition="in" filter="barn(outHorizontal)">
                                      <p:cBhvr>
                                        <p:cTn id="12" dur="500"/>
                                        <p:tgtEl>
                                          <p:spTgt spid="848902"/>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01" grpId="0" autoUpdateAnimBg="0"/>
      <p:bldP spid="848902" grpId="0" animBg="1" autoUpdateAnimBg="0"/>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D42432C9-8F15-467D-B0E7-0D8F559BB35B}" type="datetime1">
              <a:rPr lang="zh-CN" altLang="en-US"/>
              <a:pPr>
                <a:defRPr/>
              </a:pPr>
              <a:t>2020/9/9</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5CE4932E-F901-4A6D-858C-441383525B2A}" type="slidenum">
              <a:rPr lang="zh-CN" altLang="en-US" sz="1400" smtClean="0"/>
              <a:pPr>
                <a:spcBef>
                  <a:spcPct val="0"/>
                </a:spcBef>
                <a:buClrTx/>
                <a:buSzTx/>
                <a:buFontTx/>
                <a:buNone/>
              </a:pPr>
              <a:t>61</a:t>
            </a:fld>
            <a:r>
              <a:rPr lang="zh-CN" altLang="en-US" sz="1400"/>
              <a:t> 页</a:t>
            </a:r>
          </a:p>
        </p:txBody>
      </p:sp>
      <p:sp>
        <p:nvSpPr>
          <p:cNvPr id="86020" name="Rectangle 4"/>
          <p:cNvSpPr>
            <a:spLocks noGrp="1" noChangeArrowheads="1"/>
          </p:cNvSpPr>
          <p:nvPr>
            <p:ph type="body" idx="1"/>
          </p:nvPr>
        </p:nvSpPr>
        <p:spPr>
          <a:xfrm>
            <a:off x="971550" y="333375"/>
            <a:ext cx="3384550" cy="2447925"/>
          </a:xfrm>
          <a:solidFill>
            <a:srgbClr val="CAD4FE"/>
          </a:solidFill>
        </p:spPr>
        <p:txBody>
          <a:bodyPr/>
          <a:lstStyle/>
          <a:p>
            <a:pPr>
              <a:buFont typeface="Monotype Sorts" pitchFamily="2" charset="2"/>
              <a:buNone/>
            </a:pPr>
            <a:r>
              <a:rPr lang="en-US" altLang="zh-CN" b="1">
                <a:solidFill>
                  <a:schemeClr val="bg2"/>
                </a:solidFill>
                <a:effectLst/>
              </a:rPr>
              <a:t>G[S]</a:t>
            </a:r>
            <a:r>
              <a:rPr lang="zh-CN" altLang="en-US" b="1">
                <a:solidFill>
                  <a:schemeClr val="bg2"/>
                </a:solidFill>
                <a:effectLst/>
              </a:rPr>
              <a:t>：	</a:t>
            </a:r>
          </a:p>
          <a:p>
            <a:pPr>
              <a:buFont typeface="Monotype Sorts" pitchFamily="2" charset="2"/>
              <a:buNone/>
            </a:pPr>
            <a:r>
              <a:rPr lang="zh-CN" altLang="en-US" b="1">
                <a:solidFill>
                  <a:schemeClr val="bg2"/>
                </a:solidFill>
                <a:effectLst/>
              </a:rPr>
              <a:t>        </a:t>
            </a:r>
            <a:r>
              <a:rPr lang="en-US" altLang="zh-CN" b="1">
                <a:solidFill>
                  <a:schemeClr val="bg2"/>
                </a:solidFill>
                <a:effectLst/>
              </a:rPr>
              <a:t>S→0A|1B|0</a:t>
            </a:r>
          </a:p>
          <a:p>
            <a:pPr>
              <a:buFont typeface="Monotype Sorts" pitchFamily="2" charset="2"/>
              <a:buNone/>
            </a:pPr>
            <a:r>
              <a:rPr lang="en-US" altLang="zh-CN" b="1">
                <a:solidFill>
                  <a:schemeClr val="bg2"/>
                </a:solidFill>
                <a:effectLst/>
              </a:rPr>
              <a:t>	    A→0A|1B|0S</a:t>
            </a:r>
          </a:p>
          <a:p>
            <a:pPr>
              <a:buFont typeface="Monotype Sorts" pitchFamily="2" charset="2"/>
              <a:buNone/>
            </a:pPr>
            <a:r>
              <a:rPr lang="en-US" altLang="zh-CN" b="1">
                <a:solidFill>
                  <a:schemeClr val="bg2"/>
                </a:solidFill>
                <a:effectLst/>
              </a:rPr>
              <a:t>	    B→1B|1|0</a:t>
            </a:r>
            <a:endParaRPr lang="en-US" altLang="zh-CN">
              <a:solidFill>
                <a:schemeClr val="bg2"/>
              </a:solidFill>
              <a:effectLst/>
            </a:endParaRPr>
          </a:p>
        </p:txBody>
      </p:sp>
      <p:sp>
        <p:nvSpPr>
          <p:cNvPr id="849925" name="Rectangle 5"/>
          <p:cNvSpPr>
            <a:spLocks noGrp="1" noChangeArrowheads="1"/>
          </p:cNvSpPr>
          <p:nvPr>
            <p:ph type="title"/>
          </p:nvPr>
        </p:nvSpPr>
        <p:spPr>
          <a:xfrm>
            <a:off x="3571875" y="3857625"/>
            <a:ext cx="2209800" cy="762000"/>
          </a:xfrm>
          <a:noFill/>
        </p:spPr>
        <p:txBody>
          <a:bodyPr/>
          <a:lstStyle/>
          <a:p>
            <a:r>
              <a:rPr lang="en-US" altLang="zh-CN" sz="3200" b="1">
                <a:solidFill>
                  <a:srgbClr val="FF00FF"/>
                </a:solidFill>
              </a:rPr>
              <a:t>3</a:t>
            </a:r>
            <a:r>
              <a:rPr lang="zh-CN" altLang="en-US" sz="3200" b="1">
                <a:solidFill>
                  <a:srgbClr val="FF00FF"/>
                </a:solidFill>
              </a:rPr>
              <a:t>型文法</a:t>
            </a:r>
          </a:p>
        </p:txBody>
      </p:sp>
      <p:sp>
        <p:nvSpPr>
          <p:cNvPr id="86022" name="Rectangle 6"/>
          <p:cNvSpPr>
            <a:spLocks noChangeArrowheads="1"/>
          </p:cNvSpPr>
          <p:nvPr/>
        </p:nvSpPr>
        <p:spPr bwMode="auto">
          <a:xfrm>
            <a:off x="4643438" y="333375"/>
            <a:ext cx="3581400" cy="3167063"/>
          </a:xfrm>
          <a:prstGeom prst="rect">
            <a:avLst/>
          </a:prstGeom>
          <a:solidFill>
            <a:srgbClr val="CAD4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sz="2800">
                <a:solidFill>
                  <a:schemeClr val="bg2"/>
                </a:solidFill>
              </a:rPr>
              <a:t>G[I]</a:t>
            </a:r>
            <a:r>
              <a:rPr lang="zh-CN" altLang="en-US" sz="2800">
                <a:solidFill>
                  <a:schemeClr val="bg2"/>
                </a:solidFill>
              </a:rPr>
              <a:t>：</a:t>
            </a:r>
            <a:r>
              <a:rPr lang="en-US" altLang="zh-CN" sz="2800">
                <a:solidFill>
                  <a:schemeClr val="bg2"/>
                </a:solidFill>
              </a:rPr>
              <a:t>I → sT</a:t>
            </a:r>
          </a:p>
          <a:p>
            <a:pPr>
              <a:buFont typeface="Monotype Sorts" pitchFamily="2" charset="2"/>
              <a:buNone/>
            </a:pPr>
            <a:r>
              <a:rPr lang="en-US" altLang="zh-CN" sz="2800">
                <a:solidFill>
                  <a:schemeClr val="bg2"/>
                </a:solidFill>
              </a:rPr>
              <a:t>		 I → s</a:t>
            </a:r>
          </a:p>
          <a:p>
            <a:pPr>
              <a:buFont typeface="Monotype Sorts" pitchFamily="2" charset="2"/>
              <a:buNone/>
            </a:pPr>
            <a:r>
              <a:rPr lang="en-US" altLang="zh-CN" sz="2800">
                <a:solidFill>
                  <a:schemeClr val="bg2"/>
                </a:solidFill>
              </a:rPr>
              <a:t>		 T → sT</a:t>
            </a:r>
          </a:p>
          <a:p>
            <a:pPr>
              <a:buFont typeface="Monotype Sorts" pitchFamily="2" charset="2"/>
              <a:buNone/>
            </a:pPr>
            <a:r>
              <a:rPr lang="en-US" altLang="zh-CN" sz="2800">
                <a:solidFill>
                  <a:schemeClr val="bg2"/>
                </a:solidFill>
              </a:rPr>
              <a:t>		 T → dT</a:t>
            </a:r>
          </a:p>
          <a:p>
            <a:pPr>
              <a:buFont typeface="Monotype Sorts" pitchFamily="2" charset="2"/>
              <a:buNone/>
            </a:pPr>
            <a:r>
              <a:rPr lang="en-US" altLang="zh-CN" sz="2800">
                <a:solidFill>
                  <a:schemeClr val="bg2"/>
                </a:solidFill>
              </a:rPr>
              <a:t>		 T → s</a:t>
            </a:r>
          </a:p>
          <a:p>
            <a:pPr>
              <a:buFont typeface="Monotype Sorts" pitchFamily="2" charset="2"/>
              <a:buNone/>
            </a:pPr>
            <a:r>
              <a:rPr lang="en-US" altLang="zh-CN" sz="2800">
                <a:solidFill>
                  <a:schemeClr val="bg2"/>
                </a:solidFill>
              </a:rPr>
              <a:t>		 T → d</a:t>
            </a:r>
          </a:p>
        </p:txBody>
      </p:sp>
      <p:sp>
        <p:nvSpPr>
          <p:cNvPr id="849928" name="Rectangle 8"/>
          <p:cNvSpPr>
            <a:spLocks noChangeArrowheads="1"/>
          </p:cNvSpPr>
          <p:nvPr/>
        </p:nvSpPr>
        <p:spPr bwMode="auto">
          <a:xfrm>
            <a:off x="1285875" y="5072063"/>
            <a:ext cx="7286625" cy="528637"/>
          </a:xfrm>
          <a:prstGeom prst="rect">
            <a:avLst/>
          </a:prstGeom>
          <a:solidFill>
            <a:srgbClr val="FFFFCC"/>
          </a:solidFill>
          <a:ln w="9525">
            <a:noFill/>
            <a:miter lim="800000"/>
            <a:headEnd/>
            <a:tailEnd/>
          </a:ln>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800" dirty="0">
                <a:solidFill>
                  <a:schemeClr val="bg2"/>
                </a:solidFill>
                <a:latin typeface="Times New Roman" pitchFamily="18" charset="0"/>
              </a:rPr>
              <a:t>A→aB </a:t>
            </a:r>
            <a:r>
              <a:rPr lang="zh-CN" altLang="zh-CN" sz="2800" dirty="0">
                <a:solidFill>
                  <a:schemeClr val="bg2"/>
                </a:solidFill>
                <a:latin typeface="Times New Roman" pitchFamily="18" charset="0"/>
              </a:rPr>
              <a:t>或</a:t>
            </a:r>
            <a:r>
              <a:rPr lang="zh-CN" altLang="en-US" sz="2800" dirty="0">
                <a:solidFill>
                  <a:schemeClr val="bg2"/>
                </a:solidFill>
                <a:latin typeface="Times New Roman" pitchFamily="18" charset="0"/>
              </a:rPr>
              <a:t> </a:t>
            </a:r>
            <a:r>
              <a:rPr lang="en-US" altLang="zh-CN" sz="2800" dirty="0">
                <a:solidFill>
                  <a:schemeClr val="bg2"/>
                </a:solidFill>
                <a:latin typeface="Times New Roman" pitchFamily="18" charset="0"/>
              </a:rPr>
              <a:t>A→a,</a:t>
            </a:r>
            <a:r>
              <a:rPr lang="en-US" altLang="zh-CN" sz="2800" dirty="0">
                <a:solidFill>
                  <a:schemeClr val="bg2"/>
                </a:solidFill>
                <a:ea typeface="Malgun Gothic" pitchFamily="34" charset="-127"/>
              </a:rPr>
              <a:t> </a:t>
            </a:r>
            <a:r>
              <a:rPr lang="en-US" altLang="zh-CN" sz="2800" dirty="0">
                <a:solidFill>
                  <a:schemeClr val="bg2"/>
                </a:solidFill>
                <a:latin typeface="+mj-lt"/>
                <a:ea typeface="Malgun Gothic" pitchFamily="34" charset="-127"/>
              </a:rPr>
              <a:t>A∈V</a:t>
            </a:r>
            <a:r>
              <a:rPr lang="en-US" altLang="zh-CN" sz="2800" baseline="-25000" dirty="0">
                <a:solidFill>
                  <a:schemeClr val="bg2"/>
                </a:solidFill>
                <a:latin typeface="+mj-lt"/>
                <a:ea typeface="Malgun Gothic" pitchFamily="34" charset="-127"/>
              </a:rPr>
              <a:t>N</a:t>
            </a:r>
            <a:r>
              <a:rPr lang="en-US" altLang="zh-CN" sz="2800" dirty="0">
                <a:solidFill>
                  <a:schemeClr val="bg2"/>
                </a:solidFill>
                <a:latin typeface="+mj-lt"/>
                <a:ea typeface="Malgun Gothic" pitchFamily="34" charset="-127"/>
              </a:rPr>
              <a:t> </a:t>
            </a:r>
            <a:r>
              <a:rPr lang="zh-CN" altLang="en-US" sz="2800" dirty="0">
                <a:solidFill>
                  <a:schemeClr val="bg2"/>
                </a:solidFill>
                <a:latin typeface="+mj-lt"/>
              </a:rPr>
              <a:t>，</a:t>
            </a:r>
            <a:r>
              <a:rPr lang="en-US" altLang="zh-CN" sz="2800" dirty="0">
                <a:solidFill>
                  <a:schemeClr val="bg2"/>
                </a:solidFill>
                <a:latin typeface="+mj-lt"/>
                <a:ea typeface="Malgun Gothic" pitchFamily="34" charset="-127"/>
              </a:rPr>
              <a:t>B∈V</a:t>
            </a:r>
            <a:r>
              <a:rPr lang="en-US" altLang="zh-CN" sz="2800" baseline="-25000" dirty="0">
                <a:solidFill>
                  <a:schemeClr val="bg2"/>
                </a:solidFill>
                <a:latin typeface="+mj-lt"/>
                <a:ea typeface="Malgun Gothic" pitchFamily="34" charset="-127"/>
              </a:rPr>
              <a:t>N</a:t>
            </a:r>
            <a:r>
              <a:rPr lang="en-US" altLang="zh-CN" sz="2800" dirty="0">
                <a:solidFill>
                  <a:schemeClr val="bg2"/>
                </a:solidFill>
                <a:latin typeface="+mj-lt"/>
                <a:ea typeface="Malgun Gothic" pitchFamily="34" charset="-127"/>
              </a:rPr>
              <a:t> </a:t>
            </a:r>
            <a:r>
              <a:rPr lang="zh-CN" altLang="en-US" sz="2800" dirty="0">
                <a:solidFill>
                  <a:schemeClr val="bg2"/>
                </a:solidFill>
                <a:latin typeface="+mj-lt"/>
              </a:rPr>
              <a:t>，</a:t>
            </a:r>
            <a:r>
              <a:rPr lang="en-US" altLang="zh-CN" sz="2800" dirty="0">
                <a:solidFill>
                  <a:schemeClr val="bg2"/>
                </a:solidFill>
                <a:latin typeface="+mj-lt"/>
                <a:ea typeface="Malgun Gothic" pitchFamily="34" charset="-127"/>
              </a:rPr>
              <a:t>a∈V</a:t>
            </a:r>
            <a:r>
              <a:rPr lang="en-US" altLang="zh-CN" sz="2800" baseline="-25000" dirty="0">
                <a:solidFill>
                  <a:schemeClr val="bg2"/>
                </a:solidFill>
                <a:latin typeface="+mj-lt"/>
                <a:ea typeface="Malgun Gothic" pitchFamily="34" charset="-127"/>
              </a:rPr>
              <a:t>T</a:t>
            </a:r>
            <a:r>
              <a:rPr lang="en-US" altLang="zh-CN" sz="2800" dirty="0">
                <a:solidFill>
                  <a:schemeClr val="bg2"/>
                </a:solidFill>
                <a:latin typeface="+mj-lt"/>
              </a:rPr>
              <a:t> </a:t>
            </a:r>
          </a:p>
        </p:txBody>
      </p:sp>
      <p:sp>
        <p:nvSpPr>
          <p:cNvPr id="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25"/>
                                        </p:tgtEl>
                                        <p:attrNameLst>
                                          <p:attrName>style.visibility</p:attrName>
                                        </p:attrNameLst>
                                      </p:cBhvr>
                                      <p:to>
                                        <p:strVal val="visible"/>
                                      </p:to>
                                    </p:set>
                                    <p:animEffect transition="in" filter="dissolve">
                                      <p:cBhvr>
                                        <p:cTn id="7" dur="500"/>
                                        <p:tgtEl>
                                          <p:spTgt spid="849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49928"/>
                                        </p:tgtEl>
                                        <p:attrNameLst>
                                          <p:attrName>style.visibility</p:attrName>
                                        </p:attrNameLst>
                                      </p:cBhvr>
                                      <p:to>
                                        <p:strVal val="visible"/>
                                      </p:to>
                                    </p:set>
                                    <p:animEffect transition="in" filter="barn(outHorizontal)">
                                      <p:cBhvr>
                                        <p:cTn id="12" dur="500"/>
                                        <p:tgtEl>
                                          <p:spTgt spid="849928"/>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5" grpId="0" autoUpdateAnimBg="0"/>
      <p:bldP spid="849928" grpId="0" animBg="1" autoUpdateAnimBg="0"/>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0947" name="Rectangle 3"/>
          <p:cNvSpPr>
            <a:spLocks noGrp="1" noChangeArrowheads="1"/>
          </p:cNvSpPr>
          <p:nvPr>
            <p:ph type="body" idx="1"/>
          </p:nvPr>
        </p:nvSpPr>
        <p:spPr>
          <a:xfrm>
            <a:off x="457200" y="914400"/>
            <a:ext cx="8458200" cy="4953000"/>
          </a:xfrm>
        </p:spPr>
        <p:txBody>
          <a:bodyPr/>
          <a:lstStyle/>
          <a:p>
            <a:pPr>
              <a:lnSpc>
                <a:spcPct val="150000"/>
              </a:lnSpc>
              <a:buClrTx/>
              <a:buFont typeface="Wingdings" panose="05000000000000000000" pitchFamily="2" charset="2"/>
              <a:buChar char="n"/>
              <a:defRPr/>
            </a:pPr>
            <a:r>
              <a:rPr lang="en-US" altLang="zh-CN" sz="2800" b="1" dirty="0">
                <a:solidFill>
                  <a:schemeClr val="bg2"/>
                </a:solidFill>
                <a:latin typeface="+mj-lt"/>
              </a:rPr>
              <a:t>0</a:t>
            </a:r>
            <a:r>
              <a:rPr lang="zh-CN" altLang="en-US" sz="2800" b="1" dirty="0">
                <a:solidFill>
                  <a:schemeClr val="bg2"/>
                </a:solidFill>
                <a:latin typeface="+mj-lt"/>
              </a:rPr>
              <a:t>型文法产生的语言：</a:t>
            </a:r>
            <a:r>
              <a:rPr lang="en-US" altLang="zh-CN" sz="2800" b="1" dirty="0">
                <a:solidFill>
                  <a:srgbClr val="FF00FF"/>
                </a:solidFill>
                <a:latin typeface="+mj-lt"/>
                <a:ea typeface="楷体_GB2312" pitchFamily="49" charset="-122"/>
              </a:rPr>
              <a:t>0</a:t>
            </a:r>
            <a:r>
              <a:rPr lang="zh-CN" altLang="en-US" sz="2800" b="1" dirty="0">
                <a:solidFill>
                  <a:srgbClr val="FF00FF"/>
                </a:solidFill>
                <a:latin typeface="+mj-lt"/>
                <a:ea typeface="楷体_GB2312" pitchFamily="49" charset="-122"/>
              </a:rPr>
              <a:t>型语言</a:t>
            </a:r>
          </a:p>
          <a:p>
            <a:pPr>
              <a:lnSpc>
                <a:spcPct val="150000"/>
              </a:lnSpc>
              <a:spcBef>
                <a:spcPct val="50000"/>
              </a:spcBef>
              <a:buClrTx/>
              <a:buFont typeface="Wingdings" panose="05000000000000000000" pitchFamily="2" charset="2"/>
              <a:buChar char="n"/>
              <a:defRPr/>
            </a:pPr>
            <a:r>
              <a:rPr lang="en-US" altLang="zh-CN" sz="2800" b="1" dirty="0">
                <a:solidFill>
                  <a:schemeClr val="bg2"/>
                </a:solidFill>
                <a:latin typeface="+mj-lt"/>
              </a:rPr>
              <a:t>1</a:t>
            </a:r>
            <a:r>
              <a:rPr lang="zh-CN" altLang="en-US" sz="2800" b="1" dirty="0">
                <a:solidFill>
                  <a:schemeClr val="bg2"/>
                </a:solidFill>
                <a:latin typeface="+mj-lt"/>
              </a:rPr>
              <a:t>型文法或上下文有关文法</a:t>
            </a:r>
            <a:r>
              <a:rPr lang="zh-CN" altLang="en-US" sz="2800" dirty="0">
                <a:solidFill>
                  <a:schemeClr val="bg2"/>
                </a:solidFill>
                <a:effectLst/>
                <a:latin typeface="+mj-lt"/>
              </a:rPr>
              <a:t>（ </a:t>
            </a:r>
            <a:r>
              <a:rPr lang="en-US" altLang="zh-CN" sz="2800" b="1" dirty="0">
                <a:solidFill>
                  <a:schemeClr val="bg2"/>
                </a:solidFill>
                <a:effectLst>
                  <a:outerShdw blurRad="38100" dist="38100" dir="2700000" algn="tl">
                    <a:srgbClr val="000000">
                      <a:alpha val="43137"/>
                    </a:srgbClr>
                  </a:outerShdw>
                </a:effectLst>
                <a:latin typeface="+mj-lt"/>
              </a:rPr>
              <a:t>CSG</a:t>
            </a:r>
            <a:r>
              <a:rPr lang="en-US" altLang="zh-CN" sz="2800" dirty="0">
                <a:solidFill>
                  <a:schemeClr val="bg2"/>
                </a:solidFill>
                <a:effectLst/>
                <a:latin typeface="+mj-lt"/>
              </a:rPr>
              <a:t> </a:t>
            </a:r>
            <a:r>
              <a:rPr lang="zh-CN" altLang="en-US" sz="2800" dirty="0">
                <a:solidFill>
                  <a:schemeClr val="bg2"/>
                </a:solidFill>
                <a:effectLst/>
                <a:latin typeface="+mj-lt"/>
              </a:rPr>
              <a:t>）</a:t>
            </a:r>
            <a:r>
              <a:rPr lang="zh-CN" altLang="en-US" sz="2800" b="1" dirty="0">
                <a:solidFill>
                  <a:schemeClr val="bg2"/>
                </a:solidFill>
                <a:latin typeface="+mj-lt"/>
              </a:rPr>
              <a:t>产生的语言：</a:t>
            </a:r>
          </a:p>
          <a:p>
            <a:pPr marL="0" indent="0">
              <a:buClrTx/>
              <a:buFont typeface="Monotype Sorts" pitchFamily="2" charset="2"/>
              <a:buNone/>
              <a:defRPr/>
            </a:pPr>
            <a:r>
              <a:rPr lang="zh-CN" altLang="en-US" sz="2800" b="1" dirty="0">
                <a:solidFill>
                  <a:schemeClr val="bg2"/>
                </a:solidFill>
                <a:latin typeface="+mj-lt"/>
              </a:rPr>
              <a:t>   </a:t>
            </a:r>
            <a:r>
              <a:rPr lang="en-US" altLang="zh-CN" sz="2800" b="1" dirty="0">
                <a:solidFill>
                  <a:srgbClr val="FF00FF"/>
                </a:solidFill>
                <a:latin typeface="+mj-lt"/>
                <a:ea typeface="楷体_GB2312" pitchFamily="49" charset="-122"/>
              </a:rPr>
              <a:t>1</a:t>
            </a:r>
            <a:r>
              <a:rPr lang="zh-CN" altLang="en-US" sz="2800" b="1" dirty="0">
                <a:solidFill>
                  <a:srgbClr val="FF00FF"/>
                </a:solidFill>
                <a:latin typeface="+mj-lt"/>
                <a:ea typeface="楷体_GB2312" pitchFamily="49" charset="-122"/>
              </a:rPr>
              <a:t>型语言或上下文有关语言</a:t>
            </a:r>
            <a:r>
              <a:rPr lang="zh-CN" altLang="en-US" sz="2800" b="1" dirty="0">
                <a:solidFill>
                  <a:schemeClr val="bg2"/>
                </a:solidFill>
                <a:latin typeface="+mj-lt"/>
                <a:ea typeface="楷体_GB2312" pitchFamily="49" charset="-122"/>
              </a:rPr>
              <a:t>（</a:t>
            </a:r>
            <a:r>
              <a:rPr lang="en-US" altLang="zh-CN" sz="2800" b="1" dirty="0">
                <a:solidFill>
                  <a:schemeClr val="bg2"/>
                </a:solidFill>
                <a:latin typeface="+mj-lt"/>
                <a:ea typeface="楷体_GB2312" pitchFamily="49" charset="-122"/>
              </a:rPr>
              <a:t>CSL</a:t>
            </a:r>
            <a:r>
              <a:rPr lang="zh-CN" altLang="en-US" sz="2800" b="1" dirty="0">
                <a:solidFill>
                  <a:schemeClr val="bg2"/>
                </a:solidFill>
                <a:latin typeface="+mj-lt"/>
                <a:ea typeface="楷体_GB2312" pitchFamily="49" charset="-122"/>
              </a:rPr>
              <a:t>）</a:t>
            </a:r>
          </a:p>
          <a:p>
            <a:pPr>
              <a:lnSpc>
                <a:spcPct val="150000"/>
              </a:lnSpc>
              <a:spcBef>
                <a:spcPct val="50000"/>
              </a:spcBef>
              <a:buClrTx/>
              <a:buFont typeface="Wingdings" panose="05000000000000000000" pitchFamily="2" charset="2"/>
              <a:buChar char="n"/>
              <a:defRPr/>
            </a:pPr>
            <a:r>
              <a:rPr lang="en-US" altLang="zh-CN" sz="2800" b="1" dirty="0">
                <a:solidFill>
                  <a:schemeClr val="bg2"/>
                </a:solidFill>
                <a:latin typeface="+mj-lt"/>
              </a:rPr>
              <a:t>2</a:t>
            </a:r>
            <a:r>
              <a:rPr lang="zh-CN" altLang="en-US" sz="2800" b="1" dirty="0">
                <a:solidFill>
                  <a:schemeClr val="bg2"/>
                </a:solidFill>
                <a:latin typeface="+mj-lt"/>
              </a:rPr>
              <a:t>型文法或上下文无关文法（ </a:t>
            </a:r>
            <a:r>
              <a:rPr lang="en-US" altLang="zh-CN" sz="2800" b="1" dirty="0">
                <a:solidFill>
                  <a:schemeClr val="bg2"/>
                </a:solidFill>
                <a:latin typeface="+mj-lt"/>
              </a:rPr>
              <a:t>CFG </a:t>
            </a:r>
            <a:r>
              <a:rPr lang="zh-CN" altLang="en-US" sz="2800" b="1" dirty="0">
                <a:solidFill>
                  <a:schemeClr val="bg2"/>
                </a:solidFill>
                <a:latin typeface="+mj-lt"/>
              </a:rPr>
              <a:t>）产生的语言</a:t>
            </a:r>
          </a:p>
          <a:p>
            <a:pPr marL="0" indent="0">
              <a:buClrTx/>
              <a:buFont typeface="Monotype Sorts" pitchFamily="2" charset="2"/>
              <a:buNone/>
              <a:defRPr/>
            </a:pPr>
            <a:r>
              <a:rPr lang="zh-CN" altLang="en-US" sz="2800" b="1" dirty="0">
                <a:solidFill>
                  <a:schemeClr val="bg2"/>
                </a:solidFill>
                <a:latin typeface="+mj-lt"/>
              </a:rPr>
              <a:t>   </a:t>
            </a:r>
            <a:r>
              <a:rPr lang="en-US" altLang="zh-CN" sz="2800" b="1" dirty="0">
                <a:solidFill>
                  <a:srgbClr val="FF00FF"/>
                </a:solidFill>
                <a:latin typeface="+mj-lt"/>
                <a:ea typeface="楷体_GB2312" pitchFamily="49" charset="-122"/>
              </a:rPr>
              <a:t>2</a:t>
            </a:r>
            <a:r>
              <a:rPr lang="zh-CN" altLang="en-US" sz="2800" b="1" dirty="0">
                <a:solidFill>
                  <a:srgbClr val="FF00FF"/>
                </a:solidFill>
                <a:latin typeface="+mj-lt"/>
                <a:ea typeface="楷体_GB2312" pitchFamily="49" charset="-122"/>
              </a:rPr>
              <a:t>型语言或上下文无关语言</a:t>
            </a:r>
            <a:r>
              <a:rPr lang="zh-CN" altLang="en-US" sz="2800" b="1" dirty="0">
                <a:solidFill>
                  <a:schemeClr val="bg2"/>
                </a:solidFill>
                <a:latin typeface="+mj-lt"/>
                <a:ea typeface="楷体_GB2312" pitchFamily="49" charset="-122"/>
              </a:rPr>
              <a:t>（ </a:t>
            </a:r>
            <a:r>
              <a:rPr lang="en-US" altLang="zh-CN" sz="2800" b="1" dirty="0">
                <a:solidFill>
                  <a:schemeClr val="bg2"/>
                </a:solidFill>
                <a:latin typeface="+mj-lt"/>
                <a:ea typeface="楷体_GB2312" pitchFamily="49" charset="-122"/>
              </a:rPr>
              <a:t>CFL </a:t>
            </a:r>
            <a:r>
              <a:rPr lang="zh-CN" altLang="en-US" sz="2800" b="1" dirty="0">
                <a:solidFill>
                  <a:schemeClr val="bg2"/>
                </a:solidFill>
                <a:latin typeface="+mj-lt"/>
                <a:ea typeface="楷体_GB2312" pitchFamily="49" charset="-122"/>
              </a:rPr>
              <a:t>）语法规则</a:t>
            </a:r>
            <a:endParaRPr lang="zh-CN" altLang="en-US" sz="2800" b="1" baseline="30000" dirty="0">
              <a:solidFill>
                <a:schemeClr val="bg2"/>
              </a:solidFill>
              <a:latin typeface="+mj-lt"/>
              <a:ea typeface="楷体_GB2312" pitchFamily="49" charset="-122"/>
            </a:endParaRPr>
          </a:p>
          <a:p>
            <a:pPr>
              <a:spcBef>
                <a:spcPct val="60000"/>
              </a:spcBef>
              <a:buClrTx/>
              <a:buFont typeface="Wingdings" panose="05000000000000000000" pitchFamily="2" charset="2"/>
              <a:buChar char="n"/>
              <a:defRPr/>
            </a:pPr>
            <a:r>
              <a:rPr lang="en-US" altLang="zh-CN" sz="2800" b="1" dirty="0">
                <a:solidFill>
                  <a:schemeClr val="bg2"/>
                </a:solidFill>
                <a:latin typeface="+mj-lt"/>
              </a:rPr>
              <a:t>3</a:t>
            </a:r>
            <a:r>
              <a:rPr lang="zh-CN" altLang="en-US" sz="2800" b="1" dirty="0">
                <a:solidFill>
                  <a:schemeClr val="bg2"/>
                </a:solidFill>
                <a:latin typeface="+mj-lt"/>
              </a:rPr>
              <a:t>型文法或正则（正规）文法（ </a:t>
            </a:r>
            <a:r>
              <a:rPr lang="en-US" altLang="zh-CN" sz="2800" b="1" dirty="0">
                <a:solidFill>
                  <a:schemeClr val="bg2"/>
                </a:solidFill>
                <a:latin typeface="+mj-lt"/>
              </a:rPr>
              <a:t>RG </a:t>
            </a:r>
            <a:r>
              <a:rPr lang="zh-CN" altLang="en-US" sz="2800" b="1" dirty="0">
                <a:solidFill>
                  <a:schemeClr val="bg2"/>
                </a:solidFill>
                <a:latin typeface="+mj-lt"/>
              </a:rPr>
              <a:t>）产生的语言</a:t>
            </a:r>
          </a:p>
          <a:p>
            <a:pPr marL="0" indent="0">
              <a:buClrTx/>
              <a:buFont typeface="Monotype Sorts" pitchFamily="2" charset="2"/>
              <a:buNone/>
              <a:defRPr/>
            </a:pPr>
            <a:r>
              <a:rPr lang="zh-CN" altLang="en-US" sz="2800" b="1" dirty="0">
                <a:solidFill>
                  <a:schemeClr val="bg2"/>
                </a:solidFill>
                <a:latin typeface="+mj-lt"/>
              </a:rPr>
              <a:t>   </a:t>
            </a:r>
            <a:r>
              <a:rPr lang="en-US" altLang="zh-CN" sz="2800" b="1" dirty="0">
                <a:solidFill>
                  <a:srgbClr val="FF00FF"/>
                </a:solidFill>
                <a:latin typeface="+mj-lt"/>
                <a:ea typeface="楷体_GB2312" pitchFamily="49" charset="-122"/>
              </a:rPr>
              <a:t>3</a:t>
            </a:r>
            <a:r>
              <a:rPr lang="zh-CN" altLang="en-US" sz="2800" b="1" dirty="0">
                <a:solidFill>
                  <a:srgbClr val="FF00FF"/>
                </a:solidFill>
                <a:latin typeface="+mj-lt"/>
                <a:ea typeface="楷体_GB2312" pitchFamily="49" charset="-122"/>
              </a:rPr>
              <a:t>型语言或正则（正规）语言</a:t>
            </a:r>
            <a:r>
              <a:rPr lang="zh-CN" altLang="en-US" sz="2800" b="1" dirty="0">
                <a:solidFill>
                  <a:schemeClr val="bg2"/>
                </a:solidFill>
                <a:latin typeface="+mj-lt"/>
                <a:ea typeface="楷体_GB2312" pitchFamily="49" charset="-122"/>
              </a:rPr>
              <a:t>（ </a:t>
            </a:r>
            <a:r>
              <a:rPr lang="en-US" altLang="zh-CN" sz="2800" b="1" dirty="0">
                <a:solidFill>
                  <a:schemeClr val="bg2"/>
                </a:solidFill>
                <a:latin typeface="+mj-lt"/>
                <a:ea typeface="楷体_GB2312" pitchFamily="49" charset="-122"/>
              </a:rPr>
              <a:t>RL </a:t>
            </a:r>
            <a:r>
              <a:rPr lang="zh-CN" altLang="en-US" sz="2800" b="1" dirty="0">
                <a:solidFill>
                  <a:schemeClr val="bg2"/>
                </a:solidFill>
                <a:latin typeface="+mj-lt"/>
                <a:ea typeface="楷体_GB2312" pitchFamily="49" charset="-122"/>
              </a:rPr>
              <a:t>）词法规则</a:t>
            </a:r>
          </a:p>
        </p:txBody>
      </p:sp>
      <p:sp>
        <p:nvSpPr>
          <p:cNvPr id="67589" name="Text Box 5"/>
          <p:cNvSpPr txBox="1">
            <a:spLocks noChangeArrowheads="1"/>
          </p:cNvSpPr>
          <p:nvPr/>
        </p:nvSpPr>
        <p:spPr bwMode="auto">
          <a:xfrm>
            <a:off x="2878138" y="57150"/>
            <a:ext cx="3616325" cy="647700"/>
          </a:xfrm>
          <a:prstGeom prst="rect">
            <a:avLst/>
          </a:prstGeom>
          <a:noFill/>
          <a:ln w="9525">
            <a:noFill/>
            <a:miter lim="800000"/>
            <a:headEnd/>
            <a:tailEnd/>
          </a:ln>
          <a:effectLst/>
        </p:spPr>
        <p:txBody>
          <a:bodyPr lIns="92075" tIns="46038" rIns="92075" bIns="46038">
            <a:spAutoFit/>
          </a:bodyPr>
          <a:lstStyle>
            <a:defPPr>
              <a:defRPr lang="zh-CN"/>
            </a:defPPr>
            <a:lvl1pPr algn="ctr">
              <a:lnSpc>
                <a:spcPct val="90000"/>
              </a:lnSpc>
              <a:spcBef>
                <a:spcPct val="20000"/>
              </a:spcBef>
              <a:buClr>
                <a:schemeClr val="tx2"/>
              </a:buClr>
              <a:buSzPct val="75000"/>
              <a:buFont typeface="Monotype Sorts" pitchFamily="2" charset="2"/>
              <a:buNone/>
              <a:defRPr sz="400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defRPr>
            </a:lvl1pPr>
          </a:lstStyle>
          <a:p>
            <a:pPr>
              <a:defRPr/>
            </a:pPr>
            <a:r>
              <a:rPr lang="zh-CN" altLang="en-US" dirty="0"/>
              <a:t>语言的类型</a:t>
            </a:r>
          </a:p>
        </p:txBody>
      </p:sp>
      <p:sp>
        <p:nvSpPr>
          <p:cNvPr id="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anim calcmode="lin" valueType="num">
                                      <p:cBhvr additive="base">
                                        <p:cTn id="7" dur="500" fill="hold"/>
                                        <p:tgtEl>
                                          <p:spTgt spid="850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0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0947">
                                            <p:txEl>
                                              <p:pRg st="1" end="1"/>
                                            </p:txEl>
                                          </p:spTgt>
                                        </p:tgtEl>
                                        <p:attrNameLst>
                                          <p:attrName>style.visibility</p:attrName>
                                        </p:attrNameLst>
                                      </p:cBhvr>
                                      <p:to>
                                        <p:strVal val="visible"/>
                                      </p:to>
                                    </p:set>
                                    <p:anim calcmode="lin" valueType="num">
                                      <p:cBhvr additive="base">
                                        <p:cTn id="13" dur="500" fill="hold"/>
                                        <p:tgtEl>
                                          <p:spTgt spid="850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0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0947">
                                            <p:txEl>
                                              <p:pRg st="2" end="2"/>
                                            </p:txEl>
                                          </p:spTgt>
                                        </p:tgtEl>
                                        <p:attrNameLst>
                                          <p:attrName>style.visibility</p:attrName>
                                        </p:attrNameLst>
                                      </p:cBhvr>
                                      <p:to>
                                        <p:strVal val="visible"/>
                                      </p:to>
                                    </p:set>
                                    <p:anim calcmode="lin" valueType="num">
                                      <p:cBhvr additive="base">
                                        <p:cTn id="19" dur="500" fill="hold"/>
                                        <p:tgtEl>
                                          <p:spTgt spid="850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0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50947">
                                            <p:txEl>
                                              <p:pRg st="3" end="3"/>
                                            </p:txEl>
                                          </p:spTgt>
                                        </p:tgtEl>
                                        <p:attrNameLst>
                                          <p:attrName>style.visibility</p:attrName>
                                        </p:attrNameLst>
                                      </p:cBhvr>
                                      <p:to>
                                        <p:strVal val="visible"/>
                                      </p:to>
                                    </p:set>
                                    <p:anim calcmode="lin" valueType="num">
                                      <p:cBhvr additive="base">
                                        <p:cTn id="25" dur="500" fill="hold"/>
                                        <p:tgtEl>
                                          <p:spTgt spid="850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50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0947">
                                            <p:txEl>
                                              <p:pRg st="4" end="4"/>
                                            </p:txEl>
                                          </p:spTgt>
                                        </p:tgtEl>
                                        <p:attrNameLst>
                                          <p:attrName>style.visibility</p:attrName>
                                        </p:attrNameLst>
                                      </p:cBhvr>
                                      <p:to>
                                        <p:strVal val="visible"/>
                                      </p:to>
                                    </p:set>
                                    <p:anim calcmode="lin" valueType="num">
                                      <p:cBhvr additive="base">
                                        <p:cTn id="31" dur="500" fill="hold"/>
                                        <p:tgtEl>
                                          <p:spTgt spid="8509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509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50947">
                                            <p:txEl>
                                              <p:pRg st="5" end="5"/>
                                            </p:txEl>
                                          </p:spTgt>
                                        </p:tgtEl>
                                        <p:attrNameLst>
                                          <p:attrName>style.visibility</p:attrName>
                                        </p:attrNameLst>
                                      </p:cBhvr>
                                      <p:to>
                                        <p:strVal val="visible"/>
                                      </p:to>
                                    </p:set>
                                    <p:anim calcmode="lin" valueType="num">
                                      <p:cBhvr additive="base">
                                        <p:cTn id="37" dur="500" fill="hold"/>
                                        <p:tgtEl>
                                          <p:spTgt spid="8509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509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0947">
                                            <p:txEl>
                                              <p:pRg st="6" end="6"/>
                                            </p:txEl>
                                          </p:spTgt>
                                        </p:tgtEl>
                                        <p:attrNameLst>
                                          <p:attrName>style.visibility</p:attrName>
                                        </p:attrNameLst>
                                      </p:cBhvr>
                                      <p:to>
                                        <p:strVal val="visible"/>
                                      </p:to>
                                    </p:set>
                                    <p:anim calcmode="lin" valueType="num">
                                      <p:cBhvr additive="base">
                                        <p:cTn id="43" dur="500" fill="hold"/>
                                        <p:tgtEl>
                                          <p:spTgt spid="8509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50947">
                                            <p:txEl>
                                              <p:pRg st="6" end="6"/>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autoUpdateAnimBg="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8066" name="Group 9"/>
          <p:cNvGrpSpPr>
            <a:grpSpLocks/>
          </p:cNvGrpSpPr>
          <p:nvPr/>
        </p:nvGrpSpPr>
        <p:grpSpPr bwMode="auto">
          <a:xfrm>
            <a:off x="1908175" y="1052513"/>
            <a:ext cx="5410200" cy="3124200"/>
            <a:chOff x="1248" y="1632"/>
            <a:chExt cx="3408" cy="1968"/>
          </a:xfrm>
        </p:grpSpPr>
        <p:sp>
          <p:nvSpPr>
            <p:cNvPr id="908298" name="Oval 10"/>
            <p:cNvSpPr>
              <a:spLocks noChangeArrowheads="1"/>
            </p:cNvSpPr>
            <p:nvPr/>
          </p:nvSpPr>
          <p:spPr bwMode="auto">
            <a:xfrm>
              <a:off x="1248" y="1632"/>
              <a:ext cx="3408" cy="1968"/>
            </a:xfrm>
            <a:prstGeom prst="ellipse">
              <a:avLst/>
            </a:prstGeom>
            <a:solidFill>
              <a:srgbClr val="00FF99"/>
            </a:solidFill>
            <a:ln w="19050">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8299" name="Oval 11"/>
            <p:cNvSpPr>
              <a:spLocks noChangeArrowheads="1"/>
            </p:cNvSpPr>
            <p:nvPr/>
          </p:nvSpPr>
          <p:spPr bwMode="auto">
            <a:xfrm>
              <a:off x="1488" y="1920"/>
              <a:ext cx="3024" cy="1632"/>
            </a:xfrm>
            <a:prstGeom prst="ellipse">
              <a:avLst/>
            </a:prstGeom>
            <a:solidFill>
              <a:srgbClr val="FFCC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8300" name="Oval 12"/>
            <p:cNvSpPr>
              <a:spLocks noChangeArrowheads="1"/>
            </p:cNvSpPr>
            <p:nvPr/>
          </p:nvSpPr>
          <p:spPr bwMode="auto">
            <a:xfrm>
              <a:off x="1824" y="2400"/>
              <a:ext cx="2430" cy="1056"/>
            </a:xfrm>
            <a:prstGeom prst="ellipse">
              <a:avLst/>
            </a:prstGeom>
            <a:solidFill>
              <a:srgbClr val="FFFF99"/>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8301" name="Oval 13"/>
            <p:cNvSpPr>
              <a:spLocks noChangeArrowheads="1"/>
            </p:cNvSpPr>
            <p:nvPr/>
          </p:nvSpPr>
          <p:spPr bwMode="auto">
            <a:xfrm>
              <a:off x="2256" y="2832"/>
              <a:ext cx="1512" cy="528"/>
            </a:xfrm>
            <a:prstGeom prst="ellipse">
              <a:avLst/>
            </a:prstGeom>
            <a:solidFill>
              <a:srgbClr val="CCFF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8077" name="Text Box 14"/>
            <p:cNvSpPr txBox="1">
              <a:spLocks noChangeArrowheads="1"/>
            </p:cNvSpPr>
            <p:nvPr/>
          </p:nvSpPr>
          <p:spPr bwMode="auto">
            <a:xfrm>
              <a:off x="2460" y="2496"/>
              <a:ext cx="10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ea typeface="楷体_GB2312" pitchFamily="49" charset="-122"/>
                </a:rPr>
                <a:t>2</a:t>
              </a:r>
              <a:r>
                <a:rPr lang="zh-CN" altLang="en-US" sz="2400">
                  <a:solidFill>
                    <a:srgbClr val="000066"/>
                  </a:solidFill>
                  <a:ea typeface="楷体_GB2312" pitchFamily="49" charset="-122"/>
                </a:rPr>
                <a:t>型文法</a:t>
              </a:r>
            </a:p>
          </p:txBody>
        </p:sp>
        <p:sp>
          <p:nvSpPr>
            <p:cNvPr id="88078" name="Text Box 15"/>
            <p:cNvSpPr txBox="1">
              <a:spLocks noChangeArrowheads="1"/>
            </p:cNvSpPr>
            <p:nvPr/>
          </p:nvSpPr>
          <p:spPr bwMode="auto">
            <a:xfrm>
              <a:off x="2514" y="192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ea typeface="楷体_GB2312" pitchFamily="49" charset="-122"/>
                </a:rPr>
                <a:t>1</a:t>
              </a:r>
              <a:r>
                <a:rPr lang="zh-CN" altLang="en-US" sz="2400">
                  <a:solidFill>
                    <a:srgbClr val="000066"/>
                  </a:solidFill>
                  <a:ea typeface="楷体_GB2312" pitchFamily="49" charset="-122"/>
                </a:rPr>
                <a:t>型文法</a:t>
              </a:r>
            </a:p>
          </p:txBody>
        </p:sp>
        <p:sp>
          <p:nvSpPr>
            <p:cNvPr id="88079" name="Text Box 16"/>
            <p:cNvSpPr txBox="1">
              <a:spLocks noChangeArrowheads="1"/>
            </p:cNvSpPr>
            <p:nvPr/>
          </p:nvSpPr>
          <p:spPr bwMode="auto">
            <a:xfrm>
              <a:off x="24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ea typeface="楷体_GB2312" pitchFamily="49" charset="-122"/>
                </a:rPr>
                <a:t>0</a:t>
              </a:r>
              <a:r>
                <a:rPr lang="zh-CN" altLang="en-US" sz="2400">
                  <a:solidFill>
                    <a:srgbClr val="000066"/>
                  </a:solidFill>
                  <a:ea typeface="楷体_GB2312" pitchFamily="49" charset="-122"/>
                </a:rPr>
                <a:t>型文法</a:t>
              </a:r>
            </a:p>
          </p:txBody>
        </p:sp>
        <p:sp>
          <p:nvSpPr>
            <p:cNvPr id="88080" name="Text Box 17"/>
            <p:cNvSpPr txBox="1">
              <a:spLocks noChangeArrowheads="1"/>
            </p:cNvSpPr>
            <p:nvPr/>
          </p:nvSpPr>
          <p:spPr bwMode="auto">
            <a:xfrm>
              <a:off x="2544" y="29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ea typeface="楷体_GB2312" pitchFamily="49" charset="-122"/>
                </a:rPr>
                <a:t>3</a:t>
              </a:r>
              <a:r>
                <a:rPr lang="zh-CN" altLang="en-US" sz="2400">
                  <a:solidFill>
                    <a:srgbClr val="000066"/>
                  </a:solidFill>
                  <a:ea typeface="楷体_GB2312" pitchFamily="49" charset="-122"/>
                </a:rPr>
                <a:t>型文法</a:t>
              </a:r>
            </a:p>
          </p:txBody>
        </p:sp>
      </p:grpSp>
      <p:sp>
        <p:nvSpPr>
          <p:cNvPr id="68613" name="Text Box 18"/>
          <p:cNvSpPr txBox="1">
            <a:spLocks noChangeArrowheads="1"/>
          </p:cNvSpPr>
          <p:nvPr/>
        </p:nvSpPr>
        <p:spPr bwMode="auto">
          <a:xfrm>
            <a:off x="250825" y="188913"/>
            <a:ext cx="8512175" cy="647700"/>
          </a:xfrm>
          <a:prstGeom prst="rect">
            <a:avLst/>
          </a:prstGeom>
          <a:noFill/>
          <a:ln w="9525">
            <a:noFill/>
            <a:miter lim="800000"/>
            <a:headEnd/>
            <a:tailEnd/>
          </a:ln>
          <a:effectLst/>
        </p:spPr>
        <p:txBody>
          <a:bodyPr lIns="92075" tIns="46038" rIns="92075" bIns="46038">
            <a:spAutoFit/>
          </a:bodyPr>
          <a:lstStyle>
            <a:defPPr>
              <a:defRPr lang="zh-CN"/>
            </a:defPPr>
            <a:lvl1pPr algn="ctr">
              <a:lnSpc>
                <a:spcPct val="90000"/>
              </a:lnSpc>
              <a:spcBef>
                <a:spcPct val="20000"/>
              </a:spcBef>
              <a:buClr>
                <a:schemeClr val="tx2"/>
              </a:buClr>
              <a:buSzPct val="75000"/>
              <a:buFont typeface="Monotype Sorts" pitchFamily="2" charset="2"/>
              <a:buNone/>
              <a:defRPr sz="400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defRPr>
            </a:lvl1pPr>
          </a:lstStyle>
          <a:p>
            <a:pPr>
              <a:defRPr/>
            </a:pPr>
            <a:r>
              <a:rPr lang="zh-CN" altLang="en-US" dirty="0"/>
              <a:t>四种语言之间的逐级“包含”关系</a:t>
            </a:r>
          </a:p>
        </p:txBody>
      </p:sp>
      <p:grpSp>
        <p:nvGrpSpPr>
          <p:cNvPr id="3" name="Group 28"/>
          <p:cNvGrpSpPr>
            <a:grpSpLocks/>
          </p:cNvGrpSpPr>
          <p:nvPr/>
        </p:nvGrpSpPr>
        <p:grpSpPr bwMode="auto">
          <a:xfrm>
            <a:off x="3203575" y="5373688"/>
            <a:ext cx="3455988" cy="863600"/>
            <a:chOff x="2018" y="3385"/>
            <a:chExt cx="2177" cy="544"/>
          </a:xfrm>
        </p:grpSpPr>
        <p:sp>
          <p:nvSpPr>
            <p:cNvPr id="908315" name="Rectangle 27"/>
            <p:cNvSpPr>
              <a:spLocks noChangeArrowheads="1"/>
            </p:cNvSpPr>
            <p:nvPr/>
          </p:nvSpPr>
          <p:spPr bwMode="auto">
            <a:xfrm>
              <a:off x="2018" y="3385"/>
              <a:ext cx="2177" cy="544"/>
            </a:xfrm>
            <a:prstGeom prst="rect">
              <a:avLst/>
            </a:prstGeom>
            <a:solidFill>
              <a:srgbClr val="FFFF00"/>
            </a:soli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aphicFrame>
          <p:nvGraphicFramePr>
            <p:cNvPr id="88072" name="Object 24"/>
            <p:cNvGraphicFramePr>
              <a:graphicFrameLocks noChangeAspect="1"/>
            </p:cNvGraphicFramePr>
            <p:nvPr/>
          </p:nvGraphicFramePr>
          <p:xfrm>
            <a:off x="2200" y="3475"/>
            <a:ext cx="1950" cy="395"/>
          </p:xfrm>
          <a:graphic>
            <a:graphicData uri="http://schemas.openxmlformats.org/presentationml/2006/ole">
              <mc:AlternateContent xmlns:mc="http://schemas.openxmlformats.org/markup-compatibility/2006">
                <mc:Choice xmlns:v="urn:schemas-microsoft-com:vml" Requires="v">
                  <p:oleObj spid="_x0000_s88107" name="Equation" r:id="rId3" imgW="1130300" imgH="228600" progId="Equation.3">
                    <p:embed/>
                  </p:oleObj>
                </mc:Choice>
                <mc:Fallback>
                  <p:oleObj name="Equation" r:id="rId3" imgW="1130300" imgH="2286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3475"/>
                          <a:ext cx="1950"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08318" name="Text Box 30"/>
          <p:cNvSpPr txBox="1">
            <a:spLocks noChangeArrowheads="1"/>
          </p:cNvSpPr>
          <p:nvPr/>
        </p:nvSpPr>
        <p:spPr bwMode="auto">
          <a:xfrm>
            <a:off x="395288" y="4292600"/>
            <a:ext cx="8497887" cy="946150"/>
          </a:xfrm>
          <a:prstGeom prst="rect">
            <a:avLst/>
          </a:prstGeom>
          <a:solidFill>
            <a:srgbClr val="ABFD95"/>
          </a:solidFill>
          <a:ln w="9525">
            <a:noFill/>
            <a:miter lim="800000"/>
            <a:headEnd/>
            <a:tailEnd/>
          </a:ln>
          <a:effectLst/>
        </p:spPr>
        <p:txBody>
          <a:bodyPr lIns="92075" tIns="46038" rIns="92075" bIns="46038">
            <a:spAutoFit/>
          </a:bodyPr>
          <a:lstStyle/>
          <a:p>
            <a:pPr marL="457200">
              <a:defRPr/>
            </a:pPr>
            <a:r>
              <a:rPr lang="zh-CN" altLang="en-US" sz="2800">
                <a:solidFill>
                  <a:schemeClr val="bg2"/>
                </a:solidFill>
                <a:latin typeface="Times New Roman" pitchFamily="18" charset="0"/>
              </a:rPr>
              <a:t>将文法分为</a:t>
            </a:r>
            <a:r>
              <a:rPr lang="en-US" altLang="zh-CN" sz="2800">
                <a:solidFill>
                  <a:schemeClr val="bg2"/>
                </a:solidFill>
                <a:latin typeface="Times New Roman" pitchFamily="18" charset="0"/>
              </a:rPr>
              <a:t>0</a:t>
            </a:r>
            <a:r>
              <a:rPr lang="zh-CN" altLang="en-US" sz="2800">
                <a:solidFill>
                  <a:schemeClr val="bg2"/>
                </a:solidFill>
                <a:latin typeface="Times New Roman" pitchFamily="18" charset="0"/>
              </a:rPr>
              <a:t>、</a:t>
            </a:r>
            <a:r>
              <a:rPr lang="en-US" altLang="zh-CN" sz="2800">
                <a:solidFill>
                  <a:schemeClr val="bg2"/>
                </a:solidFill>
                <a:latin typeface="Times New Roman" pitchFamily="18" charset="0"/>
              </a:rPr>
              <a:t>1</a:t>
            </a:r>
            <a:r>
              <a:rPr lang="zh-CN" altLang="en-US" sz="2800">
                <a:solidFill>
                  <a:schemeClr val="bg2"/>
                </a:solidFill>
                <a:latin typeface="Times New Roman" pitchFamily="18" charset="0"/>
              </a:rPr>
              <a:t>、</a:t>
            </a:r>
            <a:r>
              <a:rPr lang="en-US" altLang="zh-CN" sz="2800">
                <a:solidFill>
                  <a:schemeClr val="bg2"/>
                </a:solidFill>
                <a:latin typeface="Times New Roman" pitchFamily="18" charset="0"/>
              </a:rPr>
              <a:t>2</a:t>
            </a:r>
            <a:r>
              <a:rPr lang="zh-CN" altLang="en-US" sz="2800">
                <a:solidFill>
                  <a:schemeClr val="bg2"/>
                </a:solidFill>
                <a:latin typeface="Times New Roman" pitchFamily="18" charset="0"/>
              </a:rPr>
              <a:t>、</a:t>
            </a:r>
            <a:r>
              <a:rPr lang="en-US" altLang="zh-CN" sz="2800">
                <a:solidFill>
                  <a:schemeClr val="bg2"/>
                </a:solidFill>
                <a:latin typeface="Times New Roman" pitchFamily="18" charset="0"/>
              </a:rPr>
              <a:t>3</a:t>
            </a:r>
            <a:r>
              <a:rPr lang="zh-CN" altLang="en-US" sz="2800">
                <a:solidFill>
                  <a:schemeClr val="bg2"/>
                </a:solidFill>
                <a:latin typeface="Times New Roman" pitchFamily="18" charset="0"/>
              </a:rPr>
              <a:t>型文法，是逐渐增加对规则的限制条件，定义的语言是依次缩小的。</a:t>
            </a:r>
            <a:endParaRPr lang="zh-CN" altLang="en-US" sz="2800">
              <a:solidFill>
                <a:schemeClr val="bg2"/>
              </a:solidFill>
              <a:effectLst>
                <a:outerShdw blurRad="38100" dist="38100" dir="2700000" algn="tl">
                  <a:srgbClr val="FFFFFF"/>
                </a:outerShdw>
              </a:effectLst>
              <a:latin typeface="Times New Roman" pitchFamily="18" charset="0"/>
            </a:endParaRPr>
          </a:p>
        </p:txBody>
      </p:sp>
      <p:sp>
        <p:nvSpPr>
          <p:cNvPr id="1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08318"/>
                                        </p:tgtEl>
                                        <p:attrNameLst>
                                          <p:attrName>style.visibility</p:attrName>
                                        </p:attrNameLst>
                                      </p:cBhvr>
                                      <p:to>
                                        <p:strVal val="visible"/>
                                      </p:to>
                                    </p:set>
                                    <p:animEffect transition="in" filter="wedge">
                                      <p:cBhvr>
                                        <p:cTn id="7" dur="2000"/>
                                        <p:tgtEl>
                                          <p:spTgt spid="908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318"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1116013" y="0"/>
            <a:ext cx="6985000" cy="4508500"/>
            <a:chOff x="703" y="0"/>
            <a:chExt cx="4400" cy="2840"/>
          </a:xfrm>
        </p:grpSpPr>
        <p:sp>
          <p:nvSpPr>
            <p:cNvPr id="909317" name="Oval 5"/>
            <p:cNvSpPr>
              <a:spLocks noChangeArrowheads="1"/>
            </p:cNvSpPr>
            <p:nvPr/>
          </p:nvSpPr>
          <p:spPr bwMode="auto">
            <a:xfrm>
              <a:off x="703" y="391"/>
              <a:ext cx="4400" cy="2449"/>
            </a:xfrm>
            <a:prstGeom prst="ellipse">
              <a:avLst/>
            </a:prstGeom>
            <a:solidFill>
              <a:srgbClr val="00FF99"/>
            </a:solidFill>
            <a:ln w="19050">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9318" name="Oval 6"/>
            <p:cNvSpPr>
              <a:spLocks noChangeArrowheads="1"/>
            </p:cNvSpPr>
            <p:nvPr/>
          </p:nvSpPr>
          <p:spPr bwMode="auto">
            <a:xfrm>
              <a:off x="1012" y="750"/>
              <a:ext cx="3905" cy="2030"/>
            </a:xfrm>
            <a:prstGeom prst="ellipse">
              <a:avLst/>
            </a:prstGeom>
            <a:solidFill>
              <a:srgbClr val="FFCC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9319" name="Oval 7"/>
            <p:cNvSpPr>
              <a:spLocks noChangeArrowheads="1"/>
            </p:cNvSpPr>
            <p:nvPr/>
          </p:nvSpPr>
          <p:spPr bwMode="auto">
            <a:xfrm>
              <a:off x="1446" y="1347"/>
              <a:ext cx="3138" cy="1314"/>
            </a:xfrm>
            <a:prstGeom prst="ellipse">
              <a:avLst/>
            </a:prstGeom>
            <a:solidFill>
              <a:srgbClr val="FFFF99"/>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9320" name="Oval 8"/>
            <p:cNvSpPr>
              <a:spLocks noChangeArrowheads="1"/>
            </p:cNvSpPr>
            <p:nvPr/>
          </p:nvSpPr>
          <p:spPr bwMode="auto">
            <a:xfrm>
              <a:off x="2004" y="1884"/>
              <a:ext cx="1953" cy="658"/>
            </a:xfrm>
            <a:prstGeom prst="ellipse">
              <a:avLst/>
            </a:prstGeom>
            <a:solidFill>
              <a:srgbClr val="CCFF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9102" name="Text Box 9"/>
            <p:cNvSpPr txBox="1">
              <a:spLocks noChangeArrowheads="1"/>
            </p:cNvSpPr>
            <p:nvPr/>
          </p:nvSpPr>
          <p:spPr bwMode="auto">
            <a:xfrm>
              <a:off x="1565" y="1525"/>
              <a:ext cx="3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2</a:t>
              </a:r>
              <a:r>
                <a:rPr lang="zh-CN" altLang="en-US" sz="2400">
                  <a:solidFill>
                    <a:srgbClr val="000066"/>
                  </a:solidFill>
                  <a:latin typeface="楷体_GB2312" pitchFamily="49" charset="-122"/>
                  <a:ea typeface="楷体_GB2312" pitchFamily="49" charset="-122"/>
                </a:rPr>
                <a:t>型文法（不确定的下推自动机）</a:t>
              </a:r>
            </a:p>
          </p:txBody>
        </p:sp>
        <p:sp>
          <p:nvSpPr>
            <p:cNvPr id="89103" name="Text Box 10"/>
            <p:cNvSpPr txBox="1">
              <a:spLocks noChangeArrowheads="1"/>
            </p:cNvSpPr>
            <p:nvPr/>
          </p:nvSpPr>
          <p:spPr bwMode="auto">
            <a:xfrm>
              <a:off x="1565" y="981"/>
              <a:ext cx="30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1</a:t>
              </a:r>
              <a:r>
                <a:rPr lang="zh-CN" altLang="en-US" sz="2400">
                  <a:solidFill>
                    <a:srgbClr val="000066"/>
                  </a:solidFill>
                  <a:latin typeface="楷体_GB2312" pitchFamily="49" charset="-122"/>
                  <a:ea typeface="楷体_GB2312" pitchFamily="49" charset="-122"/>
                </a:rPr>
                <a:t>型文法（不确定的界限自动机）</a:t>
              </a:r>
            </a:p>
          </p:txBody>
        </p:sp>
        <p:sp>
          <p:nvSpPr>
            <p:cNvPr id="89104" name="Text Box 11"/>
            <p:cNvSpPr txBox="1">
              <a:spLocks noChangeArrowheads="1"/>
            </p:cNvSpPr>
            <p:nvPr/>
          </p:nvSpPr>
          <p:spPr bwMode="auto">
            <a:xfrm>
              <a:off x="2154" y="436"/>
              <a:ext cx="19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0</a:t>
              </a:r>
              <a:r>
                <a:rPr lang="zh-CN" altLang="en-US" sz="2400">
                  <a:solidFill>
                    <a:srgbClr val="000066"/>
                  </a:solidFill>
                  <a:latin typeface="楷体_GB2312" pitchFamily="49" charset="-122"/>
                  <a:ea typeface="楷体_GB2312" pitchFamily="49" charset="-122"/>
                </a:rPr>
                <a:t>型文法（图灵机）</a:t>
              </a:r>
            </a:p>
          </p:txBody>
        </p:sp>
        <p:sp>
          <p:nvSpPr>
            <p:cNvPr id="89105" name="Text Box 12"/>
            <p:cNvSpPr txBox="1">
              <a:spLocks noChangeArrowheads="1"/>
            </p:cNvSpPr>
            <p:nvPr/>
          </p:nvSpPr>
          <p:spPr bwMode="auto">
            <a:xfrm>
              <a:off x="1973" y="2069"/>
              <a:ext cx="2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3</a:t>
              </a:r>
              <a:r>
                <a:rPr lang="zh-CN" altLang="en-US" sz="2400">
                  <a:solidFill>
                    <a:srgbClr val="000066"/>
                  </a:solidFill>
                  <a:latin typeface="楷体_GB2312" pitchFamily="49" charset="-122"/>
                  <a:ea typeface="楷体_GB2312" pitchFamily="49" charset="-122"/>
                </a:rPr>
                <a:t>型文法（有限自动机）</a:t>
              </a:r>
            </a:p>
          </p:txBody>
        </p:sp>
        <p:sp>
          <p:nvSpPr>
            <p:cNvPr id="69652" name="Text Box 13"/>
            <p:cNvSpPr txBox="1">
              <a:spLocks noChangeArrowheads="1"/>
            </p:cNvSpPr>
            <p:nvPr/>
          </p:nvSpPr>
          <p:spPr bwMode="auto">
            <a:xfrm>
              <a:off x="1519" y="0"/>
              <a:ext cx="326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4000" dirty="0">
                  <a:solidFill>
                    <a:schemeClr val="bg1">
                      <a:lumMod val="75000"/>
                    </a:schemeClr>
                  </a:solidFill>
                  <a:effectLst>
                    <a:outerShdw blurRad="38100" dist="38100" dir="2700000" algn="tl">
                      <a:srgbClr val="000000">
                        <a:alpha val="43137"/>
                      </a:srgbClr>
                    </a:outerShdw>
                  </a:effectLst>
                </a:rPr>
                <a:t>形式语言与自动机</a:t>
              </a:r>
            </a:p>
          </p:txBody>
        </p:sp>
      </p:grpSp>
      <p:sp>
        <p:nvSpPr>
          <p:cNvPr id="909327" name="Text Box 15"/>
          <p:cNvSpPr txBox="1">
            <a:spLocks noChangeArrowheads="1"/>
          </p:cNvSpPr>
          <p:nvPr/>
        </p:nvSpPr>
        <p:spPr bwMode="auto">
          <a:xfrm>
            <a:off x="0" y="549275"/>
            <a:ext cx="9144000" cy="2746375"/>
          </a:xfrm>
          <a:prstGeom prst="rect">
            <a:avLst/>
          </a:prstGeom>
          <a:noFill/>
          <a:ln w="9525">
            <a:noFill/>
            <a:miter lim="800000"/>
            <a:headEnd/>
            <a:tailEnd/>
          </a:ln>
          <a:effectLst/>
        </p:spPr>
        <p:txBody>
          <a:bodyPr lIns="92075" tIns="46038" rIns="92075" bIns="46038">
            <a:spAutoFit/>
          </a:bodyPr>
          <a:lstStyle/>
          <a:p>
            <a:pPr algn="ctr">
              <a:lnSpc>
                <a:spcPct val="110000"/>
              </a:lnSpc>
              <a:spcBef>
                <a:spcPct val="20000"/>
              </a:spcBef>
              <a:buClr>
                <a:schemeClr val="folHlink"/>
              </a:buClr>
              <a:buSzPct val="75000"/>
              <a:buFont typeface="Monotype Sorts" pitchFamily="2" charset="2"/>
              <a:buNone/>
              <a:defRPr/>
            </a:pPr>
            <a:r>
              <a:rPr lang="en-US" altLang="zh-CN" sz="3600" dirty="0">
                <a:solidFill>
                  <a:srgbClr val="FF0000"/>
                </a:solidFill>
                <a:effectLst>
                  <a:outerShdw blurRad="38100" dist="38100" dir="2700000" algn="tl">
                    <a:srgbClr val="000000"/>
                  </a:outerShdw>
                </a:effectLst>
                <a:latin typeface="Times New Roman"/>
              </a:rPr>
              <a:t>“</a:t>
            </a:r>
            <a:r>
              <a:rPr lang="zh-CN" altLang="en-US" sz="3600" dirty="0">
                <a:solidFill>
                  <a:srgbClr val="FF0000"/>
                </a:solidFill>
                <a:effectLst>
                  <a:outerShdw blurRad="38100" dist="38100" dir="2700000" algn="tl">
                    <a:srgbClr val="000000"/>
                  </a:outerShdw>
                </a:effectLst>
              </a:rPr>
              <a:t>图灵机</a:t>
            </a:r>
            <a:r>
              <a:rPr lang="zh-CN" altLang="en-US" sz="3600" dirty="0">
                <a:solidFill>
                  <a:srgbClr val="FF0000"/>
                </a:solidFill>
                <a:effectLst>
                  <a:outerShdw blurRad="38100" dist="38100" dir="2700000" algn="tl">
                    <a:srgbClr val="000000"/>
                  </a:outerShdw>
                </a:effectLst>
                <a:latin typeface="Times New Roman"/>
              </a:rPr>
              <a:t>”</a:t>
            </a:r>
            <a:endParaRPr lang="zh-CN" altLang="en-US" sz="3600" dirty="0">
              <a:solidFill>
                <a:srgbClr val="FF0000"/>
              </a:solidFill>
              <a:effectLst>
                <a:outerShdw blurRad="38100" dist="38100" dir="2700000" algn="tl">
                  <a:srgbClr val="000000"/>
                </a:outerShdw>
              </a:effectLst>
            </a:endParaRPr>
          </a:p>
          <a:p>
            <a:pPr>
              <a:spcBef>
                <a:spcPct val="5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一个虚拟的</a:t>
            </a:r>
            <a:r>
              <a:rPr lang="zh-CN" altLang="en-US" dirty="0">
                <a:solidFill>
                  <a:schemeClr val="bg2"/>
                </a:solidFill>
                <a:effectLst>
                  <a:outerShdw blurRad="38100" dist="38100" dir="2700000" algn="tl">
                    <a:srgbClr val="000000"/>
                  </a:outerShdw>
                </a:effectLst>
                <a:latin typeface="Times New Roman"/>
                <a:ea typeface="楷体_GB2312" pitchFamily="49" charset="-122"/>
              </a:rPr>
              <a:t>“</a:t>
            </a: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计算机</a:t>
            </a:r>
            <a:r>
              <a:rPr lang="zh-CN" altLang="en-US" dirty="0">
                <a:solidFill>
                  <a:schemeClr val="bg2"/>
                </a:solidFill>
                <a:effectLst>
                  <a:outerShdw blurRad="38100" dist="38100" dir="2700000" algn="tl">
                    <a:srgbClr val="000000"/>
                  </a:outerShdw>
                </a:effectLst>
                <a:latin typeface="Times New Roman"/>
                <a:ea typeface="楷体_GB2312" pitchFamily="49" charset="-122"/>
              </a:rPr>
              <a:t>”</a:t>
            </a: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，完全忽略硬件状态，考虑的焦点是逻辑结构；</a:t>
            </a:r>
          </a:p>
          <a:p>
            <a:pPr>
              <a:spcBef>
                <a:spcPct val="5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现代通用计算机的最原始的模型。</a:t>
            </a:r>
          </a:p>
          <a:p>
            <a:pPr>
              <a:spcBef>
                <a:spcPct val="5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楷体_GB2312" pitchFamily="49" charset="-122"/>
                <a:ea typeface="楷体_GB2312" pitchFamily="49" charset="-122"/>
              </a:rPr>
              <a:t>从理论上证明了制造出通用计算机的可能性。</a:t>
            </a:r>
          </a:p>
        </p:txBody>
      </p:sp>
      <p:grpSp>
        <p:nvGrpSpPr>
          <p:cNvPr id="3" name="Group 23"/>
          <p:cNvGrpSpPr>
            <a:grpSpLocks/>
          </p:cNvGrpSpPr>
          <p:nvPr/>
        </p:nvGrpSpPr>
        <p:grpSpPr bwMode="auto">
          <a:xfrm>
            <a:off x="-90488" y="3392488"/>
            <a:ext cx="9324975" cy="2457450"/>
            <a:chOff x="-114" y="1661"/>
            <a:chExt cx="5874" cy="1548"/>
          </a:xfrm>
        </p:grpSpPr>
        <p:sp>
          <p:nvSpPr>
            <p:cNvPr id="909329" name="Text Box 17"/>
            <p:cNvSpPr txBox="1">
              <a:spLocks noChangeArrowheads="1"/>
            </p:cNvSpPr>
            <p:nvPr/>
          </p:nvSpPr>
          <p:spPr bwMode="auto">
            <a:xfrm>
              <a:off x="0" y="2840"/>
              <a:ext cx="5329" cy="369"/>
            </a:xfrm>
            <a:prstGeom prst="rect">
              <a:avLst/>
            </a:prstGeom>
            <a:solidFill>
              <a:srgbClr val="F8F8F8"/>
            </a:solidFill>
            <a:ln w="9525">
              <a:noFill/>
              <a:miter lim="800000"/>
              <a:headEnd/>
              <a:tailEnd/>
            </a:ln>
            <a:effectLst/>
          </p:spPr>
          <p:txBody>
            <a:bodyPr lIns="92075" tIns="46038" rIns="92075" bIns="46038">
              <a:spAutoFit/>
            </a:bodyPr>
            <a:lstStyle/>
            <a:p>
              <a:pPr marL="457200">
                <a:spcBef>
                  <a:spcPct val="5000"/>
                </a:spcBef>
                <a:buClr>
                  <a:schemeClr val="folHlink"/>
                </a:buClr>
                <a:buSzPct val="75000"/>
                <a:buFont typeface="Monotype Sorts" pitchFamily="2" charset="2"/>
                <a:buNone/>
                <a:defRPr/>
              </a:pPr>
              <a:r>
                <a:rPr lang="en-US" altLang="zh-CN" dirty="0">
                  <a:solidFill>
                    <a:srgbClr val="FF00FF"/>
                  </a:solidFill>
                  <a:latin typeface="Times New Roman" pitchFamily="18" charset="0"/>
                </a:rPr>
                <a:t>Turing Award-</a:t>
              </a:r>
              <a:r>
                <a:rPr lang="en-US" altLang="zh-CN" b="0" dirty="0">
                  <a:solidFill>
                    <a:srgbClr val="FF00FF"/>
                  </a:solidFill>
                  <a:latin typeface="Times New Roman" pitchFamily="18" charset="0"/>
                </a:rPr>
                <a:t>- </a:t>
              </a:r>
              <a:r>
                <a:rPr lang="en-US" altLang="zh-CN" dirty="0">
                  <a:solidFill>
                    <a:schemeClr val="bg2"/>
                  </a:solidFill>
                  <a:latin typeface="Times New Roman" pitchFamily="18" charset="0"/>
                </a:rPr>
                <a:t>Nobel Prize for Computing</a:t>
              </a:r>
              <a:endParaRPr lang="en-US" altLang="zh-CN" dirty="0">
                <a:solidFill>
                  <a:schemeClr val="bg2"/>
                </a:solidFill>
                <a:effectLst>
                  <a:outerShdw blurRad="38100" dist="38100" dir="2700000" algn="tl">
                    <a:srgbClr val="C0C0C0"/>
                  </a:outerShdw>
                </a:effectLst>
                <a:latin typeface="Times New Roman" pitchFamily="18" charset="0"/>
              </a:endParaRPr>
            </a:p>
          </p:txBody>
        </p:sp>
        <p:grpSp>
          <p:nvGrpSpPr>
            <p:cNvPr id="89095" name="Group 22"/>
            <p:cNvGrpSpPr>
              <a:grpSpLocks/>
            </p:cNvGrpSpPr>
            <p:nvPr/>
          </p:nvGrpSpPr>
          <p:grpSpPr bwMode="auto">
            <a:xfrm>
              <a:off x="-114" y="1661"/>
              <a:ext cx="5874" cy="1302"/>
              <a:chOff x="-114" y="1661"/>
              <a:chExt cx="5874" cy="1302"/>
            </a:xfrm>
          </p:grpSpPr>
          <p:pic>
            <p:nvPicPr>
              <p:cNvPr id="8909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 y="1661"/>
                <a:ext cx="1032"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9331" name="Text Box 19"/>
              <p:cNvSpPr txBox="1">
                <a:spLocks noChangeArrowheads="1"/>
              </p:cNvSpPr>
              <p:nvPr/>
            </p:nvSpPr>
            <p:spPr bwMode="auto">
              <a:xfrm>
                <a:off x="-114" y="1706"/>
                <a:ext cx="5443" cy="1113"/>
              </a:xfrm>
              <a:prstGeom prst="rect">
                <a:avLst/>
              </a:prstGeom>
              <a:noFill/>
              <a:ln w="9525">
                <a:noFill/>
                <a:miter lim="800000"/>
                <a:headEnd/>
                <a:tailEnd/>
              </a:ln>
              <a:effectLst/>
            </p:spPr>
            <p:txBody>
              <a:bodyPr lIns="92075" tIns="46038" rIns="92075" bIns="46038">
                <a:spAutoFit/>
              </a:bodyPr>
              <a:lstStyle/>
              <a:p>
                <a:pPr marL="457200" indent="-368300">
                  <a:spcBef>
                    <a:spcPct val="20000"/>
                  </a:spcBef>
                  <a:buClr>
                    <a:schemeClr val="folHlink"/>
                  </a:buClr>
                  <a:buSzPct val="75000"/>
                  <a:buFont typeface="Monotype Sorts" pitchFamily="2" charset="2"/>
                  <a:buNone/>
                  <a:defRPr/>
                </a:pPr>
                <a:r>
                  <a:rPr lang="en-US" altLang="zh-CN" dirty="0">
                    <a:solidFill>
                      <a:srgbClr val="FF00FF"/>
                    </a:solidFill>
                    <a:effectLst>
                      <a:outerShdw blurRad="38100" dist="38100" dir="2700000" algn="tl">
                        <a:srgbClr val="000000"/>
                      </a:outerShdw>
                    </a:effectLst>
                    <a:latin typeface="Times New Roman" pitchFamily="18" charset="0"/>
                    <a:ea typeface="楷体_GB2312" pitchFamily="49" charset="-122"/>
                  </a:rPr>
                  <a:t>Alan </a:t>
                </a:r>
                <a:r>
                  <a:rPr lang="en-US" altLang="zh-CN" dirty="0" err="1">
                    <a:solidFill>
                      <a:srgbClr val="FF00FF"/>
                    </a:solidFill>
                    <a:effectLst>
                      <a:outerShdw blurRad="38100" dist="38100" dir="2700000" algn="tl">
                        <a:srgbClr val="000000"/>
                      </a:outerShdw>
                    </a:effectLst>
                    <a:latin typeface="Times New Roman" pitchFamily="18" charset="0"/>
                    <a:ea typeface="楷体_GB2312" pitchFamily="49" charset="-122"/>
                  </a:rPr>
                  <a:t>Mathison</a:t>
                </a:r>
                <a:r>
                  <a:rPr lang="en-US" altLang="zh-CN" dirty="0">
                    <a:solidFill>
                      <a:srgbClr val="FF00FF"/>
                    </a:solidFill>
                    <a:effectLst>
                      <a:outerShdw blurRad="38100" dist="38100" dir="2700000" algn="tl">
                        <a:srgbClr val="000000"/>
                      </a:outerShdw>
                    </a:effectLst>
                    <a:latin typeface="Times New Roman" pitchFamily="18" charset="0"/>
                    <a:ea typeface="楷体_GB2312" pitchFamily="49" charset="-122"/>
                  </a:rPr>
                  <a:t> Turing </a:t>
                </a:r>
                <a:r>
                  <a:rPr lang="zh-CN" altLang="en-US" dirty="0">
                    <a:solidFill>
                      <a:schemeClr val="bg2"/>
                    </a:solidFill>
                    <a:effectLst>
                      <a:outerShdw blurRad="38100" dist="38100" dir="2700000" algn="tl">
                        <a:srgbClr val="000000"/>
                      </a:outerShdw>
                    </a:effectLst>
                    <a:latin typeface="Times New Roman" pitchFamily="18" charset="0"/>
                    <a:ea typeface="楷体_GB2312" pitchFamily="49" charset="-122"/>
                  </a:rPr>
                  <a:t>（</a:t>
                </a:r>
                <a:r>
                  <a:rPr lang="en-US" altLang="zh-CN" dirty="0">
                    <a:solidFill>
                      <a:schemeClr val="bg2"/>
                    </a:solidFill>
                    <a:effectLst>
                      <a:outerShdw blurRad="38100" dist="38100" dir="2700000" algn="tl">
                        <a:srgbClr val="000000"/>
                      </a:outerShdw>
                    </a:effectLst>
                    <a:latin typeface="Times New Roman" pitchFamily="18" charset="0"/>
                    <a:ea typeface="楷体_GB2312" pitchFamily="49" charset="-122"/>
                  </a:rPr>
                  <a:t>1912-1954</a:t>
                </a:r>
                <a:r>
                  <a:rPr lang="zh-CN" altLang="en-US" dirty="0">
                    <a:solidFill>
                      <a:schemeClr val="bg2"/>
                    </a:solidFill>
                    <a:effectLst>
                      <a:outerShdw blurRad="38100" dist="38100" dir="2700000" algn="tl">
                        <a:srgbClr val="000000"/>
                      </a:outerShdw>
                    </a:effectLst>
                    <a:latin typeface="Times New Roman" pitchFamily="18" charset="0"/>
                    <a:ea typeface="楷体_GB2312" pitchFamily="49" charset="-122"/>
                  </a:rPr>
                  <a:t>），</a:t>
                </a:r>
              </a:p>
              <a:p>
                <a:pPr marL="457200" indent="-368300">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ea typeface="楷体_GB2312" pitchFamily="49" charset="-122"/>
                  </a:rPr>
                  <a:t>英国著名数学家、逻辑学家、密码学家，</a:t>
                </a:r>
              </a:p>
              <a:p>
                <a:pPr marL="457200" indent="-368300">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ea typeface="楷体_GB2312" pitchFamily="49" charset="-122"/>
                  </a:rPr>
                  <a:t>上帝派来的计算机之父。</a:t>
                </a:r>
              </a:p>
            </p:txBody>
          </p:sp>
        </p:grpSp>
      </p:grpSp>
      <p:sp>
        <p:nvSpPr>
          <p:cNvPr id="2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9327"/>
                                        </p:tgtEl>
                                        <p:attrNameLst>
                                          <p:attrName>style.visibility</p:attrName>
                                        </p:attrNameLst>
                                      </p:cBhvr>
                                      <p:to>
                                        <p:strVal val="visible"/>
                                      </p:to>
                                    </p:set>
                                    <p:animEffect transition="in" filter="blinds(horizontal)">
                                      <p:cBhvr>
                                        <p:cTn id="12" dur="500"/>
                                        <p:tgtEl>
                                          <p:spTgt spid="909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27" grpId="0"/>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3" name="Rectangle 3"/>
          <p:cNvSpPr>
            <a:spLocks noGrp="1" noChangeArrowheads="1"/>
          </p:cNvSpPr>
          <p:nvPr>
            <p:ph type="body" idx="1"/>
          </p:nvPr>
        </p:nvSpPr>
        <p:spPr>
          <a:xfrm>
            <a:off x="250825" y="1052513"/>
            <a:ext cx="8675688" cy="4824412"/>
          </a:xfrm>
        </p:spPr>
        <p:txBody>
          <a:bodyPr/>
          <a:lstStyle/>
          <a:p>
            <a:pPr>
              <a:lnSpc>
                <a:spcPct val="120000"/>
              </a:lnSpc>
              <a:buClrTx/>
              <a:defRPr/>
            </a:pPr>
            <a:r>
              <a:rPr lang="zh-CN" altLang="en-US" sz="2800" b="1" dirty="0">
                <a:solidFill>
                  <a:schemeClr val="bg2"/>
                </a:solidFill>
                <a:latin typeface="楷体_GB2312" pitchFamily="49" charset="-122"/>
                <a:ea typeface="楷体_GB2312" pitchFamily="49" charset="-122"/>
              </a:rPr>
              <a:t>计算机逻辑的奠基者，设计 </a:t>
            </a: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万能图灵机</a:t>
            </a: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的模型，现代通用计算机的最原始的模型。</a:t>
            </a:r>
          </a:p>
          <a:p>
            <a:pPr>
              <a:lnSpc>
                <a:spcPct val="120000"/>
              </a:lnSpc>
              <a:buClrTx/>
              <a:defRPr/>
            </a:pPr>
            <a:r>
              <a:rPr lang="zh-CN" altLang="en-US" sz="2800" b="1" dirty="0">
                <a:solidFill>
                  <a:schemeClr val="bg2"/>
                </a:solidFill>
                <a:latin typeface="楷体_GB2312" pitchFamily="49" charset="-122"/>
                <a:ea typeface="楷体_GB2312" pitchFamily="49" charset="-122"/>
              </a:rPr>
              <a:t>领导了英国政府破译二战德军</a:t>
            </a:r>
            <a:r>
              <a:rPr lang="en-US" altLang="zh-CN" sz="2800" b="1" dirty="0">
                <a:solidFill>
                  <a:schemeClr val="bg2"/>
                </a:solidFill>
                <a:latin typeface="楷体_GB2312" pitchFamily="49" charset="-122"/>
                <a:ea typeface="楷体_GB2312" pitchFamily="49" charset="-122"/>
              </a:rPr>
              <a:t>U-</a:t>
            </a:r>
            <a:r>
              <a:rPr lang="zh-CN" altLang="en-US" sz="2800" b="1" dirty="0">
                <a:solidFill>
                  <a:schemeClr val="bg2"/>
                </a:solidFill>
                <a:latin typeface="楷体_GB2312" pitchFamily="49" charset="-122"/>
                <a:ea typeface="楷体_GB2312" pitchFamily="49" charset="-122"/>
              </a:rPr>
              <a:t>潜艇密码的工作，为扭转二战盟军的大西洋战场战局立下汗马功劳。 </a:t>
            </a:r>
          </a:p>
          <a:p>
            <a:pPr>
              <a:lnSpc>
                <a:spcPct val="120000"/>
              </a:lnSpc>
              <a:buClrTx/>
              <a:defRPr/>
            </a:pP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万能图灵机</a:t>
            </a: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再一次令人们信服基础理论在科学发展道路上的决定性作用。图灵当年的纸上谈兵，那好似空中楼阁般的</a:t>
            </a: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万能图灵机</a:t>
            </a:r>
            <a:r>
              <a:rPr lang="zh-CN" altLang="en-US" sz="2800" b="1" dirty="0">
                <a:solidFill>
                  <a:schemeClr val="bg2"/>
                </a:solidFill>
                <a:ea typeface="楷体_GB2312" pitchFamily="49" charset="-122"/>
              </a:rPr>
              <a:t>”</a:t>
            </a:r>
            <a:r>
              <a:rPr lang="zh-CN" altLang="en-US" sz="2800" b="1" dirty="0">
                <a:solidFill>
                  <a:schemeClr val="bg2"/>
                </a:solidFill>
                <a:latin typeface="楷体_GB2312" pitchFamily="49" charset="-122"/>
                <a:ea typeface="楷体_GB2312" pitchFamily="49" charset="-122"/>
              </a:rPr>
              <a:t>，实际上是现代计算机原理与计算机科学的开路先锋。</a:t>
            </a:r>
          </a:p>
        </p:txBody>
      </p:sp>
      <p:sp>
        <p:nvSpPr>
          <p:cNvPr id="921605" name="Rectangle 5"/>
          <p:cNvSpPr>
            <a:spLocks noChangeArrowheads="1"/>
          </p:cNvSpPr>
          <p:nvPr/>
        </p:nvSpPr>
        <p:spPr bwMode="auto">
          <a:xfrm>
            <a:off x="2195513" y="260350"/>
            <a:ext cx="5033962" cy="658813"/>
          </a:xfrm>
          <a:prstGeom prst="rect">
            <a:avLst/>
          </a:prstGeom>
          <a:noFill/>
          <a:ln w="9525">
            <a:noFill/>
            <a:miter lim="800000"/>
            <a:headEnd/>
            <a:tailEnd/>
          </a:ln>
          <a:effectLst/>
        </p:spPr>
        <p:txBody>
          <a:bodyPr wrap="none" lIns="92075" tIns="46038" rIns="92075" bIns="46038">
            <a:spAutoFit/>
          </a:bodyPr>
          <a:lstStyle/>
          <a:p>
            <a:pPr marL="457200">
              <a:lnSpc>
                <a:spcPct val="110000"/>
              </a:lnSpc>
              <a:spcBef>
                <a:spcPct val="20000"/>
              </a:spcBef>
              <a:buClr>
                <a:schemeClr val="folHlink"/>
              </a:buClr>
              <a:buSzPct val="75000"/>
              <a:buFont typeface="Monotype Sorts" pitchFamily="2" charset="2"/>
              <a:buNone/>
              <a:defRPr/>
            </a:pPr>
            <a:r>
              <a:rPr lang="en-US" altLang="zh-CN" sz="3600" dirty="0">
                <a:solidFill>
                  <a:srgbClr val="FF00FF"/>
                </a:solidFill>
                <a:effectLst>
                  <a:outerShdw blurRad="38100" dist="38100" dir="2700000" algn="tl">
                    <a:srgbClr val="000000"/>
                  </a:outerShdw>
                </a:effectLst>
                <a:latin typeface="Times New Roman" pitchFamily="18" charset="0"/>
              </a:rPr>
              <a:t>Alan </a:t>
            </a:r>
            <a:r>
              <a:rPr lang="en-US" altLang="zh-CN" sz="3600" dirty="0" err="1">
                <a:solidFill>
                  <a:srgbClr val="FF00FF"/>
                </a:solidFill>
                <a:effectLst>
                  <a:outerShdw blurRad="38100" dist="38100" dir="2700000" algn="tl">
                    <a:srgbClr val="000000"/>
                  </a:outerShdw>
                </a:effectLst>
                <a:latin typeface="Times New Roman" pitchFamily="18" charset="0"/>
              </a:rPr>
              <a:t>Mathison</a:t>
            </a:r>
            <a:r>
              <a:rPr lang="en-US" altLang="zh-CN" sz="3600" dirty="0">
                <a:solidFill>
                  <a:srgbClr val="FF00FF"/>
                </a:solidFill>
                <a:effectLst>
                  <a:outerShdw blurRad="38100" dist="38100" dir="2700000" algn="tl">
                    <a:srgbClr val="000000"/>
                  </a:outerShdw>
                </a:effectLst>
                <a:latin typeface="Times New Roman" pitchFamily="18" charset="0"/>
              </a:rPr>
              <a:t> Turing</a:t>
            </a:r>
          </a:p>
        </p:txBody>
      </p:sp>
      <p:sp>
        <p:nvSpPr>
          <p:cNvPr id="921606" name="AutoShape 6">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tx1">
              <a:lumMod val="95000"/>
            </a:schemeClr>
          </a:solidFill>
          <a:ln w="12700" cap="sq">
            <a:solidFill>
              <a:schemeClr val="folHlink"/>
            </a:solidFill>
            <a:miter lim="800000"/>
            <a:headEnd type="none" w="sm" len="sm"/>
            <a:tailEnd type="none" w="sm" len="sm"/>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606"/>
                                        </p:tgtEl>
                                        <p:attrNameLst>
                                          <p:attrName>style.visibility</p:attrName>
                                        </p:attrNameLst>
                                      </p:cBhvr>
                                      <p:to>
                                        <p:strVal val="visible"/>
                                      </p:to>
                                    </p:set>
                                    <p:animEffect transition="in" filter="blinds(horizontal)">
                                      <p:cBhvr>
                                        <p:cTn id="7" dur="500"/>
                                        <p:tgtEl>
                                          <p:spTgt spid="9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1427" name="Rectangle 3"/>
          <p:cNvSpPr>
            <a:spLocks noGrp="1" noChangeArrowheads="1"/>
          </p:cNvSpPr>
          <p:nvPr>
            <p:ph type="body" idx="1"/>
          </p:nvPr>
        </p:nvSpPr>
        <p:spPr>
          <a:xfrm>
            <a:off x="323850" y="1916113"/>
            <a:ext cx="8820150" cy="3001962"/>
          </a:xfrm>
        </p:spPr>
        <p:txBody>
          <a:bodyPr/>
          <a:lstStyle/>
          <a:p>
            <a:pPr>
              <a:spcBef>
                <a:spcPct val="40000"/>
              </a:spcBef>
              <a:buClrTx/>
              <a:defRPr/>
            </a:pPr>
            <a:r>
              <a:rPr lang="zh-CN" altLang="en-US" b="1" dirty="0">
                <a:solidFill>
                  <a:schemeClr val="bg2"/>
                </a:solidFill>
              </a:rPr>
              <a:t>概念较多，重点理解</a:t>
            </a:r>
            <a:r>
              <a:rPr lang="zh-CN" altLang="en-US" b="1" dirty="0">
                <a:solidFill>
                  <a:srgbClr val="FF00FF"/>
                </a:solidFill>
              </a:rPr>
              <a:t>文法、推导、句型、句子、语言、语法树、二义性、直接短语、句柄</a:t>
            </a:r>
            <a:r>
              <a:rPr lang="zh-CN" altLang="en-US" b="1" dirty="0">
                <a:solidFill>
                  <a:schemeClr val="bg2"/>
                </a:solidFill>
              </a:rPr>
              <a:t>的定义。</a:t>
            </a:r>
          </a:p>
          <a:p>
            <a:pPr>
              <a:spcBef>
                <a:spcPct val="40000"/>
              </a:spcBef>
              <a:buClrTx/>
              <a:defRPr/>
            </a:pPr>
            <a:r>
              <a:rPr lang="zh-CN" altLang="en-US" b="1" dirty="0">
                <a:solidFill>
                  <a:schemeClr val="bg2"/>
                </a:solidFill>
              </a:rPr>
              <a:t>计算：</a:t>
            </a:r>
            <a:r>
              <a:rPr lang="zh-CN" altLang="en-US" b="1" dirty="0">
                <a:solidFill>
                  <a:srgbClr val="FF00FF"/>
                </a:solidFill>
              </a:rPr>
              <a:t>句型的推导、语法树、短语</a:t>
            </a:r>
          </a:p>
        </p:txBody>
      </p:sp>
      <p:sp>
        <p:nvSpPr>
          <p:cNvPr id="72709" name="Rectangle 4"/>
          <p:cNvSpPr>
            <a:spLocks noGrp="1" noChangeArrowheads="1"/>
          </p:cNvSpPr>
          <p:nvPr>
            <p:ph type="title"/>
          </p:nvPr>
        </p:nvSpPr>
        <p:spPr>
          <a:xfrm>
            <a:off x="1066800" y="381000"/>
            <a:ext cx="7620000" cy="685800"/>
          </a:xfrm>
        </p:spPr>
        <p:txBody>
          <a:bodyPr/>
          <a:lstStyle/>
          <a:p>
            <a:pPr algn="ctr" eaLnBrk="1" hangingPunct="1">
              <a:spcBef>
                <a:spcPct val="50000"/>
              </a:spcBef>
              <a:defRPr/>
            </a:pPr>
            <a:r>
              <a:rPr lang="zh-CN" altLang="en-US" sz="4000" b="1" kern="1200" dirty="0">
                <a:solidFill>
                  <a:srgbClr val="C00000"/>
                </a:solidFill>
                <a:effectLst>
                  <a:outerShdw blurRad="38100" dist="38100" dir="2700000" algn="tl">
                    <a:srgbClr val="000000">
                      <a:alpha val="43137"/>
                    </a:srgbClr>
                  </a:outerShdw>
                </a:effectLst>
                <a:cs typeface="+mn-cs"/>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1427">
                                            <p:txEl>
                                              <p:pRg st="0" end="0"/>
                                            </p:txEl>
                                          </p:spTgt>
                                        </p:tgtEl>
                                        <p:attrNameLst>
                                          <p:attrName>style.visibility</p:attrName>
                                        </p:attrNameLst>
                                      </p:cBhvr>
                                      <p:to>
                                        <p:strVal val="visible"/>
                                      </p:to>
                                    </p:set>
                                    <p:anim calcmode="lin" valueType="num">
                                      <p:cBhvr additive="base">
                                        <p:cTn id="7" dur="500" fill="hold"/>
                                        <p:tgtEl>
                                          <p:spTgt spid="87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1427">
                                            <p:txEl>
                                              <p:pRg st="1" end="1"/>
                                            </p:txEl>
                                          </p:spTgt>
                                        </p:tgtEl>
                                        <p:attrNameLst>
                                          <p:attrName>style.visibility</p:attrName>
                                        </p:attrNameLst>
                                      </p:cBhvr>
                                      <p:to>
                                        <p:strVal val="visible"/>
                                      </p:to>
                                    </p:set>
                                    <p:anim calcmode="lin" valueType="num">
                                      <p:cBhvr additive="base">
                                        <p:cTn id="13" dur="500" fill="hold"/>
                                        <p:tgtEl>
                                          <p:spTgt spid="871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14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7" name="Rectangle 3"/>
          <p:cNvSpPr>
            <a:spLocks noGrp="1" noChangeArrowheads="1"/>
          </p:cNvSpPr>
          <p:nvPr>
            <p:ph type="body" idx="1"/>
          </p:nvPr>
        </p:nvSpPr>
        <p:spPr>
          <a:xfrm>
            <a:off x="533400" y="838200"/>
            <a:ext cx="8382000" cy="4114800"/>
          </a:xfrm>
        </p:spPr>
        <p:txBody>
          <a:bodyPr/>
          <a:lstStyle/>
          <a:p>
            <a:pPr marL="609600" indent="-609600" algn="just">
              <a:buFont typeface="Monotype Sorts" pitchFamily="2" charset="2"/>
              <a:buNone/>
              <a:defRPr/>
            </a:pPr>
            <a:r>
              <a:rPr lang="en-US" altLang="zh-CN" sz="2400" b="1" dirty="0">
                <a:solidFill>
                  <a:schemeClr val="bg2"/>
                </a:solidFill>
                <a:effectLst/>
                <a:latin typeface="宋体" pitchFamily="2" charset="-122"/>
                <a:sym typeface="Symbol" pitchFamily="18" charset="2"/>
              </a:rPr>
              <a:t>1.</a:t>
            </a:r>
            <a:r>
              <a:rPr lang="zh-CN" altLang="en-US" sz="2400" b="1" dirty="0">
                <a:solidFill>
                  <a:schemeClr val="bg2"/>
                </a:solidFill>
                <a:effectLst/>
                <a:latin typeface="宋体" pitchFamily="2" charset="-122"/>
                <a:sym typeface="Symbol" pitchFamily="18" charset="2"/>
              </a:rPr>
              <a:t>有字母表</a:t>
            </a:r>
            <a:r>
              <a:rPr lang="en-US" altLang="zh-CN" sz="2400" b="1" dirty="0">
                <a:solidFill>
                  <a:schemeClr val="bg2"/>
                </a:solidFill>
                <a:effectLst/>
                <a:latin typeface="宋体" pitchFamily="2" charset="-122"/>
                <a:sym typeface="Symbol" pitchFamily="18" charset="2"/>
              </a:rPr>
              <a:t>A=</a:t>
            </a:r>
            <a:r>
              <a:rPr lang="zh-CN" altLang="en-US" sz="2400" b="1" dirty="0">
                <a:solidFill>
                  <a:schemeClr val="bg2"/>
                </a:solidFill>
                <a:effectLst/>
                <a:latin typeface="宋体" pitchFamily="2" charset="-122"/>
                <a:sym typeface="Symbol" pitchFamily="18" charset="2"/>
              </a:rPr>
              <a:t>｛</a:t>
            </a:r>
            <a:r>
              <a:rPr lang="en-US" altLang="zh-CN" sz="2400" b="1" dirty="0">
                <a:solidFill>
                  <a:schemeClr val="bg2"/>
                </a:solidFill>
                <a:effectLst/>
                <a:latin typeface="宋体" pitchFamily="2" charset="-122"/>
                <a:sym typeface="Symbol" pitchFamily="18" charset="2"/>
              </a:rPr>
              <a:t>a</a:t>
            </a:r>
            <a:r>
              <a:rPr lang="zh-CN" altLang="en-US" sz="2400" b="1" dirty="0">
                <a:solidFill>
                  <a:schemeClr val="bg2"/>
                </a:solidFill>
                <a:effectLst/>
                <a:latin typeface="宋体" pitchFamily="2" charset="-122"/>
                <a:sym typeface="Symbol" pitchFamily="18" charset="2"/>
              </a:rPr>
              <a:t>，</a:t>
            </a:r>
            <a:r>
              <a:rPr lang="en-US" altLang="zh-CN" sz="2400" b="1" dirty="0">
                <a:solidFill>
                  <a:schemeClr val="bg2"/>
                </a:solidFill>
                <a:effectLst/>
                <a:latin typeface="宋体" pitchFamily="2" charset="-122"/>
                <a:sym typeface="Symbol" pitchFamily="18" charset="2"/>
              </a:rPr>
              <a:t>b</a:t>
            </a:r>
            <a:r>
              <a:rPr lang="zh-CN" altLang="en-US" sz="2400" b="1" dirty="0">
                <a:solidFill>
                  <a:schemeClr val="bg2"/>
                </a:solidFill>
                <a:effectLst/>
                <a:latin typeface="宋体" pitchFamily="2" charset="-122"/>
                <a:sym typeface="Symbol" pitchFamily="18" charset="2"/>
              </a:rPr>
              <a:t>，</a:t>
            </a:r>
            <a:r>
              <a:rPr lang="en-US" altLang="zh-CN" sz="2400" b="1" dirty="0">
                <a:solidFill>
                  <a:schemeClr val="bg2"/>
                </a:solidFill>
                <a:effectLst/>
                <a:latin typeface="宋体" pitchFamily="2" charset="-122"/>
                <a:sym typeface="Symbol" pitchFamily="18" charset="2"/>
              </a:rPr>
              <a:t>c</a:t>
            </a:r>
            <a:r>
              <a:rPr lang="zh-CN" altLang="en-US" sz="2400" b="1" dirty="0">
                <a:solidFill>
                  <a:schemeClr val="bg2"/>
                </a:solidFill>
                <a:effectLst/>
                <a:latin typeface="宋体" pitchFamily="2" charset="-122"/>
                <a:sym typeface="Symbol" pitchFamily="18" charset="2"/>
              </a:rPr>
              <a:t>｝，下面选项</a:t>
            </a:r>
            <a:r>
              <a:rPr lang="zh-CN" altLang="en-US" sz="2400" b="1" u="sng" dirty="0">
                <a:solidFill>
                  <a:schemeClr val="bg2"/>
                </a:solidFill>
                <a:effectLst/>
                <a:latin typeface="宋体" pitchFamily="2" charset="-122"/>
                <a:sym typeface="Symbol" pitchFamily="18" charset="2"/>
              </a:rPr>
              <a:t>           </a:t>
            </a:r>
            <a:r>
              <a:rPr lang="zh-CN" altLang="en-US" sz="2400" b="1" dirty="0">
                <a:solidFill>
                  <a:schemeClr val="bg2"/>
                </a:solidFill>
                <a:effectLst/>
                <a:latin typeface="宋体" pitchFamily="2" charset="-122"/>
                <a:sym typeface="Symbol" pitchFamily="18" charset="2"/>
              </a:rPr>
              <a:t>不</a:t>
            </a:r>
          </a:p>
          <a:p>
            <a:pPr marL="609600" indent="-609600" algn="just">
              <a:buFont typeface="Monotype Sorts" pitchFamily="2" charset="2"/>
              <a:buNone/>
              <a:defRPr/>
            </a:pPr>
            <a:r>
              <a:rPr lang="zh-CN" altLang="en-US" sz="2400" b="1" dirty="0">
                <a:solidFill>
                  <a:schemeClr val="bg2"/>
                </a:solidFill>
                <a:effectLst/>
                <a:latin typeface="宋体" pitchFamily="2" charset="-122"/>
                <a:sym typeface="Symbol" pitchFamily="18" charset="2"/>
              </a:rPr>
              <a:t>是字母表上的符号串。</a:t>
            </a:r>
            <a:endParaRPr lang="zh-CN" altLang="en-US" sz="2400" b="1" dirty="0">
              <a:solidFill>
                <a:schemeClr val="bg2"/>
              </a:solidFill>
              <a:effectLst/>
              <a:sym typeface="Symbol" pitchFamily="18" charset="2"/>
            </a:endParaRPr>
          </a:p>
          <a:p>
            <a:pPr marL="609600" indent="-609600" algn="just">
              <a:buFont typeface="Monotype Sorts" pitchFamily="2" charset="2"/>
              <a:buNone/>
              <a:defRPr/>
            </a:pPr>
            <a:r>
              <a:rPr lang="en-US" altLang="zh-CN" sz="2400" b="1" dirty="0">
                <a:solidFill>
                  <a:schemeClr val="bg2"/>
                </a:solidFill>
                <a:effectLst/>
                <a:latin typeface="宋体" pitchFamily="2" charset="-122"/>
                <a:sym typeface="Symbol" pitchFamily="18" charset="2"/>
              </a:rPr>
              <a:t>A</a:t>
            </a:r>
            <a:r>
              <a:rPr lang="zh-CN" altLang="en-US" sz="2400" b="1" dirty="0">
                <a:solidFill>
                  <a:schemeClr val="bg2"/>
                </a:solidFill>
                <a:effectLst/>
                <a:latin typeface="宋体" pitchFamily="2" charset="-122"/>
                <a:sym typeface="Symbol" pitchFamily="18" charset="2"/>
              </a:rPr>
              <a:t>、</a:t>
            </a:r>
            <a:r>
              <a:rPr lang="en-US" altLang="zh-CN" sz="2400" b="1" dirty="0" err="1">
                <a:solidFill>
                  <a:schemeClr val="bg2"/>
                </a:solidFill>
                <a:effectLst/>
                <a:latin typeface="宋体" pitchFamily="2" charset="-122"/>
                <a:sym typeface="Symbol" pitchFamily="18" charset="2"/>
              </a:rPr>
              <a:t>aaa</a:t>
            </a:r>
            <a:r>
              <a:rPr lang="en-US" altLang="zh-CN" sz="2400" b="1" dirty="0">
                <a:solidFill>
                  <a:schemeClr val="bg2"/>
                </a:solidFill>
                <a:effectLst/>
                <a:latin typeface="宋体" pitchFamily="2" charset="-122"/>
                <a:sym typeface="Symbol" pitchFamily="18" charset="2"/>
              </a:rPr>
              <a:t>		B</a:t>
            </a:r>
            <a:r>
              <a:rPr lang="zh-CN" altLang="en-US" sz="2400" b="1" dirty="0">
                <a:solidFill>
                  <a:schemeClr val="bg2"/>
                </a:solidFill>
                <a:effectLst/>
                <a:latin typeface="宋体" pitchFamily="2" charset="-122"/>
                <a:sym typeface="Symbol" pitchFamily="18" charset="2"/>
              </a:rPr>
              <a:t>、</a:t>
            </a:r>
            <a:r>
              <a:rPr lang="en-US" altLang="zh-CN" sz="2400" b="1" dirty="0">
                <a:solidFill>
                  <a:schemeClr val="bg2"/>
                </a:solidFill>
                <a:effectLst/>
                <a:latin typeface="宋体" pitchFamily="2" charset="-122"/>
                <a:sym typeface="Symbol" pitchFamily="18" charset="2"/>
              </a:rPr>
              <a:t>bcc	C</a:t>
            </a:r>
            <a:r>
              <a:rPr lang="zh-CN" altLang="en-US" sz="2400" b="1" dirty="0">
                <a:solidFill>
                  <a:schemeClr val="bg2"/>
                </a:solidFill>
                <a:effectLst/>
                <a:latin typeface="宋体" pitchFamily="2" charset="-122"/>
                <a:sym typeface="Symbol" pitchFamily="18" charset="2"/>
              </a:rPr>
              <a:t>、</a:t>
            </a:r>
            <a:r>
              <a:rPr lang="en-US" altLang="zh-CN" sz="2400" b="1" dirty="0">
                <a:solidFill>
                  <a:schemeClr val="bg2"/>
                </a:solidFill>
                <a:effectLst/>
                <a:latin typeface="宋体" pitchFamily="2" charset="-122"/>
                <a:sym typeface="Symbol" pitchFamily="18" charset="2"/>
              </a:rPr>
              <a:t>ccc	D</a:t>
            </a:r>
            <a:r>
              <a:rPr lang="zh-CN" altLang="en-US" sz="2400" b="1" dirty="0">
                <a:solidFill>
                  <a:schemeClr val="bg2"/>
                </a:solidFill>
                <a:effectLst/>
                <a:latin typeface="宋体" pitchFamily="2" charset="-122"/>
                <a:sym typeface="Symbol" pitchFamily="18" charset="2"/>
              </a:rPr>
              <a:t>、</a:t>
            </a:r>
            <a:r>
              <a:rPr lang="en-US" altLang="zh-CN" sz="2400" b="1" dirty="0" err="1">
                <a:solidFill>
                  <a:schemeClr val="bg2"/>
                </a:solidFill>
                <a:effectLst/>
                <a:latin typeface="宋体" pitchFamily="2" charset="-122"/>
                <a:sym typeface="Symbol" pitchFamily="18" charset="2"/>
              </a:rPr>
              <a:t>abcd</a:t>
            </a:r>
            <a:endParaRPr lang="en-US" altLang="zh-CN" sz="2400" b="1" dirty="0">
              <a:solidFill>
                <a:schemeClr val="bg2"/>
              </a:solidFill>
              <a:effectLst/>
              <a:latin typeface="宋体" pitchFamily="2" charset="-122"/>
              <a:sym typeface="Symbol" pitchFamily="18" charset="2"/>
            </a:endParaRPr>
          </a:p>
          <a:p>
            <a:pPr marL="609600" indent="-609600" algn="just">
              <a:buFont typeface="Monotype Sorts" pitchFamily="2" charset="2"/>
              <a:buNone/>
              <a:defRPr/>
            </a:pPr>
            <a:endParaRPr lang="en-US" altLang="zh-CN" sz="2400" b="1" dirty="0">
              <a:solidFill>
                <a:schemeClr val="bg2"/>
              </a:solidFill>
              <a:effectLst/>
              <a:latin typeface="宋体" pitchFamily="2" charset="-122"/>
              <a:sym typeface="Symbol" pitchFamily="18" charset="2"/>
            </a:endParaRPr>
          </a:p>
          <a:p>
            <a:pPr marL="609600" indent="-609600" algn="just">
              <a:buFont typeface="Monotype Sorts" pitchFamily="2" charset="2"/>
              <a:buNone/>
              <a:defRPr/>
            </a:pPr>
            <a:r>
              <a:rPr lang="en-US" altLang="zh-CN" sz="2400" b="1" dirty="0">
                <a:solidFill>
                  <a:schemeClr val="bg2"/>
                </a:solidFill>
                <a:effectLst/>
                <a:latin typeface="宋体" pitchFamily="2" charset="-122"/>
                <a:cs typeface="Times New Roman" pitchFamily="18" charset="0"/>
                <a:sym typeface="Symbol" pitchFamily="18" charset="2"/>
              </a:rPr>
              <a:t>2.</a:t>
            </a:r>
            <a:r>
              <a:rPr lang="zh-CN" altLang="en-US" sz="2400" b="1" dirty="0">
                <a:solidFill>
                  <a:schemeClr val="bg2"/>
                </a:solidFill>
                <a:effectLst/>
                <a:latin typeface="宋体" pitchFamily="2" charset="-122"/>
                <a:cs typeface="Times New Roman" pitchFamily="18" charset="0"/>
                <a:sym typeface="Symbol" pitchFamily="18" charset="2"/>
              </a:rPr>
              <a:t>如果字母表</a:t>
            </a:r>
            <a:r>
              <a:rPr lang="en-US" altLang="zh-CN" sz="2400" b="1" dirty="0">
                <a:solidFill>
                  <a:schemeClr val="bg2"/>
                </a:solidFill>
                <a:effectLst/>
                <a:latin typeface="宋体" pitchFamily="2" charset="-122"/>
                <a:cs typeface="Times New Roman" pitchFamily="18" charset="0"/>
                <a:sym typeface="Symbol" pitchFamily="18" charset="2"/>
              </a:rPr>
              <a:t>Σ={0</a:t>
            </a:r>
            <a:r>
              <a:rPr lang="zh-CN" altLang="en-US" sz="2400" b="1" dirty="0">
                <a:solidFill>
                  <a:schemeClr val="bg2"/>
                </a:solidFill>
                <a:effectLst/>
                <a:latin typeface="宋体" pitchFamily="2" charset="-122"/>
                <a:cs typeface="Times New Roman" pitchFamily="18" charset="0"/>
                <a:sym typeface="Symbol" pitchFamily="18" charset="2"/>
              </a:rPr>
              <a:t>，</a:t>
            </a:r>
            <a:r>
              <a:rPr lang="en-US" altLang="zh-CN" sz="2400" b="1" dirty="0">
                <a:solidFill>
                  <a:schemeClr val="bg2"/>
                </a:solidFill>
                <a:effectLst/>
                <a:latin typeface="宋体" pitchFamily="2" charset="-122"/>
                <a:cs typeface="Times New Roman" pitchFamily="18" charset="0"/>
                <a:sym typeface="Symbol" pitchFamily="18" charset="2"/>
              </a:rPr>
              <a:t>1}</a:t>
            </a:r>
            <a:r>
              <a:rPr lang="zh-CN" altLang="en-US" sz="2400" b="1" dirty="0">
                <a:solidFill>
                  <a:schemeClr val="bg2"/>
                </a:solidFill>
                <a:effectLst/>
                <a:latin typeface="宋体" pitchFamily="2" charset="-122"/>
                <a:cs typeface="Times New Roman" pitchFamily="18" charset="0"/>
                <a:sym typeface="Symbol" pitchFamily="18" charset="2"/>
              </a:rPr>
              <a:t>，则</a:t>
            </a:r>
            <a:r>
              <a:rPr lang="en-US" altLang="zh-CN" sz="2400" b="1" dirty="0">
                <a:solidFill>
                  <a:schemeClr val="bg2"/>
                </a:solidFill>
                <a:effectLst/>
                <a:latin typeface="宋体" pitchFamily="2" charset="-122"/>
                <a:cs typeface="Times New Roman" pitchFamily="18" charset="0"/>
                <a:sym typeface="Symbol" pitchFamily="18" charset="2"/>
              </a:rPr>
              <a:t>ε,0</a:t>
            </a:r>
            <a:r>
              <a:rPr lang="zh-CN" altLang="en-US" sz="2400" b="1" dirty="0">
                <a:solidFill>
                  <a:schemeClr val="bg2"/>
                </a:solidFill>
                <a:effectLst/>
                <a:latin typeface="宋体" pitchFamily="2" charset="-122"/>
                <a:cs typeface="Times New Roman" pitchFamily="18" charset="0"/>
                <a:sym typeface="Symbol" pitchFamily="18" charset="2"/>
              </a:rPr>
              <a:t>，</a:t>
            </a:r>
            <a:r>
              <a:rPr lang="en-US" altLang="zh-CN" sz="2400" b="1" dirty="0">
                <a:solidFill>
                  <a:schemeClr val="bg2"/>
                </a:solidFill>
                <a:effectLst/>
                <a:latin typeface="宋体" pitchFamily="2" charset="-122"/>
                <a:cs typeface="Times New Roman" pitchFamily="18" charset="0"/>
                <a:sym typeface="Symbol" pitchFamily="18" charset="2"/>
              </a:rPr>
              <a:t>1</a:t>
            </a:r>
            <a:r>
              <a:rPr lang="zh-CN" altLang="en-US" sz="2400" b="1" dirty="0">
                <a:solidFill>
                  <a:schemeClr val="bg2"/>
                </a:solidFill>
                <a:effectLst/>
                <a:latin typeface="宋体" pitchFamily="2" charset="-122"/>
                <a:cs typeface="Times New Roman" pitchFamily="18" charset="0"/>
                <a:sym typeface="Symbol" pitchFamily="18" charset="2"/>
              </a:rPr>
              <a:t>，</a:t>
            </a:r>
            <a:r>
              <a:rPr lang="en-US" altLang="zh-CN" sz="2400" b="1" dirty="0">
                <a:solidFill>
                  <a:schemeClr val="bg2"/>
                </a:solidFill>
                <a:effectLst/>
                <a:latin typeface="宋体" pitchFamily="2" charset="-122"/>
                <a:cs typeface="Times New Roman" pitchFamily="18" charset="0"/>
                <a:sym typeface="Symbol" pitchFamily="18" charset="2"/>
              </a:rPr>
              <a:t>11</a:t>
            </a:r>
            <a:r>
              <a:rPr lang="zh-CN" altLang="en-US" sz="2400" b="1" dirty="0">
                <a:solidFill>
                  <a:schemeClr val="bg2"/>
                </a:solidFill>
                <a:effectLst/>
                <a:latin typeface="宋体" pitchFamily="2" charset="-122"/>
                <a:cs typeface="Times New Roman" pitchFamily="18" charset="0"/>
                <a:sym typeface="Symbol" pitchFamily="18" charset="2"/>
              </a:rPr>
              <a:t>，</a:t>
            </a:r>
            <a:r>
              <a:rPr lang="en-US" altLang="zh-CN" sz="2400" b="1" dirty="0">
                <a:solidFill>
                  <a:schemeClr val="bg2"/>
                </a:solidFill>
                <a:effectLst/>
                <a:latin typeface="宋体" pitchFamily="2" charset="-122"/>
                <a:cs typeface="Times New Roman" pitchFamily="18" charset="0"/>
                <a:sym typeface="Symbol" pitchFamily="18" charset="2"/>
              </a:rPr>
              <a:t>00</a:t>
            </a:r>
            <a:r>
              <a:rPr lang="zh-CN" altLang="en-US" sz="2400" b="1" dirty="0">
                <a:solidFill>
                  <a:schemeClr val="bg2"/>
                </a:solidFill>
                <a:effectLst/>
                <a:latin typeface="宋体" pitchFamily="2" charset="-122"/>
                <a:cs typeface="Times New Roman" pitchFamily="18" charset="0"/>
                <a:sym typeface="Symbol" pitchFamily="18" charset="2"/>
              </a:rPr>
              <a:t>，</a:t>
            </a:r>
            <a:r>
              <a:rPr lang="en-US" altLang="zh-CN" sz="2400" b="1" dirty="0">
                <a:solidFill>
                  <a:schemeClr val="bg2"/>
                </a:solidFill>
                <a:effectLst/>
                <a:latin typeface="宋体" pitchFamily="2" charset="-122"/>
                <a:cs typeface="Times New Roman" pitchFamily="18" charset="0"/>
                <a:sym typeface="Symbol" pitchFamily="18" charset="2"/>
              </a:rPr>
              <a:t>1001</a:t>
            </a:r>
            <a:r>
              <a:rPr lang="en-US" altLang="zh-CN" sz="2400" b="1" dirty="0">
                <a:solidFill>
                  <a:schemeClr val="bg2"/>
                </a:solidFill>
                <a:effectLst/>
                <a:latin typeface="宋体"/>
                <a:cs typeface="Times New Roman" pitchFamily="18" charset="0"/>
                <a:sym typeface="Symbol" pitchFamily="18" charset="2"/>
              </a:rPr>
              <a:t>…</a:t>
            </a:r>
            <a:endParaRPr lang="en-US" altLang="zh-CN" sz="2400" b="1" dirty="0">
              <a:solidFill>
                <a:schemeClr val="bg2"/>
              </a:solidFill>
              <a:effectLst/>
              <a:cs typeface="Times New Roman" pitchFamily="18" charset="0"/>
              <a:sym typeface="Symbol" pitchFamily="18" charset="2"/>
            </a:endParaRPr>
          </a:p>
          <a:p>
            <a:pPr marL="609600" indent="-609600" algn="just">
              <a:buFont typeface="Monotype Sorts" pitchFamily="2" charset="2"/>
              <a:buNone/>
              <a:defRPr/>
            </a:pPr>
            <a:r>
              <a:rPr lang="zh-CN" altLang="en-US" sz="2400" b="1" dirty="0">
                <a:solidFill>
                  <a:schemeClr val="bg2"/>
                </a:solidFill>
                <a:effectLst/>
                <a:latin typeface="宋体" pitchFamily="2" charset="-122"/>
                <a:cs typeface="Times New Roman" pitchFamily="18" charset="0"/>
                <a:sym typeface="Symbol" pitchFamily="18" charset="2"/>
              </a:rPr>
              <a:t>都是</a:t>
            </a:r>
            <a:r>
              <a:rPr lang="zh-CN" altLang="en-US" sz="2400" b="1" dirty="0">
                <a:solidFill>
                  <a:schemeClr val="bg2"/>
                </a:solidFill>
                <a:effectLst/>
                <a:latin typeface="宋体" pitchFamily="2" charset="-122"/>
                <a:sym typeface="Symbol" pitchFamily="18" charset="2"/>
              </a:rPr>
              <a:t></a:t>
            </a:r>
            <a:r>
              <a:rPr lang="zh-CN" altLang="en-US" sz="2400" b="1" dirty="0">
                <a:solidFill>
                  <a:schemeClr val="bg2"/>
                </a:solidFill>
                <a:effectLst/>
                <a:latin typeface="宋体" pitchFamily="2" charset="-122"/>
                <a:cs typeface="Times New Roman" pitchFamily="18" charset="0"/>
                <a:sym typeface="Symbol" pitchFamily="18" charset="2"/>
              </a:rPr>
              <a:t>上的</a:t>
            </a:r>
            <a:r>
              <a:rPr lang="zh-CN" altLang="en-US" sz="2400" b="1" u="sng" dirty="0">
                <a:solidFill>
                  <a:schemeClr val="bg2"/>
                </a:solidFill>
                <a:effectLst/>
                <a:latin typeface="宋体" pitchFamily="2" charset="-122"/>
                <a:cs typeface="Times New Roman" pitchFamily="18" charset="0"/>
                <a:sym typeface="Symbol" pitchFamily="18" charset="2"/>
              </a:rPr>
              <a:t>               </a:t>
            </a:r>
            <a:r>
              <a:rPr lang="zh-CN" altLang="en-US" sz="2400" b="1" dirty="0">
                <a:solidFill>
                  <a:schemeClr val="bg2"/>
                </a:solidFill>
                <a:effectLst/>
                <a:latin typeface="宋体" pitchFamily="2" charset="-122"/>
                <a:cs typeface="Times New Roman" pitchFamily="18" charset="0"/>
                <a:sym typeface="Symbol" pitchFamily="18" charset="2"/>
              </a:rPr>
              <a:t> 。</a:t>
            </a:r>
            <a:r>
              <a:rPr lang="zh-CN" altLang="en-US" sz="2400" b="1" dirty="0">
                <a:solidFill>
                  <a:schemeClr val="bg2"/>
                </a:solidFill>
                <a:effectLst/>
                <a:latin typeface="宋体" pitchFamily="2" charset="-122"/>
                <a:sym typeface="Symbol" pitchFamily="18" charset="2"/>
              </a:rPr>
              <a:t> </a:t>
            </a:r>
            <a:endParaRPr lang="zh-CN" altLang="en-US" sz="2400" b="1" dirty="0">
              <a:solidFill>
                <a:schemeClr val="bg2"/>
              </a:solidFill>
              <a:effectLst/>
              <a:sym typeface="Symbol" pitchFamily="18" charset="2"/>
            </a:endParaRPr>
          </a:p>
          <a:p>
            <a:pPr marL="609600" indent="-609600" algn="just">
              <a:buFont typeface="Monotype Sorts" pitchFamily="2" charset="2"/>
              <a:buNone/>
              <a:defRPr/>
            </a:pPr>
            <a:endParaRPr lang="zh-CN" altLang="en-US" sz="2400" b="1" dirty="0">
              <a:solidFill>
                <a:schemeClr val="bg2"/>
              </a:solidFill>
            </a:endParaRPr>
          </a:p>
          <a:p>
            <a:pPr marL="609600" indent="-609600">
              <a:buFont typeface="Monotype Sorts" pitchFamily="2" charset="2"/>
              <a:buNone/>
              <a:defRPr/>
            </a:pPr>
            <a:endParaRPr lang="en-US" altLang="zh-CN" sz="2400" b="1" dirty="0">
              <a:solidFill>
                <a:schemeClr val="bg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1" name="Rectangle 3"/>
          <p:cNvSpPr>
            <a:spLocks noGrp="1" noChangeArrowheads="1"/>
          </p:cNvSpPr>
          <p:nvPr>
            <p:ph type="body" idx="1"/>
          </p:nvPr>
        </p:nvSpPr>
        <p:spPr>
          <a:xfrm>
            <a:off x="457200" y="1066800"/>
            <a:ext cx="8686800" cy="4419600"/>
          </a:xfrm>
        </p:spPr>
        <p:txBody>
          <a:bodyPr/>
          <a:lstStyle/>
          <a:p>
            <a:pPr marL="533400" indent="-533400" algn="just">
              <a:buFont typeface="Monotype Sorts" pitchFamily="2" charset="2"/>
              <a:buNone/>
              <a:defRPr/>
            </a:pPr>
            <a:r>
              <a:rPr lang="en-US" altLang="zh-CN" sz="1800" dirty="0">
                <a:solidFill>
                  <a:schemeClr val="bg2"/>
                </a:solidFill>
                <a:cs typeface="Times New Roman" pitchFamily="18" charset="0"/>
              </a:rPr>
              <a:t>  </a:t>
            </a:r>
            <a:r>
              <a:rPr lang="en-US" altLang="zh-CN" sz="2400" b="1" dirty="0">
                <a:solidFill>
                  <a:schemeClr val="bg2"/>
                </a:solidFill>
                <a:effectLst/>
              </a:rPr>
              <a:t>3. </a:t>
            </a:r>
            <a:r>
              <a:rPr lang="zh-CN" altLang="en-US" sz="2400" b="1" dirty="0">
                <a:solidFill>
                  <a:schemeClr val="bg2"/>
                </a:solidFill>
                <a:effectLst/>
              </a:rPr>
              <a:t>文法</a:t>
            </a:r>
            <a:r>
              <a:rPr lang="en-US" altLang="zh-CN" sz="2400" b="1" dirty="0">
                <a:solidFill>
                  <a:schemeClr val="bg2"/>
                </a:solidFill>
                <a:effectLst/>
              </a:rPr>
              <a:t>G(Z)</a:t>
            </a:r>
            <a:r>
              <a:rPr lang="zh-CN" altLang="en-US" sz="2400" b="1" dirty="0">
                <a:solidFill>
                  <a:schemeClr val="bg2"/>
                </a:solidFill>
                <a:effectLst/>
              </a:rPr>
              <a:t>是</a:t>
            </a:r>
            <a:r>
              <a:rPr lang="en-US" altLang="zh-CN" sz="2400" b="1" dirty="0">
                <a:solidFill>
                  <a:schemeClr val="bg2"/>
                </a:solidFill>
                <a:effectLst/>
              </a:rPr>
              <a:t>___</a:t>
            </a:r>
            <a:r>
              <a:rPr lang="zh-CN" altLang="en-US" sz="2400" b="1" dirty="0">
                <a:solidFill>
                  <a:schemeClr val="bg2"/>
                </a:solidFill>
                <a:effectLst/>
              </a:rPr>
              <a:t>的非空有穷集合，其中符号</a:t>
            </a:r>
            <a:r>
              <a:rPr lang="en-US" altLang="zh-CN" sz="2400" b="1" dirty="0">
                <a:solidFill>
                  <a:schemeClr val="bg2"/>
                </a:solidFill>
                <a:effectLst/>
              </a:rPr>
              <a:t>Z</a:t>
            </a:r>
            <a:r>
              <a:rPr lang="zh-CN" altLang="en-US" sz="2400" b="1" dirty="0">
                <a:solidFill>
                  <a:schemeClr val="bg2"/>
                </a:solidFill>
                <a:effectLst/>
              </a:rPr>
              <a:t>称为文法的 </a:t>
            </a:r>
            <a:r>
              <a:rPr lang="en-US" altLang="zh-CN" sz="2400" b="1" dirty="0">
                <a:solidFill>
                  <a:schemeClr val="bg2"/>
                </a:solidFill>
                <a:effectLst/>
              </a:rPr>
              <a:t>__ </a:t>
            </a:r>
            <a:r>
              <a:rPr lang="zh-CN" altLang="en-US" sz="2400" b="1" dirty="0">
                <a:solidFill>
                  <a:schemeClr val="bg2"/>
                </a:solidFill>
                <a:effectLst/>
              </a:rPr>
              <a:t>，</a:t>
            </a:r>
          </a:p>
          <a:p>
            <a:pPr marL="533400" indent="-533400" algn="just">
              <a:buFont typeface="Monotype Sorts" pitchFamily="2" charset="2"/>
              <a:buNone/>
              <a:defRPr/>
            </a:pPr>
            <a:r>
              <a:rPr lang="zh-CN" altLang="en-US" sz="2400" b="1" dirty="0">
                <a:solidFill>
                  <a:schemeClr val="bg2"/>
                </a:solidFill>
                <a:effectLst/>
              </a:rPr>
              <a:t>它至少在一条规则中作为</a:t>
            </a:r>
            <a:r>
              <a:rPr lang="en-US" altLang="zh-CN" sz="2400" b="1" dirty="0">
                <a:solidFill>
                  <a:schemeClr val="bg2"/>
                </a:solidFill>
                <a:effectLst/>
              </a:rPr>
              <a:t>___ </a:t>
            </a:r>
            <a:r>
              <a:rPr lang="zh-CN" altLang="en-US" sz="2400" b="1" dirty="0">
                <a:solidFill>
                  <a:schemeClr val="bg2"/>
                </a:solidFill>
                <a:effectLst/>
              </a:rPr>
              <a:t>部出现。</a:t>
            </a:r>
          </a:p>
          <a:p>
            <a:pPr marL="533400" indent="-533400" algn="just">
              <a:buFont typeface="Monotype Sorts" pitchFamily="2" charset="2"/>
              <a:buNone/>
              <a:defRPr/>
            </a:pPr>
            <a:endParaRPr lang="zh-CN" altLang="en-US" sz="2400" b="1" dirty="0">
              <a:solidFill>
                <a:schemeClr val="bg2"/>
              </a:solidFill>
              <a:effectLst/>
            </a:endParaRPr>
          </a:p>
          <a:p>
            <a:pPr marL="533400" indent="-533400" algn="just">
              <a:buFont typeface="Monotype Sorts" pitchFamily="2" charset="2"/>
              <a:buNone/>
              <a:defRPr/>
            </a:pPr>
            <a:r>
              <a:rPr lang="en-US" altLang="zh-CN" sz="2400" b="1" dirty="0">
                <a:solidFill>
                  <a:schemeClr val="bg2"/>
                </a:solidFill>
                <a:effectLst/>
              </a:rPr>
              <a:t>4 . </a:t>
            </a:r>
            <a:r>
              <a:rPr lang="zh-CN" altLang="en-US" sz="2400" b="1" dirty="0">
                <a:solidFill>
                  <a:schemeClr val="bg2"/>
                </a:solidFill>
                <a:effectLst/>
              </a:rPr>
              <a:t>文法</a:t>
            </a:r>
            <a:r>
              <a:rPr lang="en-US" altLang="zh-CN" sz="2400" b="1" dirty="0">
                <a:solidFill>
                  <a:schemeClr val="bg2"/>
                </a:solidFill>
                <a:effectLst/>
              </a:rPr>
              <a:t>G[S]</a:t>
            </a:r>
            <a:r>
              <a:rPr lang="zh-CN" altLang="en-US" sz="2400" b="1" dirty="0">
                <a:solidFill>
                  <a:schemeClr val="bg2"/>
                </a:solidFill>
                <a:effectLst/>
              </a:rPr>
              <a:t>：  （</a:t>
            </a:r>
            <a:r>
              <a:rPr lang="en-US" altLang="zh-CN" sz="2400" b="1" dirty="0">
                <a:solidFill>
                  <a:schemeClr val="bg2"/>
                </a:solidFill>
                <a:effectLst/>
              </a:rPr>
              <a:t>1</a:t>
            </a:r>
            <a:r>
              <a:rPr lang="zh-CN" altLang="en-US" sz="2400" b="1" dirty="0">
                <a:solidFill>
                  <a:schemeClr val="bg2"/>
                </a:solidFill>
                <a:effectLst/>
              </a:rPr>
              <a:t>）</a:t>
            </a:r>
            <a:r>
              <a:rPr lang="en-US" altLang="zh-CN" sz="2400" b="1" dirty="0">
                <a:solidFill>
                  <a:schemeClr val="bg2"/>
                </a:solidFill>
                <a:effectLst/>
              </a:rPr>
              <a:t>S→0A|1   	</a:t>
            </a:r>
            <a:r>
              <a:rPr lang="zh-CN" altLang="en-US" sz="2400" b="1" dirty="0">
                <a:solidFill>
                  <a:schemeClr val="bg2"/>
                </a:solidFill>
                <a:effectLst/>
              </a:rPr>
              <a:t>（</a:t>
            </a:r>
            <a:r>
              <a:rPr lang="en-US" altLang="zh-CN" sz="2400" b="1" dirty="0">
                <a:solidFill>
                  <a:schemeClr val="bg2"/>
                </a:solidFill>
                <a:effectLst/>
              </a:rPr>
              <a:t>2</a:t>
            </a:r>
            <a:r>
              <a:rPr lang="zh-CN" altLang="en-US" sz="2400" b="1" dirty="0">
                <a:solidFill>
                  <a:schemeClr val="bg2"/>
                </a:solidFill>
                <a:effectLst/>
              </a:rPr>
              <a:t>）</a:t>
            </a:r>
            <a:r>
              <a:rPr lang="en-US" altLang="zh-CN" sz="2400" b="1" dirty="0">
                <a:solidFill>
                  <a:schemeClr val="bg2"/>
                </a:solidFill>
                <a:effectLst/>
              </a:rPr>
              <a:t>A→B|0SS	</a:t>
            </a:r>
          </a:p>
          <a:p>
            <a:pPr marL="533400" indent="-533400" algn="just">
              <a:buFont typeface="Monotype Sorts" pitchFamily="2" charset="2"/>
              <a:buNone/>
              <a:defRPr/>
            </a:pPr>
            <a:r>
              <a:rPr lang="zh-CN" altLang="en-US" sz="2400" b="1" dirty="0">
                <a:solidFill>
                  <a:schemeClr val="bg2"/>
                </a:solidFill>
                <a:effectLst/>
              </a:rPr>
              <a:t>（</a:t>
            </a:r>
            <a:r>
              <a:rPr lang="en-US" altLang="zh-CN" sz="2400" b="1" dirty="0">
                <a:solidFill>
                  <a:schemeClr val="bg2"/>
                </a:solidFill>
                <a:effectLst/>
              </a:rPr>
              <a:t>3</a:t>
            </a:r>
            <a:r>
              <a:rPr lang="zh-CN" altLang="en-US" sz="2400" b="1" dirty="0">
                <a:solidFill>
                  <a:schemeClr val="bg2"/>
                </a:solidFill>
                <a:effectLst/>
              </a:rPr>
              <a:t>）</a:t>
            </a:r>
            <a:r>
              <a:rPr lang="en-US" altLang="zh-CN" sz="2400" b="1" dirty="0">
                <a:solidFill>
                  <a:schemeClr val="bg2"/>
                </a:solidFill>
                <a:effectLst/>
              </a:rPr>
              <a:t>B→1B|1|0  </a:t>
            </a:r>
            <a:r>
              <a:rPr lang="zh-CN" altLang="en-US" sz="2400" b="1" dirty="0">
                <a:solidFill>
                  <a:schemeClr val="bg2"/>
                </a:solidFill>
                <a:effectLst/>
              </a:rPr>
              <a:t>最高满足</a:t>
            </a:r>
            <a:r>
              <a:rPr lang="zh-CN" altLang="en-US" sz="2400" b="1" u="sng" dirty="0">
                <a:solidFill>
                  <a:schemeClr val="bg2"/>
                </a:solidFill>
                <a:effectLst/>
              </a:rPr>
              <a:t>           </a:t>
            </a:r>
            <a:r>
              <a:rPr lang="zh-CN" altLang="en-US" sz="2400" b="1" dirty="0">
                <a:solidFill>
                  <a:schemeClr val="bg2"/>
                </a:solidFill>
                <a:effectLst/>
              </a:rPr>
              <a:t>型文法要求。</a:t>
            </a:r>
          </a:p>
          <a:p>
            <a:pPr marL="533400" indent="-533400" algn="just">
              <a:buFont typeface="Monotype Sorts" pitchFamily="2" charset="2"/>
              <a:buNone/>
              <a:defRPr/>
            </a:pPr>
            <a:endParaRPr lang="zh-CN" altLang="en-US" sz="2400" b="1" dirty="0">
              <a:solidFill>
                <a:schemeClr val="bg2"/>
              </a:solidFill>
              <a:effectLst/>
            </a:endParaRPr>
          </a:p>
          <a:p>
            <a:pPr marL="533400" indent="-533400" algn="just">
              <a:buFont typeface="Monotype Sorts" pitchFamily="2" charset="2"/>
              <a:buNone/>
              <a:defRPr/>
            </a:pPr>
            <a:r>
              <a:rPr lang="en-US" altLang="zh-CN" sz="2400" b="1" dirty="0">
                <a:solidFill>
                  <a:schemeClr val="bg2"/>
                </a:solidFill>
              </a:rPr>
              <a:t>5</a:t>
            </a:r>
            <a:r>
              <a:rPr lang="en-US" altLang="zh-CN" sz="2400" dirty="0">
                <a:solidFill>
                  <a:schemeClr val="bg2"/>
                </a:solidFill>
              </a:rPr>
              <a:t>.</a:t>
            </a:r>
            <a:r>
              <a:rPr lang="zh-CN" altLang="en-US" sz="2400" b="1" dirty="0">
                <a:solidFill>
                  <a:schemeClr val="bg2"/>
                </a:solidFill>
                <a:effectLst/>
              </a:rPr>
              <a:t>乔姆斯基将文法分成四种类型，即</a:t>
            </a:r>
            <a:r>
              <a:rPr lang="en-US" altLang="zh-CN" sz="2400" b="1" dirty="0">
                <a:solidFill>
                  <a:schemeClr val="bg2"/>
                </a:solidFill>
                <a:effectLst/>
              </a:rPr>
              <a:t>0</a:t>
            </a:r>
            <a:r>
              <a:rPr lang="zh-CN" altLang="en-US" sz="2400" b="1" dirty="0">
                <a:solidFill>
                  <a:schemeClr val="bg2"/>
                </a:solidFill>
                <a:effectLst/>
              </a:rPr>
              <a:t>型、</a:t>
            </a:r>
            <a:r>
              <a:rPr lang="en-US" altLang="zh-CN" sz="2400" b="1" dirty="0">
                <a:solidFill>
                  <a:schemeClr val="bg2"/>
                </a:solidFill>
                <a:effectLst/>
              </a:rPr>
              <a:t>1</a:t>
            </a:r>
            <a:r>
              <a:rPr lang="zh-CN" altLang="en-US" sz="2400" b="1" dirty="0">
                <a:solidFill>
                  <a:schemeClr val="bg2"/>
                </a:solidFill>
                <a:effectLst/>
              </a:rPr>
              <a:t>型、</a:t>
            </a:r>
            <a:r>
              <a:rPr lang="en-US" altLang="zh-CN" sz="2400" b="1" dirty="0">
                <a:solidFill>
                  <a:schemeClr val="bg2"/>
                </a:solidFill>
                <a:effectLst/>
              </a:rPr>
              <a:t>2</a:t>
            </a:r>
            <a:r>
              <a:rPr lang="zh-CN" altLang="en-US" sz="2400" b="1" dirty="0">
                <a:solidFill>
                  <a:schemeClr val="bg2"/>
                </a:solidFill>
                <a:effectLst/>
              </a:rPr>
              <a:t>型、</a:t>
            </a:r>
            <a:r>
              <a:rPr lang="en-US" altLang="zh-CN" sz="2400" b="1" dirty="0">
                <a:solidFill>
                  <a:schemeClr val="bg2"/>
                </a:solidFill>
                <a:effectLst/>
              </a:rPr>
              <a:t>3</a:t>
            </a:r>
            <a:r>
              <a:rPr lang="zh-CN" altLang="en-US" sz="2400" b="1" dirty="0">
                <a:solidFill>
                  <a:schemeClr val="bg2"/>
                </a:solidFill>
                <a:effectLst/>
              </a:rPr>
              <a:t>型。</a:t>
            </a:r>
          </a:p>
          <a:p>
            <a:pPr marL="533400" indent="-533400" algn="just">
              <a:buFont typeface="Monotype Sorts" pitchFamily="2" charset="2"/>
              <a:buNone/>
              <a:defRPr/>
            </a:pPr>
            <a:r>
              <a:rPr lang="en-US" altLang="zh-CN" sz="2400" b="1" dirty="0">
                <a:solidFill>
                  <a:schemeClr val="bg2"/>
                </a:solidFill>
                <a:effectLst/>
              </a:rPr>
              <a:t>3</a:t>
            </a:r>
            <a:r>
              <a:rPr lang="zh-CN" altLang="en-US" sz="2400" b="1" dirty="0">
                <a:solidFill>
                  <a:schemeClr val="bg2"/>
                </a:solidFill>
                <a:effectLst/>
              </a:rPr>
              <a:t>型文法也称为</a:t>
            </a:r>
            <a:r>
              <a:rPr lang="zh-CN" altLang="en-US" sz="2400" b="1" u="sng" dirty="0">
                <a:solidFill>
                  <a:schemeClr val="bg2"/>
                </a:solidFill>
                <a:effectLst/>
              </a:rPr>
              <a:t>         </a:t>
            </a:r>
            <a:endParaRPr lang="zh-CN" altLang="en-US" sz="2400" b="1" dirty="0">
              <a:solidFill>
                <a:schemeClr val="bg2"/>
              </a:solidFill>
              <a:effectLst/>
            </a:endParaRPr>
          </a:p>
          <a:p>
            <a:pPr marL="533400" indent="-533400" algn="just">
              <a:buFont typeface="Monotype Sorts" pitchFamily="2" charset="2"/>
              <a:buNone/>
              <a:defRPr/>
            </a:pPr>
            <a:r>
              <a:rPr lang="en-US" altLang="zh-CN" sz="2400" b="1" dirty="0">
                <a:solidFill>
                  <a:schemeClr val="bg2"/>
                </a:solidFill>
                <a:effectLst/>
                <a:latin typeface="宋体" pitchFamily="2" charset="-122"/>
              </a:rPr>
              <a:t>A</a:t>
            </a:r>
            <a:r>
              <a:rPr lang="zh-CN" altLang="en-US" sz="2400" b="1" dirty="0">
                <a:solidFill>
                  <a:schemeClr val="bg2"/>
                </a:solidFill>
                <a:effectLst/>
                <a:latin typeface="宋体" pitchFamily="2" charset="-122"/>
              </a:rPr>
              <a:t>、上下文无关文法			</a:t>
            </a:r>
            <a:r>
              <a:rPr lang="en-US" altLang="zh-CN" sz="2400" b="1" dirty="0">
                <a:solidFill>
                  <a:schemeClr val="bg2"/>
                </a:solidFill>
                <a:effectLst/>
                <a:latin typeface="宋体" pitchFamily="2" charset="-122"/>
              </a:rPr>
              <a:t>B</a:t>
            </a:r>
            <a:r>
              <a:rPr lang="zh-CN" altLang="en-US" sz="2400" b="1" dirty="0">
                <a:solidFill>
                  <a:schemeClr val="bg2"/>
                </a:solidFill>
                <a:effectLst/>
                <a:latin typeface="宋体" pitchFamily="2" charset="-122"/>
              </a:rPr>
              <a:t>、上下文有关文法	</a:t>
            </a:r>
          </a:p>
          <a:p>
            <a:pPr marL="533400" indent="-533400" algn="just">
              <a:buFont typeface="Monotype Sorts" pitchFamily="2" charset="2"/>
              <a:buNone/>
              <a:defRPr/>
            </a:pPr>
            <a:r>
              <a:rPr lang="en-US" altLang="zh-CN" sz="2400" b="1" dirty="0">
                <a:solidFill>
                  <a:schemeClr val="bg2"/>
                </a:solidFill>
                <a:effectLst/>
                <a:latin typeface="宋体" pitchFamily="2" charset="-122"/>
              </a:rPr>
              <a:t>C</a:t>
            </a:r>
            <a:r>
              <a:rPr lang="zh-CN" altLang="en-US" sz="2400" b="1" dirty="0">
                <a:solidFill>
                  <a:schemeClr val="bg2"/>
                </a:solidFill>
                <a:effectLst/>
                <a:latin typeface="宋体" pitchFamily="2" charset="-122"/>
              </a:rPr>
              <a:t>、正规文法		            </a:t>
            </a:r>
            <a:r>
              <a:rPr lang="en-US" altLang="zh-CN" sz="2400" b="1" dirty="0">
                <a:solidFill>
                  <a:schemeClr val="bg2"/>
                </a:solidFill>
                <a:effectLst/>
                <a:latin typeface="宋体" pitchFamily="2" charset="-122"/>
              </a:rPr>
              <a:t>D</a:t>
            </a:r>
            <a:r>
              <a:rPr lang="zh-CN" altLang="en-US" sz="2400" b="1" dirty="0">
                <a:solidFill>
                  <a:schemeClr val="bg2"/>
                </a:solidFill>
                <a:effectLst/>
                <a:latin typeface="宋体" pitchFamily="2" charset="-122"/>
              </a:rPr>
              <a:t>、无限制文法</a:t>
            </a:r>
            <a:endParaRPr lang="zh-CN" altLang="en-US" sz="2400" b="1" dirty="0">
              <a:solidFill>
                <a:schemeClr val="bg2"/>
              </a:solidFill>
              <a:effectLst/>
            </a:endParaRPr>
          </a:p>
        </p:txBody>
      </p:sp>
      <p:sp>
        <p:nvSpPr>
          <p:cNvPr id="5"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3"/>
          <p:cNvSpPr>
            <a:spLocks noGrp="1" noChangeArrowheads="1"/>
          </p:cNvSpPr>
          <p:nvPr>
            <p:ph type="body" idx="1"/>
          </p:nvPr>
        </p:nvSpPr>
        <p:spPr>
          <a:xfrm>
            <a:off x="304800" y="1143000"/>
            <a:ext cx="8610600" cy="4114800"/>
          </a:xfrm>
        </p:spPr>
        <p:txBody>
          <a:bodyPr/>
          <a:lstStyle/>
          <a:p>
            <a:pPr algn="just">
              <a:lnSpc>
                <a:spcPct val="80000"/>
              </a:lnSpc>
              <a:buFont typeface="Monotype Sorts" pitchFamily="2" charset="2"/>
              <a:buNone/>
            </a:pPr>
            <a:r>
              <a:rPr lang="en-US" altLang="zh-CN" sz="2400" b="1">
                <a:solidFill>
                  <a:schemeClr val="bg2"/>
                </a:solidFill>
                <a:effectLst/>
                <a:latin typeface="宋体" panose="02010600030101010101" pitchFamily="2" charset="-122"/>
              </a:rPr>
              <a:t>6.</a:t>
            </a:r>
            <a:r>
              <a:rPr lang="zh-CN" altLang="en-US" sz="2400" b="1">
                <a:solidFill>
                  <a:schemeClr val="bg2"/>
                </a:solidFill>
                <a:effectLst/>
                <a:latin typeface="宋体" panose="02010600030101010101" pitchFamily="2" charset="-122"/>
              </a:rPr>
              <a:t>若文法</a:t>
            </a:r>
            <a:r>
              <a:rPr lang="en-US" altLang="zh-CN" sz="2400" b="1">
                <a:solidFill>
                  <a:schemeClr val="bg2"/>
                </a:solidFill>
                <a:effectLst/>
                <a:latin typeface="宋体" panose="02010600030101010101" pitchFamily="2" charset="-122"/>
              </a:rPr>
              <a:t>=({a</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b}</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{S</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X</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Y}</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P</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S)</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P</a:t>
            </a:r>
            <a:r>
              <a:rPr lang="zh-CN" altLang="en-US" sz="2400" b="1">
                <a:solidFill>
                  <a:schemeClr val="bg2"/>
                </a:solidFill>
                <a:effectLst/>
                <a:latin typeface="宋体" panose="02010600030101010101" pitchFamily="2" charset="-122"/>
              </a:rPr>
              <a:t>中的产生式及其序号</a:t>
            </a:r>
          </a:p>
          <a:p>
            <a:pPr algn="just">
              <a:lnSpc>
                <a:spcPct val="80000"/>
              </a:lnSpc>
              <a:buFont typeface="Monotype Sorts" pitchFamily="2" charset="2"/>
              <a:buNone/>
            </a:pPr>
            <a:r>
              <a:rPr lang="zh-CN" altLang="en-US" sz="2400" b="1">
                <a:solidFill>
                  <a:schemeClr val="bg2"/>
                </a:solidFill>
                <a:effectLst/>
                <a:latin typeface="宋体" panose="02010600030101010101" pitchFamily="2" charset="-122"/>
              </a:rPr>
              <a:t>如下</a:t>
            </a:r>
            <a:r>
              <a:rPr lang="en-US" altLang="zh-CN" sz="2400" b="1">
                <a:solidFill>
                  <a:schemeClr val="bg2"/>
                </a:solidFill>
                <a:effectLst/>
                <a:latin typeface="宋体" panose="02010600030101010101" pitchFamily="2" charset="-122"/>
              </a:rPr>
              <a:t>:1:S→XaaY  2:X→YY|b   3:Y→XbX|a</a:t>
            </a:r>
            <a:endParaRPr lang="en-US" altLang="zh-CN" sz="2400" b="1">
              <a:solidFill>
                <a:schemeClr val="bg2"/>
              </a:solidFill>
              <a:effectLst/>
            </a:endParaRPr>
          </a:p>
          <a:p>
            <a:pPr algn="just">
              <a:lnSpc>
                <a:spcPct val="80000"/>
              </a:lnSpc>
              <a:buFont typeface="Monotype Sorts" pitchFamily="2" charset="2"/>
              <a:buNone/>
            </a:pPr>
            <a:r>
              <a:rPr lang="zh-CN" altLang="en-US" sz="2400" b="1">
                <a:solidFill>
                  <a:schemeClr val="bg2"/>
                </a:solidFill>
                <a:effectLst/>
                <a:latin typeface="宋体" panose="02010600030101010101" pitchFamily="2" charset="-122"/>
              </a:rPr>
              <a:t>由最左推导出句子</a:t>
            </a:r>
            <a:r>
              <a:rPr lang="en-US" altLang="zh-CN" sz="2400" b="1">
                <a:solidFill>
                  <a:schemeClr val="bg2"/>
                </a:solidFill>
                <a:effectLst/>
                <a:latin typeface="宋体" panose="02010600030101010101" pitchFamily="2" charset="-122"/>
              </a:rPr>
              <a:t>aaaaa</a:t>
            </a:r>
            <a:r>
              <a:rPr lang="zh-CN" altLang="en-US" sz="2400" b="1">
                <a:solidFill>
                  <a:schemeClr val="bg2"/>
                </a:solidFill>
                <a:effectLst/>
                <a:latin typeface="宋体" panose="02010600030101010101" pitchFamily="2" charset="-122"/>
              </a:rPr>
              <a:t>时</a:t>
            </a:r>
            <a:r>
              <a:rPr lang="en-US" altLang="zh-CN" sz="2400" b="1">
                <a:solidFill>
                  <a:schemeClr val="bg2"/>
                </a:solidFill>
                <a:effectLst/>
                <a:latin typeface="宋体" panose="02010600030101010101" pitchFamily="2" charset="-122"/>
              </a:rPr>
              <a:t>,</a:t>
            </a:r>
            <a:r>
              <a:rPr lang="zh-CN" altLang="en-US" sz="2400" b="1">
                <a:solidFill>
                  <a:schemeClr val="bg2"/>
                </a:solidFill>
                <a:effectLst/>
                <a:latin typeface="宋体" panose="02010600030101010101" pitchFamily="2" charset="-122"/>
              </a:rPr>
              <a:t>所用产生式序号组成的序列是</a:t>
            </a:r>
            <a:r>
              <a:rPr lang="zh-CN" altLang="en-US" sz="2400" b="1" u="sng">
                <a:solidFill>
                  <a:schemeClr val="bg2"/>
                </a:solidFill>
                <a:effectLst/>
                <a:latin typeface="宋体" panose="02010600030101010101" pitchFamily="2" charset="-122"/>
              </a:rPr>
              <a:t>       </a:t>
            </a:r>
            <a:r>
              <a:rPr lang="en-US" altLang="zh-CN" sz="2400" b="1">
                <a:solidFill>
                  <a:schemeClr val="bg2"/>
                </a:solidFill>
                <a:effectLst/>
                <a:latin typeface="宋体" panose="02010600030101010101" pitchFamily="2" charset="-122"/>
              </a:rPr>
              <a:t>A</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13133		B</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12312		   </a:t>
            </a:r>
          </a:p>
          <a:p>
            <a:pPr algn="just">
              <a:lnSpc>
                <a:spcPct val="80000"/>
              </a:lnSpc>
              <a:buFont typeface="Monotype Sorts" pitchFamily="2" charset="2"/>
              <a:buNone/>
            </a:pPr>
            <a:r>
              <a:rPr lang="en-US" altLang="zh-CN" sz="2400" b="1">
                <a:solidFill>
                  <a:schemeClr val="bg2"/>
                </a:solidFill>
                <a:effectLst/>
                <a:latin typeface="宋体" panose="02010600030101010101" pitchFamily="2" charset="-122"/>
              </a:rPr>
              <a:t>  C</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12322		D</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12333</a:t>
            </a:r>
          </a:p>
          <a:p>
            <a:pPr algn="just">
              <a:lnSpc>
                <a:spcPct val="80000"/>
              </a:lnSpc>
              <a:buFont typeface="Monotype Sorts" pitchFamily="2" charset="2"/>
              <a:buNone/>
            </a:pPr>
            <a:endParaRPr lang="en-US" altLang="zh-CN" sz="2400" b="1">
              <a:solidFill>
                <a:schemeClr val="bg2"/>
              </a:solidFill>
              <a:effectLst/>
              <a:latin typeface="宋体" panose="02010600030101010101" pitchFamily="2" charset="-122"/>
            </a:endParaRPr>
          </a:p>
          <a:p>
            <a:pPr algn="just">
              <a:lnSpc>
                <a:spcPct val="80000"/>
              </a:lnSpc>
              <a:buFont typeface="Monotype Sorts" pitchFamily="2" charset="2"/>
              <a:buNone/>
            </a:pPr>
            <a:r>
              <a:rPr lang="en-US" altLang="zh-CN" sz="2400" b="1">
                <a:solidFill>
                  <a:schemeClr val="bg2"/>
                </a:solidFill>
                <a:effectLst/>
                <a:latin typeface="宋体" panose="02010600030101010101" pitchFamily="2" charset="-122"/>
              </a:rPr>
              <a:t>7.</a:t>
            </a:r>
            <a:r>
              <a:rPr lang="zh-CN" altLang="en-US" sz="2400" b="1">
                <a:solidFill>
                  <a:schemeClr val="bg2"/>
                </a:solidFill>
                <a:effectLst/>
                <a:latin typeface="宋体" panose="02010600030101010101" pitchFamily="2" charset="-122"/>
              </a:rPr>
              <a:t>文法</a:t>
            </a:r>
            <a:r>
              <a:rPr lang="en-US" altLang="zh-CN" sz="2400" b="1">
                <a:solidFill>
                  <a:schemeClr val="bg2"/>
                </a:solidFill>
                <a:effectLst/>
                <a:latin typeface="宋体" panose="02010600030101010101" pitchFamily="2" charset="-122"/>
              </a:rPr>
              <a:t>G[S]</a:t>
            </a:r>
            <a:r>
              <a:rPr lang="zh-CN" altLang="en-US" sz="2400" b="1">
                <a:solidFill>
                  <a:schemeClr val="bg2"/>
                </a:solidFill>
                <a:effectLst/>
                <a:latin typeface="宋体" panose="02010600030101010101" pitchFamily="2" charset="-122"/>
              </a:rPr>
              <a:t>： （</a:t>
            </a:r>
            <a:r>
              <a:rPr lang="en-US" altLang="zh-CN" sz="2400" b="1">
                <a:solidFill>
                  <a:schemeClr val="bg2"/>
                </a:solidFill>
                <a:effectLst/>
                <a:latin typeface="宋体" panose="02010600030101010101" pitchFamily="2" charset="-122"/>
              </a:rPr>
              <a:t>1</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S→E  </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2</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E→E-T|T   </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3</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T→(E)|int  </a:t>
            </a:r>
            <a:r>
              <a:rPr lang="zh-CN" altLang="en-US" sz="2400" b="1">
                <a:solidFill>
                  <a:schemeClr val="bg2"/>
                </a:solidFill>
                <a:effectLst/>
                <a:latin typeface="宋体" panose="02010600030101010101" pitchFamily="2" charset="-122"/>
              </a:rPr>
              <a:t>，下面</a:t>
            </a:r>
            <a:r>
              <a:rPr lang="zh-CN" altLang="en-US" sz="2400" b="1" u="sng">
                <a:solidFill>
                  <a:schemeClr val="bg2"/>
                </a:solidFill>
                <a:effectLst/>
                <a:latin typeface="宋体" panose="02010600030101010101" pitchFamily="2" charset="-122"/>
              </a:rPr>
              <a:t>         </a:t>
            </a:r>
            <a:r>
              <a:rPr lang="zh-CN" altLang="en-US" sz="2400" b="1">
                <a:solidFill>
                  <a:schemeClr val="bg2"/>
                </a:solidFill>
                <a:effectLst/>
                <a:latin typeface="宋体" panose="02010600030101010101" pitchFamily="2" charset="-122"/>
              </a:rPr>
              <a:t>不是该文法的句子。</a:t>
            </a:r>
            <a:br>
              <a:rPr lang="zh-CN" altLang="en-US" sz="2400" b="1">
                <a:solidFill>
                  <a:schemeClr val="bg2"/>
                </a:solidFill>
                <a:effectLst/>
                <a:latin typeface="宋体" panose="02010600030101010101" pitchFamily="2" charset="-122"/>
              </a:rPr>
            </a:br>
            <a:r>
              <a:rPr lang="en-US" altLang="zh-CN" sz="2400" b="1">
                <a:solidFill>
                  <a:schemeClr val="bg2"/>
                </a:solidFill>
                <a:effectLst/>
                <a:latin typeface="宋体" panose="02010600030101010101" pitchFamily="2" charset="-122"/>
              </a:rPr>
              <a:t>A</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int			      B</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int-int			</a:t>
            </a:r>
          </a:p>
          <a:p>
            <a:pPr algn="just">
              <a:lnSpc>
                <a:spcPct val="80000"/>
              </a:lnSpc>
              <a:buFont typeface="Monotype Sorts" pitchFamily="2" charset="2"/>
              <a:buNone/>
            </a:pPr>
            <a:r>
              <a:rPr lang="en-US" altLang="zh-CN" sz="2400" b="1">
                <a:solidFill>
                  <a:schemeClr val="bg2"/>
                </a:solidFill>
                <a:effectLst/>
                <a:latin typeface="宋体" panose="02010600030101010101" pitchFamily="2" charset="-122"/>
              </a:rPr>
              <a:t>   C</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int+int		      D</a:t>
            </a:r>
            <a:r>
              <a:rPr lang="zh-CN" altLang="en-US" sz="2400" b="1">
                <a:solidFill>
                  <a:schemeClr val="bg2"/>
                </a:solidFill>
                <a:effectLst/>
                <a:latin typeface="宋体" panose="02010600030101010101" pitchFamily="2" charset="-122"/>
              </a:rPr>
              <a:t>、 </a:t>
            </a:r>
            <a:r>
              <a:rPr lang="en-US" altLang="zh-CN" sz="2400" b="1">
                <a:solidFill>
                  <a:schemeClr val="bg2"/>
                </a:solidFill>
                <a:effectLst/>
                <a:latin typeface="宋体" panose="02010600030101010101" pitchFamily="2" charset="-122"/>
              </a:rPr>
              <a:t>(int</a:t>
            </a:r>
            <a:r>
              <a:rPr lang="zh-CN" altLang="en-US" sz="2400" b="1">
                <a:solidFill>
                  <a:schemeClr val="bg2"/>
                </a:solidFill>
                <a:effectLst/>
                <a:latin typeface="宋体" panose="02010600030101010101" pitchFamily="2" charset="-122"/>
              </a:rPr>
              <a:t>－</a:t>
            </a:r>
            <a:r>
              <a:rPr lang="en-US" altLang="zh-CN" sz="2400" b="1">
                <a:solidFill>
                  <a:schemeClr val="bg2"/>
                </a:solidFill>
                <a:effectLst/>
                <a:latin typeface="宋体" panose="02010600030101010101" pitchFamily="2" charset="-122"/>
              </a:rPr>
              <a:t>int)</a:t>
            </a:r>
          </a:p>
        </p:txBody>
      </p:sp>
      <p:sp>
        <p:nvSpPr>
          <p:cNvPr id="5"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187450" y="0"/>
            <a:ext cx="6781800" cy="685800"/>
          </a:xfrm>
        </p:spPr>
        <p:txBody>
          <a:bodyPr/>
          <a:lstStyle/>
          <a:p>
            <a:pPr marL="457200" indent="-457200" algn="ctr">
              <a:lnSpc>
                <a:spcPct val="110000"/>
              </a:lnSpc>
              <a:spcBef>
                <a:spcPct val="20000"/>
              </a:spcBef>
              <a:buClr>
                <a:schemeClr val="folHlink"/>
              </a:buClr>
              <a:buSzPct val="75000"/>
              <a:defRPr/>
            </a:pPr>
            <a:r>
              <a:rPr lang="en-US" altLang="zh-CN" b="1" kern="1200" dirty="0">
                <a:solidFill>
                  <a:srgbClr val="C00000"/>
                </a:solidFill>
                <a:effectLst>
                  <a:outerShdw blurRad="38100" dist="38100" dir="2700000" algn="tl">
                    <a:srgbClr val="000000"/>
                  </a:outerShdw>
                </a:effectLst>
                <a:ea typeface="楷体_GB2312" pitchFamily="49" charset="-122"/>
                <a:cs typeface="+mn-cs"/>
              </a:rPr>
              <a:t>2.1 </a:t>
            </a:r>
            <a:r>
              <a:rPr lang="zh-CN" altLang="en-US" b="1" kern="1200" dirty="0">
                <a:solidFill>
                  <a:srgbClr val="C00000"/>
                </a:solidFill>
                <a:effectLst>
                  <a:outerShdw blurRad="38100" dist="38100" dir="2700000" algn="tl">
                    <a:srgbClr val="000000"/>
                  </a:outerShdw>
                </a:effectLst>
                <a:ea typeface="楷体_GB2312" pitchFamily="49" charset="-122"/>
                <a:cs typeface="+mn-cs"/>
              </a:rPr>
              <a:t>字母表和符号串 </a:t>
            </a:r>
          </a:p>
        </p:txBody>
      </p:sp>
      <p:sp>
        <p:nvSpPr>
          <p:cNvPr id="797707" name="Rectangle 11"/>
          <p:cNvSpPr>
            <a:spLocks noGrp="1" noChangeArrowheads="1"/>
          </p:cNvSpPr>
          <p:nvPr>
            <p:ph type="body" idx="1"/>
          </p:nvPr>
        </p:nvSpPr>
        <p:spPr>
          <a:xfrm>
            <a:off x="468313" y="908050"/>
            <a:ext cx="8382000" cy="4267200"/>
          </a:xfrm>
        </p:spPr>
        <p:txBody>
          <a:bodyPr/>
          <a:lstStyle/>
          <a:p>
            <a:pPr marL="0" indent="0">
              <a:buFont typeface="Monotype Sorts" pitchFamily="2" charset="2"/>
              <a:buNone/>
              <a:defRPr/>
            </a:pPr>
            <a:r>
              <a:rPr lang="en-US" altLang="zh-CN" sz="2800" b="1" dirty="0">
                <a:solidFill>
                  <a:schemeClr val="bg2"/>
                </a:solidFill>
              </a:rPr>
              <a:t>1</a:t>
            </a:r>
            <a:r>
              <a:rPr lang="zh-CN" altLang="en-US" sz="2800" b="1" dirty="0">
                <a:solidFill>
                  <a:schemeClr val="bg2"/>
                </a:solidFill>
              </a:rPr>
              <a:t>、字母表         </a:t>
            </a:r>
            <a:r>
              <a:rPr lang="en-US" altLang="zh-CN" sz="2800" b="1" dirty="0">
                <a:solidFill>
                  <a:schemeClr val="bg2"/>
                </a:solidFill>
              </a:rPr>
              <a:t>2</a:t>
            </a:r>
            <a:r>
              <a:rPr lang="zh-CN" altLang="en-US" sz="2800" b="1" dirty="0">
                <a:solidFill>
                  <a:schemeClr val="bg2"/>
                </a:solidFill>
              </a:rPr>
              <a:t>、符号                     </a:t>
            </a:r>
            <a:r>
              <a:rPr lang="en-US" altLang="zh-CN" sz="2800" b="1" dirty="0">
                <a:solidFill>
                  <a:schemeClr val="bg2"/>
                </a:solidFill>
              </a:rPr>
              <a:t>3</a:t>
            </a:r>
            <a:r>
              <a:rPr lang="zh-CN" altLang="en-US" sz="2800" b="1" dirty="0">
                <a:solidFill>
                  <a:schemeClr val="bg2"/>
                </a:solidFill>
              </a:rPr>
              <a:t>、符号串                     </a:t>
            </a:r>
            <a:r>
              <a:rPr lang="en-US" altLang="zh-CN" sz="2800" b="1" dirty="0">
                <a:solidFill>
                  <a:schemeClr val="bg2"/>
                </a:solidFill>
              </a:rPr>
              <a:t>4</a:t>
            </a:r>
            <a:r>
              <a:rPr lang="zh-CN" altLang="en-US" sz="2800" b="1" dirty="0">
                <a:solidFill>
                  <a:schemeClr val="bg2"/>
                </a:solidFill>
              </a:rPr>
              <a:t>、空符号串     </a:t>
            </a:r>
            <a:r>
              <a:rPr lang="en-US" altLang="zh-CN" sz="2800" b="1" dirty="0">
                <a:solidFill>
                  <a:schemeClr val="bg2"/>
                </a:solidFill>
              </a:rPr>
              <a:t>5</a:t>
            </a:r>
            <a:r>
              <a:rPr lang="zh-CN" altLang="en-US" sz="2800" b="1" dirty="0">
                <a:solidFill>
                  <a:schemeClr val="bg2"/>
                </a:solidFill>
              </a:rPr>
              <a:t>、符号串的长度     </a:t>
            </a:r>
            <a:r>
              <a:rPr lang="en-US" altLang="zh-CN" sz="2800" b="1" dirty="0">
                <a:solidFill>
                  <a:schemeClr val="bg2"/>
                </a:solidFill>
              </a:rPr>
              <a:t>6</a:t>
            </a:r>
            <a:r>
              <a:rPr lang="zh-CN" altLang="en-US" sz="2800" b="1" dirty="0">
                <a:solidFill>
                  <a:schemeClr val="bg2"/>
                </a:solidFill>
              </a:rPr>
              <a:t>、符号串联结 </a:t>
            </a:r>
          </a:p>
          <a:p>
            <a:pPr marL="0" indent="0">
              <a:buFont typeface="Monotype Sorts" pitchFamily="2" charset="2"/>
              <a:buNone/>
              <a:defRPr/>
            </a:pPr>
            <a:r>
              <a:rPr lang="en-US" altLang="zh-CN" sz="2800" b="1" dirty="0">
                <a:solidFill>
                  <a:schemeClr val="bg2"/>
                </a:solidFill>
              </a:rPr>
              <a:t>7</a:t>
            </a:r>
            <a:r>
              <a:rPr lang="zh-CN" altLang="en-US" sz="2800" b="1" dirty="0">
                <a:solidFill>
                  <a:schemeClr val="bg2"/>
                </a:solidFill>
              </a:rPr>
              <a:t>、符号串的幂                  </a:t>
            </a:r>
            <a:r>
              <a:rPr lang="en-US" altLang="zh-CN" sz="2800" b="1" dirty="0">
                <a:solidFill>
                  <a:schemeClr val="bg2"/>
                </a:solidFill>
              </a:rPr>
              <a:t>8</a:t>
            </a:r>
            <a:r>
              <a:rPr lang="zh-CN" altLang="en-US" sz="2800" b="1" dirty="0">
                <a:solidFill>
                  <a:schemeClr val="bg2"/>
                </a:solidFill>
              </a:rPr>
              <a:t>、符号串的头和尾</a:t>
            </a:r>
          </a:p>
          <a:p>
            <a:pPr marL="0" indent="0">
              <a:buFont typeface="Monotype Sorts" pitchFamily="2" charset="2"/>
              <a:buNone/>
              <a:defRPr/>
            </a:pPr>
            <a:r>
              <a:rPr lang="en-US" altLang="zh-CN" sz="2800" b="1" dirty="0">
                <a:solidFill>
                  <a:schemeClr val="bg2"/>
                </a:solidFill>
              </a:rPr>
              <a:t>9</a:t>
            </a:r>
            <a:r>
              <a:rPr lang="zh-CN" altLang="en-US" sz="2800" b="1" dirty="0">
                <a:solidFill>
                  <a:schemeClr val="bg2"/>
                </a:solidFill>
              </a:rPr>
              <a:t>、符号串集合                      </a:t>
            </a:r>
            <a:r>
              <a:rPr lang="en-US" altLang="zh-CN" sz="2800" b="1" dirty="0">
                <a:solidFill>
                  <a:schemeClr val="bg2"/>
                </a:solidFill>
              </a:rPr>
              <a:t>10</a:t>
            </a:r>
            <a:r>
              <a:rPr lang="zh-CN" altLang="en-US" sz="2800" b="1" dirty="0">
                <a:solidFill>
                  <a:schemeClr val="bg2"/>
                </a:solidFill>
              </a:rPr>
              <a:t>、符号串集合的乘积</a:t>
            </a:r>
          </a:p>
          <a:p>
            <a:pPr marL="0" indent="0">
              <a:buFont typeface="Monotype Sorts" pitchFamily="2" charset="2"/>
              <a:buNone/>
              <a:defRPr/>
            </a:pPr>
            <a:r>
              <a:rPr lang="en-US" altLang="zh-CN" sz="2800" b="1" dirty="0">
                <a:solidFill>
                  <a:schemeClr val="bg2"/>
                </a:solidFill>
              </a:rPr>
              <a:t>11</a:t>
            </a:r>
            <a:r>
              <a:rPr lang="zh-CN" altLang="en-US" sz="2800" b="1" dirty="0">
                <a:solidFill>
                  <a:schemeClr val="bg2"/>
                </a:solidFill>
              </a:rPr>
              <a:t>、符号串</a:t>
            </a:r>
            <a:r>
              <a:rPr lang="zh-CN" altLang="en-US" sz="2800" b="1">
                <a:solidFill>
                  <a:schemeClr val="bg2"/>
                </a:solidFill>
              </a:rPr>
              <a:t>集合的幂</a:t>
            </a:r>
            <a:endParaRPr lang="zh-CN" altLang="en-US" sz="2800" b="1" dirty="0">
              <a:solidFill>
                <a:schemeClr val="bg2"/>
              </a:solidFill>
            </a:endParaRPr>
          </a:p>
          <a:p>
            <a:pPr marL="0" indent="0">
              <a:buFont typeface="Monotype Sorts" pitchFamily="2" charset="2"/>
              <a:buNone/>
              <a:defRPr/>
            </a:pPr>
            <a:r>
              <a:rPr lang="en-US" altLang="zh-CN" sz="2800" b="1" dirty="0">
                <a:solidFill>
                  <a:schemeClr val="bg2"/>
                </a:solidFill>
              </a:rPr>
              <a:t>12</a:t>
            </a:r>
            <a:r>
              <a:rPr lang="zh-CN" altLang="en-US" sz="2800" b="1" dirty="0">
                <a:solidFill>
                  <a:schemeClr val="bg2"/>
                </a:solidFill>
              </a:rPr>
              <a:t>、符号串集合</a:t>
            </a:r>
            <a:r>
              <a:rPr lang="en-US" altLang="zh-CN" sz="2800" b="1" dirty="0">
                <a:solidFill>
                  <a:schemeClr val="bg2"/>
                </a:solidFill>
              </a:rPr>
              <a:t>A</a:t>
            </a:r>
            <a:r>
              <a:rPr lang="zh-CN" altLang="en-US" sz="2800" b="1" dirty="0">
                <a:solidFill>
                  <a:schemeClr val="bg2"/>
                </a:solidFill>
              </a:rPr>
              <a:t>的正闭包 </a:t>
            </a:r>
          </a:p>
          <a:p>
            <a:pPr marL="0" indent="0">
              <a:buFont typeface="Monotype Sorts" pitchFamily="2" charset="2"/>
              <a:buNone/>
              <a:defRPr/>
            </a:pPr>
            <a:r>
              <a:rPr lang="en-US" altLang="zh-CN" sz="2800" b="1" dirty="0">
                <a:solidFill>
                  <a:schemeClr val="bg2"/>
                </a:solidFill>
              </a:rPr>
              <a:t>13</a:t>
            </a:r>
            <a:r>
              <a:rPr lang="zh-CN" altLang="en-US" sz="2800" b="1" dirty="0">
                <a:solidFill>
                  <a:schemeClr val="bg2"/>
                </a:solidFill>
              </a:rPr>
              <a:t>、符号串集合</a:t>
            </a:r>
            <a:r>
              <a:rPr lang="en-US" altLang="zh-CN" sz="2800" b="1" dirty="0">
                <a:solidFill>
                  <a:schemeClr val="bg2"/>
                </a:solidFill>
              </a:rPr>
              <a:t>A</a:t>
            </a:r>
            <a:r>
              <a:rPr lang="zh-CN" altLang="en-US" sz="2800" b="1" dirty="0">
                <a:solidFill>
                  <a:schemeClr val="bg2"/>
                </a:solidFill>
              </a:rPr>
              <a:t>的闭包</a:t>
            </a:r>
            <a:r>
              <a:rPr lang="zh-CN" altLang="en-US" sz="2800" dirty="0">
                <a:solidFill>
                  <a:schemeClr val="bg2"/>
                </a:solidFill>
              </a:rPr>
              <a:t> </a:t>
            </a:r>
          </a:p>
        </p:txBody>
      </p:sp>
      <p:sp>
        <p:nvSpPr>
          <p:cNvPr id="7"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762000" y="228600"/>
            <a:ext cx="7772400" cy="2438400"/>
          </a:xfrm>
        </p:spPr>
        <p:txBody>
          <a:bodyPr/>
          <a:lstStyle/>
          <a:p>
            <a:pPr algn="just">
              <a:buFont typeface="Monotype Sorts" pitchFamily="2" charset="2"/>
              <a:buNone/>
            </a:pPr>
            <a:r>
              <a:rPr lang="en-US" altLang="zh-CN" sz="2400" b="1">
                <a:solidFill>
                  <a:schemeClr val="bg2"/>
                </a:solidFill>
                <a:effectLst/>
                <a:latin typeface="宋体" panose="02010600030101010101" pitchFamily="2" charset="-122"/>
              </a:rPr>
              <a:t>8. </a:t>
            </a:r>
            <a:r>
              <a:rPr lang="zh-CN" altLang="en-US" sz="2400" b="1">
                <a:solidFill>
                  <a:schemeClr val="bg2"/>
                </a:solidFill>
                <a:effectLst/>
                <a:latin typeface="宋体" panose="02010600030101010101" pitchFamily="2" charset="-122"/>
              </a:rPr>
              <a:t>文法</a:t>
            </a:r>
            <a:r>
              <a:rPr lang="en-US" altLang="zh-CN" sz="2400" b="1">
                <a:solidFill>
                  <a:schemeClr val="bg2"/>
                </a:solidFill>
                <a:effectLst/>
                <a:latin typeface="宋体" panose="02010600030101010101" pitchFamily="2" charset="-122"/>
              </a:rPr>
              <a:t>G</a:t>
            </a:r>
            <a:r>
              <a:rPr lang="zh-CN" altLang="en-US" sz="2400" b="1">
                <a:solidFill>
                  <a:schemeClr val="bg2"/>
                </a:solidFill>
                <a:effectLst/>
                <a:latin typeface="宋体" panose="02010600030101010101" pitchFamily="2" charset="-122"/>
              </a:rPr>
              <a:t>所描述的语言是 </a:t>
            </a:r>
            <a:r>
              <a:rPr lang="zh-CN" altLang="en-US" sz="2400" b="1" u="sng">
                <a:solidFill>
                  <a:schemeClr val="bg2"/>
                </a:solidFill>
                <a:effectLst/>
                <a:latin typeface="宋体" panose="02010600030101010101" pitchFamily="2" charset="-122"/>
              </a:rPr>
              <a:t>        </a:t>
            </a:r>
            <a:r>
              <a:rPr lang="zh-CN" altLang="en-US" sz="2400" b="1">
                <a:solidFill>
                  <a:schemeClr val="bg2"/>
                </a:solidFill>
                <a:effectLst/>
                <a:latin typeface="宋体" panose="02010600030101010101" pitchFamily="2" charset="-122"/>
              </a:rPr>
              <a:t>的集合。</a:t>
            </a:r>
            <a:endParaRPr lang="zh-CN" altLang="en-US" sz="2400" b="1">
              <a:solidFill>
                <a:schemeClr val="bg2"/>
              </a:solidFill>
              <a:effectLst/>
            </a:endParaRPr>
          </a:p>
          <a:p>
            <a:pPr algn="just">
              <a:buFont typeface="Monotype Sorts" pitchFamily="2" charset="2"/>
              <a:buNone/>
            </a:pPr>
            <a:r>
              <a:rPr lang="en-US" altLang="zh-CN" sz="2400" b="1">
                <a:solidFill>
                  <a:schemeClr val="bg2"/>
                </a:solidFill>
                <a:effectLst/>
                <a:latin typeface="宋体" panose="02010600030101010101" pitchFamily="2" charset="-122"/>
              </a:rPr>
              <a:t>A</a:t>
            </a:r>
            <a:r>
              <a:rPr lang="zh-CN" altLang="en-US" sz="2400" b="1">
                <a:solidFill>
                  <a:schemeClr val="bg2"/>
                </a:solidFill>
                <a:effectLst/>
                <a:latin typeface="宋体" panose="02010600030101010101" pitchFamily="2" charset="-122"/>
              </a:rPr>
              <a:t>、文法</a:t>
            </a:r>
            <a:r>
              <a:rPr lang="en-US" altLang="zh-CN" sz="2400" b="1">
                <a:solidFill>
                  <a:schemeClr val="bg2"/>
                </a:solidFill>
                <a:effectLst/>
                <a:latin typeface="宋体" panose="02010600030101010101" pitchFamily="2" charset="-122"/>
              </a:rPr>
              <a:t>G</a:t>
            </a:r>
            <a:r>
              <a:rPr lang="zh-CN" altLang="en-US" sz="2400" b="1">
                <a:solidFill>
                  <a:schemeClr val="bg2"/>
                </a:solidFill>
                <a:effectLst/>
                <a:latin typeface="宋体" panose="02010600030101010101" pitchFamily="2" charset="-122"/>
              </a:rPr>
              <a:t>的字汇表</a:t>
            </a:r>
            <a:r>
              <a:rPr lang="en-US" altLang="zh-CN" sz="2400" b="1">
                <a:solidFill>
                  <a:schemeClr val="bg2"/>
                </a:solidFill>
                <a:effectLst/>
                <a:latin typeface="宋体" panose="02010600030101010101" pitchFamily="2" charset="-122"/>
              </a:rPr>
              <a:t>V</a:t>
            </a:r>
            <a:r>
              <a:rPr lang="zh-CN" altLang="en-US" sz="2400" b="1">
                <a:solidFill>
                  <a:schemeClr val="bg2"/>
                </a:solidFill>
                <a:effectLst/>
                <a:latin typeface="宋体" panose="02010600030101010101" pitchFamily="2" charset="-122"/>
              </a:rPr>
              <a:t>中所有符号组成的符号串		</a:t>
            </a:r>
          </a:p>
          <a:p>
            <a:pPr algn="just">
              <a:buFont typeface="Monotype Sorts" pitchFamily="2" charset="2"/>
              <a:buNone/>
            </a:pPr>
            <a:r>
              <a:rPr lang="en-US" altLang="zh-CN" sz="2400" b="1">
                <a:solidFill>
                  <a:schemeClr val="bg2"/>
                </a:solidFill>
                <a:effectLst/>
                <a:latin typeface="宋体" panose="02010600030101010101" pitchFamily="2" charset="-122"/>
              </a:rPr>
              <a:t>B</a:t>
            </a:r>
            <a:r>
              <a:rPr lang="zh-CN" altLang="en-US" sz="2400" b="1">
                <a:solidFill>
                  <a:schemeClr val="bg2"/>
                </a:solidFill>
                <a:effectLst/>
                <a:latin typeface="宋体" panose="02010600030101010101" pitchFamily="2" charset="-122"/>
              </a:rPr>
              <a:t>、由文法的识别符号推出的所有终结符号串</a:t>
            </a:r>
            <a:endParaRPr lang="zh-CN" altLang="en-US" sz="2400" b="1">
              <a:solidFill>
                <a:schemeClr val="bg2"/>
              </a:solidFill>
              <a:effectLst/>
            </a:endParaRPr>
          </a:p>
          <a:p>
            <a:pPr algn="just">
              <a:buFont typeface="Monotype Sorts" pitchFamily="2" charset="2"/>
              <a:buNone/>
            </a:pPr>
            <a:r>
              <a:rPr lang="en-US" altLang="zh-CN" sz="2400" b="1">
                <a:solidFill>
                  <a:schemeClr val="bg2"/>
                </a:solidFill>
                <a:effectLst/>
                <a:latin typeface="宋体" panose="02010600030101010101" pitchFamily="2" charset="-122"/>
              </a:rPr>
              <a:t>C</a:t>
            </a:r>
            <a:r>
              <a:rPr lang="zh-CN" altLang="en-US" sz="2400" b="1">
                <a:solidFill>
                  <a:schemeClr val="bg2"/>
                </a:solidFill>
                <a:effectLst/>
                <a:latin typeface="宋体" panose="02010600030101010101" pitchFamily="2" charset="-122"/>
              </a:rPr>
              <a:t>、由文法的识别符号推出的所有符号串		</a:t>
            </a:r>
          </a:p>
          <a:p>
            <a:pPr algn="just">
              <a:buFont typeface="Monotype Sorts" pitchFamily="2" charset="2"/>
              <a:buNone/>
            </a:pPr>
            <a:r>
              <a:rPr lang="en-US" altLang="zh-CN" sz="2400" b="1">
                <a:solidFill>
                  <a:schemeClr val="bg2"/>
                </a:solidFill>
                <a:effectLst/>
                <a:latin typeface="宋体" panose="02010600030101010101" pitchFamily="2" charset="-122"/>
              </a:rPr>
              <a:t>D</a:t>
            </a:r>
            <a:r>
              <a:rPr lang="zh-CN" altLang="en-US" sz="2400" b="1">
                <a:solidFill>
                  <a:schemeClr val="bg2"/>
                </a:solidFill>
                <a:effectLst/>
                <a:latin typeface="宋体" panose="02010600030101010101" pitchFamily="2" charset="-122"/>
              </a:rPr>
              <a:t>、文法</a:t>
            </a:r>
            <a:r>
              <a:rPr lang="en-US" altLang="zh-CN" sz="2400" b="1">
                <a:solidFill>
                  <a:schemeClr val="bg2"/>
                </a:solidFill>
                <a:effectLst/>
                <a:latin typeface="宋体" panose="02010600030101010101" pitchFamily="2" charset="-122"/>
              </a:rPr>
              <a:t>G</a:t>
            </a:r>
            <a:r>
              <a:rPr lang="zh-CN" altLang="en-US" sz="2400" b="1">
                <a:solidFill>
                  <a:schemeClr val="bg2"/>
                </a:solidFill>
                <a:effectLst/>
                <a:latin typeface="宋体" panose="02010600030101010101" pitchFamily="2" charset="-122"/>
              </a:rPr>
              <a:t>的字汇表</a:t>
            </a:r>
            <a:r>
              <a:rPr lang="en-US" altLang="zh-CN" sz="2400" b="1">
                <a:solidFill>
                  <a:schemeClr val="bg2"/>
                </a:solidFill>
                <a:effectLst/>
                <a:latin typeface="宋体" panose="02010600030101010101" pitchFamily="2" charset="-122"/>
              </a:rPr>
              <a:t>V</a:t>
            </a:r>
            <a:r>
              <a:rPr lang="zh-CN" altLang="en-US" sz="2400" b="1">
                <a:solidFill>
                  <a:schemeClr val="bg2"/>
                </a:solidFill>
                <a:effectLst/>
                <a:latin typeface="宋体" panose="02010600030101010101" pitchFamily="2" charset="-122"/>
              </a:rPr>
              <a:t>的闭包中的所有符号串</a:t>
            </a:r>
            <a:endParaRPr lang="zh-CN" altLang="en-US" sz="2400" b="1">
              <a:solidFill>
                <a:schemeClr val="bg2"/>
              </a:solidFill>
              <a:effectLst/>
            </a:endParaRPr>
          </a:p>
          <a:p>
            <a:pPr>
              <a:buFont typeface="Monotype Sorts" pitchFamily="2" charset="2"/>
              <a:buNone/>
            </a:pPr>
            <a:endParaRPr lang="en-US" altLang="zh-CN" sz="2400" b="1">
              <a:solidFill>
                <a:schemeClr val="bg2"/>
              </a:solidFill>
              <a:effectLst/>
            </a:endParaRPr>
          </a:p>
        </p:txBody>
      </p:sp>
      <p:sp>
        <p:nvSpPr>
          <p:cNvPr id="97283" name="Text Box 4"/>
          <p:cNvSpPr txBox="1">
            <a:spLocks noChangeArrowheads="1"/>
          </p:cNvSpPr>
          <p:nvPr/>
        </p:nvSpPr>
        <p:spPr bwMode="auto">
          <a:xfrm>
            <a:off x="381000" y="2667000"/>
            <a:ext cx="87630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buClr>
                <a:schemeClr val="folHlink"/>
              </a:buClr>
              <a:buFont typeface="Monotype Sorts" pitchFamily="2" charset="2"/>
              <a:buNone/>
            </a:pPr>
            <a:r>
              <a:rPr lang="en-US" altLang="zh-CN" sz="2400">
                <a:solidFill>
                  <a:schemeClr val="bg2"/>
                </a:solidFill>
                <a:latin typeface="宋体" panose="02010600030101010101" pitchFamily="2" charset="-122"/>
              </a:rPr>
              <a:t>0</a:t>
            </a:r>
            <a:r>
              <a:rPr lang="zh-CN" altLang="en-US" sz="2400">
                <a:solidFill>
                  <a:schemeClr val="bg2"/>
                </a:solidFill>
              </a:rPr>
              <a:t>型文法又称</a:t>
            </a:r>
            <a:r>
              <a:rPr lang="en-US" altLang="zh-CN" sz="2400">
                <a:solidFill>
                  <a:schemeClr val="bg2"/>
                </a:solidFill>
                <a:latin typeface="宋体" panose="02010600030101010101" pitchFamily="2" charset="-122"/>
              </a:rPr>
              <a:t>________________</a:t>
            </a:r>
            <a:r>
              <a:rPr lang="zh-CN" altLang="en-US" sz="2400">
                <a:solidFill>
                  <a:schemeClr val="bg2"/>
                </a:solidFill>
              </a:rPr>
              <a:t>，</a:t>
            </a:r>
          </a:p>
          <a:p>
            <a:pPr>
              <a:lnSpc>
                <a:spcPct val="90000"/>
              </a:lnSpc>
              <a:spcBef>
                <a:spcPct val="50000"/>
              </a:spcBef>
              <a:buClr>
                <a:schemeClr val="folHlink"/>
              </a:buClr>
              <a:buFont typeface="Monotype Sorts" pitchFamily="2" charset="2"/>
              <a:buNone/>
            </a:pPr>
            <a:r>
              <a:rPr lang="en-US" altLang="zh-CN" sz="2400">
                <a:solidFill>
                  <a:schemeClr val="bg2"/>
                </a:solidFill>
                <a:latin typeface="宋体" panose="02010600030101010101" pitchFamily="2" charset="-122"/>
              </a:rPr>
              <a:t>1</a:t>
            </a:r>
            <a:r>
              <a:rPr lang="zh-CN" altLang="en-US" sz="2400">
                <a:solidFill>
                  <a:schemeClr val="bg2"/>
                </a:solidFill>
              </a:rPr>
              <a:t>型文法又称</a:t>
            </a:r>
            <a:r>
              <a:rPr lang="en-US" altLang="zh-CN" sz="2400">
                <a:solidFill>
                  <a:schemeClr val="bg2"/>
                </a:solidFill>
                <a:latin typeface="宋体" panose="02010600030101010101" pitchFamily="2" charset="-122"/>
              </a:rPr>
              <a:t>________________________</a:t>
            </a:r>
            <a:r>
              <a:rPr lang="zh-CN" altLang="en-US" sz="2400">
                <a:solidFill>
                  <a:schemeClr val="bg2"/>
                </a:solidFill>
              </a:rPr>
              <a:t>，</a:t>
            </a:r>
          </a:p>
          <a:p>
            <a:pPr>
              <a:lnSpc>
                <a:spcPct val="90000"/>
              </a:lnSpc>
              <a:spcBef>
                <a:spcPct val="50000"/>
              </a:spcBef>
              <a:buClr>
                <a:schemeClr val="folHlink"/>
              </a:buClr>
              <a:buFont typeface="Monotype Sorts" pitchFamily="2" charset="2"/>
              <a:buNone/>
            </a:pPr>
            <a:r>
              <a:rPr lang="en-US" altLang="zh-CN" sz="2400">
                <a:solidFill>
                  <a:schemeClr val="bg2"/>
                </a:solidFill>
                <a:latin typeface="宋体" panose="02010600030101010101" pitchFamily="2" charset="-122"/>
              </a:rPr>
              <a:t>2</a:t>
            </a:r>
            <a:r>
              <a:rPr lang="zh-CN" altLang="en-US" sz="2400">
                <a:solidFill>
                  <a:schemeClr val="bg2"/>
                </a:solidFill>
              </a:rPr>
              <a:t>型文法又称</a:t>
            </a:r>
            <a:r>
              <a:rPr lang="en-US" altLang="zh-CN" sz="2400">
                <a:solidFill>
                  <a:schemeClr val="bg2"/>
                </a:solidFill>
                <a:latin typeface="宋体" panose="02010600030101010101" pitchFamily="2" charset="-122"/>
              </a:rPr>
              <a:t>__________________________</a:t>
            </a:r>
            <a:r>
              <a:rPr lang="zh-CN" altLang="en-US" sz="2400">
                <a:solidFill>
                  <a:schemeClr val="bg2"/>
                </a:solidFill>
              </a:rPr>
              <a:t>，通常同来描述</a:t>
            </a:r>
            <a:r>
              <a:rPr lang="en-US" altLang="zh-CN" sz="2400">
                <a:solidFill>
                  <a:schemeClr val="bg2"/>
                </a:solidFill>
                <a:latin typeface="宋体" panose="02010600030101010101" pitchFamily="2" charset="-122"/>
              </a:rPr>
              <a:t>________________</a:t>
            </a:r>
            <a:r>
              <a:rPr lang="zh-CN" altLang="en-US" sz="2400">
                <a:solidFill>
                  <a:schemeClr val="bg2"/>
                </a:solidFill>
              </a:rPr>
              <a:t>规则，</a:t>
            </a:r>
            <a:r>
              <a:rPr lang="en-US" altLang="zh-CN" sz="2400">
                <a:solidFill>
                  <a:schemeClr val="bg2"/>
                </a:solidFill>
                <a:latin typeface="宋体" panose="02010600030101010101" pitchFamily="2" charset="-122"/>
              </a:rPr>
              <a:t>3</a:t>
            </a:r>
            <a:r>
              <a:rPr lang="zh-CN" altLang="en-US" sz="2400">
                <a:solidFill>
                  <a:schemeClr val="bg2"/>
                </a:solidFill>
              </a:rPr>
              <a:t>型文法又称</a:t>
            </a:r>
            <a:r>
              <a:rPr lang="en-US" altLang="zh-CN" sz="2400">
                <a:solidFill>
                  <a:schemeClr val="bg2"/>
                </a:solidFill>
                <a:latin typeface="宋体" panose="02010600030101010101" pitchFamily="2" charset="-122"/>
              </a:rPr>
              <a:t>________________</a:t>
            </a:r>
            <a:r>
              <a:rPr lang="zh-CN" altLang="en-US" sz="2400">
                <a:solidFill>
                  <a:schemeClr val="bg2"/>
                </a:solidFill>
              </a:rPr>
              <a:t>，通常同来描述</a:t>
            </a:r>
            <a:r>
              <a:rPr lang="en-US" altLang="zh-CN" sz="2400">
                <a:solidFill>
                  <a:schemeClr val="bg2"/>
                </a:solidFill>
                <a:latin typeface="宋体" panose="02010600030101010101" pitchFamily="2" charset="-122"/>
              </a:rPr>
              <a:t>________________</a:t>
            </a:r>
            <a:r>
              <a:rPr lang="zh-CN" altLang="en-US" sz="2400">
                <a:solidFill>
                  <a:schemeClr val="bg2"/>
                </a:solidFill>
              </a:rPr>
              <a:t>规则；</a:t>
            </a:r>
          </a:p>
          <a:p>
            <a:pPr>
              <a:lnSpc>
                <a:spcPct val="120000"/>
              </a:lnSpc>
              <a:buClr>
                <a:schemeClr val="folHlink"/>
              </a:buClr>
              <a:buFont typeface="Monotype Sorts" pitchFamily="2" charset="2"/>
              <a:buNone/>
            </a:pPr>
            <a:r>
              <a:rPr lang="zh-CN" altLang="en-US" sz="2400">
                <a:solidFill>
                  <a:schemeClr val="bg2"/>
                </a:solidFill>
              </a:rPr>
              <a:t>将文法分为</a:t>
            </a:r>
            <a:r>
              <a:rPr lang="en-US" altLang="zh-CN" sz="2400">
                <a:solidFill>
                  <a:schemeClr val="bg2"/>
                </a:solidFill>
                <a:latin typeface="宋体" panose="02010600030101010101" pitchFamily="2" charset="-122"/>
              </a:rPr>
              <a:t>0</a:t>
            </a:r>
            <a:r>
              <a:rPr lang="zh-CN" altLang="en-US" sz="2400">
                <a:solidFill>
                  <a:schemeClr val="bg2"/>
                </a:solidFill>
              </a:rPr>
              <a:t>、</a:t>
            </a:r>
            <a:r>
              <a:rPr lang="en-US" altLang="zh-CN" sz="2400">
                <a:solidFill>
                  <a:schemeClr val="bg2"/>
                </a:solidFill>
                <a:latin typeface="宋体" panose="02010600030101010101" pitchFamily="2" charset="-122"/>
              </a:rPr>
              <a:t>1</a:t>
            </a:r>
            <a:r>
              <a:rPr lang="zh-CN" altLang="en-US" sz="2400">
                <a:solidFill>
                  <a:schemeClr val="bg2"/>
                </a:solidFill>
              </a:rPr>
              <a:t>、</a:t>
            </a:r>
            <a:r>
              <a:rPr lang="en-US" altLang="zh-CN" sz="2400">
                <a:solidFill>
                  <a:schemeClr val="bg2"/>
                </a:solidFill>
                <a:latin typeface="宋体" panose="02010600030101010101" pitchFamily="2" charset="-122"/>
              </a:rPr>
              <a:t>2</a:t>
            </a:r>
            <a:r>
              <a:rPr lang="zh-CN" altLang="en-US" sz="2400">
                <a:solidFill>
                  <a:schemeClr val="bg2"/>
                </a:solidFill>
              </a:rPr>
              <a:t>、</a:t>
            </a:r>
            <a:r>
              <a:rPr lang="en-US" altLang="zh-CN" sz="2400">
                <a:solidFill>
                  <a:schemeClr val="bg2"/>
                </a:solidFill>
                <a:latin typeface="宋体" panose="02010600030101010101" pitchFamily="2" charset="-122"/>
              </a:rPr>
              <a:t>3</a:t>
            </a:r>
            <a:r>
              <a:rPr lang="zh-CN" altLang="en-US" sz="2400">
                <a:solidFill>
                  <a:schemeClr val="bg2"/>
                </a:solidFill>
              </a:rPr>
              <a:t>型文法是逐渐</a:t>
            </a:r>
            <a:r>
              <a:rPr lang="en-US" altLang="zh-CN" sz="2400">
                <a:solidFill>
                  <a:schemeClr val="bg2"/>
                </a:solidFill>
                <a:latin typeface="宋体" panose="02010600030101010101" pitchFamily="2" charset="-122"/>
              </a:rPr>
              <a:t>________</a:t>
            </a:r>
            <a:r>
              <a:rPr lang="zh-CN" altLang="en-US" sz="2400">
                <a:solidFill>
                  <a:schemeClr val="bg2"/>
                </a:solidFill>
              </a:rPr>
              <a:t>对规则的限制条件得到的</a:t>
            </a:r>
            <a:r>
              <a:rPr lang="en-US" altLang="zh-CN" sz="2400">
                <a:solidFill>
                  <a:schemeClr val="bg2"/>
                </a:solidFill>
                <a:latin typeface="宋体" panose="02010600030101010101" pitchFamily="2" charset="-122"/>
              </a:rPr>
              <a:t>,</a:t>
            </a:r>
            <a:r>
              <a:rPr lang="zh-CN" altLang="en-US" sz="2400">
                <a:solidFill>
                  <a:schemeClr val="bg2"/>
                </a:solidFill>
              </a:rPr>
              <a:t>因此它们所分别定义的语言是依次</a:t>
            </a:r>
            <a:r>
              <a:rPr lang="en-US" altLang="zh-CN" sz="2400">
                <a:solidFill>
                  <a:schemeClr val="bg2"/>
                </a:solidFill>
                <a:latin typeface="宋体" panose="02010600030101010101" pitchFamily="2" charset="-122"/>
              </a:rPr>
              <a:t>________</a:t>
            </a:r>
            <a:r>
              <a:rPr lang="zh-CN" altLang="en-US" sz="2400">
                <a:solidFill>
                  <a:schemeClr val="bg2"/>
                </a:solidFill>
              </a:rPr>
              <a:t>的</a:t>
            </a:r>
            <a:r>
              <a:rPr lang="zh-CN" altLang="en-US" sz="2800">
                <a:solidFill>
                  <a:schemeClr val="bg2"/>
                </a:solidFill>
              </a:rPr>
              <a:t>。</a:t>
            </a:r>
            <a:endParaRPr lang="zh-CN" altLang="en-US" sz="2800">
              <a:solidFill>
                <a:schemeClr val="bg2"/>
              </a:solidFill>
              <a:latin typeface="宋体" panose="02010600030101010101" pitchFamily="2" charset="-122"/>
            </a:endParaRPr>
          </a:p>
        </p:txBody>
      </p:sp>
      <p:sp>
        <p:nvSpPr>
          <p:cNvPr id="6"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9619" name="Rectangle 3"/>
          <p:cNvSpPr>
            <a:spLocks noGrp="1" noChangeArrowheads="1"/>
          </p:cNvSpPr>
          <p:nvPr>
            <p:ph type="body" idx="1"/>
          </p:nvPr>
        </p:nvSpPr>
        <p:spPr>
          <a:xfrm>
            <a:off x="762000" y="990600"/>
            <a:ext cx="7772400" cy="4114800"/>
          </a:xfrm>
        </p:spPr>
        <p:txBody>
          <a:bodyPr/>
          <a:lstStyle/>
          <a:p>
            <a:pPr algn="just">
              <a:buFont typeface="Monotype Sorts" pitchFamily="2" charset="2"/>
              <a:buNone/>
              <a:defRPr/>
            </a:pPr>
            <a:r>
              <a:rPr lang="en-US" altLang="zh-CN" sz="2400" dirty="0">
                <a:solidFill>
                  <a:schemeClr val="bg2"/>
                </a:solidFill>
                <a:latin typeface="宋体" pitchFamily="2" charset="-122"/>
              </a:rPr>
              <a:t>9</a:t>
            </a:r>
            <a:r>
              <a:rPr lang="en-US" altLang="zh-CN" sz="2400" b="1" dirty="0">
                <a:solidFill>
                  <a:schemeClr val="bg2"/>
                </a:solidFill>
                <a:effectLst/>
                <a:cs typeface="Times New Roman" pitchFamily="18" charset="0"/>
              </a:rPr>
              <a:t> .</a:t>
            </a:r>
            <a:r>
              <a:rPr lang="zh-CN" altLang="en-US" sz="2400" b="1" dirty="0">
                <a:solidFill>
                  <a:schemeClr val="bg2"/>
                </a:solidFill>
                <a:effectLst/>
                <a:latin typeface="宋体" pitchFamily="2" charset="-122"/>
              </a:rPr>
              <a:t>一个句型中的最左</a:t>
            </a:r>
            <a:r>
              <a:rPr lang="zh-CN" altLang="en-US" sz="2400" b="1" u="sng" dirty="0">
                <a:solidFill>
                  <a:schemeClr val="bg2"/>
                </a:solidFill>
                <a:effectLst/>
                <a:latin typeface="宋体" pitchFamily="2" charset="-122"/>
              </a:rPr>
              <a:t>         </a:t>
            </a:r>
            <a:r>
              <a:rPr lang="zh-CN" altLang="en-US" sz="2400" b="1" dirty="0">
                <a:solidFill>
                  <a:schemeClr val="bg2"/>
                </a:solidFill>
                <a:effectLst/>
                <a:latin typeface="宋体" pitchFamily="2" charset="-122"/>
              </a:rPr>
              <a:t>称为该句型的句柄。</a:t>
            </a:r>
            <a:endParaRPr lang="zh-CN" altLang="en-US" sz="2400" b="1" dirty="0">
              <a:solidFill>
                <a:schemeClr val="bg2"/>
              </a:solidFill>
              <a:effectLst/>
            </a:endParaRPr>
          </a:p>
          <a:p>
            <a:pPr>
              <a:buFont typeface="Monotype Sorts" pitchFamily="2" charset="2"/>
              <a:buNone/>
              <a:defRPr/>
            </a:pPr>
            <a:r>
              <a:rPr lang="en-US" altLang="zh-CN" sz="2400" b="1" dirty="0">
                <a:solidFill>
                  <a:schemeClr val="bg2"/>
                </a:solidFill>
                <a:effectLst/>
                <a:latin typeface="宋体" pitchFamily="2" charset="-122"/>
              </a:rPr>
              <a:t>A</a:t>
            </a:r>
            <a:r>
              <a:rPr lang="zh-CN" altLang="en-US" sz="2400" b="1" dirty="0">
                <a:solidFill>
                  <a:schemeClr val="bg2"/>
                </a:solidFill>
                <a:effectLst/>
                <a:latin typeface="宋体" pitchFamily="2" charset="-122"/>
              </a:rPr>
              <a:t>、	简单短语		</a:t>
            </a:r>
            <a:r>
              <a:rPr lang="en-US" altLang="zh-CN" sz="2400" b="1" dirty="0">
                <a:solidFill>
                  <a:schemeClr val="bg2"/>
                </a:solidFill>
                <a:effectLst/>
                <a:latin typeface="宋体" pitchFamily="2" charset="-122"/>
              </a:rPr>
              <a:t>B</a:t>
            </a:r>
            <a:r>
              <a:rPr lang="zh-CN" altLang="en-US" sz="2400" b="1" dirty="0">
                <a:solidFill>
                  <a:schemeClr val="bg2"/>
                </a:solidFill>
                <a:effectLst/>
                <a:latin typeface="宋体" pitchFamily="2" charset="-122"/>
              </a:rPr>
              <a:t>、短语			</a:t>
            </a:r>
          </a:p>
          <a:p>
            <a:pPr>
              <a:buFont typeface="Monotype Sorts" pitchFamily="2" charset="2"/>
              <a:buNone/>
              <a:defRPr/>
            </a:pPr>
            <a:r>
              <a:rPr lang="en-US" altLang="zh-CN" sz="2400" b="1" dirty="0">
                <a:solidFill>
                  <a:schemeClr val="bg2"/>
                </a:solidFill>
                <a:effectLst/>
                <a:latin typeface="宋体" pitchFamily="2" charset="-122"/>
              </a:rPr>
              <a:t>C</a:t>
            </a:r>
            <a:r>
              <a:rPr lang="zh-CN" altLang="en-US" sz="2400" b="1" dirty="0">
                <a:solidFill>
                  <a:schemeClr val="bg2"/>
                </a:solidFill>
                <a:effectLst/>
                <a:latin typeface="宋体" pitchFamily="2" charset="-122"/>
              </a:rPr>
              <a:t>、	终结符号		</a:t>
            </a:r>
            <a:r>
              <a:rPr lang="en-US" altLang="zh-CN" sz="2400" b="1" dirty="0">
                <a:solidFill>
                  <a:schemeClr val="bg2"/>
                </a:solidFill>
                <a:effectLst/>
                <a:latin typeface="宋体" pitchFamily="2" charset="-122"/>
              </a:rPr>
              <a:t>D</a:t>
            </a:r>
            <a:r>
              <a:rPr lang="zh-CN" altLang="en-US" sz="2400" b="1" dirty="0">
                <a:solidFill>
                  <a:schemeClr val="bg2"/>
                </a:solidFill>
                <a:effectLst/>
                <a:latin typeface="宋体" pitchFamily="2" charset="-122"/>
              </a:rPr>
              <a:t>、素短语</a:t>
            </a:r>
            <a:r>
              <a:rPr lang="zh-CN" altLang="en-US" sz="2400" b="1" dirty="0">
                <a:solidFill>
                  <a:schemeClr val="bg2"/>
                </a:solidFill>
                <a:effectLst/>
              </a:rPr>
              <a:t> </a:t>
            </a:r>
          </a:p>
          <a:p>
            <a:pPr>
              <a:buFont typeface="Monotype Sorts" pitchFamily="2" charset="2"/>
              <a:buNone/>
              <a:defRPr/>
            </a:pPr>
            <a:endParaRPr lang="zh-CN" altLang="en-US" sz="2400" b="1" dirty="0">
              <a:solidFill>
                <a:schemeClr val="bg2"/>
              </a:solidFill>
              <a:effectLst/>
            </a:endParaRPr>
          </a:p>
          <a:p>
            <a:pPr algn="just">
              <a:buFont typeface="Monotype Sorts" pitchFamily="2" charset="2"/>
              <a:buNone/>
              <a:defRPr/>
            </a:pPr>
            <a:r>
              <a:rPr lang="zh-CN" altLang="en-US" sz="2400" b="1" dirty="0">
                <a:solidFill>
                  <a:schemeClr val="bg2"/>
                </a:solidFill>
                <a:effectLst/>
                <a:cs typeface="Times New Roman" pitchFamily="18" charset="0"/>
              </a:rPr>
              <a:t>  </a:t>
            </a:r>
            <a:r>
              <a:rPr lang="en-US" altLang="zh-CN" sz="2400" b="1" dirty="0">
                <a:solidFill>
                  <a:schemeClr val="bg2"/>
                </a:solidFill>
                <a:effectLst/>
                <a:cs typeface="Times New Roman" pitchFamily="18" charset="0"/>
              </a:rPr>
              <a:t>10. </a:t>
            </a:r>
            <a:r>
              <a:rPr lang="en-US" altLang="zh-CN" sz="2400" b="1" u="sng" dirty="0">
                <a:solidFill>
                  <a:schemeClr val="bg2"/>
                </a:solidFill>
                <a:effectLst/>
                <a:latin typeface="宋体" pitchFamily="2" charset="-122"/>
              </a:rPr>
              <a:t>                 </a:t>
            </a:r>
            <a:r>
              <a:rPr lang="zh-CN" altLang="en-US" sz="2400" b="1" dirty="0">
                <a:solidFill>
                  <a:schemeClr val="bg2"/>
                </a:solidFill>
                <a:effectLst/>
              </a:rPr>
              <a:t>被称为规范推导，由规范推导所得的句型称为</a:t>
            </a:r>
            <a:r>
              <a:rPr lang="zh-CN" altLang="en-US" sz="2400" b="1" u="sng" dirty="0">
                <a:solidFill>
                  <a:schemeClr val="bg2"/>
                </a:solidFill>
                <a:effectLst/>
                <a:latin typeface="宋体" pitchFamily="2" charset="-122"/>
              </a:rPr>
              <a:t>                 </a:t>
            </a:r>
            <a:r>
              <a:rPr lang="zh-CN" altLang="en-US" sz="2400" b="1" dirty="0">
                <a:solidFill>
                  <a:schemeClr val="bg2"/>
                </a:solidFill>
                <a:effectLst/>
              </a:rPr>
              <a:t>。</a:t>
            </a:r>
            <a:endParaRPr lang="zh-CN" altLang="en-US" sz="2400" b="1" dirty="0">
              <a:solidFill>
                <a:schemeClr val="bg2"/>
              </a:solidFill>
              <a:effectLst/>
              <a:latin typeface="宋体" pitchFamily="2" charset="-122"/>
            </a:endParaRPr>
          </a:p>
        </p:txBody>
      </p:sp>
      <p:sp>
        <p:nvSpPr>
          <p:cNvPr id="5"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381000" y="1143000"/>
            <a:ext cx="8763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b="1">
                <a:solidFill>
                  <a:srgbClr val="FFFF00"/>
                </a:solidFill>
                <a:latin typeface="宋体" panose="02010600030101010101" pitchFamily="2" charset="-122"/>
                <a:ea typeface="宋体" panose="02010600030101010101" pitchFamily="2" charset="-122"/>
              </a:defRPr>
            </a:lvl1pPr>
            <a:lvl2pPr marL="742950" indent="-285750">
              <a:defRPr kumimoji="1" sz="3200" b="1">
                <a:solidFill>
                  <a:srgbClr val="FFFF00"/>
                </a:solidFill>
                <a:latin typeface="宋体" panose="02010600030101010101" pitchFamily="2" charset="-122"/>
                <a:ea typeface="宋体" panose="02010600030101010101" pitchFamily="2" charset="-122"/>
              </a:defRPr>
            </a:lvl2pPr>
            <a:lvl3pPr marL="1143000" indent="-228600">
              <a:defRPr kumimoji="1" sz="3200" b="1">
                <a:solidFill>
                  <a:srgbClr val="FFFF00"/>
                </a:solidFill>
                <a:latin typeface="宋体" panose="02010600030101010101" pitchFamily="2" charset="-122"/>
                <a:ea typeface="宋体" panose="02010600030101010101" pitchFamily="2" charset="-122"/>
              </a:defRPr>
            </a:lvl3pPr>
            <a:lvl4pPr marL="1600200" indent="-228600">
              <a:defRPr kumimoji="1" sz="3200" b="1">
                <a:solidFill>
                  <a:srgbClr val="FFFF00"/>
                </a:solidFill>
                <a:latin typeface="宋体" panose="02010600030101010101" pitchFamily="2" charset="-122"/>
                <a:ea typeface="宋体" panose="02010600030101010101" pitchFamily="2" charset="-122"/>
              </a:defRPr>
            </a:lvl4pPr>
            <a:lvl5pPr marL="2057400" indent="-228600">
              <a:defRPr kumimoji="1" sz="32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宋体" panose="02010600030101010101" pitchFamily="2" charset="-122"/>
                <a:ea typeface="宋体" panose="02010600030101010101" pitchFamily="2" charset="-122"/>
              </a:defRPr>
            </a:lvl9pPr>
          </a:lstStyle>
          <a:p>
            <a:pPr algn="just">
              <a:spcBef>
                <a:spcPct val="20000"/>
              </a:spcBef>
              <a:buClr>
                <a:schemeClr val="tx2"/>
              </a:buClr>
              <a:buSzPct val="75000"/>
              <a:buFont typeface="Monotype Sorts" pitchFamily="2" charset="2"/>
              <a:buNone/>
              <a:defRPr/>
            </a:pPr>
            <a:r>
              <a:rPr lang="en-US" altLang="zh-CN" sz="2400" dirty="0">
                <a:solidFill>
                  <a:schemeClr val="bg2"/>
                </a:solidFill>
                <a:latin typeface="+mj-lt"/>
              </a:rPr>
              <a:t>11. </a:t>
            </a:r>
            <a:r>
              <a:rPr lang="zh-CN" altLang="en-US" sz="2400" dirty="0">
                <a:solidFill>
                  <a:schemeClr val="bg2"/>
                </a:solidFill>
              </a:rPr>
              <a:t>设有文法</a:t>
            </a:r>
            <a:r>
              <a:rPr lang="en-US" altLang="zh-CN" sz="2400" dirty="0">
                <a:solidFill>
                  <a:schemeClr val="bg2"/>
                </a:solidFill>
                <a:latin typeface="Times New Roman" panose="02020603050405020304" pitchFamily="18" charset="0"/>
              </a:rPr>
              <a:t>G(Z),</a:t>
            </a:r>
            <a:r>
              <a:rPr lang="zh-CN" altLang="en-US" sz="2400" dirty="0">
                <a:solidFill>
                  <a:schemeClr val="bg2"/>
                </a:solidFill>
              </a:rPr>
              <a:t>则满足以下条件的树称为</a:t>
            </a:r>
            <a:r>
              <a:rPr lang="en-US" altLang="zh-CN" sz="2400" dirty="0">
                <a:solidFill>
                  <a:schemeClr val="bg2"/>
                </a:solidFill>
                <a:latin typeface="Times New Roman" panose="02020603050405020304" pitchFamily="18" charset="0"/>
              </a:rPr>
              <a:t>G</a:t>
            </a:r>
            <a:r>
              <a:rPr lang="zh-CN" altLang="en-US" sz="2400" dirty="0">
                <a:solidFill>
                  <a:schemeClr val="bg2"/>
                </a:solidFill>
              </a:rPr>
              <a:t>的一棵语法树：</a:t>
            </a:r>
          </a:p>
          <a:p>
            <a:pPr algn="just">
              <a:spcBef>
                <a:spcPct val="20000"/>
              </a:spcBef>
              <a:buClr>
                <a:schemeClr val="tx2"/>
              </a:buClr>
              <a:buSzPct val="75000"/>
              <a:buFont typeface="Monotype Sorts" pitchFamily="2" charset="2"/>
              <a:buNone/>
              <a:defRPr/>
            </a:pPr>
            <a:r>
              <a:rPr lang="zh-CN" altLang="en-US" sz="2400" dirty="0">
                <a:solidFill>
                  <a:schemeClr val="bg2"/>
                </a:solidFill>
                <a:latin typeface="Times New Roman" panose="02020603050405020304" pitchFamily="18" charset="0"/>
              </a:rPr>
              <a:t> </a:t>
            </a:r>
            <a:r>
              <a:rPr lang="zh-CN" altLang="en-US" sz="2400" dirty="0">
                <a:solidFill>
                  <a:schemeClr val="bg2"/>
                </a:solidFill>
              </a:rPr>
              <a:t>树中的每一个结点是</a:t>
            </a:r>
            <a:r>
              <a:rPr lang="zh-CN" altLang="en-US" sz="2400" u="sng" dirty="0">
                <a:solidFill>
                  <a:schemeClr val="bg2"/>
                </a:solidFill>
                <a:latin typeface="Times New Roman" panose="02020603050405020304" pitchFamily="18" charset="0"/>
              </a:rPr>
              <a:t>           </a:t>
            </a:r>
            <a:r>
              <a:rPr lang="zh-CN" altLang="en-US" sz="2400" dirty="0">
                <a:solidFill>
                  <a:schemeClr val="bg2"/>
                </a:solidFill>
              </a:rPr>
              <a:t>中的一个符号；树根是</a:t>
            </a:r>
            <a:r>
              <a:rPr lang="zh-CN" altLang="en-US" sz="2400" u="sng" dirty="0">
                <a:solidFill>
                  <a:schemeClr val="bg2"/>
                </a:solidFill>
                <a:latin typeface="Times New Roman" panose="02020603050405020304" pitchFamily="18" charset="0"/>
              </a:rPr>
              <a:t>        </a:t>
            </a:r>
            <a:r>
              <a:rPr lang="zh-CN" altLang="en-US" sz="2400" dirty="0">
                <a:solidFill>
                  <a:schemeClr val="bg2"/>
                </a:solidFill>
              </a:rPr>
              <a:t>；</a:t>
            </a:r>
          </a:p>
          <a:p>
            <a:pPr algn="just">
              <a:spcBef>
                <a:spcPct val="20000"/>
              </a:spcBef>
              <a:buClr>
                <a:schemeClr val="tx2"/>
              </a:buClr>
              <a:buSzPct val="75000"/>
              <a:buFont typeface="Monotype Sorts" pitchFamily="2" charset="2"/>
              <a:buNone/>
              <a:defRPr/>
            </a:pPr>
            <a:r>
              <a:rPr lang="zh-CN" altLang="en-US" sz="2400" dirty="0">
                <a:solidFill>
                  <a:schemeClr val="bg2"/>
                </a:solidFill>
              </a:rPr>
              <a:t>若一个结点至少有一个后继结点，则该结点上的标识为</a:t>
            </a:r>
            <a:r>
              <a:rPr lang="zh-CN" altLang="en-US" sz="2400" u="sng" dirty="0">
                <a:solidFill>
                  <a:schemeClr val="bg2"/>
                </a:solidFill>
                <a:latin typeface="Times New Roman" panose="02020603050405020304" pitchFamily="18" charset="0"/>
              </a:rPr>
              <a:t>           </a:t>
            </a:r>
            <a:r>
              <a:rPr lang="zh-CN" altLang="en-US" sz="2400" dirty="0">
                <a:solidFill>
                  <a:schemeClr val="bg2"/>
                </a:solidFill>
              </a:rPr>
              <a:t>；</a:t>
            </a:r>
          </a:p>
          <a:p>
            <a:pPr algn="just">
              <a:spcBef>
                <a:spcPct val="20000"/>
              </a:spcBef>
              <a:buClr>
                <a:schemeClr val="tx2"/>
              </a:buClr>
              <a:buSzPct val="75000"/>
              <a:buFont typeface="Monotype Sorts" pitchFamily="2" charset="2"/>
              <a:buNone/>
              <a:defRPr/>
            </a:pPr>
            <a:r>
              <a:rPr lang="zh-CN" altLang="en-US" sz="2400" dirty="0">
                <a:solidFill>
                  <a:schemeClr val="bg2"/>
                </a:solidFill>
              </a:rPr>
              <a:t>若一个标记为</a:t>
            </a:r>
            <a:r>
              <a:rPr lang="en-US" altLang="zh-CN" sz="2400" dirty="0">
                <a:solidFill>
                  <a:schemeClr val="bg2"/>
                </a:solidFill>
                <a:latin typeface="Times New Roman" panose="02020603050405020304" pitchFamily="18" charset="0"/>
              </a:rPr>
              <a:t>U</a:t>
            </a:r>
            <a:r>
              <a:rPr lang="zh-CN" altLang="en-US" sz="2400" dirty="0">
                <a:solidFill>
                  <a:schemeClr val="bg2"/>
                </a:solidFill>
              </a:rPr>
              <a:t>的结点，它有标记依次为</a:t>
            </a:r>
            <a:r>
              <a:rPr lang="en-US" altLang="zh-CN" sz="2400" dirty="0">
                <a:solidFill>
                  <a:schemeClr val="bg2"/>
                </a:solidFill>
              </a:rPr>
              <a:t>X</a:t>
            </a:r>
            <a:r>
              <a:rPr lang="en-US" altLang="zh-CN" sz="2400" baseline="-25000" dirty="0">
                <a:solidFill>
                  <a:schemeClr val="bg2"/>
                </a:solidFill>
              </a:rPr>
              <a:t>1</a:t>
            </a:r>
            <a:r>
              <a:rPr lang="en-US" altLang="zh-CN" sz="2400" dirty="0">
                <a:solidFill>
                  <a:schemeClr val="bg2"/>
                </a:solidFill>
              </a:rPr>
              <a:t>X</a:t>
            </a:r>
            <a:r>
              <a:rPr lang="en-US" altLang="zh-CN" sz="2400" baseline="-25000" dirty="0">
                <a:solidFill>
                  <a:schemeClr val="bg2"/>
                </a:solidFill>
              </a:rPr>
              <a:t>2</a:t>
            </a:r>
            <a:r>
              <a:rPr lang="en-US" altLang="zh-CN" sz="2400" dirty="0">
                <a:solidFill>
                  <a:schemeClr val="bg2"/>
                </a:solidFill>
                <a:latin typeface="Times New Roman" panose="02020603050405020304" pitchFamily="18" charset="0"/>
              </a:rPr>
              <a:t>…</a:t>
            </a:r>
            <a:r>
              <a:rPr lang="en-US" altLang="zh-CN" sz="2400" dirty="0" err="1">
                <a:solidFill>
                  <a:schemeClr val="bg2"/>
                </a:solidFill>
              </a:rPr>
              <a:t>X</a:t>
            </a:r>
            <a:r>
              <a:rPr lang="en-US" altLang="zh-CN" sz="2400" baseline="-25000" dirty="0" err="1">
                <a:solidFill>
                  <a:schemeClr val="bg2"/>
                </a:solidFill>
              </a:rPr>
              <a:t>n</a:t>
            </a:r>
            <a:r>
              <a:rPr lang="zh-CN" altLang="en-US" sz="2400" dirty="0">
                <a:solidFill>
                  <a:schemeClr val="bg2"/>
                </a:solidFill>
              </a:rPr>
              <a:t>直接的后继结点，则</a:t>
            </a:r>
            <a:r>
              <a:rPr lang="zh-CN" altLang="en-US" sz="2400" u="sng" dirty="0">
                <a:solidFill>
                  <a:schemeClr val="bg2"/>
                </a:solidFill>
                <a:latin typeface="Times New Roman" panose="02020603050405020304" pitchFamily="18" charset="0"/>
              </a:rPr>
              <a:t>              </a:t>
            </a:r>
            <a:r>
              <a:rPr lang="zh-CN" altLang="en-US" sz="2400" dirty="0">
                <a:solidFill>
                  <a:schemeClr val="bg2"/>
                </a:solidFill>
              </a:rPr>
              <a:t>必是文法</a:t>
            </a:r>
            <a:r>
              <a:rPr lang="en-US" altLang="zh-CN" sz="2400" dirty="0">
                <a:solidFill>
                  <a:schemeClr val="bg2"/>
                </a:solidFill>
                <a:latin typeface="Times New Roman" panose="02020603050405020304" pitchFamily="18" charset="0"/>
              </a:rPr>
              <a:t>G</a:t>
            </a:r>
            <a:r>
              <a:rPr lang="zh-CN" altLang="en-US" sz="2400" dirty="0">
                <a:solidFill>
                  <a:schemeClr val="bg2"/>
                </a:solidFill>
              </a:rPr>
              <a:t>中的一条规则。</a:t>
            </a:r>
          </a:p>
          <a:p>
            <a:pPr algn="just">
              <a:spcBef>
                <a:spcPct val="20000"/>
              </a:spcBef>
              <a:buClr>
                <a:schemeClr val="tx2"/>
              </a:buClr>
              <a:buSzPct val="75000"/>
              <a:buFont typeface="Monotype Sorts" pitchFamily="2" charset="2"/>
              <a:buNone/>
              <a:defRPr/>
            </a:pPr>
            <a:r>
              <a:rPr lang="zh-CN" altLang="en-US" sz="2400" dirty="0">
                <a:solidFill>
                  <a:schemeClr val="bg2"/>
                </a:solidFill>
                <a:latin typeface="Times New Roman" panose="02020603050405020304" pitchFamily="18" charset="0"/>
                <a:cs typeface="Times New Roman" panose="02020603050405020304" pitchFamily="18" charset="0"/>
              </a:rPr>
              <a:t>        </a:t>
            </a:r>
          </a:p>
          <a:p>
            <a:pPr algn="just">
              <a:spcBef>
                <a:spcPct val="20000"/>
              </a:spcBef>
              <a:buClr>
                <a:schemeClr val="tx2"/>
              </a:buClr>
              <a:buSzPct val="75000"/>
              <a:buFont typeface="Monotype Sorts" pitchFamily="2" charset="2"/>
              <a:buNone/>
              <a:defRPr/>
            </a:pPr>
            <a:r>
              <a:rPr lang="zh-CN" altLang="en-US" sz="2400" dirty="0">
                <a:solidFill>
                  <a:schemeClr val="bg2"/>
                </a:solidFill>
                <a:latin typeface="Times New Roman" panose="02020603050405020304" pitchFamily="18" charset="0"/>
                <a:cs typeface="Times New Roman" panose="02020603050405020304" pitchFamily="18" charset="0"/>
              </a:rPr>
              <a:t> </a:t>
            </a:r>
            <a:r>
              <a:rPr lang="en-US" altLang="zh-CN" sz="2400" dirty="0">
                <a:solidFill>
                  <a:schemeClr val="bg2"/>
                </a:solidFill>
                <a:latin typeface="Times New Roman" panose="02020603050405020304" pitchFamily="18" charset="0"/>
                <a:cs typeface="Times New Roman" panose="02020603050405020304" pitchFamily="18" charset="0"/>
              </a:rPr>
              <a:t>12</a:t>
            </a:r>
            <a:r>
              <a:rPr lang="en-US" altLang="zh-CN" sz="2400" dirty="0">
                <a:solidFill>
                  <a:schemeClr val="bg2"/>
                </a:solidFill>
                <a:latin typeface="Times New Roman" panose="02020603050405020304" pitchFamily="18" charset="0"/>
              </a:rPr>
              <a:t>. </a:t>
            </a:r>
            <a:r>
              <a:rPr lang="zh-CN" altLang="en-US" sz="2400" dirty="0">
                <a:solidFill>
                  <a:schemeClr val="bg2"/>
                </a:solidFill>
              </a:rPr>
              <a:t>如果一个文法存在某个句子对应两棵不同的语法树，则称这个文法是</a:t>
            </a:r>
            <a:r>
              <a:rPr lang="zh-CN" altLang="en-US" sz="2400" u="sng" dirty="0">
                <a:solidFill>
                  <a:schemeClr val="bg2"/>
                </a:solidFill>
              </a:rPr>
              <a:t>             </a:t>
            </a:r>
            <a:r>
              <a:rPr lang="zh-CN" altLang="en-US" sz="2400" dirty="0">
                <a:solidFill>
                  <a:schemeClr val="bg2"/>
                </a:solidFill>
              </a:rPr>
              <a:t>。</a:t>
            </a:r>
            <a:endParaRPr lang="zh-CN" altLang="en-US" sz="2400" dirty="0">
              <a:solidFill>
                <a:schemeClr val="bg2"/>
              </a:solidFill>
              <a:latin typeface="Times New Roman" panose="02020603050405020304" pitchFamily="18" charset="0"/>
              <a:cs typeface="Times New Roman" panose="02020603050405020304" pitchFamily="18" charset="0"/>
            </a:endParaRPr>
          </a:p>
        </p:txBody>
      </p:sp>
      <p:sp>
        <p:nvSpPr>
          <p:cNvPr id="5"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endParaRPr lang="zh-CN" altLang="zh-CN"/>
          </a:p>
        </p:txBody>
      </p:sp>
      <p:sp>
        <p:nvSpPr>
          <p:cNvPr id="885763" name="Rectangle 3"/>
          <p:cNvSpPr>
            <a:spLocks noGrp="1" noChangeArrowheads="1"/>
          </p:cNvSpPr>
          <p:nvPr>
            <p:ph type="body" idx="1"/>
          </p:nvPr>
        </p:nvSpPr>
        <p:spPr>
          <a:xfrm>
            <a:off x="533400" y="1981200"/>
            <a:ext cx="8382000" cy="2438400"/>
          </a:xfrm>
        </p:spPr>
        <p:txBody>
          <a:bodyPr/>
          <a:lstStyle/>
          <a:p>
            <a:pPr marL="609600" indent="-609600">
              <a:buFont typeface="Monotype Sorts" pitchFamily="2" charset="2"/>
              <a:buNone/>
              <a:defRPr/>
            </a:pPr>
            <a:r>
              <a:rPr lang="zh-CN" altLang="en-US" sz="2800" b="1" dirty="0">
                <a:solidFill>
                  <a:schemeClr val="bg2"/>
                </a:solidFill>
                <a:ea typeface="黑体" pitchFamily="2" charset="-122"/>
              </a:rPr>
              <a:t>文法</a:t>
            </a:r>
            <a:r>
              <a:rPr lang="en-US" altLang="zh-CN" sz="2800" b="1" dirty="0">
                <a:solidFill>
                  <a:schemeClr val="bg2"/>
                </a:solidFill>
                <a:ea typeface="黑体" pitchFamily="2" charset="-122"/>
              </a:rPr>
              <a:t>G(E)</a:t>
            </a:r>
            <a:r>
              <a:rPr lang="zh-CN" altLang="en-US" sz="2800" b="1" dirty="0">
                <a:solidFill>
                  <a:schemeClr val="bg2"/>
                </a:solidFill>
                <a:ea typeface="黑体" pitchFamily="2" charset="-122"/>
              </a:rPr>
              <a:t>定义如下</a:t>
            </a:r>
            <a:r>
              <a:rPr lang="en-US" altLang="zh-CN" sz="2800" b="1" dirty="0">
                <a:solidFill>
                  <a:schemeClr val="bg2"/>
                </a:solidFill>
                <a:ea typeface="黑体" pitchFamily="2" charset="-122"/>
              </a:rPr>
              <a:t>:</a:t>
            </a:r>
            <a:endParaRPr lang="en-US" altLang="zh-CN" sz="2800" dirty="0">
              <a:solidFill>
                <a:schemeClr val="bg2"/>
              </a:solidFill>
            </a:endParaRPr>
          </a:p>
          <a:p>
            <a:pPr marL="609600" indent="-609600" algn="just">
              <a:buFont typeface="Monotype Sorts" pitchFamily="2" charset="2"/>
              <a:buNone/>
              <a:defRPr/>
            </a:pPr>
            <a:r>
              <a:rPr lang="en-US" altLang="zh-CN" sz="2800" b="1" dirty="0">
                <a:solidFill>
                  <a:schemeClr val="bg2"/>
                </a:solidFill>
              </a:rPr>
              <a:t>E→E+T|T     T→T*F|F       F→P^F|P       P→(E)|i</a:t>
            </a:r>
            <a:endParaRPr lang="en-US" altLang="zh-CN" sz="2800" dirty="0">
              <a:solidFill>
                <a:schemeClr val="bg2"/>
              </a:solidFill>
            </a:endParaRPr>
          </a:p>
          <a:p>
            <a:pPr marL="609600" indent="-609600">
              <a:buClr>
                <a:schemeClr val="tx1"/>
              </a:buClr>
              <a:buSzPct val="120000"/>
              <a:buFont typeface="Monotype Sorts" pitchFamily="2" charset="2"/>
              <a:buAutoNum type="arabicPeriod"/>
              <a:defRPr/>
            </a:pPr>
            <a:r>
              <a:rPr lang="zh-CN" altLang="en-US" sz="2800" b="1" dirty="0">
                <a:solidFill>
                  <a:schemeClr val="bg2"/>
                </a:solidFill>
                <a:effectLst/>
              </a:rPr>
              <a:t>构造句型 </a:t>
            </a:r>
            <a:r>
              <a:rPr lang="en-US" altLang="zh-CN" sz="2800" b="1" dirty="0">
                <a:solidFill>
                  <a:schemeClr val="bg2"/>
                </a:solidFill>
                <a:effectLst/>
              </a:rPr>
              <a:t>T+T*F+i </a:t>
            </a:r>
            <a:r>
              <a:rPr lang="zh-CN" altLang="en-US" sz="2800" b="1" dirty="0">
                <a:solidFill>
                  <a:schemeClr val="bg2"/>
                </a:solidFill>
                <a:effectLst/>
              </a:rPr>
              <a:t>的最右推导和语法树；</a:t>
            </a:r>
          </a:p>
          <a:p>
            <a:pPr marL="609600" indent="-609600">
              <a:buClr>
                <a:schemeClr val="tx1"/>
              </a:buClr>
              <a:buSzPct val="120000"/>
              <a:buFont typeface="Monotype Sorts" pitchFamily="2" charset="2"/>
              <a:buAutoNum type="arabicPeriod"/>
              <a:defRPr/>
            </a:pPr>
            <a:r>
              <a:rPr lang="zh-CN" altLang="en-US" sz="2800" b="1" dirty="0">
                <a:effectLst/>
              </a:rPr>
              <a:t>写出句型 </a:t>
            </a:r>
            <a:r>
              <a:rPr lang="en-US" altLang="zh-CN" sz="2800" b="1" dirty="0">
                <a:effectLst/>
              </a:rPr>
              <a:t>T+T*F+i</a:t>
            </a:r>
            <a:r>
              <a:rPr lang="zh-CN" altLang="en-US" sz="2800" b="1" dirty="0">
                <a:effectLst/>
              </a:rPr>
              <a:t>的全部短语</a:t>
            </a:r>
            <a:r>
              <a:rPr lang="en-US" altLang="zh-CN" sz="2800" b="1" dirty="0">
                <a:effectLst/>
              </a:rPr>
              <a:t>,</a:t>
            </a:r>
            <a:r>
              <a:rPr lang="zh-CN" altLang="en-US" sz="2800" b="1" dirty="0">
                <a:effectLst/>
              </a:rPr>
              <a:t>并指出句柄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1D19671C-2082-41B8-917E-4B629502F08B}" type="datetime1">
              <a:rPr lang="zh-CN" altLang="en-US"/>
              <a:pPr>
                <a:defRPr/>
              </a:pPr>
              <a:t>2020/9/9</a:t>
            </a:fld>
            <a:endParaRPr lang="en-US" altLang="zh-CN"/>
          </a:p>
        </p:txBody>
      </p:sp>
      <p:sp>
        <p:nvSpPr>
          <p:cNvPr id="1013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FF8A24F-7C60-433E-8B4E-1AC0E46719D8}" type="slidenum">
              <a:rPr lang="zh-CN" altLang="en-US" sz="1400" smtClean="0"/>
              <a:pPr>
                <a:spcBef>
                  <a:spcPct val="0"/>
                </a:spcBef>
                <a:buClrTx/>
                <a:buSzTx/>
                <a:buFontTx/>
                <a:buNone/>
              </a:pPr>
              <a:t>74</a:t>
            </a:fld>
            <a:r>
              <a:rPr lang="zh-CN" altLang="en-US" sz="1400"/>
              <a:t> 页</a:t>
            </a:r>
          </a:p>
        </p:txBody>
      </p:sp>
      <p:sp>
        <p:nvSpPr>
          <p:cNvPr id="101380" name="Rectangle 3"/>
          <p:cNvSpPr>
            <a:spLocks noGrp="1" noChangeArrowheads="1"/>
          </p:cNvSpPr>
          <p:nvPr>
            <p:ph type="body" idx="1"/>
          </p:nvPr>
        </p:nvSpPr>
        <p:spPr>
          <a:xfrm>
            <a:off x="1143000" y="1981200"/>
            <a:ext cx="7772400" cy="1663700"/>
          </a:xfrm>
        </p:spPr>
        <p:txBody>
          <a:bodyPr/>
          <a:lstStyle/>
          <a:p>
            <a:pPr marL="0" indent="0">
              <a:buFont typeface="Monotype Sorts" pitchFamily="2" charset="2"/>
              <a:buNone/>
            </a:pPr>
            <a:r>
              <a:rPr lang="en-US" altLang="zh-CN">
                <a:solidFill>
                  <a:schemeClr val="bg2"/>
                </a:solidFill>
                <a:effectLst/>
              </a:rPr>
              <a:t>P28: 3</a:t>
            </a:r>
            <a:r>
              <a:rPr lang="zh-CN" altLang="en-US">
                <a:solidFill>
                  <a:schemeClr val="bg2"/>
                </a:solidFill>
                <a:effectLst/>
              </a:rPr>
              <a:t>、</a:t>
            </a:r>
            <a:r>
              <a:rPr lang="en-US" altLang="zh-CN">
                <a:solidFill>
                  <a:schemeClr val="bg2"/>
                </a:solidFill>
                <a:effectLst/>
              </a:rPr>
              <a:t>5</a:t>
            </a:r>
            <a:r>
              <a:rPr lang="zh-CN" altLang="en-US">
                <a:solidFill>
                  <a:schemeClr val="bg2"/>
                </a:solidFill>
                <a:effectLst/>
              </a:rPr>
              <a:t>、</a:t>
            </a:r>
            <a:r>
              <a:rPr lang="en-US" altLang="zh-CN">
                <a:solidFill>
                  <a:schemeClr val="bg2"/>
                </a:solidFill>
                <a:effectLst/>
              </a:rPr>
              <a:t>7</a:t>
            </a:r>
            <a:r>
              <a:rPr lang="zh-CN" altLang="en-US">
                <a:solidFill>
                  <a:schemeClr val="bg2"/>
                </a:solidFill>
                <a:effectLst/>
              </a:rPr>
              <a:t>、</a:t>
            </a:r>
            <a:r>
              <a:rPr lang="en-US" altLang="zh-CN">
                <a:solidFill>
                  <a:schemeClr val="bg2"/>
                </a:solidFill>
                <a:effectLst/>
              </a:rPr>
              <a:t>8</a:t>
            </a:r>
            <a:r>
              <a:rPr lang="zh-CN" altLang="en-US">
                <a:solidFill>
                  <a:schemeClr val="bg2"/>
                </a:solidFill>
                <a:effectLst/>
              </a:rPr>
              <a:t>、</a:t>
            </a:r>
            <a:r>
              <a:rPr lang="en-US" altLang="zh-CN">
                <a:solidFill>
                  <a:schemeClr val="bg2"/>
                </a:solidFill>
                <a:effectLst/>
              </a:rPr>
              <a:t>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37" name="Rectangle 5"/>
          <p:cNvSpPr>
            <a:spLocks noGrp="1" noChangeArrowheads="1"/>
          </p:cNvSpPr>
          <p:nvPr>
            <p:ph type="body" idx="1"/>
          </p:nvPr>
        </p:nvSpPr>
        <p:spPr>
          <a:xfrm>
            <a:off x="0" y="990600"/>
            <a:ext cx="9144000" cy="1358900"/>
          </a:xfrm>
        </p:spPr>
        <p:txBody>
          <a:bodyPr/>
          <a:lstStyle/>
          <a:p>
            <a:pPr>
              <a:buClr>
                <a:srgbClr val="FF33CC"/>
              </a:buClr>
              <a:defRPr/>
            </a:pPr>
            <a:r>
              <a:rPr lang="zh-CN" altLang="en-US" b="1" dirty="0">
                <a:solidFill>
                  <a:srgbClr val="FF33CC"/>
                </a:solidFill>
              </a:rPr>
              <a:t>字母表</a:t>
            </a:r>
            <a:r>
              <a:rPr lang="zh-CN" altLang="en-US" b="1" dirty="0">
                <a:solidFill>
                  <a:schemeClr val="bg2"/>
                </a:solidFill>
              </a:rPr>
              <a:t>：元素的非空有穷集合。</a:t>
            </a:r>
          </a:p>
          <a:p>
            <a:pPr>
              <a:buClr>
                <a:srgbClr val="FF33CC"/>
              </a:buClr>
              <a:defRPr/>
            </a:pPr>
            <a:r>
              <a:rPr lang="zh-CN" altLang="en-US" b="1" dirty="0">
                <a:solidFill>
                  <a:srgbClr val="FF33CC"/>
                </a:solidFill>
              </a:rPr>
              <a:t>符号</a:t>
            </a:r>
            <a:r>
              <a:rPr lang="zh-CN" altLang="en-US" b="1" dirty="0">
                <a:solidFill>
                  <a:schemeClr val="bg2"/>
                </a:solidFill>
              </a:rPr>
              <a:t>：字母表中的元素。</a:t>
            </a:r>
          </a:p>
        </p:txBody>
      </p:sp>
      <p:sp>
        <p:nvSpPr>
          <p:cNvPr id="888843" name="Rectangle 11"/>
          <p:cNvSpPr>
            <a:spLocks noChangeArrowheads="1"/>
          </p:cNvSpPr>
          <p:nvPr/>
        </p:nvSpPr>
        <p:spPr bwMode="auto">
          <a:xfrm>
            <a:off x="6084888" y="1052513"/>
            <a:ext cx="2436812" cy="476250"/>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zh-CN" altLang="en-US" sz="2800">
                <a:solidFill>
                  <a:schemeClr val="bg2"/>
                </a:solidFill>
              </a:rPr>
              <a:t>例：</a:t>
            </a:r>
            <a:r>
              <a:rPr lang="zh-CN" altLang="en-US" sz="2800">
                <a:solidFill>
                  <a:schemeClr val="bg2"/>
                </a:solidFill>
                <a:sym typeface="Symbol" panose="05050102010706020507" pitchFamily="18" charset="2"/>
              </a:rPr>
              <a:t></a:t>
            </a:r>
            <a:r>
              <a:rPr lang="en-US" altLang="zh-CN" sz="2800">
                <a:solidFill>
                  <a:schemeClr val="bg2"/>
                </a:solidFill>
                <a:sym typeface="Symbol" panose="05050102010706020507" pitchFamily="18" charset="2"/>
              </a:rPr>
              <a:t>=</a:t>
            </a:r>
            <a:r>
              <a:rPr lang="en-US" altLang="zh-CN" sz="2800">
                <a:solidFill>
                  <a:schemeClr val="bg2"/>
                </a:solidFill>
              </a:rPr>
              <a:t>{0</a:t>
            </a:r>
            <a:r>
              <a:rPr lang="zh-CN" altLang="en-US" sz="2800">
                <a:solidFill>
                  <a:schemeClr val="bg2"/>
                </a:solidFill>
              </a:rPr>
              <a:t>，</a:t>
            </a:r>
            <a:r>
              <a:rPr lang="en-US" altLang="zh-CN" sz="2800">
                <a:solidFill>
                  <a:schemeClr val="bg2"/>
                </a:solidFill>
              </a:rPr>
              <a:t>1}</a:t>
            </a:r>
          </a:p>
        </p:txBody>
      </p:sp>
      <p:sp>
        <p:nvSpPr>
          <p:cNvPr id="12294" name="Rectangle 15"/>
          <p:cNvSpPr>
            <a:spLocks noChangeArrowheads="1"/>
          </p:cNvSpPr>
          <p:nvPr/>
        </p:nvSpPr>
        <p:spPr bwMode="auto">
          <a:xfrm>
            <a:off x="3132138" y="-79375"/>
            <a:ext cx="30956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2.1.1  </a:t>
            </a:r>
            <a:r>
              <a:rPr lang="zh-CN" altLang="en-US" sz="4000" dirty="0">
                <a:solidFill>
                  <a:srgbClr val="C00000"/>
                </a:solidFill>
                <a:effectLst>
                  <a:outerShdw blurRad="38100" dist="38100" dir="2700000" algn="tl">
                    <a:srgbClr val="000000">
                      <a:alpha val="43137"/>
                    </a:srgbClr>
                  </a:outerShdw>
                </a:effectLst>
              </a:rPr>
              <a:t>字母表</a:t>
            </a:r>
          </a:p>
        </p:txBody>
      </p:sp>
      <p:sp>
        <p:nvSpPr>
          <p:cNvPr id="12295" name="Text Box 16"/>
          <p:cNvSpPr txBox="1">
            <a:spLocks noChangeArrowheads="1"/>
          </p:cNvSpPr>
          <p:nvPr/>
        </p:nvSpPr>
        <p:spPr bwMode="auto">
          <a:xfrm>
            <a:off x="179388" y="3500438"/>
            <a:ext cx="8748712" cy="1160462"/>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ea typeface="楷体_GB2312" pitchFamily="49" charset="-122"/>
              </a:rPr>
              <a:t>集合</a:t>
            </a:r>
            <a:r>
              <a:rPr lang="en-US" altLang="zh-CN" sz="2800">
                <a:solidFill>
                  <a:schemeClr val="bg2"/>
                </a:solidFill>
                <a:ea typeface="楷体_GB2312" pitchFamily="49" charset="-122"/>
              </a:rPr>
              <a:t>{a</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b</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c</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a:t>
            </a:r>
            <a:r>
              <a:rPr lang="zh-CN" altLang="en-US" sz="2800">
                <a:solidFill>
                  <a:schemeClr val="bg2"/>
                </a:solidFill>
                <a:ea typeface="楷体_GB2312" pitchFamily="49" charset="-122"/>
              </a:rPr>
              <a:t>是一个含有</a:t>
            </a:r>
            <a:r>
              <a:rPr lang="en-US" altLang="zh-CN" sz="2800">
                <a:solidFill>
                  <a:schemeClr val="bg2"/>
                </a:solidFill>
                <a:ea typeface="楷体_GB2312" pitchFamily="49" charset="-122"/>
              </a:rPr>
              <a:t>5</a:t>
            </a:r>
            <a:r>
              <a:rPr lang="zh-CN" altLang="en-US" sz="2800">
                <a:solidFill>
                  <a:schemeClr val="bg2"/>
                </a:solidFill>
                <a:ea typeface="楷体_GB2312" pitchFamily="49" charset="-122"/>
              </a:rPr>
              <a:t>个符号的字母表，</a:t>
            </a:r>
          </a:p>
          <a:p>
            <a:pPr eaLnBrk="1" hangingPunct="1">
              <a:spcBef>
                <a:spcPct val="50000"/>
              </a:spcBef>
              <a:buClrTx/>
              <a:buSzTx/>
              <a:buFontTx/>
              <a:buNone/>
            </a:pPr>
            <a:r>
              <a:rPr lang="zh-CN" altLang="en-US" sz="2800">
                <a:solidFill>
                  <a:schemeClr val="bg2"/>
                </a:solidFill>
                <a:ea typeface="楷体_GB2312" pitchFamily="49" charset="-122"/>
              </a:rPr>
              <a:t>字母表</a:t>
            </a:r>
            <a:r>
              <a:rPr lang="en-US" altLang="zh-CN" sz="2800">
                <a:solidFill>
                  <a:schemeClr val="bg2"/>
                </a:solidFill>
                <a:ea typeface="楷体_GB2312" pitchFamily="49" charset="-122"/>
              </a:rPr>
              <a:t>{0</a:t>
            </a:r>
            <a:r>
              <a:rPr lang="zh-CN" altLang="en-US" sz="2800">
                <a:solidFill>
                  <a:schemeClr val="bg2"/>
                </a:solidFill>
                <a:ea typeface="楷体_GB2312" pitchFamily="49" charset="-122"/>
              </a:rPr>
              <a:t>，</a:t>
            </a:r>
            <a:r>
              <a:rPr lang="en-US" altLang="zh-CN" sz="2800">
                <a:solidFill>
                  <a:schemeClr val="bg2"/>
                </a:solidFill>
                <a:ea typeface="楷体_GB2312" pitchFamily="49" charset="-122"/>
              </a:rPr>
              <a:t>1}</a:t>
            </a:r>
            <a:r>
              <a:rPr lang="zh-CN" altLang="en-US" sz="2800">
                <a:solidFill>
                  <a:schemeClr val="bg2"/>
                </a:solidFill>
                <a:ea typeface="楷体_GB2312" pitchFamily="49" charset="-122"/>
              </a:rPr>
              <a:t>只有两个符号。 </a:t>
            </a:r>
          </a:p>
        </p:txBody>
      </p:sp>
      <p:sp>
        <p:nvSpPr>
          <p:cNvPr id="12296" name="Text Box 18"/>
          <p:cNvSpPr txBox="1">
            <a:spLocks noChangeArrowheads="1"/>
          </p:cNvSpPr>
          <p:nvPr/>
        </p:nvSpPr>
        <p:spPr bwMode="auto">
          <a:xfrm>
            <a:off x="395288" y="2349500"/>
            <a:ext cx="8280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a:latin typeface="楷体_GB2312" pitchFamily="49" charset="-122"/>
                <a:ea typeface="楷体_GB2312" pitchFamily="49" charset="-122"/>
              </a:rPr>
              <a:t>典型符号：字母、数字、各种标点符号和运算符</a:t>
            </a:r>
          </a:p>
        </p:txBody>
      </p:sp>
      <p:sp>
        <p:nvSpPr>
          <p:cNvPr id="9"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8843"/>
                                        </p:tgtEl>
                                        <p:attrNameLst>
                                          <p:attrName>style.visibility</p:attrName>
                                        </p:attrNameLst>
                                      </p:cBhvr>
                                      <p:to>
                                        <p:strVal val="visible"/>
                                      </p:to>
                                    </p:set>
                                    <p:animEffect transition="in" filter="checkerboard(across)">
                                      <p:cBhvr>
                                        <p:cTn id="7" dur="500"/>
                                        <p:tgtEl>
                                          <p:spTgt spid="888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8837">
                                            <p:txEl>
                                              <p:pRg st="1" end="1"/>
                                            </p:txEl>
                                          </p:spTgt>
                                        </p:tgtEl>
                                        <p:attrNameLst>
                                          <p:attrName>style.visibility</p:attrName>
                                        </p:attrNameLst>
                                      </p:cBhvr>
                                      <p:to>
                                        <p:strVal val="visible"/>
                                      </p:to>
                                    </p:set>
                                    <p:animEffect transition="in" filter="blinds(horizontal)">
                                      <p:cBhvr>
                                        <p:cTn id="12" dur="500"/>
                                        <p:tgtEl>
                                          <p:spTgt spid="888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blinds(horizontal)">
                                      <p:cBhvr>
                                        <p:cTn id="17" dur="500"/>
                                        <p:tgtEl>
                                          <p:spTgt spid="1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animEffect transition="in" filter="blinds(horizontal)">
                                      <p:cBhvr>
                                        <p:cTn id="22" dur="500"/>
                                        <p:tgtEl>
                                          <p:spTgt spid="12295"/>
                                        </p:tgtEl>
                                      </p:cBhvr>
                                    </p:animEffect>
                                  </p:childTnLst>
                                </p:cTn>
                              </p:par>
                            </p:childTnLst>
                          </p:cTn>
                        </p:par>
                        <p:par>
                          <p:cTn id="23" fill="hold" nodeType="afterGroup">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43" grpId="0" animBg="1"/>
      <p:bldP spid="12295" grpId="0" animBg="1"/>
      <p:bldP spid="12296"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628" name="Rectangle 4"/>
          <p:cNvSpPr>
            <a:spLocks noChangeArrowheads="1"/>
          </p:cNvSpPr>
          <p:nvPr/>
        </p:nvSpPr>
        <p:spPr bwMode="auto">
          <a:xfrm>
            <a:off x="1403350" y="3573463"/>
            <a:ext cx="7240588" cy="1566862"/>
          </a:xfrm>
          <a:prstGeom prst="rect">
            <a:avLst/>
          </a:prstGeom>
          <a:noFill/>
          <a:ln w="9525">
            <a:noFill/>
            <a:miter lim="800000"/>
            <a:headEnd/>
            <a:tailEnd/>
          </a:ln>
          <a:effectLst/>
        </p:spPr>
        <p:txBody>
          <a:bodyPr lIns="92075" tIns="46038" rIns="92075" bIns="46038"/>
          <a:lstStyle/>
          <a:p>
            <a:pPr marL="342900" indent="-342900">
              <a:spcBef>
                <a:spcPct val="15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1. </a:t>
            </a:r>
            <a:r>
              <a:rPr lang="en-US" altLang="zh-CN" sz="2800" dirty="0">
                <a:solidFill>
                  <a:srgbClr val="FF33CC"/>
                </a:solidFill>
                <a:effectLst>
                  <a:outerShdw blurRad="38100" dist="38100" dir="2700000" algn="tl">
                    <a:srgbClr val="000000"/>
                  </a:outerShdw>
                </a:effectLst>
              </a:rPr>
              <a:t>ε</a:t>
            </a:r>
            <a:r>
              <a:rPr lang="zh-CN" altLang="en-US" sz="2800" dirty="0">
                <a:solidFill>
                  <a:schemeClr val="bg2"/>
                </a:solidFill>
                <a:effectLst>
                  <a:outerShdw blurRad="38100" dist="38100" dir="2700000" algn="tl">
                    <a:srgbClr val="000000"/>
                  </a:outerShdw>
                </a:effectLst>
                <a:latin typeface="Times New Roman" pitchFamily="18" charset="0"/>
              </a:rPr>
              <a:t>是符号串</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800" dirty="0">
                <a:solidFill>
                  <a:schemeClr val="bg2"/>
                </a:solidFill>
                <a:effectLst>
                  <a:outerShdw blurRad="38100" dist="38100" dir="2700000" algn="tl">
                    <a:srgbClr val="000000"/>
                  </a:outerShdw>
                </a:effectLst>
                <a:latin typeface="Times New Roman" pitchFamily="18" charset="0"/>
              </a:rPr>
              <a:t> </a:t>
            </a:r>
          </a:p>
          <a:p>
            <a:pPr marL="342900" indent="-342900">
              <a:spcBef>
                <a:spcPct val="15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2. </a:t>
            </a:r>
            <a:r>
              <a:rPr lang="zh-CN" altLang="en-US" sz="2800" dirty="0">
                <a:solidFill>
                  <a:schemeClr val="bg2"/>
                </a:solidFill>
                <a:effectLst>
                  <a:outerShdw blurRad="38100" dist="38100" dir="2700000" algn="tl">
                    <a:srgbClr val="000000"/>
                  </a:outerShdw>
                </a:effectLst>
                <a:latin typeface="Times New Roman" pitchFamily="18" charset="0"/>
              </a:rPr>
              <a:t>若</a:t>
            </a:r>
            <a:r>
              <a:rPr lang="en-US" altLang="zh-CN" sz="2800" dirty="0">
                <a:solidFill>
                  <a:srgbClr val="FF33CC"/>
                </a:solidFill>
                <a:effectLst>
                  <a:outerShdw blurRad="38100" dist="38100" dir="2700000" algn="tl">
                    <a:srgbClr val="000000"/>
                  </a:outerShdw>
                </a:effectLst>
                <a:latin typeface="Times New Roman" pitchFamily="18" charset="0"/>
              </a:rPr>
              <a:t>x</a:t>
            </a:r>
            <a:r>
              <a:rPr lang="zh-CN" altLang="en-US" sz="2800" dirty="0">
                <a:solidFill>
                  <a:schemeClr val="bg2"/>
                </a:solidFill>
                <a:effectLst>
                  <a:outerShdw blurRad="38100" dist="38100" dir="2700000" algn="tl">
                    <a:srgbClr val="000000"/>
                  </a:outerShdw>
                </a:effectLst>
                <a:latin typeface="Times New Roman" pitchFamily="18" charset="0"/>
              </a:rPr>
              <a:t>是符号串</a:t>
            </a:r>
            <a:r>
              <a:rPr lang="en-US" altLang="zh-CN" sz="2800" dirty="0">
                <a:solidFill>
                  <a:schemeClr val="bg2"/>
                </a:solidFill>
                <a:effectLst>
                  <a:outerShdw blurRad="38100" dist="38100" dir="2700000" algn="tl">
                    <a:srgbClr val="000000"/>
                  </a:outerShdw>
                </a:effectLst>
                <a:latin typeface="Times New Roman" pitchFamily="18" charset="0"/>
              </a:rPr>
              <a:t>, </a:t>
            </a:r>
            <a:r>
              <a:rPr lang="en-US" altLang="zh-CN" sz="2800" dirty="0">
                <a:solidFill>
                  <a:srgbClr val="FF33CC"/>
                </a:solidFill>
                <a:effectLst>
                  <a:outerShdw blurRad="38100" dist="38100" dir="2700000" algn="tl">
                    <a:srgbClr val="000000"/>
                  </a:outerShdw>
                </a:effectLst>
                <a:latin typeface="Times New Roman" pitchFamily="18" charset="0"/>
              </a:rPr>
              <a:t>a </a:t>
            </a:r>
            <a:r>
              <a:rPr lang="zh-CN" altLang="en-US" sz="2800" dirty="0">
                <a:solidFill>
                  <a:schemeClr val="bg2"/>
                </a:solidFill>
                <a:effectLst>
                  <a:outerShdw blurRad="38100" dist="38100" dir="2700000" algn="tl">
                    <a:srgbClr val="000000"/>
                  </a:outerShdw>
                </a:effectLst>
                <a:latin typeface="Times New Roman" pitchFamily="18" charset="0"/>
              </a:rPr>
              <a:t>是元素</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800" dirty="0">
                <a:solidFill>
                  <a:schemeClr val="bg2"/>
                </a:solidFill>
                <a:effectLst>
                  <a:outerShdw blurRad="38100" dist="38100" dir="2700000" algn="tl">
                    <a:srgbClr val="000000"/>
                  </a:outerShdw>
                </a:effectLst>
                <a:latin typeface="Times New Roman" pitchFamily="18" charset="0"/>
              </a:rPr>
              <a:t>则 </a:t>
            </a:r>
            <a:r>
              <a:rPr lang="en-US" altLang="zh-CN" sz="2800" dirty="0" err="1">
                <a:solidFill>
                  <a:srgbClr val="FF33CC"/>
                </a:solidFill>
                <a:effectLst>
                  <a:outerShdw blurRad="38100" dist="38100" dir="2700000" algn="tl">
                    <a:srgbClr val="000000"/>
                  </a:outerShdw>
                </a:effectLst>
                <a:latin typeface="Times New Roman" pitchFamily="18" charset="0"/>
              </a:rPr>
              <a:t>xa</a:t>
            </a:r>
            <a:r>
              <a:rPr lang="en-US" altLang="zh-CN" sz="2800" dirty="0">
                <a:solidFill>
                  <a:schemeClr val="bg2"/>
                </a:solidFill>
                <a:effectLst>
                  <a:outerShdw blurRad="38100" dist="38100" dir="2700000" algn="tl">
                    <a:srgbClr val="000000"/>
                  </a:outerShdw>
                </a:effectLst>
                <a:latin typeface="Times New Roman" pitchFamily="18" charset="0"/>
              </a:rPr>
              <a:t> </a:t>
            </a:r>
            <a:r>
              <a:rPr lang="zh-CN" altLang="en-US" sz="2800" dirty="0">
                <a:solidFill>
                  <a:schemeClr val="bg2"/>
                </a:solidFill>
                <a:effectLst>
                  <a:outerShdw blurRad="38100" dist="38100" dir="2700000" algn="tl">
                    <a:srgbClr val="000000"/>
                  </a:outerShdw>
                </a:effectLst>
                <a:latin typeface="Times New Roman" pitchFamily="18" charset="0"/>
              </a:rPr>
              <a:t>是符号串</a:t>
            </a:r>
            <a:r>
              <a:rPr lang="en-US" altLang="zh-CN" sz="2800" dirty="0">
                <a:solidFill>
                  <a:schemeClr val="bg2"/>
                </a:solidFill>
                <a:effectLst>
                  <a:outerShdw blurRad="38100" dist="38100" dir="2700000" algn="tl">
                    <a:srgbClr val="000000"/>
                  </a:outerShdw>
                </a:effectLst>
                <a:latin typeface="Times New Roman" pitchFamily="18" charset="0"/>
              </a:rPr>
              <a:t>;</a:t>
            </a:r>
            <a:r>
              <a:rPr lang="zh-CN" altLang="en-US" sz="2800" dirty="0">
                <a:solidFill>
                  <a:schemeClr val="bg2"/>
                </a:solidFill>
                <a:effectLst>
                  <a:outerShdw blurRad="38100" dist="38100" dir="2700000" algn="tl">
                    <a:srgbClr val="000000"/>
                  </a:outerShdw>
                </a:effectLst>
                <a:latin typeface="Times New Roman" pitchFamily="18" charset="0"/>
              </a:rPr>
              <a:t> </a:t>
            </a:r>
          </a:p>
          <a:p>
            <a:pPr marL="342900" indent="-342900">
              <a:spcBef>
                <a:spcPct val="15000"/>
              </a:spcBef>
              <a:buClr>
                <a:schemeClr val="tx2"/>
              </a:buClr>
              <a:buSzPct val="75000"/>
              <a:buFont typeface="Monotype Sorts" pitchFamily="2" charset="2"/>
              <a:buNone/>
              <a:defRPr/>
            </a:pPr>
            <a:r>
              <a:rPr lang="en-US" altLang="zh-CN" sz="2800" dirty="0">
                <a:solidFill>
                  <a:schemeClr val="bg2"/>
                </a:solidFill>
                <a:effectLst>
                  <a:outerShdw blurRad="38100" dist="38100" dir="2700000" algn="tl">
                    <a:srgbClr val="000000"/>
                  </a:outerShdw>
                </a:effectLst>
                <a:latin typeface="Times New Roman" pitchFamily="18" charset="0"/>
              </a:rPr>
              <a:t>3.</a:t>
            </a:r>
            <a:r>
              <a:rPr lang="en-US" altLang="zh-CN" sz="2800" dirty="0">
                <a:solidFill>
                  <a:schemeClr val="bg2"/>
                </a:solidFill>
                <a:effectLst>
                  <a:outerShdw blurRad="38100" dist="38100" dir="2700000" algn="tl">
                    <a:srgbClr val="000000"/>
                  </a:outerShdw>
                </a:effectLst>
                <a:latin typeface="Times New Roman" pitchFamily="18" charset="0"/>
                <a:sym typeface="Symbol" pitchFamily="18" charset="2"/>
              </a:rPr>
              <a:t>  </a:t>
            </a:r>
            <a:r>
              <a:rPr lang="en-US" altLang="zh-CN" sz="2800" dirty="0">
                <a:solidFill>
                  <a:srgbClr val="FF33CC"/>
                </a:solidFill>
                <a:effectLst>
                  <a:outerShdw blurRad="38100" dist="38100" dir="2700000" algn="tl">
                    <a:srgbClr val="000000"/>
                  </a:outerShdw>
                </a:effectLst>
                <a:latin typeface="Times New Roman" pitchFamily="18" charset="0"/>
              </a:rPr>
              <a:t>y</a:t>
            </a:r>
            <a:r>
              <a:rPr lang="zh-CN" altLang="en-US" sz="2800" dirty="0">
                <a:solidFill>
                  <a:schemeClr val="bg2"/>
                </a:solidFill>
                <a:effectLst>
                  <a:outerShdw blurRad="38100" dist="38100" dir="2700000" algn="tl">
                    <a:srgbClr val="000000"/>
                  </a:outerShdw>
                </a:effectLst>
                <a:latin typeface="Times New Roman" pitchFamily="18" charset="0"/>
              </a:rPr>
              <a:t>是符号串</a:t>
            </a:r>
            <a:r>
              <a:rPr lang="en-US" altLang="zh-CN" sz="2800" dirty="0">
                <a:solidFill>
                  <a:schemeClr val="bg2"/>
                </a:solidFill>
                <a:effectLst>
                  <a:outerShdw blurRad="38100" dist="38100" dir="2700000" algn="tl">
                    <a:srgbClr val="000000"/>
                  </a:outerShdw>
                </a:effectLst>
                <a:latin typeface="Times New Roman" pitchFamily="18" charset="0"/>
              </a:rPr>
              <a:t>, </a:t>
            </a:r>
            <a:r>
              <a:rPr lang="zh-CN" altLang="en-US" sz="2800" dirty="0">
                <a:solidFill>
                  <a:schemeClr val="bg2"/>
                </a:solidFill>
                <a:effectLst>
                  <a:outerShdw blurRad="38100" dist="38100" dir="2700000" algn="tl">
                    <a:srgbClr val="000000"/>
                  </a:outerShdw>
                </a:effectLst>
                <a:latin typeface="Times New Roman" pitchFamily="18" charset="0"/>
              </a:rPr>
              <a:t>当且仅当它可以由</a:t>
            </a:r>
            <a:r>
              <a:rPr lang="en-US" altLang="zh-CN" sz="2800" dirty="0">
                <a:solidFill>
                  <a:schemeClr val="bg2"/>
                </a:solidFill>
                <a:effectLst>
                  <a:outerShdw blurRad="38100" dist="38100" dir="2700000" algn="tl">
                    <a:srgbClr val="000000"/>
                  </a:outerShdw>
                </a:effectLst>
                <a:latin typeface="Times New Roman" pitchFamily="18" charset="0"/>
              </a:rPr>
              <a:t>1</a:t>
            </a:r>
            <a:r>
              <a:rPr lang="zh-CN" altLang="en-US" sz="2800" dirty="0">
                <a:solidFill>
                  <a:schemeClr val="bg2"/>
                </a:solidFill>
                <a:effectLst>
                  <a:outerShdw blurRad="38100" dist="38100" dir="2700000" algn="tl">
                    <a:srgbClr val="000000"/>
                  </a:outerShdw>
                </a:effectLst>
                <a:latin typeface="Times New Roman" pitchFamily="18" charset="0"/>
              </a:rPr>
              <a:t>和</a:t>
            </a:r>
            <a:r>
              <a:rPr lang="en-US" altLang="zh-CN" sz="2800" dirty="0">
                <a:solidFill>
                  <a:schemeClr val="bg2"/>
                </a:solidFill>
                <a:effectLst>
                  <a:outerShdw blurRad="38100" dist="38100" dir="2700000" algn="tl">
                    <a:srgbClr val="000000"/>
                  </a:outerShdw>
                </a:effectLst>
                <a:latin typeface="Times New Roman" pitchFamily="18" charset="0"/>
              </a:rPr>
              <a:t>2</a:t>
            </a:r>
            <a:r>
              <a:rPr lang="zh-CN" altLang="en-US" sz="2800" dirty="0">
                <a:solidFill>
                  <a:schemeClr val="bg2"/>
                </a:solidFill>
                <a:effectLst>
                  <a:outerShdw blurRad="38100" dist="38100" dir="2700000" algn="tl">
                    <a:srgbClr val="000000"/>
                  </a:outerShdw>
                </a:effectLst>
                <a:latin typeface="Times New Roman" pitchFamily="18" charset="0"/>
              </a:rPr>
              <a:t>导出。</a:t>
            </a:r>
            <a:endParaRPr lang="zh-CN" altLang="en-US" sz="2400" dirty="0">
              <a:solidFill>
                <a:schemeClr val="bg2"/>
              </a:solidFill>
              <a:effectLst>
                <a:outerShdw blurRad="38100" dist="38100" dir="2700000" algn="tl">
                  <a:srgbClr val="000000"/>
                </a:outerShdw>
              </a:effectLst>
            </a:endParaRPr>
          </a:p>
        </p:txBody>
      </p:sp>
      <p:sp>
        <p:nvSpPr>
          <p:cNvPr id="922629" name="Text Box 5"/>
          <p:cNvSpPr txBox="1">
            <a:spLocks noChangeArrowheads="1"/>
          </p:cNvSpPr>
          <p:nvPr/>
        </p:nvSpPr>
        <p:spPr bwMode="auto">
          <a:xfrm>
            <a:off x="1908175" y="2852738"/>
            <a:ext cx="4967288" cy="584200"/>
          </a:xfrm>
          <a:prstGeom prst="rect">
            <a:avLst/>
          </a:prstGeom>
          <a:solidFill>
            <a:srgbClr val="FFFF99"/>
          </a:solidFill>
          <a:ln>
            <a:noFill/>
          </a:ln>
        </p:spPr>
        <p:txBody>
          <a:bodyPr lIns="92075" tIns="46038" rIns="92075" bIns="46038">
            <a:spAutoFit/>
          </a:bodyPr>
          <a:lstStyle>
            <a:lvl1pPr marL="457200" indent="-2794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a:t>
            </a:r>
            <a:r>
              <a:rPr lang="zh-CN" altLang="en-US" dirty="0">
                <a:solidFill>
                  <a:schemeClr val="bg2"/>
                </a:solidFill>
                <a:effectLst>
                  <a:outerShdw blurRad="38100" dist="38100" dir="2700000" algn="tl">
                    <a:srgbClr val="000000">
                      <a:alpha val="43137"/>
                    </a:srgbClr>
                  </a:outerShdw>
                </a:effectLst>
                <a:latin typeface="宋体" panose="02010600030101010101" pitchFamily="2" charset="-122"/>
              </a:rPr>
              <a:t>上的符号串的递归定义</a:t>
            </a:r>
          </a:p>
        </p:txBody>
      </p:sp>
      <p:sp>
        <p:nvSpPr>
          <p:cNvPr id="922630" name="Text Box 6"/>
          <p:cNvSpPr txBox="1">
            <a:spLocks noChangeArrowheads="1"/>
          </p:cNvSpPr>
          <p:nvPr/>
        </p:nvSpPr>
        <p:spPr bwMode="auto">
          <a:xfrm>
            <a:off x="755650" y="5445125"/>
            <a:ext cx="7704138" cy="989013"/>
          </a:xfrm>
          <a:prstGeom prst="rect">
            <a:avLst/>
          </a:prstGeom>
          <a:solidFill>
            <a:srgbClr val="99C8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10000"/>
              </a:spcBef>
              <a:buFont typeface="Monotype Sorts" pitchFamily="2" charset="2"/>
              <a:buNone/>
            </a:pPr>
            <a:r>
              <a:rPr lang="zh-CN" altLang="en-US" sz="2800">
                <a:solidFill>
                  <a:schemeClr val="bg2"/>
                </a:solidFill>
              </a:rPr>
              <a:t>例如： </a:t>
            </a:r>
            <a:r>
              <a:rPr lang="en-US" altLang="zh-CN" sz="2800">
                <a:solidFill>
                  <a:schemeClr val="bg2"/>
                </a:solidFill>
              </a:rPr>
              <a:t>Σ={a,b}  </a:t>
            </a:r>
          </a:p>
          <a:p>
            <a:pPr>
              <a:spcBef>
                <a:spcPct val="10000"/>
              </a:spcBef>
              <a:buFont typeface="Monotype Sorts" pitchFamily="2" charset="2"/>
              <a:buNone/>
            </a:pPr>
            <a:r>
              <a:rPr lang="en-US" altLang="zh-CN" sz="2800">
                <a:solidFill>
                  <a:schemeClr val="bg2"/>
                </a:solidFill>
              </a:rPr>
              <a:t>ε, a, b, aa, ab, aabba…</a:t>
            </a:r>
            <a:r>
              <a:rPr lang="zh-CN" altLang="zh-CN" sz="2800">
                <a:solidFill>
                  <a:schemeClr val="bg2"/>
                </a:solidFill>
              </a:rPr>
              <a:t>都</a:t>
            </a:r>
            <a:r>
              <a:rPr lang="zh-CN" altLang="en-US" sz="2800">
                <a:solidFill>
                  <a:schemeClr val="bg2"/>
                </a:solidFill>
              </a:rPr>
              <a:t>是</a:t>
            </a:r>
            <a:r>
              <a:rPr lang="zh-CN" altLang="en-US" sz="2800">
                <a:solidFill>
                  <a:schemeClr val="bg2"/>
                </a:solidFill>
                <a:sym typeface="Symbol" panose="05050102010706020507" pitchFamily="18" charset="2"/>
              </a:rPr>
              <a:t></a:t>
            </a:r>
            <a:r>
              <a:rPr lang="zh-CN" altLang="en-US" sz="2800">
                <a:solidFill>
                  <a:schemeClr val="bg2"/>
                </a:solidFill>
              </a:rPr>
              <a:t>上的符号串</a:t>
            </a:r>
          </a:p>
        </p:txBody>
      </p:sp>
      <p:sp>
        <p:nvSpPr>
          <p:cNvPr id="922632" name="Text Box 8"/>
          <p:cNvSpPr txBox="1">
            <a:spLocks noChangeArrowheads="1"/>
          </p:cNvSpPr>
          <p:nvPr/>
        </p:nvSpPr>
        <p:spPr bwMode="auto">
          <a:xfrm>
            <a:off x="0" y="1125538"/>
            <a:ext cx="9144000" cy="628650"/>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rgbClr val="FF33CC"/>
              </a:buClr>
              <a:buSzPct val="75000"/>
              <a:buFont typeface="Monotype Sorts" pitchFamily="2" charset="2"/>
              <a:buChar char="u"/>
              <a:defRPr/>
            </a:pPr>
            <a:r>
              <a:rPr lang="zh-CN" altLang="en-US" dirty="0">
                <a:solidFill>
                  <a:srgbClr val="FF33CC"/>
                </a:solidFill>
                <a:effectLst>
                  <a:outerShdw blurRad="38100" dist="38100" dir="2700000" algn="tl">
                    <a:srgbClr val="000000"/>
                  </a:outerShdw>
                </a:effectLst>
              </a:rPr>
              <a:t>符号串：</a:t>
            </a:r>
            <a:r>
              <a:rPr lang="zh-CN" altLang="en-US" dirty="0">
                <a:solidFill>
                  <a:schemeClr val="bg2"/>
                </a:solidFill>
                <a:effectLst>
                  <a:outerShdw blurRad="38100" dist="38100" dir="2700000" algn="tl">
                    <a:srgbClr val="000000"/>
                  </a:outerShdw>
                </a:effectLst>
              </a:rPr>
              <a:t>字母表中的符号组成的任何有穷序列</a:t>
            </a:r>
          </a:p>
        </p:txBody>
      </p:sp>
      <p:sp>
        <p:nvSpPr>
          <p:cNvPr id="13321" name="Rectangle 9"/>
          <p:cNvSpPr>
            <a:spLocks noChangeArrowheads="1"/>
          </p:cNvSpPr>
          <p:nvPr/>
        </p:nvSpPr>
        <p:spPr bwMode="auto">
          <a:xfrm>
            <a:off x="3059113" y="-79375"/>
            <a:ext cx="35290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gn="ctr" eaLnBrk="1" hangingPunct="1">
              <a:lnSpc>
                <a:spcPct val="110000"/>
              </a:lnSpc>
              <a:spcBef>
                <a:spcPct val="5000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2.1.2  </a:t>
            </a:r>
            <a:r>
              <a:rPr lang="zh-CN" altLang="en-US" sz="4000" dirty="0">
                <a:solidFill>
                  <a:srgbClr val="C00000"/>
                </a:solidFill>
                <a:effectLst>
                  <a:outerShdw blurRad="38100" dist="38100" dir="2700000" algn="tl">
                    <a:srgbClr val="000000">
                      <a:alpha val="43137"/>
                    </a:srgbClr>
                  </a:outerShdw>
                </a:effectLst>
              </a:rPr>
              <a:t>符号串</a:t>
            </a:r>
          </a:p>
        </p:txBody>
      </p:sp>
      <p:sp>
        <p:nvSpPr>
          <p:cNvPr id="922634" name="Rectangle 10"/>
          <p:cNvSpPr>
            <a:spLocks noChangeArrowheads="1"/>
          </p:cNvSpPr>
          <p:nvPr/>
        </p:nvSpPr>
        <p:spPr bwMode="auto">
          <a:xfrm>
            <a:off x="571500" y="1928813"/>
            <a:ext cx="1717675" cy="568325"/>
          </a:xfrm>
          <a:prstGeom prst="rect">
            <a:avLst/>
          </a:prstGeom>
          <a:noFill/>
          <a:ln w="9525">
            <a:noFill/>
            <a:miter lim="800000"/>
            <a:headEnd/>
            <a:tailEnd/>
          </a:ln>
          <a:effectLst/>
        </p:spPr>
        <p:txBody>
          <a:bodyPr wrap="none" lIns="92075" tIns="46038" rIns="92075" bIns="46038">
            <a:spAutoFit/>
          </a:bodyPr>
          <a:lstStyle/>
          <a:p>
            <a:pPr marL="457200" indent="-368300">
              <a:lnSpc>
                <a:spcPct val="110000"/>
              </a:lnSpc>
              <a:spcBef>
                <a:spcPct val="20000"/>
              </a:spcBef>
              <a:buClr>
                <a:schemeClr val="folHlink"/>
              </a:buClr>
              <a:buSzPct val="75000"/>
              <a:buFont typeface="Monotype Sorts" pitchFamily="2" charset="2"/>
              <a:buNone/>
              <a:defRPr/>
            </a:pPr>
            <a:r>
              <a:rPr lang="zh-CN" altLang="en-US" dirty="0">
                <a:solidFill>
                  <a:srgbClr val="FF33CC"/>
                </a:solidFill>
                <a:effectLst>
                  <a:outerShdw blurRad="38100" dist="38100" dir="2700000" algn="tl">
                    <a:srgbClr val="000000"/>
                  </a:outerShdw>
                </a:effectLst>
              </a:rPr>
              <a:t>空串</a:t>
            </a:r>
            <a:r>
              <a:rPr lang="en-US" altLang="zh-CN" dirty="0">
                <a:solidFill>
                  <a:srgbClr val="FF33CC"/>
                </a:solidFill>
                <a:effectLst>
                  <a:outerShdw blurRad="38100" dist="38100" dir="2700000" algn="tl">
                    <a:srgbClr val="000000"/>
                  </a:outerShdw>
                </a:effectLst>
              </a:rPr>
              <a:t>:ε</a:t>
            </a:r>
          </a:p>
        </p:txBody>
      </p:sp>
      <p:sp>
        <p:nvSpPr>
          <p:cNvPr id="11" name="AutoShape 24">
            <a:hlinkClick r:id="" action="ppaction://hlinkshowjump?jump=nextslide" highlightClick="1"/>
          </p:cNvPr>
          <p:cNvSpPr>
            <a:spLocks noChangeArrowheads="1"/>
          </p:cNvSpPr>
          <p:nvPr/>
        </p:nvSpPr>
        <p:spPr bwMode="auto">
          <a:xfrm>
            <a:off x="8853488" y="6567488"/>
            <a:ext cx="290512" cy="274637"/>
          </a:xfrm>
          <a:prstGeom prst="actionButtonForwardNext">
            <a:avLst/>
          </a:prstGeom>
          <a:solidFill>
            <a:schemeClr val="tx1">
              <a:lumMod val="95000"/>
            </a:schemeClr>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2629"/>
                                        </p:tgtEl>
                                        <p:attrNameLst>
                                          <p:attrName>style.visibility</p:attrName>
                                        </p:attrNameLst>
                                      </p:cBhvr>
                                      <p:to>
                                        <p:strVal val="visible"/>
                                      </p:to>
                                    </p:set>
                                    <p:animEffect transition="in" filter="checkerboard(across)">
                                      <p:cBhvr>
                                        <p:cTn id="7" dur="500"/>
                                        <p:tgtEl>
                                          <p:spTgt spid="922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2628"/>
                                        </p:tgtEl>
                                        <p:attrNameLst>
                                          <p:attrName>style.visibility</p:attrName>
                                        </p:attrNameLst>
                                      </p:cBhvr>
                                      <p:to>
                                        <p:strVal val="visible"/>
                                      </p:to>
                                    </p:set>
                                    <p:animEffect transition="in" filter="checkerboard(across)">
                                      <p:cBhvr>
                                        <p:cTn id="12" dur="500"/>
                                        <p:tgtEl>
                                          <p:spTgt spid="922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922630"/>
                                        </p:tgtEl>
                                        <p:attrNameLst>
                                          <p:attrName>style.visibility</p:attrName>
                                        </p:attrNameLst>
                                      </p:cBhvr>
                                      <p:to>
                                        <p:strVal val="visible"/>
                                      </p:to>
                                    </p:set>
                                    <p:anim calcmode="lin" valueType="num">
                                      <p:cBhvr>
                                        <p:cTn id="17" dur="1000" fill="hold"/>
                                        <p:tgtEl>
                                          <p:spTgt spid="922630"/>
                                        </p:tgtEl>
                                        <p:attrNameLst>
                                          <p:attrName>ppt_w</p:attrName>
                                        </p:attrNameLst>
                                      </p:cBhvr>
                                      <p:tavLst>
                                        <p:tav tm="0">
                                          <p:val>
                                            <p:strVal val="#ppt_w*0.70"/>
                                          </p:val>
                                        </p:tav>
                                        <p:tav tm="100000">
                                          <p:val>
                                            <p:strVal val="#ppt_w"/>
                                          </p:val>
                                        </p:tav>
                                      </p:tavLst>
                                    </p:anim>
                                    <p:anim calcmode="lin" valueType="num">
                                      <p:cBhvr>
                                        <p:cTn id="18" dur="1000" fill="hold"/>
                                        <p:tgtEl>
                                          <p:spTgt spid="922630"/>
                                        </p:tgtEl>
                                        <p:attrNameLst>
                                          <p:attrName>ppt_h</p:attrName>
                                        </p:attrNameLst>
                                      </p:cBhvr>
                                      <p:tavLst>
                                        <p:tav tm="0">
                                          <p:val>
                                            <p:strVal val="#ppt_h"/>
                                          </p:val>
                                        </p:tav>
                                        <p:tav tm="100000">
                                          <p:val>
                                            <p:strVal val="#ppt_h"/>
                                          </p:val>
                                        </p:tav>
                                      </p:tavLst>
                                    </p:anim>
                                    <p:animEffect transition="in" filter="fade">
                                      <p:cBhvr>
                                        <p:cTn id="19" dur="1000"/>
                                        <p:tgtEl>
                                          <p:spTgt spid="922630"/>
                                        </p:tgtEl>
                                      </p:cBhvr>
                                    </p:animEffect>
                                  </p:childTnLst>
                                </p:cTn>
                              </p:par>
                            </p:childTnLst>
                          </p:cTn>
                        </p:par>
                        <p:par>
                          <p:cTn id="20" fill="hold" nodeType="afterGroup">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8" grpId="0"/>
      <p:bldP spid="922629" grpId="0" animBg="1"/>
      <p:bldP spid="922630" grpId="0" animBg="1"/>
      <p:bldP spid="11" grpId="0" animBg="1"/>
    </p:bldLst>
  </p:timing>
</p:sld>
</file>

<file path=ppt/theme/theme1.xml><?xml version="1.0" encoding="utf-8"?>
<a:theme xmlns:a="http://schemas.openxmlformats.org/drawingml/2006/main" name="Azure">
  <a:themeElements>
    <a:clrScheme name="">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FF66FF"/>
      </a:hlink>
      <a:folHlink>
        <a:srgbClr val="6699FF"/>
      </a:folHlink>
    </a:clrScheme>
    <a:fontScheme name="Az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32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32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D:\MSOffice\Template\Presentation Designs\Azure.pot</Template>
  <TotalTime>539964</TotalTime>
  <Words>6575</Words>
  <Application>Microsoft Macintosh PowerPoint</Application>
  <PresentationFormat>全屏显示(4:3)</PresentationFormat>
  <Paragraphs>915</Paragraphs>
  <Slides>74</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7" baseType="lpstr">
      <vt:lpstr>黑体</vt:lpstr>
      <vt:lpstr>华文新魏</vt:lpstr>
      <vt:lpstr>楷体_GB2312</vt:lpstr>
      <vt:lpstr>宋体</vt:lpstr>
      <vt:lpstr>Malgun Gothic</vt:lpstr>
      <vt:lpstr>Arial</vt:lpstr>
      <vt:lpstr>Monotype Sorts</vt:lpstr>
      <vt:lpstr>Symbol</vt:lpstr>
      <vt:lpstr>Times New Roman</vt:lpstr>
      <vt:lpstr>Wingdings</vt:lpstr>
      <vt:lpstr>Azure</vt:lpstr>
      <vt:lpstr>Chart</vt:lpstr>
      <vt:lpstr>Equation</vt:lpstr>
      <vt:lpstr>第 2 章  文法和语言</vt:lpstr>
      <vt:lpstr>以自然语言为例</vt:lpstr>
      <vt:lpstr>PowerPoint 演示文稿</vt:lpstr>
      <vt:lpstr>语言概述</vt:lpstr>
      <vt:lpstr>PowerPoint 演示文稿</vt:lpstr>
      <vt:lpstr>本章内容</vt:lpstr>
      <vt:lpstr>2.1 字母表和符号串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文    法</vt:lpstr>
      <vt:lpstr>PowerPoint 演示文稿</vt:lpstr>
      <vt:lpstr>BNF范式中的元符号</vt:lpstr>
      <vt:lpstr>PowerPoint 演示文稿</vt:lpstr>
      <vt:lpstr>PowerPoint 演示文稿</vt:lpstr>
      <vt:lpstr>PowerPoint 演示文稿</vt:lpstr>
      <vt:lpstr>PowerPoint 演示文稿</vt:lpstr>
      <vt:lpstr>EBNF(Extended BNF) 中的元符号（1）</vt:lpstr>
      <vt:lpstr>EBNF(Extended BNF) 中的元符号（2）</vt:lpstr>
      <vt:lpstr>EBNF(Extended BNF) 中的元符号（3）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消除二义性 --在语义上加以限制</vt:lpstr>
      <vt:lpstr>消除二义性 --重新构造一个无二义性的文法</vt:lpstr>
      <vt:lpstr>2.12  有关文法的实用限制</vt:lpstr>
      <vt:lpstr>PowerPoint 演示文稿</vt:lpstr>
      <vt:lpstr>PowerPoint 演示文稿</vt:lpstr>
      <vt:lpstr>2.13 文法和语言分类</vt:lpstr>
      <vt:lpstr>PowerPoint 演示文稿</vt:lpstr>
      <vt:lpstr>PowerPoint 演示文稿</vt:lpstr>
      <vt:lpstr>3型文法</vt:lpstr>
      <vt:lpstr>PowerPoint 演示文稿</vt:lpstr>
      <vt:lpstr>PowerPoint 演示文稿</vt:lpstr>
      <vt:lpstr>PowerPoint 演示文稿</vt:lpstr>
      <vt:lpstr>PowerPoint 演示文稿</vt:lpstr>
      <vt:lpstr>本章小结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subject>第3章</dc:subject>
  <dc:creator>史一民</dc:creator>
  <cp:keywords/>
  <cp:lastModifiedBy>Mi Zetian</cp:lastModifiedBy>
  <cp:revision>1730</cp:revision>
  <dcterms:created xsi:type="dcterms:W3CDTF">1995-06-17T23:31:02Z</dcterms:created>
  <dcterms:modified xsi:type="dcterms:W3CDTF">2020-09-10T06:07:26Z</dcterms:modified>
</cp:coreProperties>
</file>