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882" r:id="rId2"/>
    <p:sldId id="851" r:id="rId3"/>
    <p:sldId id="883" r:id="rId4"/>
    <p:sldId id="951" r:id="rId5"/>
    <p:sldId id="971" r:id="rId6"/>
    <p:sldId id="884" r:id="rId7"/>
    <p:sldId id="344" r:id="rId8"/>
    <p:sldId id="952" r:id="rId9"/>
    <p:sldId id="1005" r:id="rId10"/>
    <p:sldId id="1006" r:id="rId11"/>
    <p:sldId id="1008" r:id="rId12"/>
    <p:sldId id="1009" r:id="rId13"/>
    <p:sldId id="985" r:id="rId14"/>
    <p:sldId id="988" r:id="rId15"/>
    <p:sldId id="989" r:id="rId16"/>
    <p:sldId id="991" r:id="rId17"/>
    <p:sldId id="992" r:id="rId18"/>
    <p:sldId id="1012" r:id="rId19"/>
    <p:sldId id="1013" r:id="rId20"/>
    <p:sldId id="995" r:id="rId21"/>
    <p:sldId id="997" r:id="rId22"/>
    <p:sldId id="1007" r:id="rId23"/>
    <p:sldId id="1011" r:id="rId24"/>
    <p:sldId id="847" r:id="rId25"/>
    <p:sldId id="1014" r:id="rId26"/>
    <p:sldId id="885" r:id="rId27"/>
    <p:sldId id="1002" r:id="rId28"/>
    <p:sldId id="889" r:id="rId29"/>
    <p:sldId id="1010" r:id="rId30"/>
    <p:sldId id="891" r:id="rId31"/>
    <p:sldId id="1000" r:id="rId32"/>
    <p:sldId id="984" r:id="rId33"/>
    <p:sldId id="983" r:id="rId34"/>
    <p:sldId id="1003" r:id="rId35"/>
    <p:sldId id="1004" r:id="rId3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FFFF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FFFF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FFFF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FFFF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FFFF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rgbClr val="FFFF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rgbClr val="FFFF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rgbClr val="FFFF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rgbClr val="FFFF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CCFFFF"/>
    <a:srgbClr val="FFFFCC"/>
    <a:srgbClr val="CCCCFF"/>
    <a:srgbClr val="006600"/>
    <a:srgbClr val="DCB9FF"/>
    <a:srgbClr val="99FF99"/>
    <a:srgbClr val="FF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81392" autoAdjust="0"/>
  </p:normalViewPr>
  <p:slideViewPr>
    <p:cSldViewPr>
      <p:cViewPr varScale="1">
        <p:scale>
          <a:sx n="92" d="100"/>
          <a:sy n="92" d="100"/>
        </p:scale>
        <p:origin x="22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17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0186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CC444BC-2999-40AD-AABC-7CF9F9E94B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13260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8956B254-475D-45D3-8935-DD1FF98E8E0C}" type="slidenum">
              <a:rPr lang="en-US" altLang="zh-CN" sz="10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zh-CN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3.1-3.5: </a:t>
            </a:r>
            <a:r>
              <a:rPr lang="zh-CN" altLang="en-US"/>
              <a:t>一次课讲完。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1078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AA576A02-1701-49B9-B7FC-09F0E74C5D90}" type="slidenum">
              <a:rPr lang="en-US" altLang="zh-CN" sz="10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6</a:t>
            </a:fld>
            <a:endParaRPr lang="en-US" altLang="zh-CN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zh-CN" altLang="en-US" sz="1400" b="1">
                <a:latin typeface="宋体" panose="02010600030101010101" pitchFamily="2" charset="-122"/>
              </a:rPr>
              <a:t>按照最小的语义单位设计，表示为二元组</a:t>
            </a:r>
            <a:endParaRPr lang="zh-CN" altLang="en-US" sz="1400" b="1">
              <a:solidFill>
                <a:srgbClr val="FF9900"/>
              </a:solidFill>
              <a:latin typeface="宋体" panose="02010600030101010101" pitchFamily="2" charset="-122"/>
            </a:endParaRP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2657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444BC-2999-40AD-AABC-7CF9F9E94B3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737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8C7AB33E-07F8-449A-A245-42DC2123111C}" type="slidenum">
              <a:rPr lang="en-US" altLang="zh-CN" sz="10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20</a:t>
            </a:fld>
            <a:endParaRPr lang="en-US" altLang="zh-CN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932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444BC-2999-40AD-AABC-7CF9F9E94B39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5965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D1383530-562E-4F3A-96B2-96B3961289B0}" type="slidenum">
              <a:rPr lang="en-US" altLang="zh-CN" sz="10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29</a:t>
            </a:fld>
            <a:endParaRPr lang="en-US" altLang="zh-CN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70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0" y="0"/>
            <a:ext cx="1085850" cy="6854825"/>
            <a:chOff x="0" y="0"/>
            <a:chExt cx="684" cy="4318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invGray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48" y="103"/>
              <a:ext cx="96" cy="4126"/>
              <a:chOff x="48" y="103"/>
              <a:chExt cx="96" cy="4126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48" y="2116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48" y="2404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48" y="2549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48" y="2691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48" y="2979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48" y="4134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48" y="103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48" y="678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3106" name="Rectangle 3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107" name="Rectangle 3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8FB33-1749-489E-92AF-2DBD4D64C359}" type="datetime1">
              <a:rPr lang="zh-CN" altLang="en-US"/>
              <a:pPr>
                <a:defRPr/>
              </a:pPr>
              <a:t>2020/9/23</a:t>
            </a:fld>
            <a:endParaRPr lang="en-US" altLang="zh-CN"/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C06DD-1AA7-4271-876B-950FC783AE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516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6EA2D-BF36-4D48-A740-935509C201BB}" type="datetime1">
              <a:rPr lang="zh-CN" altLang="en-US"/>
              <a:pPr>
                <a:defRPr/>
              </a:pPr>
              <a:t>2020/9/23</a:t>
            </a:fld>
            <a:endParaRPr lang="en-US" altLang="zh-CN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94194-CE76-4BD1-9686-07791CF0DC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413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723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BEC60-9102-4801-B2FB-4E26D6A37F57}" type="datetime1">
              <a:rPr lang="zh-CN" altLang="en-US"/>
              <a:pPr>
                <a:defRPr/>
              </a:pPr>
              <a:t>2020/9/23</a:t>
            </a:fld>
            <a:endParaRPr lang="en-US" altLang="zh-CN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B6204-D4AB-4709-938E-F7A9F90A6E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013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1FC4B-3F12-4FFE-8082-62C667D4CACF}" type="datetime1">
              <a:rPr lang="zh-CN" altLang="en-US"/>
              <a:pPr>
                <a:defRPr/>
              </a:pPr>
              <a:t>2020/9/23</a:t>
            </a:fld>
            <a:endParaRPr lang="en-US" altLang="zh-CN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A2C92-A7CE-472F-92BD-CFBA6476A0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530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0ED0A-10CF-4D18-B03E-6D95BA8B0151}" type="datetime1">
              <a:rPr lang="zh-CN" altLang="en-US"/>
              <a:pPr>
                <a:defRPr/>
              </a:pPr>
              <a:t>2020/9/23</a:t>
            </a:fld>
            <a:endParaRPr lang="en-US" altLang="zh-CN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C2316-DE0E-4821-A721-0657047C4A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3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430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FC660-0140-4ECE-8230-AA9F84252994}" type="datetime1">
              <a:rPr lang="zh-CN" altLang="en-US"/>
              <a:pPr>
                <a:defRPr/>
              </a:pPr>
              <a:t>2020/9/23</a:t>
            </a:fld>
            <a:endParaRPr lang="en-US" altLang="zh-CN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BDA22-0C05-4FC6-85CD-DA47EC98AD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411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15A3F-333F-4018-8F4A-16D2CA9673B6}" type="datetime1">
              <a:rPr lang="zh-CN" altLang="en-US"/>
              <a:pPr>
                <a:defRPr/>
              </a:pPr>
              <a:t>2020/9/23</a:t>
            </a:fld>
            <a:endParaRPr lang="en-US" altLang="zh-CN"/>
          </a:p>
        </p:txBody>
      </p:sp>
      <p:sp>
        <p:nvSpPr>
          <p:cNvPr id="8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6CF3F-16D0-400D-9F7B-611B037A60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33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0DB8E-1141-41DE-B895-140A66C4E396}" type="datetime1">
              <a:rPr lang="zh-CN" altLang="en-US"/>
              <a:pPr>
                <a:defRPr/>
              </a:pPr>
              <a:t>2020/9/23</a:t>
            </a:fld>
            <a:endParaRPr lang="en-US" altLang="zh-CN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6B133-BF3E-455C-8C48-4E47802005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427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6D562-6D97-45F8-B524-CB148116AA24}" type="datetime1">
              <a:rPr lang="zh-CN" altLang="en-US"/>
              <a:pPr>
                <a:defRPr/>
              </a:pPr>
              <a:t>2020/9/23</a:t>
            </a:fld>
            <a:endParaRPr lang="en-US" altLang="zh-CN"/>
          </a:p>
        </p:txBody>
      </p:sp>
      <p:sp>
        <p:nvSpPr>
          <p:cNvPr id="3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FAE04-B40B-4CE3-9CA6-21AFAEBA66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57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975F9-1DED-40A3-BC65-A43951B64366}" type="datetime1">
              <a:rPr lang="zh-CN" altLang="en-US"/>
              <a:pPr>
                <a:defRPr/>
              </a:pPr>
              <a:t>2020/9/23</a:t>
            </a:fld>
            <a:endParaRPr lang="en-US" altLang="zh-CN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9FE6C-771A-423F-81E6-B38CD656D1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034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3B7AF-1A42-441F-928A-73DB946C42C9}" type="datetime1">
              <a:rPr lang="zh-CN" altLang="en-US"/>
              <a:pPr>
                <a:defRPr/>
              </a:pPr>
              <a:t>2020/9/23</a:t>
            </a:fld>
            <a:endParaRPr lang="en-US" altLang="zh-CN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45EF7-FC4A-486C-A07A-B0CDB979BA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526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3"/>
          <p:cNvGrpSpPr>
            <a:grpSpLocks/>
          </p:cNvGrpSpPr>
          <p:nvPr/>
        </p:nvGrpSpPr>
        <p:grpSpPr bwMode="auto">
          <a:xfrm>
            <a:off x="0" y="0"/>
            <a:ext cx="1085850" cy="6854825"/>
            <a:chOff x="0" y="0"/>
            <a:chExt cx="684" cy="4318"/>
          </a:xfrm>
        </p:grpSpPr>
        <p:sp>
          <p:nvSpPr>
            <p:cNvPr id="2" name="Rectangle 2"/>
            <p:cNvSpPr>
              <a:spLocks noChangeArrowheads="1"/>
            </p:cNvSpPr>
            <p:nvPr/>
          </p:nvSpPr>
          <p:spPr bwMode="invGray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033" name="Group 32"/>
            <p:cNvGrpSpPr>
              <a:grpSpLocks/>
            </p:cNvGrpSpPr>
            <p:nvPr/>
          </p:nvGrpSpPr>
          <p:grpSpPr bwMode="auto">
            <a:xfrm>
              <a:off x="48" y="102"/>
              <a:ext cx="96" cy="4128"/>
              <a:chOff x="48" y="102"/>
              <a:chExt cx="96" cy="4128"/>
            </a:xfrm>
          </p:grpSpPr>
          <p:sp>
            <p:nvSpPr>
              <p:cNvPr id="3" name="Rectangle 3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28" name="Rectangle 4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29" name="Rectangle 5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0" name="Rectangle 6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1" name="Rectangle 7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2" name="Rectangle 8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" name="Rectangle 9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4" name="Rectangle 10"/>
              <p:cNvSpPr>
                <a:spLocks noChangeArrowheads="1"/>
              </p:cNvSpPr>
              <p:nvPr/>
            </p:nvSpPr>
            <p:spPr bwMode="auto">
              <a:xfrm>
                <a:off x="48" y="2115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5" name="Rectangle 11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6" name="Rectangle 12"/>
              <p:cNvSpPr>
                <a:spLocks noChangeArrowheads="1"/>
              </p:cNvSpPr>
              <p:nvPr/>
            </p:nvSpPr>
            <p:spPr bwMode="auto">
              <a:xfrm>
                <a:off x="48" y="240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7" name="Rectangle 13"/>
              <p:cNvSpPr>
                <a:spLocks noChangeArrowheads="1"/>
              </p:cNvSpPr>
              <p:nvPr/>
            </p:nvSpPr>
            <p:spPr bwMode="auto">
              <a:xfrm>
                <a:off x="48" y="254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8" name="Rectangle 14"/>
              <p:cNvSpPr>
                <a:spLocks noChangeArrowheads="1"/>
              </p:cNvSpPr>
              <p:nvPr/>
            </p:nvSpPr>
            <p:spPr bwMode="auto">
              <a:xfrm>
                <a:off x="48" y="2692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9" name="Rectangle 15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0" name="Rectangle 16"/>
              <p:cNvSpPr>
                <a:spLocks noChangeArrowheads="1"/>
              </p:cNvSpPr>
              <p:nvPr/>
            </p:nvSpPr>
            <p:spPr bwMode="auto">
              <a:xfrm>
                <a:off x="48" y="298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1" name="Rectangle 17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2" name="Rectangle 18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3" name="Rectangle 19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4" name="Rectangle 20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5" name="Rectangle 21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6" name="Rectangle 22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7" name="Rectangle 23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8" name="Rectangle 24"/>
              <p:cNvSpPr>
                <a:spLocks noChangeArrowheads="1"/>
              </p:cNvSpPr>
              <p:nvPr/>
            </p:nvSpPr>
            <p:spPr bwMode="auto">
              <a:xfrm>
                <a:off x="48" y="413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9" name="Rectangle 25"/>
              <p:cNvSpPr>
                <a:spLocks noChangeArrowheads="1"/>
              </p:cNvSpPr>
              <p:nvPr/>
            </p:nvSpPr>
            <p:spPr bwMode="auto">
              <a:xfrm>
                <a:off x="48" y="102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50" name="Rectangle 26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51" name="Rectangle 27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52" name="Rectangle 28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53" name="Rectangle 29"/>
              <p:cNvSpPr>
                <a:spLocks noChangeArrowheads="1"/>
              </p:cNvSpPr>
              <p:nvPr/>
            </p:nvSpPr>
            <p:spPr bwMode="auto">
              <a:xfrm>
                <a:off x="48" y="67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54" name="Rectangle 30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55" name="Rectangle 31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027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59" name="Rectangle 3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60" name="Rectangle 3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2C643B93-1FCD-41EC-9A5C-B8DB51290B79}" type="datetime1">
              <a:rPr lang="zh-CN" altLang="en-US"/>
              <a:pPr>
                <a:defRPr/>
              </a:pPr>
              <a:t>2020/9/23</a:t>
            </a:fld>
            <a:endParaRPr lang="en-US" altLang="zh-CN"/>
          </a:p>
        </p:txBody>
      </p:sp>
      <p:sp>
        <p:nvSpPr>
          <p:cNvPr id="1061" name="Rectangle 3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2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AEF6847-9E9A-4374-A117-E82BD9B20F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39" r:id="rId1"/>
    <p:sldLayoutId id="2147484140" r:id="rId2"/>
    <p:sldLayoutId id="2147484141" r:id="rId3"/>
    <p:sldLayoutId id="2147484142" r:id="rId4"/>
    <p:sldLayoutId id="2147484143" r:id="rId5"/>
    <p:sldLayoutId id="2147484144" r:id="rId6"/>
    <p:sldLayoutId id="2147484145" r:id="rId7"/>
    <p:sldLayoutId id="2147484146" r:id="rId8"/>
    <p:sldLayoutId id="2147484147" r:id="rId9"/>
    <p:sldLayoutId id="2147484148" r:id="rId10"/>
    <p:sldLayoutId id="2147484149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u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F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24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D920A22-E94B-403B-A08A-6C3A633ECE28}" type="datetime1">
              <a:rPr lang="zh-CN" altLang="en-US"/>
              <a:pPr>
                <a:defRPr/>
              </a:pPr>
              <a:t>2020/9/23</a:t>
            </a:fld>
            <a:endParaRPr lang="en-US" altLang="zh-CN"/>
          </a:p>
        </p:txBody>
      </p:sp>
      <p:sp>
        <p:nvSpPr>
          <p:cNvPr id="1433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84144B-298B-424A-9753-7CF8A0353BC2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40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2092325" y="111125"/>
            <a:ext cx="5562600" cy="1143000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zh-CN" altLang="en-US" sz="48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第</a:t>
            </a:r>
            <a:r>
              <a:rPr lang="en-US" altLang="zh-CN" sz="48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3</a:t>
            </a:r>
            <a:r>
              <a:rPr lang="zh-CN" altLang="en-US" sz="48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章  词法分析</a:t>
            </a:r>
          </a:p>
        </p:txBody>
      </p:sp>
      <p:sp>
        <p:nvSpPr>
          <p:cNvPr id="779274" name="Rectangle 10"/>
          <p:cNvSpPr>
            <a:spLocks noChangeArrowheads="1"/>
          </p:cNvSpPr>
          <p:nvPr/>
        </p:nvSpPr>
        <p:spPr bwMode="auto">
          <a:xfrm>
            <a:off x="468313" y="2060575"/>
            <a:ext cx="8316912" cy="37449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SzTx/>
              <a:buFontTx/>
              <a:buAutoNum type="arabicPeriod"/>
              <a:defRPr/>
            </a:pPr>
            <a:r>
              <a:rPr lang="zh-CN" altLang="en-US" sz="2800" dirty="0">
                <a:solidFill>
                  <a:schemeClr val="bg2"/>
                </a:solidFill>
                <a:ea typeface="楷体_GB2312" pitchFamily="49" charset="-122"/>
              </a:rPr>
              <a:t>理解</a:t>
            </a:r>
            <a:r>
              <a:rPr lang="zh-CN" altLang="en-US" sz="2800" dirty="0">
                <a:solidFill>
                  <a:schemeClr val="bg1"/>
                </a:solidFill>
                <a:ea typeface="楷体_GB2312" pitchFamily="49" charset="-122"/>
              </a:rPr>
              <a:t>词法分析程序的设计原理和方法</a:t>
            </a:r>
            <a:r>
              <a:rPr lang="zh-CN" altLang="en-US" sz="2800" dirty="0">
                <a:solidFill>
                  <a:schemeClr val="bg2"/>
                </a:solidFill>
                <a:ea typeface="楷体_GB2312" pitchFamily="49" charset="-122"/>
              </a:rPr>
              <a:t>。</a:t>
            </a:r>
          </a:p>
          <a:p>
            <a:pPr>
              <a:buClrTx/>
              <a:buSzTx/>
              <a:buFontTx/>
              <a:buAutoNum type="arabicPeriod"/>
              <a:defRPr/>
            </a:pPr>
            <a:r>
              <a:rPr lang="zh-CN" altLang="en-US" sz="2800" dirty="0">
                <a:solidFill>
                  <a:schemeClr val="bg2"/>
                </a:solidFill>
                <a:ea typeface="楷体_GB2312" pitchFamily="49" charset="-122"/>
              </a:rPr>
              <a:t>理解</a:t>
            </a:r>
            <a:r>
              <a:rPr lang="zh-CN" altLang="en-US" sz="2800" dirty="0">
                <a:solidFill>
                  <a:schemeClr val="bg1"/>
                </a:solidFill>
                <a:ea typeface="楷体_GB2312" pitchFamily="49" charset="-122"/>
              </a:rPr>
              <a:t>单词分类</a:t>
            </a:r>
            <a:r>
              <a:rPr lang="zh-CN" altLang="en-US" sz="2800" dirty="0">
                <a:solidFill>
                  <a:schemeClr val="bg2"/>
                </a:solidFill>
                <a:ea typeface="楷体_GB2312" pitchFamily="49" charset="-122"/>
              </a:rPr>
              <a:t>和</a:t>
            </a:r>
            <a:r>
              <a:rPr lang="zh-CN" altLang="en-US" sz="2800" dirty="0">
                <a:solidFill>
                  <a:schemeClr val="bg1"/>
                </a:solidFill>
                <a:ea typeface="楷体_GB2312" pitchFamily="49" charset="-122"/>
              </a:rPr>
              <a:t>构词规则。</a:t>
            </a:r>
            <a:endParaRPr lang="en-US" altLang="zh-CN" sz="2800" dirty="0">
              <a:solidFill>
                <a:schemeClr val="bg1"/>
              </a:solidFill>
              <a:ea typeface="楷体_GB2312" pitchFamily="49" charset="-122"/>
            </a:endParaRPr>
          </a:p>
          <a:p>
            <a:pPr>
              <a:buClrTx/>
              <a:buSzTx/>
              <a:buFontTx/>
              <a:buAutoNum type="arabicPeriod"/>
              <a:defRPr/>
            </a:pPr>
            <a:r>
              <a:rPr lang="zh-CN" altLang="en-US" sz="2800" dirty="0">
                <a:solidFill>
                  <a:schemeClr val="bg2"/>
                </a:solidFill>
                <a:ea typeface="楷体_GB2312" pitchFamily="49" charset="-122"/>
              </a:rPr>
              <a:t>掌握词法分析程序的</a:t>
            </a:r>
            <a:r>
              <a:rPr lang="zh-CN" altLang="en-US" sz="2800" dirty="0">
                <a:solidFill>
                  <a:schemeClr val="bg1"/>
                </a:solidFill>
                <a:ea typeface="楷体_GB2312" pitchFamily="49" charset="-122"/>
              </a:rPr>
              <a:t>手工实现方法</a:t>
            </a:r>
            <a:r>
              <a:rPr lang="zh-CN" altLang="en-US" sz="2800" dirty="0">
                <a:solidFill>
                  <a:schemeClr val="bg2"/>
                </a:solidFill>
                <a:ea typeface="楷体_GB2312" pitchFamily="49" charset="-122"/>
              </a:rPr>
              <a:t>。</a:t>
            </a:r>
          </a:p>
          <a:p>
            <a:pPr>
              <a:buClrTx/>
              <a:buSzTx/>
              <a:buFontTx/>
              <a:buAutoNum type="arabicPeriod"/>
              <a:defRPr/>
            </a:pPr>
            <a:r>
              <a:rPr lang="zh-CN" altLang="en-US" sz="2800" dirty="0">
                <a:solidFill>
                  <a:schemeClr val="bg2"/>
                </a:solidFill>
                <a:ea typeface="楷体_GB2312" pitchFamily="49" charset="-122"/>
              </a:rPr>
              <a:t>掌握词法分析程序的</a:t>
            </a:r>
            <a:r>
              <a:rPr lang="zh-CN" altLang="en-US" sz="2800" dirty="0">
                <a:solidFill>
                  <a:schemeClr val="bg1"/>
                </a:solidFill>
                <a:ea typeface="楷体_GB2312" pitchFamily="49" charset="-122"/>
              </a:rPr>
              <a:t>自动构造原理</a:t>
            </a:r>
            <a:r>
              <a:rPr lang="zh-CN" altLang="en-US" sz="2800" dirty="0">
                <a:solidFill>
                  <a:schemeClr val="bg2"/>
                </a:solidFill>
                <a:ea typeface="楷体_GB2312" pitchFamily="49" charset="-122"/>
              </a:rPr>
              <a:t>。</a:t>
            </a:r>
            <a:endParaRPr lang="zh-CN" altLang="en-US" sz="2800" dirty="0">
              <a:solidFill>
                <a:schemeClr val="bg1"/>
              </a:solidFill>
              <a:ea typeface="楷体_GB2312" pitchFamily="49" charset="-122"/>
            </a:endParaRPr>
          </a:p>
          <a:p>
            <a:pPr lvl="1">
              <a:buClrTx/>
              <a:buSzTx/>
              <a:defRPr/>
            </a:pPr>
            <a:r>
              <a:rPr lang="zh-CN" altLang="en-US" sz="2400" dirty="0">
                <a:solidFill>
                  <a:schemeClr val="bg2"/>
                </a:solidFill>
                <a:ea typeface="楷体_GB2312" pitchFamily="49" charset="-122"/>
              </a:rPr>
              <a:t>了解</a:t>
            </a:r>
            <a:r>
              <a:rPr lang="zh-CN" altLang="en-US" sz="2400" dirty="0">
                <a:solidFill>
                  <a:schemeClr val="bg1"/>
                </a:solidFill>
                <a:ea typeface="楷体_GB2312" pitchFamily="49" charset="-122"/>
              </a:rPr>
              <a:t>单词的描述和识别机制。</a:t>
            </a:r>
          </a:p>
          <a:p>
            <a:pPr lvl="1">
              <a:buClrTx/>
              <a:buSzTx/>
              <a:defRPr/>
            </a:pPr>
            <a:r>
              <a:rPr lang="zh-CN" altLang="en-US" sz="2400" dirty="0">
                <a:solidFill>
                  <a:schemeClr val="bg2"/>
                </a:solidFill>
                <a:ea typeface="楷体_GB2312" pitchFamily="49" charset="-122"/>
              </a:rPr>
              <a:t>掌握</a:t>
            </a:r>
            <a:r>
              <a:rPr lang="zh-CN" altLang="en-US" sz="2400" dirty="0">
                <a:solidFill>
                  <a:schemeClr val="bg1"/>
                </a:solidFill>
                <a:ea typeface="楷体_GB2312" pitchFamily="49" charset="-122"/>
              </a:rPr>
              <a:t>正规文法、状态图、</a:t>
            </a:r>
            <a:r>
              <a:rPr lang="en-US" altLang="zh-CN" sz="2400" dirty="0">
                <a:solidFill>
                  <a:schemeClr val="bg1"/>
                </a:solidFill>
                <a:ea typeface="楷体_GB2312" pitchFamily="49" charset="-122"/>
              </a:rPr>
              <a:t>DFA</a:t>
            </a:r>
            <a:r>
              <a:rPr lang="zh-CN" altLang="en-US" sz="2400" dirty="0">
                <a:solidFill>
                  <a:schemeClr val="bg1"/>
                </a:solidFill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ea typeface="楷体_GB2312" pitchFamily="49" charset="-122"/>
              </a:rPr>
              <a:t>NFA</a:t>
            </a:r>
            <a:r>
              <a:rPr lang="zh-CN" altLang="en-US" sz="2400" dirty="0">
                <a:solidFill>
                  <a:schemeClr val="bg1"/>
                </a:solidFill>
                <a:ea typeface="楷体_GB2312" pitchFamily="49" charset="-122"/>
              </a:rPr>
              <a:t>、正规式和正规集</a:t>
            </a:r>
            <a:r>
              <a:rPr lang="zh-CN" altLang="en-US" sz="2400" dirty="0">
                <a:solidFill>
                  <a:schemeClr val="bg2"/>
                </a:solidFill>
                <a:ea typeface="楷体_GB2312" pitchFamily="49" charset="-122"/>
              </a:rPr>
              <a:t>的基本概念和之间的关系。</a:t>
            </a:r>
          </a:p>
        </p:txBody>
      </p:sp>
      <p:sp>
        <p:nvSpPr>
          <p:cNvPr id="14342" name="Rectangle 11"/>
          <p:cNvSpPr>
            <a:spLocks noChangeArrowheads="1"/>
          </p:cNvSpPr>
          <p:nvPr/>
        </p:nvSpPr>
        <p:spPr bwMode="auto">
          <a:xfrm>
            <a:off x="1066800" y="1254125"/>
            <a:ext cx="64770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教学目标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92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9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9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9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9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79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79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74" grpId="0" build="p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1031875"/>
          </a:xfrm>
          <a:prstGeom prst="rect">
            <a:avLst/>
          </a:prstGeom>
          <a:solidFill>
            <a:srgbClr val="FFEB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</a:rPr>
              <a:t>[</a:t>
            </a:r>
            <a:r>
              <a:rPr lang="zh-CN" altLang="en-US" sz="2800">
                <a:solidFill>
                  <a:schemeClr val="bg2"/>
                </a:solidFill>
              </a:rPr>
              <a:t>例</a:t>
            </a:r>
            <a:r>
              <a:rPr lang="en-US" altLang="zh-CN" sz="2800">
                <a:solidFill>
                  <a:schemeClr val="bg2"/>
                </a:solidFill>
              </a:rPr>
              <a:t>3-1]</a:t>
            </a:r>
            <a:r>
              <a:rPr lang="zh-CN" altLang="en-US" sz="2800">
                <a:solidFill>
                  <a:schemeClr val="bg2"/>
                </a:solidFill>
              </a:rPr>
              <a:t>设有正则文法</a:t>
            </a:r>
            <a:r>
              <a:rPr lang="en-US" altLang="zh-CN" sz="2800">
                <a:solidFill>
                  <a:schemeClr val="bg2"/>
                </a:solidFill>
              </a:rPr>
              <a:t>G[Z]</a:t>
            </a:r>
            <a:r>
              <a:rPr lang="zh-CN" altLang="en-US" sz="2800">
                <a:solidFill>
                  <a:schemeClr val="bg2"/>
                </a:solidFill>
              </a:rPr>
              <a:t>：</a:t>
            </a:r>
            <a:r>
              <a:rPr lang="en-US" altLang="zh-CN" sz="2800">
                <a:solidFill>
                  <a:schemeClr val="bg2"/>
                </a:solidFill>
              </a:rPr>
              <a:t>Z→U0|V1   U→Z1|1  V→Z0|0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zh-CN" altLang="en-US" sz="2800">
                <a:solidFill>
                  <a:schemeClr val="bg2"/>
                </a:solidFill>
              </a:rPr>
              <a:t>画出该文法对应的状态图。</a:t>
            </a:r>
          </a:p>
        </p:txBody>
      </p:sp>
      <p:sp>
        <p:nvSpPr>
          <p:cNvPr id="25603" name="Oval 6"/>
          <p:cNvSpPr>
            <a:spLocks noChangeArrowheads="1"/>
          </p:cNvSpPr>
          <p:nvPr/>
        </p:nvSpPr>
        <p:spPr bwMode="auto">
          <a:xfrm>
            <a:off x="5435600" y="2414588"/>
            <a:ext cx="609600" cy="527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S</a:t>
            </a:r>
          </a:p>
        </p:txBody>
      </p:sp>
      <p:sp>
        <p:nvSpPr>
          <p:cNvPr id="25604" name="Oval 7"/>
          <p:cNvSpPr>
            <a:spLocks noChangeArrowheads="1"/>
          </p:cNvSpPr>
          <p:nvPr/>
        </p:nvSpPr>
        <p:spPr bwMode="auto">
          <a:xfrm>
            <a:off x="7188200" y="2414588"/>
            <a:ext cx="609600" cy="527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U</a:t>
            </a:r>
          </a:p>
        </p:txBody>
      </p:sp>
      <p:sp>
        <p:nvSpPr>
          <p:cNvPr id="25605" name="Oval 8"/>
          <p:cNvSpPr>
            <a:spLocks noChangeArrowheads="1"/>
          </p:cNvSpPr>
          <p:nvPr/>
        </p:nvSpPr>
        <p:spPr bwMode="auto">
          <a:xfrm>
            <a:off x="5435600" y="3751263"/>
            <a:ext cx="609600" cy="527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V</a:t>
            </a:r>
          </a:p>
        </p:txBody>
      </p:sp>
      <p:sp>
        <p:nvSpPr>
          <p:cNvPr id="25606" name="Oval 9"/>
          <p:cNvSpPr>
            <a:spLocks noChangeArrowheads="1"/>
          </p:cNvSpPr>
          <p:nvPr/>
        </p:nvSpPr>
        <p:spPr bwMode="auto">
          <a:xfrm>
            <a:off x="7264400" y="3754438"/>
            <a:ext cx="609600" cy="520700"/>
          </a:xfrm>
          <a:prstGeom prst="ellipse">
            <a:avLst/>
          </a:prstGeom>
          <a:solidFill>
            <a:schemeClr val="accent1"/>
          </a:solidFill>
          <a:ln w="57150" cmpd="thinThick">
            <a:solidFill>
              <a:schemeClr val="bg2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Z</a:t>
            </a:r>
          </a:p>
        </p:txBody>
      </p:sp>
      <p:sp>
        <p:nvSpPr>
          <p:cNvPr id="956432" name="AutoShape 16"/>
          <p:cNvSpPr>
            <a:spLocks noChangeArrowheads="1"/>
          </p:cNvSpPr>
          <p:nvPr/>
        </p:nvSpPr>
        <p:spPr bwMode="auto">
          <a:xfrm>
            <a:off x="4826000" y="2490788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zh-CN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组合 28"/>
          <p:cNvGrpSpPr>
            <a:grpSpLocks/>
          </p:cNvGrpSpPr>
          <p:nvPr/>
        </p:nvGrpSpPr>
        <p:grpSpPr bwMode="auto">
          <a:xfrm>
            <a:off x="5588000" y="2947988"/>
            <a:ext cx="152400" cy="838200"/>
            <a:chOff x="3317875" y="2886075"/>
            <a:chExt cx="152400" cy="838200"/>
          </a:xfrm>
        </p:grpSpPr>
        <p:sp>
          <p:nvSpPr>
            <p:cNvPr id="956427" name="Line 11"/>
            <p:cNvSpPr>
              <a:spLocks noChangeShapeType="1"/>
            </p:cNvSpPr>
            <p:nvPr/>
          </p:nvSpPr>
          <p:spPr bwMode="auto">
            <a:xfrm>
              <a:off x="3470275" y="2886075"/>
              <a:ext cx="0" cy="8382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641" name="Text Box 17"/>
            <p:cNvSpPr txBox="1">
              <a:spLocks noChangeArrowheads="1"/>
            </p:cNvSpPr>
            <p:nvPr/>
          </p:nvSpPr>
          <p:spPr bwMode="auto">
            <a:xfrm>
              <a:off x="3317875" y="3114675"/>
              <a:ext cx="127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chemeClr val="bg2"/>
                  </a:solidFill>
                </a:rPr>
                <a:t>0</a:t>
              </a:r>
            </a:p>
          </p:txBody>
        </p:sp>
      </p:grpSp>
      <p:grpSp>
        <p:nvGrpSpPr>
          <p:cNvPr id="3" name="组合 27"/>
          <p:cNvGrpSpPr>
            <a:grpSpLocks/>
          </p:cNvGrpSpPr>
          <p:nvPr/>
        </p:nvGrpSpPr>
        <p:grpSpPr bwMode="auto">
          <a:xfrm>
            <a:off x="6045200" y="4075113"/>
            <a:ext cx="1219200" cy="304800"/>
            <a:chOff x="3775075" y="4013201"/>
            <a:chExt cx="1219200" cy="304800"/>
          </a:xfrm>
        </p:grpSpPr>
        <p:sp>
          <p:nvSpPr>
            <p:cNvPr id="956431" name="Line 15"/>
            <p:cNvSpPr>
              <a:spLocks noChangeShapeType="1"/>
            </p:cNvSpPr>
            <p:nvPr/>
          </p:nvSpPr>
          <p:spPr bwMode="auto">
            <a:xfrm flipH="1">
              <a:off x="3775075" y="4029076"/>
              <a:ext cx="121920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639" name="Text Box 18"/>
            <p:cNvSpPr txBox="1">
              <a:spLocks noChangeArrowheads="1"/>
            </p:cNvSpPr>
            <p:nvPr/>
          </p:nvSpPr>
          <p:spPr bwMode="auto">
            <a:xfrm>
              <a:off x="4146283" y="4013201"/>
              <a:ext cx="127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chemeClr val="bg2"/>
                  </a:solidFill>
                </a:rPr>
                <a:t>0</a:t>
              </a:r>
            </a:p>
          </p:txBody>
        </p:sp>
      </p:grpSp>
      <p:grpSp>
        <p:nvGrpSpPr>
          <p:cNvPr id="4" name="组合 23"/>
          <p:cNvGrpSpPr>
            <a:grpSpLocks/>
          </p:cNvGrpSpPr>
          <p:nvPr/>
        </p:nvGrpSpPr>
        <p:grpSpPr bwMode="auto">
          <a:xfrm>
            <a:off x="7564438" y="2967038"/>
            <a:ext cx="207962" cy="838200"/>
            <a:chOff x="5294313" y="2905125"/>
            <a:chExt cx="207962" cy="838200"/>
          </a:xfrm>
        </p:grpSpPr>
        <p:sp>
          <p:nvSpPr>
            <p:cNvPr id="956429" name="Line 13"/>
            <p:cNvSpPr>
              <a:spLocks noChangeShapeType="1"/>
            </p:cNvSpPr>
            <p:nvPr/>
          </p:nvSpPr>
          <p:spPr bwMode="auto">
            <a:xfrm>
              <a:off x="5294313" y="2905125"/>
              <a:ext cx="0" cy="8382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637" name="Text Box 19"/>
            <p:cNvSpPr txBox="1">
              <a:spLocks noChangeArrowheads="1"/>
            </p:cNvSpPr>
            <p:nvPr/>
          </p:nvSpPr>
          <p:spPr bwMode="auto">
            <a:xfrm>
              <a:off x="5375275" y="3190875"/>
              <a:ext cx="127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chemeClr val="bg2"/>
                  </a:solidFill>
                </a:rPr>
                <a:t>0</a:t>
              </a:r>
            </a:p>
          </p:txBody>
        </p:sp>
      </p:grpSp>
      <p:grpSp>
        <p:nvGrpSpPr>
          <p:cNvPr id="5" name="组合 26"/>
          <p:cNvGrpSpPr>
            <a:grpSpLocks/>
          </p:cNvGrpSpPr>
          <p:nvPr/>
        </p:nvGrpSpPr>
        <p:grpSpPr bwMode="auto">
          <a:xfrm>
            <a:off x="6045200" y="2338388"/>
            <a:ext cx="1143000" cy="304800"/>
            <a:chOff x="3775075" y="2276475"/>
            <a:chExt cx="1143000" cy="304800"/>
          </a:xfrm>
        </p:grpSpPr>
        <p:sp>
          <p:nvSpPr>
            <p:cNvPr id="956426" name="Line 10"/>
            <p:cNvSpPr>
              <a:spLocks noChangeShapeType="1"/>
            </p:cNvSpPr>
            <p:nvPr/>
          </p:nvSpPr>
          <p:spPr bwMode="auto">
            <a:xfrm>
              <a:off x="3775075" y="2581275"/>
              <a:ext cx="114300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635" name="Text Box 20"/>
            <p:cNvSpPr txBox="1">
              <a:spLocks noChangeArrowheads="1"/>
            </p:cNvSpPr>
            <p:nvPr/>
          </p:nvSpPr>
          <p:spPr bwMode="auto">
            <a:xfrm>
              <a:off x="4156075" y="2276475"/>
              <a:ext cx="127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chemeClr val="bg2"/>
                  </a:solidFill>
                </a:rPr>
                <a:t>1</a:t>
              </a:r>
            </a:p>
          </p:txBody>
        </p:sp>
      </p:grpSp>
      <p:grpSp>
        <p:nvGrpSpPr>
          <p:cNvPr id="6" name="组合 25"/>
          <p:cNvGrpSpPr>
            <a:grpSpLocks/>
          </p:cNvGrpSpPr>
          <p:nvPr/>
        </p:nvGrpSpPr>
        <p:grpSpPr bwMode="auto">
          <a:xfrm>
            <a:off x="7264400" y="2928938"/>
            <a:ext cx="188913" cy="838200"/>
            <a:chOff x="4994275" y="2867025"/>
            <a:chExt cx="188913" cy="838200"/>
          </a:xfrm>
        </p:grpSpPr>
        <p:sp>
          <p:nvSpPr>
            <p:cNvPr id="956428" name="Line 12"/>
            <p:cNvSpPr>
              <a:spLocks noChangeShapeType="1"/>
            </p:cNvSpPr>
            <p:nvPr/>
          </p:nvSpPr>
          <p:spPr bwMode="auto">
            <a:xfrm flipV="1">
              <a:off x="5183188" y="2867025"/>
              <a:ext cx="0" cy="8382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633" name="Text Box 21"/>
            <p:cNvSpPr txBox="1">
              <a:spLocks noChangeArrowheads="1"/>
            </p:cNvSpPr>
            <p:nvPr/>
          </p:nvSpPr>
          <p:spPr bwMode="auto">
            <a:xfrm>
              <a:off x="4994275" y="3190875"/>
              <a:ext cx="127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chemeClr val="bg2"/>
                  </a:solidFill>
                </a:rPr>
                <a:t>1</a:t>
              </a:r>
            </a:p>
          </p:txBody>
        </p:sp>
      </p:grpSp>
      <p:grpSp>
        <p:nvGrpSpPr>
          <p:cNvPr id="7" name="组合 24"/>
          <p:cNvGrpSpPr>
            <a:grpSpLocks/>
          </p:cNvGrpSpPr>
          <p:nvPr/>
        </p:nvGrpSpPr>
        <p:grpSpPr bwMode="auto">
          <a:xfrm>
            <a:off x="6045200" y="3649663"/>
            <a:ext cx="1219200" cy="304800"/>
            <a:chOff x="3775075" y="3587750"/>
            <a:chExt cx="1219200" cy="304800"/>
          </a:xfrm>
        </p:grpSpPr>
        <p:sp>
          <p:nvSpPr>
            <p:cNvPr id="956430" name="Line 14"/>
            <p:cNvSpPr>
              <a:spLocks noChangeShapeType="1"/>
            </p:cNvSpPr>
            <p:nvPr/>
          </p:nvSpPr>
          <p:spPr bwMode="auto">
            <a:xfrm>
              <a:off x="3775075" y="3876675"/>
              <a:ext cx="121920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631" name="Text Box 22"/>
            <p:cNvSpPr txBox="1">
              <a:spLocks noChangeArrowheads="1"/>
            </p:cNvSpPr>
            <p:nvPr/>
          </p:nvSpPr>
          <p:spPr bwMode="auto">
            <a:xfrm>
              <a:off x="4156075" y="3587750"/>
              <a:ext cx="127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chemeClr val="bg2"/>
                  </a:solidFill>
                </a:rPr>
                <a:t>1</a:t>
              </a:r>
            </a:p>
          </p:txBody>
        </p:sp>
      </p:grpSp>
      <p:sp>
        <p:nvSpPr>
          <p:cNvPr id="30" name="矩形 29"/>
          <p:cNvSpPr/>
          <p:nvPr/>
        </p:nvSpPr>
        <p:spPr>
          <a:xfrm>
            <a:off x="5448300" y="4579938"/>
            <a:ext cx="2286000" cy="52705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rgbClr val="6699FF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图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3-4 </a:t>
            </a: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状态图 </a:t>
            </a:r>
          </a:p>
        </p:txBody>
      </p:sp>
      <p:sp>
        <p:nvSpPr>
          <p:cNvPr id="31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solidFill>
              <a:schemeClr val="tx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grpSp>
        <p:nvGrpSpPr>
          <p:cNvPr id="25616" name="组合 27"/>
          <p:cNvGrpSpPr>
            <a:grpSpLocks/>
          </p:cNvGrpSpPr>
          <p:nvPr/>
        </p:nvGrpSpPr>
        <p:grpSpPr bwMode="auto">
          <a:xfrm>
            <a:off x="6350" y="1387475"/>
            <a:ext cx="4081463" cy="2687638"/>
            <a:chOff x="801638" y="1838714"/>
            <a:chExt cx="4081003" cy="2687695"/>
          </a:xfrm>
        </p:grpSpPr>
        <p:sp>
          <p:nvSpPr>
            <p:cNvPr id="29" name="Text Box 8"/>
            <p:cNvSpPr txBox="1">
              <a:spLocks noChangeArrowheads="1"/>
            </p:cNvSpPr>
            <p:nvPr/>
          </p:nvSpPr>
          <p:spPr bwMode="auto">
            <a:xfrm>
              <a:off x="801638" y="2251473"/>
              <a:ext cx="2131773" cy="2247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marL="355600" indent="-355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tabLst>
                  <a:tab pos="444500" algn="l"/>
                </a:tabLs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168400" indent="-265113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tabLst>
                  <a:tab pos="444500" algn="l"/>
                </a:tabLs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tabLst>
                  <a:tab pos="4445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tabLst>
                  <a:tab pos="444500" algn="l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tabLst>
                  <a:tab pos="444500" algn="l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tabLst>
                  <a:tab pos="444500" algn="l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tabLst>
                  <a:tab pos="444500" algn="l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tabLst>
                  <a:tab pos="444500" algn="l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tabLst>
                  <a:tab pos="444500" algn="l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61913" lvl="2" indent="182563">
                <a:lnSpc>
                  <a:spcPct val="110000"/>
                </a:lnSpc>
                <a:buClrTx/>
                <a:buSzPct val="60000"/>
                <a:buFont typeface="Wingdings" panose="05000000000000000000" pitchFamily="2" charset="2"/>
                <a:buChar char="l"/>
                <a:defRPr/>
              </a:pPr>
              <a:r>
                <a:rPr lang="en-US" altLang="zh-CN" dirty="0">
                  <a:solidFill>
                    <a:schemeClr val="bg2"/>
                  </a:solidFill>
                </a:rPr>
                <a:t>  </a:t>
              </a:r>
              <a:r>
                <a:rPr lang="en-US" altLang="zh-CN" dirty="0" err="1">
                  <a:solidFill>
                    <a:srgbClr val="FF00FF"/>
                  </a:solidFill>
                </a:rPr>
                <a:t>U→a</a:t>
              </a:r>
              <a:endParaRPr lang="en-US" altLang="zh-CN" dirty="0">
                <a:solidFill>
                  <a:srgbClr val="FF00FF"/>
                </a:solidFill>
              </a:endParaRPr>
            </a:p>
            <a:p>
              <a:pPr lvl="1">
                <a:lnSpc>
                  <a:spcPct val="110000"/>
                </a:lnSpc>
                <a:buClrTx/>
                <a:buSzPct val="60000"/>
                <a:buFont typeface="Wingdings" panose="05000000000000000000" pitchFamily="2" charset="2"/>
                <a:buChar char="l"/>
                <a:defRPr/>
              </a:pPr>
              <a:endParaRPr lang="zh-CN" altLang="en-US" dirty="0">
                <a:solidFill>
                  <a:schemeClr val="bg2"/>
                </a:solidFill>
              </a:endParaRPr>
            </a:p>
            <a:p>
              <a:pPr marL="903287" lvl="1" indent="0">
                <a:lnSpc>
                  <a:spcPct val="110000"/>
                </a:lnSpc>
                <a:buClrTx/>
                <a:buSzPct val="60000"/>
                <a:buFont typeface="Monotype Sorts" pitchFamily="2" charset="2"/>
                <a:buNone/>
                <a:defRPr/>
              </a:pPr>
              <a:r>
                <a:rPr lang="en-US" altLang="zh-CN" dirty="0">
                  <a:solidFill>
                    <a:schemeClr val="bg2"/>
                  </a:solidFill>
                </a:rPr>
                <a:t> </a:t>
              </a:r>
            </a:p>
            <a:p>
              <a:pPr marL="269875" lvl="1" indent="-269875">
                <a:lnSpc>
                  <a:spcPct val="110000"/>
                </a:lnSpc>
                <a:buClrTx/>
                <a:buSzPct val="60000"/>
                <a:buFont typeface="Wingdings" panose="05000000000000000000" pitchFamily="2" charset="2"/>
                <a:buChar char="l"/>
                <a:tabLst>
                  <a:tab pos="444500" algn="l"/>
                  <a:tab pos="625475" algn="l"/>
                </a:tabLst>
                <a:defRPr/>
              </a:pPr>
              <a:r>
                <a:rPr lang="en-US" altLang="zh-CN" dirty="0">
                  <a:solidFill>
                    <a:schemeClr val="bg2"/>
                  </a:solidFill>
                </a:rPr>
                <a:t> </a:t>
              </a:r>
              <a:r>
                <a:rPr lang="en-US" altLang="zh-CN" dirty="0">
                  <a:solidFill>
                    <a:srgbClr val="FF00FF"/>
                  </a:solidFill>
                </a:rPr>
                <a:t>U → </a:t>
              </a:r>
              <a:r>
                <a:rPr lang="en-US" altLang="zh-CN" dirty="0" err="1">
                  <a:solidFill>
                    <a:srgbClr val="FF00FF"/>
                  </a:solidFill>
                </a:rPr>
                <a:t>Wa</a:t>
              </a:r>
              <a:endParaRPr lang="zh-CN" altLang="en-US" dirty="0">
                <a:solidFill>
                  <a:srgbClr val="FF00FF"/>
                </a:solidFill>
              </a:endParaRPr>
            </a:p>
          </p:txBody>
        </p:sp>
        <p:grpSp>
          <p:nvGrpSpPr>
            <p:cNvPr id="25618" name="Group 10"/>
            <p:cNvGrpSpPr>
              <a:grpSpLocks/>
            </p:cNvGrpSpPr>
            <p:nvPr/>
          </p:nvGrpSpPr>
          <p:grpSpPr bwMode="auto">
            <a:xfrm>
              <a:off x="3079241" y="1838714"/>
              <a:ext cx="1512887" cy="673100"/>
              <a:chOff x="3152" y="693"/>
              <a:chExt cx="953" cy="424"/>
            </a:xfrm>
          </p:grpSpPr>
          <p:sp>
            <p:nvSpPr>
              <p:cNvPr id="25628" name="Text Box 11"/>
              <p:cNvSpPr txBox="1">
                <a:spLocks noChangeArrowheads="1"/>
              </p:cNvSpPr>
              <p:nvPr/>
            </p:nvSpPr>
            <p:spPr bwMode="auto">
              <a:xfrm>
                <a:off x="3539" y="693"/>
                <a:ext cx="9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chemeClr val="bg2"/>
                    </a:solidFill>
                  </a:rPr>
                  <a:t>a</a:t>
                </a:r>
              </a:p>
            </p:txBody>
          </p:sp>
          <p:sp>
            <p:nvSpPr>
              <p:cNvPr id="43" name="Freeform 14"/>
              <p:cNvSpPr>
                <a:spLocks/>
              </p:cNvSpPr>
              <p:nvPr/>
            </p:nvSpPr>
            <p:spPr bwMode="auto">
              <a:xfrm>
                <a:off x="3152" y="931"/>
                <a:ext cx="953" cy="186"/>
              </a:xfrm>
              <a:custGeom>
                <a:avLst/>
                <a:gdLst/>
                <a:ahLst/>
                <a:cxnLst>
                  <a:cxn ang="0">
                    <a:pos x="0" y="250"/>
                  </a:cxn>
                  <a:cxn ang="0">
                    <a:pos x="136" y="114"/>
                  </a:cxn>
                  <a:cxn ang="0">
                    <a:pos x="499" y="23"/>
                  </a:cxn>
                  <a:cxn ang="0">
                    <a:pos x="998" y="250"/>
                  </a:cxn>
                </a:cxnLst>
                <a:rect l="0" t="0" r="r" b="b"/>
                <a:pathLst>
                  <a:path w="998" h="250">
                    <a:moveTo>
                      <a:pt x="0" y="250"/>
                    </a:moveTo>
                    <a:cubicBezTo>
                      <a:pt x="26" y="201"/>
                      <a:pt x="53" y="152"/>
                      <a:pt x="136" y="114"/>
                    </a:cubicBezTo>
                    <a:cubicBezTo>
                      <a:pt x="219" y="76"/>
                      <a:pt x="355" y="0"/>
                      <a:pt x="499" y="23"/>
                    </a:cubicBezTo>
                    <a:cubicBezTo>
                      <a:pt x="643" y="46"/>
                      <a:pt x="915" y="212"/>
                      <a:pt x="998" y="250"/>
                    </a:cubicBezTo>
                  </a:path>
                </a:pathLst>
              </a:custGeom>
              <a:noFill/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lIns="92075" tIns="46038" rIns="92075" bIns="46038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5619" name="组合 32"/>
            <p:cNvGrpSpPr>
              <a:grpSpLocks/>
            </p:cNvGrpSpPr>
            <p:nvPr/>
          </p:nvGrpSpPr>
          <p:grpSpPr bwMode="auto">
            <a:xfrm>
              <a:off x="2787141" y="2511814"/>
              <a:ext cx="2095500" cy="576262"/>
              <a:chOff x="3817559" y="4744309"/>
              <a:chExt cx="2095500" cy="576262"/>
            </a:xfrm>
          </p:grpSpPr>
          <p:sp>
            <p:nvSpPr>
              <p:cNvPr id="25626" name="Oval 9"/>
              <p:cNvSpPr>
                <a:spLocks noChangeArrowheads="1"/>
              </p:cNvSpPr>
              <p:nvPr/>
            </p:nvSpPr>
            <p:spPr bwMode="auto">
              <a:xfrm>
                <a:off x="3817559" y="4744309"/>
                <a:ext cx="584200" cy="576262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chemeClr val="bg2"/>
                    </a:solidFill>
                  </a:rPr>
                  <a:t>S</a:t>
                </a:r>
                <a:endParaRPr lang="en-US" altLang="zh-CN" sz="2800" baseline="-25000">
                  <a:solidFill>
                    <a:schemeClr val="bg2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5627" name="Oval 15"/>
              <p:cNvSpPr>
                <a:spLocks noChangeArrowheads="1"/>
              </p:cNvSpPr>
              <p:nvPr/>
            </p:nvSpPr>
            <p:spPr bwMode="auto">
              <a:xfrm>
                <a:off x="5317747" y="4744309"/>
                <a:ext cx="595312" cy="576262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chemeClr val="bg2"/>
                    </a:solidFill>
                  </a:rPr>
                  <a:t>U</a:t>
                </a:r>
                <a:endParaRPr lang="en-US" altLang="zh-CN" sz="2800">
                  <a:solidFill>
                    <a:schemeClr val="bg2"/>
                  </a:solidFill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25620" name="Group 10"/>
            <p:cNvGrpSpPr>
              <a:grpSpLocks/>
            </p:cNvGrpSpPr>
            <p:nvPr/>
          </p:nvGrpSpPr>
          <p:grpSpPr bwMode="auto">
            <a:xfrm>
              <a:off x="3079241" y="3284984"/>
              <a:ext cx="1512887" cy="673100"/>
              <a:chOff x="3152" y="693"/>
              <a:chExt cx="953" cy="424"/>
            </a:xfrm>
          </p:grpSpPr>
          <p:sp>
            <p:nvSpPr>
              <p:cNvPr id="25624" name="Text Box 11"/>
              <p:cNvSpPr txBox="1">
                <a:spLocks noChangeArrowheads="1"/>
              </p:cNvSpPr>
              <p:nvPr/>
            </p:nvSpPr>
            <p:spPr bwMode="auto">
              <a:xfrm>
                <a:off x="3539" y="693"/>
                <a:ext cx="9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chemeClr val="bg2"/>
                    </a:solidFill>
                  </a:rPr>
                  <a:t>a</a:t>
                </a:r>
              </a:p>
            </p:txBody>
          </p:sp>
          <p:sp>
            <p:nvSpPr>
              <p:cNvPr id="39" name="Freeform 14"/>
              <p:cNvSpPr>
                <a:spLocks/>
              </p:cNvSpPr>
              <p:nvPr/>
            </p:nvSpPr>
            <p:spPr bwMode="auto">
              <a:xfrm>
                <a:off x="3152" y="931"/>
                <a:ext cx="953" cy="186"/>
              </a:xfrm>
              <a:custGeom>
                <a:avLst/>
                <a:gdLst/>
                <a:ahLst/>
                <a:cxnLst>
                  <a:cxn ang="0">
                    <a:pos x="0" y="250"/>
                  </a:cxn>
                  <a:cxn ang="0">
                    <a:pos x="136" y="114"/>
                  </a:cxn>
                  <a:cxn ang="0">
                    <a:pos x="499" y="23"/>
                  </a:cxn>
                  <a:cxn ang="0">
                    <a:pos x="998" y="250"/>
                  </a:cxn>
                </a:cxnLst>
                <a:rect l="0" t="0" r="r" b="b"/>
                <a:pathLst>
                  <a:path w="998" h="250">
                    <a:moveTo>
                      <a:pt x="0" y="250"/>
                    </a:moveTo>
                    <a:cubicBezTo>
                      <a:pt x="26" y="201"/>
                      <a:pt x="53" y="152"/>
                      <a:pt x="136" y="114"/>
                    </a:cubicBezTo>
                    <a:cubicBezTo>
                      <a:pt x="219" y="76"/>
                      <a:pt x="355" y="0"/>
                      <a:pt x="499" y="23"/>
                    </a:cubicBezTo>
                    <a:cubicBezTo>
                      <a:pt x="643" y="46"/>
                      <a:pt x="915" y="212"/>
                      <a:pt x="998" y="250"/>
                    </a:cubicBezTo>
                  </a:path>
                </a:pathLst>
              </a:custGeom>
              <a:noFill/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lIns="92075" tIns="46038" rIns="92075" bIns="46038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5621" name="组合 34"/>
            <p:cNvGrpSpPr>
              <a:grpSpLocks/>
            </p:cNvGrpSpPr>
            <p:nvPr/>
          </p:nvGrpSpPr>
          <p:grpSpPr bwMode="auto">
            <a:xfrm>
              <a:off x="2787141" y="3950146"/>
              <a:ext cx="2095500" cy="576263"/>
              <a:chOff x="6601369" y="5868428"/>
              <a:chExt cx="2095500" cy="576262"/>
            </a:xfrm>
          </p:grpSpPr>
          <p:sp>
            <p:nvSpPr>
              <p:cNvPr id="25622" name="Oval 9"/>
              <p:cNvSpPr>
                <a:spLocks noChangeArrowheads="1"/>
              </p:cNvSpPr>
              <p:nvPr/>
            </p:nvSpPr>
            <p:spPr bwMode="auto">
              <a:xfrm>
                <a:off x="6601369" y="5868428"/>
                <a:ext cx="584200" cy="576262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chemeClr val="bg2"/>
                    </a:solidFill>
                  </a:rPr>
                  <a:t>W</a:t>
                </a:r>
                <a:endParaRPr lang="en-US" altLang="zh-CN" sz="2800" baseline="-25000">
                  <a:solidFill>
                    <a:schemeClr val="bg2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5623" name="Oval 15"/>
              <p:cNvSpPr>
                <a:spLocks noChangeArrowheads="1"/>
              </p:cNvSpPr>
              <p:nvPr/>
            </p:nvSpPr>
            <p:spPr bwMode="auto">
              <a:xfrm>
                <a:off x="8101557" y="5868428"/>
                <a:ext cx="595312" cy="576262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chemeClr val="bg2"/>
                    </a:solidFill>
                  </a:rPr>
                  <a:t>U</a:t>
                </a:r>
                <a:endParaRPr lang="en-US" altLang="zh-CN" sz="2800">
                  <a:solidFill>
                    <a:schemeClr val="bg2"/>
                  </a:solidFill>
                  <a:latin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0"/>
            <a:ext cx="7772400" cy="609600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0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3.3.2 </a:t>
            </a:r>
            <a:r>
              <a:rPr lang="zh-CN" altLang="en-US" sz="40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利用状态图识别字符串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57188" y="1428750"/>
            <a:ext cx="8534400" cy="360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  <a:buSzPct val="75000"/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以初始状态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</a:t>
            </a: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为当前状态，从左至右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依次逐个读入输入串的每个字符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</a:t>
            </a: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；</a:t>
            </a:r>
            <a:endParaRPr lang="en-US" altLang="zh-CN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buSzPct val="75000"/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在当前状态所射出的弧中，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沿标记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的弧，过渡到下一个状态</a:t>
            </a: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；</a:t>
            </a:r>
            <a:endParaRPr lang="en-US" altLang="zh-CN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buSzPct val="75000"/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如果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扫描到最后一个字符，并到达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终态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，则输入串是合法句子。</a:t>
            </a:r>
          </a:p>
        </p:txBody>
      </p:sp>
      <p:sp>
        <p:nvSpPr>
          <p:cNvPr id="5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solidFill>
              <a:schemeClr val="tx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1031875"/>
          </a:xfrm>
          <a:prstGeom prst="rect">
            <a:avLst/>
          </a:prstGeom>
          <a:solidFill>
            <a:srgbClr val="FAECFE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ts val="6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dirty="0">
                <a:solidFill>
                  <a:schemeClr val="bg2">
                    <a:lumMod val="95000"/>
                    <a:lumOff val="5000"/>
                  </a:schemeClr>
                </a:solidFill>
                <a:latin typeface="+mj-lt"/>
              </a:rPr>
              <a:t>[</a:t>
            </a: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latin typeface="+mj-lt"/>
              </a:rPr>
              <a:t>例</a:t>
            </a:r>
            <a:r>
              <a:rPr lang="en-US" altLang="zh-CN" dirty="0">
                <a:solidFill>
                  <a:schemeClr val="bg2">
                    <a:lumMod val="95000"/>
                    <a:lumOff val="5000"/>
                  </a:schemeClr>
                </a:solidFill>
                <a:latin typeface="+mj-lt"/>
              </a:rPr>
              <a:t>3-2]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G[Z]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Z→U0|V1   U→Z1|1  V→Z0|0</a:t>
            </a:r>
          </a:p>
          <a:p>
            <a:pPr>
              <a:spcBef>
                <a:spcPts val="6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latin typeface="+mj-lt"/>
              </a:rPr>
              <a:t>对句子</a:t>
            </a:r>
            <a:r>
              <a:rPr lang="en-US" altLang="zh-CN" dirty="0">
                <a:solidFill>
                  <a:schemeClr val="bg2">
                    <a:lumMod val="95000"/>
                    <a:lumOff val="5000"/>
                  </a:schemeClr>
                </a:solidFill>
                <a:latin typeface="+mj-lt"/>
              </a:rPr>
              <a:t>0110</a:t>
            </a: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latin typeface="+mj-lt"/>
              </a:rPr>
              <a:t>进行的分析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466218" y="1022400"/>
            <a:ext cx="5703182" cy="163121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tabLst>
                <a:tab pos="985838" algn="l"/>
              </a:tabLst>
              <a:defRPr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一种自底向上的分析方法。</a:t>
            </a:r>
            <a:endParaRPr lang="en-US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tabLst>
                <a:tab pos="985838" algn="l"/>
              </a:tabLst>
              <a:defRPr/>
            </a:pP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开始状态</a:t>
            </a:r>
            <a:r>
              <a:rPr lang="zh-CN" alt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：句柄</a:t>
            </a:r>
            <a:r>
              <a:rPr lang="en-US" altLang="zh-CN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CN" alt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第一个符号</a:t>
            </a:r>
            <a:endParaRPr lang="en-US" altLang="zh-CN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tabLst>
                <a:tab pos="985838" algn="l"/>
              </a:tabLst>
              <a:defRPr/>
            </a:pP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每一步</a:t>
            </a:r>
            <a:r>
              <a:rPr lang="zh-CN" alt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：句柄是当前状态的名字和随后扫描的字符</a:t>
            </a:r>
          </a:p>
        </p:txBody>
      </p:sp>
      <p:grpSp>
        <p:nvGrpSpPr>
          <p:cNvPr id="27706" name="组合 56"/>
          <p:cNvGrpSpPr>
            <a:grpSpLocks/>
          </p:cNvGrpSpPr>
          <p:nvPr/>
        </p:nvGrpSpPr>
        <p:grpSpPr bwMode="auto">
          <a:xfrm>
            <a:off x="107950" y="1017588"/>
            <a:ext cx="3048000" cy="2041525"/>
            <a:chOff x="2555875" y="2276475"/>
            <a:chExt cx="3048000" cy="2041526"/>
          </a:xfrm>
        </p:grpSpPr>
        <p:sp>
          <p:nvSpPr>
            <p:cNvPr id="27707" name="Oval 6"/>
            <p:cNvSpPr>
              <a:spLocks noChangeArrowheads="1"/>
            </p:cNvSpPr>
            <p:nvPr/>
          </p:nvSpPr>
          <p:spPr bwMode="auto">
            <a:xfrm>
              <a:off x="3165475" y="2352675"/>
              <a:ext cx="609600" cy="5270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S</a:t>
              </a:r>
            </a:p>
          </p:txBody>
        </p:sp>
        <p:sp>
          <p:nvSpPr>
            <p:cNvPr id="27708" name="Oval 7"/>
            <p:cNvSpPr>
              <a:spLocks noChangeArrowheads="1"/>
            </p:cNvSpPr>
            <p:nvPr/>
          </p:nvSpPr>
          <p:spPr bwMode="auto">
            <a:xfrm>
              <a:off x="4918075" y="2352675"/>
              <a:ext cx="609600" cy="5270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U</a:t>
              </a:r>
            </a:p>
          </p:txBody>
        </p:sp>
        <p:sp>
          <p:nvSpPr>
            <p:cNvPr id="27709" name="Oval 8"/>
            <p:cNvSpPr>
              <a:spLocks noChangeArrowheads="1"/>
            </p:cNvSpPr>
            <p:nvPr/>
          </p:nvSpPr>
          <p:spPr bwMode="auto">
            <a:xfrm>
              <a:off x="3165475" y="3689350"/>
              <a:ext cx="609600" cy="5270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V</a:t>
              </a:r>
            </a:p>
          </p:txBody>
        </p:sp>
        <p:sp>
          <p:nvSpPr>
            <p:cNvPr id="27710" name="Oval 9"/>
            <p:cNvSpPr>
              <a:spLocks noChangeArrowheads="1"/>
            </p:cNvSpPr>
            <p:nvPr/>
          </p:nvSpPr>
          <p:spPr bwMode="auto">
            <a:xfrm>
              <a:off x="4994275" y="3693200"/>
              <a:ext cx="609600" cy="519351"/>
            </a:xfrm>
            <a:prstGeom prst="ellipse">
              <a:avLst/>
            </a:prstGeom>
            <a:solidFill>
              <a:srgbClr val="FF0000"/>
            </a:solidFill>
            <a:ln w="57150" cmpd="thinThick">
              <a:solidFill>
                <a:schemeClr val="bg2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Z</a:t>
              </a:r>
            </a:p>
          </p:txBody>
        </p:sp>
        <p:sp>
          <p:nvSpPr>
            <p:cNvPr id="67" name="AutoShape 16"/>
            <p:cNvSpPr>
              <a:spLocks noChangeArrowheads="1"/>
            </p:cNvSpPr>
            <p:nvPr/>
          </p:nvSpPr>
          <p:spPr bwMode="auto">
            <a:xfrm>
              <a:off x="2555875" y="2428875"/>
              <a:ext cx="609600" cy="304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7712" name="组合 28"/>
            <p:cNvGrpSpPr>
              <a:grpSpLocks/>
            </p:cNvGrpSpPr>
            <p:nvPr/>
          </p:nvGrpSpPr>
          <p:grpSpPr bwMode="auto">
            <a:xfrm>
              <a:off x="3317875" y="2886075"/>
              <a:ext cx="152400" cy="838200"/>
              <a:chOff x="3317875" y="2886075"/>
              <a:chExt cx="152400" cy="838200"/>
            </a:xfrm>
          </p:grpSpPr>
          <p:sp>
            <p:nvSpPr>
              <p:cNvPr id="84" name="Line 11"/>
              <p:cNvSpPr>
                <a:spLocks noChangeShapeType="1"/>
              </p:cNvSpPr>
              <p:nvPr/>
            </p:nvSpPr>
            <p:spPr bwMode="auto">
              <a:xfrm>
                <a:off x="3470275" y="2886075"/>
                <a:ext cx="0" cy="83820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729" name="Text Box 17"/>
              <p:cNvSpPr txBox="1">
                <a:spLocks noChangeArrowheads="1"/>
              </p:cNvSpPr>
              <p:nvPr/>
            </p:nvSpPr>
            <p:spPr bwMode="auto">
              <a:xfrm>
                <a:off x="3317875" y="3114675"/>
                <a:ext cx="1270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solidFill>
                      <a:schemeClr val="bg2"/>
                    </a:solidFill>
                  </a:rPr>
                  <a:t>0</a:t>
                </a:r>
              </a:p>
            </p:txBody>
          </p:sp>
        </p:grpSp>
        <p:grpSp>
          <p:nvGrpSpPr>
            <p:cNvPr id="27713" name="组合 27"/>
            <p:cNvGrpSpPr>
              <a:grpSpLocks/>
            </p:cNvGrpSpPr>
            <p:nvPr/>
          </p:nvGrpSpPr>
          <p:grpSpPr bwMode="auto">
            <a:xfrm>
              <a:off x="3775075" y="4013201"/>
              <a:ext cx="1219200" cy="304800"/>
              <a:chOff x="3775075" y="4013201"/>
              <a:chExt cx="1219200" cy="304800"/>
            </a:xfrm>
          </p:grpSpPr>
          <p:sp>
            <p:nvSpPr>
              <p:cNvPr id="82" name="Line 15"/>
              <p:cNvSpPr>
                <a:spLocks noChangeShapeType="1"/>
              </p:cNvSpPr>
              <p:nvPr/>
            </p:nvSpPr>
            <p:spPr bwMode="auto">
              <a:xfrm flipH="1">
                <a:off x="3775075" y="4029076"/>
                <a:ext cx="121920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727" name="Text Box 18"/>
              <p:cNvSpPr txBox="1">
                <a:spLocks noChangeArrowheads="1"/>
              </p:cNvSpPr>
              <p:nvPr/>
            </p:nvSpPr>
            <p:spPr bwMode="auto">
              <a:xfrm>
                <a:off x="4146283" y="4013201"/>
                <a:ext cx="1270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solidFill>
                      <a:schemeClr val="bg2"/>
                    </a:solidFill>
                  </a:rPr>
                  <a:t>0</a:t>
                </a:r>
              </a:p>
            </p:txBody>
          </p:sp>
        </p:grpSp>
        <p:grpSp>
          <p:nvGrpSpPr>
            <p:cNvPr id="27714" name="组合 23"/>
            <p:cNvGrpSpPr>
              <a:grpSpLocks/>
            </p:cNvGrpSpPr>
            <p:nvPr/>
          </p:nvGrpSpPr>
          <p:grpSpPr bwMode="auto">
            <a:xfrm>
              <a:off x="5294313" y="2905125"/>
              <a:ext cx="207962" cy="838200"/>
              <a:chOff x="5294313" y="2905125"/>
              <a:chExt cx="207962" cy="838200"/>
            </a:xfrm>
          </p:grpSpPr>
          <p:sp>
            <p:nvSpPr>
              <p:cNvPr id="80" name="Line 13"/>
              <p:cNvSpPr>
                <a:spLocks noChangeShapeType="1"/>
              </p:cNvSpPr>
              <p:nvPr/>
            </p:nvSpPr>
            <p:spPr bwMode="auto">
              <a:xfrm>
                <a:off x="5294313" y="2905125"/>
                <a:ext cx="0" cy="83820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725" name="Text Box 19"/>
              <p:cNvSpPr txBox="1">
                <a:spLocks noChangeArrowheads="1"/>
              </p:cNvSpPr>
              <p:nvPr/>
            </p:nvSpPr>
            <p:spPr bwMode="auto">
              <a:xfrm>
                <a:off x="5375275" y="3190875"/>
                <a:ext cx="1270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solidFill>
                      <a:schemeClr val="bg2"/>
                    </a:solidFill>
                  </a:rPr>
                  <a:t>0</a:t>
                </a:r>
              </a:p>
            </p:txBody>
          </p:sp>
        </p:grpSp>
        <p:grpSp>
          <p:nvGrpSpPr>
            <p:cNvPr id="27715" name="组合 26"/>
            <p:cNvGrpSpPr>
              <a:grpSpLocks/>
            </p:cNvGrpSpPr>
            <p:nvPr/>
          </p:nvGrpSpPr>
          <p:grpSpPr bwMode="auto">
            <a:xfrm>
              <a:off x="3775075" y="2276475"/>
              <a:ext cx="1143000" cy="304800"/>
              <a:chOff x="3775075" y="2276475"/>
              <a:chExt cx="1143000" cy="304800"/>
            </a:xfrm>
          </p:grpSpPr>
          <p:sp>
            <p:nvSpPr>
              <p:cNvPr id="78" name="Line 10"/>
              <p:cNvSpPr>
                <a:spLocks noChangeShapeType="1"/>
              </p:cNvSpPr>
              <p:nvPr/>
            </p:nvSpPr>
            <p:spPr bwMode="auto">
              <a:xfrm>
                <a:off x="3775075" y="2581275"/>
                <a:ext cx="114300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723" name="Text Box 20"/>
              <p:cNvSpPr txBox="1">
                <a:spLocks noChangeArrowheads="1"/>
              </p:cNvSpPr>
              <p:nvPr/>
            </p:nvSpPr>
            <p:spPr bwMode="auto">
              <a:xfrm>
                <a:off x="4156075" y="2276475"/>
                <a:ext cx="1270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solidFill>
                      <a:schemeClr val="bg2"/>
                    </a:solidFill>
                  </a:rPr>
                  <a:t>1</a:t>
                </a:r>
              </a:p>
            </p:txBody>
          </p:sp>
        </p:grpSp>
        <p:grpSp>
          <p:nvGrpSpPr>
            <p:cNvPr id="27716" name="组合 25"/>
            <p:cNvGrpSpPr>
              <a:grpSpLocks/>
            </p:cNvGrpSpPr>
            <p:nvPr/>
          </p:nvGrpSpPr>
          <p:grpSpPr bwMode="auto">
            <a:xfrm>
              <a:off x="4994275" y="2867025"/>
              <a:ext cx="188913" cy="838200"/>
              <a:chOff x="4994275" y="2867025"/>
              <a:chExt cx="188913" cy="838200"/>
            </a:xfrm>
          </p:grpSpPr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V="1">
                <a:off x="5183188" y="2867025"/>
                <a:ext cx="0" cy="83820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721" name="Text Box 21"/>
              <p:cNvSpPr txBox="1">
                <a:spLocks noChangeArrowheads="1"/>
              </p:cNvSpPr>
              <p:nvPr/>
            </p:nvSpPr>
            <p:spPr bwMode="auto">
              <a:xfrm>
                <a:off x="4994275" y="3190875"/>
                <a:ext cx="1270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solidFill>
                      <a:schemeClr val="bg2"/>
                    </a:solidFill>
                  </a:rPr>
                  <a:t>1</a:t>
                </a:r>
              </a:p>
            </p:txBody>
          </p:sp>
        </p:grpSp>
        <p:grpSp>
          <p:nvGrpSpPr>
            <p:cNvPr id="27717" name="组合 24"/>
            <p:cNvGrpSpPr>
              <a:grpSpLocks/>
            </p:cNvGrpSpPr>
            <p:nvPr/>
          </p:nvGrpSpPr>
          <p:grpSpPr bwMode="auto">
            <a:xfrm>
              <a:off x="3775075" y="3587750"/>
              <a:ext cx="1219200" cy="304800"/>
              <a:chOff x="3775075" y="3587750"/>
              <a:chExt cx="1219200" cy="304800"/>
            </a:xfrm>
          </p:grpSpPr>
          <p:sp>
            <p:nvSpPr>
              <p:cNvPr id="74" name="Line 14"/>
              <p:cNvSpPr>
                <a:spLocks noChangeShapeType="1"/>
              </p:cNvSpPr>
              <p:nvPr/>
            </p:nvSpPr>
            <p:spPr bwMode="auto">
              <a:xfrm>
                <a:off x="3775075" y="3876676"/>
                <a:ext cx="121920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719" name="Text Box 22"/>
              <p:cNvSpPr txBox="1">
                <a:spLocks noChangeArrowheads="1"/>
              </p:cNvSpPr>
              <p:nvPr/>
            </p:nvSpPr>
            <p:spPr bwMode="auto">
              <a:xfrm>
                <a:off x="4156075" y="3587750"/>
                <a:ext cx="1270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solidFill>
                      <a:schemeClr val="bg2"/>
                    </a:solidFill>
                  </a:rPr>
                  <a:t>1</a:t>
                </a:r>
              </a:p>
            </p:txBody>
          </p:sp>
        </p:grpSp>
      </p:grpSp>
      <p:sp>
        <p:nvSpPr>
          <p:cNvPr id="81" name="日期占位符 3"/>
          <p:cNvSpPr>
            <a:spLocks noGrp="1"/>
          </p:cNvSpPr>
          <p:nvPr>
            <p:ph type="dt" sz="quarter" idx="10"/>
          </p:nvPr>
        </p:nvSpPr>
        <p:spPr>
          <a:xfrm>
            <a:off x="1143000" y="6248400"/>
            <a:ext cx="1905000" cy="457200"/>
          </a:xfrm>
        </p:spPr>
        <p:txBody>
          <a:bodyPr/>
          <a:lstStyle/>
          <a:p>
            <a:pPr>
              <a:defRPr/>
            </a:pPr>
            <a:fld id="{F6C6751C-E268-4287-934E-7A5CEF2D6AC3}" type="datetime1">
              <a:rPr lang="zh-CN" altLang="en-US"/>
              <a:pPr>
                <a:defRPr/>
              </a:pPr>
              <a:t>2020/9/23</a:t>
            </a:fld>
            <a:endParaRPr lang="en-US" altLang="zh-CN"/>
          </a:p>
        </p:txBody>
      </p:sp>
      <p:sp>
        <p:nvSpPr>
          <p:cNvPr id="8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53CB48-97E3-42EE-B6B7-E3F3D93A730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400"/>
          </a:p>
        </p:txBody>
      </p:sp>
      <p:graphicFrame>
        <p:nvGraphicFramePr>
          <p:cNvPr id="85" name="Group 50"/>
          <p:cNvGraphicFramePr>
            <a:graphicFrameLocks noGrp="1"/>
          </p:cNvGraphicFramePr>
          <p:nvPr/>
        </p:nvGraphicFramePr>
        <p:xfrm>
          <a:off x="428625" y="3000375"/>
          <a:ext cx="4143375" cy="3028951"/>
        </p:xfrm>
        <a:graphic>
          <a:graphicData uri="http://schemas.openxmlformats.org/drawingml/2006/table">
            <a:tbl>
              <a:tblPr/>
              <a:tblGrid>
                <a:gridCol w="785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9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5625"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tx2"/>
                        </a:buClr>
                        <a:buSzPct val="6500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步骤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tx2"/>
                        </a:buClr>
                        <a:buSzPct val="6500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状态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tx2"/>
                        </a:buClr>
                        <a:buSzPct val="6500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当前字符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tx2"/>
                        </a:buClr>
                        <a:buSzPct val="6500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余留部分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13"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tx2"/>
                        </a:buClr>
                        <a:buSzPct val="6500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tx2"/>
                        </a:buClr>
                        <a:buSzPct val="6500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tx2"/>
                        </a:buClr>
                        <a:buSzPct val="6500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tx2"/>
                        </a:buClr>
                        <a:buSzPct val="6500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tx2"/>
                        </a:buClr>
                        <a:buSzPct val="6500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tx2"/>
                        </a:buClr>
                        <a:buSzPct val="6500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tx2"/>
                        </a:buClr>
                        <a:buSzPct val="6500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tx2"/>
                        </a:buClr>
                        <a:buSzPct val="6500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tx2"/>
                        </a:buClr>
                        <a:buSzPct val="6500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tx2"/>
                        </a:buClr>
                        <a:buSzPct val="6500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tx2"/>
                        </a:buClr>
                        <a:buSzPct val="6500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tx2"/>
                        </a:buClr>
                        <a:buSzPct val="6500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713"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tx2"/>
                        </a:buClr>
                        <a:buSzPct val="6500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tx2"/>
                        </a:buClr>
                        <a:buSzPct val="6500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tx2"/>
                        </a:buClr>
                        <a:buSzPct val="6500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tx2"/>
                        </a:buClr>
                        <a:buSzPct val="6500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tx2"/>
                        </a:buClr>
                        <a:buSzPct val="6500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tx2"/>
                        </a:buClr>
                        <a:buSzPct val="6500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tx2"/>
                        </a:buClr>
                        <a:buSzPct val="6500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tx2"/>
                        </a:buClr>
                        <a:buSzPct val="6500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6" name="Rectangle 53"/>
          <p:cNvSpPr>
            <a:spLocks noChangeArrowheads="1"/>
          </p:cNvSpPr>
          <p:nvPr/>
        </p:nvSpPr>
        <p:spPr bwMode="auto">
          <a:xfrm>
            <a:off x="7843838" y="325755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0</a:t>
            </a:r>
          </a:p>
        </p:txBody>
      </p:sp>
      <p:grpSp>
        <p:nvGrpSpPr>
          <p:cNvPr id="87" name="组合 59"/>
          <p:cNvGrpSpPr>
            <a:grpSpLocks/>
          </p:cNvGrpSpPr>
          <p:nvPr/>
        </p:nvGrpSpPr>
        <p:grpSpPr bwMode="auto">
          <a:xfrm>
            <a:off x="7119938" y="2571750"/>
            <a:ext cx="990600" cy="685800"/>
            <a:chOff x="7119946" y="2571744"/>
            <a:chExt cx="990600" cy="685800"/>
          </a:xfrm>
        </p:grpSpPr>
        <p:sp>
          <p:nvSpPr>
            <p:cNvPr id="88" name="Rectangle 51"/>
            <p:cNvSpPr>
              <a:spLocks noChangeArrowheads="1"/>
            </p:cNvSpPr>
            <p:nvPr/>
          </p:nvSpPr>
          <p:spPr bwMode="auto">
            <a:xfrm>
              <a:off x="7386646" y="2571744"/>
              <a:ext cx="5334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2"/>
                  </a:solidFill>
                </a:rPr>
                <a:t>Z</a:t>
              </a:r>
            </a:p>
          </p:txBody>
        </p:sp>
        <p:cxnSp>
          <p:nvCxnSpPr>
            <p:cNvPr id="89" name="AutoShape 54"/>
            <p:cNvCxnSpPr>
              <a:cxnSpLocks noChangeShapeType="1"/>
              <a:stCxn id="88" idx="2"/>
              <a:endCxn id="93" idx="0"/>
            </p:cNvCxnSpPr>
            <p:nvPr/>
          </p:nvCxnSpPr>
          <p:spPr bwMode="auto">
            <a:xfrm flipH="1">
              <a:off x="7119946" y="3028944"/>
              <a:ext cx="533400" cy="228600"/>
            </a:xfrm>
            <a:prstGeom prst="straightConnector1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" name="AutoShape 55"/>
            <p:cNvCxnSpPr>
              <a:cxnSpLocks noChangeShapeType="1"/>
              <a:stCxn id="88" idx="2"/>
              <a:endCxn id="86" idx="0"/>
            </p:cNvCxnSpPr>
            <p:nvPr/>
          </p:nvCxnSpPr>
          <p:spPr bwMode="auto">
            <a:xfrm>
              <a:off x="7653346" y="3028944"/>
              <a:ext cx="457200" cy="228600"/>
            </a:xfrm>
            <a:prstGeom prst="straightConnector1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1" name="Rectangle 58"/>
          <p:cNvSpPr>
            <a:spLocks noChangeArrowheads="1"/>
          </p:cNvSpPr>
          <p:nvPr/>
        </p:nvSpPr>
        <p:spPr bwMode="auto">
          <a:xfrm>
            <a:off x="7310438" y="401955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  <p:grpSp>
        <p:nvGrpSpPr>
          <p:cNvPr id="92" name="组合 58"/>
          <p:cNvGrpSpPr>
            <a:grpSpLocks/>
          </p:cNvGrpSpPr>
          <p:nvPr/>
        </p:nvGrpSpPr>
        <p:grpSpPr bwMode="auto">
          <a:xfrm>
            <a:off x="6586538" y="3257550"/>
            <a:ext cx="990600" cy="762000"/>
            <a:chOff x="6586546" y="3257544"/>
            <a:chExt cx="990600" cy="762000"/>
          </a:xfrm>
        </p:grpSpPr>
        <p:sp>
          <p:nvSpPr>
            <p:cNvPr id="93" name="Rectangle 52"/>
            <p:cNvSpPr>
              <a:spLocks noChangeArrowheads="1"/>
            </p:cNvSpPr>
            <p:nvPr/>
          </p:nvSpPr>
          <p:spPr bwMode="auto">
            <a:xfrm>
              <a:off x="6853246" y="3257544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2"/>
                  </a:solidFill>
                </a:rPr>
                <a:t>U</a:t>
              </a:r>
            </a:p>
          </p:txBody>
        </p:sp>
        <p:cxnSp>
          <p:nvCxnSpPr>
            <p:cNvPr id="94" name="AutoShape 59"/>
            <p:cNvCxnSpPr>
              <a:cxnSpLocks noChangeShapeType="1"/>
              <a:endCxn id="98" idx="0"/>
            </p:cNvCxnSpPr>
            <p:nvPr/>
          </p:nvCxnSpPr>
          <p:spPr bwMode="auto">
            <a:xfrm flipH="1">
              <a:off x="6586546" y="3714744"/>
              <a:ext cx="533400" cy="304800"/>
            </a:xfrm>
            <a:prstGeom prst="straightConnector1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" name="AutoShape 60"/>
            <p:cNvCxnSpPr>
              <a:cxnSpLocks noChangeShapeType="1"/>
              <a:endCxn id="91" idx="0"/>
            </p:cNvCxnSpPr>
            <p:nvPr/>
          </p:nvCxnSpPr>
          <p:spPr bwMode="auto">
            <a:xfrm>
              <a:off x="7119946" y="3714744"/>
              <a:ext cx="457200" cy="304800"/>
            </a:xfrm>
            <a:prstGeom prst="straightConnector1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6" name="Rectangle 62"/>
          <p:cNvSpPr>
            <a:spLocks noChangeArrowheads="1"/>
          </p:cNvSpPr>
          <p:nvPr/>
        </p:nvSpPr>
        <p:spPr bwMode="auto">
          <a:xfrm>
            <a:off x="6777038" y="478155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  <p:grpSp>
        <p:nvGrpSpPr>
          <p:cNvPr id="97" name="组合 57"/>
          <p:cNvGrpSpPr>
            <a:grpSpLocks/>
          </p:cNvGrpSpPr>
          <p:nvPr/>
        </p:nvGrpSpPr>
        <p:grpSpPr bwMode="auto">
          <a:xfrm>
            <a:off x="6108700" y="4019550"/>
            <a:ext cx="935038" cy="762000"/>
            <a:chOff x="6109244" y="4019544"/>
            <a:chExt cx="934502" cy="762000"/>
          </a:xfrm>
        </p:grpSpPr>
        <p:sp>
          <p:nvSpPr>
            <p:cNvPr id="98" name="Rectangle 57"/>
            <p:cNvSpPr>
              <a:spLocks noChangeArrowheads="1"/>
            </p:cNvSpPr>
            <p:nvPr/>
          </p:nvSpPr>
          <p:spPr bwMode="auto">
            <a:xfrm>
              <a:off x="6319846" y="4019544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2"/>
                  </a:solidFill>
                </a:rPr>
                <a:t>Z</a:t>
              </a:r>
            </a:p>
          </p:txBody>
        </p:sp>
        <p:cxnSp>
          <p:nvCxnSpPr>
            <p:cNvPr id="99" name="AutoShape 63"/>
            <p:cNvCxnSpPr>
              <a:cxnSpLocks noChangeShapeType="1"/>
              <a:endCxn id="103" idx="0"/>
            </p:cNvCxnSpPr>
            <p:nvPr/>
          </p:nvCxnSpPr>
          <p:spPr bwMode="auto">
            <a:xfrm flipH="1">
              <a:off x="6109244" y="4476744"/>
              <a:ext cx="533400" cy="304800"/>
            </a:xfrm>
            <a:prstGeom prst="straightConnector1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" name="AutoShape 64"/>
            <p:cNvCxnSpPr>
              <a:cxnSpLocks noChangeShapeType="1"/>
              <a:endCxn id="96" idx="0"/>
            </p:cNvCxnSpPr>
            <p:nvPr/>
          </p:nvCxnSpPr>
          <p:spPr bwMode="auto">
            <a:xfrm>
              <a:off x="6586546" y="4476744"/>
              <a:ext cx="457200" cy="304800"/>
            </a:xfrm>
            <a:prstGeom prst="straightConnector1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1" name="Rectangle 65"/>
          <p:cNvSpPr>
            <a:spLocks noChangeArrowheads="1"/>
          </p:cNvSpPr>
          <p:nvPr/>
        </p:nvSpPr>
        <p:spPr bwMode="auto">
          <a:xfrm>
            <a:off x="5786438" y="554355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0</a:t>
            </a:r>
          </a:p>
        </p:txBody>
      </p:sp>
      <p:grpSp>
        <p:nvGrpSpPr>
          <p:cNvPr id="102" name="组合 55"/>
          <p:cNvGrpSpPr>
            <a:grpSpLocks/>
          </p:cNvGrpSpPr>
          <p:nvPr/>
        </p:nvGrpSpPr>
        <p:grpSpPr bwMode="auto">
          <a:xfrm>
            <a:off x="5842000" y="4781550"/>
            <a:ext cx="533400" cy="762000"/>
            <a:chOff x="5786446" y="4781544"/>
            <a:chExt cx="533400" cy="762000"/>
          </a:xfrm>
        </p:grpSpPr>
        <p:sp>
          <p:nvSpPr>
            <p:cNvPr id="103" name="Rectangle 61"/>
            <p:cNvSpPr>
              <a:spLocks noChangeArrowheads="1"/>
            </p:cNvSpPr>
            <p:nvPr/>
          </p:nvSpPr>
          <p:spPr bwMode="auto">
            <a:xfrm>
              <a:off x="5786446" y="4781544"/>
              <a:ext cx="533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2"/>
                  </a:solidFill>
                </a:rPr>
                <a:t>V</a:t>
              </a:r>
            </a:p>
          </p:txBody>
        </p:sp>
        <p:cxnSp>
          <p:nvCxnSpPr>
            <p:cNvPr id="104" name="AutoShape 67"/>
            <p:cNvCxnSpPr>
              <a:cxnSpLocks noChangeShapeType="1"/>
              <a:stCxn id="103" idx="2"/>
              <a:endCxn id="101" idx="0"/>
            </p:cNvCxnSpPr>
            <p:nvPr/>
          </p:nvCxnSpPr>
          <p:spPr bwMode="auto">
            <a:xfrm>
              <a:off x="6053146" y="5238744"/>
              <a:ext cx="0" cy="304800"/>
            </a:xfrm>
            <a:prstGeom prst="straightConnector1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5" name="Text Box 71"/>
          <p:cNvSpPr txBox="1">
            <a:spLocks noChangeArrowheads="1"/>
          </p:cNvSpPr>
          <p:nvPr/>
        </p:nvSpPr>
        <p:spPr bwMode="auto">
          <a:xfrm>
            <a:off x="4643438" y="5929313"/>
            <a:ext cx="4500562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图</a:t>
            </a:r>
            <a:r>
              <a:rPr lang="en-US" altLang="zh-CN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3-5</a:t>
            </a:r>
            <a:r>
              <a:rPr lang="zh-CN" alt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（</a:t>
            </a:r>
            <a:r>
              <a:rPr lang="en-US" altLang="zh-CN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</a:t>
            </a:r>
            <a:r>
              <a:rPr lang="zh-CN" alt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）输入串</a:t>
            </a:r>
            <a:r>
              <a:rPr lang="en-US" altLang="zh-CN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0110</a:t>
            </a:r>
            <a:r>
              <a:rPr lang="zh-CN" alt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的语法树 </a:t>
            </a:r>
          </a:p>
        </p:txBody>
      </p:sp>
      <p:sp>
        <p:nvSpPr>
          <p:cNvPr id="106" name="Text Box 70"/>
          <p:cNvSpPr txBox="1">
            <a:spLocks noChangeArrowheads="1"/>
          </p:cNvSpPr>
          <p:nvPr/>
        </p:nvSpPr>
        <p:spPr bwMode="auto">
          <a:xfrm>
            <a:off x="214313" y="6000750"/>
            <a:ext cx="45720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3-5</a:t>
            </a:r>
            <a:r>
              <a:rPr lang="zh-CN" alt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（</a:t>
            </a:r>
            <a:r>
              <a:rPr lang="en-US" altLang="zh-CN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</a:t>
            </a:r>
            <a:r>
              <a:rPr lang="zh-CN" alt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）输入串</a:t>
            </a:r>
            <a:r>
              <a:rPr lang="en-US" altLang="zh-CN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0110</a:t>
            </a:r>
            <a:r>
              <a:rPr lang="zh-CN" alt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分析过程 </a:t>
            </a:r>
          </a:p>
        </p:txBody>
      </p:sp>
      <p:sp>
        <p:nvSpPr>
          <p:cNvPr id="107" name="AutoShape 2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83638" y="6497638"/>
            <a:ext cx="360362" cy="360362"/>
          </a:xfrm>
          <a:prstGeom prst="actionButtonHome">
            <a:avLst/>
          </a:prstGeom>
          <a:solidFill>
            <a:schemeClr val="tx1"/>
          </a:solidFill>
          <a:ln w="12700" cap="sq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428625" y="4071938"/>
            <a:ext cx="3929063" cy="428625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/>
          <a:lstStyle/>
          <a:p>
            <a:pPr marL="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500063" y="4572000"/>
            <a:ext cx="3929062" cy="428625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/>
          <a:lstStyle/>
          <a:p>
            <a:pPr marL="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428625" y="5072063"/>
            <a:ext cx="3929063" cy="428625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/>
          <a:lstStyle/>
          <a:p>
            <a:pPr marL="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500063" y="5572125"/>
            <a:ext cx="3929062" cy="428625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/>
          <a:lstStyle/>
          <a:p>
            <a:pPr marL="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86" grpId="0"/>
      <p:bldP spid="91" grpId="0"/>
      <p:bldP spid="96" grpId="0"/>
      <p:bldP spid="107" grpId="0" animBg="1"/>
      <p:bldP spid="108" grpId="0" animBg="1"/>
      <p:bldP spid="110" grpId="0" animBg="1"/>
      <p:bldP spid="1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2F441D-1FA1-45A2-9F08-6B2D34C7E0E8}" type="datetime1">
              <a:rPr lang="zh-CN" altLang="en-US"/>
              <a:pPr>
                <a:defRPr/>
              </a:pPr>
              <a:t>2020/9/23</a:t>
            </a:fld>
            <a:endParaRPr lang="en-US" altLang="zh-C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835150" y="0"/>
            <a:ext cx="586105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  <a:defRPr/>
            </a:pPr>
            <a:r>
              <a:rPr lang="en-US" altLang="zh-CN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_GB2312" pitchFamily="49" charset="-122"/>
              </a:rPr>
              <a:t>3.4 TEST</a:t>
            </a:r>
            <a:r>
              <a:rPr lang="zh-CN" altLang="en-US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_GB2312" pitchFamily="49" charset="-122"/>
              </a:rPr>
              <a:t>词法分析程序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852613" y="1771650"/>
            <a:ext cx="545782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_GB2312" pitchFamily="49" charset="-122"/>
              </a:rPr>
              <a:t>3.4.1 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_GB2312" pitchFamily="49" charset="-122"/>
              </a:rPr>
              <a:t>词法规则及状态图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1763713" y="2852738"/>
            <a:ext cx="61214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_GB2312" pitchFamily="49" charset="-122"/>
              </a:rPr>
              <a:t>3.4.2 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_GB2312" pitchFamily="49" charset="-122"/>
              </a:rPr>
              <a:t>词法分析程序的设计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1852613" y="3902075"/>
            <a:ext cx="54578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_GB2312" pitchFamily="49" charset="-122"/>
              </a:rPr>
              <a:t>3.4.3 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_GB2312" pitchFamily="49" charset="-122"/>
              </a:rPr>
              <a:t>词法分析程序实现</a:t>
            </a:r>
          </a:p>
        </p:txBody>
      </p:sp>
      <p:sp>
        <p:nvSpPr>
          <p:cNvPr id="9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solidFill>
              <a:schemeClr val="tx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900113" y="1412875"/>
            <a:ext cx="7921625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>
                <a:solidFill>
                  <a:srgbClr val="FF00FF"/>
                </a:solidFill>
                <a:ea typeface="楷体_GB2312" pitchFamily="49" charset="-122"/>
              </a:rPr>
              <a:t>语法</a:t>
            </a:r>
            <a:r>
              <a:rPr lang="zh-CN" altLang="en-US">
                <a:solidFill>
                  <a:schemeClr val="bg2"/>
                </a:solidFill>
                <a:ea typeface="楷体_GB2312" pitchFamily="49" charset="-122"/>
              </a:rPr>
              <a:t>：与</a:t>
            </a:r>
            <a:r>
              <a:rPr lang="en-US" altLang="zh-CN">
                <a:solidFill>
                  <a:schemeClr val="bg2"/>
                </a:solidFill>
                <a:ea typeface="楷体_GB2312" pitchFamily="49" charset="-122"/>
              </a:rPr>
              <a:t>C</a:t>
            </a:r>
            <a:r>
              <a:rPr lang="zh-CN" altLang="en-US">
                <a:solidFill>
                  <a:schemeClr val="bg2"/>
                </a:solidFill>
                <a:ea typeface="楷体_GB2312" pitchFamily="49" charset="-122"/>
              </a:rPr>
              <a:t>语言类似，比</a:t>
            </a:r>
            <a:r>
              <a:rPr lang="en-US" altLang="zh-CN">
                <a:solidFill>
                  <a:schemeClr val="bg2"/>
                </a:solidFill>
                <a:ea typeface="楷体_GB2312" pitchFamily="49" charset="-122"/>
              </a:rPr>
              <a:t>C</a:t>
            </a:r>
            <a:r>
              <a:rPr lang="zh-CN" altLang="en-US">
                <a:solidFill>
                  <a:schemeClr val="bg2"/>
                </a:solidFill>
                <a:ea typeface="楷体_GB2312" pitchFamily="49" charset="-122"/>
              </a:rPr>
              <a:t>语言简单的多。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>
                <a:solidFill>
                  <a:srgbClr val="FF00FF"/>
                </a:solidFill>
                <a:ea typeface="楷体_GB2312" pitchFamily="49" charset="-122"/>
              </a:rPr>
              <a:t>变量</a:t>
            </a:r>
            <a:r>
              <a:rPr lang="zh-CN" altLang="en-US">
                <a:solidFill>
                  <a:schemeClr val="bg2"/>
                </a:solidFill>
                <a:ea typeface="楷体_GB2312" pitchFamily="49" charset="-122"/>
              </a:rPr>
              <a:t>：整型。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>
                <a:solidFill>
                  <a:srgbClr val="FF00FF"/>
                </a:solidFill>
                <a:ea typeface="楷体_GB2312" pitchFamily="49" charset="-122"/>
              </a:rPr>
              <a:t>控制语句</a:t>
            </a:r>
            <a:r>
              <a:rPr lang="zh-CN" altLang="en-US">
                <a:solidFill>
                  <a:schemeClr val="bg2"/>
                </a:solidFill>
                <a:ea typeface="楷体_GB2312" pitchFamily="49" charset="-122"/>
              </a:rPr>
              <a:t>：</a:t>
            </a:r>
            <a:r>
              <a:rPr lang="en-US" altLang="zh-CN">
                <a:solidFill>
                  <a:schemeClr val="bg2"/>
                </a:solidFill>
                <a:ea typeface="楷体_GB2312" pitchFamily="49" charset="-122"/>
              </a:rPr>
              <a:t>if</a:t>
            </a:r>
            <a:r>
              <a:rPr lang="zh-CN" altLang="en-US">
                <a:solidFill>
                  <a:schemeClr val="bg2"/>
                </a:solidFill>
                <a:ea typeface="楷体_GB2312" pitchFamily="49" charset="-122"/>
              </a:rPr>
              <a:t>、</a:t>
            </a:r>
            <a:r>
              <a:rPr lang="en-US" altLang="zh-CN">
                <a:solidFill>
                  <a:schemeClr val="bg2"/>
                </a:solidFill>
                <a:ea typeface="楷体_GB2312" pitchFamily="49" charset="-122"/>
              </a:rPr>
              <a:t>while</a:t>
            </a:r>
            <a:r>
              <a:rPr lang="zh-CN" altLang="en-US">
                <a:solidFill>
                  <a:schemeClr val="bg2"/>
                </a:solidFill>
                <a:ea typeface="楷体_GB2312" pitchFamily="49" charset="-122"/>
              </a:rPr>
              <a:t>、</a:t>
            </a:r>
            <a:r>
              <a:rPr lang="en-US" altLang="zh-CN">
                <a:solidFill>
                  <a:schemeClr val="bg2"/>
                </a:solidFill>
                <a:ea typeface="楷体_GB2312" pitchFamily="49" charset="-122"/>
              </a:rPr>
              <a:t>for</a:t>
            </a:r>
            <a:r>
              <a:rPr lang="zh-CN" altLang="en-US">
                <a:solidFill>
                  <a:schemeClr val="bg2"/>
                </a:solidFill>
                <a:ea typeface="楷体_GB2312" pitchFamily="49" charset="-122"/>
              </a:rPr>
              <a:t>等。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>
                <a:solidFill>
                  <a:srgbClr val="FF00FF"/>
                </a:solidFill>
                <a:ea typeface="楷体_GB2312" pitchFamily="49" charset="-122"/>
              </a:rPr>
              <a:t>注释</a:t>
            </a:r>
            <a:r>
              <a:rPr lang="zh-CN" altLang="en-US">
                <a:solidFill>
                  <a:schemeClr val="bg2"/>
                </a:solidFill>
                <a:ea typeface="楷体_GB2312" pitchFamily="49" charset="-122"/>
              </a:rPr>
              <a:t>：“</a:t>
            </a:r>
            <a:r>
              <a:rPr lang="en-US" altLang="zh-CN">
                <a:solidFill>
                  <a:schemeClr val="bg2"/>
                </a:solidFill>
                <a:ea typeface="楷体_GB2312" pitchFamily="49" charset="-122"/>
              </a:rPr>
              <a:t>/*”</a:t>
            </a:r>
            <a:r>
              <a:rPr lang="zh-CN" altLang="en-US">
                <a:solidFill>
                  <a:schemeClr val="bg2"/>
                </a:solidFill>
                <a:ea typeface="楷体_GB2312" pitchFamily="49" charset="-122"/>
              </a:rPr>
              <a:t>和“*</a:t>
            </a:r>
            <a:r>
              <a:rPr lang="en-US" altLang="zh-CN">
                <a:solidFill>
                  <a:schemeClr val="bg2"/>
                </a:solidFill>
                <a:ea typeface="楷体_GB2312" pitchFamily="49" charset="-122"/>
              </a:rPr>
              <a:t>/”</a:t>
            </a:r>
            <a:r>
              <a:rPr lang="zh-CN" altLang="en-US">
                <a:solidFill>
                  <a:schemeClr val="bg2"/>
                </a:solidFill>
                <a:ea typeface="楷体_GB2312" pitchFamily="49" charset="-122"/>
              </a:rPr>
              <a:t>括起来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>
                <a:solidFill>
                  <a:srgbClr val="FF00FF"/>
                </a:solidFill>
                <a:ea typeface="楷体_GB2312" pitchFamily="49" charset="-122"/>
              </a:rPr>
              <a:t>表达式</a:t>
            </a:r>
            <a:r>
              <a:rPr lang="zh-CN" altLang="en-US">
                <a:solidFill>
                  <a:schemeClr val="bg2"/>
                </a:solidFill>
                <a:ea typeface="楷体_GB2312" pitchFamily="49" charset="-122"/>
              </a:rPr>
              <a:t>：布尔表达式和算术表达式。</a:t>
            </a:r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1058863" y="0"/>
            <a:ext cx="675798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marL="457200" indent="-3683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-457200" algn="ctr"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_GB2312" pitchFamily="49" charset="-122"/>
              </a:rPr>
              <a:t>3.4.1 TEST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_GB2312" pitchFamily="49" charset="-122"/>
              </a:rPr>
              <a:t>词法规则及状态图</a:t>
            </a:r>
          </a:p>
        </p:txBody>
      </p:sp>
      <p:sp>
        <p:nvSpPr>
          <p:cNvPr id="7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solidFill>
              <a:schemeClr val="tx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609600"/>
          </a:xfrm>
        </p:spPr>
        <p:txBody>
          <a:bodyPr/>
          <a:lstStyle/>
          <a:p>
            <a:pPr algn="ctr">
              <a:defRPr/>
            </a:pPr>
            <a:r>
              <a:rPr lang="en-US" altLang="zh-CN" sz="3600" b="1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TEST</a:t>
            </a:r>
            <a:r>
              <a:rPr lang="zh-CN" altLang="en-US" sz="3600" b="1" dirty="0">
                <a:solidFill>
                  <a:schemeClr val="bg1">
                    <a:lumMod val="75000"/>
                  </a:schemeClr>
                </a:solidFill>
              </a:rPr>
              <a:t>词法规则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1116013" y="765175"/>
            <a:ext cx="8027987" cy="43402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&lt;ID&gt;</a:t>
            </a:r>
            <a:r>
              <a:rPr lang="en-US" altLang="zh-CN" sz="2400" dirty="0">
                <a:solidFill>
                  <a:schemeClr val="bg2"/>
                </a:solidFill>
                <a:latin typeface="Times New Roman" pitchFamily="18" charset="0"/>
              </a:rPr>
              <a:t>∷=&lt;letter&gt;|&lt;ID&gt;&lt;letter&gt;|&lt;ID&gt;&lt;digit&gt;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&lt;NUM&gt;</a:t>
            </a:r>
            <a:r>
              <a:rPr lang="en-US" altLang="zh-CN" sz="2400" dirty="0">
                <a:solidFill>
                  <a:schemeClr val="bg2"/>
                </a:solidFill>
                <a:latin typeface="Times New Roman" pitchFamily="18" charset="0"/>
              </a:rPr>
              <a:t>∷=&lt;digit&gt;|&lt;NUM&gt; &lt;digit&gt;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&lt;letter&gt;</a:t>
            </a:r>
            <a:r>
              <a:rPr lang="en-US" altLang="zh-CN" sz="2400" dirty="0">
                <a:solidFill>
                  <a:schemeClr val="bg2"/>
                </a:solidFill>
                <a:latin typeface="Times New Roman" pitchFamily="18" charset="0"/>
              </a:rPr>
              <a:t>∷= a|b|…|z|A|B|…|Z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&lt;digit&gt;</a:t>
            </a:r>
            <a:r>
              <a:rPr lang="en-US" altLang="zh-CN" sz="2400" dirty="0">
                <a:solidFill>
                  <a:schemeClr val="bg2"/>
                </a:solidFill>
                <a:latin typeface="Times New Roman" pitchFamily="18" charset="0"/>
              </a:rPr>
              <a:t>∷=1|2|…|9|0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&lt;singleword&gt;</a:t>
            </a:r>
            <a:r>
              <a:rPr lang="en-US" altLang="zh-CN" sz="2400" dirty="0">
                <a:solidFill>
                  <a:schemeClr val="bg2"/>
                </a:solidFill>
                <a:latin typeface="Times New Roman" pitchFamily="18" charset="0"/>
              </a:rPr>
              <a:t>∷=  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+</a:t>
            </a:r>
            <a:r>
              <a:rPr lang="en-US" altLang="zh-CN" sz="2400" dirty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en-US" altLang="zh-CN" sz="2400" dirty="0">
                <a:solidFill>
                  <a:schemeClr val="bg2"/>
                </a:solidFill>
                <a:latin typeface="Times New Roman" pitchFamily="18" charset="0"/>
              </a:rPr>
              <a:t>| 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CN" sz="2400" dirty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en-US" altLang="zh-CN" sz="2400" dirty="0">
                <a:solidFill>
                  <a:schemeClr val="bg2"/>
                </a:solidFill>
                <a:latin typeface="Times New Roman" pitchFamily="18" charset="0"/>
              </a:rPr>
              <a:t>| 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*</a:t>
            </a:r>
            <a:r>
              <a:rPr lang="en-US" altLang="zh-CN" sz="2400" dirty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en-US" altLang="zh-CN" sz="2400" dirty="0">
                <a:solidFill>
                  <a:schemeClr val="bg2"/>
                </a:solidFill>
                <a:latin typeface="Times New Roman" pitchFamily="18" charset="0"/>
              </a:rPr>
              <a:t>| </a:t>
            </a:r>
            <a:r>
              <a:rPr lang="en-US" altLang="zh-CN" sz="2400" dirty="0">
                <a:solidFill>
                  <a:srgbClr val="C00000"/>
                </a:solidFill>
                <a:latin typeface="Times New Roman" pitchFamily="18" charset="0"/>
              </a:rPr>
              <a:t>/ </a:t>
            </a:r>
            <a:r>
              <a:rPr lang="en-US" altLang="zh-CN" sz="2400" dirty="0">
                <a:solidFill>
                  <a:schemeClr val="bg2"/>
                </a:solidFill>
                <a:latin typeface="Times New Roman" pitchFamily="18" charset="0"/>
              </a:rPr>
              <a:t>| </a:t>
            </a:r>
            <a:r>
              <a:rPr lang="en-US" altLang="zh-CN" sz="2400" dirty="0">
                <a:solidFill>
                  <a:srgbClr val="C00000"/>
                </a:solidFill>
                <a:latin typeface="Times New Roman" pitchFamily="18" charset="0"/>
              </a:rPr>
              <a:t>= </a:t>
            </a:r>
            <a:r>
              <a:rPr lang="en-US" altLang="zh-CN" sz="2400" dirty="0">
                <a:solidFill>
                  <a:schemeClr val="bg2"/>
                </a:solidFill>
                <a:latin typeface="Times New Roman" pitchFamily="18" charset="0"/>
              </a:rPr>
              <a:t>|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（</a:t>
            </a:r>
            <a:r>
              <a:rPr lang="en-US" altLang="zh-CN" sz="2400" dirty="0">
                <a:solidFill>
                  <a:schemeClr val="bg2"/>
                </a:solidFill>
                <a:latin typeface="Times New Roman" pitchFamily="18" charset="0"/>
              </a:rPr>
              <a:t>|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）</a:t>
            </a:r>
            <a:r>
              <a:rPr lang="en-US" altLang="zh-CN" sz="2400" dirty="0">
                <a:solidFill>
                  <a:schemeClr val="bg2"/>
                </a:solidFill>
                <a:latin typeface="Times New Roman" pitchFamily="18" charset="0"/>
              </a:rPr>
              <a:t>|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{ </a:t>
            </a:r>
            <a:r>
              <a:rPr lang="en-US" altLang="zh-CN" sz="2400" dirty="0">
                <a:solidFill>
                  <a:schemeClr val="bg2"/>
                </a:solidFill>
                <a:latin typeface="Times New Roman" pitchFamily="18" charset="0"/>
              </a:rPr>
              <a:t>| 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}</a:t>
            </a:r>
            <a:r>
              <a:rPr lang="en-US" altLang="zh-CN" sz="2400" dirty="0">
                <a:solidFill>
                  <a:schemeClr val="bg2"/>
                </a:solidFill>
                <a:latin typeface="Times New Roman" pitchFamily="18" charset="0"/>
              </a:rPr>
              <a:t>|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：</a:t>
            </a:r>
            <a:r>
              <a:rPr lang="en-US" altLang="zh-CN" sz="2400" dirty="0">
                <a:solidFill>
                  <a:schemeClr val="bg2"/>
                </a:solidFill>
                <a:latin typeface="Times New Roman" pitchFamily="18" charset="0"/>
              </a:rPr>
              <a:t>|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，</a:t>
            </a:r>
            <a:r>
              <a:rPr lang="en-US" altLang="zh-CN" sz="2400" dirty="0">
                <a:solidFill>
                  <a:schemeClr val="bg2"/>
                </a:solidFill>
                <a:latin typeface="Times New Roman" pitchFamily="18" charset="0"/>
              </a:rPr>
              <a:t>|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；</a:t>
            </a:r>
            <a:r>
              <a:rPr lang="en-US" altLang="zh-CN" sz="2400" dirty="0">
                <a:solidFill>
                  <a:schemeClr val="bg2"/>
                </a:solidFill>
                <a:latin typeface="Times New Roman" pitchFamily="18" charset="0"/>
              </a:rPr>
              <a:t>| </a:t>
            </a:r>
            <a:r>
              <a:rPr lang="zh-CN" altLang="en-US" sz="2400" dirty="0">
                <a:solidFill>
                  <a:srgbClr val="C00000"/>
                </a:solidFill>
                <a:latin typeface="Times New Roman" pitchFamily="18" charset="0"/>
              </a:rPr>
              <a:t>＜ </a:t>
            </a:r>
            <a:r>
              <a:rPr lang="en-US" altLang="zh-CN" sz="2400" dirty="0">
                <a:solidFill>
                  <a:schemeClr val="bg2"/>
                </a:solidFill>
                <a:latin typeface="Times New Roman" pitchFamily="18" charset="0"/>
              </a:rPr>
              <a:t>| </a:t>
            </a:r>
            <a:r>
              <a:rPr lang="zh-CN" altLang="en-US" sz="2400" dirty="0">
                <a:solidFill>
                  <a:srgbClr val="C00000"/>
                </a:solidFill>
                <a:latin typeface="Times New Roman" pitchFamily="18" charset="0"/>
              </a:rPr>
              <a:t>＞</a:t>
            </a:r>
            <a:r>
              <a:rPr lang="en-US" altLang="zh-CN" sz="2400" dirty="0">
                <a:solidFill>
                  <a:schemeClr val="bg2"/>
                </a:solidFill>
                <a:latin typeface="Times New Roman" pitchFamily="18" charset="0"/>
              </a:rPr>
              <a:t>| </a:t>
            </a:r>
            <a:r>
              <a:rPr lang="en-US" altLang="zh-CN" sz="2400" dirty="0">
                <a:solidFill>
                  <a:srgbClr val="C00000"/>
                </a:solidFill>
                <a:latin typeface="Times New Roman" pitchFamily="18" charset="0"/>
              </a:rPr>
              <a:t>!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&lt;doubleword&gt;</a:t>
            </a:r>
            <a:r>
              <a:rPr lang="en-US" altLang="zh-CN" sz="2400" dirty="0">
                <a:solidFill>
                  <a:schemeClr val="bg2"/>
                </a:solidFill>
                <a:latin typeface="Times New Roman" pitchFamily="18" charset="0"/>
              </a:rPr>
              <a:t>∷= </a:t>
            </a:r>
            <a:r>
              <a:rPr lang="zh-CN" altLang="en-US" sz="2400" dirty="0">
                <a:solidFill>
                  <a:srgbClr val="C00000"/>
                </a:solidFill>
                <a:latin typeface="Times New Roman" pitchFamily="18" charset="0"/>
              </a:rPr>
              <a:t>＞</a:t>
            </a:r>
            <a:r>
              <a:rPr lang="en-US" altLang="zh-CN" sz="2400" dirty="0">
                <a:solidFill>
                  <a:srgbClr val="C00000"/>
                </a:solidFill>
                <a:latin typeface="Times New Roman" pitchFamily="18" charset="0"/>
              </a:rPr>
              <a:t>= </a:t>
            </a:r>
            <a:r>
              <a:rPr lang="en-US" altLang="zh-CN" sz="2400" dirty="0">
                <a:solidFill>
                  <a:schemeClr val="bg2"/>
                </a:solidFill>
                <a:latin typeface="Times New Roman" pitchFamily="18" charset="0"/>
              </a:rPr>
              <a:t>|</a:t>
            </a:r>
            <a:r>
              <a:rPr lang="zh-CN" altLang="en-US" sz="2400" dirty="0">
                <a:solidFill>
                  <a:srgbClr val="C00000"/>
                </a:solidFill>
                <a:latin typeface="Times New Roman" pitchFamily="18" charset="0"/>
              </a:rPr>
              <a:t>＜</a:t>
            </a:r>
            <a:r>
              <a:rPr lang="en-US" altLang="zh-CN" sz="2400" dirty="0">
                <a:solidFill>
                  <a:srgbClr val="C00000"/>
                </a:solidFill>
                <a:latin typeface="Times New Roman" pitchFamily="18" charset="0"/>
              </a:rPr>
              <a:t>= </a:t>
            </a:r>
            <a:r>
              <a:rPr lang="en-US" altLang="zh-CN" sz="2400" dirty="0">
                <a:solidFill>
                  <a:schemeClr val="bg2"/>
                </a:solidFill>
                <a:latin typeface="Times New Roman" pitchFamily="18" charset="0"/>
              </a:rPr>
              <a:t>| </a:t>
            </a:r>
            <a:r>
              <a:rPr lang="en-US" altLang="zh-CN" sz="2400" dirty="0">
                <a:solidFill>
                  <a:srgbClr val="C00000"/>
                </a:solidFill>
                <a:latin typeface="Times New Roman" pitchFamily="18" charset="0"/>
              </a:rPr>
              <a:t>!= </a:t>
            </a:r>
            <a:r>
              <a:rPr lang="en-US" altLang="zh-CN" sz="2400" dirty="0">
                <a:solidFill>
                  <a:schemeClr val="bg2"/>
                </a:solidFill>
                <a:latin typeface="Times New Roman" pitchFamily="18" charset="0"/>
              </a:rPr>
              <a:t>| </a:t>
            </a:r>
            <a:r>
              <a:rPr lang="en-US" altLang="zh-CN" sz="2400" dirty="0">
                <a:solidFill>
                  <a:srgbClr val="C00000"/>
                </a:solidFill>
                <a:latin typeface="Times New Roman" pitchFamily="18" charset="0"/>
              </a:rPr>
              <a:t>==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&lt;commend_first&gt;</a:t>
            </a:r>
            <a:r>
              <a:rPr lang="en-US" altLang="zh-CN" sz="2400" dirty="0">
                <a:solidFill>
                  <a:schemeClr val="bg2"/>
                </a:solidFill>
                <a:latin typeface="Times New Roman" pitchFamily="18" charset="0"/>
              </a:rPr>
              <a:t>∷=  </a:t>
            </a:r>
            <a:r>
              <a:rPr lang="en-US" altLang="zh-CN" sz="2400" dirty="0">
                <a:solidFill>
                  <a:srgbClr val="C00000"/>
                </a:solidFill>
                <a:latin typeface="Times New Roman" pitchFamily="18" charset="0"/>
              </a:rPr>
              <a:t>/*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bg2"/>
                </a:solidFill>
                <a:latin typeface="Times New Roman" pitchFamily="18" charset="0"/>
              </a:rPr>
              <a:t>&lt;commend_last&gt;∷=  </a:t>
            </a:r>
            <a:r>
              <a:rPr lang="en-US" altLang="zh-CN" sz="2400" dirty="0">
                <a:solidFill>
                  <a:srgbClr val="C00000"/>
                </a:solidFill>
                <a:latin typeface="Times New Roman" pitchFamily="18" charset="0"/>
              </a:rPr>
              <a:t>*/ </a:t>
            </a:r>
          </a:p>
        </p:txBody>
      </p:sp>
      <p:sp>
        <p:nvSpPr>
          <p:cNvPr id="922630" name="Text Box 6"/>
          <p:cNvSpPr txBox="1">
            <a:spLocks noChangeArrowheads="1"/>
          </p:cNvSpPr>
          <p:nvPr/>
        </p:nvSpPr>
        <p:spPr bwMode="auto">
          <a:xfrm>
            <a:off x="1143000" y="3071813"/>
            <a:ext cx="8001000" cy="32321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bg2"/>
                </a:solidFill>
              </a:rPr>
              <a:t>＜</a:t>
            </a:r>
            <a:r>
              <a:rPr lang="en-US" altLang="zh-CN" sz="2400">
                <a:solidFill>
                  <a:schemeClr val="bg2"/>
                </a:solidFill>
              </a:rPr>
              <a:t>ID</a:t>
            </a:r>
            <a:r>
              <a:rPr lang="zh-CN" altLang="en-US" sz="2400">
                <a:solidFill>
                  <a:schemeClr val="bg2"/>
                </a:solidFill>
              </a:rPr>
              <a:t>＞∷</a:t>
            </a:r>
            <a:r>
              <a:rPr lang="en-US" altLang="zh-CN" sz="2400">
                <a:solidFill>
                  <a:schemeClr val="bg2"/>
                </a:solidFill>
              </a:rPr>
              <a:t>=a|b|…|z</a:t>
            </a:r>
          </a:p>
          <a:p>
            <a:pPr algn="just"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	       |</a:t>
            </a:r>
            <a:r>
              <a:rPr lang="zh-CN" altLang="en-US" sz="2400">
                <a:solidFill>
                  <a:schemeClr val="bg2"/>
                </a:solidFill>
              </a:rPr>
              <a:t>＜</a:t>
            </a:r>
            <a:r>
              <a:rPr lang="en-US" altLang="zh-CN" sz="2400">
                <a:solidFill>
                  <a:schemeClr val="bg2"/>
                </a:solidFill>
              </a:rPr>
              <a:t>ID</a:t>
            </a:r>
            <a:r>
              <a:rPr lang="zh-CN" altLang="en-US" sz="2400">
                <a:solidFill>
                  <a:schemeClr val="bg2"/>
                </a:solidFill>
              </a:rPr>
              <a:t>＞</a:t>
            </a:r>
            <a:r>
              <a:rPr lang="en-US" altLang="zh-CN" sz="2400">
                <a:solidFill>
                  <a:schemeClr val="bg2"/>
                </a:solidFill>
              </a:rPr>
              <a:t>a|…|</a:t>
            </a:r>
            <a:r>
              <a:rPr lang="zh-CN" altLang="en-US" sz="2400">
                <a:solidFill>
                  <a:schemeClr val="bg2"/>
                </a:solidFill>
              </a:rPr>
              <a:t>＜</a:t>
            </a:r>
            <a:r>
              <a:rPr lang="en-US" altLang="zh-CN" sz="2400">
                <a:solidFill>
                  <a:schemeClr val="bg2"/>
                </a:solidFill>
              </a:rPr>
              <a:t>ID</a:t>
            </a:r>
            <a:r>
              <a:rPr lang="zh-CN" altLang="en-US" sz="2400">
                <a:solidFill>
                  <a:schemeClr val="bg2"/>
                </a:solidFill>
              </a:rPr>
              <a:t>＞</a:t>
            </a:r>
            <a:r>
              <a:rPr lang="en-US" altLang="zh-CN" sz="2400">
                <a:solidFill>
                  <a:schemeClr val="bg2"/>
                </a:solidFill>
              </a:rPr>
              <a:t>z </a:t>
            </a:r>
          </a:p>
          <a:p>
            <a:pPr algn="just"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                   |</a:t>
            </a:r>
            <a:r>
              <a:rPr lang="zh-CN" altLang="en-US" sz="2400">
                <a:solidFill>
                  <a:schemeClr val="bg2"/>
                </a:solidFill>
              </a:rPr>
              <a:t>＜</a:t>
            </a:r>
            <a:r>
              <a:rPr lang="en-US" altLang="zh-CN" sz="2400">
                <a:solidFill>
                  <a:schemeClr val="bg2"/>
                </a:solidFill>
              </a:rPr>
              <a:t>ID</a:t>
            </a:r>
            <a:r>
              <a:rPr lang="zh-CN" altLang="en-US" sz="2400">
                <a:solidFill>
                  <a:schemeClr val="bg2"/>
                </a:solidFill>
              </a:rPr>
              <a:t>＞</a:t>
            </a:r>
            <a:r>
              <a:rPr lang="en-US" altLang="zh-CN" sz="2400">
                <a:solidFill>
                  <a:schemeClr val="bg2"/>
                </a:solidFill>
              </a:rPr>
              <a:t>0|…| </a:t>
            </a:r>
            <a:r>
              <a:rPr lang="zh-CN" altLang="en-US" sz="2400">
                <a:solidFill>
                  <a:schemeClr val="bg2"/>
                </a:solidFill>
              </a:rPr>
              <a:t>＜</a:t>
            </a:r>
            <a:r>
              <a:rPr lang="en-US" altLang="zh-CN" sz="2400">
                <a:solidFill>
                  <a:schemeClr val="bg2"/>
                </a:solidFill>
              </a:rPr>
              <a:t>ID</a:t>
            </a:r>
            <a:r>
              <a:rPr lang="zh-CN" altLang="en-US" sz="2400">
                <a:solidFill>
                  <a:schemeClr val="bg2"/>
                </a:solidFill>
              </a:rPr>
              <a:t>＞</a:t>
            </a:r>
            <a:r>
              <a:rPr lang="en-US" altLang="zh-CN" sz="2400">
                <a:solidFill>
                  <a:schemeClr val="bg2"/>
                </a:solidFill>
              </a:rPr>
              <a:t>9</a:t>
            </a:r>
          </a:p>
          <a:p>
            <a:pPr algn="just"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bg2"/>
                </a:solidFill>
              </a:rPr>
              <a:t>＜</a:t>
            </a:r>
            <a:r>
              <a:rPr lang="en-US" altLang="zh-CN" sz="2400">
                <a:solidFill>
                  <a:schemeClr val="bg2"/>
                </a:solidFill>
              </a:rPr>
              <a:t>NUM</a:t>
            </a:r>
            <a:r>
              <a:rPr lang="zh-CN" altLang="en-US" sz="2400">
                <a:solidFill>
                  <a:schemeClr val="bg2"/>
                </a:solidFill>
              </a:rPr>
              <a:t>＞∷</a:t>
            </a:r>
            <a:r>
              <a:rPr lang="en-US" altLang="zh-CN" sz="2400">
                <a:solidFill>
                  <a:schemeClr val="bg2"/>
                </a:solidFill>
              </a:rPr>
              <a:t>=0|1|…|9|</a:t>
            </a:r>
            <a:r>
              <a:rPr lang="zh-CN" altLang="en-US" sz="2400">
                <a:solidFill>
                  <a:schemeClr val="bg2"/>
                </a:solidFill>
              </a:rPr>
              <a:t>＜</a:t>
            </a:r>
            <a:r>
              <a:rPr lang="en-US" altLang="zh-CN" sz="2400">
                <a:solidFill>
                  <a:schemeClr val="bg2"/>
                </a:solidFill>
              </a:rPr>
              <a:t>NUM</a:t>
            </a:r>
            <a:r>
              <a:rPr lang="zh-CN" altLang="en-US" sz="2400">
                <a:solidFill>
                  <a:schemeClr val="bg2"/>
                </a:solidFill>
              </a:rPr>
              <a:t>＞</a:t>
            </a:r>
            <a:r>
              <a:rPr lang="en-US" altLang="zh-CN" sz="2400">
                <a:solidFill>
                  <a:schemeClr val="bg2"/>
                </a:solidFill>
              </a:rPr>
              <a:t>0|…|</a:t>
            </a:r>
            <a:r>
              <a:rPr lang="zh-CN" altLang="en-US" sz="2400">
                <a:solidFill>
                  <a:schemeClr val="bg2"/>
                </a:solidFill>
              </a:rPr>
              <a:t>＜</a:t>
            </a:r>
            <a:r>
              <a:rPr lang="en-US" altLang="zh-CN" sz="2400">
                <a:solidFill>
                  <a:schemeClr val="bg2"/>
                </a:solidFill>
              </a:rPr>
              <a:t>NUM</a:t>
            </a:r>
            <a:r>
              <a:rPr lang="zh-CN" altLang="en-US" sz="2400">
                <a:solidFill>
                  <a:schemeClr val="bg2"/>
                </a:solidFill>
              </a:rPr>
              <a:t>＞</a:t>
            </a:r>
            <a:r>
              <a:rPr lang="en-US" altLang="zh-CN" sz="2400">
                <a:solidFill>
                  <a:schemeClr val="bg2"/>
                </a:solidFill>
              </a:rPr>
              <a:t>9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bg2"/>
                </a:solidFill>
              </a:rPr>
              <a:t>＜</a:t>
            </a:r>
            <a:r>
              <a:rPr lang="en-US" altLang="zh-CN" sz="2400">
                <a:solidFill>
                  <a:schemeClr val="bg2"/>
                </a:solidFill>
              </a:rPr>
              <a:t>doubleword</a:t>
            </a:r>
            <a:r>
              <a:rPr lang="zh-CN" altLang="en-US" sz="2400">
                <a:solidFill>
                  <a:schemeClr val="bg2"/>
                </a:solidFill>
              </a:rPr>
              <a:t>＞∷</a:t>
            </a:r>
            <a:r>
              <a:rPr lang="en-US" altLang="zh-CN" sz="2400">
                <a:solidFill>
                  <a:schemeClr val="bg2"/>
                </a:solidFill>
              </a:rPr>
              <a:t>= </a:t>
            </a:r>
            <a:r>
              <a:rPr lang="en-US" altLang="zh-CN" sz="2400">
                <a:solidFill>
                  <a:srgbClr val="FF00FF"/>
                </a:solidFill>
              </a:rPr>
              <a:t>&lt; greater &gt;=</a:t>
            </a:r>
            <a:r>
              <a:rPr lang="en-US" altLang="zh-CN" sz="2400">
                <a:solidFill>
                  <a:schemeClr val="bg2"/>
                </a:solidFill>
              </a:rPr>
              <a:t>|……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 </a:t>
            </a:r>
            <a:r>
              <a:rPr lang="en-US" altLang="zh-CN" sz="2400">
                <a:solidFill>
                  <a:schemeClr val="bg2"/>
                </a:solidFill>
                <a:cs typeface="Times New Roman" panose="02020603050405020304" pitchFamily="18" charset="0"/>
              </a:rPr>
              <a:t>&lt;greater&gt;</a:t>
            </a:r>
            <a:r>
              <a:rPr lang="en-US" altLang="zh-CN" sz="2400">
                <a:solidFill>
                  <a:schemeClr val="bg2"/>
                </a:solidFill>
              </a:rPr>
              <a:t>∷=</a:t>
            </a:r>
            <a:r>
              <a:rPr lang="en-US" altLang="zh-CN" sz="2400">
                <a:solidFill>
                  <a:srgbClr val="C00000"/>
                </a:solidFill>
              </a:rPr>
              <a:t>   </a:t>
            </a:r>
            <a:r>
              <a:rPr lang="en-US" altLang="zh-CN" sz="2400">
                <a:solidFill>
                  <a:srgbClr val="FF00FF"/>
                </a:solidFill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15313" y="0"/>
            <a:ext cx="928687" cy="531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dirty="0">
                <a:solidFill>
                  <a:schemeClr val="tx1"/>
                </a:solidFill>
                <a:latin typeface="+mj-lt"/>
              </a:rPr>
              <a:t>P33</a:t>
            </a:r>
            <a:endParaRPr lang="zh-CN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solidFill>
              <a:schemeClr val="tx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12150" y="-15875"/>
            <a:ext cx="83185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bg2"/>
                </a:solidFill>
                <a:latin typeface="+mj-lt"/>
              </a:rPr>
              <a:t>P33</a:t>
            </a:r>
            <a:endParaRPr lang="zh-CN" altLang="en-US" dirty="0">
              <a:solidFill>
                <a:schemeClr val="bg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30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5175"/>
          </a:xfrm>
        </p:spPr>
        <p:txBody>
          <a:bodyPr/>
          <a:lstStyle/>
          <a:p>
            <a:pPr algn="ctr">
              <a:defRPr/>
            </a:pPr>
            <a:r>
              <a:rPr lang="en-US" altLang="zh-CN" sz="3600" b="1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TEST</a:t>
            </a:r>
            <a:r>
              <a:rPr lang="zh-CN" altLang="en-US" sz="3600" b="1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各条词法规则的状态图</a:t>
            </a:r>
            <a:endParaRPr lang="zh-CN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1747" name="Group 4"/>
          <p:cNvGrpSpPr>
            <a:grpSpLocks/>
          </p:cNvGrpSpPr>
          <p:nvPr/>
        </p:nvGrpSpPr>
        <p:grpSpPr bwMode="auto">
          <a:xfrm>
            <a:off x="1908175" y="714375"/>
            <a:ext cx="6275388" cy="4613275"/>
            <a:chOff x="912" y="1030"/>
            <a:chExt cx="3953" cy="2906"/>
          </a:xfrm>
        </p:grpSpPr>
        <p:sp>
          <p:nvSpPr>
            <p:cNvPr id="31751" name="Oval 5"/>
            <p:cNvSpPr>
              <a:spLocks noChangeArrowheads="1"/>
            </p:cNvSpPr>
            <p:nvPr/>
          </p:nvSpPr>
          <p:spPr bwMode="auto">
            <a:xfrm>
              <a:off x="912" y="144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chemeClr val="bg2"/>
                  </a:solidFill>
                </a:rPr>
                <a:t>S </a:t>
              </a:r>
            </a:p>
          </p:txBody>
        </p:sp>
        <p:sp>
          <p:nvSpPr>
            <p:cNvPr id="31752" name="Oval 6"/>
            <p:cNvSpPr>
              <a:spLocks noChangeArrowheads="1"/>
            </p:cNvSpPr>
            <p:nvPr/>
          </p:nvSpPr>
          <p:spPr bwMode="auto">
            <a:xfrm flipH="1">
              <a:off x="3120" y="1440"/>
              <a:ext cx="975" cy="384"/>
            </a:xfrm>
            <a:prstGeom prst="ellipse">
              <a:avLst/>
            </a:prstGeom>
            <a:solidFill>
              <a:schemeClr val="accent1"/>
            </a:solidFill>
            <a:ln w="57150" cmpd="thinThick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bg2"/>
                  </a:solidFill>
                </a:rPr>
                <a:t>identifier</a:t>
              </a:r>
              <a:r>
                <a:rPr lang="zh-CN" altLang="en-US" sz="1800" b="0">
                  <a:solidFill>
                    <a:schemeClr val="bg2"/>
                  </a:solidFill>
                </a:rPr>
                <a:t>  </a:t>
              </a:r>
            </a:p>
          </p:txBody>
        </p:sp>
        <p:cxnSp>
          <p:nvCxnSpPr>
            <p:cNvPr id="31753" name="AutoShape 7"/>
            <p:cNvCxnSpPr>
              <a:cxnSpLocks noChangeShapeType="1"/>
            </p:cNvCxnSpPr>
            <p:nvPr/>
          </p:nvCxnSpPr>
          <p:spPr bwMode="auto">
            <a:xfrm flipV="1">
              <a:off x="1296" y="1652"/>
              <a:ext cx="1807" cy="1"/>
            </a:xfrm>
            <a:prstGeom prst="straightConnector1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4" name="AutoShape 8"/>
            <p:cNvCxnSpPr>
              <a:cxnSpLocks noChangeShapeType="1"/>
            </p:cNvCxnSpPr>
            <p:nvPr/>
          </p:nvCxnSpPr>
          <p:spPr bwMode="auto">
            <a:xfrm rot="5400000" flipV="1">
              <a:off x="3608" y="1153"/>
              <a:ext cx="1" cy="690"/>
            </a:xfrm>
            <a:prstGeom prst="curvedConnector3">
              <a:avLst>
                <a:gd name="adj1" fmla="val -18200009"/>
              </a:avLst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55" name="Text Box 9"/>
            <p:cNvSpPr txBox="1">
              <a:spLocks noChangeArrowheads="1"/>
            </p:cNvSpPr>
            <p:nvPr/>
          </p:nvSpPr>
          <p:spPr bwMode="auto">
            <a:xfrm>
              <a:off x="1555" y="1345"/>
              <a:ext cx="67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letter</a:t>
              </a: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31756" name="Text Box 10"/>
            <p:cNvSpPr txBox="1">
              <a:spLocks noChangeArrowheads="1"/>
            </p:cNvSpPr>
            <p:nvPr/>
          </p:nvSpPr>
          <p:spPr bwMode="auto">
            <a:xfrm>
              <a:off x="3625" y="1030"/>
              <a:ext cx="12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letter</a:t>
              </a:r>
              <a:r>
                <a:rPr lang="zh-CN" altLang="en-US" sz="2400">
                  <a:solidFill>
                    <a:schemeClr val="bg2"/>
                  </a:solidFill>
                </a:rPr>
                <a:t>、</a:t>
              </a:r>
              <a:r>
                <a:rPr lang="en-US" altLang="zh-CN" sz="2400">
                  <a:solidFill>
                    <a:schemeClr val="bg2"/>
                  </a:solidFill>
                </a:rPr>
                <a:t>digit</a:t>
              </a:r>
              <a:r>
                <a:rPr lang="zh-CN" altLang="en-US" sz="2400">
                  <a:solidFill>
                    <a:schemeClr val="bg2"/>
                  </a:solidFill>
                </a:rPr>
                <a:t>  </a:t>
              </a:r>
            </a:p>
          </p:txBody>
        </p:sp>
        <p:sp>
          <p:nvSpPr>
            <p:cNvPr id="31757" name="Oval 11"/>
            <p:cNvSpPr>
              <a:spLocks noChangeArrowheads="1"/>
            </p:cNvSpPr>
            <p:nvPr/>
          </p:nvSpPr>
          <p:spPr bwMode="auto">
            <a:xfrm>
              <a:off x="960" y="211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chemeClr val="bg2"/>
                  </a:solidFill>
                </a:rPr>
                <a:t>S </a:t>
              </a:r>
            </a:p>
          </p:txBody>
        </p:sp>
        <p:sp>
          <p:nvSpPr>
            <p:cNvPr id="31758" name="Oval 12"/>
            <p:cNvSpPr>
              <a:spLocks noChangeArrowheads="1"/>
            </p:cNvSpPr>
            <p:nvPr/>
          </p:nvSpPr>
          <p:spPr bwMode="auto">
            <a:xfrm flipH="1">
              <a:off x="3168" y="2112"/>
              <a:ext cx="975" cy="384"/>
            </a:xfrm>
            <a:prstGeom prst="ellipse">
              <a:avLst/>
            </a:prstGeom>
            <a:solidFill>
              <a:schemeClr val="accent1"/>
            </a:solidFill>
            <a:ln w="57150" cmpd="thinThick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bg2"/>
                  </a:solidFill>
                </a:rPr>
                <a:t>number</a:t>
              </a:r>
              <a:endParaRPr lang="zh-CN" altLang="en-US" sz="1800" b="0">
                <a:solidFill>
                  <a:schemeClr val="bg2"/>
                </a:solidFill>
              </a:endParaRPr>
            </a:p>
          </p:txBody>
        </p:sp>
        <p:cxnSp>
          <p:nvCxnSpPr>
            <p:cNvPr id="31759" name="AutoShape 13"/>
            <p:cNvCxnSpPr>
              <a:cxnSpLocks noChangeShapeType="1"/>
            </p:cNvCxnSpPr>
            <p:nvPr/>
          </p:nvCxnSpPr>
          <p:spPr bwMode="auto">
            <a:xfrm flipV="1">
              <a:off x="1344" y="2323"/>
              <a:ext cx="1807" cy="1"/>
            </a:xfrm>
            <a:prstGeom prst="straightConnector1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0" name="AutoShape 14"/>
            <p:cNvCxnSpPr>
              <a:cxnSpLocks noChangeShapeType="1"/>
            </p:cNvCxnSpPr>
            <p:nvPr/>
          </p:nvCxnSpPr>
          <p:spPr bwMode="auto">
            <a:xfrm rot="5400000" flipV="1">
              <a:off x="3656" y="1815"/>
              <a:ext cx="1" cy="690"/>
            </a:xfrm>
            <a:prstGeom prst="curvedConnector3">
              <a:avLst>
                <a:gd name="adj1" fmla="val -18200009"/>
              </a:avLst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1" name="Text Box 15"/>
            <p:cNvSpPr txBox="1">
              <a:spLocks noChangeArrowheads="1"/>
            </p:cNvSpPr>
            <p:nvPr/>
          </p:nvSpPr>
          <p:spPr bwMode="auto">
            <a:xfrm>
              <a:off x="1600" y="2020"/>
              <a:ext cx="67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digit</a:t>
              </a:r>
              <a:r>
                <a:rPr lang="zh-CN" altLang="en-US" sz="2400">
                  <a:solidFill>
                    <a:schemeClr val="bg2"/>
                  </a:solidFill>
                </a:rPr>
                <a:t>  </a:t>
              </a:r>
            </a:p>
          </p:txBody>
        </p:sp>
        <p:sp>
          <p:nvSpPr>
            <p:cNvPr id="31762" name="Text Box 16"/>
            <p:cNvSpPr txBox="1">
              <a:spLocks noChangeArrowheads="1"/>
            </p:cNvSpPr>
            <p:nvPr/>
          </p:nvSpPr>
          <p:spPr bwMode="auto">
            <a:xfrm>
              <a:off x="3805" y="1750"/>
              <a:ext cx="72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 sz="1800" b="0">
                  <a:solidFill>
                    <a:schemeClr val="bg2"/>
                  </a:solidFill>
                </a:rPr>
                <a:t>  </a:t>
              </a:r>
              <a:r>
                <a:rPr lang="en-US" altLang="zh-CN" sz="2400">
                  <a:solidFill>
                    <a:schemeClr val="bg2"/>
                  </a:solidFill>
                </a:rPr>
                <a:t>digit</a:t>
              </a: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31763" name="Oval 17"/>
            <p:cNvSpPr>
              <a:spLocks noChangeArrowheads="1"/>
            </p:cNvSpPr>
            <p:nvPr/>
          </p:nvSpPr>
          <p:spPr bwMode="auto">
            <a:xfrm>
              <a:off x="960" y="259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chemeClr val="bg2"/>
                  </a:solidFill>
                </a:rPr>
                <a:t>S </a:t>
              </a:r>
            </a:p>
          </p:txBody>
        </p:sp>
        <p:sp>
          <p:nvSpPr>
            <p:cNvPr id="31764" name="Oval 18"/>
            <p:cNvSpPr>
              <a:spLocks noChangeArrowheads="1"/>
            </p:cNvSpPr>
            <p:nvPr/>
          </p:nvSpPr>
          <p:spPr bwMode="auto">
            <a:xfrm flipH="1">
              <a:off x="3168" y="2592"/>
              <a:ext cx="975" cy="384"/>
            </a:xfrm>
            <a:prstGeom prst="ellipse">
              <a:avLst/>
            </a:prstGeom>
            <a:solidFill>
              <a:schemeClr val="accent1"/>
            </a:solidFill>
            <a:ln w="57150" cmpd="thinThick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bg2"/>
                  </a:solidFill>
                </a:rPr>
                <a:t>singleword</a:t>
              </a:r>
              <a:r>
                <a:rPr lang="zh-CN" altLang="en-US" sz="1800" b="0">
                  <a:solidFill>
                    <a:schemeClr val="bg2"/>
                  </a:solidFill>
                </a:rPr>
                <a:t>   </a:t>
              </a:r>
            </a:p>
          </p:txBody>
        </p:sp>
        <p:cxnSp>
          <p:nvCxnSpPr>
            <p:cNvPr id="31765" name="AutoShape 19"/>
            <p:cNvCxnSpPr>
              <a:cxnSpLocks noChangeShapeType="1"/>
            </p:cNvCxnSpPr>
            <p:nvPr/>
          </p:nvCxnSpPr>
          <p:spPr bwMode="auto">
            <a:xfrm flipV="1">
              <a:off x="1344" y="2803"/>
              <a:ext cx="1807" cy="1"/>
            </a:xfrm>
            <a:prstGeom prst="straightConnector1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6" name="Text Box 20"/>
            <p:cNvSpPr txBox="1">
              <a:spLocks noChangeArrowheads="1"/>
            </p:cNvSpPr>
            <p:nvPr/>
          </p:nvSpPr>
          <p:spPr bwMode="auto">
            <a:xfrm>
              <a:off x="1645" y="2470"/>
              <a:ext cx="12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+</a:t>
              </a:r>
              <a:r>
                <a:rPr lang="zh-CN" altLang="en-US" sz="2400">
                  <a:solidFill>
                    <a:schemeClr val="bg2"/>
                  </a:solidFill>
                </a:rPr>
                <a:t>、</a:t>
              </a:r>
              <a:r>
                <a:rPr lang="en-US" altLang="zh-CN" sz="2400">
                  <a:solidFill>
                    <a:schemeClr val="bg2"/>
                  </a:solidFill>
                </a:rPr>
                <a:t>-</a:t>
              </a:r>
              <a:r>
                <a:rPr lang="zh-CN" altLang="en-US" sz="2400">
                  <a:solidFill>
                    <a:schemeClr val="bg2"/>
                  </a:solidFill>
                </a:rPr>
                <a:t>、</a:t>
              </a:r>
              <a:r>
                <a:rPr lang="en-US" altLang="zh-CN" sz="2400">
                  <a:solidFill>
                    <a:schemeClr val="bg2"/>
                  </a:solidFill>
                </a:rPr>
                <a:t>…</a:t>
              </a:r>
              <a:r>
                <a:rPr lang="zh-CN" altLang="en-US" sz="2400">
                  <a:solidFill>
                    <a:schemeClr val="bg2"/>
                  </a:solidFill>
                </a:rPr>
                <a:t>、；  </a:t>
              </a:r>
            </a:p>
          </p:txBody>
        </p:sp>
        <p:sp>
          <p:nvSpPr>
            <p:cNvPr id="31767" name="Oval 21"/>
            <p:cNvSpPr>
              <a:spLocks noChangeArrowheads="1"/>
            </p:cNvSpPr>
            <p:nvPr/>
          </p:nvSpPr>
          <p:spPr bwMode="auto">
            <a:xfrm>
              <a:off x="960" y="307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chemeClr val="bg2"/>
                  </a:solidFill>
                </a:rPr>
                <a:t>S </a:t>
              </a:r>
            </a:p>
          </p:txBody>
        </p:sp>
        <p:sp>
          <p:nvSpPr>
            <p:cNvPr id="31768" name="Oval 22"/>
            <p:cNvSpPr>
              <a:spLocks noChangeArrowheads="1"/>
            </p:cNvSpPr>
            <p:nvPr/>
          </p:nvSpPr>
          <p:spPr bwMode="auto">
            <a:xfrm flipH="1">
              <a:off x="2544" y="3072"/>
              <a:ext cx="672" cy="384"/>
            </a:xfrm>
            <a:prstGeom prst="ellipse">
              <a:avLst/>
            </a:prstGeom>
            <a:solidFill>
              <a:schemeClr val="accent1"/>
            </a:solidFill>
            <a:ln w="57150" cmpd="thinThick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bg2"/>
                  </a:solidFill>
                </a:rPr>
                <a:t>firstword</a:t>
              </a:r>
              <a:endParaRPr lang="zh-CN" altLang="en-US" sz="1800" b="0">
                <a:solidFill>
                  <a:schemeClr val="bg2"/>
                </a:solidFill>
              </a:endParaRPr>
            </a:p>
          </p:txBody>
        </p:sp>
        <p:cxnSp>
          <p:nvCxnSpPr>
            <p:cNvPr id="31769" name="AutoShape 23"/>
            <p:cNvCxnSpPr>
              <a:cxnSpLocks noChangeShapeType="1"/>
            </p:cNvCxnSpPr>
            <p:nvPr/>
          </p:nvCxnSpPr>
          <p:spPr bwMode="auto">
            <a:xfrm flipV="1">
              <a:off x="1344" y="3283"/>
              <a:ext cx="1182" cy="1"/>
            </a:xfrm>
            <a:prstGeom prst="straightConnector1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0" name="Text Box 24"/>
            <p:cNvSpPr txBox="1">
              <a:spLocks noChangeArrowheads="1"/>
            </p:cNvSpPr>
            <p:nvPr/>
          </p:nvSpPr>
          <p:spPr bwMode="auto">
            <a:xfrm>
              <a:off x="1369" y="2966"/>
              <a:ext cx="107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&gt;</a:t>
              </a:r>
              <a:r>
                <a:rPr lang="zh-CN" altLang="en-US" sz="2400">
                  <a:solidFill>
                    <a:schemeClr val="bg2"/>
                  </a:solidFill>
                </a:rPr>
                <a:t>、</a:t>
              </a:r>
              <a:r>
                <a:rPr lang="en-US" altLang="zh-CN" sz="2400">
                  <a:solidFill>
                    <a:schemeClr val="bg2"/>
                  </a:solidFill>
                </a:rPr>
                <a:t>&lt;</a:t>
              </a:r>
              <a:r>
                <a:rPr lang="zh-CN" altLang="en-US" sz="2400">
                  <a:solidFill>
                    <a:schemeClr val="bg2"/>
                  </a:solidFill>
                </a:rPr>
                <a:t>、</a:t>
              </a:r>
              <a:r>
                <a:rPr lang="en-US" altLang="zh-CN" sz="2400">
                  <a:solidFill>
                    <a:schemeClr val="bg2"/>
                  </a:solidFill>
                </a:rPr>
                <a:t>=</a:t>
              </a:r>
              <a:r>
                <a:rPr lang="zh-CN" altLang="en-US" sz="2400">
                  <a:solidFill>
                    <a:schemeClr val="bg2"/>
                  </a:solidFill>
                </a:rPr>
                <a:t>、</a:t>
              </a:r>
              <a:r>
                <a:rPr lang="en-US" altLang="zh-CN" sz="2400">
                  <a:solidFill>
                    <a:schemeClr val="bg2"/>
                  </a:solidFill>
                </a:rPr>
                <a:t>!  </a:t>
              </a:r>
            </a:p>
          </p:txBody>
        </p:sp>
        <p:sp>
          <p:nvSpPr>
            <p:cNvPr id="31771" name="Oval 25"/>
            <p:cNvSpPr>
              <a:spLocks noChangeArrowheads="1"/>
            </p:cNvSpPr>
            <p:nvPr/>
          </p:nvSpPr>
          <p:spPr bwMode="auto">
            <a:xfrm flipH="1">
              <a:off x="3888" y="3072"/>
              <a:ext cx="907" cy="384"/>
            </a:xfrm>
            <a:prstGeom prst="ellipse">
              <a:avLst/>
            </a:prstGeom>
            <a:solidFill>
              <a:schemeClr val="accent1"/>
            </a:solidFill>
            <a:ln w="57150" cmpd="thinThick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bg2"/>
                  </a:solidFill>
                </a:rPr>
                <a:t>doubleword</a:t>
              </a:r>
              <a:r>
                <a:rPr lang="zh-CN" altLang="en-US" sz="1800">
                  <a:solidFill>
                    <a:schemeClr val="bg2"/>
                  </a:solidFill>
                </a:rPr>
                <a:t>   </a:t>
              </a:r>
            </a:p>
          </p:txBody>
        </p:sp>
        <p:cxnSp>
          <p:nvCxnSpPr>
            <p:cNvPr id="31772" name="AutoShape 26"/>
            <p:cNvCxnSpPr>
              <a:cxnSpLocks noChangeShapeType="1"/>
            </p:cNvCxnSpPr>
            <p:nvPr/>
          </p:nvCxnSpPr>
          <p:spPr bwMode="auto">
            <a:xfrm>
              <a:off x="3234" y="3283"/>
              <a:ext cx="636" cy="0"/>
            </a:xfrm>
            <a:prstGeom prst="straightConnector1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3" name="Oval 27"/>
            <p:cNvSpPr>
              <a:spLocks noChangeArrowheads="1"/>
            </p:cNvSpPr>
            <p:nvPr/>
          </p:nvSpPr>
          <p:spPr bwMode="auto">
            <a:xfrm>
              <a:off x="960" y="355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chemeClr val="bg2"/>
                  </a:solidFill>
                </a:rPr>
                <a:t>S </a:t>
              </a:r>
            </a:p>
          </p:txBody>
        </p:sp>
        <p:sp>
          <p:nvSpPr>
            <p:cNvPr id="31774" name="Oval 28"/>
            <p:cNvSpPr>
              <a:spLocks noChangeArrowheads="1"/>
            </p:cNvSpPr>
            <p:nvPr/>
          </p:nvSpPr>
          <p:spPr bwMode="auto">
            <a:xfrm flipH="1">
              <a:off x="2544" y="3552"/>
              <a:ext cx="672" cy="384"/>
            </a:xfrm>
            <a:prstGeom prst="ellipse">
              <a:avLst/>
            </a:prstGeom>
            <a:solidFill>
              <a:schemeClr val="accent1"/>
            </a:solidFill>
            <a:ln w="57150" cmpd="thinThick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/</a:t>
              </a:r>
              <a:endParaRPr lang="zh-CN" altLang="en-US" sz="2400" b="0">
                <a:solidFill>
                  <a:schemeClr val="bg2"/>
                </a:solidFill>
              </a:endParaRPr>
            </a:p>
          </p:txBody>
        </p:sp>
        <p:cxnSp>
          <p:nvCxnSpPr>
            <p:cNvPr id="31775" name="AutoShape 29"/>
            <p:cNvCxnSpPr>
              <a:cxnSpLocks noChangeShapeType="1"/>
            </p:cNvCxnSpPr>
            <p:nvPr/>
          </p:nvCxnSpPr>
          <p:spPr bwMode="auto">
            <a:xfrm flipV="1">
              <a:off x="1344" y="3763"/>
              <a:ext cx="1182" cy="1"/>
            </a:xfrm>
            <a:prstGeom prst="straightConnector1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6" name="Text Box 30"/>
            <p:cNvSpPr txBox="1">
              <a:spLocks noChangeArrowheads="1"/>
            </p:cNvSpPr>
            <p:nvPr/>
          </p:nvSpPr>
          <p:spPr bwMode="auto">
            <a:xfrm>
              <a:off x="1600" y="3460"/>
              <a:ext cx="2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/</a:t>
              </a:r>
              <a:r>
                <a:rPr lang="en-US" altLang="zh-CN" sz="1800" b="0">
                  <a:solidFill>
                    <a:schemeClr val="bg2"/>
                  </a:solidFill>
                </a:rPr>
                <a:t>  </a:t>
              </a:r>
            </a:p>
          </p:txBody>
        </p:sp>
        <p:sp>
          <p:nvSpPr>
            <p:cNvPr id="31777" name="Oval 31"/>
            <p:cNvSpPr>
              <a:spLocks noChangeArrowheads="1"/>
            </p:cNvSpPr>
            <p:nvPr/>
          </p:nvSpPr>
          <p:spPr bwMode="auto">
            <a:xfrm flipH="1">
              <a:off x="3888" y="3552"/>
              <a:ext cx="816" cy="384"/>
            </a:xfrm>
            <a:prstGeom prst="ellipse">
              <a:avLst/>
            </a:prstGeom>
            <a:solidFill>
              <a:schemeClr val="accent1"/>
            </a:solidFill>
            <a:ln w="57150" cmpd="thinThick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/*</a:t>
              </a:r>
              <a:endParaRPr lang="zh-CN" altLang="en-US" sz="2400" b="0">
                <a:solidFill>
                  <a:schemeClr val="bg2"/>
                </a:solidFill>
              </a:endParaRPr>
            </a:p>
          </p:txBody>
        </p:sp>
        <p:cxnSp>
          <p:nvCxnSpPr>
            <p:cNvPr id="31778" name="AutoShape 32"/>
            <p:cNvCxnSpPr>
              <a:cxnSpLocks noChangeShapeType="1"/>
            </p:cNvCxnSpPr>
            <p:nvPr/>
          </p:nvCxnSpPr>
          <p:spPr bwMode="auto">
            <a:xfrm>
              <a:off x="3234" y="3763"/>
              <a:ext cx="636" cy="0"/>
            </a:xfrm>
            <a:prstGeom prst="straightConnector1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9" name="Text Box 33"/>
            <p:cNvSpPr txBox="1">
              <a:spLocks noChangeArrowheads="1"/>
            </p:cNvSpPr>
            <p:nvPr/>
          </p:nvSpPr>
          <p:spPr bwMode="auto">
            <a:xfrm>
              <a:off x="3400" y="3505"/>
              <a:ext cx="2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*</a:t>
              </a:r>
              <a:r>
                <a:rPr lang="en-US" altLang="zh-CN" sz="1800" b="0">
                  <a:solidFill>
                    <a:schemeClr val="bg2"/>
                  </a:solidFill>
                </a:rPr>
                <a:t> </a:t>
              </a:r>
            </a:p>
          </p:txBody>
        </p:sp>
        <p:sp>
          <p:nvSpPr>
            <p:cNvPr id="31780" name="Text Box 34"/>
            <p:cNvSpPr txBox="1">
              <a:spLocks noChangeArrowheads="1"/>
            </p:cNvSpPr>
            <p:nvPr/>
          </p:nvSpPr>
          <p:spPr bwMode="auto">
            <a:xfrm>
              <a:off x="3445" y="3055"/>
              <a:ext cx="2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=</a:t>
              </a:r>
              <a:r>
                <a:rPr lang="en-US" altLang="zh-CN" sz="1800" b="0">
                  <a:solidFill>
                    <a:schemeClr val="bg2"/>
                  </a:solidFill>
                </a:rPr>
                <a:t>  </a:t>
              </a:r>
            </a:p>
          </p:txBody>
        </p:sp>
      </p:grpSp>
      <p:sp>
        <p:nvSpPr>
          <p:cNvPr id="31748" name="Text Box 35"/>
          <p:cNvSpPr txBox="1">
            <a:spLocks noChangeArrowheads="1"/>
          </p:cNvSpPr>
          <p:nvPr/>
        </p:nvSpPr>
        <p:spPr bwMode="auto">
          <a:xfrm>
            <a:off x="1641475" y="6165850"/>
            <a:ext cx="579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图</a:t>
            </a:r>
            <a:r>
              <a:rPr lang="en-US" altLang="zh-CN" sz="2400"/>
              <a:t>3.6    TEST</a:t>
            </a:r>
            <a:r>
              <a:rPr lang="zh-CN" altLang="en-US" sz="2400"/>
              <a:t>词法规则的状态图 </a:t>
            </a:r>
          </a:p>
        </p:txBody>
      </p:sp>
      <p:sp>
        <p:nvSpPr>
          <p:cNvPr id="38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solidFill>
              <a:schemeClr val="tx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313113" y="5422900"/>
            <a:ext cx="2281237" cy="727075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保留字？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609600"/>
          </a:xfrm>
        </p:spPr>
        <p:txBody>
          <a:bodyPr/>
          <a:lstStyle/>
          <a:p>
            <a:pPr algn="ctr">
              <a:defRPr/>
            </a:pPr>
            <a:r>
              <a:rPr lang="en-US" altLang="zh-CN" sz="3600" b="1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TEST</a:t>
            </a:r>
            <a:r>
              <a:rPr lang="zh-CN" altLang="en-US" sz="3600" b="1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各类单词符号的状态图</a:t>
            </a:r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2286000" y="61722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图</a:t>
            </a:r>
            <a:r>
              <a:rPr lang="en-US" altLang="zh-CN" sz="2400"/>
              <a:t>3.7 TEST</a:t>
            </a:r>
            <a:r>
              <a:rPr lang="zh-CN" altLang="en-US" sz="2400"/>
              <a:t>单词的状态图 </a:t>
            </a:r>
          </a:p>
        </p:txBody>
      </p:sp>
      <p:grpSp>
        <p:nvGrpSpPr>
          <p:cNvPr id="32772" name="Group 5"/>
          <p:cNvGrpSpPr>
            <a:grpSpLocks/>
          </p:cNvGrpSpPr>
          <p:nvPr/>
        </p:nvGrpSpPr>
        <p:grpSpPr bwMode="auto">
          <a:xfrm>
            <a:off x="609600" y="785813"/>
            <a:ext cx="7239000" cy="5462587"/>
            <a:chOff x="576" y="687"/>
            <a:chExt cx="4560" cy="3441"/>
          </a:xfrm>
        </p:grpSpPr>
        <p:sp>
          <p:nvSpPr>
            <p:cNvPr id="32774" name="Oval 6"/>
            <p:cNvSpPr>
              <a:spLocks noChangeArrowheads="1"/>
            </p:cNvSpPr>
            <p:nvPr/>
          </p:nvSpPr>
          <p:spPr bwMode="auto">
            <a:xfrm>
              <a:off x="984" y="105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S </a:t>
              </a:r>
            </a:p>
          </p:txBody>
        </p:sp>
        <p:sp>
          <p:nvSpPr>
            <p:cNvPr id="32775" name="Oval 7"/>
            <p:cNvSpPr>
              <a:spLocks noChangeArrowheads="1"/>
            </p:cNvSpPr>
            <p:nvPr/>
          </p:nvSpPr>
          <p:spPr bwMode="auto">
            <a:xfrm flipH="1">
              <a:off x="3192" y="1056"/>
              <a:ext cx="975" cy="384"/>
            </a:xfrm>
            <a:prstGeom prst="ellipse">
              <a:avLst/>
            </a:prstGeom>
            <a:solidFill>
              <a:schemeClr val="accent1"/>
            </a:solidFill>
            <a:ln w="57150" cmpd="thinThick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bg2"/>
                  </a:solidFill>
                </a:rPr>
                <a:t>identifier</a:t>
              </a:r>
              <a:r>
                <a:rPr lang="zh-CN" altLang="en-US" sz="2400">
                  <a:solidFill>
                    <a:schemeClr val="bg2"/>
                  </a:solidFill>
                </a:rPr>
                <a:t>  </a:t>
              </a:r>
            </a:p>
          </p:txBody>
        </p:sp>
        <p:cxnSp>
          <p:nvCxnSpPr>
            <p:cNvPr id="32776" name="AutoShape 8"/>
            <p:cNvCxnSpPr>
              <a:cxnSpLocks noChangeShapeType="1"/>
            </p:cNvCxnSpPr>
            <p:nvPr/>
          </p:nvCxnSpPr>
          <p:spPr bwMode="auto">
            <a:xfrm flipV="1">
              <a:off x="1368" y="1268"/>
              <a:ext cx="1807" cy="1"/>
            </a:xfrm>
            <a:prstGeom prst="straightConnector1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77" name="AutoShape 9"/>
            <p:cNvCxnSpPr>
              <a:cxnSpLocks noChangeShapeType="1"/>
            </p:cNvCxnSpPr>
            <p:nvPr/>
          </p:nvCxnSpPr>
          <p:spPr bwMode="auto">
            <a:xfrm rot="5400000" flipV="1">
              <a:off x="3680" y="769"/>
              <a:ext cx="1" cy="690"/>
            </a:xfrm>
            <a:prstGeom prst="curvedConnector3">
              <a:avLst>
                <a:gd name="adj1" fmla="val -18200009"/>
              </a:avLst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78" name="Text Box 10"/>
            <p:cNvSpPr txBox="1">
              <a:spLocks noChangeArrowheads="1"/>
            </p:cNvSpPr>
            <p:nvPr/>
          </p:nvSpPr>
          <p:spPr bwMode="auto">
            <a:xfrm>
              <a:off x="1632" y="957"/>
              <a:ext cx="76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letter</a:t>
              </a: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32779" name="Text Box 11"/>
            <p:cNvSpPr txBox="1">
              <a:spLocks noChangeArrowheads="1"/>
            </p:cNvSpPr>
            <p:nvPr/>
          </p:nvSpPr>
          <p:spPr bwMode="auto">
            <a:xfrm>
              <a:off x="3837" y="687"/>
              <a:ext cx="121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letter</a:t>
              </a:r>
              <a:r>
                <a:rPr lang="zh-CN" altLang="en-US" sz="2400">
                  <a:solidFill>
                    <a:schemeClr val="bg2"/>
                  </a:solidFill>
                </a:rPr>
                <a:t>、</a:t>
              </a:r>
              <a:r>
                <a:rPr lang="en-US" altLang="zh-CN" sz="2400">
                  <a:solidFill>
                    <a:schemeClr val="bg2"/>
                  </a:solidFill>
                </a:rPr>
                <a:t>digit</a:t>
              </a:r>
              <a:r>
                <a:rPr lang="zh-CN" altLang="en-US" sz="2400">
                  <a:solidFill>
                    <a:schemeClr val="bg2"/>
                  </a:solidFill>
                </a:rPr>
                <a:t>  </a:t>
              </a:r>
            </a:p>
          </p:txBody>
        </p:sp>
        <p:sp>
          <p:nvSpPr>
            <p:cNvPr id="32780" name="Oval 12"/>
            <p:cNvSpPr>
              <a:spLocks noChangeArrowheads="1"/>
            </p:cNvSpPr>
            <p:nvPr/>
          </p:nvSpPr>
          <p:spPr bwMode="auto">
            <a:xfrm flipH="1">
              <a:off x="3240" y="1728"/>
              <a:ext cx="975" cy="384"/>
            </a:xfrm>
            <a:prstGeom prst="ellipse">
              <a:avLst/>
            </a:prstGeom>
            <a:solidFill>
              <a:schemeClr val="accent1"/>
            </a:solidFill>
            <a:ln w="57150" cmpd="thinThick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bg2"/>
                  </a:solidFill>
                </a:rPr>
                <a:t>number</a:t>
              </a:r>
              <a:endParaRPr lang="zh-CN" altLang="en-US" sz="1800">
                <a:solidFill>
                  <a:schemeClr val="bg2"/>
                </a:solidFill>
              </a:endParaRPr>
            </a:p>
          </p:txBody>
        </p:sp>
        <p:cxnSp>
          <p:nvCxnSpPr>
            <p:cNvPr id="32781" name="AutoShape 13"/>
            <p:cNvCxnSpPr>
              <a:cxnSpLocks noChangeShapeType="1"/>
            </p:cNvCxnSpPr>
            <p:nvPr/>
          </p:nvCxnSpPr>
          <p:spPr bwMode="auto">
            <a:xfrm>
              <a:off x="1216" y="1928"/>
              <a:ext cx="2007" cy="11"/>
            </a:xfrm>
            <a:prstGeom prst="straightConnector1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2" name="AutoShape 14"/>
            <p:cNvCxnSpPr>
              <a:cxnSpLocks noChangeShapeType="1"/>
            </p:cNvCxnSpPr>
            <p:nvPr/>
          </p:nvCxnSpPr>
          <p:spPr bwMode="auto">
            <a:xfrm rot="5400000" flipV="1">
              <a:off x="3728" y="1431"/>
              <a:ext cx="1" cy="690"/>
            </a:xfrm>
            <a:prstGeom prst="curvedConnector3">
              <a:avLst>
                <a:gd name="adj1" fmla="val -18200009"/>
              </a:avLst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83" name="Text Box 15"/>
            <p:cNvSpPr txBox="1">
              <a:spLocks noChangeArrowheads="1"/>
            </p:cNvSpPr>
            <p:nvPr/>
          </p:nvSpPr>
          <p:spPr bwMode="auto">
            <a:xfrm>
              <a:off x="1677" y="1632"/>
              <a:ext cx="67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digit</a:t>
              </a: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32784" name="Text Box 16"/>
            <p:cNvSpPr txBox="1">
              <a:spLocks noChangeArrowheads="1"/>
            </p:cNvSpPr>
            <p:nvPr/>
          </p:nvSpPr>
          <p:spPr bwMode="auto">
            <a:xfrm>
              <a:off x="4017" y="1407"/>
              <a:ext cx="67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digit</a:t>
              </a: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32785" name="Oval 17"/>
            <p:cNvSpPr>
              <a:spLocks noChangeArrowheads="1"/>
            </p:cNvSpPr>
            <p:nvPr/>
          </p:nvSpPr>
          <p:spPr bwMode="auto">
            <a:xfrm flipH="1">
              <a:off x="3240" y="2208"/>
              <a:ext cx="975" cy="384"/>
            </a:xfrm>
            <a:prstGeom prst="ellipse">
              <a:avLst/>
            </a:prstGeom>
            <a:solidFill>
              <a:schemeClr val="accent1"/>
            </a:solidFill>
            <a:ln w="57150" cmpd="thinThick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bg2"/>
                  </a:solidFill>
                </a:rPr>
                <a:t>singleword</a:t>
              </a:r>
              <a:endParaRPr lang="zh-CN" altLang="en-US" sz="1800">
                <a:solidFill>
                  <a:schemeClr val="bg2"/>
                </a:solidFill>
              </a:endParaRPr>
            </a:p>
          </p:txBody>
        </p:sp>
        <p:cxnSp>
          <p:nvCxnSpPr>
            <p:cNvPr id="32786" name="AutoShape 18"/>
            <p:cNvCxnSpPr>
              <a:cxnSpLocks noChangeShapeType="1"/>
            </p:cNvCxnSpPr>
            <p:nvPr/>
          </p:nvCxnSpPr>
          <p:spPr bwMode="auto">
            <a:xfrm>
              <a:off x="1219" y="2393"/>
              <a:ext cx="1980" cy="7"/>
            </a:xfrm>
            <a:prstGeom prst="straightConnector1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" name="Text Box 19"/>
            <p:cNvSpPr txBox="1">
              <a:spLocks noChangeArrowheads="1"/>
            </p:cNvSpPr>
            <p:nvPr/>
          </p:nvSpPr>
          <p:spPr bwMode="auto">
            <a:xfrm>
              <a:off x="1497" y="2082"/>
              <a:ext cx="129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400" dirty="0">
                  <a:solidFill>
                    <a:schemeClr val="bg2"/>
                  </a:solidFill>
                  <a:latin typeface="+mj-lt"/>
                </a:rPr>
                <a:t>+</a:t>
              </a:r>
              <a:r>
                <a:rPr lang="zh-CN" altLang="en-US" sz="2400" dirty="0">
                  <a:solidFill>
                    <a:schemeClr val="bg2"/>
                  </a:solidFill>
                  <a:latin typeface="+mj-lt"/>
                </a:rPr>
                <a:t>、</a:t>
              </a:r>
              <a:r>
                <a:rPr lang="en-US" altLang="zh-CN" sz="2400" dirty="0">
                  <a:solidFill>
                    <a:schemeClr val="bg2"/>
                  </a:solidFill>
                  <a:latin typeface="+mj-lt"/>
                </a:rPr>
                <a:t>-</a:t>
              </a:r>
              <a:r>
                <a:rPr lang="zh-CN" altLang="en-US" sz="2400" dirty="0">
                  <a:solidFill>
                    <a:schemeClr val="bg2"/>
                  </a:solidFill>
                  <a:latin typeface="+mj-lt"/>
                </a:rPr>
                <a:t>、</a:t>
              </a:r>
              <a:r>
                <a:rPr lang="en-US" altLang="zh-CN" sz="2400" dirty="0">
                  <a:solidFill>
                    <a:schemeClr val="bg2"/>
                  </a:solidFill>
                  <a:latin typeface="+mj-lt"/>
                </a:rPr>
                <a:t>…</a:t>
              </a:r>
              <a:r>
                <a:rPr lang="zh-CN" altLang="en-US" sz="2400" dirty="0">
                  <a:solidFill>
                    <a:schemeClr val="bg2"/>
                  </a:solidFill>
                  <a:latin typeface="+mj-lt"/>
                </a:rPr>
                <a:t>、；  </a:t>
              </a:r>
            </a:p>
          </p:txBody>
        </p:sp>
        <p:sp>
          <p:nvSpPr>
            <p:cNvPr id="32788" name="Oval 20"/>
            <p:cNvSpPr>
              <a:spLocks noChangeArrowheads="1"/>
            </p:cNvSpPr>
            <p:nvPr/>
          </p:nvSpPr>
          <p:spPr bwMode="auto">
            <a:xfrm flipH="1">
              <a:off x="2532" y="2688"/>
              <a:ext cx="756" cy="384"/>
            </a:xfrm>
            <a:prstGeom prst="ellipse">
              <a:avLst/>
            </a:prstGeom>
            <a:solidFill>
              <a:schemeClr val="accent1"/>
            </a:solidFill>
            <a:ln w="57150" cmpd="thinThick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bg2"/>
                  </a:solidFill>
                </a:rPr>
                <a:t>firstword</a:t>
              </a:r>
              <a:r>
                <a:rPr lang="zh-CN" altLang="en-US" sz="2400">
                  <a:solidFill>
                    <a:schemeClr val="bg2"/>
                  </a:solidFill>
                </a:rPr>
                <a:t>  </a:t>
              </a:r>
            </a:p>
          </p:txBody>
        </p:sp>
        <p:cxnSp>
          <p:nvCxnSpPr>
            <p:cNvPr id="32789" name="AutoShape 21"/>
            <p:cNvCxnSpPr>
              <a:cxnSpLocks noChangeShapeType="1"/>
            </p:cNvCxnSpPr>
            <p:nvPr/>
          </p:nvCxnSpPr>
          <p:spPr bwMode="auto">
            <a:xfrm flipV="1">
              <a:off x="1205" y="2892"/>
              <a:ext cx="1282" cy="25"/>
            </a:xfrm>
            <a:prstGeom prst="straightConnector1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90" name="Text Box 22"/>
            <p:cNvSpPr txBox="1">
              <a:spLocks noChangeArrowheads="1"/>
            </p:cNvSpPr>
            <p:nvPr/>
          </p:nvSpPr>
          <p:spPr bwMode="auto">
            <a:xfrm>
              <a:off x="1452" y="2577"/>
              <a:ext cx="10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&gt;</a:t>
              </a:r>
              <a:r>
                <a:rPr lang="zh-CN" altLang="en-US" sz="2400">
                  <a:solidFill>
                    <a:schemeClr val="bg2"/>
                  </a:solidFill>
                </a:rPr>
                <a:t>、</a:t>
              </a:r>
              <a:r>
                <a:rPr lang="en-US" altLang="zh-CN" sz="2400">
                  <a:solidFill>
                    <a:schemeClr val="bg2"/>
                  </a:solidFill>
                </a:rPr>
                <a:t>&lt;</a:t>
              </a:r>
              <a:r>
                <a:rPr lang="zh-CN" altLang="en-US" sz="2400">
                  <a:solidFill>
                    <a:schemeClr val="bg2"/>
                  </a:solidFill>
                </a:rPr>
                <a:t>、</a:t>
              </a:r>
              <a:r>
                <a:rPr lang="en-US" altLang="zh-CN" sz="2400">
                  <a:solidFill>
                    <a:schemeClr val="bg2"/>
                  </a:solidFill>
                </a:rPr>
                <a:t>=</a:t>
              </a:r>
              <a:r>
                <a:rPr lang="zh-CN" altLang="en-US" sz="2400">
                  <a:solidFill>
                    <a:schemeClr val="bg2"/>
                  </a:solidFill>
                </a:rPr>
                <a:t>、</a:t>
              </a:r>
              <a:r>
                <a:rPr lang="en-US" altLang="zh-CN" sz="2400">
                  <a:solidFill>
                    <a:schemeClr val="bg2"/>
                  </a:solidFill>
                </a:rPr>
                <a:t>!  </a:t>
              </a:r>
            </a:p>
          </p:txBody>
        </p:sp>
        <p:sp>
          <p:nvSpPr>
            <p:cNvPr id="32791" name="Oval 23"/>
            <p:cNvSpPr>
              <a:spLocks noChangeArrowheads="1"/>
            </p:cNvSpPr>
            <p:nvPr/>
          </p:nvSpPr>
          <p:spPr bwMode="auto">
            <a:xfrm flipH="1">
              <a:off x="3960" y="2688"/>
              <a:ext cx="816" cy="384"/>
            </a:xfrm>
            <a:prstGeom prst="ellipse">
              <a:avLst/>
            </a:prstGeom>
            <a:solidFill>
              <a:schemeClr val="accent1"/>
            </a:solidFill>
            <a:ln w="57150" cmpd="thinThick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bg2"/>
                  </a:solidFill>
                </a:rPr>
                <a:t>doubleword</a:t>
              </a:r>
              <a:endParaRPr lang="zh-CN" altLang="en-US" sz="1800">
                <a:solidFill>
                  <a:schemeClr val="bg2"/>
                </a:solidFill>
              </a:endParaRPr>
            </a:p>
          </p:txBody>
        </p:sp>
        <p:cxnSp>
          <p:nvCxnSpPr>
            <p:cNvPr id="32792" name="AutoShape 24"/>
            <p:cNvCxnSpPr>
              <a:cxnSpLocks noChangeShapeType="1"/>
            </p:cNvCxnSpPr>
            <p:nvPr/>
          </p:nvCxnSpPr>
          <p:spPr bwMode="auto">
            <a:xfrm>
              <a:off x="3306" y="2899"/>
              <a:ext cx="636" cy="0"/>
            </a:xfrm>
            <a:prstGeom prst="straightConnector1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93" name="Oval 25"/>
            <p:cNvSpPr>
              <a:spLocks noChangeArrowheads="1"/>
            </p:cNvSpPr>
            <p:nvPr/>
          </p:nvSpPr>
          <p:spPr bwMode="auto">
            <a:xfrm flipH="1">
              <a:off x="2616" y="3168"/>
              <a:ext cx="672" cy="384"/>
            </a:xfrm>
            <a:prstGeom prst="ellipse">
              <a:avLst/>
            </a:prstGeom>
            <a:solidFill>
              <a:schemeClr val="accent1"/>
            </a:solidFill>
            <a:ln w="57150" cmpd="thinThick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/</a:t>
              </a:r>
              <a:endParaRPr lang="zh-CN" altLang="en-US" sz="2400">
                <a:solidFill>
                  <a:schemeClr val="bg2"/>
                </a:solidFill>
              </a:endParaRPr>
            </a:p>
          </p:txBody>
        </p:sp>
        <p:cxnSp>
          <p:nvCxnSpPr>
            <p:cNvPr id="32794" name="AutoShape 26"/>
            <p:cNvCxnSpPr>
              <a:cxnSpLocks noChangeShapeType="1"/>
            </p:cNvCxnSpPr>
            <p:nvPr/>
          </p:nvCxnSpPr>
          <p:spPr bwMode="auto">
            <a:xfrm flipV="1">
              <a:off x="1206" y="3379"/>
              <a:ext cx="1392" cy="7"/>
            </a:xfrm>
            <a:prstGeom prst="straightConnector1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95" name="Text Box 27"/>
            <p:cNvSpPr txBox="1">
              <a:spLocks noChangeArrowheads="1"/>
            </p:cNvSpPr>
            <p:nvPr/>
          </p:nvSpPr>
          <p:spPr bwMode="auto">
            <a:xfrm>
              <a:off x="1677" y="3072"/>
              <a:ext cx="2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/</a:t>
              </a:r>
              <a:r>
                <a:rPr lang="en-US" altLang="zh-CN" sz="1800">
                  <a:solidFill>
                    <a:schemeClr val="bg2"/>
                  </a:solidFill>
                </a:rPr>
                <a:t>  </a:t>
              </a:r>
            </a:p>
          </p:txBody>
        </p:sp>
        <p:sp>
          <p:nvSpPr>
            <p:cNvPr id="32796" name="Oval 28"/>
            <p:cNvSpPr>
              <a:spLocks noChangeArrowheads="1"/>
            </p:cNvSpPr>
            <p:nvPr/>
          </p:nvSpPr>
          <p:spPr bwMode="auto">
            <a:xfrm flipH="1">
              <a:off x="3960" y="3168"/>
              <a:ext cx="816" cy="384"/>
            </a:xfrm>
            <a:prstGeom prst="ellipse">
              <a:avLst/>
            </a:prstGeom>
            <a:solidFill>
              <a:schemeClr val="accent1"/>
            </a:solidFill>
            <a:ln w="57150" cmpd="thinThick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/*</a:t>
              </a:r>
              <a:endParaRPr lang="zh-CN" altLang="en-US" sz="2400">
                <a:solidFill>
                  <a:schemeClr val="bg2"/>
                </a:solidFill>
              </a:endParaRPr>
            </a:p>
          </p:txBody>
        </p:sp>
        <p:cxnSp>
          <p:nvCxnSpPr>
            <p:cNvPr id="32797" name="AutoShape 29"/>
            <p:cNvCxnSpPr>
              <a:cxnSpLocks noChangeShapeType="1"/>
            </p:cNvCxnSpPr>
            <p:nvPr/>
          </p:nvCxnSpPr>
          <p:spPr bwMode="auto">
            <a:xfrm>
              <a:off x="3306" y="3379"/>
              <a:ext cx="636" cy="0"/>
            </a:xfrm>
            <a:prstGeom prst="straightConnector1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98" name="Text Box 30"/>
            <p:cNvSpPr txBox="1">
              <a:spLocks noChangeArrowheads="1"/>
            </p:cNvSpPr>
            <p:nvPr/>
          </p:nvSpPr>
          <p:spPr bwMode="auto">
            <a:xfrm>
              <a:off x="3432" y="3225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bg2"/>
                  </a:solidFill>
                </a:rPr>
                <a:t>* </a:t>
              </a:r>
            </a:p>
          </p:txBody>
        </p:sp>
        <p:sp>
          <p:nvSpPr>
            <p:cNvPr id="32799" name="Text Box 31"/>
            <p:cNvSpPr txBox="1">
              <a:spLocks noChangeArrowheads="1"/>
            </p:cNvSpPr>
            <p:nvPr/>
          </p:nvSpPr>
          <p:spPr bwMode="auto">
            <a:xfrm>
              <a:off x="3477" y="2622"/>
              <a:ext cx="2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=</a:t>
              </a:r>
              <a:r>
                <a:rPr lang="en-US" altLang="zh-CN" sz="1800">
                  <a:solidFill>
                    <a:schemeClr val="bg2"/>
                  </a:solidFill>
                </a:rPr>
                <a:t>  </a:t>
              </a:r>
            </a:p>
          </p:txBody>
        </p:sp>
        <p:sp>
          <p:nvSpPr>
            <p:cNvPr id="925728" name="Line 32"/>
            <p:cNvSpPr>
              <a:spLocks noChangeShapeType="1"/>
            </p:cNvSpPr>
            <p:nvPr/>
          </p:nvSpPr>
          <p:spPr bwMode="auto">
            <a:xfrm>
              <a:off x="1200" y="1440"/>
              <a:ext cx="2" cy="2354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29" name="Line 33"/>
            <p:cNvSpPr>
              <a:spLocks noChangeShapeType="1"/>
            </p:cNvSpPr>
            <p:nvPr/>
          </p:nvSpPr>
          <p:spPr bwMode="auto">
            <a:xfrm>
              <a:off x="5136" y="1248"/>
              <a:ext cx="0" cy="288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30" name="Line 34"/>
            <p:cNvSpPr>
              <a:spLocks noChangeShapeType="1"/>
            </p:cNvSpPr>
            <p:nvPr/>
          </p:nvSpPr>
          <p:spPr bwMode="auto">
            <a:xfrm>
              <a:off x="4128" y="1248"/>
              <a:ext cx="1008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31" name="Line 35"/>
            <p:cNvSpPr>
              <a:spLocks noChangeShapeType="1"/>
            </p:cNvSpPr>
            <p:nvPr/>
          </p:nvSpPr>
          <p:spPr bwMode="auto">
            <a:xfrm>
              <a:off x="4224" y="1920"/>
              <a:ext cx="912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32" name="Line 36"/>
            <p:cNvSpPr>
              <a:spLocks noChangeShapeType="1"/>
            </p:cNvSpPr>
            <p:nvPr/>
          </p:nvSpPr>
          <p:spPr bwMode="auto">
            <a:xfrm>
              <a:off x="4224" y="2400"/>
              <a:ext cx="912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33" name="Line 37"/>
            <p:cNvSpPr>
              <a:spLocks noChangeShapeType="1"/>
            </p:cNvSpPr>
            <p:nvPr/>
          </p:nvSpPr>
          <p:spPr bwMode="auto">
            <a:xfrm>
              <a:off x="4752" y="2880"/>
              <a:ext cx="384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34" name="Line 38"/>
            <p:cNvSpPr>
              <a:spLocks noChangeShapeType="1"/>
            </p:cNvSpPr>
            <p:nvPr/>
          </p:nvSpPr>
          <p:spPr bwMode="auto">
            <a:xfrm>
              <a:off x="4752" y="3360"/>
              <a:ext cx="384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35" name="Line 39"/>
            <p:cNvSpPr>
              <a:spLocks noChangeShapeType="1"/>
            </p:cNvSpPr>
            <p:nvPr/>
          </p:nvSpPr>
          <p:spPr bwMode="auto">
            <a:xfrm>
              <a:off x="3168" y="3024"/>
              <a:ext cx="480" cy="96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36" name="Line 40"/>
            <p:cNvSpPr>
              <a:spLocks noChangeShapeType="1"/>
            </p:cNvSpPr>
            <p:nvPr/>
          </p:nvSpPr>
          <p:spPr bwMode="auto">
            <a:xfrm>
              <a:off x="3648" y="3120"/>
              <a:ext cx="1488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37" name="Line 41"/>
            <p:cNvSpPr>
              <a:spLocks noChangeShapeType="1"/>
            </p:cNvSpPr>
            <p:nvPr/>
          </p:nvSpPr>
          <p:spPr bwMode="auto">
            <a:xfrm>
              <a:off x="3168" y="3504"/>
              <a:ext cx="384" cy="96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38" name="Line 42"/>
            <p:cNvSpPr>
              <a:spLocks noChangeShapeType="1"/>
            </p:cNvSpPr>
            <p:nvPr/>
          </p:nvSpPr>
          <p:spPr bwMode="auto">
            <a:xfrm>
              <a:off x="3552" y="3600"/>
              <a:ext cx="1584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811" name="Text Box 43"/>
            <p:cNvSpPr txBox="1">
              <a:spLocks noChangeArrowheads="1"/>
            </p:cNvSpPr>
            <p:nvPr/>
          </p:nvSpPr>
          <p:spPr bwMode="auto">
            <a:xfrm>
              <a:off x="3567" y="2892"/>
              <a:ext cx="66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bg2"/>
                  </a:solidFill>
                </a:rPr>
                <a:t>非</a:t>
              </a:r>
              <a:r>
                <a:rPr lang="en-US" altLang="zh-CN" sz="2400">
                  <a:solidFill>
                    <a:schemeClr val="bg2"/>
                  </a:solidFill>
                </a:rPr>
                <a:t>=  </a:t>
              </a:r>
            </a:p>
          </p:txBody>
        </p:sp>
        <p:sp>
          <p:nvSpPr>
            <p:cNvPr id="32812" name="Text Box 44"/>
            <p:cNvSpPr txBox="1">
              <a:spLocks noChangeArrowheads="1"/>
            </p:cNvSpPr>
            <p:nvPr/>
          </p:nvSpPr>
          <p:spPr bwMode="auto">
            <a:xfrm>
              <a:off x="3576" y="3417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chemeClr val="bg2"/>
                  </a:solidFill>
                </a:rPr>
                <a:t>非*  </a:t>
              </a:r>
            </a:p>
          </p:txBody>
        </p:sp>
        <p:sp>
          <p:nvSpPr>
            <p:cNvPr id="925741" name="AutoShape 45"/>
            <p:cNvSpPr>
              <a:spLocks noChangeArrowheads="1"/>
            </p:cNvSpPr>
            <p:nvPr/>
          </p:nvSpPr>
          <p:spPr bwMode="auto">
            <a:xfrm>
              <a:off x="576" y="1152"/>
              <a:ext cx="432" cy="240"/>
            </a:xfrm>
            <a:prstGeom prst="rightArrow">
              <a:avLst>
                <a:gd name="adj1" fmla="val 50000"/>
                <a:gd name="adj2" fmla="val 45000"/>
              </a:avLst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814" name="Oval 46"/>
            <p:cNvSpPr>
              <a:spLocks noChangeArrowheads="1"/>
            </p:cNvSpPr>
            <p:nvPr/>
          </p:nvSpPr>
          <p:spPr bwMode="auto">
            <a:xfrm flipH="1">
              <a:off x="1968" y="3600"/>
              <a:ext cx="672" cy="384"/>
            </a:xfrm>
            <a:prstGeom prst="ellipse">
              <a:avLst/>
            </a:prstGeom>
            <a:solidFill>
              <a:schemeClr val="accent1"/>
            </a:solidFill>
            <a:ln w="57150" cmpd="thinThick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error</a:t>
              </a:r>
              <a:endParaRPr lang="zh-CN" altLang="en-US" sz="2400">
                <a:solidFill>
                  <a:schemeClr val="bg2"/>
                </a:solidFill>
              </a:endParaRPr>
            </a:p>
          </p:txBody>
        </p:sp>
        <p:cxnSp>
          <p:nvCxnSpPr>
            <p:cNvPr id="32815" name="AutoShape 47"/>
            <p:cNvCxnSpPr>
              <a:cxnSpLocks noChangeShapeType="1"/>
              <a:endCxn id="32814" idx="6"/>
            </p:cNvCxnSpPr>
            <p:nvPr/>
          </p:nvCxnSpPr>
          <p:spPr bwMode="auto">
            <a:xfrm flipV="1">
              <a:off x="1190" y="3791"/>
              <a:ext cx="760" cy="3"/>
            </a:xfrm>
            <a:prstGeom prst="straightConnector1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5744" name="Line 48"/>
            <p:cNvSpPr>
              <a:spLocks noChangeShapeType="1"/>
            </p:cNvSpPr>
            <p:nvPr/>
          </p:nvSpPr>
          <p:spPr bwMode="auto">
            <a:xfrm>
              <a:off x="2640" y="3792"/>
              <a:ext cx="2496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817" name="Text Box 49"/>
            <p:cNvSpPr txBox="1">
              <a:spLocks noChangeArrowheads="1"/>
            </p:cNvSpPr>
            <p:nvPr/>
          </p:nvSpPr>
          <p:spPr bwMode="auto">
            <a:xfrm>
              <a:off x="1317" y="3522"/>
              <a:ext cx="60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bg2"/>
                  </a:solidFill>
                </a:rPr>
                <a:t>其它 </a:t>
              </a:r>
            </a:p>
          </p:txBody>
        </p:sp>
      </p:grpSp>
      <p:sp>
        <p:nvSpPr>
          <p:cNvPr id="52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solidFill>
              <a:schemeClr val="tx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2E663EA-887F-4553-89C6-5EF2BB6319E8}" type="datetime1">
              <a:rPr lang="zh-CN" altLang="en-US" smtClean="0"/>
              <a:pPr>
                <a:defRPr/>
              </a:pPr>
              <a:t>2020/9/23</a:t>
            </a:fld>
            <a:endParaRPr lang="en-US" altLang="zh-CN"/>
          </a:p>
        </p:txBody>
      </p:sp>
      <p:sp>
        <p:nvSpPr>
          <p:cNvPr id="3379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7662C1-E198-47B4-8835-919D5349CB1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400"/>
          </a:p>
        </p:txBody>
      </p:sp>
      <p:sp>
        <p:nvSpPr>
          <p:cNvPr id="8" name="Rectangle 31"/>
          <p:cNvSpPr>
            <a:spLocks noChangeArrowheads="1"/>
          </p:cNvSpPr>
          <p:nvPr/>
        </p:nvSpPr>
        <p:spPr bwMode="auto">
          <a:xfrm>
            <a:off x="0" y="0"/>
            <a:ext cx="9144000" cy="628650"/>
          </a:xfrm>
          <a:prstGeom prst="rect">
            <a:avLst/>
          </a:prstGeom>
          <a:solidFill>
            <a:srgbClr val="FFE7FF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3200" dirty="0">
                <a:solidFill>
                  <a:schemeClr val="bg2"/>
                </a:solidFill>
              </a:rPr>
              <a:t>[</a:t>
            </a:r>
            <a:r>
              <a:rPr lang="zh-CN" altLang="en-US" sz="3200" dirty="0">
                <a:solidFill>
                  <a:schemeClr val="bg2"/>
                </a:solidFill>
              </a:rPr>
              <a:t>例</a:t>
            </a:r>
            <a:r>
              <a:rPr lang="en-US" altLang="zh-CN" sz="3200" dirty="0">
                <a:solidFill>
                  <a:schemeClr val="bg2"/>
                </a:solidFill>
              </a:rPr>
              <a:t>]    </a:t>
            </a:r>
            <a:r>
              <a:rPr lang="en-US" altLang="zh-CN" sz="3200" dirty="0">
                <a:solidFill>
                  <a:schemeClr val="bg2"/>
                </a:solidFill>
                <a:latin typeface="+mj-lt"/>
              </a:rPr>
              <a:t>C</a:t>
            </a:r>
            <a:r>
              <a:rPr lang="zh-CN" altLang="en-US" sz="3200" dirty="0">
                <a:solidFill>
                  <a:schemeClr val="bg2"/>
                </a:solidFill>
                <a:latin typeface="+mj-lt"/>
              </a:rPr>
              <a:t>注</a:t>
            </a:r>
            <a:r>
              <a:rPr lang="zh-CN" altLang="en-US" sz="3200" dirty="0">
                <a:solidFill>
                  <a:schemeClr val="bg2"/>
                </a:solidFill>
              </a:rPr>
              <a:t>释  </a:t>
            </a:r>
            <a:r>
              <a:rPr lang="en-US" altLang="zh-CN" sz="3200" dirty="0">
                <a:solidFill>
                  <a:schemeClr val="bg2"/>
                </a:solidFill>
                <a:latin typeface="+mj-lt"/>
              </a:rPr>
              <a:t>/* . . . . . . */</a:t>
            </a:r>
          </a:p>
        </p:txBody>
      </p:sp>
      <p:grpSp>
        <p:nvGrpSpPr>
          <p:cNvPr id="33797" name="Group 34"/>
          <p:cNvGrpSpPr>
            <a:grpSpLocks/>
          </p:cNvGrpSpPr>
          <p:nvPr/>
        </p:nvGrpSpPr>
        <p:grpSpPr bwMode="auto">
          <a:xfrm>
            <a:off x="971550" y="2276475"/>
            <a:ext cx="7272338" cy="1831975"/>
            <a:chOff x="748" y="709"/>
            <a:chExt cx="4581" cy="1154"/>
          </a:xfrm>
        </p:grpSpPr>
        <p:sp>
          <p:nvSpPr>
            <p:cNvPr id="10" name="Rectangle 33"/>
            <p:cNvSpPr>
              <a:spLocks noChangeArrowheads="1"/>
            </p:cNvSpPr>
            <p:nvPr/>
          </p:nvSpPr>
          <p:spPr bwMode="auto">
            <a:xfrm>
              <a:off x="839" y="709"/>
              <a:ext cx="4490" cy="1134"/>
            </a:xfrm>
            <a:prstGeom prst="rect">
              <a:avLst/>
            </a:prstGeom>
            <a:solidFill>
              <a:srgbClr val="EB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3800" name="Group 32"/>
            <p:cNvGrpSpPr>
              <a:grpSpLocks/>
            </p:cNvGrpSpPr>
            <p:nvPr/>
          </p:nvGrpSpPr>
          <p:grpSpPr bwMode="auto">
            <a:xfrm>
              <a:off x="748" y="709"/>
              <a:ext cx="3936" cy="1154"/>
              <a:chOff x="768" y="814"/>
              <a:chExt cx="3936" cy="1154"/>
            </a:xfrm>
          </p:grpSpPr>
          <p:sp>
            <p:nvSpPr>
              <p:cNvPr id="33801" name="AutoShape 10"/>
              <p:cNvSpPr>
                <a:spLocks noChangeArrowheads="1"/>
              </p:cNvSpPr>
              <p:nvPr/>
            </p:nvSpPr>
            <p:spPr bwMode="auto">
              <a:xfrm>
                <a:off x="2496" y="1200"/>
                <a:ext cx="320" cy="4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73 w 21600"/>
                  <a:gd name="T25" fmla="*/ 3150 h 21600"/>
                  <a:gd name="T26" fmla="*/ 18428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13" y="10800"/>
                    </a:moveTo>
                    <a:cubicBezTo>
                      <a:pt x="113" y="16702"/>
                      <a:pt x="4898" y="21487"/>
                      <a:pt x="10800" y="21487"/>
                    </a:cubicBezTo>
                    <a:cubicBezTo>
                      <a:pt x="16702" y="21487"/>
                      <a:pt x="21487" y="16702"/>
                      <a:pt x="21487" y="10800"/>
                    </a:cubicBezTo>
                    <a:cubicBezTo>
                      <a:pt x="21487" y="4898"/>
                      <a:pt x="16702" y="113"/>
                      <a:pt x="10800" y="113"/>
                    </a:cubicBezTo>
                    <a:cubicBezTo>
                      <a:pt x="4898" y="113"/>
                      <a:pt x="113" y="4898"/>
                      <a:pt x="113" y="10800"/>
                    </a:cubicBezTo>
                    <a:close/>
                  </a:path>
                </a:pathLst>
              </a:cu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>
                    <a:solidFill>
                      <a:schemeClr val="bg2"/>
                    </a:solidFill>
                  </a:rPr>
                  <a:t>3</a:t>
                </a:r>
              </a:p>
            </p:txBody>
          </p:sp>
          <p:sp>
            <p:nvSpPr>
              <p:cNvPr id="33802" name="Oval 11"/>
              <p:cNvSpPr>
                <a:spLocks noChangeArrowheads="1"/>
              </p:cNvSpPr>
              <p:nvPr/>
            </p:nvSpPr>
            <p:spPr bwMode="auto">
              <a:xfrm>
                <a:off x="1824" y="1200"/>
                <a:ext cx="288" cy="388"/>
              </a:xfrm>
              <a:prstGeom prst="ellips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>
                    <a:solidFill>
                      <a:schemeClr val="bg2"/>
                    </a:solidFill>
                  </a:rPr>
                  <a:t>2</a:t>
                </a:r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1488" y="139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 flipV="1">
                <a:off x="2064" y="139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33805" name="AutoShape 14"/>
              <p:cNvCxnSpPr>
                <a:cxnSpLocks noChangeShapeType="1"/>
                <a:stCxn id="33801" idx="0"/>
                <a:endCxn id="33801" idx="6"/>
              </p:cNvCxnSpPr>
              <p:nvPr/>
            </p:nvCxnSpPr>
            <p:spPr bwMode="auto">
              <a:xfrm rot="5400000" flipV="1">
                <a:off x="2628" y="1228"/>
                <a:ext cx="216" cy="160"/>
              </a:xfrm>
              <a:prstGeom prst="curvedConnector4">
                <a:avLst>
                  <a:gd name="adj1" fmla="val -66667"/>
                  <a:gd name="adj2" fmla="val 190000"/>
                </a:avLst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3806" name="Text Box 15"/>
              <p:cNvSpPr txBox="1">
                <a:spLocks noChangeArrowheads="1"/>
              </p:cNvSpPr>
              <p:nvPr/>
            </p:nvSpPr>
            <p:spPr bwMode="auto">
              <a:xfrm>
                <a:off x="2160" y="1152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>
                    <a:solidFill>
                      <a:schemeClr val="bg2"/>
                    </a:solidFill>
                  </a:rPr>
                  <a:t>*</a:t>
                </a:r>
              </a:p>
            </p:txBody>
          </p:sp>
          <p:sp>
            <p:nvSpPr>
              <p:cNvPr id="33807" name="Text Box 16"/>
              <p:cNvSpPr txBox="1">
                <a:spLocks noChangeArrowheads="1"/>
              </p:cNvSpPr>
              <p:nvPr/>
            </p:nvSpPr>
            <p:spPr bwMode="auto">
              <a:xfrm>
                <a:off x="2832" y="864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 i="1">
                    <a:solidFill>
                      <a:schemeClr val="bg2"/>
                    </a:solidFill>
                  </a:rPr>
                  <a:t>other</a:t>
                </a:r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 flipV="1">
                <a:off x="3952" y="1392"/>
                <a:ext cx="46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809" name="AutoShape 18"/>
              <p:cNvSpPr>
                <a:spLocks noChangeArrowheads="1"/>
              </p:cNvSpPr>
              <p:nvPr/>
            </p:nvSpPr>
            <p:spPr bwMode="auto">
              <a:xfrm>
                <a:off x="4416" y="1196"/>
                <a:ext cx="288" cy="3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73 h 21600"/>
                  <a:gd name="T26" fmla="*/ 18450 w 21600"/>
                  <a:gd name="T27" fmla="*/ 18427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086" y="10800"/>
                    </a:moveTo>
                    <a:cubicBezTo>
                      <a:pt x="3086" y="15060"/>
                      <a:pt x="6540" y="18514"/>
                      <a:pt x="10800" y="18514"/>
                    </a:cubicBezTo>
                    <a:cubicBezTo>
                      <a:pt x="15060" y="18514"/>
                      <a:pt x="18514" y="15060"/>
                      <a:pt x="18514" y="10800"/>
                    </a:cubicBezTo>
                    <a:cubicBezTo>
                      <a:pt x="18514" y="6540"/>
                      <a:pt x="15060" y="3086"/>
                      <a:pt x="10800" y="3086"/>
                    </a:cubicBezTo>
                    <a:cubicBezTo>
                      <a:pt x="6540" y="3086"/>
                      <a:pt x="3086" y="6540"/>
                      <a:pt x="3086" y="10800"/>
                    </a:cubicBezTo>
                    <a:close/>
                  </a:path>
                </a:pathLst>
              </a:cu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>
                    <a:solidFill>
                      <a:schemeClr val="bg2"/>
                    </a:solidFill>
                  </a:rPr>
                  <a:t>5</a:t>
                </a:r>
              </a:p>
            </p:txBody>
          </p:sp>
          <p:sp>
            <p:nvSpPr>
              <p:cNvPr id="33810" name="Text Box 19"/>
              <p:cNvSpPr txBox="1">
                <a:spLocks noChangeArrowheads="1"/>
              </p:cNvSpPr>
              <p:nvPr/>
            </p:nvSpPr>
            <p:spPr bwMode="auto">
              <a:xfrm>
                <a:off x="4080" y="1104"/>
                <a:ext cx="1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>
                    <a:solidFill>
                      <a:schemeClr val="bg2"/>
                    </a:solidFill>
                  </a:rPr>
                  <a:t>/</a:t>
                </a:r>
              </a:p>
            </p:txBody>
          </p:sp>
          <p:sp>
            <p:nvSpPr>
              <p:cNvPr id="33811" name="Oval 20"/>
              <p:cNvSpPr>
                <a:spLocks noChangeArrowheads="1"/>
              </p:cNvSpPr>
              <p:nvPr/>
            </p:nvSpPr>
            <p:spPr bwMode="auto">
              <a:xfrm>
                <a:off x="1200" y="1200"/>
                <a:ext cx="288" cy="388"/>
              </a:xfrm>
              <a:prstGeom prst="ellips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>
                    <a:solidFill>
                      <a:schemeClr val="bg2"/>
                    </a:solidFill>
                  </a:rPr>
                  <a:t>1</a:t>
                </a:r>
              </a:p>
            </p:txBody>
          </p:sp>
          <p:sp>
            <p:nvSpPr>
              <p:cNvPr id="23" name="Line 21"/>
              <p:cNvSpPr>
                <a:spLocks noChangeShapeType="1"/>
              </p:cNvSpPr>
              <p:nvPr/>
            </p:nvSpPr>
            <p:spPr bwMode="auto">
              <a:xfrm>
                <a:off x="768" y="139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813" name="Text Box 22"/>
              <p:cNvSpPr txBox="1">
                <a:spLocks noChangeArrowheads="1"/>
              </p:cNvSpPr>
              <p:nvPr/>
            </p:nvSpPr>
            <p:spPr bwMode="auto">
              <a:xfrm>
                <a:off x="1632" y="1133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>
                    <a:solidFill>
                      <a:schemeClr val="bg2"/>
                    </a:solidFill>
                  </a:rPr>
                  <a:t>/</a:t>
                </a:r>
              </a:p>
            </p:txBody>
          </p:sp>
          <p:sp>
            <p:nvSpPr>
              <p:cNvPr id="33814" name="AutoShape 23"/>
              <p:cNvSpPr>
                <a:spLocks noChangeArrowheads="1"/>
              </p:cNvSpPr>
              <p:nvPr/>
            </p:nvSpPr>
            <p:spPr bwMode="auto">
              <a:xfrm>
                <a:off x="3552" y="1152"/>
                <a:ext cx="320" cy="4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73 w 21600"/>
                  <a:gd name="T25" fmla="*/ 3150 h 21600"/>
                  <a:gd name="T26" fmla="*/ 18428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13" y="10800"/>
                    </a:moveTo>
                    <a:cubicBezTo>
                      <a:pt x="113" y="16702"/>
                      <a:pt x="4898" y="21487"/>
                      <a:pt x="10800" y="21487"/>
                    </a:cubicBezTo>
                    <a:cubicBezTo>
                      <a:pt x="16702" y="21487"/>
                      <a:pt x="21487" y="16702"/>
                      <a:pt x="21487" y="10800"/>
                    </a:cubicBezTo>
                    <a:cubicBezTo>
                      <a:pt x="21487" y="4898"/>
                      <a:pt x="16702" y="113"/>
                      <a:pt x="10800" y="113"/>
                    </a:cubicBezTo>
                    <a:cubicBezTo>
                      <a:pt x="4898" y="113"/>
                      <a:pt x="113" y="4898"/>
                      <a:pt x="113" y="10800"/>
                    </a:cubicBezTo>
                    <a:close/>
                  </a:path>
                </a:pathLst>
              </a:cu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>
                    <a:solidFill>
                      <a:schemeClr val="bg2"/>
                    </a:solidFill>
                  </a:rPr>
                  <a:t>4</a:t>
                </a:r>
              </a:p>
            </p:txBody>
          </p:sp>
          <p:cxnSp>
            <p:nvCxnSpPr>
              <p:cNvPr id="33815" name="AutoShape 24"/>
              <p:cNvCxnSpPr>
                <a:cxnSpLocks noChangeShapeType="1"/>
                <a:stCxn id="33814" idx="0"/>
                <a:endCxn id="33814" idx="6"/>
              </p:cNvCxnSpPr>
              <p:nvPr/>
            </p:nvCxnSpPr>
            <p:spPr bwMode="auto">
              <a:xfrm rot="5400000" flipV="1">
                <a:off x="3684" y="1180"/>
                <a:ext cx="216" cy="160"/>
              </a:xfrm>
              <a:prstGeom prst="curvedConnector4">
                <a:avLst>
                  <a:gd name="adj1" fmla="val -66667"/>
                  <a:gd name="adj2" fmla="val 190000"/>
                </a:avLst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3816" name="Text Box 25"/>
              <p:cNvSpPr txBox="1">
                <a:spLocks noChangeArrowheads="1"/>
              </p:cNvSpPr>
              <p:nvPr/>
            </p:nvSpPr>
            <p:spPr bwMode="auto">
              <a:xfrm>
                <a:off x="3888" y="814"/>
                <a:ext cx="18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 i="1">
                    <a:solidFill>
                      <a:schemeClr val="bg2"/>
                    </a:solidFill>
                  </a:rPr>
                  <a:t>*</a:t>
                </a:r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 flipV="1">
                <a:off x="2912" y="1392"/>
                <a:ext cx="6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818" name="Text Box 27"/>
              <p:cNvSpPr txBox="1">
                <a:spLocks noChangeArrowheads="1"/>
              </p:cNvSpPr>
              <p:nvPr/>
            </p:nvSpPr>
            <p:spPr bwMode="auto">
              <a:xfrm>
                <a:off x="3120" y="1200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>
                    <a:solidFill>
                      <a:schemeClr val="bg2"/>
                    </a:solidFill>
                  </a:rPr>
                  <a:t>*</a:t>
                </a:r>
              </a:p>
            </p:txBody>
          </p:sp>
          <p:cxnSp>
            <p:nvCxnSpPr>
              <p:cNvPr id="33819" name="AutoShape 28"/>
              <p:cNvCxnSpPr>
                <a:cxnSpLocks noChangeShapeType="1"/>
                <a:stCxn id="33814" idx="3"/>
                <a:endCxn id="33801" idx="5"/>
              </p:cNvCxnSpPr>
              <p:nvPr/>
            </p:nvCxnSpPr>
            <p:spPr bwMode="auto">
              <a:xfrm rot="5400000">
                <a:off x="3160" y="1130"/>
                <a:ext cx="48" cy="830"/>
              </a:xfrm>
              <a:prstGeom prst="curvedConnector3">
                <a:avLst>
                  <a:gd name="adj1" fmla="val 412495"/>
                </a:avLst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3820" name="Text Box 29"/>
              <p:cNvSpPr txBox="1">
                <a:spLocks noChangeArrowheads="1"/>
              </p:cNvSpPr>
              <p:nvPr/>
            </p:nvSpPr>
            <p:spPr bwMode="auto">
              <a:xfrm>
                <a:off x="2928" y="1680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 i="1">
                    <a:solidFill>
                      <a:schemeClr val="bg2"/>
                    </a:solidFill>
                  </a:rPr>
                  <a:t>other</a:t>
                </a:r>
              </a:p>
            </p:txBody>
          </p:sp>
        </p:grpSp>
      </p:grpSp>
      <p:sp>
        <p:nvSpPr>
          <p:cNvPr id="31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solidFill>
              <a:schemeClr val="tx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2E663EA-887F-4553-89C6-5EF2BB6319E8}" type="datetime1">
              <a:rPr lang="zh-CN" altLang="en-US" smtClean="0"/>
              <a:pPr>
                <a:defRPr/>
              </a:pPr>
              <a:t>2020/9/23</a:t>
            </a:fld>
            <a:endParaRPr lang="en-US" altLang="zh-CN"/>
          </a:p>
        </p:txBody>
      </p:sp>
      <p:sp>
        <p:nvSpPr>
          <p:cNvPr id="34819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77CB17-92B9-4F07-A9D0-EBC2F4EC2235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400"/>
          </a:p>
        </p:txBody>
      </p:sp>
      <p:sp>
        <p:nvSpPr>
          <p:cNvPr id="6" name="日期占位符 3"/>
          <p:cNvSpPr txBox="1">
            <a:spLocks/>
          </p:cNvSpPr>
          <p:nvPr/>
        </p:nvSpPr>
        <p:spPr bwMode="auto">
          <a:xfrm>
            <a:off x="1143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defRPr/>
            </a:pPr>
            <a:fld id="{285E6B1B-3C54-4518-963F-51343402185E}" type="datetime1">
              <a:rPr lang="zh-CN" altLang="en-US" sz="1400" b="0">
                <a:solidFill>
                  <a:schemeClr val="tx1"/>
                </a:solidFill>
                <a:latin typeface="+mn-lt"/>
              </a:rPr>
              <a:pPr>
                <a:defRPr/>
              </a:pPr>
              <a:t>2020/9/23</a:t>
            </a:fld>
            <a:endParaRPr lang="en-US" altLang="zh-CN" sz="1400" b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4821" name="灯片编号占位符 5"/>
          <p:cNvSpPr txBox="1">
            <a:spLocks/>
          </p:cNvSpPr>
          <p:nvPr/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2E89FD93-1A86-41EC-A974-35B8863F4ECD}" type="slidenum">
              <a:rPr lang="en-US" altLang="zh-CN" sz="1400" b="0"/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400" b="0"/>
          </a:p>
        </p:txBody>
      </p:sp>
      <p:grpSp>
        <p:nvGrpSpPr>
          <p:cNvPr id="34822" name="Group 55"/>
          <p:cNvGrpSpPr>
            <a:grpSpLocks/>
          </p:cNvGrpSpPr>
          <p:nvPr/>
        </p:nvGrpSpPr>
        <p:grpSpPr bwMode="auto">
          <a:xfrm>
            <a:off x="1187450" y="0"/>
            <a:ext cx="7272338" cy="1800225"/>
            <a:chOff x="748" y="0"/>
            <a:chExt cx="4581" cy="1134"/>
          </a:xfrm>
        </p:grpSpPr>
        <p:sp>
          <p:nvSpPr>
            <p:cNvPr id="9" name="Rectangle 56"/>
            <p:cNvSpPr>
              <a:spLocks noChangeArrowheads="1"/>
            </p:cNvSpPr>
            <p:nvPr/>
          </p:nvSpPr>
          <p:spPr bwMode="auto">
            <a:xfrm>
              <a:off x="839" y="0"/>
              <a:ext cx="4490" cy="1134"/>
            </a:xfrm>
            <a:prstGeom prst="rect">
              <a:avLst/>
            </a:prstGeom>
            <a:solidFill>
              <a:srgbClr val="EB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830" name="AutoShape 57"/>
            <p:cNvSpPr>
              <a:spLocks noChangeArrowheads="1"/>
            </p:cNvSpPr>
            <p:nvPr/>
          </p:nvSpPr>
          <p:spPr bwMode="auto">
            <a:xfrm>
              <a:off x="2476" y="386"/>
              <a:ext cx="320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73 w 21600"/>
                <a:gd name="T25" fmla="*/ 3150 h 21600"/>
                <a:gd name="T26" fmla="*/ 18428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13" y="10800"/>
                  </a:moveTo>
                  <a:cubicBezTo>
                    <a:pt x="113" y="16702"/>
                    <a:pt x="4898" y="21487"/>
                    <a:pt x="10800" y="21487"/>
                  </a:cubicBezTo>
                  <a:cubicBezTo>
                    <a:pt x="16702" y="21487"/>
                    <a:pt x="21487" y="16702"/>
                    <a:pt x="21487" y="10800"/>
                  </a:cubicBezTo>
                  <a:cubicBezTo>
                    <a:pt x="21487" y="4898"/>
                    <a:pt x="16702" y="113"/>
                    <a:pt x="10800" y="113"/>
                  </a:cubicBezTo>
                  <a:cubicBezTo>
                    <a:pt x="4898" y="113"/>
                    <a:pt x="113" y="4898"/>
                    <a:pt x="113" y="10800"/>
                  </a:cubicBezTo>
                  <a:close/>
                </a:path>
              </a:pathLst>
            </a:cu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34831" name="Oval 58"/>
            <p:cNvSpPr>
              <a:spLocks noChangeArrowheads="1"/>
            </p:cNvSpPr>
            <p:nvPr/>
          </p:nvSpPr>
          <p:spPr bwMode="auto">
            <a:xfrm>
              <a:off x="1804" y="386"/>
              <a:ext cx="288" cy="388"/>
            </a:xfrm>
            <a:prstGeom prst="ellips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2" name="Line 59"/>
            <p:cNvSpPr>
              <a:spLocks noChangeShapeType="1"/>
            </p:cNvSpPr>
            <p:nvPr/>
          </p:nvSpPr>
          <p:spPr bwMode="auto">
            <a:xfrm>
              <a:off x="1468" y="578"/>
              <a:ext cx="33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Line 60"/>
            <p:cNvSpPr>
              <a:spLocks noChangeShapeType="1"/>
            </p:cNvSpPr>
            <p:nvPr/>
          </p:nvSpPr>
          <p:spPr bwMode="auto">
            <a:xfrm flipV="1">
              <a:off x="2044" y="578"/>
              <a:ext cx="43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4834" name="AutoShape 61"/>
            <p:cNvCxnSpPr>
              <a:cxnSpLocks noChangeShapeType="1"/>
              <a:stCxn id="34830" idx="0"/>
              <a:endCxn id="34830" idx="6"/>
            </p:cNvCxnSpPr>
            <p:nvPr/>
          </p:nvCxnSpPr>
          <p:spPr bwMode="auto">
            <a:xfrm rot="5400000" flipV="1">
              <a:off x="2608" y="414"/>
              <a:ext cx="216" cy="160"/>
            </a:xfrm>
            <a:prstGeom prst="curvedConnector4">
              <a:avLst>
                <a:gd name="adj1" fmla="val -66667"/>
                <a:gd name="adj2" fmla="val 1900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35" name="Text Box 62"/>
            <p:cNvSpPr txBox="1">
              <a:spLocks noChangeArrowheads="1"/>
            </p:cNvSpPr>
            <p:nvPr/>
          </p:nvSpPr>
          <p:spPr bwMode="auto">
            <a:xfrm>
              <a:off x="2140" y="33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solidFill>
                    <a:schemeClr val="bg2"/>
                  </a:solidFill>
                </a:rPr>
                <a:t>*</a:t>
              </a:r>
            </a:p>
          </p:txBody>
        </p:sp>
        <p:sp>
          <p:nvSpPr>
            <p:cNvPr id="34836" name="Text Box 63"/>
            <p:cNvSpPr txBox="1">
              <a:spLocks noChangeArrowheads="1"/>
            </p:cNvSpPr>
            <p:nvPr/>
          </p:nvSpPr>
          <p:spPr bwMode="auto">
            <a:xfrm>
              <a:off x="2812" y="50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i="1">
                  <a:solidFill>
                    <a:schemeClr val="bg2"/>
                  </a:solidFill>
                </a:rPr>
                <a:t>other</a:t>
              </a:r>
            </a:p>
          </p:txBody>
        </p:sp>
        <p:sp>
          <p:nvSpPr>
            <p:cNvPr id="17" name="Line 64"/>
            <p:cNvSpPr>
              <a:spLocks noChangeShapeType="1"/>
            </p:cNvSpPr>
            <p:nvPr/>
          </p:nvSpPr>
          <p:spPr bwMode="auto">
            <a:xfrm flipV="1">
              <a:off x="3932" y="578"/>
              <a:ext cx="46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838" name="AutoShape 65"/>
            <p:cNvSpPr>
              <a:spLocks noChangeArrowheads="1"/>
            </p:cNvSpPr>
            <p:nvPr/>
          </p:nvSpPr>
          <p:spPr bwMode="auto">
            <a:xfrm>
              <a:off x="4396" y="382"/>
              <a:ext cx="288" cy="3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73 h 21600"/>
                <a:gd name="T26" fmla="*/ 18450 w 21600"/>
                <a:gd name="T27" fmla="*/ 1842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086" y="10800"/>
                  </a:moveTo>
                  <a:cubicBezTo>
                    <a:pt x="3086" y="15060"/>
                    <a:pt x="6540" y="18514"/>
                    <a:pt x="10800" y="18514"/>
                  </a:cubicBezTo>
                  <a:cubicBezTo>
                    <a:pt x="15060" y="18514"/>
                    <a:pt x="18514" y="15060"/>
                    <a:pt x="18514" y="10800"/>
                  </a:cubicBezTo>
                  <a:cubicBezTo>
                    <a:pt x="18514" y="6540"/>
                    <a:pt x="15060" y="3086"/>
                    <a:pt x="10800" y="3086"/>
                  </a:cubicBezTo>
                  <a:cubicBezTo>
                    <a:pt x="6540" y="3086"/>
                    <a:pt x="3086" y="6540"/>
                    <a:pt x="3086" y="10800"/>
                  </a:cubicBezTo>
                  <a:close/>
                </a:path>
              </a:pathLst>
            </a:cu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34839" name="Text Box 66"/>
            <p:cNvSpPr txBox="1">
              <a:spLocks noChangeArrowheads="1"/>
            </p:cNvSpPr>
            <p:nvPr/>
          </p:nvSpPr>
          <p:spPr bwMode="auto">
            <a:xfrm>
              <a:off x="4060" y="290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solidFill>
                    <a:schemeClr val="bg2"/>
                  </a:solidFill>
                </a:rPr>
                <a:t>/</a:t>
              </a:r>
            </a:p>
          </p:txBody>
        </p:sp>
        <p:sp>
          <p:nvSpPr>
            <p:cNvPr id="34840" name="Oval 67"/>
            <p:cNvSpPr>
              <a:spLocks noChangeArrowheads="1"/>
            </p:cNvSpPr>
            <p:nvPr/>
          </p:nvSpPr>
          <p:spPr bwMode="auto">
            <a:xfrm>
              <a:off x="1180" y="386"/>
              <a:ext cx="288" cy="388"/>
            </a:xfrm>
            <a:prstGeom prst="ellips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1" name="Line 68"/>
            <p:cNvSpPr>
              <a:spLocks noChangeShapeType="1"/>
            </p:cNvSpPr>
            <p:nvPr/>
          </p:nvSpPr>
          <p:spPr bwMode="auto">
            <a:xfrm>
              <a:off x="748" y="578"/>
              <a:ext cx="43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842" name="Text Box 69"/>
            <p:cNvSpPr txBox="1">
              <a:spLocks noChangeArrowheads="1"/>
            </p:cNvSpPr>
            <p:nvPr/>
          </p:nvSpPr>
          <p:spPr bwMode="auto">
            <a:xfrm>
              <a:off x="1612" y="319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solidFill>
                    <a:schemeClr val="bg2"/>
                  </a:solidFill>
                </a:rPr>
                <a:t>/</a:t>
              </a:r>
            </a:p>
          </p:txBody>
        </p:sp>
        <p:sp>
          <p:nvSpPr>
            <p:cNvPr id="34843" name="AutoShape 70"/>
            <p:cNvSpPr>
              <a:spLocks noChangeArrowheads="1"/>
            </p:cNvSpPr>
            <p:nvPr/>
          </p:nvSpPr>
          <p:spPr bwMode="auto">
            <a:xfrm>
              <a:off x="3532" y="338"/>
              <a:ext cx="320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73 w 21600"/>
                <a:gd name="T25" fmla="*/ 3150 h 21600"/>
                <a:gd name="T26" fmla="*/ 18428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13" y="10800"/>
                  </a:moveTo>
                  <a:cubicBezTo>
                    <a:pt x="113" y="16702"/>
                    <a:pt x="4898" y="21487"/>
                    <a:pt x="10800" y="21487"/>
                  </a:cubicBezTo>
                  <a:cubicBezTo>
                    <a:pt x="16702" y="21487"/>
                    <a:pt x="21487" y="16702"/>
                    <a:pt x="21487" y="10800"/>
                  </a:cubicBezTo>
                  <a:cubicBezTo>
                    <a:pt x="21487" y="4898"/>
                    <a:pt x="16702" y="113"/>
                    <a:pt x="10800" y="113"/>
                  </a:cubicBezTo>
                  <a:cubicBezTo>
                    <a:pt x="4898" y="113"/>
                    <a:pt x="113" y="4898"/>
                    <a:pt x="113" y="10800"/>
                  </a:cubicBezTo>
                  <a:close/>
                </a:path>
              </a:pathLst>
            </a:cu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solidFill>
                    <a:schemeClr val="bg2"/>
                  </a:solidFill>
                </a:rPr>
                <a:t>4</a:t>
              </a:r>
            </a:p>
          </p:txBody>
        </p:sp>
        <p:cxnSp>
          <p:nvCxnSpPr>
            <p:cNvPr id="34844" name="AutoShape 71"/>
            <p:cNvCxnSpPr>
              <a:cxnSpLocks noChangeShapeType="1"/>
              <a:stCxn id="34843" idx="0"/>
              <a:endCxn id="34843" idx="6"/>
            </p:cNvCxnSpPr>
            <p:nvPr/>
          </p:nvCxnSpPr>
          <p:spPr bwMode="auto">
            <a:xfrm rot="5400000" flipV="1">
              <a:off x="3664" y="366"/>
              <a:ext cx="216" cy="160"/>
            </a:xfrm>
            <a:prstGeom prst="curvedConnector4">
              <a:avLst>
                <a:gd name="adj1" fmla="val -66667"/>
                <a:gd name="adj2" fmla="val 1900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45" name="Text Box 72"/>
            <p:cNvSpPr txBox="1">
              <a:spLocks noChangeArrowheads="1"/>
            </p:cNvSpPr>
            <p:nvPr/>
          </p:nvSpPr>
          <p:spPr bwMode="auto">
            <a:xfrm>
              <a:off x="3868" y="0"/>
              <a:ext cx="1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i="1">
                  <a:solidFill>
                    <a:schemeClr val="bg2"/>
                  </a:solidFill>
                </a:rPr>
                <a:t>*</a:t>
              </a:r>
            </a:p>
          </p:txBody>
        </p:sp>
        <p:sp>
          <p:nvSpPr>
            <p:cNvPr id="26" name="Line 73"/>
            <p:cNvSpPr>
              <a:spLocks noChangeShapeType="1"/>
            </p:cNvSpPr>
            <p:nvPr/>
          </p:nvSpPr>
          <p:spPr bwMode="auto">
            <a:xfrm flipV="1">
              <a:off x="2892" y="578"/>
              <a:ext cx="64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847" name="Text Box 74"/>
            <p:cNvSpPr txBox="1">
              <a:spLocks noChangeArrowheads="1"/>
            </p:cNvSpPr>
            <p:nvPr/>
          </p:nvSpPr>
          <p:spPr bwMode="auto">
            <a:xfrm>
              <a:off x="3100" y="38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solidFill>
                    <a:schemeClr val="bg2"/>
                  </a:solidFill>
                </a:rPr>
                <a:t>*</a:t>
              </a:r>
            </a:p>
          </p:txBody>
        </p:sp>
        <p:cxnSp>
          <p:nvCxnSpPr>
            <p:cNvPr id="34848" name="AutoShape 75"/>
            <p:cNvCxnSpPr>
              <a:cxnSpLocks noChangeShapeType="1"/>
              <a:stCxn id="34843" idx="3"/>
              <a:endCxn id="34830" idx="5"/>
            </p:cNvCxnSpPr>
            <p:nvPr/>
          </p:nvCxnSpPr>
          <p:spPr bwMode="auto">
            <a:xfrm rot="5400000">
              <a:off x="3140" y="316"/>
              <a:ext cx="48" cy="830"/>
            </a:xfrm>
            <a:prstGeom prst="curvedConnector3">
              <a:avLst>
                <a:gd name="adj1" fmla="val 412495"/>
              </a:avLst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49" name="Text Box 76"/>
            <p:cNvSpPr txBox="1">
              <a:spLocks noChangeArrowheads="1"/>
            </p:cNvSpPr>
            <p:nvPr/>
          </p:nvSpPr>
          <p:spPr bwMode="auto">
            <a:xfrm>
              <a:off x="2835" y="663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i="1">
                  <a:solidFill>
                    <a:schemeClr val="bg2"/>
                  </a:solidFill>
                </a:rPr>
                <a:t>other</a:t>
              </a:r>
            </a:p>
          </p:txBody>
        </p:sp>
      </p:grpSp>
      <p:sp>
        <p:nvSpPr>
          <p:cNvPr id="26631" name="Text Box 29"/>
          <p:cNvSpPr txBox="1">
            <a:spLocks noChangeArrowheads="1"/>
          </p:cNvSpPr>
          <p:nvPr/>
        </p:nvSpPr>
        <p:spPr bwMode="auto">
          <a:xfrm>
            <a:off x="209550" y="1381125"/>
            <a:ext cx="727075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</a:rPr>
              <a:t>用代码实现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</a:rPr>
              <a:t>C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</a:rPr>
              <a:t>注释</a:t>
            </a:r>
          </a:p>
        </p:txBody>
      </p:sp>
      <p:sp>
        <p:nvSpPr>
          <p:cNvPr id="31" name="Text Box 77"/>
          <p:cNvSpPr txBox="1">
            <a:spLocks noChangeArrowheads="1"/>
          </p:cNvSpPr>
          <p:nvPr/>
        </p:nvSpPr>
        <p:spPr bwMode="auto">
          <a:xfrm>
            <a:off x="1116013" y="1524000"/>
            <a:ext cx="7596187" cy="5334000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case </a:t>
            </a:r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state</a:t>
            </a: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of </a:t>
            </a:r>
          </a:p>
          <a:p>
            <a:pPr marL="457200"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</a:t>
            </a:r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case 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inputChar</a:t>
            </a: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of</a:t>
            </a:r>
          </a:p>
          <a:p>
            <a:pPr marL="457200"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	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‘/’</a:t>
            </a: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en-US" altLang="zh-CN"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advance the input;</a:t>
            </a:r>
          </a:p>
          <a:p>
            <a:pPr marL="457200"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	      </a:t>
            </a:r>
            <a:r>
              <a:rPr lang="en-US" altLang="zh-CN"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state:=2</a:t>
            </a:r>
          </a:p>
          <a:p>
            <a:pPr marL="457200"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             else state:=…{error or other};</a:t>
            </a:r>
          </a:p>
          <a:p>
            <a:pPr marL="457200"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</a:t>
            </a:r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case 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inputChar</a:t>
            </a: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of</a:t>
            </a:r>
          </a:p>
          <a:p>
            <a:pPr marL="457200"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	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‘*’</a:t>
            </a: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en-US" altLang="zh-CN"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advance the input;</a:t>
            </a:r>
          </a:p>
          <a:p>
            <a:pPr marL="457200"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          state=3;</a:t>
            </a:r>
          </a:p>
          <a:p>
            <a:pPr marL="457200"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	 else state:=…{error or other};</a:t>
            </a:r>
          </a:p>
          <a:p>
            <a:pPr marL="457200"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</a:t>
            </a:r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case 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inputChar</a:t>
            </a: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of</a:t>
            </a:r>
            <a:endParaRPr lang="en-US" altLang="zh-CN" sz="240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457200"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	‘*’</a:t>
            </a: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en-US" altLang="zh-CN"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advance the input;</a:t>
            </a:r>
          </a:p>
          <a:p>
            <a:pPr marL="457200"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          state=4;</a:t>
            </a:r>
          </a:p>
          <a:p>
            <a:pPr marL="457200"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  else advance the input{and stay in state 3}</a:t>
            </a:r>
          </a:p>
        </p:txBody>
      </p:sp>
      <p:sp>
        <p:nvSpPr>
          <p:cNvPr id="32" name="Text Box 78"/>
          <p:cNvSpPr txBox="1">
            <a:spLocks noChangeArrowheads="1"/>
          </p:cNvSpPr>
          <p:nvPr/>
        </p:nvSpPr>
        <p:spPr bwMode="auto">
          <a:xfrm>
            <a:off x="1150938" y="1484313"/>
            <a:ext cx="7993062" cy="2227262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case </a:t>
            </a:r>
            <a: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state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of </a:t>
            </a:r>
          </a:p>
          <a:p>
            <a:pPr marL="457200"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</a:t>
            </a:r>
            <a: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case </a:t>
            </a:r>
            <a:r>
              <a:rPr lang="en-US" altLang="zh-CN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inputChar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of…</a:t>
            </a:r>
          </a:p>
          <a:p>
            <a:pPr marL="457200"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</a:t>
            </a:r>
            <a: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case </a:t>
            </a:r>
            <a:r>
              <a:rPr lang="en-US" altLang="zh-CN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inputChar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of…</a:t>
            </a:r>
          </a:p>
          <a:p>
            <a:pPr marL="457200"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4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</a:t>
            </a:r>
            <a: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24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case </a:t>
            </a:r>
            <a:r>
              <a:rPr lang="en-US" altLang="zh-CN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inputChar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of… </a:t>
            </a:r>
          </a:p>
          <a:p>
            <a:pPr marL="457200"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</a:t>
            </a:r>
            <a: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case </a:t>
            </a:r>
            <a:r>
              <a:rPr lang="en-US" altLang="zh-CN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inputChar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of…</a:t>
            </a:r>
          </a:p>
        </p:txBody>
      </p:sp>
      <p:sp>
        <p:nvSpPr>
          <p:cNvPr id="33" name="Text Box 79"/>
          <p:cNvSpPr txBox="1">
            <a:spLocks noChangeArrowheads="1"/>
          </p:cNvSpPr>
          <p:nvPr/>
        </p:nvSpPr>
        <p:spPr bwMode="auto">
          <a:xfrm>
            <a:off x="1152525" y="3582988"/>
            <a:ext cx="7991475" cy="3275012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lvl="2">
              <a:spcBef>
                <a:spcPct val="3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‘/’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advance the input;</a:t>
            </a:r>
          </a:p>
          <a:p>
            <a:pPr lvl="2">
              <a:spcBef>
                <a:spcPts val="6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   state:=5;</a:t>
            </a:r>
          </a:p>
          <a:p>
            <a:pPr lvl="2">
              <a:spcBef>
                <a:spcPct val="3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 </a:t>
            </a:r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‘*’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en-US" altLang="zh-CN" sz="24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advance the input;{and stay in state 4}</a:t>
            </a:r>
          </a:p>
          <a:p>
            <a:pPr lvl="2">
              <a:spcBef>
                <a:spcPct val="3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</a:t>
            </a:r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else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advance the input;</a:t>
            </a:r>
          </a:p>
          <a:p>
            <a:pPr lvl="2">
              <a:spcBef>
                <a:spcPts val="6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    state:=3;</a:t>
            </a:r>
          </a:p>
          <a:p>
            <a:pPr lvl="2">
              <a:spcBef>
                <a:spcPct val="25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en-US" altLang="zh-CN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5" name="Rectangle 80"/>
          <p:cNvSpPr>
            <a:spLocks noChangeArrowheads="1"/>
          </p:cNvSpPr>
          <p:nvPr/>
        </p:nvSpPr>
        <p:spPr bwMode="auto">
          <a:xfrm>
            <a:off x="1036638" y="3567113"/>
            <a:ext cx="8107362" cy="26543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bg2"/>
                </a:solidFill>
                <a:ea typeface="华文楷体" pitchFamily="2" charset="-122"/>
              </a:rPr>
              <a:t>为状态赋予有意义的名字</a:t>
            </a:r>
            <a:endParaRPr lang="zh-CN" altLang="en-US" sz="2400" dirty="0">
              <a:solidFill>
                <a:schemeClr val="bg2"/>
              </a:solidFill>
              <a:latin typeface="Times New Roman" pitchFamily="18" charset="0"/>
              <a:ea typeface="华文楷体" pitchFamily="2" charset="-122"/>
            </a:endParaRPr>
          </a:p>
          <a:p>
            <a:pPr eaLnBrk="1" hangingPunct="1">
              <a:defRPr/>
            </a:pPr>
            <a:r>
              <a:rPr lang="zh-CN" altLang="en-US" sz="2400" dirty="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rPr>
              <a:t>状态</a:t>
            </a:r>
            <a:r>
              <a:rPr lang="en-US" altLang="zh-CN" sz="2400" dirty="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rPr>
              <a:t>1(</a:t>
            </a:r>
            <a:r>
              <a:rPr lang="en-US" altLang="zh-CN" sz="2400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</a:rPr>
              <a:t>start)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sz="2400" dirty="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rPr>
              <a:t>：注释开始。</a:t>
            </a:r>
            <a:endParaRPr lang="zh-CN" altLang="en-US" sz="2400" b="0" dirty="0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lang="zh-CN" altLang="en-US" sz="2400" dirty="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rPr>
              <a:t>状态</a:t>
            </a:r>
            <a:r>
              <a:rPr lang="en-US" altLang="zh-CN" sz="2400" dirty="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rPr>
              <a:t>2( </a:t>
            </a:r>
            <a:r>
              <a:rPr lang="en-US" altLang="zh-CN" dirty="0" err="1">
                <a:solidFill>
                  <a:schemeClr val="bg1"/>
                </a:solidFill>
                <a:latin typeface="Times New Roman" pitchFamily="18" charset="0"/>
              </a:rPr>
              <a:t>entering_comment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</a:rPr>
              <a:t>)</a:t>
            </a:r>
            <a:r>
              <a:rPr lang="en-US" altLang="zh-CN" dirty="0">
                <a:solidFill>
                  <a:schemeClr val="bg2"/>
                </a:solidFill>
                <a:latin typeface="Times New Roman" pitchFamily="18" charset="0"/>
              </a:rPr>
              <a:t>: </a:t>
            </a:r>
            <a:r>
              <a:rPr lang="zh-CN" altLang="en-US" sz="2400" dirty="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rPr>
              <a:t>进入注释体前的中间状态。</a:t>
            </a:r>
            <a:endParaRPr lang="zh-CN" altLang="en-US" sz="2400" b="0" dirty="0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lang="zh-CN" altLang="en-US" sz="2400" dirty="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rPr>
              <a:t>状态</a:t>
            </a:r>
            <a:r>
              <a:rPr lang="en-US" altLang="zh-CN" sz="2400" dirty="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rPr>
              <a:t>3( </a:t>
            </a:r>
            <a:r>
              <a:rPr lang="en-US" altLang="zh-CN" dirty="0" err="1">
                <a:solidFill>
                  <a:schemeClr val="bg1"/>
                </a:solidFill>
                <a:latin typeface="Times New Roman" pitchFamily="18" charset="0"/>
              </a:rPr>
              <a:t>in_comment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</a:rPr>
              <a:t>)</a:t>
            </a:r>
            <a:r>
              <a:rPr lang="en-US" altLang="zh-CN" dirty="0">
                <a:solidFill>
                  <a:schemeClr val="bg2"/>
                </a:solidFill>
                <a:latin typeface="Times New Roman" pitchFamily="18" charset="0"/>
              </a:rPr>
              <a:t>: </a:t>
            </a:r>
            <a:r>
              <a:rPr lang="zh-CN" altLang="en-US" sz="2400" dirty="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rPr>
              <a:t>在注释体中。</a:t>
            </a:r>
            <a:endParaRPr lang="zh-CN" altLang="en-US" sz="2400" b="0" dirty="0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lang="zh-CN" altLang="en-US" sz="2400" dirty="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rPr>
              <a:t>状态</a:t>
            </a:r>
            <a:r>
              <a:rPr lang="en-US" altLang="zh-CN" sz="2400" dirty="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rPr>
              <a:t>4( </a:t>
            </a:r>
            <a:r>
              <a:rPr lang="en-US" altLang="zh-CN" dirty="0" err="1">
                <a:solidFill>
                  <a:schemeClr val="bg1"/>
                </a:solidFill>
                <a:latin typeface="Times New Roman" pitchFamily="18" charset="0"/>
              </a:rPr>
              <a:t>exiting_comment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</a:rPr>
              <a:t>)</a:t>
            </a:r>
            <a:r>
              <a:rPr lang="en-US" altLang="zh-CN" dirty="0">
                <a:solidFill>
                  <a:schemeClr val="bg2"/>
                </a:solidFill>
                <a:latin typeface="Times New Roman" pitchFamily="18" charset="0"/>
              </a:rPr>
              <a:t>: </a:t>
            </a:r>
            <a:r>
              <a:rPr lang="zh-CN" altLang="en-US" sz="2400" dirty="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rPr>
              <a:t>离开注释前的中间状态。</a:t>
            </a:r>
            <a:endParaRPr lang="zh-CN" altLang="en-US" sz="2400" b="0" dirty="0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lang="zh-CN" altLang="en-US" sz="2400" dirty="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rPr>
              <a:t>状态</a:t>
            </a:r>
            <a:r>
              <a:rPr lang="en-US" altLang="zh-CN" sz="2400" dirty="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rPr>
              <a:t>5( 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</a:rPr>
              <a:t>finish)</a:t>
            </a:r>
            <a:r>
              <a:rPr lang="en-US" altLang="zh-CN" dirty="0">
                <a:solidFill>
                  <a:schemeClr val="bg2"/>
                </a:solidFill>
                <a:latin typeface="Times New Roman" pitchFamily="18" charset="0"/>
              </a:rPr>
              <a:t>: </a:t>
            </a:r>
            <a:r>
              <a:rPr lang="zh-CN" altLang="en-US" sz="2400" dirty="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rPr>
              <a:t>注释结束，即接收状态。</a:t>
            </a:r>
            <a:r>
              <a:rPr lang="zh-CN" altLang="en-US" sz="2400" b="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6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solidFill>
              <a:schemeClr val="tx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build="p" bldLvl="3" animBg="1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6" name="Rectangle 1028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327150" y="1207320"/>
            <a:ext cx="60483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3.1</a:t>
            </a: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词法分析程序的功能</a:t>
            </a:r>
          </a:p>
        </p:txBody>
      </p:sp>
      <p:sp>
        <p:nvSpPr>
          <p:cNvPr id="745483" name="Rectangle 103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327150" y="1932808"/>
            <a:ext cx="51847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3.2  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单词</a:t>
            </a:r>
          </a:p>
        </p:txBody>
      </p:sp>
      <p:sp>
        <p:nvSpPr>
          <p:cNvPr id="745485" name="Rectangle 1037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331913" y="4219575"/>
            <a:ext cx="3744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3.5 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正则表达式 </a:t>
            </a:r>
          </a:p>
        </p:txBody>
      </p:sp>
      <p:sp>
        <p:nvSpPr>
          <p:cNvPr id="745486" name="Rectangle 1038"/>
          <p:cNvSpPr>
            <a:spLocks noChangeArrowheads="1"/>
          </p:cNvSpPr>
          <p:nvPr/>
        </p:nvSpPr>
        <p:spPr bwMode="auto">
          <a:xfrm>
            <a:off x="1331913" y="4867275"/>
            <a:ext cx="61912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3.6 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有穷自动机（</a:t>
            </a: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FA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）</a:t>
            </a:r>
            <a:r>
              <a:rPr lang="zh-CN" altLang="en-US" sz="4000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</a:p>
        </p:txBody>
      </p:sp>
      <p:sp>
        <p:nvSpPr>
          <p:cNvPr id="745487" name="Rectangle 1039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331913" y="2635250"/>
            <a:ext cx="5072062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3.3 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正则文法的状态图</a:t>
            </a:r>
          </a:p>
        </p:txBody>
      </p:sp>
      <p:sp>
        <p:nvSpPr>
          <p:cNvPr id="745488" name="Rectangle 1040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327150" y="3371850"/>
            <a:ext cx="5462587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3.4 TEST 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词法分析程序</a:t>
            </a:r>
          </a:p>
        </p:txBody>
      </p:sp>
      <p:sp>
        <p:nvSpPr>
          <p:cNvPr id="745490" name="Rectangle 1042"/>
          <p:cNvSpPr>
            <a:spLocks noChangeArrowheads="1"/>
          </p:cNvSpPr>
          <p:nvPr/>
        </p:nvSpPr>
        <p:spPr bwMode="auto">
          <a:xfrm>
            <a:off x="1327150" y="5441950"/>
            <a:ext cx="7620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457200" indent="-457200" eaLnBrk="1" hangingPunct="1">
              <a:defRPr/>
            </a:pP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3.7 </a:t>
            </a:r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词法分析程序的自动生成器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LEX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684213" y="0"/>
            <a:ext cx="807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zh-CN" altLang="en-US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本章内容安排</a:t>
            </a:r>
          </a:p>
        </p:txBody>
      </p:sp>
      <p:sp>
        <p:nvSpPr>
          <p:cNvPr id="10" name="日期占位符 1">
            <a:extLst>
              <a:ext uri="{FF2B5EF4-FFF2-40B4-BE49-F238E27FC236}">
                <a16:creationId xmlns:a16="http://schemas.microsoft.com/office/drawing/2014/main" id="{A3D73B32-9CCC-4CD3-A2AE-5F466CAA8231}"/>
              </a:ext>
            </a:extLst>
          </p:cNvPr>
          <p:cNvSpPr txBox="1">
            <a:spLocks/>
          </p:cNvSpPr>
          <p:nvPr/>
        </p:nvSpPr>
        <p:spPr bwMode="auto">
          <a:xfrm>
            <a:off x="0" y="6400800"/>
            <a:ext cx="3779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400" b="0" kern="120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大连海事大学  计算机</a:t>
            </a:r>
            <a:r>
              <a:rPr lang="zh-CN" altLang="en-US" sz="1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系  米泽田</a:t>
            </a:r>
            <a:endParaRPr lang="en-US" altLang="zh-CN" sz="1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9688"/>
            <a:ext cx="7308850" cy="685800"/>
          </a:xfrm>
          <a:ln w="28575"/>
        </p:spPr>
        <p:txBody>
          <a:bodyPr/>
          <a:lstStyle/>
          <a:p>
            <a:pPr marL="457200" indent="-457200"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0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3.4.2 TEST</a:t>
            </a:r>
            <a:r>
              <a:rPr lang="zh-CN" altLang="en-US" sz="40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词法分析程序的设计</a:t>
            </a:r>
          </a:p>
        </p:txBody>
      </p:sp>
      <p:sp>
        <p:nvSpPr>
          <p:cNvPr id="35843" name="AutoShape 5"/>
          <p:cNvSpPr>
            <a:spLocks noChangeArrowheads="1"/>
          </p:cNvSpPr>
          <p:nvPr/>
        </p:nvSpPr>
        <p:spPr bwMode="auto">
          <a:xfrm>
            <a:off x="1112838" y="0"/>
            <a:ext cx="492125" cy="306388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bg2"/>
                </a:solidFill>
              </a:rPr>
              <a:t>开始</a:t>
            </a:r>
          </a:p>
        </p:txBody>
      </p:sp>
      <p:sp>
        <p:nvSpPr>
          <p:cNvPr id="35844" name="Rectangle 6"/>
          <p:cNvSpPr>
            <a:spLocks noChangeArrowheads="1"/>
          </p:cNvSpPr>
          <p:nvPr/>
        </p:nvSpPr>
        <p:spPr bwMode="auto">
          <a:xfrm>
            <a:off x="1020763" y="512763"/>
            <a:ext cx="700087" cy="2841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bg2"/>
                </a:solidFill>
              </a:rPr>
              <a:t>读字符</a:t>
            </a:r>
          </a:p>
        </p:txBody>
      </p:sp>
      <p:sp>
        <p:nvSpPr>
          <p:cNvPr id="38917" name="AutoShape 7"/>
          <p:cNvSpPr>
            <a:spLocks noChangeArrowheads="1"/>
          </p:cNvSpPr>
          <p:nvPr/>
        </p:nvSpPr>
        <p:spPr bwMode="auto">
          <a:xfrm>
            <a:off x="642938" y="1000125"/>
            <a:ext cx="1343025" cy="550863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800" dirty="0">
                <a:solidFill>
                  <a:schemeClr val="bg2"/>
                </a:solidFill>
              </a:rPr>
              <a:t>结束</a:t>
            </a:r>
            <a:r>
              <a:rPr lang="en-US" altLang="zh-CN" sz="1800" dirty="0">
                <a:solidFill>
                  <a:schemeClr val="bg2"/>
                </a:solidFill>
              </a:rPr>
              <a:t>?</a:t>
            </a:r>
            <a:endParaRPr lang="zh-CN" altLang="en-US" sz="1800" dirty="0">
              <a:solidFill>
                <a:schemeClr val="bg2"/>
              </a:solidFill>
            </a:endParaRPr>
          </a:p>
        </p:txBody>
      </p:sp>
      <p:sp>
        <p:nvSpPr>
          <p:cNvPr id="38918" name="AutoShape 8"/>
          <p:cNvSpPr>
            <a:spLocks noChangeArrowheads="1"/>
          </p:cNvSpPr>
          <p:nvPr/>
        </p:nvSpPr>
        <p:spPr bwMode="auto">
          <a:xfrm>
            <a:off x="722313" y="1809750"/>
            <a:ext cx="1266825" cy="550863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800" dirty="0">
                <a:solidFill>
                  <a:schemeClr val="bg2"/>
                </a:solidFill>
              </a:rPr>
              <a:t>空字</a:t>
            </a:r>
            <a:r>
              <a:rPr lang="en-US" altLang="zh-CN" sz="1800" dirty="0">
                <a:solidFill>
                  <a:schemeClr val="bg2"/>
                </a:solidFill>
              </a:rPr>
              <a:t>?</a:t>
            </a:r>
            <a:r>
              <a:rPr lang="zh-CN" altLang="en-US" sz="18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5847" name="AutoShape 27"/>
          <p:cNvSpPr>
            <a:spLocks noChangeArrowheads="1"/>
          </p:cNvSpPr>
          <p:nvPr/>
        </p:nvSpPr>
        <p:spPr bwMode="auto">
          <a:xfrm>
            <a:off x="2500313" y="1143000"/>
            <a:ext cx="492125" cy="306388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bg2"/>
                </a:solidFill>
              </a:rPr>
              <a:t>结束</a:t>
            </a:r>
          </a:p>
        </p:txBody>
      </p:sp>
      <p:sp>
        <p:nvSpPr>
          <p:cNvPr id="928833" name="Line 65"/>
          <p:cNvSpPr>
            <a:spLocks noChangeShapeType="1"/>
          </p:cNvSpPr>
          <p:nvPr/>
        </p:nvSpPr>
        <p:spPr bwMode="auto">
          <a:xfrm flipH="1">
            <a:off x="8305800" y="928688"/>
            <a:ext cx="52388" cy="5395912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zh-CN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8834" name="Line 66"/>
          <p:cNvSpPr>
            <a:spLocks noChangeShapeType="1"/>
          </p:cNvSpPr>
          <p:nvPr/>
        </p:nvSpPr>
        <p:spPr bwMode="auto">
          <a:xfrm flipH="1">
            <a:off x="1285875" y="928688"/>
            <a:ext cx="70866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zh-CN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组合 218"/>
          <p:cNvGrpSpPr>
            <a:grpSpLocks/>
          </p:cNvGrpSpPr>
          <p:nvPr/>
        </p:nvGrpSpPr>
        <p:grpSpPr bwMode="auto">
          <a:xfrm>
            <a:off x="738188" y="6194425"/>
            <a:ext cx="7567612" cy="284163"/>
            <a:chOff x="738188" y="6194425"/>
            <a:chExt cx="7567612" cy="284163"/>
          </a:xfrm>
        </p:grpSpPr>
        <p:sp>
          <p:nvSpPr>
            <p:cNvPr id="35925" name="Rectangle 61"/>
            <p:cNvSpPr>
              <a:spLocks noChangeArrowheads="1"/>
            </p:cNvSpPr>
            <p:nvPr/>
          </p:nvSpPr>
          <p:spPr bwMode="auto">
            <a:xfrm>
              <a:off x="738188" y="6194425"/>
              <a:ext cx="987425" cy="28416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chemeClr val="bg2"/>
                  </a:solidFill>
                </a:rPr>
                <a:t>错误处理 </a:t>
              </a:r>
            </a:p>
          </p:txBody>
        </p:sp>
        <p:sp>
          <p:nvSpPr>
            <p:cNvPr id="928835" name="Line 67"/>
            <p:cNvSpPr>
              <a:spLocks noChangeShapeType="1"/>
            </p:cNvSpPr>
            <p:nvPr/>
          </p:nvSpPr>
          <p:spPr bwMode="auto">
            <a:xfrm>
              <a:off x="1752600" y="6324600"/>
              <a:ext cx="655320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组合 186"/>
          <p:cNvGrpSpPr>
            <a:grpSpLocks/>
          </p:cNvGrpSpPr>
          <p:nvPr/>
        </p:nvGrpSpPr>
        <p:grpSpPr bwMode="auto">
          <a:xfrm>
            <a:off x="722313" y="2360613"/>
            <a:ext cx="2587625" cy="720725"/>
            <a:chOff x="722313" y="2360791"/>
            <a:chExt cx="2587625" cy="719931"/>
          </a:xfrm>
        </p:grpSpPr>
        <p:sp>
          <p:nvSpPr>
            <p:cNvPr id="39010" name="AutoShape 10"/>
            <p:cNvSpPr>
              <a:spLocks noChangeArrowheads="1"/>
            </p:cNvSpPr>
            <p:nvPr/>
          </p:nvSpPr>
          <p:spPr bwMode="auto">
            <a:xfrm>
              <a:off x="722313" y="2530466"/>
              <a:ext cx="1266825" cy="550256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1800" dirty="0">
                  <a:solidFill>
                    <a:schemeClr val="bg2"/>
                  </a:solidFill>
                </a:rPr>
                <a:t>字母</a:t>
              </a:r>
              <a:r>
                <a:rPr lang="en-US" altLang="zh-CN" sz="1800" dirty="0">
                  <a:solidFill>
                    <a:schemeClr val="bg2"/>
                  </a:solidFill>
                </a:rPr>
                <a:t>?</a:t>
              </a:r>
              <a:r>
                <a:rPr lang="zh-CN" altLang="en-US" sz="1800" dirty="0">
                  <a:solidFill>
                    <a:schemeClr val="bg2"/>
                  </a:solidFill>
                </a:rPr>
                <a:t> </a:t>
              </a:r>
            </a:p>
          </p:txBody>
        </p:sp>
        <p:cxnSp>
          <p:nvCxnSpPr>
            <p:cNvPr id="35921" name="AutoShape 19"/>
            <p:cNvCxnSpPr>
              <a:cxnSpLocks noChangeShapeType="1"/>
              <a:stCxn id="38918" idx="2"/>
              <a:endCxn id="39010" idx="0"/>
            </p:cNvCxnSpPr>
            <p:nvPr/>
          </p:nvCxnSpPr>
          <p:spPr bwMode="auto">
            <a:xfrm rot="5400000">
              <a:off x="1270751" y="2445236"/>
              <a:ext cx="170478" cy="1588"/>
            </a:xfrm>
            <a:prstGeom prst="straightConnector1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22" name="Rectangle 29"/>
            <p:cNvSpPr>
              <a:spLocks noChangeArrowheads="1"/>
            </p:cNvSpPr>
            <p:nvPr/>
          </p:nvSpPr>
          <p:spPr bwMode="auto">
            <a:xfrm>
              <a:off x="2149475" y="2665413"/>
              <a:ext cx="1160463" cy="28416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chemeClr val="bg2"/>
                  </a:solidFill>
                </a:rPr>
                <a:t>组合标识符</a:t>
              </a:r>
            </a:p>
          </p:txBody>
        </p:sp>
        <p:cxnSp>
          <p:nvCxnSpPr>
            <p:cNvPr id="35923" name="AutoShape 34"/>
            <p:cNvCxnSpPr>
              <a:cxnSpLocks noChangeShapeType="1"/>
              <a:stCxn id="39010" idx="3"/>
              <a:endCxn id="35922" idx="1"/>
            </p:cNvCxnSpPr>
            <p:nvPr/>
          </p:nvCxnSpPr>
          <p:spPr bwMode="auto">
            <a:xfrm>
              <a:off x="1989667" y="2805599"/>
              <a:ext cx="159808" cy="1896"/>
            </a:xfrm>
            <a:prstGeom prst="straightConnector1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24" name="Text Box 76"/>
            <p:cNvSpPr txBox="1">
              <a:spLocks noChangeArrowheads="1"/>
            </p:cNvSpPr>
            <p:nvPr/>
          </p:nvSpPr>
          <p:spPr bwMode="auto">
            <a:xfrm>
              <a:off x="1928794" y="2428868"/>
              <a:ext cx="1651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bg2"/>
                  </a:solidFill>
                </a:rPr>
                <a:t>Y</a:t>
              </a:r>
            </a:p>
          </p:txBody>
        </p:sp>
      </p:grpSp>
      <p:sp>
        <p:nvSpPr>
          <p:cNvPr id="35852" name="Text Box 78"/>
          <p:cNvSpPr txBox="1">
            <a:spLocks noChangeArrowheads="1"/>
          </p:cNvSpPr>
          <p:nvPr/>
        </p:nvSpPr>
        <p:spPr bwMode="auto">
          <a:xfrm>
            <a:off x="2071688" y="995363"/>
            <a:ext cx="165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2"/>
                </a:solidFill>
              </a:rPr>
              <a:t>Y</a:t>
            </a:r>
          </a:p>
        </p:txBody>
      </p:sp>
      <p:grpSp>
        <p:nvGrpSpPr>
          <p:cNvPr id="4" name="组合 199"/>
          <p:cNvGrpSpPr>
            <a:grpSpLocks/>
          </p:cNvGrpSpPr>
          <p:nvPr/>
        </p:nvGrpSpPr>
        <p:grpSpPr bwMode="auto">
          <a:xfrm>
            <a:off x="528638" y="4419600"/>
            <a:ext cx="7777162" cy="788988"/>
            <a:chOff x="528638" y="4419600"/>
            <a:chExt cx="7777162" cy="788988"/>
          </a:xfrm>
        </p:grpSpPr>
        <p:sp>
          <p:nvSpPr>
            <p:cNvPr id="38996" name="AutoShape 12"/>
            <p:cNvSpPr>
              <a:spLocks noChangeArrowheads="1"/>
            </p:cNvSpPr>
            <p:nvPr/>
          </p:nvSpPr>
          <p:spPr bwMode="auto">
            <a:xfrm>
              <a:off x="528638" y="4651375"/>
              <a:ext cx="1624012" cy="55086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>
                  <a:solidFill>
                    <a:schemeClr val="bg2"/>
                  </a:solidFill>
                </a:rPr>
                <a:t>&gt;,&lt;,!,= ?</a:t>
              </a:r>
            </a:p>
          </p:txBody>
        </p:sp>
        <p:sp>
          <p:nvSpPr>
            <p:cNvPr id="38997" name="AutoShape 14"/>
            <p:cNvSpPr>
              <a:spLocks noChangeArrowheads="1"/>
            </p:cNvSpPr>
            <p:nvPr/>
          </p:nvSpPr>
          <p:spPr bwMode="auto">
            <a:xfrm>
              <a:off x="4097338" y="4648200"/>
              <a:ext cx="739775" cy="560388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>
                  <a:solidFill>
                    <a:schemeClr val="bg2"/>
                  </a:solidFill>
                </a:rPr>
                <a:t>‘=’?</a:t>
              </a:r>
            </a:p>
          </p:txBody>
        </p:sp>
        <p:cxnSp>
          <p:nvCxnSpPr>
            <p:cNvPr id="35908" name="AutoShape 22"/>
            <p:cNvCxnSpPr>
              <a:cxnSpLocks noChangeShapeType="1"/>
              <a:stCxn id="38974" idx="2"/>
              <a:endCxn id="38996" idx="0"/>
            </p:cNvCxnSpPr>
            <p:nvPr/>
          </p:nvCxnSpPr>
          <p:spPr bwMode="auto">
            <a:xfrm rot="5400000">
              <a:off x="1234379" y="4542704"/>
              <a:ext cx="214928" cy="2415"/>
            </a:xfrm>
            <a:prstGeom prst="straightConnector1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09" name="Rectangle 47"/>
            <p:cNvSpPr>
              <a:spLocks noChangeArrowheads="1"/>
            </p:cNvSpPr>
            <p:nvPr/>
          </p:nvSpPr>
          <p:spPr bwMode="auto">
            <a:xfrm>
              <a:off x="2620963" y="4783138"/>
              <a:ext cx="700088" cy="28416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chemeClr val="bg2"/>
                  </a:solidFill>
                </a:rPr>
                <a:t>读字符</a:t>
              </a:r>
            </a:p>
          </p:txBody>
        </p:sp>
        <p:cxnSp>
          <p:nvCxnSpPr>
            <p:cNvPr id="35910" name="AutoShape 48"/>
            <p:cNvCxnSpPr>
              <a:cxnSpLocks noChangeShapeType="1"/>
              <a:stCxn id="38996" idx="3"/>
              <a:endCxn id="35909" idx="1"/>
            </p:cNvCxnSpPr>
            <p:nvPr/>
          </p:nvCxnSpPr>
          <p:spPr bwMode="auto">
            <a:xfrm flipV="1">
              <a:off x="2152632" y="4925220"/>
              <a:ext cx="468331" cy="1279"/>
            </a:xfrm>
            <a:prstGeom prst="straightConnector1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11" name="AutoShape 51"/>
            <p:cNvCxnSpPr>
              <a:cxnSpLocks noChangeShapeType="1"/>
              <a:stCxn id="35909" idx="3"/>
              <a:endCxn id="38997" idx="1"/>
            </p:cNvCxnSpPr>
            <p:nvPr/>
          </p:nvCxnSpPr>
          <p:spPr bwMode="auto">
            <a:xfrm>
              <a:off x="3314700" y="4926013"/>
              <a:ext cx="782638" cy="3175"/>
            </a:xfrm>
            <a:prstGeom prst="straightConnector1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12" name="Rectangle 53"/>
            <p:cNvSpPr>
              <a:spLocks noChangeArrowheads="1"/>
            </p:cNvSpPr>
            <p:nvPr/>
          </p:nvSpPr>
          <p:spPr bwMode="auto">
            <a:xfrm>
              <a:off x="5580063" y="4786313"/>
              <a:ext cx="1217613" cy="28416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chemeClr val="bg2"/>
                  </a:solidFill>
                </a:rPr>
                <a:t>输出双分符 </a:t>
              </a:r>
            </a:p>
          </p:txBody>
        </p:sp>
        <p:sp>
          <p:nvSpPr>
            <p:cNvPr id="35913" name="Rectangle 54"/>
            <p:cNvSpPr>
              <a:spLocks noChangeArrowheads="1"/>
            </p:cNvSpPr>
            <p:nvPr/>
          </p:nvSpPr>
          <p:spPr bwMode="auto">
            <a:xfrm>
              <a:off x="7286625" y="4786313"/>
              <a:ext cx="700088" cy="28416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chemeClr val="bg2"/>
                  </a:solidFill>
                </a:rPr>
                <a:t>读字符</a:t>
              </a:r>
            </a:p>
          </p:txBody>
        </p:sp>
        <p:cxnSp>
          <p:nvCxnSpPr>
            <p:cNvPr id="35914" name="AutoShape 57"/>
            <p:cNvCxnSpPr>
              <a:cxnSpLocks noChangeShapeType="1"/>
              <a:stCxn id="38997" idx="3"/>
              <a:endCxn id="35912" idx="1"/>
            </p:cNvCxnSpPr>
            <p:nvPr/>
          </p:nvCxnSpPr>
          <p:spPr bwMode="auto">
            <a:xfrm>
              <a:off x="4837113" y="4929188"/>
              <a:ext cx="755650" cy="0"/>
            </a:xfrm>
            <a:prstGeom prst="straightConnector1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15" name="AutoShape 58"/>
            <p:cNvCxnSpPr>
              <a:cxnSpLocks noChangeShapeType="1"/>
              <a:stCxn id="35912" idx="3"/>
              <a:endCxn id="35913" idx="1"/>
            </p:cNvCxnSpPr>
            <p:nvPr/>
          </p:nvCxnSpPr>
          <p:spPr bwMode="auto">
            <a:xfrm>
              <a:off x="6783388" y="4929188"/>
              <a:ext cx="506413" cy="0"/>
            </a:xfrm>
            <a:prstGeom prst="straightConnector1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8836" name="Line 68"/>
            <p:cNvSpPr>
              <a:spLocks noChangeShapeType="1"/>
            </p:cNvSpPr>
            <p:nvPr/>
          </p:nvSpPr>
          <p:spPr bwMode="auto">
            <a:xfrm>
              <a:off x="8001000" y="4953000"/>
              <a:ext cx="30480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17" name="Text Box 70"/>
            <p:cNvSpPr txBox="1">
              <a:spLocks noChangeArrowheads="1"/>
            </p:cNvSpPr>
            <p:nvPr/>
          </p:nvSpPr>
          <p:spPr bwMode="auto">
            <a:xfrm>
              <a:off x="4876800" y="4724400"/>
              <a:ext cx="1651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bg2"/>
                  </a:solidFill>
                </a:rPr>
                <a:t>Y</a:t>
              </a:r>
            </a:p>
          </p:txBody>
        </p:sp>
        <p:sp>
          <p:nvSpPr>
            <p:cNvPr id="35918" name="Text Box 73"/>
            <p:cNvSpPr txBox="1">
              <a:spLocks noChangeArrowheads="1"/>
            </p:cNvSpPr>
            <p:nvPr/>
          </p:nvSpPr>
          <p:spPr bwMode="auto">
            <a:xfrm>
              <a:off x="2214546" y="4572008"/>
              <a:ext cx="1651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bg2"/>
                  </a:solidFill>
                </a:rPr>
                <a:t>Y</a:t>
              </a:r>
            </a:p>
          </p:txBody>
        </p:sp>
        <p:sp>
          <p:nvSpPr>
            <p:cNvPr id="35919" name="Text Box 88"/>
            <p:cNvSpPr txBox="1">
              <a:spLocks noChangeArrowheads="1"/>
            </p:cNvSpPr>
            <p:nvPr/>
          </p:nvSpPr>
          <p:spPr bwMode="auto">
            <a:xfrm>
              <a:off x="990600" y="4419600"/>
              <a:ext cx="1651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bg2"/>
                  </a:solidFill>
                </a:rPr>
                <a:t>N</a:t>
              </a:r>
            </a:p>
          </p:txBody>
        </p:sp>
      </p:grpSp>
      <p:grpSp>
        <p:nvGrpSpPr>
          <p:cNvPr id="5" name="组合 188"/>
          <p:cNvGrpSpPr>
            <a:grpSpLocks/>
          </p:cNvGrpSpPr>
          <p:nvPr/>
        </p:nvGrpSpPr>
        <p:grpSpPr bwMode="auto">
          <a:xfrm>
            <a:off x="730250" y="2971800"/>
            <a:ext cx="7575550" cy="779463"/>
            <a:chOff x="730250" y="2971800"/>
            <a:chExt cx="7575550" cy="778847"/>
          </a:xfrm>
        </p:grpSpPr>
        <p:sp>
          <p:nvSpPr>
            <p:cNvPr id="38987" name="AutoShape 11"/>
            <p:cNvSpPr>
              <a:spLocks noChangeArrowheads="1"/>
            </p:cNvSpPr>
            <p:nvPr/>
          </p:nvSpPr>
          <p:spPr bwMode="auto">
            <a:xfrm>
              <a:off x="730250" y="3200219"/>
              <a:ext cx="1266825" cy="550428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1800" dirty="0">
                  <a:solidFill>
                    <a:schemeClr val="bg2"/>
                  </a:solidFill>
                </a:rPr>
                <a:t>数字</a:t>
              </a:r>
              <a:r>
                <a:rPr lang="en-US" altLang="zh-CN" sz="1800" dirty="0">
                  <a:solidFill>
                    <a:schemeClr val="bg2"/>
                  </a:solidFill>
                </a:rPr>
                <a:t>?</a:t>
              </a:r>
              <a:r>
                <a:rPr lang="zh-CN" altLang="en-US" sz="1800" dirty="0">
                  <a:solidFill>
                    <a:schemeClr val="bg2"/>
                  </a:solidFill>
                </a:rPr>
                <a:t> </a:t>
              </a:r>
            </a:p>
          </p:txBody>
        </p:sp>
        <p:cxnSp>
          <p:nvCxnSpPr>
            <p:cNvPr id="35898" name="AutoShape 20"/>
            <p:cNvCxnSpPr>
              <a:cxnSpLocks noChangeShapeType="1"/>
              <a:stCxn id="39010" idx="2"/>
              <a:endCxn id="38987" idx="0"/>
            </p:cNvCxnSpPr>
            <p:nvPr/>
          </p:nvCxnSpPr>
          <p:spPr bwMode="auto">
            <a:xfrm rot="16200000" flipH="1">
              <a:off x="1300119" y="3136592"/>
              <a:ext cx="119678" cy="7937"/>
            </a:xfrm>
            <a:prstGeom prst="straightConnector1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99" name="Rectangle 39"/>
            <p:cNvSpPr>
              <a:spLocks noChangeArrowheads="1"/>
            </p:cNvSpPr>
            <p:nvPr/>
          </p:nvSpPr>
          <p:spPr bwMode="auto">
            <a:xfrm>
              <a:off x="2246313" y="3332163"/>
              <a:ext cx="987425" cy="28416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chemeClr val="bg2"/>
                  </a:solidFill>
                </a:rPr>
                <a:t>组合整数 </a:t>
              </a:r>
            </a:p>
          </p:txBody>
        </p:sp>
        <p:sp>
          <p:nvSpPr>
            <p:cNvPr id="35900" name="Rectangle 40"/>
            <p:cNvSpPr>
              <a:spLocks noChangeArrowheads="1"/>
            </p:cNvSpPr>
            <p:nvPr/>
          </p:nvSpPr>
          <p:spPr bwMode="auto">
            <a:xfrm>
              <a:off x="7032625" y="3330575"/>
              <a:ext cx="987425" cy="28416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chemeClr val="bg2"/>
                  </a:solidFill>
                </a:rPr>
                <a:t>输出整数 </a:t>
              </a:r>
            </a:p>
          </p:txBody>
        </p:sp>
        <p:cxnSp>
          <p:nvCxnSpPr>
            <p:cNvPr id="35901" name="AutoShape 41"/>
            <p:cNvCxnSpPr>
              <a:cxnSpLocks noChangeShapeType="1"/>
              <a:stCxn id="38987" idx="3"/>
              <a:endCxn id="35899" idx="1"/>
            </p:cNvCxnSpPr>
            <p:nvPr/>
          </p:nvCxnSpPr>
          <p:spPr bwMode="auto">
            <a:xfrm flipV="1">
              <a:off x="1997604" y="3474245"/>
              <a:ext cx="248709" cy="1279"/>
            </a:xfrm>
            <a:prstGeom prst="straightConnector1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02" name="AutoShape 42"/>
            <p:cNvCxnSpPr>
              <a:cxnSpLocks noChangeShapeType="1"/>
              <a:stCxn id="35899" idx="3"/>
              <a:endCxn id="35900" idx="1"/>
            </p:cNvCxnSpPr>
            <p:nvPr/>
          </p:nvCxnSpPr>
          <p:spPr bwMode="auto">
            <a:xfrm flipV="1">
              <a:off x="3230563" y="3473450"/>
              <a:ext cx="3805238" cy="1588"/>
            </a:xfrm>
            <a:prstGeom prst="straightConnector1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03" name="Text Box 75"/>
            <p:cNvSpPr txBox="1">
              <a:spLocks noChangeArrowheads="1"/>
            </p:cNvSpPr>
            <p:nvPr/>
          </p:nvSpPr>
          <p:spPr bwMode="auto">
            <a:xfrm>
              <a:off x="1928794" y="3143248"/>
              <a:ext cx="1651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bg2"/>
                  </a:solidFill>
                </a:rPr>
                <a:t>Y</a:t>
              </a:r>
            </a:p>
          </p:txBody>
        </p:sp>
        <p:sp>
          <p:nvSpPr>
            <p:cNvPr id="928851" name="Line 83"/>
            <p:cNvSpPr>
              <a:spLocks noChangeShapeType="1"/>
            </p:cNvSpPr>
            <p:nvPr/>
          </p:nvSpPr>
          <p:spPr bwMode="auto">
            <a:xfrm>
              <a:off x="8001000" y="3468295"/>
              <a:ext cx="30480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05" name="Text Box 90"/>
            <p:cNvSpPr txBox="1">
              <a:spLocks noChangeArrowheads="1"/>
            </p:cNvSpPr>
            <p:nvPr/>
          </p:nvSpPr>
          <p:spPr bwMode="auto">
            <a:xfrm>
              <a:off x="977900" y="2971800"/>
              <a:ext cx="1651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bg2"/>
                  </a:solidFill>
                </a:rPr>
                <a:t>N</a:t>
              </a:r>
            </a:p>
          </p:txBody>
        </p:sp>
      </p:grpSp>
      <p:sp>
        <p:nvSpPr>
          <p:cNvPr id="35855" name="Text Box 91"/>
          <p:cNvSpPr txBox="1">
            <a:spLocks noChangeArrowheads="1"/>
          </p:cNvSpPr>
          <p:nvPr/>
        </p:nvSpPr>
        <p:spPr bwMode="auto">
          <a:xfrm>
            <a:off x="1071563" y="2286000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2"/>
                </a:solidFill>
              </a:rPr>
              <a:t>N</a:t>
            </a:r>
          </a:p>
        </p:txBody>
      </p:sp>
      <p:sp>
        <p:nvSpPr>
          <p:cNvPr id="35856" name="Text Box 92"/>
          <p:cNvSpPr txBox="1">
            <a:spLocks noChangeArrowheads="1"/>
          </p:cNvSpPr>
          <p:nvPr/>
        </p:nvSpPr>
        <p:spPr bwMode="auto">
          <a:xfrm>
            <a:off x="1485900" y="1571625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2"/>
                </a:solidFill>
              </a:rPr>
              <a:t>N</a:t>
            </a:r>
          </a:p>
        </p:txBody>
      </p:sp>
      <p:grpSp>
        <p:nvGrpSpPr>
          <p:cNvPr id="6" name="组合 200"/>
          <p:cNvGrpSpPr>
            <a:grpSpLocks/>
          </p:cNvGrpSpPr>
          <p:nvPr/>
        </p:nvGrpSpPr>
        <p:grpSpPr bwMode="auto">
          <a:xfrm>
            <a:off x="4286250" y="5143500"/>
            <a:ext cx="4038600" cy="306388"/>
            <a:chOff x="4267200" y="5181600"/>
            <a:chExt cx="4038600" cy="306388"/>
          </a:xfrm>
        </p:grpSpPr>
        <p:sp>
          <p:nvSpPr>
            <p:cNvPr id="35893" name="Rectangle 60"/>
            <p:cNvSpPr>
              <a:spLocks noChangeArrowheads="1"/>
            </p:cNvSpPr>
            <p:nvPr/>
          </p:nvSpPr>
          <p:spPr bwMode="auto">
            <a:xfrm>
              <a:off x="5559425" y="5203825"/>
              <a:ext cx="1217613" cy="28416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chemeClr val="bg2"/>
                  </a:solidFill>
                </a:rPr>
                <a:t>输出单分符 </a:t>
              </a:r>
            </a:p>
          </p:txBody>
        </p:sp>
        <p:cxnSp>
          <p:nvCxnSpPr>
            <p:cNvPr id="35894" name="AutoShape 63"/>
            <p:cNvCxnSpPr>
              <a:cxnSpLocks noChangeShapeType="1"/>
              <a:stCxn id="38997" idx="2"/>
              <a:endCxn id="35893" idx="1"/>
            </p:cNvCxnSpPr>
            <p:nvPr/>
          </p:nvCxnSpPr>
          <p:spPr bwMode="auto">
            <a:xfrm rot="16200000" flipH="1">
              <a:off x="4949825" y="4725988"/>
              <a:ext cx="138113" cy="1104900"/>
            </a:xfrm>
            <a:prstGeom prst="bentConnector2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8847" name="Line 79"/>
            <p:cNvSpPr>
              <a:spLocks noChangeShapeType="1"/>
            </p:cNvSpPr>
            <p:nvPr/>
          </p:nvSpPr>
          <p:spPr bwMode="auto">
            <a:xfrm>
              <a:off x="6781800" y="5334000"/>
              <a:ext cx="152400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96" name="Text Box 94"/>
            <p:cNvSpPr txBox="1">
              <a:spLocks noChangeArrowheads="1"/>
            </p:cNvSpPr>
            <p:nvPr/>
          </p:nvSpPr>
          <p:spPr bwMode="auto">
            <a:xfrm>
              <a:off x="4267200" y="5181600"/>
              <a:ext cx="1651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bg2"/>
                  </a:solidFill>
                </a:rPr>
                <a:t>N</a:t>
              </a:r>
            </a:p>
          </p:txBody>
        </p:sp>
      </p:grpSp>
      <p:sp>
        <p:nvSpPr>
          <p:cNvPr id="35858" name="Text Box 96"/>
          <p:cNvSpPr txBox="1">
            <a:spLocks noChangeArrowheads="1"/>
          </p:cNvSpPr>
          <p:nvPr/>
        </p:nvSpPr>
        <p:spPr bwMode="auto">
          <a:xfrm>
            <a:off x="3429000" y="6477000"/>
            <a:ext cx="320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bg2"/>
                </a:solidFill>
              </a:rPr>
              <a:t>图</a:t>
            </a:r>
            <a:r>
              <a:rPr lang="en-US" altLang="zh-CN" sz="2000">
                <a:solidFill>
                  <a:schemeClr val="bg2"/>
                </a:solidFill>
              </a:rPr>
              <a:t>3.8 </a:t>
            </a:r>
            <a:r>
              <a:rPr lang="zh-CN" altLang="en-US" sz="2000">
                <a:solidFill>
                  <a:schemeClr val="bg2"/>
                </a:solidFill>
              </a:rPr>
              <a:t>词法分析程序框图 </a:t>
            </a:r>
          </a:p>
        </p:txBody>
      </p:sp>
      <p:grpSp>
        <p:nvGrpSpPr>
          <p:cNvPr id="7" name="组合 197"/>
          <p:cNvGrpSpPr>
            <a:grpSpLocks/>
          </p:cNvGrpSpPr>
          <p:nvPr/>
        </p:nvGrpSpPr>
        <p:grpSpPr bwMode="auto">
          <a:xfrm>
            <a:off x="247650" y="3687763"/>
            <a:ext cx="8058150" cy="749300"/>
            <a:chOff x="247650" y="3687763"/>
            <a:chExt cx="8058150" cy="748684"/>
          </a:xfrm>
        </p:grpSpPr>
        <p:sp>
          <p:nvSpPr>
            <p:cNvPr id="38974" name="AutoShape 9"/>
            <p:cNvSpPr>
              <a:spLocks noChangeArrowheads="1"/>
            </p:cNvSpPr>
            <p:nvPr/>
          </p:nvSpPr>
          <p:spPr bwMode="auto">
            <a:xfrm>
              <a:off x="247650" y="3886037"/>
              <a:ext cx="2190750" cy="550410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1800" dirty="0">
                  <a:solidFill>
                    <a:schemeClr val="bg2"/>
                  </a:solidFill>
                </a:rPr>
                <a:t>纯单分符</a:t>
              </a:r>
              <a:r>
                <a:rPr lang="en-US" altLang="zh-CN" sz="1800" dirty="0">
                  <a:solidFill>
                    <a:schemeClr val="bg2"/>
                  </a:solidFill>
                </a:rPr>
                <a:t>?</a:t>
              </a:r>
              <a:r>
                <a:rPr lang="zh-CN" altLang="en-US" sz="1800" dirty="0">
                  <a:solidFill>
                    <a:schemeClr val="bg2"/>
                  </a:solidFill>
                </a:rPr>
                <a:t> </a:t>
              </a:r>
            </a:p>
          </p:txBody>
        </p:sp>
        <p:sp>
          <p:nvSpPr>
            <p:cNvPr id="35885" name="Rectangle 43"/>
            <p:cNvSpPr>
              <a:spLocks noChangeArrowheads="1"/>
            </p:cNvSpPr>
            <p:nvPr/>
          </p:nvSpPr>
          <p:spPr bwMode="auto">
            <a:xfrm>
              <a:off x="3143240" y="4000504"/>
              <a:ext cx="1217613" cy="28416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chemeClr val="bg2"/>
                  </a:solidFill>
                </a:rPr>
                <a:t>输出单分符 </a:t>
              </a:r>
            </a:p>
          </p:txBody>
        </p:sp>
        <p:sp>
          <p:nvSpPr>
            <p:cNvPr id="35886" name="Rectangle 44"/>
            <p:cNvSpPr>
              <a:spLocks noChangeArrowheads="1"/>
            </p:cNvSpPr>
            <p:nvPr/>
          </p:nvSpPr>
          <p:spPr bwMode="auto">
            <a:xfrm>
              <a:off x="7053263" y="3979863"/>
              <a:ext cx="757238" cy="28416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chemeClr val="bg2"/>
                  </a:solidFill>
                </a:rPr>
                <a:t>读字符 </a:t>
              </a:r>
            </a:p>
          </p:txBody>
        </p:sp>
        <p:cxnSp>
          <p:nvCxnSpPr>
            <p:cNvPr id="35887" name="AutoShape 45"/>
            <p:cNvCxnSpPr>
              <a:cxnSpLocks noChangeShapeType="1"/>
              <a:stCxn id="38974" idx="3"/>
              <a:endCxn id="35885" idx="1"/>
            </p:cNvCxnSpPr>
            <p:nvPr/>
          </p:nvCxnSpPr>
          <p:spPr bwMode="auto">
            <a:xfrm flipV="1">
              <a:off x="2438450" y="4142586"/>
              <a:ext cx="704790" cy="18738"/>
            </a:xfrm>
            <a:prstGeom prst="straightConnector1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8" name="AutoShape 46"/>
            <p:cNvCxnSpPr>
              <a:cxnSpLocks noChangeShapeType="1"/>
              <a:stCxn id="35885" idx="3"/>
              <a:endCxn id="35886" idx="1"/>
            </p:cNvCxnSpPr>
            <p:nvPr/>
          </p:nvCxnSpPr>
          <p:spPr bwMode="auto">
            <a:xfrm flipV="1">
              <a:off x="4360853" y="4121945"/>
              <a:ext cx="2692410" cy="20641"/>
            </a:xfrm>
            <a:prstGeom prst="straightConnector1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89" name="Text Box 74"/>
            <p:cNvSpPr txBox="1">
              <a:spLocks noChangeArrowheads="1"/>
            </p:cNvSpPr>
            <p:nvPr/>
          </p:nvSpPr>
          <p:spPr bwMode="auto">
            <a:xfrm>
              <a:off x="2714612" y="3857628"/>
              <a:ext cx="1651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bg2"/>
                  </a:solidFill>
                </a:rPr>
                <a:t>Y</a:t>
              </a:r>
            </a:p>
          </p:txBody>
        </p:sp>
        <p:sp>
          <p:nvSpPr>
            <p:cNvPr id="928850" name="Line 82"/>
            <p:cNvSpPr>
              <a:spLocks noChangeShapeType="1"/>
            </p:cNvSpPr>
            <p:nvPr/>
          </p:nvSpPr>
          <p:spPr bwMode="auto">
            <a:xfrm>
              <a:off x="7772400" y="4114449"/>
              <a:ext cx="53340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91" name="Text Box 89"/>
            <p:cNvSpPr txBox="1">
              <a:spLocks noChangeArrowheads="1"/>
            </p:cNvSpPr>
            <p:nvPr/>
          </p:nvSpPr>
          <p:spPr bwMode="auto">
            <a:xfrm>
              <a:off x="977900" y="3687763"/>
              <a:ext cx="1651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bg2"/>
                  </a:solidFill>
                </a:rPr>
                <a:t>N</a:t>
              </a:r>
            </a:p>
          </p:txBody>
        </p:sp>
        <p:cxnSp>
          <p:nvCxnSpPr>
            <p:cNvPr id="35892" name="AutoShape 19"/>
            <p:cNvCxnSpPr>
              <a:cxnSpLocks noChangeShapeType="1"/>
            </p:cNvCxnSpPr>
            <p:nvPr/>
          </p:nvCxnSpPr>
          <p:spPr bwMode="auto">
            <a:xfrm rot="5400000">
              <a:off x="1272845" y="3799197"/>
              <a:ext cx="170478" cy="1588"/>
            </a:xfrm>
            <a:prstGeom prst="straightConnector1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5860" name="AutoShape 19"/>
          <p:cNvCxnSpPr>
            <a:cxnSpLocks noChangeShapeType="1"/>
          </p:cNvCxnSpPr>
          <p:nvPr/>
        </p:nvCxnSpPr>
        <p:spPr bwMode="auto">
          <a:xfrm rot="5400000">
            <a:off x="1235075" y="1692275"/>
            <a:ext cx="242888" cy="1588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" name="组合 213"/>
          <p:cNvGrpSpPr>
            <a:grpSpLocks/>
          </p:cNvGrpSpPr>
          <p:nvPr/>
        </p:nvGrpSpPr>
        <p:grpSpPr bwMode="auto">
          <a:xfrm>
            <a:off x="857250" y="5143500"/>
            <a:ext cx="7448550" cy="1042988"/>
            <a:chOff x="857224" y="5143513"/>
            <a:chExt cx="7448576" cy="1042975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8956" name="Text Box 71"/>
            <p:cNvSpPr txBox="1">
              <a:spLocks noChangeArrowheads="1"/>
            </p:cNvSpPr>
            <p:nvPr/>
          </p:nvSpPr>
          <p:spPr bwMode="auto">
            <a:xfrm>
              <a:off x="4929190" y="5786454"/>
              <a:ext cx="166713" cy="27699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>
                  <a:solidFill>
                    <a:schemeClr val="bg2"/>
                  </a:solidFill>
                </a:rPr>
                <a:t>Y</a:t>
              </a:r>
            </a:p>
          </p:txBody>
        </p:sp>
        <p:sp>
          <p:nvSpPr>
            <p:cNvPr id="38957" name="Text Box 87"/>
            <p:cNvSpPr txBox="1">
              <a:spLocks noChangeArrowheads="1"/>
            </p:cNvSpPr>
            <p:nvPr/>
          </p:nvSpPr>
          <p:spPr bwMode="auto">
            <a:xfrm>
              <a:off x="990600" y="5181600"/>
              <a:ext cx="166713" cy="2769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>
                  <a:solidFill>
                    <a:schemeClr val="bg2"/>
                  </a:solidFill>
                </a:rPr>
                <a:t>N</a:t>
              </a:r>
            </a:p>
          </p:txBody>
        </p:sp>
        <p:sp>
          <p:nvSpPr>
            <p:cNvPr id="38958" name="AutoShape 13"/>
            <p:cNvSpPr>
              <a:spLocks noChangeArrowheads="1"/>
            </p:cNvSpPr>
            <p:nvPr/>
          </p:nvSpPr>
          <p:spPr bwMode="auto">
            <a:xfrm>
              <a:off x="857224" y="5429264"/>
              <a:ext cx="990600" cy="560388"/>
            </a:xfrm>
            <a:prstGeom prst="flowChartDecision">
              <a:avLst/>
            </a:prstGeom>
            <a:grpFill/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>
                  <a:solidFill>
                    <a:schemeClr val="bg2"/>
                  </a:solidFill>
                </a:rPr>
                <a:t>‘/’?</a:t>
              </a:r>
            </a:p>
          </p:txBody>
        </p:sp>
        <p:sp>
          <p:nvSpPr>
            <p:cNvPr id="38959" name="AutoShape 15"/>
            <p:cNvSpPr>
              <a:spLocks noChangeArrowheads="1"/>
            </p:cNvSpPr>
            <p:nvPr/>
          </p:nvSpPr>
          <p:spPr bwMode="auto">
            <a:xfrm>
              <a:off x="4097338" y="5432425"/>
              <a:ext cx="838200" cy="560388"/>
            </a:xfrm>
            <a:prstGeom prst="flowChartDecision">
              <a:avLst/>
            </a:prstGeom>
            <a:grpFill/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>
                  <a:solidFill>
                    <a:schemeClr val="bg2"/>
                  </a:solidFill>
                </a:rPr>
                <a:t>‘*’?</a:t>
              </a:r>
            </a:p>
          </p:txBody>
        </p:sp>
        <p:sp>
          <p:nvSpPr>
            <p:cNvPr id="38960" name="Rectangle 56"/>
            <p:cNvSpPr>
              <a:spLocks noChangeArrowheads="1"/>
            </p:cNvSpPr>
            <p:nvPr/>
          </p:nvSpPr>
          <p:spPr bwMode="auto">
            <a:xfrm>
              <a:off x="5559425" y="5902325"/>
              <a:ext cx="987425" cy="28416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1800" dirty="0">
                  <a:solidFill>
                    <a:schemeClr val="bg2"/>
                  </a:solidFill>
                </a:rPr>
                <a:t>注释处理 </a:t>
              </a:r>
            </a:p>
          </p:txBody>
        </p:sp>
        <p:cxnSp>
          <p:nvCxnSpPr>
            <p:cNvPr id="38961" name="AutoShape 62"/>
            <p:cNvCxnSpPr>
              <a:cxnSpLocks noChangeShapeType="1"/>
              <a:stCxn id="38958" idx="2"/>
            </p:cNvCxnSpPr>
            <p:nvPr/>
          </p:nvCxnSpPr>
          <p:spPr bwMode="auto">
            <a:xfrm rot="16200000" flipH="1">
              <a:off x="1277911" y="6064265"/>
              <a:ext cx="153992" cy="4766"/>
            </a:xfrm>
            <a:prstGeom prst="straightConnector1">
              <a:avLst/>
            </a:prstGeom>
            <a:grp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38962" name="AutoShape 64"/>
            <p:cNvCxnSpPr>
              <a:cxnSpLocks noChangeShapeType="1"/>
              <a:stCxn id="38959" idx="2"/>
              <a:endCxn id="38960" idx="1"/>
            </p:cNvCxnSpPr>
            <p:nvPr/>
          </p:nvCxnSpPr>
          <p:spPr bwMode="auto">
            <a:xfrm rot="16200000" flipH="1">
              <a:off x="5013325" y="5495925"/>
              <a:ext cx="52388" cy="1046163"/>
            </a:xfrm>
            <a:prstGeom prst="bentConnector2">
              <a:avLst/>
            </a:prstGeom>
            <a:grp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/>
          </p:spPr>
        </p:cxnSp>
        <p:sp>
          <p:nvSpPr>
            <p:cNvPr id="928849" name="Line 81"/>
            <p:cNvSpPr>
              <a:spLocks noChangeShapeType="1"/>
            </p:cNvSpPr>
            <p:nvPr/>
          </p:nvSpPr>
          <p:spPr bwMode="auto">
            <a:xfrm>
              <a:off x="6553194" y="6019802"/>
              <a:ext cx="1752606" cy="0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964" name="Text Box 86"/>
            <p:cNvSpPr txBox="1">
              <a:spLocks noChangeArrowheads="1"/>
            </p:cNvSpPr>
            <p:nvPr/>
          </p:nvSpPr>
          <p:spPr bwMode="auto">
            <a:xfrm>
              <a:off x="990600" y="5897563"/>
              <a:ext cx="166713" cy="2769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>
                  <a:solidFill>
                    <a:schemeClr val="bg2"/>
                  </a:solidFill>
                </a:rPr>
                <a:t>N</a:t>
              </a:r>
            </a:p>
          </p:txBody>
        </p:sp>
        <p:sp>
          <p:nvSpPr>
            <p:cNvPr id="38965" name="Rectangle 49"/>
            <p:cNvSpPr>
              <a:spLocks noChangeArrowheads="1"/>
            </p:cNvSpPr>
            <p:nvPr/>
          </p:nvSpPr>
          <p:spPr bwMode="auto">
            <a:xfrm>
              <a:off x="2274888" y="5570538"/>
              <a:ext cx="700088" cy="28416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1800" dirty="0">
                  <a:solidFill>
                    <a:schemeClr val="bg2"/>
                  </a:solidFill>
                </a:rPr>
                <a:t>读字符</a:t>
              </a:r>
            </a:p>
          </p:txBody>
        </p:sp>
        <p:cxnSp>
          <p:nvCxnSpPr>
            <p:cNvPr id="38966" name="AutoShape 50"/>
            <p:cNvCxnSpPr>
              <a:cxnSpLocks noChangeShapeType="1"/>
              <a:stCxn id="38958" idx="3"/>
              <a:endCxn id="38965" idx="1"/>
            </p:cNvCxnSpPr>
            <p:nvPr/>
          </p:nvCxnSpPr>
          <p:spPr bwMode="auto">
            <a:xfrm>
              <a:off x="1847824" y="5709458"/>
              <a:ext cx="427064" cy="3162"/>
            </a:xfrm>
            <a:prstGeom prst="straightConnector1">
              <a:avLst/>
            </a:prstGeom>
            <a:grp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38967" name="AutoShape 52"/>
            <p:cNvCxnSpPr>
              <a:cxnSpLocks noChangeShapeType="1"/>
              <a:stCxn id="38965" idx="3"/>
              <a:endCxn id="38959" idx="1"/>
            </p:cNvCxnSpPr>
            <p:nvPr/>
          </p:nvCxnSpPr>
          <p:spPr bwMode="auto">
            <a:xfrm>
              <a:off x="2968625" y="5713413"/>
              <a:ext cx="1128713" cy="0"/>
            </a:xfrm>
            <a:prstGeom prst="straightConnector1">
              <a:avLst/>
            </a:prstGeom>
            <a:grp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/>
          </p:spPr>
        </p:cxnSp>
        <p:sp>
          <p:nvSpPr>
            <p:cNvPr id="38968" name="Rectangle 55"/>
            <p:cNvSpPr>
              <a:spLocks noChangeArrowheads="1"/>
            </p:cNvSpPr>
            <p:nvPr/>
          </p:nvSpPr>
          <p:spPr bwMode="auto">
            <a:xfrm>
              <a:off x="5507038" y="5564188"/>
              <a:ext cx="1281113" cy="28416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1800" dirty="0">
                  <a:solidFill>
                    <a:schemeClr val="bg2"/>
                  </a:solidFill>
                </a:rPr>
                <a:t>输出单分符</a:t>
              </a:r>
              <a:r>
                <a:rPr lang="en-US" altLang="zh-CN" sz="1800" dirty="0">
                  <a:solidFill>
                    <a:schemeClr val="bg2"/>
                  </a:solidFill>
                </a:rPr>
                <a:t>/ </a:t>
              </a:r>
            </a:p>
          </p:txBody>
        </p:sp>
        <p:cxnSp>
          <p:nvCxnSpPr>
            <p:cNvPr id="38969" name="AutoShape 59"/>
            <p:cNvCxnSpPr>
              <a:cxnSpLocks noChangeShapeType="1"/>
              <a:stCxn id="38959" idx="3"/>
              <a:endCxn id="38968" idx="1"/>
            </p:cNvCxnSpPr>
            <p:nvPr/>
          </p:nvCxnSpPr>
          <p:spPr bwMode="auto">
            <a:xfrm flipV="1">
              <a:off x="4935538" y="5707063"/>
              <a:ext cx="584200" cy="6350"/>
            </a:xfrm>
            <a:prstGeom prst="straightConnector1">
              <a:avLst/>
            </a:prstGeom>
            <a:grp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/>
          </p:spPr>
        </p:cxnSp>
        <p:sp>
          <p:nvSpPr>
            <p:cNvPr id="38970" name="Text Box 72"/>
            <p:cNvSpPr txBox="1">
              <a:spLocks noChangeArrowheads="1"/>
            </p:cNvSpPr>
            <p:nvPr/>
          </p:nvSpPr>
          <p:spPr bwMode="auto">
            <a:xfrm>
              <a:off x="1877940" y="5369125"/>
              <a:ext cx="166713" cy="27699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>
                  <a:solidFill>
                    <a:schemeClr val="bg2"/>
                  </a:solidFill>
                </a:rPr>
                <a:t>Y</a:t>
              </a:r>
            </a:p>
          </p:txBody>
        </p:sp>
        <p:sp>
          <p:nvSpPr>
            <p:cNvPr id="928848" name="Line 80"/>
            <p:cNvSpPr>
              <a:spLocks noChangeShapeType="1"/>
            </p:cNvSpPr>
            <p:nvPr/>
          </p:nvSpPr>
          <p:spPr bwMode="auto">
            <a:xfrm>
              <a:off x="6781795" y="5715006"/>
              <a:ext cx="1524005" cy="0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972" name="Text Box 95"/>
            <p:cNvSpPr txBox="1">
              <a:spLocks noChangeArrowheads="1"/>
            </p:cNvSpPr>
            <p:nvPr/>
          </p:nvSpPr>
          <p:spPr bwMode="auto">
            <a:xfrm>
              <a:off x="4953000" y="5486400"/>
              <a:ext cx="166713" cy="27699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>
                  <a:solidFill>
                    <a:schemeClr val="bg2"/>
                  </a:solidFill>
                </a:rPr>
                <a:t>N</a:t>
              </a:r>
            </a:p>
          </p:txBody>
        </p:sp>
        <p:cxnSp>
          <p:nvCxnSpPr>
            <p:cNvPr id="38973" name="AutoShape 22"/>
            <p:cNvCxnSpPr>
              <a:cxnSpLocks noChangeShapeType="1"/>
              <a:endCxn id="38958" idx="0"/>
            </p:cNvCxnSpPr>
            <p:nvPr/>
          </p:nvCxnSpPr>
          <p:spPr bwMode="auto">
            <a:xfrm rot="5400000">
              <a:off x="1213240" y="5282798"/>
              <a:ext cx="285751" cy="7181"/>
            </a:xfrm>
            <a:prstGeom prst="straightConnector1">
              <a:avLst/>
            </a:prstGeom>
            <a:grp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/>
          </p:spPr>
        </p:cxnSp>
      </p:grpSp>
      <p:cxnSp>
        <p:nvCxnSpPr>
          <p:cNvPr id="35862" name="AutoShape 19"/>
          <p:cNvCxnSpPr>
            <a:cxnSpLocks noChangeShapeType="1"/>
          </p:cNvCxnSpPr>
          <p:nvPr/>
        </p:nvCxnSpPr>
        <p:spPr bwMode="auto">
          <a:xfrm rot="5400000">
            <a:off x="1237457" y="905669"/>
            <a:ext cx="241300" cy="1587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3" name="AutoShape 19"/>
          <p:cNvCxnSpPr>
            <a:cxnSpLocks noChangeShapeType="1"/>
          </p:cNvCxnSpPr>
          <p:nvPr/>
        </p:nvCxnSpPr>
        <p:spPr bwMode="auto">
          <a:xfrm rot="5400000">
            <a:off x="1237457" y="405606"/>
            <a:ext cx="241300" cy="1587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357188" y="428625"/>
            <a:ext cx="990600" cy="1674813"/>
            <a:chOff x="357188" y="428625"/>
            <a:chExt cx="990600" cy="1674813"/>
          </a:xfrm>
        </p:grpSpPr>
        <p:sp>
          <p:nvSpPr>
            <p:cNvPr id="928793" name="Line 25"/>
            <p:cNvSpPr>
              <a:spLocks noChangeShapeType="1"/>
            </p:cNvSpPr>
            <p:nvPr/>
          </p:nvSpPr>
          <p:spPr bwMode="auto">
            <a:xfrm>
              <a:off x="357188" y="428625"/>
              <a:ext cx="99060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5881" name="AutoShape 26"/>
            <p:cNvCxnSpPr>
              <a:cxnSpLocks noChangeShapeType="1"/>
            </p:cNvCxnSpPr>
            <p:nvPr/>
          </p:nvCxnSpPr>
          <p:spPr bwMode="auto">
            <a:xfrm rot="5400000">
              <a:off x="-464344" y="1250157"/>
              <a:ext cx="1643063" cy="0"/>
            </a:xfrm>
            <a:prstGeom prst="straightConnector1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82" name="Text Box 77"/>
            <p:cNvSpPr txBox="1">
              <a:spLocks noChangeArrowheads="1"/>
            </p:cNvSpPr>
            <p:nvPr/>
          </p:nvSpPr>
          <p:spPr bwMode="auto">
            <a:xfrm>
              <a:off x="609600" y="1828800"/>
              <a:ext cx="1651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bg2"/>
                  </a:solidFill>
                </a:rPr>
                <a:t>Y</a:t>
              </a:r>
            </a:p>
          </p:txBody>
        </p:sp>
        <p:cxnSp>
          <p:nvCxnSpPr>
            <p:cNvPr id="35883" name="AutoShape 48"/>
            <p:cNvCxnSpPr>
              <a:cxnSpLocks noChangeShapeType="1"/>
            </p:cNvCxnSpPr>
            <p:nvPr/>
          </p:nvCxnSpPr>
          <p:spPr bwMode="auto">
            <a:xfrm flipV="1">
              <a:off x="357188" y="2071688"/>
              <a:ext cx="360000" cy="1587"/>
            </a:xfrm>
            <a:prstGeom prst="straightConnector1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5865" name="AutoShape 48"/>
          <p:cNvCxnSpPr>
            <a:cxnSpLocks noChangeShapeType="1"/>
          </p:cNvCxnSpPr>
          <p:nvPr/>
        </p:nvCxnSpPr>
        <p:spPr bwMode="auto">
          <a:xfrm flipV="1">
            <a:off x="2000250" y="1285875"/>
            <a:ext cx="468313" cy="1588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solidFill>
              <a:schemeClr val="tx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3302000" y="1905000"/>
            <a:ext cx="5003800" cy="1160463"/>
            <a:chOff x="3302000" y="1905000"/>
            <a:chExt cx="5003800" cy="1160463"/>
          </a:xfrm>
        </p:grpSpPr>
        <p:sp>
          <p:nvSpPr>
            <p:cNvPr id="35868" name="Rectangle 30"/>
            <p:cNvSpPr>
              <a:spLocks noChangeArrowheads="1"/>
            </p:cNvSpPr>
            <p:nvPr/>
          </p:nvSpPr>
          <p:spPr bwMode="auto">
            <a:xfrm>
              <a:off x="3663950" y="2664228"/>
              <a:ext cx="987425" cy="28431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chemeClr val="bg2"/>
                  </a:solidFill>
                </a:rPr>
                <a:t>查保留字 </a:t>
              </a:r>
            </a:p>
          </p:txBody>
        </p:sp>
        <p:sp>
          <p:nvSpPr>
            <p:cNvPr id="38946" name="AutoShape 31"/>
            <p:cNvSpPr>
              <a:spLocks noChangeArrowheads="1"/>
            </p:cNvSpPr>
            <p:nvPr/>
          </p:nvSpPr>
          <p:spPr bwMode="auto">
            <a:xfrm>
              <a:off x="5033963" y="2514600"/>
              <a:ext cx="1728787" cy="55086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1800" dirty="0">
                  <a:solidFill>
                    <a:schemeClr val="bg2"/>
                  </a:solidFill>
                </a:rPr>
                <a:t>保留字</a:t>
              </a:r>
              <a:r>
                <a:rPr lang="en-US" altLang="zh-CN" sz="1800" dirty="0">
                  <a:solidFill>
                    <a:schemeClr val="bg2"/>
                  </a:solidFill>
                </a:rPr>
                <a:t>?</a:t>
              </a:r>
              <a:r>
                <a:rPr lang="zh-CN" altLang="en-US" sz="1800" dirty="0">
                  <a:solidFill>
                    <a:schemeClr val="bg2"/>
                  </a:solidFill>
                </a:rPr>
                <a:t> </a:t>
              </a:r>
            </a:p>
          </p:txBody>
        </p:sp>
        <p:sp>
          <p:nvSpPr>
            <p:cNvPr id="35870" name="Rectangle 32"/>
            <p:cNvSpPr>
              <a:spLocks noChangeArrowheads="1"/>
            </p:cNvSpPr>
            <p:nvPr/>
          </p:nvSpPr>
          <p:spPr bwMode="auto">
            <a:xfrm>
              <a:off x="5160963" y="1905000"/>
              <a:ext cx="1217613" cy="28431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chemeClr val="bg2"/>
                  </a:solidFill>
                </a:rPr>
                <a:t>输出保留字 </a:t>
              </a:r>
            </a:p>
          </p:txBody>
        </p:sp>
        <p:sp>
          <p:nvSpPr>
            <p:cNvPr id="35871" name="Rectangle 33"/>
            <p:cNvSpPr>
              <a:spLocks noChangeArrowheads="1"/>
            </p:cNvSpPr>
            <p:nvPr/>
          </p:nvSpPr>
          <p:spPr bwMode="auto">
            <a:xfrm>
              <a:off x="6935788" y="2645168"/>
              <a:ext cx="1160463" cy="28431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chemeClr val="bg2"/>
                  </a:solidFill>
                </a:rPr>
                <a:t>输出标识符</a:t>
              </a:r>
            </a:p>
          </p:txBody>
        </p:sp>
        <p:cxnSp>
          <p:nvCxnSpPr>
            <p:cNvPr id="35872" name="AutoShape 35"/>
            <p:cNvCxnSpPr>
              <a:cxnSpLocks noChangeShapeType="1"/>
              <a:stCxn id="35922" idx="3"/>
              <a:endCxn id="35868" idx="1"/>
            </p:cNvCxnSpPr>
            <p:nvPr/>
          </p:nvCxnSpPr>
          <p:spPr bwMode="auto">
            <a:xfrm flipV="1">
              <a:off x="3302000" y="2807179"/>
              <a:ext cx="365125" cy="1589"/>
            </a:xfrm>
            <a:prstGeom prst="straightConnector1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73" name="AutoShape 36"/>
            <p:cNvCxnSpPr>
              <a:cxnSpLocks noChangeShapeType="1"/>
              <a:stCxn id="35868" idx="3"/>
              <a:endCxn id="38946" idx="1"/>
            </p:cNvCxnSpPr>
            <p:nvPr/>
          </p:nvCxnSpPr>
          <p:spPr bwMode="auto">
            <a:xfrm flipV="1">
              <a:off x="4651375" y="2790194"/>
              <a:ext cx="382588" cy="16192"/>
            </a:xfrm>
            <a:prstGeom prst="straightConnector1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74" name="AutoShape 38"/>
            <p:cNvCxnSpPr>
              <a:cxnSpLocks noChangeShapeType="1"/>
              <a:stCxn id="38946" idx="3"/>
              <a:endCxn id="35871" idx="1"/>
            </p:cNvCxnSpPr>
            <p:nvPr/>
          </p:nvCxnSpPr>
          <p:spPr bwMode="auto">
            <a:xfrm flipV="1">
              <a:off x="6763040" y="2787325"/>
              <a:ext cx="172748" cy="2869"/>
            </a:xfrm>
            <a:prstGeom prst="straightConnector1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75" name="Text Box 69"/>
            <p:cNvSpPr txBox="1">
              <a:spLocks noChangeArrowheads="1"/>
            </p:cNvSpPr>
            <p:nvPr/>
          </p:nvSpPr>
          <p:spPr bwMode="auto">
            <a:xfrm>
              <a:off x="6037952" y="2237832"/>
              <a:ext cx="165100" cy="274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bg2"/>
                  </a:solidFill>
                </a:rPr>
                <a:t>Y</a:t>
              </a:r>
            </a:p>
          </p:txBody>
        </p:sp>
        <p:sp>
          <p:nvSpPr>
            <p:cNvPr id="928852" name="Line 84"/>
            <p:cNvSpPr>
              <a:spLocks noChangeShapeType="1"/>
            </p:cNvSpPr>
            <p:nvPr/>
          </p:nvSpPr>
          <p:spPr bwMode="auto">
            <a:xfrm>
              <a:off x="8077200" y="2819400"/>
              <a:ext cx="22860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8853" name="Line 85"/>
            <p:cNvSpPr>
              <a:spLocks noChangeShapeType="1"/>
            </p:cNvSpPr>
            <p:nvPr/>
          </p:nvSpPr>
          <p:spPr bwMode="auto">
            <a:xfrm>
              <a:off x="6400800" y="2057400"/>
              <a:ext cx="190500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78" name="Text Box 93"/>
            <p:cNvSpPr txBox="1">
              <a:spLocks noChangeArrowheads="1"/>
            </p:cNvSpPr>
            <p:nvPr/>
          </p:nvSpPr>
          <p:spPr bwMode="auto">
            <a:xfrm>
              <a:off x="6684314" y="2484039"/>
              <a:ext cx="165100" cy="274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bg2"/>
                  </a:solidFill>
                </a:rPr>
                <a:t>N</a:t>
              </a:r>
            </a:p>
          </p:txBody>
        </p:sp>
        <p:cxnSp>
          <p:nvCxnSpPr>
            <p:cNvPr id="35879" name="AutoShape 22"/>
            <p:cNvCxnSpPr>
              <a:cxnSpLocks noChangeShapeType="1"/>
            </p:cNvCxnSpPr>
            <p:nvPr/>
          </p:nvCxnSpPr>
          <p:spPr bwMode="auto">
            <a:xfrm>
              <a:off x="5917831" y="2189314"/>
              <a:ext cx="4621" cy="331789"/>
            </a:xfrm>
            <a:prstGeom prst="straightConnector1">
              <a:avLst/>
            </a:prstGeom>
            <a:noFill/>
            <a:ln w="28575">
              <a:solidFill>
                <a:schemeClr val="bg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5"/>
          <p:cNvSpPr txBox="1">
            <a:spLocks noChangeArrowheads="1"/>
          </p:cNvSpPr>
          <p:nvPr/>
        </p:nvSpPr>
        <p:spPr bwMode="auto">
          <a:xfrm>
            <a:off x="0" y="822325"/>
            <a:ext cx="9144000" cy="523875"/>
          </a:xfrm>
          <a:prstGeom prst="rect">
            <a:avLst/>
          </a:prstGeom>
          <a:solidFill>
            <a:srgbClr val="FFEB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</a:rPr>
              <a:t>[</a:t>
            </a:r>
            <a:r>
              <a:rPr lang="zh-CN" altLang="en-US" sz="2800">
                <a:solidFill>
                  <a:schemeClr val="bg2"/>
                </a:solidFill>
              </a:rPr>
              <a:t>例</a:t>
            </a:r>
            <a:r>
              <a:rPr lang="en-US" altLang="zh-CN" sz="2800">
                <a:solidFill>
                  <a:schemeClr val="bg2"/>
                </a:solidFill>
              </a:rPr>
              <a:t>3-3] </a:t>
            </a:r>
            <a:r>
              <a:rPr lang="zh-CN" altLang="en-US" sz="2800">
                <a:solidFill>
                  <a:schemeClr val="bg2"/>
                </a:solidFill>
              </a:rPr>
              <a:t>输入文件</a:t>
            </a:r>
            <a:r>
              <a:rPr lang="en-US" altLang="zh-CN" sz="2800">
                <a:solidFill>
                  <a:schemeClr val="bg2"/>
                </a:solidFill>
              </a:rPr>
              <a:t>if1.txt </a:t>
            </a:r>
            <a:r>
              <a:rPr lang="zh-CN" altLang="en-US" sz="2800">
                <a:solidFill>
                  <a:schemeClr val="bg2"/>
                </a:solidFill>
              </a:rPr>
              <a:t>，运行词法分析程序的输出结果。</a:t>
            </a:r>
          </a:p>
        </p:txBody>
      </p:sp>
      <p:sp>
        <p:nvSpPr>
          <p:cNvPr id="930825" name="AutoShape 9"/>
          <p:cNvSpPr>
            <a:spLocks noChangeArrowheads="1"/>
          </p:cNvSpPr>
          <p:nvPr/>
        </p:nvSpPr>
        <p:spPr bwMode="auto">
          <a:xfrm>
            <a:off x="2843213" y="3025775"/>
            <a:ext cx="1582737" cy="288925"/>
          </a:xfrm>
          <a:prstGeom prst="rightArrow">
            <a:avLst>
              <a:gd name="adj1" fmla="val 50000"/>
              <a:gd name="adj2" fmla="val 1369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64" name="Rectangle 10"/>
          <p:cNvSpPr>
            <a:spLocks noGrp="1" noChangeArrowheads="1"/>
          </p:cNvSpPr>
          <p:nvPr>
            <p:ph type="title"/>
          </p:nvPr>
        </p:nvSpPr>
        <p:spPr>
          <a:xfrm>
            <a:off x="411163" y="34925"/>
            <a:ext cx="8458200" cy="685800"/>
          </a:xfrm>
        </p:spPr>
        <p:txBody>
          <a:bodyPr/>
          <a:lstStyle/>
          <a:p>
            <a:pPr marL="457200" indent="-457200"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0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3.4.3 TEST</a:t>
            </a:r>
            <a:r>
              <a:rPr lang="zh-CN" altLang="en-US" sz="40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词法分析程序的实现 </a:t>
            </a:r>
          </a:p>
        </p:txBody>
      </p:sp>
      <p:pic>
        <p:nvPicPr>
          <p:cNvPr id="3789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2133600"/>
            <a:ext cx="20669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1138238"/>
            <a:ext cx="1589088" cy="574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solidFill>
              <a:schemeClr val="tx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0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25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E05C28A-10E4-4F48-8F16-C6C35E7533CA}" type="datetime1">
              <a:rPr lang="zh-CN" altLang="en-US"/>
              <a:pPr>
                <a:defRPr/>
              </a:pPr>
              <a:t>2020/9/23</a:t>
            </a:fld>
            <a:endParaRPr lang="en-US" altLang="zh-CN"/>
          </a:p>
        </p:txBody>
      </p:sp>
      <p:sp>
        <p:nvSpPr>
          <p:cNvPr id="3891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3A227A-EEF4-411C-AE86-21D4DA949C87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400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solidFill>
            <a:srgbClr val="FFEB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bg2"/>
                </a:solidFill>
              </a:rPr>
              <a:t>输入文件</a:t>
            </a:r>
            <a:r>
              <a:rPr lang="en-US" altLang="zh-CN" sz="2800">
                <a:solidFill>
                  <a:schemeClr val="bg2"/>
                </a:solidFill>
              </a:rPr>
              <a:t>while2.txt</a:t>
            </a:r>
            <a:r>
              <a:rPr lang="zh-CN" altLang="en-US" sz="2800">
                <a:solidFill>
                  <a:schemeClr val="bg2"/>
                </a:solidFill>
              </a:rPr>
              <a:t>如下，运行词法分析程序的输出结果。</a:t>
            </a:r>
          </a:p>
        </p:txBody>
      </p:sp>
      <p:sp>
        <p:nvSpPr>
          <p:cNvPr id="957447" name="AutoShape 7"/>
          <p:cNvSpPr>
            <a:spLocks noChangeArrowheads="1"/>
          </p:cNvSpPr>
          <p:nvPr/>
        </p:nvSpPr>
        <p:spPr bwMode="auto">
          <a:xfrm>
            <a:off x="2411413" y="3116263"/>
            <a:ext cx="1582737" cy="288925"/>
          </a:xfrm>
          <a:prstGeom prst="rightArrow">
            <a:avLst>
              <a:gd name="adj1" fmla="val 50000"/>
              <a:gd name="adj2" fmla="val 1369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1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93163" y="6569075"/>
            <a:ext cx="350837" cy="288925"/>
          </a:xfrm>
          <a:prstGeom prst="actionButtonHome">
            <a:avLst/>
          </a:prstGeom>
          <a:solidFill>
            <a:schemeClr val="tx1">
              <a:lumMod val="95000"/>
            </a:schemeClr>
          </a:solidFill>
          <a:ln w="12700" cap="sq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8919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557338"/>
            <a:ext cx="206692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525" y="836613"/>
            <a:ext cx="2295525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638" y="825500"/>
            <a:ext cx="2295525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7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50" y="720725"/>
            <a:ext cx="8643938" cy="46720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char * strchr(char * str, int ch);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2400" dirty="0">
                <a:solidFill>
                  <a:schemeClr val="bg2"/>
                </a:solidFill>
                <a:latin typeface="+mj-lt"/>
              </a:rPr>
              <a:t>功能：找出在字符串</a:t>
            </a:r>
            <a:r>
              <a:rPr lang="en-US" sz="2400" dirty="0">
                <a:solidFill>
                  <a:schemeClr val="bg2"/>
                </a:solidFill>
                <a:latin typeface="+mj-lt"/>
              </a:rPr>
              <a:t>str</a:t>
            </a:r>
            <a:r>
              <a:rPr lang="zh-CN" altLang="en-US" sz="2400" dirty="0">
                <a:solidFill>
                  <a:schemeClr val="bg2"/>
                </a:solidFill>
                <a:latin typeface="+mj-lt"/>
              </a:rPr>
              <a:t>中第一次出</a:t>
            </a:r>
            <a:r>
              <a:rPr lang="zh-CN" altLang="en-US" sz="2400" dirty="0">
                <a:solidFill>
                  <a:schemeClr val="bg2"/>
                </a:solidFill>
              </a:rPr>
              <a:t>现</a:t>
            </a:r>
            <a:r>
              <a:rPr lang="zh-CN" altLang="en-US" sz="2400" dirty="0">
                <a:solidFill>
                  <a:schemeClr val="bg2"/>
                </a:solidFill>
                <a:latin typeface="+mj-lt"/>
              </a:rPr>
              <a:t>字符</a:t>
            </a:r>
            <a:r>
              <a:rPr lang="en-US" sz="2400" dirty="0">
                <a:solidFill>
                  <a:schemeClr val="bg2"/>
                </a:solidFill>
                <a:latin typeface="+mj-lt"/>
              </a:rPr>
              <a:t>ch</a:t>
            </a:r>
            <a:r>
              <a:rPr lang="zh-CN" altLang="en-US" sz="2400" dirty="0">
                <a:solidFill>
                  <a:schemeClr val="bg2"/>
                </a:solidFill>
                <a:latin typeface="+mj-lt"/>
              </a:rPr>
              <a:t>的位置</a:t>
            </a:r>
            <a:endParaRPr lang="en-US" altLang="zh-CN" sz="24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400" dirty="0">
                <a:solidFill>
                  <a:schemeClr val="bg2"/>
                </a:solidFill>
                <a:latin typeface="+mj-lt"/>
              </a:rPr>
              <a:t>           </a:t>
            </a:r>
            <a:r>
              <a:rPr lang="zh-CN" altLang="en-US" sz="2400" dirty="0">
                <a:solidFill>
                  <a:schemeClr val="bg2"/>
                </a:solidFill>
                <a:latin typeface="+mj-lt"/>
              </a:rPr>
              <a:t>找到：返回该字符位置的指针</a:t>
            </a:r>
            <a:endParaRPr lang="en-US" altLang="zh-CN" sz="24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400" dirty="0">
                <a:solidFill>
                  <a:schemeClr val="bg2"/>
                </a:solidFill>
                <a:latin typeface="+mj-lt"/>
              </a:rPr>
              <a:t>          </a:t>
            </a:r>
            <a:r>
              <a:rPr lang="zh-CN" altLang="en-US" sz="2400" dirty="0">
                <a:solidFill>
                  <a:schemeClr val="bg2"/>
                </a:solidFill>
                <a:latin typeface="+mj-lt"/>
              </a:rPr>
              <a:t>找不到：返回空指针</a:t>
            </a:r>
            <a:r>
              <a:rPr lang="en-US" altLang="zh-CN" sz="2400" dirty="0">
                <a:solidFill>
                  <a:schemeClr val="bg2"/>
                </a:solidFill>
                <a:latin typeface="+mj-lt"/>
              </a:rPr>
              <a:t>(</a:t>
            </a:r>
            <a:r>
              <a:rPr lang="en-US" sz="2400" dirty="0">
                <a:solidFill>
                  <a:schemeClr val="bg2"/>
                </a:solidFill>
                <a:latin typeface="+mj-lt"/>
              </a:rPr>
              <a:t>NULL)。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br>
              <a:rPr lang="en-US" sz="2400" dirty="0">
                <a:solidFill>
                  <a:schemeClr val="bg2"/>
                </a:solidFill>
                <a:latin typeface="+mj-lt"/>
              </a:rPr>
            </a:br>
            <a:r>
              <a:rPr lang="zh-CN" altLang="en-US" sz="24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char * strstr(char * str1,char * str2);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2400" dirty="0">
                <a:solidFill>
                  <a:schemeClr val="bg2"/>
                </a:solidFill>
                <a:latin typeface="+mj-lt"/>
              </a:rPr>
              <a:t>功能：找出在字符串</a:t>
            </a:r>
            <a:r>
              <a:rPr lang="en-US" sz="2400" dirty="0">
                <a:solidFill>
                  <a:schemeClr val="bg2"/>
                </a:solidFill>
                <a:latin typeface="+mj-lt"/>
              </a:rPr>
              <a:t>str1</a:t>
            </a:r>
            <a:r>
              <a:rPr lang="zh-CN" altLang="en-US" sz="2400" dirty="0">
                <a:solidFill>
                  <a:schemeClr val="bg2"/>
                </a:solidFill>
                <a:latin typeface="+mj-lt"/>
              </a:rPr>
              <a:t>中第一次出现字符串</a:t>
            </a:r>
            <a:r>
              <a:rPr lang="en-US" sz="2400" dirty="0">
                <a:solidFill>
                  <a:schemeClr val="bg2"/>
                </a:solidFill>
                <a:latin typeface="+mj-lt"/>
              </a:rPr>
              <a:t>str2</a:t>
            </a:r>
            <a:r>
              <a:rPr lang="zh-CN" altLang="en-US" sz="2400" dirty="0">
                <a:solidFill>
                  <a:schemeClr val="bg2"/>
                </a:solidFill>
                <a:latin typeface="+mj-lt"/>
              </a:rPr>
              <a:t>的位置</a:t>
            </a:r>
            <a:endParaRPr lang="en-US" altLang="zh-CN" sz="24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2400" dirty="0">
                <a:solidFill>
                  <a:schemeClr val="bg2"/>
                </a:solidFill>
                <a:latin typeface="+mj-lt"/>
              </a:rPr>
              <a:t>          找到：返回该字符串位置的指针，</a:t>
            </a:r>
            <a:endParaRPr lang="en-US" altLang="zh-CN" sz="24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400" dirty="0">
                <a:solidFill>
                  <a:schemeClr val="bg2"/>
                </a:solidFill>
                <a:latin typeface="+mj-lt"/>
              </a:rPr>
              <a:t>         </a:t>
            </a:r>
            <a:r>
              <a:rPr lang="zh-CN" altLang="en-US" sz="2400" dirty="0">
                <a:solidFill>
                  <a:schemeClr val="bg2"/>
                </a:solidFill>
                <a:latin typeface="+mj-lt"/>
              </a:rPr>
              <a:t>找不到：返回空指针</a:t>
            </a:r>
            <a:r>
              <a:rPr lang="en-US" altLang="zh-CN" sz="2400" dirty="0">
                <a:solidFill>
                  <a:schemeClr val="bg2"/>
                </a:solidFill>
                <a:latin typeface="+mj-lt"/>
              </a:rPr>
              <a:t>(</a:t>
            </a:r>
            <a:r>
              <a:rPr lang="en-US" sz="2400" dirty="0">
                <a:solidFill>
                  <a:schemeClr val="bg2"/>
                </a:solidFill>
                <a:latin typeface="+mj-lt"/>
              </a:rPr>
              <a:t>NULL)。</a:t>
            </a:r>
            <a:br>
              <a:rPr lang="en-US" sz="2400" dirty="0">
                <a:solidFill>
                  <a:schemeClr val="bg2"/>
                </a:solidFill>
                <a:latin typeface="+mj-lt"/>
              </a:rPr>
            </a:br>
            <a:endParaRPr lang="zh-CN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71813" y="5286375"/>
            <a:ext cx="1552575" cy="469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&lt;string.h&gt;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056"/>
          <p:cNvSpPr>
            <a:spLocks noGrp="1" noChangeArrowheads="1"/>
          </p:cNvSpPr>
          <p:nvPr>
            <p:ph type="title"/>
          </p:nvPr>
        </p:nvSpPr>
        <p:spPr>
          <a:xfrm>
            <a:off x="1763713" y="0"/>
            <a:ext cx="5538787" cy="609600"/>
          </a:xfrm>
        </p:spPr>
        <p:txBody>
          <a:bodyPr/>
          <a:lstStyle/>
          <a:p>
            <a:pPr marL="457200" indent="-457200"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3.5  </a:t>
            </a:r>
            <a:r>
              <a:rPr lang="zh-CN" altLang="en-US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正则表达式 </a:t>
            </a:r>
          </a:p>
        </p:txBody>
      </p:sp>
      <p:sp>
        <p:nvSpPr>
          <p:cNvPr id="740362" name="Rectangle 2058"/>
          <p:cNvSpPr>
            <a:spLocks noChangeArrowheads="1"/>
          </p:cNvSpPr>
          <p:nvPr/>
        </p:nvSpPr>
        <p:spPr bwMode="auto">
          <a:xfrm>
            <a:off x="323850" y="1839913"/>
            <a:ext cx="90678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bg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rgbClr val="FF00FF"/>
                </a:solidFill>
                <a:latin typeface="宋体" panose="02010600030101010101" pitchFamily="2" charset="-122"/>
              </a:rPr>
              <a:t>正规式</a:t>
            </a:r>
            <a:r>
              <a:rPr lang="zh-CN" altLang="en-US" sz="2800" b="0" dirty="0">
                <a:solidFill>
                  <a:srgbClr val="FF00FF"/>
                </a:solidFill>
              </a:rPr>
              <a:t>（</a:t>
            </a:r>
            <a:r>
              <a:rPr lang="en-US" altLang="zh-CN" sz="2800" dirty="0">
                <a:solidFill>
                  <a:srgbClr val="FF00FF"/>
                </a:solidFill>
              </a:rPr>
              <a:t>R</a:t>
            </a:r>
            <a:r>
              <a:rPr lang="en-US" altLang="zh-CN" sz="2800" b="0" dirty="0">
                <a:solidFill>
                  <a:srgbClr val="FF00FF"/>
                </a:solidFill>
              </a:rPr>
              <a:t>egular </a:t>
            </a:r>
            <a:r>
              <a:rPr lang="en-US" altLang="zh-CN" sz="2800" dirty="0">
                <a:solidFill>
                  <a:srgbClr val="FF00FF"/>
                </a:solidFill>
              </a:rPr>
              <a:t>E</a:t>
            </a:r>
            <a:r>
              <a:rPr lang="en-US" altLang="zh-CN" sz="2800" b="0" dirty="0">
                <a:solidFill>
                  <a:srgbClr val="FF00FF"/>
                </a:solidFill>
              </a:rPr>
              <a:t>xpression</a:t>
            </a:r>
            <a:r>
              <a:rPr lang="zh-CN" altLang="en-US" sz="2800" b="0" dirty="0">
                <a:solidFill>
                  <a:srgbClr val="FF00FF"/>
                </a:solidFill>
              </a:rPr>
              <a:t>）</a:t>
            </a:r>
            <a:br>
              <a:rPr lang="zh-CN" altLang="en-US" sz="2800" b="0" dirty="0">
                <a:solidFill>
                  <a:srgbClr val="FF00FF"/>
                </a:solidFill>
              </a:rPr>
            </a:br>
            <a:br>
              <a:rPr lang="zh-CN" altLang="en-US" sz="2800" b="0" dirty="0">
                <a:solidFill>
                  <a:schemeClr val="bg2"/>
                </a:solidFill>
              </a:rPr>
            </a:br>
            <a:r>
              <a:rPr lang="zh-CN" altLang="en-US" sz="2800" b="0" dirty="0">
                <a:solidFill>
                  <a:schemeClr val="bg2"/>
                </a:solidFill>
              </a:rPr>
              <a:t>      </a:t>
            </a:r>
            <a:r>
              <a:rPr lang="zh-CN" altLang="en-US" sz="2800" dirty="0">
                <a:solidFill>
                  <a:schemeClr val="bg2"/>
                </a:solidFill>
              </a:rPr>
              <a:t>说明单词的模式</a:t>
            </a:r>
            <a:r>
              <a:rPr lang="en-US" altLang="zh-CN" sz="2800" dirty="0">
                <a:solidFill>
                  <a:schemeClr val="bg2"/>
                </a:solidFill>
              </a:rPr>
              <a:t>(pattern) </a:t>
            </a:r>
            <a:br>
              <a:rPr lang="en-US" altLang="zh-CN" sz="2800" dirty="0">
                <a:solidFill>
                  <a:schemeClr val="bg2"/>
                </a:solidFill>
              </a:rPr>
            </a:br>
            <a:br>
              <a:rPr lang="en-US" altLang="zh-CN" sz="2800" dirty="0">
                <a:solidFill>
                  <a:schemeClr val="bg2"/>
                </a:solidFill>
              </a:rPr>
            </a:br>
            <a:r>
              <a:rPr lang="en-US" altLang="zh-CN" sz="2800" dirty="0">
                <a:solidFill>
                  <a:schemeClr val="bg2"/>
                </a:solidFill>
              </a:rPr>
              <a:t>     </a:t>
            </a:r>
            <a:r>
              <a:rPr lang="zh-CN" altLang="en-US" sz="2800" dirty="0">
                <a:solidFill>
                  <a:schemeClr val="bg2"/>
                </a:solidFill>
                <a:latin typeface="宋体" panose="02010600030101010101" pitchFamily="2" charset="-122"/>
              </a:rPr>
              <a:t>正规语言的另一种描述方法，</a:t>
            </a:r>
            <a:r>
              <a:rPr lang="zh-CN" altLang="en-US" sz="2800" dirty="0">
                <a:solidFill>
                  <a:schemeClr val="bg2"/>
                </a:solidFill>
              </a:rPr>
              <a:t>定义正规集的数学工具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11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solidFill>
              <a:schemeClr val="tx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0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0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62" grpId="0" build="allAtOnce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A6D562-6D97-45F8-B524-CB148116AA24}" type="datetime1">
              <a:rPr lang="zh-CN" altLang="en-US" smtClean="0"/>
              <a:pPr>
                <a:defRPr/>
              </a:pPr>
              <a:t>2020/9/23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FAE04-B40B-4CE3-9CA6-21AFAEBA66D8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4" name="Rectangle 2051"/>
          <p:cNvSpPr txBox="1">
            <a:spLocks noChangeArrowheads="1"/>
          </p:cNvSpPr>
          <p:nvPr/>
        </p:nvSpPr>
        <p:spPr>
          <a:xfrm>
            <a:off x="-90488" y="1246188"/>
            <a:ext cx="9247188" cy="408463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533400" indent="-533400">
              <a:lnSpc>
                <a:spcPct val="105000"/>
              </a:lnSpc>
              <a:buFont typeface="Monotype Sorts" pitchFamily="2" charset="2"/>
              <a:buNone/>
              <a:defRPr/>
            </a:pPr>
            <a:r>
              <a:rPr lang="zh-CN" altLang="en-US" sz="2400" b="1" kern="0" dirty="0">
                <a:solidFill>
                  <a:schemeClr val="bg2"/>
                </a:solidFill>
                <a:effectLst/>
              </a:rPr>
              <a:t>设字母表为 </a:t>
            </a:r>
            <a:r>
              <a:rPr lang="zh-CN" altLang="en-US" sz="2400" b="1" kern="0" dirty="0">
                <a:solidFill>
                  <a:schemeClr val="bg2"/>
                </a:solidFill>
                <a:effectLst/>
                <a:sym typeface="Symbol" pitchFamily="18" charset="2"/>
              </a:rPr>
              <a:t>，辅助字母表 </a:t>
            </a:r>
            <a:r>
              <a:rPr lang="en-US" altLang="zh-CN" sz="2400" b="1" kern="0" dirty="0">
                <a:solidFill>
                  <a:schemeClr val="bg2"/>
                </a:solidFill>
                <a:effectLst/>
                <a:sym typeface="Symbol" pitchFamily="18" charset="2"/>
              </a:rPr>
              <a:t>`= { </a:t>
            </a:r>
            <a:r>
              <a:rPr lang="zh-CN" altLang="en-US" sz="2400" b="1" kern="0" dirty="0">
                <a:solidFill>
                  <a:schemeClr val="bg2"/>
                </a:solidFill>
                <a:effectLst/>
                <a:sym typeface="Symbol" pitchFamily="18" charset="2"/>
              </a:rPr>
              <a:t>，，，，，，</a:t>
            </a:r>
            <a:r>
              <a:rPr lang="en-US" altLang="zh-CN" sz="2400" b="1" kern="0" dirty="0">
                <a:solidFill>
                  <a:schemeClr val="bg2"/>
                </a:solidFill>
                <a:effectLst/>
                <a:sym typeface="Symbol" pitchFamily="18" charset="2"/>
              </a:rPr>
              <a:t>, { , }, + }</a:t>
            </a:r>
          </a:p>
          <a:p>
            <a:pPr marL="1081088" lvl="1" indent="-368300">
              <a:spcBef>
                <a:spcPts val="1200"/>
              </a:spcBef>
              <a:buClr>
                <a:schemeClr val="tx1"/>
              </a:buClr>
              <a:buFont typeface="Monotype Sorts" pitchFamily="2" charset="2"/>
              <a:buAutoNum type="arabicPeriod"/>
              <a:defRPr/>
            </a:pPr>
            <a:r>
              <a:rPr lang="en-US" altLang="zh-CN" b="1" kern="0" dirty="0">
                <a:solidFill>
                  <a:schemeClr val="bg2"/>
                </a:solidFill>
                <a:effectLst/>
              </a:rPr>
              <a:t>1. </a:t>
            </a:r>
            <a:r>
              <a:rPr lang="en-US" altLang="zh-CN" b="1" kern="0" dirty="0">
                <a:solidFill>
                  <a:srgbClr val="FF00FF"/>
                </a:solidFill>
                <a:effectLst/>
              </a:rPr>
              <a:t>Φ</a:t>
            </a:r>
            <a:r>
              <a:rPr lang="en-US" altLang="zh-CN" b="1" kern="0" dirty="0">
                <a:solidFill>
                  <a:schemeClr val="bg2"/>
                </a:solidFill>
                <a:effectLst/>
              </a:rPr>
              <a:t> </a:t>
            </a:r>
            <a:r>
              <a:rPr lang="zh-CN" altLang="en-US" b="1" kern="0" dirty="0">
                <a:solidFill>
                  <a:schemeClr val="bg2"/>
                </a:solidFill>
                <a:effectLst/>
                <a:sym typeface="Symbol" pitchFamily="18" charset="2"/>
              </a:rPr>
              <a:t>是正规式，表示空集 </a:t>
            </a:r>
            <a:r>
              <a:rPr lang="en-US" altLang="zh-CN" b="1" kern="0" dirty="0">
                <a:solidFill>
                  <a:srgbClr val="006600"/>
                </a:solidFill>
                <a:effectLst/>
              </a:rPr>
              <a:t>{ }</a:t>
            </a:r>
            <a:r>
              <a:rPr lang="zh-CN" altLang="zh-CN" b="1" kern="0" dirty="0">
                <a:solidFill>
                  <a:srgbClr val="006600"/>
                </a:solidFill>
                <a:sym typeface="Symbol" pitchFamily="18" charset="2"/>
              </a:rPr>
              <a:t> </a:t>
            </a:r>
            <a:endParaRPr lang="en-US" altLang="zh-CN" b="1" kern="0" dirty="0">
              <a:solidFill>
                <a:srgbClr val="006600"/>
              </a:solidFill>
              <a:sym typeface="Symbol" pitchFamily="18" charset="2"/>
            </a:endParaRPr>
          </a:p>
          <a:p>
            <a:pPr marL="712788" lvl="1" indent="0">
              <a:spcBef>
                <a:spcPts val="600"/>
              </a:spcBef>
              <a:buClr>
                <a:schemeClr val="tx1"/>
              </a:buClr>
              <a:buFont typeface="Monotype Sorts" pitchFamily="2" charset="2"/>
              <a:buNone/>
              <a:defRPr/>
            </a:pPr>
            <a:r>
              <a:rPr lang="en-US" altLang="zh-CN" b="0" kern="0" dirty="0">
                <a:solidFill>
                  <a:schemeClr val="bg2"/>
                </a:solidFill>
                <a:effectLst/>
              </a:rPr>
              <a:t>    </a:t>
            </a:r>
            <a:r>
              <a:rPr lang="en-US" altLang="zh-CN" b="1" kern="0" dirty="0">
                <a:solidFill>
                  <a:schemeClr val="bg2"/>
                </a:solidFill>
                <a:effectLst/>
              </a:rPr>
              <a:t>2.</a:t>
            </a:r>
            <a:r>
              <a:rPr lang="en-US" altLang="zh-CN" b="0" kern="0" dirty="0">
                <a:solidFill>
                  <a:srgbClr val="006600"/>
                </a:solidFill>
                <a:effectLst/>
              </a:rPr>
              <a:t> </a:t>
            </a:r>
            <a:r>
              <a:rPr lang="en-US" altLang="zh-CN" b="1" kern="0" dirty="0">
                <a:solidFill>
                  <a:srgbClr val="FF00FF"/>
                </a:solidFill>
                <a:effectLst/>
              </a:rPr>
              <a:t>ε </a:t>
            </a:r>
            <a:r>
              <a:rPr lang="zh-CN" altLang="en-US" b="1" kern="0" dirty="0">
                <a:solidFill>
                  <a:schemeClr val="bg2"/>
                </a:solidFill>
                <a:effectLst/>
              </a:rPr>
              <a:t>是</a:t>
            </a:r>
            <a:r>
              <a:rPr lang="zh-CN" altLang="en-US" b="1" kern="0" dirty="0">
                <a:solidFill>
                  <a:schemeClr val="bg2"/>
                </a:solidFill>
                <a:effectLst/>
                <a:sym typeface="Symbol" pitchFamily="18" charset="2"/>
              </a:rPr>
              <a:t>正规式</a:t>
            </a:r>
            <a:r>
              <a:rPr lang="zh-CN" altLang="en-US" b="1" kern="0" dirty="0">
                <a:solidFill>
                  <a:schemeClr val="bg2"/>
                </a:solidFill>
                <a:effectLst/>
              </a:rPr>
              <a:t>，表示</a:t>
            </a:r>
            <a:r>
              <a:rPr lang="zh-CN" altLang="en-US" b="1" kern="0" dirty="0">
                <a:solidFill>
                  <a:schemeClr val="bg2"/>
                </a:solidFill>
                <a:effectLst/>
                <a:sym typeface="Symbol" pitchFamily="18" charset="2"/>
              </a:rPr>
              <a:t>正规集</a:t>
            </a:r>
            <a:r>
              <a:rPr lang="en-US" altLang="zh-CN" b="1" kern="0" dirty="0">
                <a:solidFill>
                  <a:srgbClr val="006600"/>
                </a:solidFill>
                <a:effectLst/>
              </a:rPr>
              <a:t>{ε}</a:t>
            </a:r>
            <a:r>
              <a:rPr lang="zh-CN" altLang="zh-CN" b="1" kern="0" dirty="0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zh-CN" altLang="zh-CN" b="1" kern="0" dirty="0">
                <a:solidFill>
                  <a:schemeClr val="bg2"/>
                </a:solidFill>
                <a:effectLst/>
                <a:sym typeface="Symbol" pitchFamily="18" charset="2"/>
              </a:rPr>
              <a:t>；</a:t>
            </a:r>
            <a:endParaRPr lang="en-US" altLang="zh-CN" b="1" kern="0" dirty="0">
              <a:solidFill>
                <a:schemeClr val="bg2"/>
              </a:solidFill>
              <a:effectLst/>
              <a:sym typeface="Symbol" pitchFamily="18" charset="2"/>
            </a:endParaRPr>
          </a:p>
          <a:p>
            <a:pPr marL="1081088" lvl="1" indent="-368300">
              <a:spcBef>
                <a:spcPct val="10000"/>
              </a:spcBef>
              <a:buClr>
                <a:schemeClr val="tx1"/>
              </a:buClr>
              <a:buFont typeface="Monotype Sorts" pitchFamily="2" charset="2"/>
              <a:buAutoNum type="arabicPeriod"/>
              <a:defRPr/>
            </a:pPr>
            <a:r>
              <a:rPr lang="en-US" altLang="zh-CN" b="1" kern="0" dirty="0">
                <a:solidFill>
                  <a:schemeClr val="bg2"/>
                </a:solidFill>
                <a:effectLst/>
              </a:rPr>
              <a:t>3. </a:t>
            </a:r>
            <a:r>
              <a:rPr lang="zh-CN" altLang="en-US" b="1" kern="0" dirty="0">
                <a:solidFill>
                  <a:schemeClr val="bg2"/>
                </a:solidFill>
                <a:effectLst/>
              </a:rPr>
              <a:t>任何 </a:t>
            </a:r>
            <a:r>
              <a:rPr lang="en-US" altLang="zh-CN" b="1" kern="0" dirty="0">
                <a:solidFill>
                  <a:srgbClr val="FF00FF"/>
                </a:solidFill>
                <a:effectLst/>
              </a:rPr>
              <a:t>a</a:t>
            </a:r>
            <a:r>
              <a:rPr lang="en-US" altLang="zh-CN" b="1" kern="0" dirty="0">
                <a:solidFill>
                  <a:schemeClr val="bg2"/>
                </a:solidFill>
                <a:effectLst/>
                <a:sym typeface="Symbol" pitchFamily="18" charset="2"/>
              </a:rPr>
              <a:t> </a:t>
            </a:r>
            <a:r>
              <a:rPr lang="zh-CN" altLang="en-US" b="1" kern="0" dirty="0">
                <a:solidFill>
                  <a:schemeClr val="bg2"/>
                </a:solidFill>
                <a:effectLst/>
                <a:sym typeface="Symbol" pitchFamily="18" charset="2"/>
              </a:rPr>
              <a:t>，</a:t>
            </a:r>
            <a:r>
              <a:rPr lang="en-US" altLang="zh-CN" b="1" kern="0" dirty="0">
                <a:solidFill>
                  <a:srgbClr val="FF00FF"/>
                </a:solidFill>
                <a:effectLst/>
                <a:sym typeface="Symbol" pitchFamily="18" charset="2"/>
              </a:rPr>
              <a:t>a</a:t>
            </a:r>
            <a:r>
              <a:rPr lang="zh-CN" altLang="en-US" b="1" kern="0" dirty="0">
                <a:solidFill>
                  <a:schemeClr val="bg2"/>
                </a:solidFill>
                <a:effectLst/>
                <a:sym typeface="Symbol" pitchFamily="18" charset="2"/>
              </a:rPr>
              <a:t>是正规式，正规集</a:t>
            </a:r>
            <a:r>
              <a:rPr lang="en-US" altLang="zh-CN" b="1" kern="0" dirty="0">
                <a:solidFill>
                  <a:schemeClr val="bg2"/>
                </a:solidFill>
                <a:effectLst/>
                <a:sym typeface="Symbol" pitchFamily="18" charset="2"/>
              </a:rPr>
              <a:t>: </a:t>
            </a:r>
            <a:r>
              <a:rPr lang="en-US" altLang="zh-CN" b="1" kern="0" dirty="0">
                <a:solidFill>
                  <a:srgbClr val="006600"/>
                </a:solidFill>
                <a:effectLst/>
                <a:sym typeface="Symbol" pitchFamily="18" charset="2"/>
              </a:rPr>
              <a:t>{a}</a:t>
            </a:r>
          </a:p>
          <a:p>
            <a:pPr marL="1081088" lvl="1" indent="-368300">
              <a:spcBef>
                <a:spcPct val="10000"/>
              </a:spcBef>
              <a:buClr>
                <a:schemeClr val="tx1"/>
              </a:buClr>
              <a:buFont typeface="Monotype Sorts" pitchFamily="2" charset="2"/>
              <a:buAutoNum type="arabicPeriod"/>
              <a:defRPr/>
            </a:pPr>
            <a:r>
              <a:rPr lang="en-US" altLang="zh-CN" b="1" kern="0" dirty="0">
                <a:solidFill>
                  <a:schemeClr val="bg2"/>
                </a:solidFill>
                <a:effectLst/>
                <a:sym typeface="Symbol" pitchFamily="18" charset="2"/>
              </a:rPr>
              <a:t>4. </a:t>
            </a:r>
            <a:r>
              <a:rPr lang="zh-CN" altLang="en-US" b="1" kern="0" dirty="0">
                <a:solidFill>
                  <a:schemeClr val="bg2"/>
                </a:solidFill>
                <a:effectLst/>
                <a:sym typeface="Symbol" pitchFamily="18" charset="2"/>
              </a:rPr>
              <a:t>假定</a:t>
            </a:r>
            <a:r>
              <a:rPr lang="en-US" altLang="zh-CN" b="1" kern="0" dirty="0">
                <a:solidFill>
                  <a:srgbClr val="FF00FF"/>
                </a:solidFill>
                <a:effectLst/>
                <a:sym typeface="Symbol" pitchFamily="18" charset="2"/>
              </a:rPr>
              <a:t>R</a:t>
            </a:r>
            <a:r>
              <a:rPr lang="en-US" altLang="zh-CN" b="1" kern="0" baseline="-25000" dirty="0">
                <a:solidFill>
                  <a:srgbClr val="FF00FF"/>
                </a:solidFill>
                <a:effectLst/>
                <a:sym typeface="Symbol" pitchFamily="18" charset="2"/>
              </a:rPr>
              <a:t>1</a:t>
            </a:r>
            <a:r>
              <a:rPr lang="zh-CN" altLang="en-US" b="1" kern="0" dirty="0">
                <a:solidFill>
                  <a:schemeClr val="bg2"/>
                </a:solidFill>
                <a:effectLst/>
                <a:sym typeface="Symbol" pitchFamily="18" charset="2"/>
              </a:rPr>
              <a:t>和</a:t>
            </a:r>
            <a:r>
              <a:rPr lang="en-US" altLang="zh-CN" b="1" kern="0" dirty="0">
                <a:solidFill>
                  <a:srgbClr val="FF00FF"/>
                </a:solidFill>
                <a:effectLst/>
                <a:sym typeface="Symbol" pitchFamily="18" charset="2"/>
              </a:rPr>
              <a:t>R</a:t>
            </a:r>
            <a:r>
              <a:rPr lang="en-US" altLang="zh-CN" b="1" kern="0" baseline="-25000" dirty="0">
                <a:solidFill>
                  <a:srgbClr val="FF00FF"/>
                </a:solidFill>
                <a:effectLst/>
                <a:sym typeface="Symbol" pitchFamily="18" charset="2"/>
              </a:rPr>
              <a:t>2</a:t>
            </a:r>
            <a:r>
              <a:rPr lang="zh-CN" altLang="en-US" b="1" kern="0" dirty="0">
                <a:solidFill>
                  <a:schemeClr val="bg2"/>
                </a:solidFill>
                <a:effectLst/>
                <a:sym typeface="Symbol" pitchFamily="18" charset="2"/>
              </a:rPr>
              <a:t>是正规式，正规集 </a:t>
            </a:r>
            <a:r>
              <a:rPr lang="en-US" altLang="zh-CN" b="1" kern="0" dirty="0">
                <a:solidFill>
                  <a:srgbClr val="006600"/>
                </a:solidFill>
                <a:effectLst/>
                <a:sym typeface="Symbol" pitchFamily="18" charset="2"/>
              </a:rPr>
              <a:t>L</a:t>
            </a:r>
            <a:r>
              <a:rPr lang="en-US" altLang="zh-CN" b="1" kern="0" baseline="-25000" dirty="0">
                <a:solidFill>
                  <a:srgbClr val="006600"/>
                </a:solidFill>
                <a:effectLst/>
                <a:sym typeface="Symbol" pitchFamily="18" charset="2"/>
              </a:rPr>
              <a:t>1</a:t>
            </a:r>
            <a:r>
              <a:rPr lang="zh-CN" altLang="en-US" b="1" kern="0" dirty="0">
                <a:solidFill>
                  <a:schemeClr val="bg2"/>
                </a:solidFill>
                <a:effectLst/>
                <a:sym typeface="Symbol" pitchFamily="18" charset="2"/>
              </a:rPr>
              <a:t>和</a:t>
            </a:r>
            <a:r>
              <a:rPr lang="en-US" altLang="zh-CN" b="1" kern="0" dirty="0">
                <a:solidFill>
                  <a:srgbClr val="006600"/>
                </a:solidFill>
                <a:effectLst/>
                <a:sym typeface="Symbol" pitchFamily="18" charset="2"/>
              </a:rPr>
              <a:t>L</a:t>
            </a:r>
            <a:r>
              <a:rPr lang="en-US" altLang="zh-CN" b="1" kern="0" baseline="-25000" dirty="0">
                <a:solidFill>
                  <a:srgbClr val="006600"/>
                </a:solidFill>
                <a:effectLst/>
                <a:sym typeface="Symbol" pitchFamily="18" charset="2"/>
              </a:rPr>
              <a:t>2</a:t>
            </a:r>
            <a:r>
              <a:rPr lang="zh-CN" altLang="en-US" b="1" kern="0" dirty="0">
                <a:solidFill>
                  <a:schemeClr val="bg2"/>
                </a:solidFill>
                <a:effectLst/>
                <a:sym typeface="Symbol" pitchFamily="18" charset="2"/>
              </a:rPr>
              <a:t>：</a:t>
            </a:r>
            <a:endParaRPr lang="en-US" altLang="zh-CN" b="1" kern="0" dirty="0">
              <a:solidFill>
                <a:schemeClr val="bg2"/>
              </a:solidFill>
              <a:effectLst/>
              <a:sym typeface="Symbol" pitchFamily="18" charset="2"/>
            </a:endParaRPr>
          </a:p>
          <a:p>
            <a:pPr marL="1641475" lvl="2" indent="-381000">
              <a:buClrTx/>
              <a:buFont typeface="Wingdings" pitchFamily="2" charset="2"/>
              <a:buChar char="l"/>
              <a:defRPr/>
            </a:pPr>
            <a:r>
              <a:rPr lang="en-US" altLang="zh-CN" b="1" kern="0" dirty="0">
                <a:solidFill>
                  <a:srgbClr val="FF00FF"/>
                </a:solidFill>
                <a:effectLst/>
              </a:rPr>
              <a:t>R</a:t>
            </a:r>
            <a:r>
              <a:rPr lang="en-US" altLang="zh-CN" b="1" kern="0" baseline="-25000" dirty="0">
                <a:solidFill>
                  <a:srgbClr val="FF00FF"/>
                </a:solidFill>
                <a:effectLst/>
              </a:rPr>
              <a:t>1</a:t>
            </a:r>
            <a:r>
              <a:rPr lang="en-US" altLang="zh-CN" b="1" kern="0" dirty="0">
                <a:solidFill>
                  <a:srgbClr val="FF00FF"/>
                </a:solidFill>
                <a:effectLst/>
              </a:rPr>
              <a:t>|R</a:t>
            </a:r>
            <a:r>
              <a:rPr lang="en-US" altLang="zh-CN" b="1" kern="0" baseline="-25000" dirty="0">
                <a:solidFill>
                  <a:srgbClr val="FF00FF"/>
                </a:solidFill>
                <a:effectLst/>
              </a:rPr>
              <a:t>2</a:t>
            </a:r>
            <a:r>
              <a:rPr lang="en-US" altLang="zh-CN" b="1" kern="0" baseline="-25000" dirty="0">
                <a:solidFill>
                  <a:schemeClr val="bg2"/>
                </a:solidFill>
                <a:effectLst/>
              </a:rPr>
              <a:t> </a:t>
            </a:r>
            <a:r>
              <a:rPr lang="zh-CN" altLang="en-US" b="1" kern="0" dirty="0">
                <a:solidFill>
                  <a:schemeClr val="bg2"/>
                </a:solidFill>
                <a:effectLst/>
              </a:rPr>
              <a:t>或</a:t>
            </a:r>
            <a:r>
              <a:rPr lang="zh-CN" altLang="en-US" b="1" kern="0" dirty="0">
                <a:solidFill>
                  <a:srgbClr val="FF00FF"/>
                </a:solidFill>
                <a:effectLst/>
              </a:rPr>
              <a:t> </a:t>
            </a:r>
            <a:r>
              <a:rPr lang="en-US" altLang="zh-CN" b="1" kern="0" dirty="0">
                <a:solidFill>
                  <a:srgbClr val="FF00FF"/>
                </a:solidFill>
                <a:effectLst/>
              </a:rPr>
              <a:t>R</a:t>
            </a:r>
            <a:r>
              <a:rPr lang="en-US" altLang="zh-CN" b="1" kern="0" baseline="-25000" dirty="0">
                <a:solidFill>
                  <a:srgbClr val="FF00FF"/>
                </a:solidFill>
                <a:effectLst/>
              </a:rPr>
              <a:t>1</a:t>
            </a:r>
            <a:r>
              <a:rPr lang="en-US" altLang="zh-CN" b="1" kern="0" dirty="0">
                <a:solidFill>
                  <a:srgbClr val="FF00FF"/>
                </a:solidFill>
                <a:effectLst/>
              </a:rPr>
              <a:t>+R</a:t>
            </a:r>
            <a:r>
              <a:rPr lang="en-US" altLang="zh-CN" b="1" kern="0" baseline="-25000" dirty="0">
                <a:solidFill>
                  <a:srgbClr val="FF00FF"/>
                </a:solidFill>
                <a:effectLst/>
              </a:rPr>
              <a:t>2       </a:t>
            </a:r>
            <a:r>
              <a:rPr lang="zh-CN" altLang="en-US" b="1" kern="0" dirty="0">
                <a:solidFill>
                  <a:schemeClr val="bg2"/>
                </a:solidFill>
                <a:effectLst/>
              </a:rPr>
              <a:t>   </a:t>
            </a:r>
            <a:r>
              <a:rPr lang="zh-CN" altLang="en-US" b="1" kern="0" dirty="0">
                <a:solidFill>
                  <a:schemeClr val="bg2"/>
                </a:solidFill>
                <a:effectLst/>
                <a:sym typeface="Symbol" pitchFamily="18" charset="2"/>
              </a:rPr>
              <a:t>       </a:t>
            </a:r>
            <a:r>
              <a:rPr lang="en-US" altLang="zh-CN" b="1" kern="0" dirty="0">
                <a:solidFill>
                  <a:srgbClr val="006600"/>
                </a:solidFill>
                <a:effectLst/>
              </a:rPr>
              <a:t>L</a:t>
            </a:r>
            <a:r>
              <a:rPr lang="en-US" altLang="zh-CN" sz="2800" b="1" kern="0" baseline="-25000" dirty="0">
                <a:solidFill>
                  <a:srgbClr val="006600"/>
                </a:solidFill>
                <a:effectLst/>
              </a:rPr>
              <a:t>1</a:t>
            </a:r>
            <a:r>
              <a:rPr lang="en-US" altLang="zh-CN" b="1" kern="0" dirty="0">
                <a:solidFill>
                  <a:srgbClr val="006600"/>
                </a:solidFill>
                <a:effectLst/>
              </a:rPr>
              <a:t>∪L</a:t>
            </a:r>
            <a:r>
              <a:rPr lang="en-US" altLang="zh-CN" sz="2800" b="1" kern="0" baseline="-25000" dirty="0">
                <a:solidFill>
                  <a:srgbClr val="006600"/>
                </a:solidFill>
                <a:effectLst/>
              </a:rPr>
              <a:t>2</a:t>
            </a:r>
          </a:p>
          <a:p>
            <a:pPr marL="1641475" lvl="2" indent="-381000">
              <a:buClrTx/>
              <a:buFont typeface="Wingdings" pitchFamily="2" charset="2"/>
              <a:buChar char="l"/>
              <a:defRPr/>
            </a:pPr>
            <a:r>
              <a:rPr lang="en-US" altLang="zh-CN" b="1" kern="0" dirty="0">
                <a:solidFill>
                  <a:srgbClr val="FF00FF"/>
                </a:solidFill>
                <a:effectLst/>
              </a:rPr>
              <a:t>R</a:t>
            </a:r>
            <a:r>
              <a:rPr lang="en-US" altLang="zh-CN" b="1" kern="0" baseline="-25000" dirty="0">
                <a:solidFill>
                  <a:srgbClr val="FF00FF"/>
                </a:solidFill>
                <a:effectLst/>
              </a:rPr>
              <a:t>1</a:t>
            </a:r>
            <a:r>
              <a:rPr lang="en-US" altLang="zh-CN" b="1" kern="0" dirty="0">
                <a:solidFill>
                  <a:srgbClr val="FF00FF"/>
                </a:solidFill>
                <a:effectLst/>
              </a:rPr>
              <a:t>.R</a:t>
            </a:r>
            <a:r>
              <a:rPr lang="en-US" altLang="zh-CN" b="1" kern="0" baseline="-25000" dirty="0">
                <a:solidFill>
                  <a:srgbClr val="FF00FF"/>
                </a:solidFill>
                <a:effectLst/>
              </a:rPr>
              <a:t>2 </a:t>
            </a:r>
            <a:r>
              <a:rPr lang="zh-CN" altLang="en-US" b="1" kern="0" dirty="0">
                <a:solidFill>
                  <a:schemeClr val="bg2"/>
                </a:solidFill>
                <a:effectLst/>
              </a:rPr>
              <a:t>或 </a:t>
            </a:r>
            <a:r>
              <a:rPr lang="en-US" altLang="zh-CN" b="1" kern="0" dirty="0">
                <a:solidFill>
                  <a:srgbClr val="FF00FF"/>
                </a:solidFill>
                <a:effectLst/>
              </a:rPr>
              <a:t>R</a:t>
            </a:r>
            <a:r>
              <a:rPr lang="en-US" altLang="zh-CN" b="1" kern="0" baseline="-25000" dirty="0">
                <a:solidFill>
                  <a:srgbClr val="FF00FF"/>
                </a:solidFill>
                <a:effectLst/>
              </a:rPr>
              <a:t>1</a:t>
            </a:r>
            <a:r>
              <a:rPr lang="en-US" altLang="zh-CN" b="1" kern="0" dirty="0">
                <a:solidFill>
                  <a:srgbClr val="FF00FF"/>
                </a:solidFill>
                <a:effectLst/>
              </a:rPr>
              <a:t>R</a:t>
            </a:r>
            <a:r>
              <a:rPr lang="en-US" altLang="zh-CN" b="1" kern="0" baseline="-25000" dirty="0">
                <a:solidFill>
                  <a:srgbClr val="FF00FF"/>
                </a:solidFill>
                <a:effectLst/>
              </a:rPr>
              <a:t>2 </a:t>
            </a:r>
            <a:r>
              <a:rPr lang="en-US" altLang="zh-CN" b="1" kern="0" baseline="-25000" dirty="0">
                <a:solidFill>
                  <a:schemeClr val="bg2"/>
                </a:solidFill>
                <a:effectLst/>
              </a:rPr>
              <a:t>             </a:t>
            </a:r>
            <a:r>
              <a:rPr lang="zh-CN" altLang="en-US" b="1" kern="0" dirty="0">
                <a:solidFill>
                  <a:schemeClr val="bg2"/>
                </a:solidFill>
                <a:effectLst/>
                <a:sym typeface="Symbol" pitchFamily="18" charset="2"/>
              </a:rPr>
              <a:t>       </a:t>
            </a:r>
            <a:r>
              <a:rPr lang="en-US" altLang="zh-CN" b="1" kern="0" dirty="0">
                <a:solidFill>
                  <a:srgbClr val="006600"/>
                </a:solidFill>
                <a:effectLst/>
              </a:rPr>
              <a:t>L</a:t>
            </a:r>
            <a:r>
              <a:rPr lang="en-US" altLang="zh-CN" sz="2800" b="1" kern="0" baseline="-25000" dirty="0">
                <a:solidFill>
                  <a:srgbClr val="006600"/>
                </a:solidFill>
                <a:effectLst/>
              </a:rPr>
              <a:t>1</a:t>
            </a:r>
            <a:r>
              <a:rPr lang="en-US" altLang="zh-CN" b="1" kern="0" dirty="0">
                <a:solidFill>
                  <a:srgbClr val="006600"/>
                </a:solidFill>
                <a:effectLst/>
              </a:rPr>
              <a:t>L</a:t>
            </a:r>
            <a:r>
              <a:rPr lang="en-US" altLang="zh-CN" sz="2800" b="1" kern="0" baseline="-25000" dirty="0">
                <a:solidFill>
                  <a:srgbClr val="006600"/>
                </a:solidFill>
                <a:effectLst/>
              </a:rPr>
              <a:t>2</a:t>
            </a:r>
          </a:p>
          <a:p>
            <a:pPr marL="1641475" lvl="2" indent="-381000">
              <a:buClrTx/>
              <a:buFont typeface="Wingdings" pitchFamily="2" charset="2"/>
              <a:buChar char="l"/>
              <a:defRPr/>
            </a:pPr>
            <a:r>
              <a:rPr lang="en-US" altLang="zh-CN" b="1" kern="0" dirty="0">
                <a:solidFill>
                  <a:srgbClr val="FF00FF"/>
                </a:solidFill>
                <a:effectLst/>
              </a:rPr>
              <a:t>{R</a:t>
            </a:r>
            <a:r>
              <a:rPr lang="en-US" altLang="zh-CN" b="1" kern="0" baseline="-25000" dirty="0">
                <a:solidFill>
                  <a:srgbClr val="FF00FF"/>
                </a:solidFill>
                <a:effectLst/>
              </a:rPr>
              <a:t>1</a:t>
            </a:r>
            <a:r>
              <a:rPr lang="en-US" altLang="zh-CN" b="1" kern="0" dirty="0">
                <a:solidFill>
                  <a:srgbClr val="FF00FF"/>
                </a:solidFill>
                <a:effectLst/>
              </a:rPr>
              <a:t>}</a:t>
            </a:r>
            <a:r>
              <a:rPr lang="zh-CN" altLang="en-US" b="1" kern="0" dirty="0">
                <a:solidFill>
                  <a:schemeClr val="bg2"/>
                </a:solidFill>
                <a:effectLst/>
              </a:rPr>
              <a:t>或</a:t>
            </a:r>
            <a:r>
              <a:rPr lang="en-US" altLang="zh-CN" b="1" kern="0" dirty="0">
                <a:solidFill>
                  <a:srgbClr val="FF00FF"/>
                </a:solidFill>
                <a:effectLst/>
              </a:rPr>
              <a:t>R</a:t>
            </a:r>
            <a:r>
              <a:rPr lang="en-US" altLang="zh-CN" b="1" kern="0" baseline="-25000" dirty="0">
                <a:solidFill>
                  <a:srgbClr val="FF00FF"/>
                </a:solidFill>
                <a:effectLst/>
              </a:rPr>
              <a:t>1</a:t>
            </a:r>
            <a:r>
              <a:rPr lang="en-US" altLang="zh-CN" b="1" kern="0" baseline="30000" dirty="0">
                <a:solidFill>
                  <a:srgbClr val="FF00FF"/>
                </a:solidFill>
                <a:effectLst/>
              </a:rPr>
              <a:t>*                                </a:t>
            </a:r>
            <a:r>
              <a:rPr lang="zh-CN" altLang="en-US" b="1" kern="0" dirty="0">
                <a:solidFill>
                  <a:schemeClr val="bg2"/>
                </a:solidFill>
                <a:effectLst/>
                <a:sym typeface="Symbol" pitchFamily="18" charset="2"/>
              </a:rPr>
              <a:t>  </a:t>
            </a:r>
            <a:r>
              <a:rPr lang="en-US" altLang="zh-CN" b="1" kern="0" dirty="0">
                <a:solidFill>
                  <a:srgbClr val="006600"/>
                </a:solidFill>
                <a:effectLst/>
              </a:rPr>
              <a:t>L</a:t>
            </a:r>
            <a:r>
              <a:rPr lang="en-US" altLang="zh-CN" b="1" kern="0" baseline="-25000" dirty="0">
                <a:solidFill>
                  <a:srgbClr val="006600"/>
                </a:solidFill>
                <a:effectLst/>
              </a:rPr>
              <a:t>1</a:t>
            </a:r>
            <a:r>
              <a:rPr lang="en-US" altLang="zh-CN" b="1" kern="0" baseline="30000" dirty="0">
                <a:solidFill>
                  <a:srgbClr val="006600"/>
                </a:solidFill>
                <a:effectLst/>
              </a:rPr>
              <a:t>*</a:t>
            </a:r>
          </a:p>
          <a:p>
            <a:pPr marL="1641475" lvl="2" indent="-381000">
              <a:buClrTx/>
              <a:buFont typeface="Wingdings" pitchFamily="2" charset="2"/>
              <a:buChar char="l"/>
              <a:defRPr/>
            </a:pPr>
            <a:r>
              <a:rPr lang="en-US" altLang="zh-CN" b="1" kern="0" dirty="0">
                <a:solidFill>
                  <a:srgbClr val="FF00FF"/>
                </a:solidFill>
                <a:effectLst/>
              </a:rPr>
              <a:t>(R)</a:t>
            </a:r>
            <a:r>
              <a:rPr lang="zh-CN" altLang="en-US" b="1" kern="0" dirty="0">
                <a:solidFill>
                  <a:schemeClr val="bg2"/>
                </a:solidFill>
                <a:effectLst/>
              </a:rPr>
              <a:t>是正</a:t>
            </a:r>
            <a:r>
              <a:rPr lang="zh-CN" altLang="en-US" b="1" kern="0" dirty="0">
                <a:solidFill>
                  <a:schemeClr val="bg2"/>
                </a:solidFill>
                <a:effectLst/>
                <a:sym typeface="Symbol" pitchFamily="18" charset="2"/>
              </a:rPr>
              <a:t>规式</a:t>
            </a:r>
            <a:r>
              <a:rPr lang="zh-CN" altLang="en-US" b="1" kern="0" dirty="0">
                <a:solidFill>
                  <a:schemeClr val="bg2"/>
                </a:solidFill>
                <a:effectLst/>
              </a:rPr>
              <a:t>，调整优先权，使括号内的运算符优先权高于括号外的。</a:t>
            </a:r>
          </a:p>
          <a:p>
            <a:pPr marL="533400" indent="-533400">
              <a:spcBef>
                <a:spcPts val="600"/>
              </a:spcBef>
              <a:buClr>
                <a:schemeClr val="tx1"/>
              </a:buClr>
              <a:buFont typeface="Monotype Sorts" pitchFamily="2" charset="2"/>
              <a:buNone/>
              <a:defRPr/>
            </a:pPr>
            <a:r>
              <a:rPr lang="zh-CN" altLang="en-US" sz="2800" b="1" kern="0" dirty="0">
                <a:solidFill>
                  <a:schemeClr val="bg2"/>
                </a:solidFill>
                <a:effectLst/>
              </a:rPr>
              <a:t>      所有 ∑ 上的</a:t>
            </a:r>
            <a:r>
              <a:rPr lang="zh-CN" altLang="en-US" sz="2800" b="1" kern="0" dirty="0">
                <a:solidFill>
                  <a:schemeClr val="bg2"/>
                </a:solidFill>
                <a:effectLst/>
                <a:sym typeface="Symbol" pitchFamily="18" charset="2"/>
              </a:rPr>
              <a:t>正规式</a:t>
            </a:r>
            <a:r>
              <a:rPr lang="zh-CN" altLang="en-US" sz="2800" b="1" kern="0" dirty="0">
                <a:solidFill>
                  <a:schemeClr val="bg2"/>
                </a:solidFill>
                <a:effectLst/>
              </a:rPr>
              <a:t>可由上述</a:t>
            </a:r>
            <a:r>
              <a:rPr lang="en-US" altLang="zh-CN" sz="2800" b="1" kern="0" dirty="0">
                <a:solidFill>
                  <a:schemeClr val="bg2"/>
                </a:solidFill>
                <a:effectLst/>
              </a:rPr>
              <a:t>4</a:t>
            </a:r>
            <a:r>
              <a:rPr lang="zh-CN" altLang="en-US" sz="2800" b="1" kern="0" dirty="0">
                <a:solidFill>
                  <a:schemeClr val="bg2"/>
                </a:solidFill>
                <a:effectLst/>
              </a:rPr>
              <a:t>条规则构造出来。</a:t>
            </a:r>
            <a:r>
              <a:rPr lang="zh-CN" altLang="en-US" b="1" kern="0" dirty="0">
                <a:solidFill>
                  <a:schemeClr val="bg2"/>
                </a:solidFill>
                <a:effectLst/>
              </a:rPr>
              <a:t> </a:t>
            </a:r>
          </a:p>
        </p:txBody>
      </p:sp>
      <p:sp>
        <p:nvSpPr>
          <p:cNvPr id="5" name="Rectangle 2053"/>
          <p:cNvSpPr>
            <a:spLocks noChangeArrowheads="1"/>
          </p:cNvSpPr>
          <p:nvPr/>
        </p:nvSpPr>
        <p:spPr bwMode="auto">
          <a:xfrm>
            <a:off x="1363662" y="-19844"/>
            <a:ext cx="6338888" cy="62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  <a:defRPr/>
            </a:pP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正规式和正规集的递归定义</a:t>
            </a:r>
          </a:p>
        </p:txBody>
      </p:sp>
      <p:sp>
        <p:nvSpPr>
          <p:cNvPr id="8" name="Text Box 2059"/>
          <p:cNvSpPr txBox="1">
            <a:spLocks noChangeArrowheads="1"/>
          </p:cNvSpPr>
          <p:nvPr/>
        </p:nvSpPr>
        <p:spPr bwMode="auto">
          <a:xfrm>
            <a:off x="8351838" y="0"/>
            <a:ext cx="792162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P38</a:t>
            </a:r>
          </a:p>
        </p:txBody>
      </p:sp>
      <p:sp>
        <p:nvSpPr>
          <p:cNvPr id="9" name="椭圆形标注 8"/>
          <p:cNvSpPr/>
          <p:nvPr/>
        </p:nvSpPr>
        <p:spPr bwMode="auto">
          <a:xfrm>
            <a:off x="5556250" y="1574800"/>
            <a:ext cx="3587750" cy="625475"/>
          </a:xfrm>
          <a:prstGeom prst="wedgeEllipseCallout">
            <a:avLst>
              <a:gd name="adj1" fmla="val -58684"/>
              <a:gd name="adj2" fmla="val 23169"/>
            </a:avLst>
          </a:prstGeom>
          <a:solidFill>
            <a:srgbClr val="DCB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zh-CN" altLang="en-US" sz="2400" dirty="0">
                <a:solidFill>
                  <a:schemeClr val="bg2"/>
                </a:solidFill>
              </a:rPr>
              <a:t>不含有任何字符串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形标注 9"/>
          <p:cNvSpPr/>
          <p:nvPr/>
        </p:nvSpPr>
        <p:spPr bwMode="auto">
          <a:xfrm>
            <a:off x="5940425" y="2241550"/>
            <a:ext cx="1490663" cy="627063"/>
          </a:xfrm>
          <a:prstGeom prst="wedgeEllipseCallout">
            <a:avLst>
              <a:gd name="adj1" fmla="val -77159"/>
              <a:gd name="adj2" fmla="val -6330"/>
            </a:avLst>
          </a:prstGeom>
          <a:solidFill>
            <a:srgbClr val="DCB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marL="457200" indent="-457200"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zh-CN" altLang="en-US" sz="2400" dirty="0">
                <a:solidFill>
                  <a:schemeClr val="bg2"/>
                </a:solidFill>
              </a:rPr>
              <a:t>只含</a:t>
            </a:r>
            <a:r>
              <a:rPr lang="en-US" altLang="zh-CN" sz="2400" dirty="0">
                <a:solidFill>
                  <a:schemeClr val="bg2"/>
                </a:solidFill>
              </a:rPr>
              <a:t>ε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solidFill>
              <a:schemeClr val="tx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181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763000" cy="2895600"/>
          </a:xfrm>
        </p:spPr>
        <p:txBody>
          <a:bodyPr/>
          <a:lstStyle/>
          <a:p>
            <a:pPr>
              <a:buClrTx/>
              <a:defRPr/>
            </a:pPr>
            <a:r>
              <a:rPr lang="en-US" altLang="zh-CN" sz="3600" b="1" dirty="0">
                <a:solidFill>
                  <a:schemeClr val="bg2"/>
                </a:solidFill>
              </a:rPr>
              <a:t>“</a:t>
            </a:r>
            <a:r>
              <a:rPr lang="en-US" altLang="zh-CN" sz="3600" b="1" dirty="0">
                <a:solidFill>
                  <a:srgbClr val="FF00FF"/>
                </a:solidFill>
                <a:sym typeface="Symbol" pitchFamily="18" charset="2"/>
              </a:rPr>
              <a:t></a:t>
            </a:r>
            <a:r>
              <a:rPr lang="en-US" altLang="zh-CN" sz="3600" b="1" dirty="0">
                <a:solidFill>
                  <a:schemeClr val="bg2"/>
                </a:solidFill>
                <a:sym typeface="Symbol" pitchFamily="18" charset="2"/>
              </a:rPr>
              <a:t>”  </a:t>
            </a:r>
            <a:r>
              <a:rPr lang="en-US" altLang="zh-CN" b="1" dirty="0">
                <a:solidFill>
                  <a:schemeClr val="bg2"/>
                </a:solidFill>
                <a:sym typeface="Symbol" pitchFamily="18" charset="2"/>
              </a:rPr>
              <a:t>“</a:t>
            </a:r>
            <a:r>
              <a:rPr lang="zh-CN" altLang="en-US" b="1" dirty="0">
                <a:solidFill>
                  <a:schemeClr val="bg2"/>
                </a:solidFill>
                <a:sym typeface="Symbol" pitchFamily="18" charset="2"/>
              </a:rPr>
              <a:t>或”（也可使用“</a:t>
            </a:r>
            <a:r>
              <a:rPr lang="en-US" altLang="zh-CN" b="1" dirty="0">
                <a:solidFill>
                  <a:srgbClr val="FF00FF"/>
                </a:solidFill>
                <a:sym typeface="Symbol" pitchFamily="18" charset="2"/>
              </a:rPr>
              <a:t>+</a:t>
            </a:r>
            <a:r>
              <a:rPr lang="en-US" altLang="zh-CN" b="1" dirty="0">
                <a:solidFill>
                  <a:schemeClr val="bg2"/>
                </a:solidFill>
                <a:sym typeface="Symbol" pitchFamily="18" charset="2"/>
              </a:rPr>
              <a:t>” </a:t>
            </a:r>
            <a:r>
              <a:rPr lang="zh-CN" altLang="en-US" b="1" dirty="0">
                <a:solidFill>
                  <a:schemeClr val="bg2"/>
                </a:solidFill>
                <a:sym typeface="Symbol" pitchFamily="18" charset="2"/>
              </a:rPr>
              <a:t>）</a:t>
            </a:r>
          </a:p>
          <a:p>
            <a:pPr>
              <a:buClrTx/>
              <a:defRPr/>
            </a:pPr>
            <a:r>
              <a:rPr lang="zh-CN" altLang="en-US" sz="3600" b="1" dirty="0">
                <a:solidFill>
                  <a:schemeClr val="bg2"/>
                </a:solidFill>
              </a:rPr>
              <a:t>“</a:t>
            </a:r>
            <a:r>
              <a:rPr lang="zh-CN" altLang="en-US" sz="3600" b="1" dirty="0">
                <a:solidFill>
                  <a:srgbClr val="FF00FF"/>
                </a:solidFill>
                <a:sym typeface="Symbol" pitchFamily="18" charset="2"/>
              </a:rPr>
              <a:t></a:t>
            </a:r>
            <a:r>
              <a:rPr lang="zh-CN" altLang="en-US" sz="3600" b="1" dirty="0">
                <a:solidFill>
                  <a:schemeClr val="bg2"/>
                </a:solidFill>
              </a:rPr>
              <a:t> ” </a:t>
            </a:r>
            <a:r>
              <a:rPr lang="zh-CN" altLang="en-US" b="1" dirty="0">
                <a:solidFill>
                  <a:schemeClr val="bg2"/>
                </a:solidFill>
              </a:rPr>
              <a:t>“连接”</a:t>
            </a:r>
            <a:r>
              <a:rPr lang="zh-CN" altLang="en-US" dirty="0">
                <a:solidFill>
                  <a:schemeClr val="bg2"/>
                </a:solidFill>
              </a:rPr>
              <a:t>；</a:t>
            </a:r>
            <a:r>
              <a:rPr lang="zh-CN" altLang="en-US" b="1" dirty="0">
                <a:solidFill>
                  <a:schemeClr val="bg2"/>
                </a:solidFill>
              </a:rPr>
              <a:t>一般可省略不写。</a:t>
            </a:r>
          </a:p>
          <a:p>
            <a:pPr>
              <a:buClrTx/>
              <a:defRPr/>
            </a:pPr>
            <a:r>
              <a:rPr lang="zh-CN" altLang="en-US" sz="3600" b="1" dirty="0">
                <a:solidFill>
                  <a:schemeClr val="bg2"/>
                </a:solidFill>
              </a:rPr>
              <a:t>“</a:t>
            </a:r>
            <a:r>
              <a:rPr lang="en-US" altLang="zh-CN" sz="3600" b="1" dirty="0">
                <a:solidFill>
                  <a:srgbClr val="FF00FF"/>
                </a:solidFill>
              </a:rPr>
              <a:t>{}</a:t>
            </a:r>
            <a:r>
              <a:rPr lang="zh-CN" altLang="en-US" sz="3600" b="1" dirty="0">
                <a:solidFill>
                  <a:schemeClr val="bg2"/>
                </a:solidFill>
              </a:rPr>
              <a:t> ”“</a:t>
            </a:r>
            <a:r>
              <a:rPr lang="zh-CN" altLang="en-US" sz="3600" b="1" baseline="30000" dirty="0">
                <a:solidFill>
                  <a:srgbClr val="FF00FF"/>
                </a:solidFill>
                <a:sym typeface="Symbol" pitchFamily="18" charset="2"/>
              </a:rPr>
              <a:t></a:t>
            </a:r>
            <a:r>
              <a:rPr lang="zh-CN" altLang="en-US" sz="3600" b="1" dirty="0">
                <a:solidFill>
                  <a:schemeClr val="bg2"/>
                </a:solidFill>
              </a:rPr>
              <a:t>”  </a:t>
            </a:r>
            <a:r>
              <a:rPr lang="zh-CN" altLang="en-US" b="1" dirty="0">
                <a:solidFill>
                  <a:schemeClr val="bg2"/>
                </a:solidFill>
              </a:rPr>
              <a:t>“闭包”</a:t>
            </a:r>
            <a:r>
              <a:rPr lang="zh-CN" altLang="en-US" sz="2800" b="1" dirty="0">
                <a:solidFill>
                  <a:schemeClr val="bg2"/>
                </a:solidFill>
              </a:rPr>
              <a:t>（任意有限次的自重复连接）</a:t>
            </a:r>
          </a:p>
          <a:p>
            <a:pPr>
              <a:buClrTx/>
              <a:defRPr/>
            </a:pPr>
            <a:r>
              <a:rPr lang="zh-CN" altLang="en-US" sz="3600" b="1" dirty="0">
                <a:solidFill>
                  <a:schemeClr val="bg2"/>
                </a:solidFill>
              </a:rPr>
              <a:t>“</a:t>
            </a:r>
            <a:r>
              <a:rPr lang="en-US" altLang="zh-CN" sz="3600" b="1" dirty="0">
                <a:solidFill>
                  <a:srgbClr val="FF00FF"/>
                </a:solidFill>
              </a:rPr>
              <a:t>( )</a:t>
            </a:r>
            <a:r>
              <a:rPr lang="en-US" altLang="zh-CN" sz="3600" b="1" dirty="0">
                <a:solidFill>
                  <a:schemeClr val="bg2"/>
                </a:solidFill>
              </a:rPr>
              <a:t>” </a:t>
            </a:r>
            <a:r>
              <a:rPr lang="zh-CN" altLang="en-US" b="1" dirty="0">
                <a:solidFill>
                  <a:schemeClr val="bg2"/>
                </a:solidFill>
              </a:rPr>
              <a:t>指定优先关系。</a:t>
            </a:r>
            <a:r>
              <a:rPr lang="zh-CN" altLang="en-US" sz="2800" b="1" dirty="0">
                <a:solidFill>
                  <a:schemeClr val="bg2"/>
                </a:solidFill>
              </a:rPr>
              <a:t>在不致混淆时，可省去。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1285081" y="68263"/>
            <a:ext cx="66992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  <a:defRPr/>
            </a:pP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正规式中的运算符、优先顺序</a:t>
            </a:r>
          </a:p>
        </p:txBody>
      </p:sp>
      <p:sp>
        <p:nvSpPr>
          <p:cNvPr id="783365" name="Rectangle 5"/>
          <p:cNvSpPr>
            <a:spLocks noChangeArrowheads="1"/>
          </p:cNvSpPr>
          <p:nvPr/>
        </p:nvSpPr>
        <p:spPr bwMode="auto">
          <a:xfrm>
            <a:off x="381000" y="4022725"/>
            <a:ext cx="8507413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n"/>
              <a:defRPr/>
            </a:pPr>
            <a:r>
              <a:rPr lang="zh-CN" alt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优先顺序</a:t>
            </a:r>
          </a:p>
          <a:p>
            <a:pPr marL="342900" indent="-342900">
              <a:buClr>
                <a:schemeClr val="bg1"/>
              </a:buClr>
              <a:buFont typeface="Times New Roman" pitchFamily="18" charset="0"/>
              <a:buNone/>
              <a:defRPr/>
            </a:pPr>
            <a:r>
              <a:rPr lang="zh-CN" altLang="en-US" sz="3200" b="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</a:t>
            </a:r>
            <a:r>
              <a:rPr lang="zh-CN" altLang="en-US" sz="3200" b="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“</a:t>
            </a:r>
            <a:r>
              <a:rPr lang="zh-CN" altLang="en-US" sz="3200" b="0" baseline="3000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</a:t>
            </a:r>
            <a:r>
              <a:rPr lang="zh-CN" altLang="en-US" sz="3200" b="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”、“</a:t>
            </a:r>
            <a:r>
              <a:rPr lang="zh-CN" altLang="en-US" sz="3200" b="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</a:t>
            </a:r>
            <a:r>
              <a:rPr lang="zh-CN" altLang="en-US" sz="3200" b="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”、“</a:t>
            </a:r>
            <a:r>
              <a:rPr lang="zh-CN" altLang="en-US" sz="3200" b="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”</a:t>
            </a:r>
            <a:r>
              <a:rPr lang="zh-CN" altLang="en-US" sz="3200" b="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</a:p>
          <a:p>
            <a:pPr marL="342900" indent="-342900">
              <a:buClr>
                <a:schemeClr val="tx2"/>
              </a:buClr>
              <a:buSzPct val="120000"/>
              <a:buFont typeface="Wingdings" pitchFamily="2" charset="2"/>
              <a:buChar char="§"/>
              <a:defRPr/>
            </a:pPr>
            <a:endParaRPr lang="zh-CN" altLang="en-US" sz="3200" dirty="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n"/>
              <a:defRPr/>
            </a:pPr>
            <a:r>
              <a:rPr lang="zh-CN" alt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结合性：左结合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23850" y="4941888"/>
            <a:ext cx="4752975" cy="581025"/>
            <a:chOff x="204" y="3113"/>
            <a:chExt cx="2994" cy="366"/>
          </a:xfrm>
        </p:grpSpPr>
        <p:sp>
          <p:nvSpPr>
            <p:cNvPr id="783368" name="Line 8"/>
            <p:cNvSpPr>
              <a:spLocks noChangeShapeType="1"/>
            </p:cNvSpPr>
            <p:nvPr/>
          </p:nvSpPr>
          <p:spPr bwMode="auto">
            <a:xfrm>
              <a:off x="657" y="3249"/>
              <a:ext cx="2132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lIns="92075" tIns="46038" rIns="92075" bIns="46038"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83369" name="Text Box 9"/>
            <p:cNvSpPr txBox="1">
              <a:spLocks noChangeArrowheads="1"/>
            </p:cNvSpPr>
            <p:nvPr/>
          </p:nvSpPr>
          <p:spPr bwMode="auto">
            <a:xfrm>
              <a:off x="204" y="3113"/>
              <a:ext cx="499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marL="457200" indent="-365125"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zh-CN" altLang="en-US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高</a:t>
              </a:r>
            </a:p>
          </p:txBody>
        </p:sp>
        <p:sp>
          <p:nvSpPr>
            <p:cNvPr id="783370" name="Text Box 10"/>
            <p:cNvSpPr txBox="1">
              <a:spLocks noChangeArrowheads="1"/>
            </p:cNvSpPr>
            <p:nvPr/>
          </p:nvSpPr>
          <p:spPr bwMode="auto">
            <a:xfrm>
              <a:off x="2699" y="3158"/>
              <a:ext cx="499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marL="457200" indent="-365125"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zh-CN" altLang="en-US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低</a:t>
              </a:r>
            </a:p>
          </p:txBody>
        </p:sp>
      </p:grpSp>
      <p:sp>
        <p:nvSpPr>
          <p:cNvPr id="12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solidFill>
              <a:schemeClr val="tx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83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783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783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63" grpId="0" build="p" autoUpdateAnimBg="0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8305800" cy="4419600"/>
          </a:xfrm>
        </p:spPr>
        <p:txBody>
          <a:bodyPr/>
          <a:lstStyle/>
          <a:p>
            <a:pPr marL="533400" indent="-533400">
              <a:buClrTx/>
              <a:defRPr/>
            </a:pPr>
            <a:r>
              <a:rPr lang="zh-CN" altLang="en-US" b="1" dirty="0">
                <a:solidFill>
                  <a:schemeClr val="bg2"/>
                </a:solidFill>
              </a:rPr>
              <a:t>设</a:t>
            </a:r>
            <a:r>
              <a:rPr lang="en-US" altLang="zh-CN" b="1" dirty="0">
                <a:solidFill>
                  <a:srgbClr val="FF00FF"/>
                </a:solidFill>
              </a:rPr>
              <a:t>r , s, t</a:t>
            </a:r>
            <a:r>
              <a:rPr lang="zh-CN" altLang="en-US" b="1" dirty="0">
                <a:solidFill>
                  <a:schemeClr val="bg2"/>
                </a:solidFill>
              </a:rPr>
              <a:t>为正规式</a:t>
            </a:r>
            <a:r>
              <a:rPr lang="zh-CN" altLang="en-US" dirty="0">
                <a:solidFill>
                  <a:schemeClr val="bg2"/>
                </a:solidFill>
              </a:rPr>
              <a:t>：</a:t>
            </a:r>
          </a:p>
          <a:p>
            <a:pPr marL="914400" lvl="1" indent="-457200">
              <a:buClrTx/>
              <a:defRPr/>
            </a:pPr>
            <a:r>
              <a:rPr lang="en-US" altLang="zh-CN" b="1" dirty="0" err="1">
                <a:solidFill>
                  <a:srgbClr val="FF00FF"/>
                </a:solidFill>
              </a:rPr>
              <a:t>r</a:t>
            </a:r>
            <a:r>
              <a:rPr lang="en-US" altLang="zh-CN" b="1" dirty="0" err="1">
                <a:solidFill>
                  <a:srgbClr val="FF00FF"/>
                </a:solidFill>
                <a:sym typeface="Symbol" pitchFamily="18" charset="2"/>
              </a:rPr>
              <a:t>s</a:t>
            </a:r>
            <a:r>
              <a:rPr lang="en-US" altLang="zh-CN" b="1" dirty="0">
                <a:solidFill>
                  <a:srgbClr val="FF00FF"/>
                </a:solidFill>
                <a:sym typeface="Symbol" pitchFamily="18" charset="2"/>
              </a:rPr>
              <a:t>=</a:t>
            </a:r>
            <a:r>
              <a:rPr lang="en-US" altLang="zh-CN" b="1" dirty="0" err="1">
                <a:solidFill>
                  <a:srgbClr val="FF00FF"/>
                </a:solidFill>
                <a:sym typeface="Symbol" pitchFamily="18" charset="2"/>
              </a:rPr>
              <a:t>sr</a:t>
            </a:r>
            <a:r>
              <a:rPr lang="en-US" altLang="zh-CN" b="1" dirty="0">
                <a:solidFill>
                  <a:srgbClr val="FF00FF"/>
                </a:solidFill>
                <a:sym typeface="Symbol" pitchFamily="18" charset="2"/>
              </a:rPr>
              <a:t>	</a:t>
            </a:r>
            <a:r>
              <a:rPr lang="en-US" altLang="zh-CN" b="1" dirty="0">
                <a:solidFill>
                  <a:schemeClr val="bg2"/>
                </a:solidFill>
                <a:sym typeface="Symbol" pitchFamily="18" charset="2"/>
              </a:rPr>
              <a:t>                         “</a:t>
            </a:r>
            <a:r>
              <a:rPr lang="zh-CN" altLang="en-US" b="1" dirty="0">
                <a:solidFill>
                  <a:schemeClr val="bg2"/>
                </a:solidFill>
                <a:sym typeface="Symbol" pitchFamily="18" charset="2"/>
              </a:rPr>
              <a:t>或”服从交换律</a:t>
            </a:r>
          </a:p>
          <a:p>
            <a:pPr marL="914400" lvl="1" indent="-457200">
              <a:buClrTx/>
              <a:defRPr/>
            </a:pPr>
            <a:r>
              <a:rPr lang="zh-CN" altLang="en-US" b="1" dirty="0">
                <a:solidFill>
                  <a:srgbClr val="FF00FF"/>
                </a:solidFill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FF00FF"/>
                </a:solidFill>
              </a:rPr>
              <a:t>r</a:t>
            </a:r>
            <a:r>
              <a:rPr lang="en-US" altLang="zh-CN" b="1" dirty="0">
                <a:solidFill>
                  <a:srgbClr val="FF00FF"/>
                </a:solidFill>
                <a:sym typeface="Symbol" pitchFamily="18" charset="2"/>
              </a:rPr>
              <a:t>(</a:t>
            </a:r>
            <a:r>
              <a:rPr lang="en-US" altLang="zh-CN" b="1" dirty="0" err="1">
                <a:solidFill>
                  <a:srgbClr val="FF00FF"/>
                </a:solidFill>
                <a:sym typeface="Symbol" pitchFamily="18" charset="2"/>
              </a:rPr>
              <a:t>st</a:t>
            </a:r>
            <a:r>
              <a:rPr lang="en-US" altLang="zh-CN" b="1" dirty="0">
                <a:solidFill>
                  <a:srgbClr val="FF00FF"/>
                </a:solidFill>
                <a:sym typeface="Symbol" pitchFamily="18" charset="2"/>
              </a:rPr>
              <a:t>)=(</a:t>
            </a:r>
            <a:r>
              <a:rPr lang="en-US" altLang="zh-CN" b="1" dirty="0" err="1">
                <a:solidFill>
                  <a:srgbClr val="FF00FF"/>
                </a:solidFill>
              </a:rPr>
              <a:t>r</a:t>
            </a:r>
            <a:r>
              <a:rPr lang="en-US" altLang="zh-CN" b="1" dirty="0" err="1">
                <a:solidFill>
                  <a:srgbClr val="FF00FF"/>
                </a:solidFill>
                <a:sym typeface="Symbol" pitchFamily="18" charset="2"/>
              </a:rPr>
              <a:t>s</a:t>
            </a:r>
            <a:r>
              <a:rPr lang="en-US" altLang="zh-CN" b="1" dirty="0">
                <a:solidFill>
                  <a:srgbClr val="FF00FF"/>
                </a:solidFill>
              </a:rPr>
              <a:t>)</a:t>
            </a:r>
            <a:r>
              <a:rPr lang="en-US" altLang="zh-CN" b="1" dirty="0">
                <a:solidFill>
                  <a:srgbClr val="FF00FF"/>
                </a:solidFill>
                <a:sym typeface="Symbol" pitchFamily="18" charset="2"/>
              </a:rPr>
              <a:t>t	               </a:t>
            </a:r>
            <a:r>
              <a:rPr lang="en-US" altLang="zh-CN" b="1" dirty="0">
                <a:solidFill>
                  <a:schemeClr val="bg2"/>
                </a:solidFill>
                <a:sym typeface="Symbol" pitchFamily="18" charset="2"/>
              </a:rPr>
              <a:t>“</a:t>
            </a:r>
            <a:r>
              <a:rPr lang="zh-CN" altLang="en-US" b="1" dirty="0">
                <a:solidFill>
                  <a:schemeClr val="bg2"/>
                </a:solidFill>
                <a:sym typeface="Symbol" pitchFamily="18" charset="2"/>
              </a:rPr>
              <a:t>或”的可结合律</a:t>
            </a:r>
          </a:p>
          <a:p>
            <a:pPr marL="914400" lvl="1" indent="-457200">
              <a:buClr>
                <a:srgbClr val="FF00FF"/>
              </a:buClr>
              <a:defRPr/>
            </a:pPr>
            <a:r>
              <a:rPr lang="zh-CN" altLang="en-US" b="1" dirty="0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FF00FF"/>
                </a:solidFill>
                <a:sym typeface="Symbol" pitchFamily="18" charset="2"/>
              </a:rPr>
              <a:t>(</a:t>
            </a:r>
            <a:r>
              <a:rPr lang="en-US" altLang="zh-CN" b="1" dirty="0" err="1">
                <a:solidFill>
                  <a:srgbClr val="FF00FF"/>
                </a:solidFill>
                <a:sym typeface="Symbol" pitchFamily="18" charset="2"/>
              </a:rPr>
              <a:t>rs</a:t>
            </a:r>
            <a:r>
              <a:rPr lang="en-US" altLang="zh-CN" b="1" dirty="0">
                <a:solidFill>
                  <a:srgbClr val="FF00FF"/>
                </a:solidFill>
                <a:sym typeface="Symbol" pitchFamily="18" charset="2"/>
              </a:rPr>
              <a:t>)t=r(</a:t>
            </a:r>
            <a:r>
              <a:rPr lang="en-US" altLang="zh-CN" b="1" dirty="0" err="1">
                <a:solidFill>
                  <a:srgbClr val="FF00FF"/>
                </a:solidFill>
                <a:sym typeface="Symbol" pitchFamily="18" charset="2"/>
              </a:rPr>
              <a:t>st</a:t>
            </a:r>
            <a:r>
              <a:rPr lang="en-US" altLang="zh-CN" b="1" dirty="0">
                <a:solidFill>
                  <a:srgbClr val="FF00FF"/>
                </a:solidFill>
                <a:sym typeface="Symbol" pitchFamily="18" charset="2"/>
              </a:rPr>
              <a:t>)	                      </a:t>
            </a:r>
            <a:r>
              <a:rPr lang="en-US" altLang="zh-CN" b="1" dirty="0">
                <a:solidFill>
                  <a:schemeClr val="bg2"/>
                </a:solidFill>
                <a:sym typeface="Symbol" pitchFamily="18" charset="2"/>
              </a:rPr>
              <a:t>“</a:t>
            </a:r>
            <a:r>
              <a:rPr lang="zh-CN" altLang="en-US" b="1" dirty="0">
                <a:solidFill>
                  <a:schemeClr val="bg2"/>
                </a:solidFill>
                <a:sym typeface="Symbol" pitchFamily="18" charset="2"/>
              </a:rPr>
              <a:t>连接”的可结合律</a:t>
            </a:r>
          </a:p>
          <a:p>
            <a:pPr marL="914400" lvl="1" indent="-457200">
              <a:buClrTx/>
              <a:defRPr/>
            </a:pPr>
            <a:r>
              <a:rPr lang="zh-CN" altLang="en-US" b="1" dirty="0">
                <a:solidFill>
                  <a:srgbClr val="FF00FF"/>
                </a:solidFill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FF00FF"/>
                </a:solidFill>
                <a:sym typeface="Symbol" pitchFamily="18" charset="2"/>
              </a:rPr>
              <a:t>r(</a:t>
            </a:r>
            <a:r>
              <a:rPr lang="en-US" altLang="zh-CN" b="1" dirty="0" err="1">
                <a:solidFill>
                  <a:srgbClr val="FF00FF"/>
                </a:solidFill>
                <a:sym typeface="Symbol" pitchFamily="18" charset="2"/>
              </a:rPr>
              <a:t>st</a:t>
            </a:r>
            <a:r>
              <a:rPr lang="en-US" altLang="zh-CN" b="1" dirty="0">
                <a:solidFill>
                  <a:srgbClr val="FF00FF"/>
                </a:solidFill>
                <a:sym typeface="Symbol" pitchFamily="18" charset="2"/>
              </a:rPr>
              <a:t>)=</a:t>
            </a:r>
            <a:r>
              <a:rPr lang="en-US" altLang="zh-CN" b="1" dirty="0" err="1">
                <a:solidFill>
                  <a:srgbClr val="FF00FF"/>
                </a:solidFill>
                <a:sym typeface="Symbol" pitchFamily="18" charset="2"/>
              </a:rPr>
              <a:t>rsrt</a:t>
            </a:r>
            <a:r>
              <a:rPr lang="en-US" altLang="zh-CN" b="1" dirty="0">
                <a:solidFill>
                  <a:srgbClr val="FF00FF"/>
                </a:solidFill>
                <a:sym typeface="Symbol" pitchFamily="18" charset="2"/>
              </a:rPr>
              <a:t>    (</a:t>
            </a:r>
            <a:r>
              <a:rPr lang="en-US" altLang="zh-CN" b="1" dirty="0" err="1">
                <a:solidFill>
                  <a:srgbClr val="FF00FF"/>
                </a:solidFill>
                <a:sym typeface="Symbol" pitchFamily="18" charset="2"/>
              </a:rPr>
              <a:t>st</a:t>
            </a:r>
            <a:r>
              <a:rPr lang="en-US" altLang="zh-CN" b="1" dirty="0">
                <a:solidFill>
                  <a:srgbClr val="FF00FF"/>
                </a:solidFill>
                <a:sym typeface="Symbol" pitchFamily="18" charset="2"/>
              </a:rPr>
              <a:t>)r=</a:t>
            </a:r>
            <a:r>
              <a:rPr lang="en-US" altLang="zh-CN" b="1" dirty="0" err="1">
                <a:solidFill>
                  <a:srgbClr val="FF00FF"/>
                </a:solidFill>
                <a:sym typeface="Symbol" pitchFamily="18" charset="2"/>
              </a:rPr>
              <a:t>srtr</a:t>
            </a:r>
            <a:r>
              <a:rPr lang="en-US" altLang="zh-CN" b="1" dirty="0">
                <a:solidFill>
                  <a:schemeClr val="bg2"/>
                </a:solidFill>
                <a:sym typeface="Symbol" pitchFamily="18" charset="2"/>
              </a:rPr>
              <a:t>                </a:t>
            </a:r>
            <a:r>
              <a:rPr lang="zh-CN" altLang="en-US" b="1" dirty="0">
                <a:solidFill>
                  <a:schemeClr val="bg2"/>
                </a:solidFill>
                <a:sym typeface="Symbol" pitchFamily="18" charset="2"/>
              </a:rPr>
              <a:t>分配律</a:t>
            </a:r>
          </a:p>
          <a:p>
            <a:pPr marL="914400" lvl="1" indent="-457200">
              <a:buClr>
                <a:srgbClr val="FF00FF"/>
              </a:buClr>
              <a:defRPr/>
            </a:pPr>
            <a:r>
              <a:rPr lang="zh-CN" altLang="en-US" b="1" dirty="0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zh-CN" altLang="en-US" b="1" dirty="0">
                <a:solidFill>
                  <a:srgbClr val="FF00FF"/>
                </a:solidFill>
                <a:sym typeface="Symbol" pitchFamily="18" charset="2"/>
              </a:rPr>
              <a:t></a:t>
            </a:r>
            <a:r>
              <a:rPr lang="en-US" altLang="zh-CN" b="1" dirty="0">
                <a:solidFill>
                  <a:srgbClr val="FF00FF"/>
                </a:solidFill>
                <a:sym typeface="Symbol" pitchFamily="18" charset="2"/>
              </a:rPr>
              <a:t>r=r, r=r	</a:t>
            </a:r>
            <a:r>
              <a:rPr lang="en-US" altLang="zh-CN" b="1" dirty="0">
                <a:solidFill>
                  <a:schemeClr val="bg2"/>
                </a:solidFill>
                <a:sym typeface="Symbol" pitchFamily="18" charset="2"/>
              </a:rPr>
              <a:t>	      </a:t>
            </a:r>
            <a:r>
              <a:rPr lang="zh-CN" altLang="en-US" b="1" dirty="0">
                <a:solidFill>
                  <a:schemeClr val="bg2"/>
                </a:solidFill>
                <a:sym typeface="Symbol" pitchFamily="18" charset="2"/>
              </a:rPr>
              <a:t>是“连接”的恒等元素</a:t>
            </a:r>
          </a:p>
        </p:txBody>
      </p:sp>
      <p:sp>
        <p:nvSpPr>
          <p:cNvPr id="935941" name="Rectangle 5"/>
          <p:cNvSpPr>
            <a:spLocks noChangeArrowheads="1"/>
          </p:cNvSpPr>
          <p:nvPr/>
        </p:nvSpPr>
        <p:spPr bwMode="auto">
          <a:xfrm>
            <a:off x="1835696" y="0"/>
            <a:ext cx="566578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正规式运算的代数规律</a:t>
            </a:r>
          </a:p>
        </p:txBody>
      </p:sp>
      <p:sp>
        <p:nvSpPr>
          <p:cNvPr id="7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solidFill>
              <a:schemeClr val="tx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5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5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5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5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5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5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5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5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5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5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35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35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5940" grpId="0" build="p" bldLvl="2" autoUpdateAnimBg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53340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altLang="zh-CN" sz="2800" b="1" dirty="0">
                <a:solidFill>
                  <a:schemeClr val="bg2"/>
                </a:solidFill>
                <a:effectLst/>
              </a:rPr>
              <a:t>[</a:t>
            </a:r>
            <a:r>
              <a:rPr lang="zh-CN" altLang="en-US" sz="2800" b="1" dirty="0">
                <a:solidFill>
                  <a:schemeClr val="bg2"/>
                </a:solidFill>
                <a:effectLst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effectLst/>
              </a:rPr>
              <a:t>]  </a:t>
            </a:r>
            <a:r>
              <a:rPr lang="zh-CN" altLang="en-US" sz="2800" b="1" dirty="0">
                <a:solidFill>
                  <a:schemeClr val="bg2"/>
                </a:solidFill>
                <a:effectLst/>
              </a:rPr>
              <a:t>令</a:t>
            </a:r>
            <a:r>
              <a:rPr lang="zh-CN" altLang="en-US" sz="2800" b="1" dirty="0">
                <a:solidFill>
                  <a:schemeClr val="bg2"/>
                </a:solidFill>
                <a:effectLst/>
                <a:sym typeface="Symbol" pitchFamily="18" charset="2"/>
              </a:rPr>
              <a:t></a:t>
            </a:r>
            <a:r>
              <a:rPr lang="en-US" altLang="zh-CN" sz="2800" b="1" dirty="0">
                <a:solidFill>
                  <a:schemeClr val="bg2"/>
                </a:solidFill>
                <a:effectLst/>
                <a:sym typeface="Symbol" pitchFamily="18" charset="2"/>
              </a:rPr>
              <a:t>={a</a:t>
            </a:r>
            <a:r>
              <a:rPr lang="zh-CN" altLang="en-US" sz="2800" b="1" dirty="0">
                <a:solidFill>
                  <a:schemeClr val="bg2"/>
                </a:solidFill>
                <a:effectLst/>
                <a:sym typeface="Symbol" pitchFamily="18" charset="2"/>
              </a:rPr>
              <a:t>，</a:t>
            </a:r>
            <a:r>
              <a:rPr lang="en-US" altLang="zh-CN" sz="2800" b="1" dirty="0">
                <a:solidFill>
                  <a:schemeClr val="bg2"/>
                </a:solidFill>
                <a:effectLst/>
                <a:sym typeface="Symbol" pitchFamily="18" charset="2"/>
              </a:rPr>
              <a:t>b}</a:t>
            </a:r>
            <a:r>
              <a:rPr lang="zh-CN" altLang="en-US" sz="2800" b="1" dirty="0">
                <a:solidFill>
                  <a:schemeClr val="bg2"/>
                </a:solidFill>
                <a:effectLst/>
                <a:sym typeface="Symbol" pitchFamily="18" charset="2"/>
              </a:rPr>
              <a:t>， 上的正规式和正规集。</a:t>
            </a:r>
            <a:endParaRPr lang="en-US" altLang="zh-CN" sz="2400" b="1" dirty="0">
              <a:solidFill>
                <a:schemeClr val="bg2"/>
              </a:solidFill>
              <a:effectLst/>
              <a:sym typeface="Symbol" pitchFamily="18" charset="2"/>
            </a:endParaRPr>
          </a:p>
        </p:txBody>
      </p:sp>
      <p:sp>
        <p:nvSpPr>
          <p:cNvPr id="787462" name="Rectangle 6"/>
          <p:cNvSpPr>
            <a:spLocks noChangeArrowheads="1"/>
          </p:cNvSpPr>
          <p:nvPr/>
        </p:nvSpPr>
        <p:spPr bwMode="auto">
          <a:xfrm>
            <a:off x="2971800" y="1066800"/>
            <a:ext cx="1255713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正规式</a:t>
            </a:r>
          </a:p>
        </p:txBody>
      </p:sp>
      <p:sp>
        <p:nvSpPr>
          <p:cNvPr id="787463" name="Rectangle 7"/>
          <p:cNvSpPr>
            <a:spLocks noChangeArrowheads="1"/>
          </p:cNvSpPr>
          <p:nvPr/>
        </p:nvSpPr>
        <p:spPr bwMode="auto">
          <a:xfrm>
            <a:off x="5486400" y="106680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正规集</a:t>
            </a:r>
          </a:p>
        </p:txBody>
      </p:sp>
      <p:sp>
        <p:nvSpPr>
          <p:cNvPr id="787464" name="Rectangle 8"/>
          <p:cNvSpPr>
            <a:spLocks noChangeArrowheads="1"/>
          </p:cNvSpPr>
          <p:nvPr/>
        </p:nvSpPr>
        <p:spPr bwMode="auto">
          <a:xfrm>
            <a:off x="3505200" y="1524000"/>
            <a:ext cx="3619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</a:p>
        </p:txBody>
      </p:sp>
      <p:sp>
        <p:nvSpPr>
          <p:cNvPr id="787465" name="Rectangle 9"/>
          <p:cNvSpPr>
            <a:spLocks noChangeArrowheads="1"/>
          </p:cNvSpPr>
          <p:nvPr/>
        </p:nvSpPr>
        <p:spPr bwMode="auto">
          <a:xfrm>
            <a:off x="5791200" y="1600200"/>
            <a:ext cx="641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{a}</a:t>
            </a:r>
          </a:p>
        </p:txBody>
      </p:sp>
      <p:sp>
        <p:nvSpPr>
          <p:cNvPr id="787466" name="Rectangle 10"/>
          <p:cNvSpPr>
            <a:spLocks noChangeArrowheads="1"/>
          </p:cNvSpPr>
          <p:nvPr/>
        </p:nvSpPr>
        <p:spPr bwMode="auto">
          <a:xfrm>
            <a:off x="5638800" y="2133600"/>
            <a:ext cx="928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{a,b}</a:t>
            </a:r>
          </a:p>
        </p:txBody>
      </p:sp>
      <p:sp>
        <p:nvSpPr>
          <p:cNvPr id="787467" name="Rectangle 11"/>
          <p:cNvSpPr>
            <a:spLocks noChangeArrowheads="1"/>
          </p:cNvSpPr>
          <p:nvPr/>
        </p:nvSpPr>
        <p:spPr bwMode="auto">
          <a:xfrm>
            <a:off x="3352800" y="2133600"/>
            <a:ext cx="1295400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ab</a:t>
            </a:r>
            <a:endParaRPr lang="en-US" altLang="zh-CN" b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787468" name="Rectangle 12"/>
          <p:cNvSpPr>
            <a:spLocks noChangeArrowheads="1"/>
          </p:cNvSpPr>
          <p:nvPr/>
        </p:nvSpPr>
        <p:spPr bwMode="auto">
          <a:xfrm>
            <a:off x="3505200" y="2743200"/>
            <a:ext cx="560388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ab</a:t>
            </a:r>
          </a:p>
        </p:txBody>
      </p:sp>
      <p:sp>
        <p:nvSpPr>
          <p:cNvPr id="787469" name="Rectangle 13"/>
          <p:cNvSpPr>
            <a:spLocks noChangeArrowheads="1"/>
          </p:cNvSpPr>
          <p:nvPr/>
        </p:nvSpPr>
        <p:spPr bwMode="auto">
          <a:xfrm>
            <a:off x="5715000" y="2743200"/>
            <a:ext cx="839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{ab}</a:t>
            </a:r>
          </a:p>
        </p:txBody>
      </p:sp>
      <p:sp>
        <p:nvSpPr>
          <p:cNvPr id="787470" name="Rectangle 14"/>
          <p:cNvSpPr>
            <a:spLocks noChangeArrowheads="1"/>
          </p:cNvSpPr>
          <p:nvPr/>
        </p:nvSpPr>
        <p:spPr bwMode="auto">
          <a:xfrm>
            <a:off x="3200400" y="3352800"/>
            <a:ext cx="2163763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ab</a:t>
            </a:r>
            <a:r>
              <a:rPr lang="en-US" altLang="zh-CN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)(</a:t>
            </a:r>
            <a:r>
              <a:rPr lang="en-US" altLang="zh-CN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ab</a:t>
            </a:r>
            <a:r>
              <a:rPr lang="en-US" altLang="zh-CN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b="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	</a:t>
            </a:r>
          </a:p>
        </p:txBody>
      </p:sp>
      <p:sp>
        <p:nvSpPr>
          <p:cNvPr id="787471" name="Rectangle 15"/>
          <p:cNvSpPr>
            <a:spLocks noChangeArrowheads="1"/>
          </p:cNvSpPr>
          <p:nvPr/>
        </p:nvSpPr>
        <p:spPr bwMode="auto">
          <a:xfrm>
            <a:off x="5791200" y="3352800"/>
            <a:ext cx="223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{aa,ab,ba,bb}</a:t>
            </a:r>
          </a:p>
        </p:txBody>
      </p:sp>
      <p:sp>
        <p:nvSpPr>
          <p:cNvPr id="787472" name="Rectangle 16"/>
          <p:cNvSpPr>
            <a:spLocks noChangeArrowheads="1"/>
          </p:cNvSpPr>
          <p:nvPr/>
        </p:nvSpPr>
        <p:spPr bwMode="auto">
          <a:xfrm>
            <a:off x="3429000" y="3886200"/>
            <a:ext cx="485775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aseline="3000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</a:t>
            </a:r>
          </a:p>
        </p:txBody>
      </p:sp>
      <p:sp>
        <p:nvSpPr>
          <p:cNvPr id="787473" name="Rectangle 17"/>
          <p:cNvSpPr>
            <a:spLocks noChangeArrowheads="1"/>
          </p:cNvSpPr>
          <p:nvPr/>
        </p:nvSpPr>
        <p:spPr bwMode="auto">
          <a:xfrm>
            <a:off x="5562600" y="4038600"/>
            <a:ext cx="3136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{ ,a,aa, ……</a:t>
            </a:r>
            <a:r>
              <a:rPr lang="zh-CN" altLang="en-US" sz="2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任意个</a:t>
            </a:r>
            <a:r>
              <a:rPr lang="en-US" altLang="zh-CN" sz="2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a</a:t>
            </a:r>
            <a:r>
              <a:rPr lang="zh-CN" altLang="en-US" sz="2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的串</a:t>
            </a:r>
            <a:r>
              <a:rPr lang="en-US" altLang="zh-CN" sz="2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sp>
        <p:nvSpPr>
          <p:cNvPr id="787474" name="Rectangle 18"/>
          <p:cNvSpPr>
            <a:spLocks noChangeArrowheads="1"/>
          </p:cNvSpPr>
          <p:nvPr/>
        </p:nvSpPr>
        <p:spPr bwMode="auto">
          <a:xfrm>
            <a:off x="3124200" y="4495800"/>
            <a:ext cx="20320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  <a:defRPr/>
            </a:pPr>
            <a:r>
              <a:rPr lang="zh-CN" altLang="zh-CN" sz="280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(</a:t>
            </a:r>
            <a:r>
              <a:rPr lang="en-US" altLang="zh-CN" sz="2800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ab</a:t>
            </a:r>
            <a:r>
              <a:rPr lang="en-US" altLang="zh-CN" sz="280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)</a:t>
            </a:r>
            <a:r>
              <a:rPr lang="en-US" altLang="zh-CN" sz="2800" baseline="3000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</a:t>
            </a:r>
            <a:r>
              <a:rPr lang="en-US" altLang="zh-CN" sz="2800" b="0" baseline="30000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	</a:t>
            </a:r>
          </a:p>
        </p:txBody>
      </p:sp>
      <p:sp>
        <p:nvSpPr>
          <p:cNvPr id="787475" name="Rectangle 19"/>
          <p:cNvSpPr>
            <a:spLocks noChangeArrowheads="1"/>
          </p:cNvSpPr>
          <p:nvPr/>
        </p:nvSpPr>
        <p:spPr bwMode="auto">
          <a:xfrm>
            <a:off x="4656138" y="4572000"/>
            <a:ext cx="4532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0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{ ,</a:t>
            </a:r>
            <a:r>
              <a:rPr lang="en-US" altLang="zh-CN" sz="2000" dirty="0" err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a,b,aa,ab</a:t>
            </a:r>
            <a:r>
              <a:rPr lang="en-US" altLang="zh-CN" sz="20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……</a:t>
            </a:r>
            <a:r>
              <a:rPr lang="zh-CN" altLang="en-US" sz="20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所有由</a:t>
            </a:r>
            <a:r>
              <a:rPr lang="en-US" altLang="zh-CN" sz="20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a</a:t>
            </a:r>
            <a:r>
              <a:rPr lang="zh-CN" altLang="en-US" sz="20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和</a:t>
            </a:r>
            <a:r>
              <a:rPr lang="en-US" altLang="zh-CN" sz="20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b</a:t>
            </a:r>
            <a:r>
              <a:rPr lang="zh-CN" altLang="en-US" sz="20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组成的串</a:t>
            </a:r>
            <a:r>
              <a:rPr lang="en-US" altLang="zh-CN" sz="20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sp>
        <p:nvSpPr>
          <p:cNvPr id="787476" name="Rectangle 20"/>
          <p:cNvSpPr>
            <a:spLocks noChangeArrowheads="1"/>
          </p:cNvSpPr>
          <p:nvPr/>
        </p:nvSpPr>
        <p:spPr bwMode="auto">
          <a:xfrm>
            <a:off x="2819400" y="5181600"/>
            <a:ext cx="3316288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  <a:defRPr/>
            </a:pPr>
            <a:r>
              <a:rPr lang="zh-CN" altLang="zh-CN" sz="280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(</a:t>
            </a:r>
            <a:r>
              <a:rPr lang="en-US" altLang="zh-CN" sz="2800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ab</a:t>
            </a:r>
            <a:r>
              <a:rPr lang="en-US" altLang="zh-CN" sz="280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)</a:t>
            </a:r>
            <a:r>
              <a:rPr lang="en-US" altLang="zh-CN" sz="2800" baseline="3000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(</a:t>
            </a:r>
            <a:r>
              <a:rPr lang="en-US" altLang="zh-CN" sz="2800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aabb</a:t>
            </a:r>
            <a:r>
              <a:rPr lang="en-US" altLang="zh-CN" sz="280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)(</a:t>
            </a:r>
            <a:r>
              <a:rPr lang="en-US" altLang="zh-CN" sz="2800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ab</a:t>
            </a:r>
            <a:r>
              <a:rPr lang="en-US" altLang="zh-CN" sz="280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)</a:t>
            </a:r>
            <a:r>
              <a:rPr lang="en-US" altLang="zh-CN" sz="2800" baseline="3000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</a:t>
            </a:r>
          </a:p>
        </p:txBody>
      </p:sp>
      <p:sp>
        <p:nvSpPr>
          <p:cNvPr id="787477" name="Rectangle 21"/>
          <p:cNvSpPr>
            <a:spLocks noChangeArrowheads="1"/>
          </p:cNvSpPr>
          <p:nvPr/>
        </p:nvSpPr>
        <p:spPr bwMode="auto">
          <a:xfrm>
            <a:off x="2971800" y="5638800"/>
            <a:ext cx="6083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2000">
                <a:solidFill>
                  <a:srgbClr val="0066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{</a:t>
            </a:r>
            <a:r>
              <a:rPr lang="en-US" altLang="zh-CN" sz="2000" baseline="30000">
                <a:solidFill>
                  <a:srgbClr val="0066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</a:t>
            </a:r>
            <a:r>
              <a:rPr lang="zh-CN" altLang="en-US" sz="2000">
                <a:solidFill>
                  <a:srgbClr val="0066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上所有含有两个相继的</a:t>
            </a:r>
            <a:r>
              <a:rPr lang="en-US" altLang="zh-CN" sz="2000">
                <a:solidFill>
                  <a:srgbClr val="0066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zh-CN" altLang="en-US" sz="2000">
                <a:solidFill>
                  <a:srgbClr val="0066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或两个相继的</a:t>
            </a:r>
            <a:r>
              <a:rPr lang="en-US" altLang="zh-CN" sz="2000">
                <a:solidFill>
                  <a:srgbClr val="0066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zh-CN" altLang="en-US" sz="2000">
                <a:solidFill>
                  <a:srgbClr val="0066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组成的串</a:t>
            </a:r>
            <a:r>
              <a:rPr lang="en-US" altLang="zh-CN" sz="2000">
                <a:solidFill>
                  <a:srgbClr val="0066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}</a:t>
            </a:r>
          </a:p>
        </p:txBody>
      </p:sp>
      <p:sp>
        <p:nvSpPr>
          <p:cNvPr id="787478" name="Text Box 22"/>
          <p:cNvSpPr txBox="1">
            <a:spLocks noChangeArrowheads="1"/>
          </p:cNvSpPr>
          <p:nvPr/>
        </p:nvSpPr>
        <p:spPr bwMode="auto">
          <a:xfrm>
            <a:off x="142875" y="1643063"/>
            <a:ext cx="2928938" cy="2124075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1  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:     L(e</a:t>
            </a:r>
            <a:r>
              <a:rPr lang="en-US" altLang="zh-CN" sz="2400" baseline="-250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 e</a:t>
            </a:r>
            <a:r>
              <a:rPr lang="en-US" altLang="zh-CN" sz="2400" baseline="-250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e</a:t>
            </a:r>
            <a:r>
              <a:rPr lang="en-US" altLang="zh-CN" sz="2400" baseline="-250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2 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: L(e</a:t>
            </a:r>
            <a:r>
              <a:rPr lang="en-US" altLang="zh-CN" sz="2400" baseline="-250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)L(e</a:t>
            </a:r>
            <a:r>
              <a:rPr lang="en-US" altLang="zh-CN" sz="2400" baseline="-250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altLang="zh-CN" sz="2400" baseline="-250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 e</a:t>
            </a:r>
            <a:r>
              <a:rPr lang="en-US" altLang="zh-CN" sz="2400" baseline="-250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e</a:t>
            </a:r>
            <a:r>
              <a:rPr lang="en-US" altLang="zh-CN" sz="2400" baseline="-250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2 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: L(e</a:t>
            </a:r>
            <a:r>
              <a:rPr lang="en-US" altLang="zh-CN" sz="2400" baseline="-250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)L(e</a:t>
            </a:r>
            <a:r>
              <a:rPr lang="en-US" altLang="zh-CN" sz="2400" baseline="-250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altLang="zh-CN" sz="2400" baseline="-250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400" baseline="-250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{e</a:t>
            </a:r>
            <a:r>
              <a:rPr lang="en-US" altLang="zh-CN" sz="2400" baseline="-250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}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或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 e</a:t>
            </a:r>
            <a:r>
              <a:rPr lang="en-US" altLang="zh-CN" sz="2400" baseline="-250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400" baseline="300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 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:    (L(e</a:t>
            </a:r>
            <a:r>
              <a:rPr lang="en-US" altLang="zh-CN" sz="2400" baseline="-250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))</a:t>
            </a:r>
            <a:r>
              <a:rPr lang="en-US" altLang="zh-CN" sz="2400" baseline="300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</a:t>
            </a:r>
            <a:endParaRPr lang="en-US" altLang="zh-CN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4071938" y="3857625"/>
            <a:ext cx="647700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{a}</a:t>
            </a:r>
            <a:endParaRPr lang="en-US" altLang="zh-CN" baseline="30000" dirty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4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solidFill>
              <a:schemeClr val="tx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7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7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7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7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7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7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7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7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7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7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7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7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87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87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87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87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87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87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7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87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87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87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87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87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87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87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87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87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64" grpId="0" autoUpdateAnimBg="0"/>
      <p:bldP spid="787465" grpId="0" autoUpdateAnimBg="0"/>
      <p:bldP spid="787466" grpId="0" autoUpdateAnimBg="0"/>
      <p:bldP spid="787467" grpId="0" autoUpdateAnimBg="0"/>
      <p:bldP spid="787468" grpId="0" autoUpdateAnimBg="0"/>
      <p:bldP spid="787469" grpId="0" autoUpdateAnimBg="0"/>
      <p:bldP spid="787470" grpId="0" autoUpdateAnimBg="0"/>
      <p:bldP spid="787471" grpId="0" autoUpdateAnimBg="0"/>
      <p:bldP spid="787472" grpId="0" autoUpdateAnimBg="0"/>
      <p:bldP spid="787473" grpId="0" autoUpdateAnimBg="0"/>
      <p:bldP spid="787474" grpId="0" autoUpdateAnimBg="0"/>
      <p:bldP spid="787475" grpId="0" autoUpdateAnimBg="0"/>
      <p:bldP spid="787476" grpId="0" autoUpdateAnimBg="0"/>
      <p:bldP spid="787477" grpId="0" autoUpdateAnimBg="0"/>
      <p:bldP spid="23" grpId="0" autoUpdateAnimBg="0"/>
      <p:bldP spid="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1601788"/>
          </a:xfrm>
          <a:prstGeom prst="rect">
            <a:avLst/>
          </a:prstGeom>
          <a:solidFill>
            <a:srgbClr val="FFEBFF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bg2"/>
                </a:solidFill>
                <a:latin typeface="Times New Roman" pitchFamily="18" charset="0"/>
              </a:rPr>
              <a:t>[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</a:rPr>
              <a:t>例</a:t>
            </a:r>
            <a:r>
              <a:rPr lang="en-US" altLang="zh-CN" dirty="0">
                <a:solidFill>
                  <a:schemeClr val="bg2"/>
                </a:solidFill>
                <a:latin typeface="Times New Roman" pitchFamily="18" charset="0"/>
              </a:rPr>
              <a:t>3-5]</a:t>
            </a:r>
            <a:r>
              <a:rPr lang="zh-CN" altLang="en-US" dirty="0">
                <a:solidFill>
                  <a:schemeClr val="bg2"/>
                </a:solidFill>
                <a:latin typeface="+mj-lt"/>
              </a:rPr>
              <a:t>设字母表∑</a:t>
            </a:r>
            <a:r>
              <a:rPr lang="en-US" altLang="zh-CN" dirty="0">
                <a:solidFill>
                  <a:schemeClr val="bg2"/>
                </a:solidFill>
                <a:latin typeface="+mj-lt"/>
              </a:rPr>
              <a:t>={a,b}</a:t>
            </a:r>
            <a:r>
              <a:rPr lang="zh-CN" altLang="en-US" dirty="0">
                <a:solidFill>
                  <a:schemeClr val="bg2"/>
                </a:solidFill>
                <a:latin typeface="+mj-lt"/>
              </a:rPr>
              <a:t>，则</a:t>
            </a:r>
            <a:r>
              <a:rPr lang="en-US" altLang="zh-CN" dirty="0">
                <a:solidFill>
                  <a:schemeClr val="bg2"/>
                </a:solidFill>
                <a:latin typeface="+mj-lt"/>
              </a:rPr>
              <a:t>a,b, Φ</a:t>
            </a:r>
            <a:r>
              <a:rPr lang="zh-CN" altLang="en-US" dirty="0">
                <a:solidFill>
                  <a:schemeClr val="bg2"/>
                </a:solidFill>
                <a:latin typeface="+mj-lt"/>
              </a:rPr>
              <a:t>和</a:t>
            </a:r>
            <a:r>
              <a:rPr lang="en-US" altLang="zh-CN" dirty="0">
                <a:solidFill>
                  <a:schemeClr val="bg2"/>
                </a:solidFill>
                <a:latin typeface="+mj-lt"/>
              </a:rPr>
              <a:t>ε</a:t>
            </a:r>
            <a:r>
              <a:rPr lang="zh-CN" altLang="en-US" dirty="0">
                <a:solidFill>
                  <a:schemeClr val="bg2"/>
                </a:solidFill>
                <a:latin typeface="+mj-lt"/>
              </a:rPr>
              <a:t>都是∑上的正则表达式，所描述的语言为</a:t>
            </a:r>
            <a:r>
              <a:rPr lang="en-US" altLang="zh-CN" dirty="0">
                <a:solidFill>
                  <a:schemeClr val="bg2"/>
                </a:solidFill>
                <a:latin typeface="+mj-lt"/>
              </a:rPr>
              <a:t>{a}</a:t>
            </a:r>
            <a:r>
              <a:rPr lang="zh-CN" altLang="en-US" dirty="0">
                <a:solidFill>
                  <a:schemeClr val="bg2"/>
                </a:solidFill>
                <a:latin typeface="+mj-lt"/>
              </a:rPr>
              <a:t>、</a:t>
            </a:r>
            <a:r>
              <a:rPr lang="en-US" altLang="zh-CN" dirty="0">
                <a:solidFill>
                  <a:schemeClr val="bg2"/>
                </a:solidFill>
                <a:latin typeface="+mj-lt"/>
              </a:rPr>
              <a:t>{b}</a:t>
            </a:r>
            <a:r>
              <a:rPr lang="zh-CN" altLang="en-US" dirty="0">
                <a:solidFill>
                  <a:schemeClr val="bg2"/>
                </a:solidFill>
                <a:latin typeface="+mj-lt"/>
              </a:rPr>
              <a:t>、</a:t>
            </a:r>
            <a:r>
              <a:rPr lang="en-US" altLang="zh-CN" dirty="0">
                <a:solidFill>
                  <a:schemeClr val="bg2"/>
                </a:solidFill>
                <a:latin typeface="+mj-lt"/>
              </a:rPr>
              <a:t>{ }</a:t>
            </a:r>
            <a:r>
              <a:rPr lang="zh-CN" altLang="en-US" dirty="0">
                <a:solidFill>
                  <a:schemeClr val="bg2"/>
                </a:solidFill>
                <a:latin typeface="+mj-lt"/>
              </a:rPr>
              <a:t>、</a:t>
            </a:r>
            <a:r>
              <a:rPr lang="en-US" altLang="zh-CN" dirty="0">
                <a:solidFill>
                  <a:schemeClr val="bg2"/>
                </a:solidFill>
                <a:latin typeface="+mj-lt"/>
              </a:rPr>
              <a:t>{ε}</a:t>
            </a:r>
            <a:r>
              <a:rPr lang="zh-CN" altLang="en-US" dirty="0">
                <a:solidFill>
                  <a:schemeClr val="bg2"/>
                </a:solidFill>
                <a:latin typeface="+mj-lt"/>
              </a:rPr>
              <a:t>。</a:t>
            </a:r>
            <a:endParaRPr lang="en-US" altLang="zh-CN" dirty="0">
              <a:solidFill>
                <a:schemeClr val="bg2"/>
              </a:solidFill>
              <a:latin typeface="+mj-lt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/>
                </a:solidFill>
                <a:latin typeface="+mj-lt"/>
              </a:rPr>
              <a:t>求正规式</a:t>
            </a:r>
            <a:r>
              <a:rPr lang="en-US" altLang="zh-CN" dirty="0">
                <a:solidFill>
                  <a:schemeClr val="bg2"/>
                </a:solidFill>
                <a:latin typeface="+mj-lt"/>
              </a:rPr>
              <a:t>{a}{b}</a:t>
            </a:r>
            <a:r>
              <a:rPr lang="zh-CN" altLang="en-US" dirty="0">
                <a:solidFill>
                  <a:schemeClr val="bg2"/>
                </a:solidFill>
                <a:latin typeface="+mj-lt"/>
              </a:rPr>
              <a:t>、</a:t>
            </a:r>
            <a:r>
              <a:rPr lang="en-US" altLang="zh-CN" dirty="0">
                <a:solidFill>
                  <a:schemeClr val="bg2"/>
                </a:solidFill>
                <a:latin typeface="+mj-lt"/>
              </a:rPr>
              <a:t>{a|b}</a:t>
            </a:r>
            <a:r>
              <a:rPr lang="zh-CN" altLang="en-US" dirty="0">
                <a:solidFill>
                  <a:schemeClr val="bg2"/>
                </a:solidFill>
                <a:latin typeface="+mj-lt"/>
              </a:rPr>
              <a:t>和</a:t>
            </a:r>
            <a:r>
              <a:rPr lang="en-US" altLang="zh-CN" dirty="0">
                <a:solidFill>
                  <a:schemeClr val="bg2"/>
                </a:solidFill>
                <a:latin typeface="+mj-lt"/>
              </a:rPr>
              <a:t>{aa|ab|ba|bb}</a:t>
            </a:r>
            <a:r>
              <a:rPr lang="zh-CN" altLang="en-US" dirty="0">
                <a:solidFill>
                  <a:schemeClr val="bg2"/>
                </a:solidFill>
                <a:latin typeface="+mj-lt"/>
              </a:rPr>
              <a:t>定义的语言。</a:t>
            </a:r>
          </a:p>
        </p:txBody>
      </p:sp>
      <p:sp>
        <p:nvSpPr>
          <p:cNvPr id="28678" name="矩形 9"/>
          <p:cNvSpPr>
            <a:spLocks noChangeArrowheads="1"/>
          </p:cNvSpPr>
          <p:nvPr/>
        </p:nvSpPr>
        <p:spPr bwMode="auto">
          <a:xfrm>
            <a:off x="4508500" y="2487613"/>
            <a:ext cx="2714625" cy="531812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dirty="0">
                <a:solidFill>
                  <a:schemeClr val="bg2"/>
                </a:solidFill>
                <a:latin typeface="+mj-lt"/>
              </a:rPr>
              <a:t>{a</a:t>
            </a:r>
            <a:r>
              <a:rPr lang="en-US" altLang="zh-CN" baseline="30000" dirty="0">
                <a:solidFill>
                  <a:schemeClr val="bg2"/>
                </a:solidFill>
                <a:latin typeface="+mj-lt"/>
              </a:rPr>
              <a:t>m</a:t>
            </a:r>
            <a:r>
              <a:rPr lang="en-US" altLang="zh-CN" dirty="0">
                <a:solidFill>
                  <a:schemeClr val="bg2"/>
                </a:solidFill>
                <a:latin typeface="+mj-lt"/>
              </a:rPr>
              <a:t>b</a:t>
            </a:r>
            <a:r>
              <a:rPr lang="en-US" altLang="zh-CN" baseline="30000" dirty="0">
                <a:solidFill>
                  <a:schemeClr val="bg2"/>
                </a:solidFill>
                <a:latin typeface="+mj-lt"/>
              </a:rPr>
              <a:t>n</a:t>
            </a:r>
            <a:r>
              <a:rPr lang="en-US" altLang="zh-CN" dirty="0">
                <a:solidFill>
                  <a:schemeClr val="bg2"/>
                </a:solidFill>
                <a:latin typeface="+mj-lt"/>
              </a:rPr>
              <a:t>|m≥0,n≥0}</a:t>
            </a:r>
            <a:endParaRPr lang="zh-CN" alt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8680" name="矩形 11"/>
          <p:cNvSpPr>
            <a:spLocks noChangeArrowheads="1"/>
          </p:cNvSpPr>
          <p:nvPr/>
        </p:nvSpPr>
        <p:spPr bwMode="auto">
          <a:xfrm>
            <a:off x="4579937" y="3416300"/>
            <a:ext cx="2643188" cy="566309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dirty="0">
                <a:solidFill>
                  <a:schemeClr val="bg2"/>
                </a:solidFill>
                <a:latin typeface="+mj-lt"/>
              </a:rPr>
              <a:t>{</a:t>
            </a:r>
            <a:r>
              <a:rPr lang="en-US" altLang="zh-CN" dirty="0" err="1">
                <a:solidFill>
                  <a:schemeClr val="bg2"/>
                </a:solidFill>
                <a:latin typeface="+mj-lt"/>
              </a:rPr>
              <a:t>a,b</a:t>
            </a:r>
            <a:r>
              <a:rPr lang="en-US" altLang="zh-CN" dirty="0">
                <a:solidFill>
                  <a:schemeClr val="bg2"/>
                </a:solidFill>
                <a:latin typeface="+mj-lt"/>
              </a:rPr>
              <a:t>}</a:t>
            </a:r>
            <a:r>
              <a:rPr lang="en-US" altLang="zh-CN" baseline="30000" dirty="0">
                <a:solidFill>
                  <a:schemeClr val="bg2"/>
                </a:solidFill>
                <a:latin typeface="+mj-lt"/>
              </a:rPr>
              <a:t>*</a:t>
            </a:r>
            <a:endParaRPr lang="zh-CN" alt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8682" name="矩形 13"/>
          <p:cNvSpPr>
            <a:spLocks noChangeArrowheads="1"/>
          </p:cNvSpPr>
          <p:nvPr/>
        </p:nvSpPr>
        <p:spPr bwMode="auto">
          <a:xfrm>
            <a:off x="3725024" y="4221088"/>
            <a:ext cx="5429250" cy="978729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2400" dirty="0">
                <a:solidFill>
                  <a:schemeClr val="bg2"/>
                </a:solidFill>
                <a:latin typeface="+mj-lt"/>
              </a:rPr>
              <a:t>{</a:t>
            </a:r>
            <a:r>
              <a:rPr lang="en-US" altLang="zh-CN" sz="2400" dirty="0" err="1">
                <a:solidFill>
                  <a:schemeClr val="bg2"/>
                </a:solidFill>
                <a:latin typeface="+mj-lt"/>
              </a:rPr>
              <a:t>aa,ab,ba,bb</a:t>
            </a:r>
            <a:r>
              <a:rPr lang="en-US" altLang="zh-CN" sz="2400" dirty="0">
                <a:solidFill>
                  <a:schemeClr val="bg2"/>
                </a:solidFill>
                <a:latin typeface="+mj-lt"/>
              </a:rPr>
              <a:t>}</a:t>
            </a:r>
            <a:r>
              <a:rPr lang="en-US" altLang="zh-CN" sz="2400" baseline="30000" dirty="0">
                <a:solidFill>
                  <a:schemeClr val="bg2"/>
                </a:solidFill>
                <a:latin typeface="+mj-lt"/>
              </a:rPr>
              <a:t>*</a:t>
            </a:r>
            <a:endParaRPr lang="zh-CN" altLang="en-US" sz="2400" dirty="0">
              <a:solidFill>
                <a:schemeClr val="bg2"/>
              </a:solidFill>
              <a:latin typeface="+mj-lt"/>
            </a:endParaRP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2400" dirty="0">
                <a:solidFill>
                  <a:schemeClr val="bg2"/>
                </a:solidFill>
                <a:latin typeface="+mj-lt"/>
              </a:rPr>
              <a:t>由字母</a:t>
            </a:r>
            <a:r>
              <a:rPr lang="en-US" altLang="zh-CN" sz="2400" dirty="0">
                <a:solidFill>
                  <a:schemeClr val="bg2"/>
                </a:solidFill>
                <a:latin typeface="+mj-lt"/>
              </a:rPr>
              <a:t>a</a:t>
            </a:r>
            <a:r>
              <a:rPr lang="zh-CN" altLang="en-US" sz="2400" dirty="0">
                <a:solidFill>
                  <a:schemeClr val="bg2"/>
                </a:solidFill>
                <a:latin typeface="+mj-lt"/>
              </a:rPr>
              <a:t>或</a:t>
            </a:r>
            <a:r>
              <a:rPr lang="en-US" altLang="zh-CN" sz="2400" dirty="0">
                <a:solidFill>
                  <a:schemeClr val="bg2"/>
                </a:solidFill>
                <a:latin typeface="+mj-lt"/>
              </a:rPr>
              <a:t>b</a:t>
            </a:r>
            <a:r>
              <a:rPr lang="zh-CN" altLang="en-US" sz="2400" dirty="0">
                <a:solidFill>
                  <a:schemeClr val="bg2"/>
                </a:solidFill>
                <a:latin typeface="+mj-lt"/>
              </a:rPr>
              <a:t>组成的所有偶长度字符串 </a:t>
            </a:r>
          </a:p>
        </p:txBody>
      </p:sp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1008063" y="1844675"/>
            <a:ext cx="2500312" cy="3032125"/>
            <a:chOff x="1000100" y="1500174"/>
            <a:chExt cx="2500301" cy="3032270"/>
          </a:xfrm>
        </p:grpSpPr>
        <p:sp>
          <p:nvSpPr>
            <p:cNvPr id="28677" name="矩形 8"/>
            <p:cNvSpPr>
              <a:spLocks noChangeArrowheads="1"/>
            </p:cNvSpPr>
            <p:nvPr/>
          </p:nvSpPr>
          <p:spPr bwMode="auto">
            <a:xfrm>
              <a:off x="1500160" y="2214583"/>
              <a:ext cx="1128708" cy="531838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dirty="0">
                  <a:solidFill>
                    <a:schemeClr val="bg2"/>
                  </a:solidFill>
                  <a:latin typeface="+mj-lt"/>
                </a:rPr>
                <a:t>{a}{b}</a:t>
              </a:r>
              <a:endParaRPr lang="zh-CN" altLang="en-US" dirty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28679" name="矩形 10"/>
            <p:cNvSpPr>
              <a:spLocks noChangeArrowheads="1"/>
            </p:cNvSpPr>
            <p:nvPr/>
          </p:nvSpPr>
          <p:spPr bwMode="auto">
            <a:xfrm>
              <a:off x="1571597" y="3071874"/>
              <a:ext cx="925508" cy="531838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dirty="0">
                  <a:solidFill>
                    <a:schemeClr val="bg2"/>
                  </a:solidFill>
                  <a:latin typeface="+mj-lt"/>
                </a:rPr>
                <a:t>{a|b}</a:t>
              </a:r>
              <a:endParaRPr lang="zh-CN" altLang="en-US" dirty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28681" name="矩形 12"/>
            <p:cNvSpPr>
              <a:spLocks noChangeArrowheads="1"/>
            </p:cNvSpPr>
            <p:nvPr/>
          </p:nvSpPr>
          <p:spPr bwMode="auto">
            <a:xfrm>
              <a:off x="1000100" y="4000607"/>
              <a:ext cx="2500301" cy="53183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dirty="0">
                  <a:solidFill>
                    <a:schemeClr val="bg2"/>
                  </a:solidFill>
                  <a:latin typeface="+mj-lt"/>
                </a:rPr>
                <a:t>{aa|ab|ba|bb}</a:t>
              </a:r>
              <a:endParaRPr lang="zh-CN" altLang="en-US" dirty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45068" name="TextBox 10"/>
            <p:cNvSpPr txBox="1">
              <a:spLocks noChangeArrowheads="1"/>
            </p:cNvSpPr>
            <p:nvPr/>
          </p:nvSpPr>
          <p:spPr bwMode="auto">
            <a:xfrm>
              <a:off x="1214414" y="1500174"/>
              <a:ext cx="1643074" cy="508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zh-CN" altLang="en-US" sz="2800">
                  <a:solidFill>
                    <a:schemeClr val="bg2"/>
                  </a:solidFill>
                  <a:latin typeface="宋体" panose="02010600030101010101" pitchFamily="2" charset="-122"/>
                </a:rPr>
                <a:t>正规式</a:t>
              </a:r>
            </a:p>
          </p:txBody>
        </p:sp>
      </p:grp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937125" y="1844675"/>
            <a:ext cx="16430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zh-CN" altLang="en-US" sz="2800">
                <a:solidFill>
                  <a:schemeClr val="bg2"/>
                </a:solidFill>
                <a:latin typeface="宋体" panose="02010600030101010101" pitchFamily="2" charset="-122"/>
              </a:rPr>
              <a:t>正规集</a:t>
            </a:r>
          </a:p>
        </p:txBody>
      </p:sp>
      <p:sp>
        <p:nvSpPr>
          <p:cNvPr id="15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solidFill>
              <a:schemeClr val="tx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animBg="1"/>
      <p:bldP spid="28680" grpId="0" animBg="1"/>
      <p:bldP spid="28682" grpId="0" animBg="1"/>
      <p:bldP spid="12" grpId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EB9F99C-29AB-4550-A6B8-CEDDEA5EAD80}" type="datetime1">
              <a:rPr lang="zh-CN" altLang="en-US"/>
              <a:pPr>
                <a:defRPr/>
              </a:pPr>
              <a:t>2020/9/23</a:t>
            </a:fld>
            <a:endParaRPr lang="en-US" altLang="zh-CN"/>
          </a:p>
        </p:txBody>
      </p:sp>
      <p:sp>
        <p:nvSpPr>
          <p:cNvPr id="1741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F7C326-D435-49FD-8466-D8C835B8F261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40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1619250" y="260350"/>
            <a:ext cx="6705600" cy="762000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3.1  </a:t>
            </a:r>
            <a:r>
              <a:rPr lang="zh-CN" altLang="en-US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词法分析程序的功能</a:t>
            </a:r>
          </a:p>
        </p:txBody>
      </p:sp>
      <p:sp>
        <p:nvSpPr>
          <p:cNvPr id="780293" name="Rectangle 5"/>
          <p:cNvSpPr>
            <a:spLocks noChangeArrowheads="1"/>
          </p:cNvSpPr>
          <p:nvPr/>
        </p:nvSpPr>
        <p:spPr bwMode="auto">
          <a:xfrm>
            <a:off x="323850" y="1557338"/>
            <a:ext cx="8732838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914400" lvl="1" indent="-457200">
              <a:lnSpc>
                <a:spcPct val="110000"/>
              </a:lnSpc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</a:rPr>
              <a:t>分析和识别单词及属性</a:t>
            </a:r>
            <a:r>
              <a:rPr lang="zh-CN" altLang="en-US" sz="3200" dirty="0">
                <a:solidFill>
                  <a:schemeClr val="bg2"/>
                </a:solidFill>
                <a:latin typeface="宋体" panose="02010600030101010101" pitchFamily="2" charset="-122"/>
              </a:rPr>
              <a:t>；</a:t>
            </a:r>
          </a:p>
          <a:p>
            <a:pPr lvl="1">
              <a:lnSpc>
                <a:spcPct val="110000"/>
              </a:lnSpc>
              <a:buClr>
                <a:schemeClr val="bg1"/>
              </a:buClr>
              <a:buFont typeface="Monotype Sorts" pitchFamily="2" charset="2"/>
              <a:buNone/>
              <a:defRPr/>
            </a:pPr>
            <a:r>
              <a:rPr lang="zh-CN" altLang="en-US" dirty="0">
                <a:solidFill>
                  <a:schemeClr val="bg2"/>
                </a:solidFill>
                <a:latin typeface="宋体" panose="02010600030101010101" pitchFamily="2" charset="-122"/>
              </a:rPr>
              <a:t>  关键字、标识符、常数、运算符等；</a:t>
            </a:r>
          </a:p>
          <a:p>
            <a:pPr marL="914400" lvl="1" indent="-457200">
              <a:lnSpc>
                <a:spcPct val="110000"/>
              </a:lnSpc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</a:rPr>
              <a:t>跳过各种分隔符</a:t>
            </a:r>
            <a:r>
              <a:rPr lang="zh-CN" altLang="en-US" sz="3200" dirty="0">
                <a:solidFill>
                  <a:schemeClr val="bg2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chemeClr val="bg2"/>
                </a:solidFill>
                <a:latin typeface="宋体" panose="02010600030101010101" pitchFamily="2" charset="-122"/>
              </a:rPr>
              <a:t>如空格、回车、制表符等；</a:t>
            </a:r>
          </a:p>
          <a:p>
            <a:pPr marL="914400" lvl="1" indent="-457200">
              <a:lnSpc>
                <a:spcPct val="110000"/>
              </a:lnSpc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</a:rPr>
              <a:t>删除注释</a:t>
            </a:r>
            <a:r>
              <a:rPr lang="zh-CN" altLang="en-US" sz="3200" dirty="0">
                <a:solidFill>
                  <a:schemeClr val="bg2"/>
                </a:solidFill>
                <a:latin typeface="宋体" panose="02010600030101010101" pitchFamily="2" charset="-122"/>
              </a:rPr>
              <a:t>；</a:t>
            </a:r>
          </a:p>
          <a:p>
            <a:pPr marL="914400" lvl="1" indent="-457200">
              <a:lnSpc>
                <a:spcPct val="110000"/>
              </a:lnSpc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</a:rPr>
              <a:t>词法检查</a:t>
            </a:r>
            <a:r>
              <a:rPr lang="zh-CN" altLang="en-US" sz="3200" dirty="0">
                <a:solidFill>
                  <a:schemeClr val="bg2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chemeClr val="bg2"/>
                </a:solidFill>
                <a:latin typeface="宋体" panose="02010600030101010101" pitchFamily="2" charset="-122"/>
              </a:rPr>
              <a:t>报告所发现的错误。</a:t>
            </a:r>
            <a:endParaRPr lang="en-US" altLang="zh-CN" sz="3200" dirty="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solidFill>
              <a:schemeClr val="tx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0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0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3" grpId="0" autoUpdateAnimBg="0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447800"/>
            <a:ext cx="7772400" cy="1371600"/>
          </a:xfrm>
          <a:solidFill>
            <a:srgbClr val="FFFFCC"/>
          </a:solidFill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zh-CN" altLang="en-US" b="1" dirty="0">
                <a:solidFill>
                  <a:schemeClr val="bg2"/>
                </a:solidFill>
              </a:rPr>
              <a:t>若两个正规式</a:t>
            </a:r>
            <a:r>
              <a:rPr lang="en-US" altLang="zh-CN" b="1" dirty="0">
                <a:solidFill>
                  <a:schemeClr val="bg2"/>
                </a:solidFill>
                <a:sym typeface="Symbol" pitchFamily="18" charset="2"/>
              </a:rPr>
              <a:t>e</a:t>
            </a:r>
            <a:r>
              <a:rPr lang="en-US" altLang="zh-CN" b="1" baseline="-25000" dirty="0">
                <a:solidFill>
                  <a:schemeClr val="bg2"/>
                </a:solidFill>
                <a:sym typeface="Symbol" pitchFamily="18" charset="2"/>
              </a:rPr>
              <a:t>1</a:t>
            </a:r>
            <a:r>
              <a:rPr lang="zh-CN" altLang="en-US" b="1" dirty="0">
                <a:solidFill>
                  <a:schemeClr val="bg2"/>
                </a:solidFill>
                <a:sym typeface="Symbol" pitchFamily="18" charset="2"/>
              </a:rPr>
              <a:t>和</a:t>
            </a:r>
            <a:r>
              <a:rPr lang="en-US" altLang="zh-CN" b="1" dirty="0">
                <a:solidFill>
                  <a:schemeClr val="bg2"/>
                </a:solidFill>
                <a:sym typeface="Symbol" pitchFamily="18" charset="2"/>
              </a:rPr>
              <a:t>e</a:t>
            </a:r>
            <a:r>
              <a:rPr lang="en-US" altLang="zh-CN" b="1" baseline="-25000" dirty="0">
                <a:solidFill>
                  <a:schemeClr val="bg2"/>
                </a:solidFill>
                <a:sym typeface="Symbol" pitchFamily="18" charset="2"/>
              </a:rPr>
              <a:t>2</a:t>
            </a:r>
            <a:r>
              <a:rPr lang="zh-CN" altLang="en-US" b="1" dirty="0">
                <a:solidFill>
                  <a:schemeClr val="bg2"/>
                </a:solidFill>
              </a:rPr>
              <a:t>所表示的正规集相同</a:t>
            </a:r>
            <a:r>
              <a:rPr lang="en-US" altLang="zh-CN" b="1" dirty="0">
                <a:solidFill>
                  <a:schemeClr val="bg2"/>
                </a:solidFill>
              </a:rPr>
              <a:t>,</a:t>
            </a:r>
          </a:p>
          <a:p>
            <a:pPr>
              <a:buFont typeface="Monotype Sorts" pitchFamily="2" charset="2"/>
              <a:buNone/>
              <a:defRPr/>
            </a:pPr>
            <a:r>
              <a:rPr lang="zh-CN" altLang="en-US" b="1" dirty="0">
                <a:solidFill>
                  <a:schemeClr val="bg2"/>
                </a:solidFill>
              </a:rPr>
              <a:t>则说</a:t>
            </a:r>
            <a:r>
              <a:rPr lang="en-US" altLang="zh-CN" b="1" dirty="0">
                <a:solidFill>
                  <a:schemeClr val="bg2"/>
                </a:solidFill>
                <a:sym typeface="Symbol" pitchFamily="18" charset="2"/>
              </a:rPr>
              <a:t>e</a:t>
            </a:r>
            <a:r>
              <a:rPr lang="en-US" altLang="zh-CN" b="1" baseline="-25000" dirty="0">
                <a:solidFill>
                  <a:schemeClr val="bg2"/>
                </a:solidFill>
                <a:sym typeface="Symbol" pitchFamily="18" charset="2"/>
              </a:rPr>
              <a:t>1</a:t>
            </a:r>
            <a:r>
              <a:rPr lang="zh-CN" altLang="en-US" b="1" dirty="0">
                <a:solidFill>
                  <a:schemeClr val="bg2"/>
                </a:solidFill>
                <a:sym typeface="Symbol" pitchFamily="18" charset="2"/>
              </a:rPr>
              <a:t>和</a:t>
            </a:r>
            <a:r>
              <a:rPr lang="en-US" altLang="zh-CN" b="1" dirty="0">
                <a:solidFill>
                  <a:schemeClr val="bg2"/>
                </a:solidFill>
                <a:sym typeface="Symbol" pitchFamily="18" charset="2"/>
              </a:rPr>
              <a:t>e</a:t>
            </a:r>
            <a:r>
              <a:rPr lang="en-US" altLang="zh-CN" b="1" baseline="-25000" dirty="0">
                <a:solidFill>
                  <a:schemeClr val="bg2"/>
                </a:solidFill>
                <a:sym typeface="Symbol" pitchFamily="18" charset="2"/>
              </a:rPr>
              <a:t>2</a:t>
            </a:r>
            <a:r>
              <a:rPr lang="zh-CN" altLang="en-US" b="1" dirty="0">
                <a:solidFill>
                  <a:schemeClr val="bg2"/>
                </a:solidFill>
                <a:sym typeface="Symbol" pitchFamily="18" charset="2"/>
              </a:rPr>
              <a:t>等价</a:t>
            </a:r>
            <a:r>
              <a:rPr lang="en-US" altLang="zh-CN" b="1" dirty="0">
                <a:solidFill>
                  <a:schemeClr val="bg2"/>
                </a:solidFill>
                <a:sym typeface="Symbol" pitchFamily="18" charset="2"/>
              </a:rPr>
              <a:t>,</a:t>
            </a:r>
            <a:r>
              <a:rPr lang="zh-CN" altLang="en-US" b="1" dirty="0">
                <a:solidFill>
                  <a:schemeClr val="bg2"/>
                </a:solidFill>
                <a:sym typeface="Symbol" pitchFamily="18" charset="2"/>
              </a:rPr>
              <a:t>写作</a:t>
            </a:r>
            <a:r>
              <a:rPr lang="en-US" altLang="zh-CN" b="1" dirty="0">
                <a:solidFill>
                  <a:schemeClr val="bg2"/>
                </a:solidFill>
                <a:sym typeface="Symbol" pitchFamily="18" charset="2"/>
              </a:rPr>
              <a:t>e</a:t>
            </a:r>
            <a:r>
              <a:rPr lang="en-US" altLang="zh-CN" b="1" baseline="-25000" dirty="0">
                <a:solidFill>
                  <a:schemeClr val="bg2"/>
                </a:solidFill>
                <a:sym typeface="Symbol" pitchFamily="18" charset="2"/>
              </a:rPr>
              <a:t>1</a:t>
            </a:r>
            <a:r>
              <a:rPr lang="en-US" altLang="zh-CN" b="1" dirty="0">
                <a:solidFill>
                  <a:schemeClr val="bg2"/>
                </a:solidFill>
                <a:sym typeface="Symbol" pitchFamily="18" charset="2"/>
              </a:rPr>
              <a:t>=e</a:t>
            </a:r>
            <a:r>
              <a:rPr lang="en-US" altLang="zh-CN" b="1" baseline="-25000" dirty="0">
                <a:solidFill>
                  <a:schemeClr val="bg2"/>
                </a:solidFill>
                <a:sym typeface="Symbol" pitchFamily="18" charset="2"/>
              </a:rPr>
              <a:t>2</a:t>
            </a:r>
            <a:r>
              <a:rPr lang="zh-CN" altLang="en-US" b="1" dirty="0">
                <a:solidFill>
                  <a:schemeClr val="bg2"/>
                </a:solidFill>
              </a:rPr>
              <a:t>。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789508" name="Rectangle 4"/>
          <p:cNvSpPr>
            <a:spLocks noChangeArrowheads="1"/>
          </p:cNvSpPr>
          <p:nvPr/>
        </p:nvSpPr>
        <p:spPr bwMode="auto">
          <a:xfrm>
            <a:off x="3059113" y="0"/>
            <a:ext cx="34385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正规式</a:t>
            </a: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等价</a:t>
            </a:r>
          </a:p>
        </p:txBody>
      </p:sp>
      <p:sp>
        <p:nvSpPr>
          <p:cNvPr id="789509" name="Text Box 5"/>
          <p:cNvSpPr txBox="1">
            <a:spLocks noChangeArrowheads="1"/>
          </p:cNvSpPr>
          <p:nvPr/>
        </p:nvSpPr>
        <p:spPr bwMode="auto">
          <a:xfrm>
            <a:off x="1143000" y="3276600"/>
            <a:ext cx="7086600" cy="2570163"/>
          </a:xfrm>
          <a:prstGeom prst="rect">
            <a:avLst/>
          </a:prstGeom>
          <a:solidFill>
            <a:srgbClr val="D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>
              <a:buFont typeface="Monotype Sorts" pitchFamily="2" charset="2"/>
              <a:buNone/>
            </a:pPr>
            <a:r>
              <a:rPr lang="zh-CN" altLang="en-US" dirty="0">
                <a:solidFill>
                  <a:schemeClr val="bg2"/>
                </a:solidFill>
              </a:rPr>
              <a:t>如： 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e</a:t>
            </a:r>
            <a:r>
              <a:rPr lang="en-US" altLang="zh-CN" baseline="-25000" dirty="0">
                <a:solidFill>
                  <a:schemeClr val="bg2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= (</a:t>
            </a:r>
            <a:r>
              <a:rPr lang="en-US" altLang="zh-CN" dirty="0" err="1">
                <a:solidFill>
                  <a:schemeClr val="bg2"/>
                </a:solidFill>
                <a:sym typeface="Symbol" panose="05050102010706020507" pitchFamily="18" charset="2"/>
              </a:rPr>
              <a:t>ab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)</a:t>
            </a:r>
            <a:r>
              <a:rPr lang="zh-CN" altLang="en-US" dirty="0">
                <a:solidFill>
                  <a:schemeClr val="bg2"/>
                </a:solidFill>
                <a:sym typeface="Symbol" panose="05050102010706020507" pitchFamily="18" charset="2"/>
              </a:rPr>
              <a:t>， 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e</a:t>
            </a:r>
            <a:r>
              <a:rPr lang="en-US" altLang="zh-CN" baseline="-25000" dirty="0">
                <a:solidFill>
                  <a:schemeClr val="bg2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 = </a:t>
            </a:r>
            <a:r>
              <a:rPr lang="en-US" altLang="zh-CN" dirty="0" err="1">
                <a:solidFill>
                  <a:schemeClr val="bg2"/>
                </a:solidFill>
                <a:sym typeface="Symbol" panose="05050102010706020507" pitchFamily="18" charset="2"/>
              </a:rPr>
              <a:t>ba</a:t>
            </a:r>
            <a:endParaRPr lang="en-US" altLang="zh-CN" dirty="0">
              <a:solidFill>
                <a:schemeClr val="bg2"/>
              </a:solidFill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altLang="zh-CN" sz="2800" dirty="0">
              <a:solidFill>
                <a:schemeClr val="bg2"/>
              </a:solidFill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2800" dirty="0">
                <a:solidFill>
                  <a:schemeClr val="bg2"/>
                </a:solidFill>
                <a:sym typeface="Symbol" panose="05050102010706020507" pitchFamily="18" charset="2"/>
              </a:rPr>
              <a:t>     </a:t>
            </a:r>
            <a:r>
              <a:rPr lang="zh-CN" altLang="en-US" sz="2800" dirty="0">
                <a:solidFill>
                  <a:schemeClr val="bg2"/>
                </a:solidFill>
                <a:sym typeface="Symbol" panose="05050102010706020507" pitchFamily="18" charset="2"/>
              </a:rPr>
              <a:t>如： </a:t>
            </a:r>
            <a:r>
              <a:rPr lang="en-US" altLang="zh-CN" sz="2800" dirty="0">
                <a:solidFill>
                  <a:schemeClr val="bg2"/>
                </a:solidFill>
                <a:sym typeface="Symbol" panose="05050102010706020507" pitchFamily="18" charset="2"/>
              </a:rPr>
              <a:t>e</a:t>
            </a:r>
            <a:r>
              <a:rPr lang="en-US" altLang="zh-CN" sz="2800" baseline="-25000" dirty="0">
                <a:solidFill>
                  <a:schemeClr val="bg2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chemeClr val="bg2"/>
                </a:solidFill>
                <a:sym typeface="Symbol" panose="05050102010706020507" pitchFamily="18" charset="2"/>
              </a:rPr>
              <a:t>= b(ab)</a:t>
            </a:r>
            <a:r>
              <a:rPr lang="en-US" altLang="zh-CN" sz="2800" baseline="30000" dirty="0">
                <a:solidFill>
                  <a:schemeClr val="bg2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solidFill>
                  <a:schemeClr val="bg2"/>
                </a:solidFill>
                <a:sym typeface="Symbol" panose="05050102010706020507" pitchFamily="18" charset="2"/>
              </a:rPr>
              <a:t> ,  e</a:t>
            </a:r>
            <a:r>
              <a:rPr lang="en-US" altLang="zh-CN" sz="2800" baseline="-25000" dirty="0">
                <a:solidFill>
                  <a:schemeClr val="bg2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chemeClr val="bg2"/>
                </a:solidFill>
                <a:sym typeface="Symbol" panose="05050102010706020507" pitchFamily="18" charset="2"/>
              </a:rPr>
              <a:t> =(</a:t>
            </a:r>
            <a:r>
              <a:rPr lang="en-US" altLang="zh-CN" sz="2800" dirty="0" err="1">
                <a:solidFill>
                  <a:schemeClr val="bg2"/>
                </a:solidFill>
                <a:sym typeface="Symbol" panose="05050102010706020507" pitchFamily="18" charset="2"/>
              </a:rPr>
              <a:t>ba</a:t>
            </a:r>
            <a:r>
              <a:rPr lang="en-US" altLang="zh-CN" sz="2800" dirty="0">
                <a:solidFill>
                  <a:schemeClr val="bg2"/>
                </a:solidFill>
                <a:sym typeface="Symbol" panose="05050102010706020507" pitchFamily="18" charset="2"/>
              </a:rPr>
              <a:t>)</a:t>
            </a:r>
            <a:r>
              <a:rPr lang="en-US" altLang="zh-CN" sz="2800" baseline="30000" dirty="0">
                <a:solidFill>
                  <a:schemeClr val="bg2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solidFill>
                  <a:schemeClr val="bg2"/>
                </a:solidFill>
                <a:sym typeface="Symbol" panose="05050102010706020507" pitchFamily="18" charset="2"/>
              </a:rPr>
              <a:t>b</a:t>
            </a:r>
            <a:r>
              <a:rPr lang="en-US" altLang="zh-CN" sz="2800" baseline="30000" dirty="0">
                <a:solidFill>
                  <a:schemeClr val="bg2"/>
                </a:solidFill>
                <a:sym typeface="Symbol" panose="05050102010706020507" pitchFamily="18" charset="2"/>
              </a:rPr>
              <a:t>	</a:t>
            </a:r>
          </a:p>
          <a:p>
            <a:pPr>
              <a:buFont typeface="Monotype Sorts" pitchFamily="2" charset="2"/>
              <a:buNone/>
            </a:pPr>
            <a:r>
              <a:rPr lang="en-US" altLang="zh-CN" sz="2800" dirty="0">
                <a:solidFill>
                  <a:schemeClr val="bg2"/>
                </a:solidFill>
                <a:sym typeface="Symbol" panose="05050102010706020507" pitchFamily="18" charset="2"/>
              </a:rPr>
              <a:t>           </a:t>
            </a:r>
          </a:p>
          <a:p>
            <a:pPr lvl="1">
              <a:buFont typeface="Monotype Sorts" pitchFamily="2" charset="2"/>
              <a:buNone/>
            </a:pPr>
            <a:r>
              <a:rPr lang="zh-CN" altLang="en-US" dirty="0">
                <a:solidFill>
                  <a:schemeClr val="bg2"/>
                </a:solidFill>
                <a:sym typeface="Symbol" panose="05050102010706020507" pitchFamily="18" charset="2"/>
              </a:rPr>
              <a:t>如： 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e</a:t>
            </a:r>
            <a:r>
              <a:rPr lang="en-US" altLang="zh-CN" baseline="-25000" dirty="0">
                <a:solidFill>
                  <a:schemeClr val="bg2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= (</a:t>
            </a:r>
            <a:r>
              <a:rPr lang="en-US" altLang="zh-CN" dirty="0" err="1">
                <a:solidFill>
                  <a:schemeClr val="bg2"/>
                </a:solidFill>
                <a:sym typeface="Symbol" panose="05050102010706020507" pitchFamily="18" charset="2"/>
              </a:rPr>
              <a:t>ab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)</a:t>
            </a:r>
            <a:r>
              <a:rPr lang="en-US" altLang="zh-CN" baseline="30000" dirty="0">
                <a:solidFill>
                  <a:schemeClr val="bg2"/>
                </a:solidFill>
                <a:sym typeface="Symbol" panose="05050102010706020507" pitchFamily="18" charset="2"/>
              </a:rPr>
              <a:t>   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, </a:t>
            </a:r>
            <a:r>
              <a:rPr lang="en-US" altLang="zh-CN" baseline="30000" dirty="0">
                <a:solidFill>
                  <a:schemeClr val="bg2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e</a:t>
            </a:r>
            <a:r>
              <a:rPr lang="en-US" altLang="zh-CN" baseline="-25000" dirty="0">
                <a:solidFill>
                  <a:schemeClr val="bg2"/>
                </a:solidFill>
                <a:sym typeface="Symbol" panose="05050102010706020507" pitchFamily="18" charset="2"/>
              </a:rPr>
              <a:t>2</a:t>
            </a:r>
            <a:r>
              <a:rPr lang="en-US" altLang="zh-CN" baseline="30000" dirty="0">
                <a:solidFill>
                  <a:schemeClr val="bg2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=(a</a:t>
            </a:r>
            <a:r>
              <a:rPr lang="en-US" altLang="zh-CN" baseline="30000" dirty="0">
                <a:solidFill>
                  <a:schemeClr val="bg2"/>
                </a:solidFill>
                <a:sym typeface="Symbol" panose="05050102010706020507" pitchFamily="18" charset="2"/>
              </a:rPr>
              <a:t>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b</a:t>
            </a:r>
            <a:r>
              <a:rPr lang="en-US" altLang="zh-CN" baseline="30000" dirty="0">
                <a:solidFill>
                  <a:schemeClr val="bg2"/>
                </a:solidFill>
                <a:sym typeface="Symbol" panose="05050102010706020507" pitchFamily="18" charset="2"/>
              </a:rPr>
              <a:t>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)</a:t>
            </a:r>
            <a:r>
              <a:rPr lang="en-US" altLang="zh-CN" baseline="30000" dirty="0">
                <a:solidFill>
                  <a:schemeClr val="bg2"/>
                </a:solidFill>
                <a:sym typeface="Symbol" panose="05050102010706020507" pitchFamily="18" charset="2"/>
              </a:rPr>
              <a:t></a:t>
            </a:r>
          </a:p>
        </p:txBody>
      </p:sp>
      <p:sp>
        <p:nvSpPr>
          <p:cNvPr id="8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solidFill>
              <a:schemeClr val="tx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950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950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9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9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9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9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9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9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9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9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09" grpId="0" build="p" animBg="1" autoUpdateAnimBg="0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2" name="Text Box 4"/>
          <p:cNvSpPr txBox="1">
            <a:spLocks noChangeArrowheads="1"/>
          </p:cNvSpPr>
          <p:nvPr/>
        </p:nvSpPr>
        <p:spPr bwMode="auto">
          <a:xfrm>
            <a:off x="1571625" y="1357313"/>
            <a:ext cx="47879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00FF"/>
                </a:solidFill>
              </a:rPr>
              <a:t>0{0}</a:t>
            </a:r>
            <a:r>
              <a:rPr lang="zh-CN" altLang="en-US" sz="2800">
                <a:solidFill>
                  <a:schemeClr val="bg2"/>
                </a:solidFill>
              </a:rPr>
              <a:t>定义的语言：</a:t>
            </a:r>
            <a:r>
              <a:rPr lang="en-US" altLang="zh-CN" sz="2800">
                <a:solidFill>
                  <a:srgbClr val="006600"/>
                </a:solidFill>
              </a:rPr>
              <a:t>{ 0</a:t>
            </a:r>
            <a:r>
              <a:rPr lang="en-US" altLang="zh-CN" sz="2800" baseline="30000">
                <a:solidFill>
                  <a:srgbClr val="006600"/>
                </a:solidFill>
              </a:rPr>
              <a:t>i </a:t>
            </a:r>
            <a:r>
              <a:rPr lang="en-US" altLang="zh-CN" sz="2800">
                <a:solidFill>
                  <a:srgbClr val="006600"/>
                </a:solidFill>
              </a:rPr>
              <a:t>| i≥1 }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00FF"/>
                </a:solidFill>
              </a:rPr>
              <a:t>00{0}|0</a:t>
            </a:r>
            <a:r>
              <a:rPr lang="zh-CN" altLang="en-US" sz="2800">
                <a:solidFill>
                  <a:schemeClr val="bg2"/>
                </a:solidFill>
              </a:rPr>
              <a:t>定义的语言：</a:t>
            </a:r>
            <a:r>
              <a:rPr lang="en-US" altLang="zh-CN" sz="2800">
                <a:solidFill>
                  <a:srgbClr val="006600"/>
                </a:solidFill>
              </a:rPr>
              <a:t>{ 0</a:t>
            </a:r>
            <a:r>
              <a:rPr lang="en-US" altLang="zh-CN" sz="2800" baseline="30000">
                <a:solidFill>
                  <a:srgbClr val="006600"/>
                </a:solidFill>
              </a:rPr>
              <a:t>i </a:t>
            </a:r>
            <a:r>
              <a:rPr lang="en-US" altLang="zh-CN" sz="2800">
                <a:solidFill>
                  <a:srgbClr val="006600"/>
                </a:solidFill>
              </a:rPr>
              <a:t>|i≥1 } </a:t>
            </a:r>
          </a:p>
        </p:txBody>
      </p:sp>
      <p:sp>
        <p:nvSpPr>
          <p:cNvPr id="48131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solidFill>
            <a:srgbClr val="FFEB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</a:rPr>
              <a:t>[</a:t>
            </a:r>
            <a:r>
              <a:rPr lang="zh-CN" altLang="en-US" sz="2800">
                <a:solidFill>
                  <a:schemeClr val="bg2"/>
                </a:solidFill>
              </a:rPr>
              <a:t>例</a:t>
            </a:r>
            <a:r>
              <a:rPr lang="en-US" altLang="zh-CN" sz="2800">
                <a:solidFill>
                  <a:schemeClr val="bg2"/>
                </a:solidFill>
              </a:rPr>
              <a:t>3-6]</a:t>
            </a:r>
            <a:r>
              <a:rPr lang="zh-CN" altLang="en-US" sz="2800">
                <a:solidFill>
                  <a:schemeClr val="bg2"/>
                </a:solidFill>
              </a:rPr>
              <a:t>设字母表∑</a:t>
            </a:r>
            <a:r>
              <a:rPr lang="en-US" altLang="zh-CN" sz="2800">
                <a:solidFill>
                  <a:schemeClr val="bg2"/>
                </a:solidFill>
              </a:rPr>
              <a:t>={0}</a:t>
            </a:r>
            <a:r>
              <a:rPr lang="zh-CN" altLang="en-US" sz="2800">
                <a:solidFill>
                  <a:schemeClr val="bg2"/>
                </a:solidFill>
              </a:rPr>
              <a:t>，正规式</a:t>
            </a:r>
            <a:r>
              <a:rPr lang="en-US" altLang="zh-CN" sz="2800">
                <a:solidFill>
                  <a:schemeClr val="bg2"/>
                </a:solidFill>
              </a:rPr>
              <a:t>0{0}</a:t>
            </a:r>
            <a:r>
              <a:rPr lang="zh-CN" altLang="en-US" sz="2800">
                <a:solidFill>
                  <a:schemeClr val="bg2"/>
                </a:solidFill>
              </a:rPr>
              <a:t>与</a:t>
            </a:r>
            <a:r>
              <a:rPr lang="en-US" altLang="zh-CN" sz="2800">
                <a:solidFill>
                  <a:schemeClr val="bg2"/>
                </a:solidFill>
              </a:rPr>
              <a:t>00{0}|0</a:t>
            </a:r>
            <a:r>
              <a:rPr lang="zh-CN" altLang="en-US" sz="2800">
                <a:solidFill>
                  <a:schemeClr val="bg2"/>
                </a:solidFill>
              </a:rPr>
              <a:t>定义的语言。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0" y="3143250"/>
            <a:ext cx="3357563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3200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两个正规式</a:t>
            </a:r>
            <a:r>
              <a:rPr lang="zh-CN" altLang="en-US" sz="3200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sym typeface="Symbol" pitchFamily="18" charset="2"/>
              </a:rPr>
              <a:t>等价</a:t>
            </a:r>
            <a:endParaRPr lang="zh-CN" altLang="en-US" sz="3200" kern="0" dirty="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9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solidFill>
              <a:schemeClr val="tx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3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3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2" grpId="0" build="p"/>
      <p:bldP spid="8" grpId="0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4" name="Text Box 4"/>
          <p:cNvSpPr txBox="1">
            <a:spLocks noChangeArrowheads="1"/>
          </p:cNvSpPr>
          <p:nvPr/>
        </p:nvSpPr>
        <p:spPr bwMode="auto">
          <a:xfrm>
            <a:off x="3154363" y="0"/>
            <a:ext cx="3395662" cy="64135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常用正规式举例</a:t>
            </a:r>
          </a:p>
        </p:txBody>
      </p:sp>
      <p:sp>
        <p:nvSpPr>
          <p:cNvPr id="916485" name="Text Box 5"/>
          <p:cNvSpPr txBox="1">
            <a:spLocks noChangeArrowheads="1"/>
          </p:cNvSpPr>
          <p:nvPr/>
        </p:nvSpPr>
        <p:spPr bwMode="auto">
          <a:xfrm>
            <a:off x="395288" y="1109663"/>
            <a:ext cx="5065712" cy="51911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CN" altLang="en-US" dirty="0">
                <a:solidFill>
                  <a:schemeClr val="bg2"/>
                </a:solidFill>
                <a:latin typeface="+mj-lt"/>
                <a:ea typeface="楷体_GB2312" pitchFamily="49" charset="-122"/>
              </a:rPr>
              <a:t>（</a:t>
            </a:r>
            <a:r>
              <a:rPr kumimoji="0" lang="en-US" altLang="zh-CN" dirty="0">
                <a:solidFill>
                  <a:schemeClr val="bg2"/>
                </a:solidFill>
                <a:latin typeface="+mj-lt"/>
                <a:ea typeface="楷体_GB2312" pitchFamily="49" charset="-122"/>
              </a:rPr>
              <a:t>1</a:t>
            </a:r>
            <a:r>
              <a:rPr kumimoji="0" lang="zh-CN" altLang="en-US" dirty="0">
                <a:solidFill>
                  <a:schemeClr val="bg2"/>
                </a:solidFill>
                <a:latin typeface="+mj-lt"/>
                <a:ea typeface="楷体_GB2312" pitchFamily="49" charset="-122"/>
              </a:rPr>
              <a:t>）以</a:t>
            </a:r>
            <a:r>
              <a:rPr kumimoji="0" lang="en-US" altLang="zh-CN" dirty="0">
                <a:solidFill>
                  <a:schemeClr val="bg2"/>
                </a:solidFill>
                <a:latin typeface="+mj-lt"/>
                <a:ea typeface="楷体_GB2312" pitchFamily="49" charset="-122"/>
              </a:rPr>
              <a:t>01</a:t>
            </a:r>
            <a:r>
              <a:rPr kumimoji="0" lang="zh-CN" altLang="en-US" dirty="0">
                <a:solidFill>
                  <a:schemeClr val="bg2"/>
                </a:solidFill>
                <a:latin typeface="+mj-lt"/>
                <a:ea typeface="楷体_GB2312" pitchFamily="49" charset="-122"/>
              </a:rPr>
              <a:t>结尾的二进制数串。</a:t>
            </a:r>
          </a:p>
        </p:txBody>
      </p:sp>
      <p:sp>
        <p:nvSpPr>
          <p:cNvPr id="916486" name="Text Box 6"/>
          <p:cNvSpPr txBox="1">
            <a:spLocks noChangeArrowheads="1"/>
          </p:cNvSpPr>
          <p:nvPr/>
        </p:nvSpPr>
        <p:spPr bwMode="auto">
          <a:xfrm>
            <a:off x="1547813" y="1628775"/>
            <a:ext cx="1606550" cy="51911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(0 | 1)</a:t>
            </a:r>
            <a:r>
              <a:rPr kumimoji="0" lang="en-US" altLang="zh-CN" sz="2800" baseline="30000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*</a:t>
            </a:r>
            <a:r>
              <a:rPr kumimoji="0" lang="en-US" altLang="zh-CN" sz="2800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01</a:t>
            </a:r>
          </a:p>
        </p:txBody>
      </p:sp>
      <p:sp>
        <p:nvSpPr>
          <p:cNvPr id="916487" name="Text Box 7"/>
          <p:cNvSpPr txBox="1">
            <a:spLocks noChangeArrowheads="1"/>
          </p:cNvSpPr>
          <p:nvPr/>
        </p:nvSpPr>
        <p:spPr bwMode="auto">
          <a:xfrm>
            <a:off x="395288" y="2244725"/>
            <a:ext cx="4867275" cy="519113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CN" altLang="en-US" dirty="0">
                <a:solidFill>
                  <a:schemeClr val="bg2"/>
                </a:solidFill>
                <a:latin typeface="+mj-lt"/>
                <a:ea typeface="楷体_GB2312" pitchFamily="49" charset="-122"/>
              </a:rPr>
              <a:t>（</a:t>
            </a:r>
            <a:r>
              <a:rPr kumimoji="0" lang="en-US" altLang="zh-CN" dirty="0">
                <a:solidFill>
                  <a:schemeClr val="bg2"/>
                </a:solidFill>
                <a:latin typeface="+mj-lt"/>
                <a:ea typeface="楷体_GB2312" pitchFamily="49" charset="-122"/>
              </a:rPr>
              <a:t>2</a:t>
            </a:r>
            <a:r>
              <a:rPr kumimoji="0" lang="zh-CN" altLang="en-US" dirty="0">
                <a:solidFill>
                  <a:schemeClr val="bg2"/>
                </a:solidFill>
                <a:latin typeface="+mj-lt"/>
                <a:ea typeface="楷体_GB2312" pitchFamily="49" charset="-122"/>
              </a:rPr>
              <a:t>）</a:t>
            </a:r>
            <a:r>
              <a:rPr lang="zh-CN" altLang="en-US" dirty="0">
                <a:solidFill>
                  <a:schemeClr val="bg2"/>
                </a:solidFill>
                <a:latin typeface="+mj-lt"/>
                <a:ea typeface="楷体_GB2312" pitchFamily="49" charset="-122"/>
              </a:rPr>
              <a:t>能被</a:t>
            </a:r>
            <a:r>
              <a:rPr lang="en-US" altLang="zh-CN" dirty="0">
                <a:solidFill>
                  <a:schemeClr val="bg2"/>
                </a:solidFill>
                <a:latin typeface="+mj-lt"/>
                <a:ea typeface="楷体_GB2312" pitchFamily="49" charset="-122"/>
              </a:rPr>
              <a:t>5</a:t>
            </a:r>
            <a:r>
              <a:rPr lang="zh-CN" altLang="en-US" dirty="0">
                <a:solidFill>
                  <a:schemeClr val="bg2"/>
                </a:solidFill>
                <a:latin typeface="+mj-lt"/>
                <a:ea typeface="楷体_GB2312" pitchFamily="49" charset="-122"/>
              </a:rPr>
              <a:t>整除的十进制数。</a:t>
            </a:r>
            <a:endParaRPr kumimoji="0" lang="zh-CN" altLang="en-US" dirty="0">
              <a:solidFill>
                <a:schemeClr val="bg2"/>
              </a:solidFill>
              <a:latin typeface="+mj-lt"/>
              <a:ea typeface="楷体_GB2312" pitchFamily="49" charset="-122"/>
            </a:endParaRPr>
          </a:p>
        </p:txBody>
      </p:sp>
      <p:sp>
        <p:nvSpPr>
          <p:cNvPr id="916488" name="Text Box 8"/>
          <p:cNvSpPr txBox="1">
            <a:spLocks noChangeArrowheads="1"/>
          </p:cNvSpPr>
          <p:nvPr/>
        </p:nvSpPr>
        <p:spPr bwMode="auto">
          <a:xfrm>
            <a:off x="993775" y="2817813"/>
            <a:ext cx="12922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00FF"/>
                </a:solidFill>
                <a:latin typeface="Arial" panose="020B0604020202020204" pitchFamily="34" charset="0"/>
              </a:rPr>
              <a:t>0</a:t>
            </a:r>
            <a:r>
              <a:rPr lang="en-US" altLang="zh-CN" sz="3600">
                <a:solidFill>
                  <a:srgbClr val="FF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6600"/>
                </a:solidFill>
                <a:latin typeface="Arial" panose="020B0604020202020204" pitchFamily="34" charset="0"/>
              </a:rPr>
              <a:t>|</a:t>
            </a:r>
            <a:r>
              <a:rPr lang="en-US" altLang="zh-CN" sz="3600">
                <a:solidFill>
                  <a:srgbClr val="FF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>
                <a:solidFill>
                  <a:srgbClr val="FF00FF"/>
                </a:solidFill>
                <a:latin typeface="Arial" panose="020B0604020202020204" pitchFamily="34" charset="0"/>
              </a:rPr>
              <a:t>5 </a:t>
            </a:r>
            <a:r>
              <a:rPr lang="en-US" altLang="zh-CN" sz="3600">
                <a:solidFill>
                  <a:srgbClr val="006600"/>
                </a:solidFill>
                <a:latin typeface="Arial" panose="020B0604020202020204" pitchFamily="34" charset="0"/>
              </a:rPr>
              <a:t>|</a:t>
            </a:r>
          </a:p>
        </p:txBody>
      </p:sp>
      <p:sp>
        <p:nvSpPr>
          <p:cNvPr id="916489" name="Text Box 9"/>
          <p:cNvSpPr txBox="1">
            <a:spLocks noChangeArrowheads="1"/>
          </p:cNvSpPr>
          <p:nvPr/>
        </p:nvSpPr>
        <p:spPr bwMode="auto">
          <a:xfrm>
            <a:off x="8216900" y="2928938"/>
            <a:ext cx="927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00FF"/>
                </a:solidFill>
                <a:latin typeface="Arial" panose="020B0604020202020204" pitchFamily="34" charset="0"/>
              </a:rPr>
              <a:t>(0|5)</a:t>
            </a:r>
          </a:p>
        </p:txBody>
      </p:sp>
      <p:sp>
        <p:nvSpPr>
          <p:cNvPr id="916490" name="Text Box 10"/>
          <p:cNvSpPr txBox="1">
            <a:spLocks noChangeArrowheads="1"/>
          </p:cNvSpPr>
          <p:nvPr/>
        </p:nvSpPr>
        <p:spPr bwMode="auto">
          <a:xfrm>
            <a:off x="2071688" y="2928938"/>
            <a:ext cx="2968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00FF"/>
                </a:solidFill>
                <a:latin typeface="Arial" panose="020B0604020202020204" pitchFamily="34" charset="0"/>
              </a:rPr>
              <a:t>(1|2|3|4|5|6|7|8|9)</a:t>
            </a:r>
          </a:p>
        </p:txBody>
      </p:sp>
      <p:sp>
        <p:nvSpPr>
          <p:cNvPr id="916491" name="Text Box 11"/>
          <p:cNvSpPr txBox="1">
            <a:spLocks noChangeArrowheads="1"/>
          </p:cNvSpPr>
          <p:nvPr/>
        </p:nvSpPr>
        <p:spPr bwMode="auto">
          <a:xfrm>
            <a:off x="4857750" y="2928938"/>
            <a:ext cx="3444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00FF"/>
                </a:solidFill>
                <a:latin typeface="Arial" panose="020B0604020202020204" pitchFamily="34" charset="0"/>
              </a:rPr>
              <a:t>(0|1|2|3|4|5|6|7|8|9)*</a:t>
            </a:r>
            <a:endParaRPr lang="en-US" altLang="zh-CN" sz="2800" b="0">
              <a:solidFill>
                <a:srgbClr val="FF00FF"/>
              </a:solidFill>
              <a:latin typeface="Arial" panose="020B0604020202020204" pitchFamily="34" charset="0"/>
            </a:endParaRPr>
          </a:p>
        </p:txBody>
      </p:sp>
      <p:sp>
        <p:nvSpPr>
          <p:cNvPr id="916492" name="Text Box 12"/>
          <p:cNvSpPr txBox="1">
            <a:spLocks noChangeArrowheads="1"/>
          </p:cNvSpPr>
          <p:nvPr/>
        </p:nvSpPr>
        <p:spPr bwMode="auto">
          <a:xfrm>
            <a:off x="434975" y="3635375"/>
            <a:ext cx="8240713" cy="94615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CN" altLang="en-US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（</a:t>
            </a:r>
            <a:r>
              <a:rPr kumimoji="0" lang="en-US" altLang="zh-CN" dirty="0">
                <a:solidFill>
                  <a:schemeClr val="bg2"/>
                </a:solidFill>
                <a:latin typeface="+mj-lt"/>
                <a:ea typeface="楷体_GB2312" pitchFamily="49" charset="-122"/>
              </a:rPr>
              <a:t>3</a:t>
            </a:r>
            <a:r>
              <a:rPr kumimoji="0" lang="zh-CN" altLang="en-US" dirty="0">
                <a:solidFill>
                  <a:schemeClr val="bg2"/>
                </a:solidFill>
                <a:latin typeface="+mj-lt"/>
                <a:ea typeface="楷体_GB2312" pitchFamily="49" charset="-122"/>
              </a:rPr>
              <a:t>）英文字母组成的所有符号串，要求符号串中的</a:t>
            </a:r>
          </a:p>
          <a:p>
            <a:pPr eaLnBrk="1" hangingPunct="1">
              <a:defRPr/>
            </a:pPr>
            <a:r>
              <a:rPr kumimoji="0" lang="zh-CN" altLang="en-US" dirty="0">
                <a:solidFill>
                  <a:schemeClr val="bg2"/>
                </a:solidFill>
                <a:latin typeface="+mj-lt"/>
                <a:ea typeface="楷体_GB2312" pitchFamily="49" charset="-122"/>
              </a:rPr>
              <a:t>          字母按字典序排列。</a:t>
            </a:r>
          </a:p>
        </p:txBody>
      </p:sp>
      <p:sp>
        <p:nvSpPr>
          <p:cNvPr id="916493" name="Text Box 13"/>
          <p:cNvSpPr txBox="1">
            <a:spLocks noChangeArrowheads="1"/>
          </p:cNvSpPr>
          <p:nvPr/>
        </p:nvSpPr>
        <p:spPr bwMode="auto">
          <a:xfrm>
            <a:off x="1279525" y="4652963"/>
            <a:ext cx="530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>
                <a:solidFill>
                  <a:srgbClr val="FF00FF"/>
                </a:solidFill>
                <a:latin typeface="Arial" panose="020B0604020202020204" pitchFamily="34" charset="0"/>
                <a:ea typeface="楷体_GB2312" pitchFamily="49" charset="-122"/>
              </a:rPr>
              <a:t>(A | a)* (B | b)* (C | c)*… (Z | z)*</a:t>
            </a:r>
          </a:p>
        </p:txBody>
      </p:sp>
      <p:sp>
        <p:nvSpPr>
          <p:cNvPr id="15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solidFill>
              <a:schemeClr val="tx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6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6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6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16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6485" grpId="0"/>
      <p:bldP spid="916486" grpId="0" animBg="1"/>
      <p:bldP spid="916487" grpId="0"/>
      <p:bldP spid="916488" grpId="0"/>
      <p:bldP spid="916489" grpId="0"/>
      <p:bldP spid="916490" grpId="0"/>
      <p:bldP spid="916491" grpId="0"/>
      <p:bldP spid="916492" grpId="0"/>
      <p:bldP spid="916493" grpId="0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81075"/>
            <a:ext cx="9467850" cy="50403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ClrTx/>
              <a:defRPr/>
            </a:pPr>
            <a:r>
              <a:rPr lang="zh-CN" altLang="en-US" sz="2800" b="1" dirty="0">
                <a:solidFill>
                  <a:schemeClr val="bg2">
                    <a:lumMod val="95000"/>
                    <a:lumOff val="5000"/>
                  </a:schemeClr>
                </a:solidFill>
              </a:rPr>
              <a:t>国内电话号码：</a:t>
            </a:r>
            <a:r>
              <a:rPr lang="en-US" altLang="zh-CN" sz="2800" b="1" dirty="0">
                <a:solidFill>
                  <a:srgbClr val="FF00FF"/>
                </a:solidFill>
              </a:rPr>
              <a:t>\d{3}-\d{8} </a:t>
            </a:r>
            <a:r>
              <a:rPr lang="en-US" altLang="zh-CN" sz="3600" b="1" kern="1200" dirty="0">
                <a:solidFill>
                  <a:srgbClr val="FF00FF"/>
                </a:solidFill>
                <a:latin typeface="Arial" charset="0"/>
              </a:rPr>
              <a:t>| </a:t>
            </a:r>
            <a:r>
              <a:rPr lang="en-US" altLang="zh-CN" sz="2800" b="1" dirty="0">
                <a:solidFill>
                  <a:srgbClr val="FF00FF"/>
                </a:solidFill>
              </a:rPr>
              <a:t>\d{4}-\d{8}</a:t>
            </a:r>
            <a:br>
              <a:rPr lang="en-US" altLang="zh-CN" sz="2800" b="1" dirty="0">
                <a:solidFill>
                  <a:srgbClr val="FF00FF"/>
                </a:solidFill>
              </a:rPr>
            </a:br>
            <a:r>
              <a:rPr lang="zh-CN" altLang="en-US" sz="2800" b="1" dirty="0">
                <a:solidFill>
                  <a:schemeClr val="bg2">
                    <a:lumMod val="95000"/>
                    <a:lumOff val="5000"/>
                  </a:schemeClr>
                </a:solidFill>
              </a:rPr>
              <a:t>如</a:t>
            </a:r>
            <a:r>
              <a:rPr lang="en-US" altLang="zh-CN" sz="2800" b="1" dirty="0">
                <a:solidFill>
                  <a:schemeClr val="bg2">
                    <a:lumMod val="95000"/>
                    <a:lumOff val="5000"/>
                  </a:schemeClr>
                </a:solidFill>
              </a:rPr>
              <a:t>021-87888822</a:t>
            </a:r>
            <a:r>
              <a:rPr lang="zh-CN" altLang="en-US" sz="2800" b="1" dirty="0">
                <a:solidFill>
                  <a:schemeClr val="bg2">
                    <a:lumMod val="95000"/>
                    <a:lumOff val="5000"/>
                  </a:schemeClr>
                </a:solidFill>
              </a:rPr>
              <a:t>或</a:t>
            </a:r>
            <a:r>
              <a:rPr lang="en-US" altLang="zh-CN" sz="2800" b="1" dirty="0">
                <a:solidFill>
                  <a:schemeClr val="bg2">
                    <a:lumMod val="95000"/>
                    <a:lumOff val="5000"/>
                  </a:schemeClr>
                </a:solidFill>
              </a:rPr>
              <a:t>0511-44052228 </a:t>
            </a:r>
            <a:br>
              <a:rPr lang="en-US" altLang="zh-CN" sz="2800" b="1" dirty="0">
                <a:solidFill>
                  <a:schemeClr val="bg2">
                    <a:lumMod val="95000"/>
                    <a:lumOff val="5000"/>
                  </a:schemeClr>
                </a:solidFill>
              </a:rPr>
            </a:br>
            <a:endParaRPr lang="en-US" altLang="zh-CN" sz="2800" b="1" dirty="0">
              <a:solidFill>
                <a:schemeClr val="bg2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defRPr/>
            </a:pPr>
            <a:r>
              <a:rPr lang="zh-CN" altLang="en-US" sz="2800" b="1" dirty="0">
                <a:solidFill>
                  <a:schemeClr val="bg2">
                    <a:lumMod val="95000"/>
                    <a:lumOff val="5000"/>
                  </a:schemeClr>
                </a:solidFill>
              </a:rPr>
              <a:t>手机号：</a:t>
            </a:r>
            <a:r>
              <a:rPr lang="en-US" altLang="zh-CN" sz="2800" b="1" dirty="0">
                <a:solidFill>
                  <a:srgbClr val="FF00FF"/>
                </a:solidFill>
              </a:rPr>
              <a:t>(13[0-9]</a:t>
            </a:r>
            <a:r>
              <a:rPr lang="en-US" altLang="zh-CN" sz="2800" b="1" kern="1200" dirty="0">
                <a:solidFill>
                  <a:srgbClr val="FF00FF"/>
                </a:solidFill>
                <a:latin typeface="Arial" charset="0"/>
              </a:rPr>
              <a:t> | </a:t>
            </a:r>
            <a:r>
              <a:rPr lang="en-US" altLang="zh-CN" sz="2800" b="1" dirty="0">
                <a:solidFill>
                  <a:srgbClr val="FF00FF"/>
                </a:solidFill>
              </a:rPr>
              <a:t>15[0|3|6|7|8|9]</a:t>
            </a:r>
            <a:r>
              <a:rPr lang="en-US" altLang="zh-CN" sz="2800" b="1" kern="1200" dirty="0">
                <a:solidFill>
                  <a:srgbClr val="FF00FF"/>
                </a:solidFill>
                <a:latin typeface="Arial" charset="0"/>
              </a:rPr>
              <a:t> | </a:t>
            </a:r>
            <a:r>
              <a:rPr lang="en-US" altLang="zh-CN" sz="2800" b="1" dirty="0">
                <a:solidFill>
                  <a:srgbClr val="FF00FF"/>
                </a:solidFill>
              </a:rPr>
              <a:t>18[8|9])\d{8}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defRPr/>
            </a:pPr>
            <a:endParaRPr lang="en-US" altLang="zh-CN" sz="2800" b="1" dirty="0">
              <a:solidFill>
                <a:schemeClr val="bg2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defRPr/>
            </a:pPr>
            <a:endParaRPr lang="zh-CN" altLang="en-US" sz="2800" b="1" dirty="0">
              <a:solidFill>
                <a:schemeClr val="bg2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defRPr/>
            </a:pPr>
            <a:r>
              <a:rPr lang="en-US" altLang="zh-CN" sz="2800" b="1" dirty="0">
                <a:solidFill>
                  <a:schemeClr val="bg2">
                    <a:lumMod val="95000"/>
                    <a:lumOff val="5000"/>
                  </a:schemeClr>
                </a:solidFill>
              </a:rPr>
              <a:t>26</a:t>
            </a:r>
            <a:r>
              <a:rPr lang="zh-CN" altLang="en-US" sz="2800" b="1" dirty="0">
                <a:solidFill>
                  <a:schemeClr val="bg2">
                    <a:lumMod val="95000"/>
                    <a:lumOff val="5000"/>
                  </a:schemeClr>
                </a:solidFill>
              </a:rPr>
              <a:t>个英文字母组成的字符串： </a:t>
            </a:r>
            <a:r>
              <a:rPr lang="en-US" altLang="zh-CN" sz="2800" b="1" dirty="0">
                <a:solidFill>
                  <a:srgbClr val="FF00FF"/>
                </a:solidFill>
              </a:rPr>
              <a:t>[A-Za-z]+</a:t>
            </a:r>
            <a:r>
              <a:rPr lang="zh-CN" altLang="en-US" sz="2800" b="1" dirty="0">
                <a:solidFill>
                  <a:schemeClr val="bg2">
                    <a:lumMod val="95000"/>
                    <a:lumOff val="5000"/>
                  </a:schemeClr>
                </a:solidFill>
              </a:rPr>
              <a:t>　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defRPr/>
            </a:pPr>
            <a:endParaRPr lang="zh-CN" altLang="en-US" sz="2800" b="1" dirty="0">
              <a:solidFill>
                <a:schemeClr val="bg2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defRPr/>
            </a:pPr>
            <a:r>
              <a:rPr lang="en-US" altLang="zh-CN" sz="2800" b="1" dirty="0">
                <a:solidFill>
                  <a:schemeClr val="bg2">
                    <a:lumMod val="95000"/>
                    <a:lumOff val="5000"/>
                  </a:schemeClr>
                </a:solidFill>
              </a:rPr>
              <a:t>26</a:t>
            </a:r>
            <a:r>
              <a:rPr lang="zh-CN" altLang="en-US" sz="2800" b="1" dirty="0">
                <a:solidFill>
                  <a:schemeClr val="bg2">
                    <a:lumMod val="95000"/>
                    <a:lumOff val="5000"/>
                  </a:schemeClr>
                </a:solidFill>
              </a:rPr>
              <a:t>个大写英文字母组成的字符串： </a:t>
            </a:r>
            <a:r>
              <a:rPr lang="en-US" altLang="zh-CN" sz="2800" b="1" dirty="0">
                <a:solidFill>
                  <a:srgbClr val="FF00FF"/>
                </a:solidFill>
              </a:rPr>
              <a:t>[A-Z]+</a:t>
            </a:r>
            <a:r>
              <a:rPr lang="zh-CN" altLang="en-US" sz="2800" b="1" dirty="0">
                <a:solidFill>
                  <a:schemeClr val="bg2">
                    <a:lumMod val="95000"/>
                    <a:lumOff val="5000"/>
                  </a:schemeClr>
                </a:solidFill>
              </a:rPr>
              <a:t>　</a:t>
            </a:r>
          </a:p>
        </p:txBody>
      </p:sp>
      <p:sp>
        <p:nvSpPr>
          <p:cNvPr id="915460" name="Text Box 4"/>
          <p:cNvSpPr txBox="1">
            <a:spLocks noChangeArrowheads="1"/>
          </p:cNvSpPr>
          <p:nvPr/>
        </p:nvSpPr>
        <p:spPr bwMode="auto">
          <a:xfrm>
            <a:off x="2627313" y="0"/>
            <a:ext cx="432117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eaLnBrk="1" hangingPunct="1">
              <a:lnSpc>
                <a:spcPct val="110000"/>
              </a:lnSpc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常用正规式举例</a:t>
            </a:r>
          </a:p>
        </p:txBody>
      </p:sp>
      <p:sp>
        <p:nvSpPr>
          <p:cNvPr id="7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solidFill>
              <a:schemeClr val="tx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title"/>
          </p:nvPr>
        </p:nvSpPr>
        <p:spPr>
          <a:xfrm>
            <a:off x="785813" y="0"/>
            <a:ext cx="7689850" cy="762000"/>
          </a:xfrm>
        </p:spPr>
        <p:txBody>
          <a:bodyPr/>
          <a:lstStyle/>
          <a:p>
            <a:pPr algn="ctr">
              <a:defRPr/>
            </a:pPr>
            <a:r>
              <a:rPr lang="zh-CN" altLang="en-US" sz="3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正规文法 </a:t>
            </a: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</a:t>
            </a:r>
            <a:r>
              <a:rPr lang="zh-CN" altLang="en-US" sz="3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正规式</a:t>
            </a:r>
            <a:endParaRPr lang="zh-CN" altLang="en-US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6968" name="Text Box 8"/>
          <p:cNvSpPr txBox="1">
            <a:spLocks noChangeArrowheads="1"/>
          </p:cNvSpPr>
          <p:nvPr/>
        </p:nvSpPr>
        <p:spPr bwMode="auto">
          <a:xfrm>
            <a:off x="-103188" y="1487488"/>
            <a:ext cx="9467851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</a:rPr>
              <a:t>     </a:t>
            </a:r>
            <a:r>
              <a:rPr lang="zh-CN" altLang="en-US" sz="2800">
                <a:solidFill>
                  <a:srgbClr val="FF00FF"/>
                </a:solidFill>
              </a:rPr>
              <a:t>＜标识符＞</a:t>
            </a:r>
            <a:r>
              <a:rPr lang="zh-CN" altLang="en-US" sz="2800">
                <a:solidFill>
                  <a:schemeClr val="bg2"/>
                </a:solidFill>
              </a:rPr>
              <a:t>∷</a:t>
            </a:r>
            <a:r>
              <a:rPr lang="en-US" altLang="zh-CN" sz="2800">
                <a:solidFill>
                  <a:schemeClr val="bg2"/>
                </a:solidFill>
              </a:rPr>
              <a:t>= a|b|…|z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  <a:cs typeface="Times New Roman" panose="02020603050405020304" pitchFamily="18" charset="0"/>
              </a:rPr>
              <a:t>                         | </a:t>
            </a:r>
            <a:r>
              <a:rPr lang="zh-CN" altLang="en-US" sz="2800">
                <a:solidFill>
                  <a:schemeClr val="bg2"/>
                </a:solidFill>
              </a:rPr>
              <a:t>＜标识符＞</a:t>
            </a:r>
            <a:r>
              <a:rPr lang="en-US" altLang="zh-CN" sz="2800">
                <a:solidFill>
                  <a:schemeClr val="bg2"/>
                </a:solidFill>
              </a:rPr>
              <a:t>a|</a:t>
            </a:r>
            <a:r>
              <a:rPr lang="zh-CN" altLang="en-US" sz="2800">
                <a:solidFill>
                  <a:schemeClr val="bg2"/>
                </a:solidFill>
              </a:rPr>
              <a:t>＜标识符＞</a:t>
            </a:r>
            <a:r>
              <a:rPr lang="en-US" altLang="zh-CN" sz="2800">
                <a:solidFill>
                  <a:schemeClr val="bg2"/>
                </a:solidFill>
              </a:rPr>
              <a:t>b|…|</a:t>
            </a:r>
            <a:r>
              <a:rPr lang="zh-CN" altLang="en-US" sz="2800">
                <a:solidFill>
                  <a:schemeClr val="bg2"/>
                </a:solidFill>
              </a:rPr>
              <a:t>＜标识符＞</a:t>
            </a:r>
            <a:r>
              <a:rPr lang="en-US" altLang="zh-CN" sz="2800">
                <a:solidFill>
                  <a:schemeClr val="bg2"/>
                </a:solidFill>
              </a:rPr>
              <a:t>z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  <a:cs typeface="Times New Roman" panose="02020603050405020304" pitchFamily="18" charset="0"/>
              </a:rPr>
              <a:t>                         |</a:t>
            </a:r>
            <a:r>
              <a:rPr lang="zh-CN" altLang="en-US" sz="2800">
                <a:solidFill>
                  <a:schemeClr val="bg2"/>
                </a:solidFill>
              </a:rPr>
              <a:t>＜标识符＞</a:t>
            </a:r>
            <a:r>
              <a:rPr lang="en-US" altLang="zh-CN" sz="2800">
                <a:solidFill>
                  <a:schemeClr val="bg2"/>
                </a:solidFill>
              </a:rPr>
              <a:t>0|</a:t>
            </a:r>
            <a:r>
              <a:rPr lang="zh-CN" altLang="en-US" sz="2800">
                <a:solidFill>
                  <a:schemeClr val="bg2"/>
                </a:solidFill>
              </a:rPr>
              <a:t>＜标识符＞</a:t>
            </a:r>
            <a:r>
              <a:rPr lang="en-US" altLang="zh-CN" sz="2800">
                <a:solidFill>
                  <a:schemeClr val="bg2"/>
                </a:solidFill>
              </a:rPr>
              <a:t>1|…|</a:t>
            </a:r>
            <a:r>
              <a:rPr lang="zh-CN" altLang="en-US" sz="2800">
                <a:solidFill>
                  <a:schemeClr val="bg2"/>
                </a:solidFill>
              </a:rPr>
              <a:t>＜标识符＞</a:t>
            </a:r>
            <a:r>
              <a:rPr lang="en-US" altLang="zh-CN" sz="280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93696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571500" y="1330325"/>
            <a:ext cx="8229600" cy="1833563"/>
          </a:xfrm>
          <a:solidFill>
            <a:srgbClr val="CCCCFF"/>
          </a:solidFill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solidFill>
                  <a:schemeClr val="bg2"/>
                </a:solidFill>
              </a:rPr>
              <a:t>正规文法与正规式等价</a:t>
            </a:r>
          </a:p>
          <a:p>
            <a:pPr lvl="1">
              <a:buClrTx/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solidFill>
                  <a:schemeClr val="bg2"/>
                </a:solidFill>
              </a:rPr>
              <a:t>对任何正规文法，存在定义同一语言的正规式</a:t>
            </a:r>
          </a:p>
          <a:p>
            <a:pPr lvl="1">
              <a:buClrTx/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solidFill>
                  <a:schemeClr val="bg2"/>
                </a:solidFill>
              </a:rPr>
              <a:t>对任何正规式，存在生成同一语言的正规文法</a:t>
            </a:r>
          </a:p>
        </p:txBody>
      </p:sp>
      <p:sp>
        <p:nvSpPr>
          <p:cNvPr id="936970" name="Rectangle 10"/>
          <p:cNvSpPr>
            <a:spLocks noChangeArrowheads="1"/>
          </p:cNvSpPr>
          <p:nvPr/>
        </p:nvSpPr>
        <p:spPr bwMode="auto">
          <a:xfrm>
            <a:off x="754063" y="5084763"/>
            <a:ext cx="7138987" cy="50958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marL="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zh-CN" altLang="en-US" sz="2800">
                <a:solidFill>
                  <a:schemeClr val="bg2"/>
                </a:solidFill>
                <a:latin typeface="宋体" panose="02010600030101010101" pitchFamily="2" charset="-122"/>
              </a:rPr>
              <a:t>正则表达式比正规文法更为简洁、直观。</a:t>
            </a:r>
          </a:p>
        </p:txBody>
      </p:sp>
      <p:sp>
        <p:nvSpPr>
          <p:cNvPr id="936971" name="Text Box 11"/>
          <p:cNvSpPr txBox="1">
            <a:spLocks noChangeArrowheads="1"/>
          </p:cNvSpPr>
          <p:nvPr/>
        </p:nvSpPr>
        <p:spPr bwMode="auto">
          <a:xfrm>
            <a:off x="571500" y="3865563"/>
            <a:ext cx="7848600" cy="52863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zh-CN" altLang="en-US" sz="2800">
                <a:solidFill>
                  <a:schemeClr val="bg2"/>
                </a:solidFill>
              </a:rPr>
              <a:t>＜标识符＞</a:t>
            </a:r>
            <a:r>
              <a:rPr lang="en-US" altLang="zh-CN" sz="2800">
                <a:solidFill>
                  <a:schemeClr val="bg2"/>
                </a:solidFill>
              </a:rPr>
              <a:t>= (a|b|c|…|z) {a|b|…|z|0|1|…|9} </a:t>
            </a:r>
          </a:p>
        </p:txBody>
      </p:sp>
      <p:sp>
        <p:nvSpPr>
          <p:cNvPr id="10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solidFill>
              <a:schemeClr val="tx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6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6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3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36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3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6968" grpId="0"/>
      <p:bldP spid="936969" grpId="0" bldLvl="2" animBg="1" autoUpdateAnimBg="0"/>
      <p:bldP spid="936970" grpId="0" animBg="1"/>
      <p:bldP spid="936971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7"/>
          <p:cNvSpPr txBox="1">
            <a:spLocks noChangeArrowheads="1"/>
          </p:cNvSpPr>
          <p:nvPr/>
        </p:nvSpPr>
        <p:spPr bwMode="auto">
          <a:xfrm>
            <a:off x="0" y="0"/>
            <a:ext cx="9144000" cy="1160463"/>
          </a:xfrm>
          <a:prstGeom prst="rect">
            <a:avLst/>
          </a:prstGeom>
          <a:solidFill>
            <a:srgbClr val="FFEB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</a:rPr>
              <a:t>[</a:t>
            </a:r>
            <a:r>
              <a:rPr lang="zh-CN" altLang="en-US" sz="2800">
                <a:solidFill>
                  <a:schemeClr val="bg2"/>
                </a:solidFill>
              </a:rPr>
              <a:t>例</a:t>
            </a:r>
            <a:r>
              <a:rPr lang="en-US" altLang="zh-CN" sz="2800">
                <a:solidFill>
                  <a:schemeClr val="bg2"/>
                </a:solidFill>
              </a:rPr>
              <a:t>3-7] </a:t>
            </a:r>
            <a:r>
              <a:rPr lang="zh-CN" altLang="en-US" sz="2800">
                <a:solidFill>
                  <a:schemeClr val="bg2"/>
                </a:solidFill>
              </a:rPr>
              <a:t>将下面正规文法转换成等价的正规式。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bg2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2800">
                <a:solidFill>
                  <a:schemeClr val="bg2"/>
                </a:solidFill>
                <a:cs typeface="Times New Roman" panose="02020603050405020304" pitchFamily="18" charset="0"/>
              </a:rPr>
              <a:t>S </a:t>
            </a:r>
            <a:r>
              <a:rPr lang="en-US" altLang="zh-CN" sz="2800">
                <a:solidFill>
                  <a:schemeClr val="bg2"/>
                </a:solidFill>
              </a:rPr>
              <a:t>→ aS  </a:t>
            </a:r>
            <a:r>
              <a:rPr lang="en-US" altLang="zh-CN" sz="2800">
                <a:solidFill>
                  <a:schemeClr val="bg2"/>
                </a:solidFill>
                <a:cs typeface="Times New Roman" panose="02020603050405020304" pitchFamily="18" charset="0"/>
              </a:rPr>
              <a:t>S </a:t>
            </a:r>
            <a:r>
              <a:rPr lang="en-US" altLang="zh-CN" sz="2800">
                <a:solidFill>
                  <a:schemeClr val="bg2"/>
                </a:solidFill>
              </a:rPr>
              <a:t>→aB   </a:t>
            </a:r>
            <a:r>
              <a:rPr lang="en-US" altLang="zh-CN" sz="2800">
                <a:solidFill>
                  <a:schemeClr val="bg2"/>
                </a:solidFill>
                <a:cs typeface="Times New Roman" panose="02020603050405020304" pitchFamily="18" charset="0"/>
              </a:rPr>
              <a:t>B </a:t>
            </a:r>
            <a:r>
              <a:rPr lang="en-US" altLang="zh-CN" sz="2800">
                <a:solidFill>
                  <a:schemeClr val="bg2"/>
                </a:solidFill>
              </a:rPr>
              <a:t>→bC   </a:t>
            </a:r>
            <a:r>
              <a:rPr lang="en-US" altLang="zh-CN" sz="2800">
                <a:solidFill>
                  <a:schemeClr val="bg2"/>
                </a:solidFill>
                <a:cs typeface="Times New Roman" panose="02020603050405020304" pitchFamily="18" charset="0"/>
              </a:rPr>
              <a:t>C </a:t>
            </a:r>
            <a:r>
              <a:rPr lang="en-US" altLang="zh-CN" sz="2800">
                <a:solidFill>
                  <a:schemeClr val="bg2"/>
                </a:solidFill>
              </a:rPr>
              <a:t>→aC    </a:t>
            </a:r>
            <a:r>
              <a:rPr lang="en-US" altLang="zh-CN" sz="2800">
                <a:solidFill>
                  <a:schemeClr val="bg2"/>
                </a:solidFill>
                <a:cs typeface="Times New Roman" panose="02020603050405020304" pitchFamily="18" charset="0"/>
              </a:rPr>
              <a:t>C </a:t>
            </a:r>
            <a:r>
              <a:rPr lang="en-US" altLang="zh-CN" sz="2800">
                <a:solidFill>
                  <a:schemeClr val="bg2"/>
                </a:solidFill>
              </a:rPr>
              <a:t>→a </a:t>
            </a:r>
          </a:p>
        </p:txBody>
      </p:sp>
      <p:sp>
        <p:nvSpPr>
          <p:cNvPr id="52227" name="Text Box 8"/>
          <p:cNvSpPr txBox="1">
            <a:spLocks noChangeArrowheads="1"/>
          </p:cNvSpPr>
          <p:nvPr/>
        </p:nvSpPr>
        <p:spPr bwMode="auto">
          <a:xfrm>
            <a:off x="428625" y="1574800"/>
            <a:ext cx="7812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bg2"/>
                </a:solidFill>
              </a:rPr>
              <a:t>先用元符号“</a:t>
            </a:r>
            <a:r>
              <a:rPr lang="en-US" altLang="zh-CN" sz="2800">
                <a:solidFill>
                  <a:schemeClr val="bg2"/>
                </a:solidFill>
              </a:rPr>
              <a:t>{”</a:t>
            </a:r>
            <a:r>
              <a:rPr lang="zh-CN" altLang="en-US" sz="2800">
                <a:solidFill>
                  <a:schemeClr val="bg2"/>
                </a:solidFill>
              </a:rPr>
              <a:t>和“</a:t>
            </a:r>
            <a:r>
              <a:rPr lang="en-US" altLang="zh-CN" sz="2800">
                <a:solidFill>
                  <a:schemeClr val="bg2"/>
                </a:solidFill>
              </a:rPr>
              <a:t>}” </a:t>
            </a:r>
            <a:r>
              <a:rPr lang="zh-CN" altLang="en-US" sz="2800">
                <a:solidFill>
                  <a:schemeClr val="bg2"/>
                </a:solidFill>
              </a:rPr>
              <a:t>改写：</a:t>
            </a:r>
          </a:p>
        </p:txBody>
      </p:sp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428625" y="2428875"/>
            <a:ext cx="1303338" cy="1098550"/>
            <a:chOff x="1142976" y="2428868"/>
            <a:chExt cx="1303786" cy="1099084"/>
          </a:xfrm>
        </p:grpSpPr>
        <p:sp>
          <p:nvSpPr>
            <p:cNvPr id="52247" name="矩形 8"/>
            <p:cNvSpPr>
              <a:spLocks noChangeArrowheads="1"/>
            </p:cNvSpPr>
            <p:nvPr/>
          </p:nvSpPr>
          <p:spPr bwMode="auto">
            <a:xfrm>
              <a:off x="1142976" y="2428868"/>
              <a:ext cx="1303786" cy="566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2"/>
                  </a:solidFill>
                  <a:cs typeface="Times New Roman" panose="02020603050405020304" pitchFamily="18" charset="0"/>
                </a:rPr>
                <a:t>S</a:t>
              </a:r>
              <a:r>
                <a:rPr lang="en-US" altLang="zh-CN" sz="2800">
                  <a:cs typeface="Times New Roman" panose="02020603050405020304" pitchFamily="18" charset="0"/>
                </a:rPr>
                <a:t> </a:t>
              </a:r>
              <a:r>
                <a:rPr lang="en-US" altLang="zh-CN" sz="2800">
                  <a:solidFill>
                    <a:schemeClr val="bg2"/>
                  </a:solidFill>
                </a:rPr>
                <a:t>→aS </a:t>
              </a:r>
              <a:endParaRPr lang="zh-CN" altLang="en-US" sz="2800">
                <a:solidFill>
                  <a:schemeClr val="bg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52248" name="矩形 9"/>
            <p:cNvSpPr>
              <a:spLocks noChangeArrowheads="1"/>
            </p:cNvSpPr>
            <p:nvPr/>
          </p:nvSpPr>
          <p:spPr bwMode="auto">
            <a:xfrm>
              <a:off x="1142976" y="3000372"/>
              <a:ext cx="1252266" cy="527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2"/>
                  </a:solidFill>
                  <a:cs typeface="Times New Roman" panose="02020603050405020304" pitchFamily="18" charset="0"/>
                </a:rPr>
                <a:t>S </a:t>
              </a:r>
              <a:r>
                <a:rPr lang="en-US" altLang="zh-CN" sz="2800">
                  <a:solidFill>
                    <a:schemeClr val="bg2"/>
                  </a:solidFill>
                </a:rPr>
                <a:t>→aB</a:t>
              </a:r>
              <a:endParaRPr lang="zh-CN" altLang="en-US" sz="2800">
                <a:solidFill>
                  <a:schemeClr val="bg2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3" name="组合 15"/>
          <p:cNvGrpSpPr>
            <a:grpSpLocks/>
          </p:cNvGrpSpPr>
          <p:nvPr/>
        </p:nvGrpSpPr>
        <p:grpSpPr bwMode="auto">
          <a:xfrm>
            <a:off x="428625" y="3857625"/>
            <a:ext cx="1422400" cy="1023938"/>
            <a:chOff x="1603483" y="3861808"/>
            <a:chExt cx="1422184" cy="1023223"/>
          </a:xfrm>
        </p:grpSpPr>
        <p:sp>
          <p:nvSpPr>
            <p:cNvPr id="52245" name="矩形 13"/>
            <p:cNvSpPr>
              <a:spLocks noChangeArrowheads="1"/>
            </p:cNvSpPr>
            <p:nvPr/>
          </p:nvSpPr>
          <p:spPr bwMode="auto">
            <a:xfrm>
              <a:off x="1603483" y="3861808"/>
              <a:ext cx="1422184" cy="527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2"/>
                  </a:solidFill>
                  <a:cs typeface="Times New Roman" panose="02020603050405020304" pitchFamily="18" charset="0"/>
                </a:rPr>
                <a:t>C </a:t>
              </a:r>
              <a:r>
                <a:rPr lang="en-US" altLang="zh-CN" sz="2800">
                  <a:solidFill>
                    <a:schemeClr val="bg2"/>
                  </a:solidFill>
                </a:rPr>
                <a:t>→aC </a:t>
              </a:r>
              <a:endParaRPr lang="zh-CN" altLang="en-US" sz="2800">
                <a:solidFill>
                  <a:schemeClr val="bg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52246" name="矩形 14"/>
            <p:cNvSpPr>
              <a:spLocks noChangeArrowheads="1"/>
            </p:cNvSpPr>
            <p:nvPr/>
          </p:nvSpPr>
          <p:spPr bwMode="auto">
            <a:xfrm>
              <a:off x="1643042" y="4357694"/>
              <a:ext cx="1162321" cy="527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2"/>
                  </a:solidFill>
                  <a:cs typeface="Times New Roman" panose="02020603050405020304" pitchFamily="18" charset="0"/>
                </a:rPr>
                <a:t>C </a:t>
              </a:r>
              <a:r>
                <a:rPr lang="en-US" altLang="zh-CN" sz="2800">
                  <a:solidFill>
                    <a:schemeClr val="bg2"/>
                  </a:solidFill>
                </a:rPr>
                <a:t>→a </a:t>
              </a:r>
              <a:endParaRPr lang="zh-CN" altLang="en-US" sz="2800">
                <a:solidFill>
                  <a:schemeClr val="bg2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2000250" y="5143500"/>
            <a:ext cx="14224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  <a:cs typeface="Times New Roman" panose="02020603050405020304" pitchFamily="18" charset="0"/>
              </a:rPr>
              <a:t>B </a:t>
            </a:r>
            <a:r>
              <a:rPr lang="en-US" altLang="zh-CN" sz="2800">
                <a:solidFill>
                  <a:schemeClr val="bg2"/>
                </a:solidFill>
              </a:rPr>
              <a:t>→bC </a:t>
            </a:r>
            <a:endParaRPr lang="zh-CN" altLang="en-US" sz="28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grpSp>
        <p:nvGrpSpPr>
          <p:cNvPr id="4" name="组合 20"/>
          <p:cNvGrpSpPr>
            <a:grpSpLocks/>
          </p:cNvGrpSpPr>
          <p:nvPr/>
        </p:nvGrpSpPr>
        <p:grpSpPr bwMode="auto">
          <a:xfrm>
            <a:off x="3571875" y="4214813"/>
            <a:ext cx="1989138" cy="1214437"/>
            <a:chOff x="2500298" y="2643182"/>
            <a:chExt cx="1988670" cy="785818"/>
          </a:xfrm>
        </p:grpSpPr>
        <p:sp>
          <p:nvSpPr>
            <p:cNvPr id="52243" name="矩形 21"/>
            <p:cNvSpPr>
              <a:spLocks noChangeArrowheads="1"/>
            </p:cNvSpPr>
            <p:nvPr/>
          </p:nvSpPr>
          <p:spPr bwMode="auto">
            <a:xfrm>
              <a:off x="2928926" y="2714619"/>
              <a:ext cx="1560042" cy="66715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bg2"/>
                  </a:solidFill>
                  <a:cs typeface="Times New Roman" panose="02020603050405020304" pitchFamily="18" charset="0"/>
                </a:rPr>
                <a:t>B= b{a}a</a:t>
              </a:r>
            </a:p>
            <a:p>
              <a:pPr algn="just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cs typeface="Times New Roman" panose="02020603050405020304" pitchFamily="18" charset="0"/>
                </a:rPr>
                <a:t>B= ba</a:t>
              </a:r>
              <a:r>
                <a:rPr lang="zh-CN" altLang="en-US" sz="2800" baseline="30000">
                  <a:solidFill>
                    <a:schemeClr val="bg1"/>
                  </a:solidFill>
                  <a:cs typeface="Times New Roman" panose="02020603050405020304" pitchFamily="18" charset="0"/>
                </a:rPr>
                <a:t>*</a:t>
              </a:r>
              <a:r>
                <a:rPr lang="en-US" altLang="zh-CN" sz="2800">
                  <a:solidFill>
                    <a:schemeClr val="bg1"/>
                  </a:solidFill>
                  <a:cs typeface="Times New Roman" panose="02020603050405020304" pitchFamily="18" charset="0"/>
                </a:rPr>
                <a:t>a</a:t>
              </a:r>
              <a:endParaRPr lang="en-US" altLang="zh-CN" sz="2800">
                <a:solidFill>
                  <a:schemeClr val="bg2"/>
                </a:solidFill>
              </a:endParaRPr>
            </a:p>
          </p:txBody>
        </p:sp>
        <p:sp>
          <p:nvSpPr>
            <p:cNvPr id="23" name="右大括号 22"/>
            <p:cNvSpPr/>
            <p:nvPr/>
          </p:nvSpPr>
          <p:spPr bwMode="auto">
            <a:xfrm>
              <a:off x="2500298" y="2643182"/>
              <a:ext cx="285683" cy="785818"/>
            </a:xfrm>
            <a:prstGeom prst="rightBrace">
              <a:avLst>
                <a:gd name="adj1" fmla="val 8333"/>
                <a:gd name="adj2" fmla="val 48788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8" rIns="92075" bIns="46038"/>
            <a:lstStyle/>
            <a:p>
              <a:pPr marL="45720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组合 26"/>
          <p:cNvGrpSpPr>
            <a:grpSpLocks/>
          </p:cNvGrpSpPr>
          <p:nvPr/>
        </p:nvGrpSpPr>
        <p:grpSpPr bwMode="auto">
          <a:xfrm>
            <a:off x="5929313" y="2786063"/>
            <a:ext cx="2857500" cy="1714500"/>
            <a:chOff x="5929322" y="2786058"/>
            <a:chExt cx="2857520" cy="1714512"/>
          </a:xfrm>
        </p:grpSpPr>
        <p:sp>
          <p:nvSpPr>
            <p:cNvPr id="52241" name="矩形 24"/>
            <p:cNvSpPr>
              <a:spLocks noChangeArrowheads="1"/>
            </p:cNvSpPr>
            <p:nvPr/>
          </p:nvSpPr>
          <p:spPr bwMode="auto">
            <a:xfrm>
              <a:off x="6643702" y="3143248"/>
              <a:ext cx="2143140" cy="523220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bg2"/>
                  </a:solidFill>
                  <a:cs typeface="Times New Roman" panose="02020603050405020304" pitchFamily="18" charset="0"/>
                </a:rPr>
                <a:t>S={a}ab{a}a</a:t>
              </a:r>
            </a:p>
          </p:txBody>
        </p:sp>
        <p:sp>
          <p:nvSpPr>
            <p:cNvPr id="26" name="右大括号 25"/>
            <p:cNvSpPr/>
            <p:nvPr/>
          </p:nvSpPr>
          <p:spPr bwMode="auto">
            <a:xfrm>
              <a:off x="5929322" y="2786058"/>
              <a:ext cx="714380" cy="1714512"/>
            </a:xfrm>
            <a:prstGeom prst="rightBrace">
              <a:avLst>
                <a:gd name="adj1" fmla="val 8333"/>
                <a:gd name="adj2" fmla="val 42980"/>
              </a:avLst>
            </a:prstGeom>
            <a:noFill/>
            <a:ln w="38100" cap="flat" cmpd="sng" algn="ctr">
              <a:solidFill>
                <a:srgbClr val="99FF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8" rIns="92075" bIns="46038"/>
            <a:lstStyle/>
            <a:p>
              <a:pPr marL="45720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AutoShape 1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86813" y="6524625"/>
            <a:ext cx="357187" cy="333375"/>
          </a:xfrm>
          <a:prstGeom prst="actionButtonHome">
            <a:avLst/>
          </a:prstGeom>
          <a:solidFill>
            <a:schemeClr val="tx1">
              <a:lumMod val="95000"/>
            </a:schemeClr>
          </a:solidFill>
          <a:ln w="12700" cap="sq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6715125" y="4429125"/>
            <a:ext cx="2000250" cy="523875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  <a:cs typeface="Times New Roman" panose="02020603050405020304" pitchFamily="18" charset="0"/>
              </a:rPr>
              <a:t>S=a</a:t>
            </a:r>
            <a:r>
              <a:rPr lang="en-US" altLang="zh-CN" sz="2800" baseline="30000">
                <a:solidFill>
                  <a:schemeClr val="bg2"/>
                </a:solidFill>
                <a:cs typeface="Times New Roman" panose="02020603050405020304" pitchFamily="18" charset="0"/>
              </a:rPr>
              <a:t>*</a:t>
            </a:r>
            <a:r>
              <a:rPr lang="en-US" altLang="zh-CN" sz="2800">
                <a:solidFill>
                  <a:schemeClr val="bg2"/>
                </a:solidFill>
                <a:cs typeface="Times New Roman" panose="02020603050405020304" pitchFamily="18" charset="0"/>
              </a:rPr>
              <a:t>aba</a:t>
            </a:r>
            <a:r>
              <a:rPr lang="en-US" altLang="zh-CN" sz="2800" baseline="30000">
                <a:solidFill>
                  <a:schemeClr val="bg2"/>
                </a:solidFill>
                <a:cs typeface="Times New Roman" panose="02020603050405020304" pitchFamily="18" charset="0"/>
              </a:rPr>
              <a:t>*</a:t>
            </a:r>
            <a:r>
              <a:rPr lang="en-US" altLang="zh-CN" sz="2800">
                <a:solidFill>
                  <a:schemeClr val="bg2"/>
                </a:solidFill>
                <a:cs typeface="Times New Roman" panose="02020603050405020304" pitchFamily="18" charset="0"/>
              </a:rPr>
              <a:t>a</a:t>
            </a:r>
          </a:p>
        </p:txBody>
      </p:sp>
      <p:grpSp>
        <p:nvGrpSpPr>
          <p:cNvPr id="8" name="组合 33"/>
          <p:cNvGrpSpPr>
            <a:grpSpLocks/>
          </p:cNvGrpSpPr>
          <p:nvPr/>
        </p:nvGrpSpPr>
        <p:grpSpPr bwMode="auto">
          <a:xfrm>
            <a:off x="1714500" y="2500313"/>
            <a:ext cx="1827213" cy="1117600"/>
            <a:chOff x="2500298" y="2500306"/>
            <a:chExt cx="1827464" cy="1117229"/>
          </a:xfrm>
        </p:grpSpPr>
        <p:sp>
          <p:nvSpPr>
            <p:cNvPr id="35" name="矩形 34"/>
            <p:cNvSpPr/>
            <p:nvPr/>
          </p:nvSpPr>
          <p:spPr>
            <a:xfrm>
              <a:off x="2857535" y="2500306"/>
              <a:ext cx="1470227" cy="1117229"/>
            </a:xfrm>
            <a:prstGeom prst="rect">
              <a:avLst/>
            </a:prstGeom>
            <a:solidFill>
              <a:srgbClr val="FFFFCC"/>
            </a:solidFill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Bef>
                  <a:spcPts val="6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dirty="0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S={a}aB</a:t>
              </a:r>
            </a:p>
            <a:p>
              <a:pPr>
                <a:lnSpc>
                  <a:spcPct val="110000"/>
                </a:lnSpc>
                <a:spcBef>
                  <a:spcPts val="6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S=a</a:t>
              </a:r>
              <a:r>
                <a:rPr lang="zh-CN" altLang="en-US" baseline="30000" dirty="0">
                  <a:solidFill>
                    <a:schemeClr val="bg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aB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6" name="右大括号 35"/>
            <p:cNvSpPr/>
            <p:nvPr/>
          </p:nvSpPr>
          <p:spPr bwMode="auto">
            <a:xfrm>
              <a:off x="2500298" y="2643134"/>
              <a:ext cx="285789" cy="785551"/>
            </a:xfrm>
            <a:prstGeom prst="rightBrace">
              <a:avLst>
                <a:gd name="adj1" fmla="val 8333"/>
                <a:gd name="adj2" fmla="val 48788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8" rIns="92075" bIns="46038"/>
            <a:lstStyle/>
            <a:p>
              <a:pPr marL="45720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组合 37"/>
          <p:cNvGrpSpPr>
            <a:grpSpLocks/>
          </p:cNvGrpSpPr>
          <p:nvPr/>
        </p:nvGrpSpPr>
        <p:grpSpPr bwMode="auto">
          <a:xfrm>
            <a:off x="1643063" y="3929063"/>
            <a:ext cx="1738312" cy="1030287"/>
            <a:chOff x="1643042" y="3929066"/>
            <a:chExt cx="1737696" cy="1031051"/>
          </a:xfrm>
        </p:grpSpPr>
        <p:sp>
          <p:nvSpPr>
            <p:cNvPr id="11" name="右大括号 10"/>
            <p:cNvSpPr/>
            <p:nvPr/>
          </p:nvSpPr>
          <p:spPr bwMode="auto">
            <a:xfrm>
              <a:off x="1643042" y="4072047"/>
              <a:ext cx="285649" cy="786395"/>
            </a:xfrm>
            <a:prstGeom prst="rightBrace">
              <a:avLst>
                <a:gd name="adj1" fmla="val 8333"/>
                <a:gd name="adj2" fmla="val 48788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8" rIns="92075" bIns="46038"/>
            <a:lstStyle/>
            <a:p>
              <a:pPr marL="45720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238" name="矩形 36"/>
            <p:cNvSpPr>
              <a:spLocks noChangeArrowheads="1"/>
            </p:cNvSpPr>
            <p:nvPr/>
          </p:nvSpPr>
          <p:spPr bwMode="auto">
            <a:xfrm>
              <a:off x="2000232" y="3929066"/>
              <a:ext cx="1380506" cy="103105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bg2"/>
                  </a:solidFill>
                  <a:cs typeface="Times New Roman" panose="02020603050405020304" pitchFamily="18" charset="0"/>
                </a:rPr>
                <a:t>C= {a}a</a:t>
              </a:r>
            </a:p>
            <a:p>
              <a:pPr algn="just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cs typeface="Times New Roman" panose="02020603050405020304" pitchFamily="18" charset="0"/>
                </a:rPr>
                <a:t>C= a</a:t>
              </a:r>
              <a:r>
                <a:rPr lang="zh-CN" altLang="en-US" sz="2800" baseline="30000">
                  <a:solidFill>
                    <a:schemeClr val="bg1"/>
                  </a:solidFill>
                  <a:cs typeface="Times New Roman" panose="02020603050405020304" pitchFamily="18" charset="0"/>
                </a:rPr>
                <a:t>*</a:t>
              </a:r>
              <a:r>
                <a:rPr lang="en-US" altLang="zh-CN" sz="2800">
                  <a:solidFill>
                    <a:schemeClr val="bg1"/>
                  </a:solidFill>
                  <a:cs typeface="Times New Roman" panose="02020603050405020304" pitchFamily="18" charset="0"/>
                </a:rPr>
                <a:t>a</a:t>
              </a:r>
              <a:endParaRPr lang="en-US" altLang="zh-CN" sz="2800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684213" y="1989138"/>
            <a:ext cx="8064500" cy="833437"/>
            <a:chOff x="431" y="1253"/>
            <a:chExt cx="4990" cy="525"/>
          </a:xfrm>
        </p:grpSpPr>
        <p:sp>
          <p:nvSpPr>
            <p:cNvPr id="863245" name="AutoShape 13"/>
            <p:cNvSpPr>
              <a:spLocks noChangeArrowheads="1"/>
            </p:cNvSpPr>
            <p:nvPr/>
          </p:nvSpPr>
          <p:spPr bwMode="auto">
            <a:xfrm>
              <a:off x="431" y="1253"/>
              <a:ext cx="686" cy="48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EBFF">
                    <a:gamma/>
                    <a:shade val="46275"/>
                    <a:invGamma/>
                    <a:alpha val="81000"/>
                  </a:srgbClr>
                </a:gs>
                <a:gs pos="50000">
                  <a:srgbClr val="FFEBFF">
                    <a:alpha val="86000"/>
                  </a:srgbClr>
                </a:gs>
                <a:gs pos="100000">
                  <a:srgbClr val="FFEBFF">
                    <a:gamma/>
                    <a:shade val="46275"/>
                    <a:invGamma/>
                    <a:alpha val="81000"/>
                  </a:srgbClr>
                </a:gs>
              </a:gsLst>
              <a:lin ang="5400000" scaled="1"/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zh-CN" altLang="en-US" sz="2400">
                  <a:solidFill>
                    <a:schemeClr val="bg2"/>
                  </a:solidFill>
                  <a:latin typeface="Times New Roman" pitchFamily="18" charset="0"/>
                </a:rPr>
                <a:t>源程序</a:t>
              </a:r>
            </a:p>
          </p:txBody>
        </p:sp>
        <p:sp>
          <p:nvSpPr>
            <p:cNvPr id="18453" name="AutoShape 14"/>
            <p:cNvSpPr>
              <a:spLocks noChangeArrowheads="1"/>
            </p:cNvSpPr>
            <p:nvPr/>
          </p:nvSpPr>
          <p:spPr bwMode="auto">
            <a:xfrm>
              <a:off x="1520" y="1298"/>
              <a:ext cx="998" cy="480"/>
            </a:xfrm>
            <a:prstGeom prst="roundRect">
              <a:avLst>
                <a:gd name="adj" fmla="val 16667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bg2"/>
                  </a:solidFill>
                </a:rPr>
                <a:t>词法分析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bg2"/>
                  </a:solidFill>
                </a:rPr>
                <a:t>程序</a:t>
              </a:r>
            </a:p>
          </p:txBody>
        </p:sp>
        <p:sp>
          <p:nvSpPr>
            <p:cNvPr id="18454" name="AutoShape 15"/>
            <p:cNvSpPr>
              <a:spLocks noChangeArrowheads="1"/>
            </p:cNvSpPr>
            <p:nvPr/>
          </p:nvSpPr>
          <p:spPr bwMode="auto">
            <a:xfrm>
              <a:off x="4468" y="1253"/>
              <a:ext cx="953" cy="480"/>
            </a:xfrm>
            <a:prstGeom prst="roundRect">
              <a:avLst>
                <a:gd name="adj" fmla="val 16667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bg2"/>
                  </a:solidFill>
                </a:rPr>
                <a:t>语法分析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bg2"/>
                  </a:solidFill>
                </a:rPr>
                <a:t>程序</a:t>
              </a:r>
            </a:p>
          </p:txBody>
        </p:sp>
        <p:sp>
          <p:nvSpPr>
            <p:cNvPr id="863248" name="AutoShape 16"/>
            <p:cNvSpPr>
              <a:spLocks noChangeArrowheads="1"/>
            </p:cNvSpPr>
            <p:nvPr/>
          </p:nvSpPr>
          <p:spPr bwMode="auto">
            <a:xfrm>
              <a:off x="1156" y="1408"/>
              <a:ext cx="363" cy="162"/>
            </a:xfrm>
            <a:prstGeom prst="rightArrow">
              <a:avLst>
                <a:gd name="adj1" fmla="val 50000"/>
                <a:gd name="adj2" fmla="val 99725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3249" name="AutoShape 17"/>
            <p:cNvSpPr>
              <a:spLocks noChangeArrowheads="1"/>
            </p:cNvSpPr>
            <p:nvPr/>
          </p:nvSpPr>
          <p:spPr bwMode="auto">
            <a:xfrm>
              <a:off x="2518" y="1408"/>
              <a:ext cx="409" cy="162"/>
            </a:xfrm>
            <a:prstGeom prst="rightArrow">
              <a:avLst>
                <a:gd name="adj1" fmla="val 50000"/>
                <a:gd name="adj2" fmla="val 112363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457" name="AutoShape 23"/>
            <p:cNvSpPr>
              <a:spLocks noChangeArrowheads="1"/>
            </p:cNvSpPr>
            <p:nvPr/>
          </p:nvSpPr>
          <p:spPr bwMode="auto">
            <a:xfrm>
              <a:off x="2926" y="1298"/>
              <a:ext cx="1134" cy="480"/>
            </a:xfrm>
            <a:prstGeom prst="roundRect">
              <a:avLst>
                <a:gd name="adj" fmla="val 16667"/>
              </a:avLst>
            </a:prstGeom>
            <a:solidFill>
              <a:srgbClr val="EAEF2D">
                <a:alpha val="50195"/>
              </a:srgbClr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bg2"/>
                  </a:solidFill>
                </a:rPr>
                <a:t>单词流文件</a:t>
              </a:r>
            </a:p>
          </p:txBody>
        </p:sp>
        <p:sp>
          <p:nvSpPr>
            <p:cNvPr id="863256" name="AutoShape 24"/>
            <p:cNvSpPr>
              <a:spLocks noChangeArrowheads="1"/>
            </p:cNvSpPr>
            <p:nvPr/>
          </p:nvSpPr>
          <p:spPr bwMode="auto">
            <a:xfrm>
              <a:off x="4060" y="1408"/>
              <a:ext cx="416" cy="162"/>
            </a:xfrm>
            <a:prstGeom prst="rightArrow">
              <a:avLst>
                <a:gd name="adj1" fmla="val 50000"/>
                <a:gd name="adj2" fmla="val 112363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63258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323850" y="1127125"/>
            <a:ext cx="7467600" cy="503238"/>
          </a:xfrm>
        </p:spPr>
        <p:txBody>
          <a:bodyPr/>
          <a:lstStyle/>
          <a:p>
            <a:pPr marL="452438" lvl="1" indent="-273050">
              <a:lnSpc>
                <a:spcPct val="90000"/>
              </a:lnSpc>
              <a:buClr>
                <a:srgbClr val="FF00FF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3200" b="1" dirty="0">
                <a:solidFill>
                  <a:srgbClr val="FF00FF"/>
                </a:solidFill>
              </a:rPr>
              <a:t>单独作为一遍，在语法分析前进行 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84213" y="4841875"/>
            <a:ext cx="7875587" cy="1219200"/>
            <a:chOff x="672" y="3360"/>
            <a:chExt cx="4861" cy="768"/>
          </a:xfrm>
        </p:grpSpPr>
        <p:sp>
          <p:nvSpPr>
            <p:cNvPr id="18441" name="AutoShape 30"/>
            <p:cNvSpPr>
              <a:spLocks noChangeArrowheads="1"/>
            </p:cNvSpPr>
            <p:nvPr/>
          </p:nvSpPr>
          <p:spPr bwMode="auto">
            <a:xfrm>
              <a:off x="4080" y="3504"/>
              <a:ext cx="1152" cy="480"/>
            </a:xfrm>
            <a:prstGeom prst="roundRect">
              <a:avLst>
                <a:gd name="adj" fmla="val 16667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bg2"/>
                  </a:solidFill>
                </a:rPr>
                <a:t>语法分析程序</a:t>
              </a:r>
            </a:p>
          </p:txBody>
        </p:sp>
        <p:sp>
          <p:nvSpPr>
            <p:cNvPr id="863263" name="AutoShape 31"/>
            <p:cNvSpPr>
              <a:spLocks noChangeArrowheads="1"/>
            </p:cNvSpPr>
            <p:nvPr/>
          </p:nvSpPr>
          <p:spPr bwMode="auto">
            <a:xfrm>
              <a:off x="1329" y="3614"/>
              <a:ext cx="750" cy="226"/>
            </a:xfrm>
            <a:prstGeom prst="rightArrow">
              <a:avLst>
                <a:gd name="adj1" fmla="val 50000"/>
                <a:gd name="adj2" fmla="val 70000"/>
              </a:avLst>
            </a:prstGeom>
            <a:solidFill>
              <a:srgbClr val="66FFFF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3264" name="AutoShape 32"/>
            <p:cNvSpPr>
              <a:spLocks noChangeArrowheads="1"/>
            </p:cNvSpPr>
            <p:nvPr/>
          </p:nvSpPr>
          <p:spPr bwMode="auto">
            <a:xfrm>
              <a:off x="3312" y="3648"/>
              <a:ext cx="720" cy="144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444" name="Text Box 33"/>
            <p:cNvSpPr txBox="1">
              <a:spLocks noChangeArrowheads="1"/>
            </p:cNvSpPr>
            <p:nvPr/>
          </p:nvSpPr>
          <p:spPr bwMode="auto">
            <a:xfrm>
              <a:off x="3408" y="3360"/>
              <a:ext cx="5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chemeClr val="bg2"/>
                  </a:solidFill>
                </a:rPr>
                <a:t>Token</a:t>
              </a:r>
            </a:p>
          </p:txBody>
        </p:sp>
        <p:sp>
          <p:nvSpPr>
            <p:cNvPr id="863266" name="Line 34"/>
            <p:cNvSpPr>
              <a:spLocks noChangeShapeType="1"/>
            </p:cNvSpPr>
            <p:nvPr/>
          </p:nvSpPr>
          <p:spPr bwMode="auto">
            <a:xfrm flipH="1">
              <a:off x="3312" y="3840"/>
              <a:ext cx="67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446" name="Text Box 35"/>
            <p:cNvSpPr txBox="1">
              <a:spLocks noChangeArrowheads="1"/>
            </p:cNvSpPr>
            <p:nvPr/>
          </p:nvSpPr>
          <p:spPr bwMode="auto">
            <a:xfrm>
              <a:off x="3293" y="3840"/>
              <a:ext cx="8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chemeClr val="bg2"/>
                  </a:solidFill>
                </a:rPr>
                <a:t>get token</a:t>
              </a:r>
            </a:p>
          </p:txBody>
        </p:sp>
        <p:sp>
          <p:nvSpPr>
            <p:cNvPr id="18447" name="Text Box 36"/>
            <p:cNvSpPr txBox="1">
              <a:spLocks noChangeArrowheads="1"/>
            </p:cNvSpPr>
            <p:nvPr/>
          </p:nvSpPr>
          <p:spPr bwMode="auto">
            <a:xfrm>
              <a:off x="5184" y="3578"/>
              <a:ext cx="3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/>
                <a:t>….</a:t>
              </a:r>
            </a:p>
          </p:txBody>
        </p:sp>
        <p:sp>
          <p:nvSpPr>
            <p:cNvPr id="18448" name="AutoShape 28"/>
            <p:cNvSpPr>
              <a:spLocks noChangeArrowheads="1"/>
            </p:cNvSpPr>
            <p:nvPr/>
          </p:nvSpPr>
          <p:spPr bwMode="auto">
            <a:xfrm>
              <a:off x="672" y="3504"/>
              <a:ext cx="672" cy="48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EBFF">
                    <a:alpha val="76999"/>
                  </a:srgbClr>
                </a:gs>
                <a:gs pos="100000">
                  <a:srgbClr val="766D76">
                    <a:alpha val="74001"/>
                  </a:srgbClr>
                </a:gs>
              </a:gsLst>
              <a:lin ang="5400000" scaled="1"/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bg2"/>
                  </a:solidFill>
                </a:rPr>
                <a:t>源程序</a:t>
              </a:r>
            </a:p>
          </p:txBody>
        </p:sp>
        <p:sp>
          <p:nvSpPr>
            <p:cNvPr id="18449" name="AutoShape 29"/>
            <p:cNvSpPr>
              <a:spLocks noChangeArrowheads="1"/>
            </p:cNvSpPr>
            <p:nvPr/>
          </p:nvSpPr>
          <p:spPr bwMode="auto">
            <a:xfrm>
              <a:off x="2064" y="3504"/>
              <a:ext cx="1200" cy="480"/>
            </a:xfrm>
            <a:prstGeom prst="roundRect">
              <a:avLst>
                <a:gd name="adj" fmla="val 16667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bg2"/>
                  </a:solidFill>
                </a:rPr>
                <a:t>词法分析程序</a:t>
              </a:r>
            </a:p>
          </p:txBody>
        </p:sp>
      </p:grpSp>
      <p:sp>
        <p:nvSpPr>
          <p:cNvPr id="863270" name="Rectangle 38"/>
          <p:cNvSpPr>
            <a:spLocks noChangeArrowheads="1"/>
          </p:cNvSpPr>
          <p:nvPr/>
        </p:nvSpPr>
        <p:spPr bwMode="auto">
          <a:xfrm>
            <a:off x="1773238" y="276225"/>
            <a:ext cx="6192837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词法分析与语法分析的关系</a:t>
            </a:r>
          </a:p>
        </p:txBody>
      </p:sp>
      <p:sp>
        <p:nvSpPr>
          <p:cNvPr id="863271" name="Text Box 39"/>
          <p:cNvSpPr txBox="1">
            <a:spLocks noChangeArrowheads="1"/>
          </p:cNvSpPr>
          <p:nvPr/>
        </p:nvSpPr>
        <p:spPr bwMode="auto">
          <a:xfrm>
            <a:off x="250825" y="4221163"/>
            <a:ext cx="8602663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2438" lvl="1" indent="-273050">
              <a:lnSpc>
                <a:spcPct val="90000"/>
              </a:lnSpc>
              <a:spcBef>
                <a:spcPct val="20000"/>
              </a:spcBef>
              <a:buClr>
                <a:srgbClr val="FF00FF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320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结合在一起作为一遍，由语法分析程序调用</a:t>
            </a:r>
          </a:p>
        </p:txBody>
      </p:sp>
      <p:sp>
        <p:nvSpPr>
          <p:cNvPr id="863274" name="Text Box 42"/>
          <p:cNvSpPr txBox="1">
            <a:spLocks noChangeArrowheads="1"/>
          </p:cNvSpPr>
          <p:nvPr/>
        </p:nvSpPr>
        <p:spPr bwMode="auto">
          <a:xfrm>
            <a:off x="2051050" y="2992438"/>
            <a:ext cx="4451350" cy="955675"/>
          </a:xfrm>
          <a:prstGeom prst="rect">
            <a:avLst/>
          </a:prstGeom>
          <a:solidFill>
            <a:srgbClr val="E5F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bg2"/>
                </a:solidFill>
              </a:rPr>
              <a:t>优点</a:t>
            </a:r>
            <a:r>
              <a:rPr lang="en-US" altLang="zh-CN" sz="2800">
                <a:solidFill>
                  <a:schemeClr val="bg2"/>
                </a:solidFill>
              </a:rPr>
              <a:t>:  </a:t>
            </a:r>
            <a:r>
              <a:rPr lang="zh-CN" altLang="en-US" sz="2800">
                <a:solidFill>
                  <a:schemeClr val="bg2"/>
                </a:solidFill>
              </a:rPr>
              <a:t>结构清晰、功能单一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bg2"/>
                </a:solidFill>
              </a:rPr>
              <a:t>缺点：效率低</a:t>
            </a:r>
            <a:endParaRPr lang="zh-CN" altLang="en-US" sz="2800" b="0">
              <a:solidFill>
                <a:schemeClr val="bg2"/>
              </a:solidFill>
            </a:endParaRPr>
          </a:p>
        </p:txBody>
      </p:sp>
      <p:sp>
        <p:nvSpPr>
          <p:cNvPr id="25" name="AutoShape 205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820150" y="6524625"/>
            <a:ext cx="323850" cy="333375"/>
          </a:xfrm>
          <a:prstGeom prst="actionButtonHome">
            <a:avLst/>
          </a:prstGeom>
          <a:solidFill>
            <a:schemeClr val="tx1">
              <a:lumMod val="95000"/>
            </a:schemeClr>
          </a:solidFill>
          <a:ln w="12700" cap="sq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3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3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6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3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3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3258" grpId="0" build="p" bldLvl="2" autoUpdateAnimBg="0"/>
      <p:bldP spid="863271" grpId="0"/>
      <p:bldP spid="863274" grpId="0" animBg="1" autoUpdateAnimBg="0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56197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207742-5FF3-44C8-9ABE-0C5981B4E36F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4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7188" y="1071563"/>
            <a:ext cx="8640762" cy="4906962"/>
            <a:chOff x="385" y="1389"/>
            <a:chExt cx="5035" cy="2540"/>
          </a:xfrm>
        </p:grpSpPr>
        <p:grpSp>
          <p:nvGrpSpPr>
            <p:cNvPr id="19477" name="Group 5"/>
            <p:cNvGrpSpPr>
              <a:grpSpLocks/>
            </p:cNvGrpSpPr>
            <p:nvPr/>
          </p:nvGrpSpPr>
          <p:grpSpPr bwMode="auto">
            <a:xfrm>
              <a:off x="385" y="1389"/>
              <a:ext cx="5035" cy="2540"/>
              <a:chOff x="720" y="480"/>
              <a:chExt cx="4224" cy="1390"/>
            </a:xfrm>
          </p:grpSpPr>
          <p:graphicFrame>
            <p:nvGraphicFramePr>
              <p:cNvPr id="19479" name="Object 6"/>
              <p:cNvGraphicFramePr>
                <a:graphicFrameLocks noChangeAspect="1"/>
              </p:cNvGraphicFramePr>
              <p:nvPr/>
            </p:nvGraphicFramePr>
            <p:xfrm>
              <a:off x="720" y="480"/>
              <a:ext cx="4224" cy="13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05" name="Image" r:id="rId3" imgW="7580952" imgH="2768254" progId="Photoshop.Image.7">
                      <p:embed/>
                    </p:oleObj>
                  </mc:Choice>
                  <mc:Fallback>
                    <p:oleObj name="Image" r:id="rId3" imgW="7580952" imgH="2768254" progId="Photoshop.Image.7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480"/>
                            <a:ext cx="4224" cy="13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80" name="Object 7"/>
              <p:cNvGraphicFramePr>
                <a:graphicFrameLocks noChangeAspect="1"/>
              </p:cNvGraphicFramePr>
              <p:nvPr/>
            </p:nvGraphicFramePr>
            <p:xfrm>
              <a:off x="2873" y="1028"/>
              <a:ext cx="157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06" name="Microsoft 公式 3.0" r:id="rId5" imgW="114151" imgH="215619" progId="Equation.3">
                      <p:embed/>
                    </p:oleObj>
                  </mc:Choice>
                  <mc:Fallback>
                    <p:oleObj name="Microsoft 公式 3.0" r:id="rId5" imgW="114151" imgH="215619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3" y="1028"/>
                            <a:ext cx="157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9478" name="Text Box 8"/>
            <p:cNvSpPr txBox="1">
              <a:spLocks noChangeArrowheads="1"/>
            </p:cNvSpPr>
            <p:nvPr/>
          </p:nvSpPr>
          <p:spPr bwMode="auto">
            <a:xfrm>
              <a:off x="385" y="1526"/>
              <a:ext cx="4944" cy="2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057400" indent="-20574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tabLst>
                  <a:tab pos="623888" algn="l"/>
                  <a:tab pos="976313" algn="l"/>
                  <a:tab pos="1081088" algn="l"/>
                </a:tabLs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tabLst>
                  <a:tab pos="623888" algn="l"/>
                  <a:tab pos="976313" algn="l"/>
                  <a:tab pos="1081088" algn="l"/>
                </a:tabLs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tabLst>
                  <a:tab pos="623888" algn="l"/>
                  <a:tab pos="976313" algn="l"/>
                  <a:tab pos="1081088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tabLst>
                  <a:tab pos="623888" algn="l"/>
                  <a:tab pos="976313" algn="l"/>
                  <a:tab pos="1081088" algn="l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tabLst>
                  <a:tab pos="623888" algn="l"/>
                  <a:tab pos="976313" algn="l"/>
                  <a:tab pos="1081088" algn="l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tabLst>
                  <a:tab pos="623888" algn="l"/>
                  <a:tab pos="976313" algn="l"/>
                  <a:tab pos="1081088" algn="l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tabLst>
                  <a:tab pos="623888" algn="l"/>
                  <a:tab pos="976313" algn="l"/>
                  <a:tab pos="1081088" algn="l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tabLst>
                  <a:tab pos="623888" algn="l"/>
                  <a:tab pos="976313" algn="l"/>
                  <a:tab pos="1081088" algn="l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tabLst>
                  <a:tab pos="623888" algn="l"/>
                  <a:tab pos="976313" algn="l"/>
                  <a:tab pos="1081088" algn="l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zh-CN" altLang="en-US" sz="2800">
                  <a:solidFill>
                    <a:schemeClr val="bg2"/>
                  </a:solidFill>
                  <a:latin typeface="宋体" panose="02010600030101010101" pitchFamily="2" charset="-122"/>
                </a:rPr>
                <a:t>程序语言的单词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zh-CN" altLang="en-US" sz="2400">
                  <a:solidFill>
                    <a:schemeClr val="bg2"/>
                  </a:solidFill>
                  <a:latin typeface="宋体" panose="02010600030101010101" pitchFamily="2" charset="-122"/>
                </a:rPr>
                <a:t>         </a:t>
              </a:r>
              <a:r>
                <a:rPr kumimoji="0" lang="zh-CN" altLang="en-US" sz="800">
                  <a:solidFill>
                    <a:schemeClr val="bg2"/>
                  </a:solidFill>
                  <a:latin typeface="宋体" panose="02010600030101010101" pitchFamily="2" charset="-122"/>
                </a:rPr>
                <a:t> </a:t>
              </a:r>
              <a:r>
                <a:rPr kumimoji="0" lang="en-US" altLang="zh-CN" sz="2000">
                  <a:solidFill>
                    <a:schemeClr val="bg2"/>
                  </a:solidFill>
                  <a:latin typeface="宋体" panose="02010600030101010101" pitchFamily="2" charset="-122"/>
                </a:rPr>
                <a:t>1</a:t>
              </a:r>
              <a:r>
                <a:rPr kumimoji="0" lang="zh-CN" altLang="en-US" sz="2000">
                  <a:solidFill>
                    <a:schemeClr val="bg2"/>
                  </a:solidFill>
                  <a:latin typeface="宋体" panose="02010600030101010101" pitchFamily="2" charset="-122"/>
                </a:rPr>
                <a:t>、</a:t>
              </a:r>
              <a:r>
                <a:rPr kumimoji="0" lang="zh-CN" altLang="en-US" sz="2400">
                  <a:solidFill>
                    <a:schemeClr val="hlink"/>
                  </a:solidFill>
                  <a:latin typeface="宋体" panose="02010600030101010101" pitchFamily="2" charset="-122"/>
                </a:rPr>
                <a:t>关键字</a:t>
              </a:r>
              <a:r>
                <a:rPr kumimoji="0" lang="zh-CN" altLang="en-US" sz="2000">
                  <a:solidFill>
                    <a:schemeClr val="bg2"/>
                  </a:solidFill>
                  <a:latin typeface="宋体" panose="02010600030101010101" pitchFamily="2" charset="-122"/>
                </a:rPr>
                <a:t>：由程序语言定义的具有固定意义的标识符。</a:t>
              </a:r>
              <a:endParaRPr kumimoji="0" lang="en-US" altLang="zh-CN" sz="2000">
                <a:solidFill>
                  <a:schemeClr val="bg2"/>
                </a:solidFill>
                <a:latin typeface="宋体" panose="02010600030101010101" pitchFamily="2" charset="-122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solidFill>
                    <a:schemeClr val="bg2"/>
                  </a:solidFill>
                  <a:latin typeface="宋体" panose="02010600030101010101" pitchFamily="2" charset="-122"/>
                </a:rPr>
                <a:t>                      </a:t>
              </a:r>
              <a:r>
                <a:rPr kumimoji="0" lang="zh-CN" altLang="en-US" sz="2400">
                  <a:solidFill>
                    <a:srgbClr val="7030A0"/>
                  </a:solidFill>
                  <a:latin typeface="宋体" panose="02010600030101010101" pitchFamily="2" charset="-122"/>
                </a:rPr>
                <a:t>保留字或基本字</a:t>
              </a:r>
              <a:r>
                <a:rPr kumimoji="0" lang="zh-CN" altLang="en-US" sz="2000">
                  <a:solidFill>
                    <a:schemeClr val="bg2"/>
                  </a:solidFill>
                  <a:latin typeface="宋体" panose="02010600030101010101" pitchFamily="2" charset="-122"/>
                </a:rPr>
                <a:t>。例如：</a:t>
              </a:r>
              <a:r>
                <a:rPr kumimoji="0" lang="en-US" altLang="zh-CN" sz="2000">
                  <a:solidFill>
                    <a:schemeClr val="bg2"/>
                  </a:solidFill>
                </a:rPr>
                <a:t>C</a:t>
              </a:r>
              <a:r>
                <a:rPr kumimoji="0" lang="zh-CN" altLang="en-US" sz="2000">
                  <a:solidFill>
                    <a:schemeClr val="bg2"/>
                  </a:solidFill>
                </a:rPr>
                <a:t>中的</a:t>
              </a:r>
              <a:r>
                <a:rPr kumimoji="0" lang="en-US" altLang="zh-CN" sz="2000">
                  <a:solidFill>
                    <a:schemeClr val="bg2"/>
                  </a:solidFill>
                </a:rPr>
                <a:t>if else while</a:t>
              </a:r>
              <a:r>
                <a:rPr kumimoji="0" lang="zh-CN" altLang="en-US" sz="2000">
                  <a:solidFill>
                    <a:schemeClr val="bg2"/>
                  </a:solidFill>
                  <a:latin typeface="宋体" panose="02010600030101010101" pitchFamily="2" charset="-122"/>
                </a:rPr>
                <a:t>等。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zh-CN" altLang="en-US" sz="2000">
                  <a:solidFill>
                    <a:schemeClr val="bg2"/>
                  </a:solidFill>
                  <a:latin typeface="宋体" panose="02010600030101010101" pitchFamily="2" charset="-122"/>
                </a:rPr>
                <a:t>            </a:t>
              </a:r>
              <a:r>
                <a:rPr kumimoji="0" lang="en-US" altLang="zh-CN" sz="2000">
                  <a:solidFill>
                    <a:schemeClr val="bg2"/>
                  </a:solidFill>
                  <a:latin typeface="宋体" panose="02010600030101010101" pitchFamily="2" charset="-122"/>
                </a:rPr>
                <a:t>2</a:t>
              </a:r>
              <a:r>
                <a:rPr kumimoji="0" lang="zh-CN" altLang="en-US" sz="2000">
                  <a:solidFill>
                    <a:schemeClr val="bg2"/>
                  </a:solidFill>
                  <a:latin typeface="宋体" panose="02010600030101010101" pitchFamily="2" charset="-122"/>
                </a:rPr>
                <a:t>、</a:t>
              </a:r>
              <a:r>
                <a:rPr kumimoji="0" lang="zh-CN" altLang="en-US" sz="2400">
                  <a:solidFill>
                    <a:schemeClr val="hlink"/>
                  </a:solidFill>
                  <a:latin typeface="宋体" panose="02010600030101010101" pitchFamily="2" charset="-122"/>
                </a:rPr>
                <a:t>标识符</a:t>
              </a:r>
              <a:r>
                <a:rPr kumimoji="0" lang="zh-CN" altLang="en-US" sz="2000">
                  <a:solidFill>
                    <a:schemeClr val="bg2"/>
                  </a:solidFill>
                  <a:latin typeface="宋体" panose="02010600030101010101" pitchFamily="2" charset="-122"/>
                </a:rPr>
                <a:t>：表示各种名字，如变量名、数组名、过程名等。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zh-CN" altLang="en-US" sz="2000">
                  <a:solidFill>
                    <a:schemeClr val="bg2"/>
                  </a:solidFill>
                  <a:latin typeface="宋体" panose="02010600030101010101" pitchFamily="2" charset="-122"/>
                </a:rPr>
                <a:t>            </a:t>
              </a:r>
              <a:r>
                <a:rPr kumimoji="0" lang="en-US" altLang="zh-CN" sz="2000">
                  <a:solidFill>
                    <a:schemeClr val="bg2"/>
                  </a:solidFill>
                  <a:latin typeface="宋体" panose="02010600030101010101" pitchFamily="2" charset="-122"/>
                </a:rPr>
                <a:t>3</a:t>
              </a:r>
              <a:r>
                <a:rPr kumimoji="0" lang="zh-CN" altLang="en-US" sz="2000">
                  <a:solidFill>
                    <a:schemeClr val="bg2"/>
                  </a:solidFill>
                  <a:latin typeface="宋体" panose="02010600030101010101" pitchFamily="2" charset="-122"/>
                </a:rPr>
                <a:t>、</a:t>
              </a:r>
              <a:r>
                <a:rPr kumimoji="0" lang="zh-CN" altLang="en-US" sz="2400">
                  <a:solidFill>
                    <a:schemeClr val="hlink"/>
                  </a:solidFill>
                  <a:latin typeface="宋体" panose="02010600030101010101" pitchFamily="2" charset="-122"/>
                </a:rPr>
                <a:t>常数</a:t>
              </a:r>
              <a:r>
                <a:rPr kumimoji="0" lang="zh-CN" altLang="en-US" sz="2000">
                  <a:solidFill>
                    <a:schemeClr val="bg2"/>
                  </a:solidFill>
                  <a:latin typeface="宋体" panose="02010600030101010101" pitchFamily="2" charset="-122"/>
                </a:rPr>
                <a:t>：整型、实型、布尔型、文字型等。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zh-CN" altLang="en-US" sz="2000">
                  <a:solidFill>
                    <a:schemeClr val="bg2"/>
                  </a:solidFill>
                  <a:latin typeface="宋体" panose="02010600030101010101" pitchFamily="2" charset="-122"/>
                </a:rPr>
                <a:t>            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zh-CN" altLang="en-US" sz="2000">
                  <a:solidFill>
                    <a:schemeClr val="bg2"/>
                  </a:solidFill>
                  <a:latin typeface="宋体" panose="02010600030101010101" pitchFamily="2" charset="-122"/>
                </a:rPr>
                <a:t>            </a:t>
              </a:r>
              <a:r>
                <a:rPr kumimoji="0" lang="en-US" altLang="zh-CN" sz="2000">
                  <a:solidFill>
                    <a:schemeClr val="bg2"/>
                  </a:solidFill>
                  <a:latin typeface="宋体" panose="02010600030101010101" pitchFamily="2" charset="-122"/>
                </a:rPr>
                <a:t>4</a:t>
              </a:r>
              <a:r>
                <a:rPr kumimoji="0" lang="zh-CN" altLang="en-US" sz="2000">
                  <a:solidFill>
                    <a:schemeClr val="bg2"/>
                  </a:solidFill>
                  <a:latin typeface="宋体" panose="02010600030101010101" pitchFamily="2" charset="-122"/>
                </a:rPr>
                <a:t>、</a:t>
              </a:r>
              <a:r>
                <a:rPr kumimoji="0" lang="zh-CN" altLang="en-US" sz="2400">
                  <a:solidFill>
                    <a:schemeClr val="hlink"/>
                  </a:solidFill>
                  <a:latin typeface="宋体" panose="02010600030101010101" pitchFamily="2" charset="-122"/>
                </a:rPr>
                <a:t>运算符</a:t>
              </a:r>
              <a:r>
                <a:rPr kumimoji="0" lang="zh-CN" altLang="en-US" sz="2000">
                  <a:solidFill>
                    <a:schemeClr val="bg2"/>
                  </a:solidFill>
                  <a:latin typeface="宋体" panose="02010600030101010101" pitchFamily="2" charset="-122"/>
                </a:rPr>
                <a:t>：如</a:t>
              </a:r>
              <a:r>
                <a:rPr kumimoji="0" lang="en-US" altLang="zh-CN" sz="2000">
                  <a:solidFill>
                    <a:schemeClr val="bg2"/>
                  </a:solidFill>
                  <a:latin typeface="宋体" panose="02010600030101010101" pitchFamily="2" charset="-122"/>
                </a:rPr>
                <a:t>+</a:t>
              </a:r>
              <a:r>
                <a:rPr kumimoji="0" lang="zh-CN" altLang="en-US" sz="2000">
                  <a:solidFill>
                    <a:schemeClr val="bg2"/>
                  </a:solidFill>
                  <a:latin typeface="宋体" panose="02010600030101010101" pitchFamily="2" charset="-122"/>
                </a:rPr>
                <a:t>、</a:t>
              </a:r>
              <a:r>
                <a:rPr kumimoji="0" lang="en-US" altLang="zh-CN" sz="2000">
                  <a:solidFill>
                    <a:schemeClr val="bg2"/>
                  </a:solidFill>
                  <a:latin typeface="宋体" panose="02010600030101010101" pitchFamily="2" charset="-122"/>
                </a:rPr>
                <a:t>-</a:t>
              </a:r>
              <a:r>
                <a:rPr kumimoji="0" lang="zh-CN" altLang="en-US" sz="2000">
                  <a:solidFill>
                    <a:schemeClr val="bg2"/>
                  </a:solidFill>
                  <a:latin typeface="宋体" panose="02010600030101010101" pitchFamily="2" charset="-122"/>
                </a:rPr>
                <a:t>、*、</a:t>
              </a:r>
              <a:r>
                <a:rPr kumimoji="0" lang="en-US" altLang="zh-CN" sz="2000">
                  <a:solidFill>
                    <a:schemeClr val="bg2"/>
                  </a:solidFill>
                  <a:latin typeface="宋体" panose="02010600030101010101" pitchFamily="2" charset="-122"/>
                </a:rPr>
                <a:t>/ </a:t>
              </a:r>
              <a:r>
                <a:rPr kumimoji="0" lang="zh-CN" altLang="en-US" sz="2000">
                  <a:solidFill>
                    <a:schemeClr val="bg2"/>
                  </a:solidFill>
                  <a:latin typeface="宋体" panose="02010600030101010101" pitchFamily="2" charset="-122"/>
                </a:rPr>
                <a:t>等。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zh-CN" altLang="en-US" sz="2000">
                  <a:solidFill>
                    <a:schemeClr val="bg2"/>
                  </a:solidFill>
                  <a:latin typeface="宋体" panose="02010600030101010101" pitchFamily="2" charset="-122"/>
                </a:rPr>
                <a:t>            </a:t>
              </a:r>
              <a:r>
                <a:rPr kumimoji="0" lang="en-US" altLang="zh-CN" sz="2000">
                  <a:solidFill>
                    <a:schemeClr val="bg2"/>
                  </a:solidFill>
                  <a:latin typeface="宋体" panose="02010600030101010101" pitchFamily="2" charset="-122"/>
                </a:rPr>
                <a:t>5</a:t>
              </a:r>
              <a:r>
                <a:rPr kumimoji="0" lang="zh-CN" altLang="en-US" sz="2000">
                  <a:solidFill>
                    <a:schemeClr val="bg2"/>
                  </a:solidFill>
                  <a:latin typeface="宋体" panose="02010600030101010101" pitchFamily="2" charset="-122"/>
                </a:rPr>
                <a:t>、</a:t>
              </a:r>
              <a:r>
                <a:rPr kumimoji="0" lang="zh-CN" altLang="en-US" sz="2400">
                  <a:solidFill>
                    <a:schemeClr val="hlink"/>
                  </a:solidFill>
                  <a:latin typeface="宋体" panose="02010600030101010101" pitchFamily="2" charset="-122"/>
                </a:rPr>
                <a:t>界符</a:t>
              </a:r>
              <a:r>
                <a:rPr kumimoji="0" lang="zh-CN" altLang="en-US" sz="2000">
                  <a:solidFill>
                    <a:schemeClr val="bg2"/>
                  </a:solidFill>
                  <a:latin typeface="宋体" panose="02010600030101010101" pitchFamily="2" charset="-122"/>
                </a:rPr>
                <a:t>：如逗号、分号、括号、</a:t>
              </a:r>
              <a:r>
                <a:rPr kumimoji="0" lang="en-US" altLang="zh-CN" sz="2000">
                  <a:solidFill>
                    <a:schemeClr val="bg2"/>
                  </a:solidFill>
                  <a:latin typeface="宋体" panose="02010600030101010101" pitchFamily="2" charset="-122"/>
                </a:rPr>
                <a:t>/*</a:t>
              </a:r>
              <a:r>
                <a:rPr kumimoji="0" lang="zh-CN" altLang="en-US" sz="2000">
                  <a:solidFill>
                    <a:schemeClr val="bg2"/>
                  </a:solidFill>
                  <a:latin typeface="宋体" panose="02010600030101010101" pitchFamily="2" charset="-122"/>
                </a:rPr>
                <a:t>，*</a:t>
              </a:r>
              <a:r>
                <a:rPr kumimoji="0" lang="en-US" altLang="zh-CN" sz="2000">
                  <a:solidFill>
                    <a:schemeClr val="bg2"/>
                  </a:solidFill>
                  <a:latin typeface="宋体" panose="02010600030101010101" pitchFamily="2" charset="-122"/>
                </a:rPr>
                <a:t>/ </a:t>
              </a:r>
              <a:r>
                <a:rPr kumimoji="0" lang="zh-CN" altLang="en-US" sz="2000">
                  <a:solidFill>
                    <a:schemeClr val="bg2"/>
                  </a:solidFill>
                  <a:latin typeface="宋体" panose="02010600030101010101" pitchFamily="2" charset="-122"/>
                </a:rPr>
                <a:t>等。</a:t>
              </a:r>
            </a:p>
          </p:txBody>
        </p:sp>
      </p:grpSp>
      <p:sp>
        <p:nvSpPr>
          <p:cNvPr id="899081" name="Rectangle 9"/>
          <p:cNvSpPr>
            <a:spLocks noChangeArrowheads="1"/>
          </p:cNvSpPr>
          <p:nvPr/>
        </p:nvSpPr>
        <p:spPr bwMode="auto">
          <a:xfrm>
            <a:off x="428625" y="2297113"/>
            <a:ext cx="503238" cy="433387"/>
          </a:xfrm>
          <a:prstGeom prst="rect">
            <a:avLst/>
          </a:prstGeom>
          <a:gradFill rotWithShape="1">
            <a:gsLst>
              <a:gs pos="0">
                <a:srgbClr val="005E76"/>
              </a:gs>
              <a:gs pos="50000">
                <a:srgbClr val="00CCFF"/>
              </a:gs>
              <a:gs pos="100000">
                <a:srgbClr val="005E76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0CCFF"/>
            </a:extrusionClr>
            <a:contourClr>
              <a:srgbClr val="005E7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>
                <a:solidFill>
                  <a:srgbClr val="FF0000"/>
                </a:solidFill>
                <a:latin typeface="宋体" panose="02010600030101010101" pitchFamily="2" charset="-122"/>
              </a:rPr>
              <a:t>确定</a:t>
            </a:r>
          </a:p>
        </p:txBody>
      </p:sp>
      <p:sp>
        <p:nvSpPr>
          <p:cNvPr id="899083" name="Line 11"/>
          <p:cNvSpPr>
            <a:spLocks noChangeShapeType="1"/>
          </p:cNvSpPr>
          <p:nvPr/>
        </p:nvSpPr>
        <p:spPr bwMode="auto">
          <a:xfrm flipV="1">
            <a:off x="1004888" y="2657475"/>
            <a:ext cx="865187" cy="35877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933450" y="2151063"/>
            <a:ext cx="936625" cy="3095625"/>
            <a:chOff x="521" y="2160"/>
            <a:chExt cx="590" cy="1950"/>
          </a:xfrm>
        </p:grpSpPr>
        <p:sp>
          <p:nvSpPr>
            <p:cNvPr id="899085" name="Line 13"/>
            <p:cNvSpPr>
              <a:spLocks noChangeShapeType="1"/>
            </p:cNvSpPr>
            <p:nvPr/>
          </p:nvSpPr>
          <p:spPr bwMode="auto">
            <a:xfrm>
              <a:off x="703" y="2160"/>
              <a:ext cx="0" cy="195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9472" name="Group 14"/>
            <p:cNvGrpSpPr>
              <a:grpSpLocks/>
            </p:cNvGrpSpPr>
            <p:nvPr/>
          </p:nvGrpSpPr>
          <p:grpSpPr bwMode="auto">
            <a:xfrm>
              <a:off x="521" y="2160"/>
              <a:ext cx="590" cy="1950"/>
              <a:chOff x="521" y="2160"/>
              <a:chExt cx="590" cy="1950"/>
            </a:xfrm>
          </p:grpSpPr>
          <p:sp>
            <p:nvSpPr>
              <p:cNvPr id="899087" name="Line 15"/>
              <p:cNvSpPr>
                <a:spLocks noChangeShapeType="1"/>
              </p:cNvSpPr>
              <p:nvPr/>
            </p:nvSpPr>
            <p:spPr bwMode="auto">
              <a:xfrm flipH="1" flipV="1">
                <a:off x="521" y="2387"/>
                <a:ext cx="18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9088" name="Line 16"/>
              <p:cNvSpPr>
                <a:spLocks noChangeShapeType="1"/>
              </p:cNvSpPr>
              <p:nvPr/>
            </p:nvSpPr>
            <p:spPr bwMode="auto">
              <a:xfrm>
                <a:off x="703" y="2160"/>
                <a:ext cx="363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9089" name="Line 17"/>
              <p:cNvSpPr>
                <a:spLocks noChangeShapeType="1"/>
              </p:cNvSpPr>
              <p:nvPr/>
            </p:nvSpPr>
            <p:spPr bwMode="auto">
              <a:xfrm>
                <a:off x="703" y="3793"/>
                <a:ext cx="408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9090" name="Line 18"/>
              <p:cNvSpPr>
                <a:spLocks noChangeShapeType="1"/>
              </p:cNvSpPr>
              <p:nvPr/>
            </p:nvSpPr>
            <p:spPr bwMode="auto">
              <a:xfrm>
                <a:off x="703" y="4110"/>
                <a:ext cx="408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903288" y="3252788"/>
            <a:ext cx="1079500" cy="792162"/>
            <a:chOff x="476" y="2840"/>
            <a:chExt cx="680" cy="499"/>
          </a:xfrm>
        </p:grpSpPr>
        <p:sp>
          <p:nvSpPr>
            <p:cNvPr id="899092" name="Line 20"/>
            <p:cNvSpPr>
              <a:spLocks noChangeShapeType="1"/>
            </p:cNvSpPr>
            <p:nvPr/>
          </p:nvSpPr>
          <p:spPr bwMode="auto">
            <a:xfrm>
              <a:off x="476" y="3022"/>
              <a:ext cx="40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99093" name="Line 21"/>
            <p:cNvSpPr>
              <a:spLocks noChangeShapeType="1"/>
            </p:cNvSpPr>
            <p:nvPr/>
          </p:nvSpPr>
          <p:spPr bwMode="auto">
            <a:xfrm>
              <a:off x="884" y="2840"/>
              <a:ext cx="0" cy="499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99094" name="Line 22"/>
            <p:cNvSpPr>
              <a:spLocks noChangeShapeType="1"/>
            </p:cNvSpPr>
            <p:nvPr/>
          </p:nvSpPr>
          <p:spPr bwMode="auto">
            <a:xfrm>
              <a:off x="884" y="2840"/>
              <a:ext cx="27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99095" name="Line 23"/>
            <p:cNvSpPr>
              <a:spLocks noChangeShapeType="1"/>
            </p:cNvSpPr>
            <p:nvPr/>
          </p:nvSpPr>
          <p:spPr bwMode="auto">
            <a:xfrm>
              <a:off x="884" y="3339"/>
              <a:ext cx="27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273" name="Rectangle 27"/>
          <p:cNvSpPr>
            <a:spLocks noChangeArrowheads="1"/>
          </p:cNvSpPr>
          <p:nvPr/>
        </p:nvSpPr>
        <p:spPr bwMode="auto">
          <a:xfrm>
            <a:off x="3203575" y="0"/>
            <a:ext cx="316865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  <a:defRPr/>
            </a:pPr>
            <a:r>
              <a:rPr lang="en-US" altLang="zh-CN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_GB2312" pitchFamily="49" charset="-122"/>
              </a:rPr>
              <a:t>3.2 </a:t>
            </a:r>
            <a:r>
              <a:rPr lang="zh-CN" altLang="en-US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_GB2312" pitchFamily="49" charset="-122"/>
              </a:rPr>
              <a:t>单  词</a:t>
            </a:r>
          </a:p>
        </p:txBody>
      </p:sp>
      <p:sp>
        <p:nvSpPr>
          <p:cNvPr id="899082" name="Rectangle 10"/>
          <p:cNvSpPr>
            <a:spLocks noChangeArrowheads="1"/>
          </p:cNvSpPr>
          <p:nvPr/>
        </p:nvSpPr>
        <p:spPr bwMode="auto">
          <a:xfrm>
            <a:off x="479425" y="3341688"/>
            <a:ext cx="503238" cy="504825"/>
          </a:xfrm>
          <a:prstGeom prst="rect">
            <a:avLst/>
          </a:prstGeom>
          <a:gradFill rotWithShape="1">
            <a:gsLst>
              <a:gs pos="0">
                <a:srgbClr val="005E76"/>
              </a:gs>
              <a:gs pos="50000">
                <a:srgbClr val="00CCFF"/>
              </a:gs>
              <a:gs pos="100000">
                <a:srgbClr val="005E76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0CCFF"/>
            </a:extrusionClr>
            <a:contourClr>
              <a:srgbClr val="005E7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>
                <a:solidFill>
                  <a:srgbClr val="FF0000"/>
                </a:solidFill>
                <a:latin typeface="宋体" panose="02010600030101010101" pitchFamily="2" charset="-122"/>
              </a:rPr>
              <a:t>不限</a:t>
            </a:r>
          </a:p>
        </p:txBody>
      </p:sp>
      <p:sp>
        <p:nvSpPr>
          <p:cNvPr id="25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solidFill>
              <a:schemeClr val="tx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99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99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081" grpId="0" animBg="1"/>
      <p:bldP spid="899082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2470150" y="912813"/>
            <a:ext cx="4537075" cy="568325"/>
          </a:xfrm>
          <a:prstGeom prst="rect">
            <a:avLst/>
          </a:prstGeom>
          <a:solidFill>
            <a:srgbClr val="E5F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（单词类别，属性值 ）</a:t>
            </a:r>
          </a:p>
        </p:txBody>
      </p:sp>
      <p:sp>
        <p:nvSpPr>
          <p:cNvPr id="12294" name="Rectangle 9"/>
          <p:cNvSpPr>
            <a:spLocks noChangeArrowheads="1"/>
          </p:cNvSpPr>
          <p:nvPr/>
        </p:nvSpPr>
        <p:spPr bwMode="auto">
          <a:xfrm>
            <a:off x="2484438" y="0"/>
            <a:ext cx="40322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单词符号的表示</a:t>
            </a:r>
          </a:p>
        </p:txBody>
      </p:sp>
      <p:sp>
        <p:nvSpPr>
          <p:cNvPr id="78132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0" y="1844675"/>
            <a:ext cx="8915400" cy="4608513"/>
          </a:xfrm>
        </p:spPr>
        <p:txBody>
          <a:bodyPr/>
          <a:lstStyle/>
          <a:p>
            <a:pPr>
              <a:buClr>
                <a:srgbClr val="FF00FF"/>
              </a:buClr>
              <a:defRPr/>
            </a:pPr>
            <a:r>
              <a:rPr lang="zh-CN" altLang="en-US" b="1" dirty="0">
                <a:solidFill>
                  <a:srgbClr val="FF00FF"/>
                </a:solidFill>
              </a:rPr>
              <a:t>单词类别：划分不唯一</a:t>
            </a:r>
          </a:p>
          <a:p>
            <a:pPr lvl="1">
              <a:buClrTx/>
              <a:defRPr/>
            </a:pPr>
            <a:r>
              <a:rPr lang="zh-CN" altLang="en-US" b="1" dirty="0">
                <a:solidFill>
                  <a:srgbClr val="006600"/>
                </a:solidFill>
              </a:rPr>
              <a:t>关键字、运算符、分界符</a:t>
            </a:r>
            <a:r>
              <a:rPr lang="zh-CN" altLang="en-US" b="1" dirty="0">
                <a:solidFill>
                  <a:schemeClr val="bg2"/>
                </a:solidFill>
              </a:rPr>
              <a:t>：一个类别码、一字一类</a:t>
            </a:r>
          </a:p>
          <a:p>
            <a:pPr lvl="1">
              <a:buClrTx/>
              <a:defRPr/>
            </a:pPr>
            <a:r>
              <a:rPr lang="zh-CN" altLang="en-US" b="1" dirty="0">
                <a:solidFill>
                  <a:srgbClr val="006600"/>
                </a:solidFill>
              </a:rPr>
              <a:t>标识符</a:t>
            </a:r>
          </a:p>
          <a:p>
            <a:pPr lvl="1">
              <a:buClrTx/>
              <a:defRPr/>
            </a:pPr>
            <a:r>
              <a:rPr lang="zh-CN" altLang="en-US" b="1" dirty="0">
                <a:solidFill>
                  <a:srgbClr val="006600"/>
                </a:solidFill>
              </a:rPr>
              <a:t>常数</a:t>
            </a:r>
          </a:p>
          <a:p>
            <a:pPr>
              <a:buClr>
                <a:srgbClr val="FF00FF"/>
              </a:buClr>
              <a:defRPr/>
            </a:pPr>
            <a:r>
              <a:rPr lang="zh-CN" altLang="en-US" b="1" dirty="0">
                <a:solidFill>
                  <a:srgbClr val="FF00FF"/>
                </a:solidFill>
              </a:rPr>
              <a:t>属性值</a:t>
            </a:r>
          </a:p>
          <a:p>
            <a:pPr lvl="1">
              <a:buClrTx/>
              <a:defRPr/>
            </a:pPr>
            <a:r>
              <a:rPr lang="zh-CN" altLang="en-US" b="1" dirty="0">
                <a:solidFill>
                  <a:schemeClr val="bg2"/>
                </a:solidFill>
              </a:rPr>
              <a:t>一字一类：属性值可省略</a:t>
            </a:r>
            <a:endParaRPr lang="en-US" altLang="zh-CN" b="1" dirty="0">
              <a:solidFill>
                <a:schemeClr val="bg2"/>
              </a:solidFill>
            </a:endParaRPr>
          </a:p>
          <a:p>
            <a:pPr lvl="1">
              <a:buClrTx/>
              <a:defRPr/>
            </a:pPr>
            <a:r>
              <a:rPr lang="zh-CN" altLang="en-US" b="1" dirty="0">
                <a:solidFill>
                  <a:schemeClr val="bg2"/>
                </a:solidFill>
              </a:rPr>
              <a:t>常数的值、标识符的名字等</a:t>
            </a:r>
          </a:p>
          <a:p>
            <a:pPr lvl="1">
              <a:buClrTx/>
              <a:defRPr/>
            </a:pPr>
            <a:endParaRPr lang="zh-CN" altLang="en-US" b="1" dirty="0">
              <a:solidFill>
                <a:schemeClr val="bg2"/>
              </a:solidFill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124075" y="3068638"/>
            <a:ext cx="2520950" cy="792162"/>
            <a:chOff x="1247" y="2205"/>
            <a:chExt cx="1588" cy="499"/>
          </a:xfrm>
        </p:grpSpPr>
        <p:sp>
          <p:nvSpPr>
            <p:cNvPr id="781323" name="AutoShape 11"/>
            <p:cNvSpPr>
              <a:spLocks/>
            </p:cNvSpPr>
            <p:nvPr/>
          </p:nvSpPr>
          <p:spPr bwMode="auto">
            <a:xfrm>
              <a:off x="1247" y="2205"/>
              <a:ext cx="272" cy="499"/>
            </a:xfrm>
            <a:prstGeom prst="rightBrace">
              <a:avLst>
                <a:gd name="adj1" fmla="val 15288"/>
                <a:gd name="adj2" fmla="val 50000"/>
              </a:avLst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81324" name="Text Box 12"/>
            <p:cNvSpPr txBox="1">
              <a:spLocks noChangeArrowheads="1"/>
            </p:cNvSpPr>
            <p:nvPr/>
          </p:nvSpPr>
          <p:spPr bwMode="auto">
            <a:xfrm>
              <a:off x="1565" y="2296"/>
              <a:ext cx="1270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marL="457200" indent="-457200"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zh-CN" altLang="en-US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一个类别码</a:t>
              </a:r>
            </a:p>
          </p:txBody>
        </p:sp>
      </p:grpSp>
      <p:sp>
        <p:nvSpPr>
          <p:cNvPr id="11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solidFill>
              <a:schemeClr val="tx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81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81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81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81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81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81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620713"/>
            <a:ext cx="6265863" cy="1143000"/>
          </a:xfrm>
          <a:solidFill>
            <a:srgbClr val="F7EAFA"/>
          </a:solidFill>
        </p:spPr>
        <p:txBody>
          <a:bodyPr/>
          <a:lstStyle/>
          <a:p>
            <a:r>
              <a:rPr lang="zh-CN" altLang="en-US" sz="2800" b="1">
                <a:solidFill>
                  <a:schemeClr val="bg2"/>
                </a:solidFill>
                <a:latin typeface="宋体" panose="02010600030101010101" pitchFamily="2" charset="-122"/>
              </a:rPr>
              <a:t>例 </a:t>
            </a:r>
            <a:r>
              <a:rPr lang="en-US" altLang="zh-CN" sz="2800" b="1">
                <a:solidFill>
                  <a:schemeClr val="bg2"/>
                </a:solidFill>
                <a:latin typeface="宋体" panose="02010600030101010101" pitchFamily="2" charset="-122"/>
              </a:rPr>
              <a:t>: </a:t>
            </a:r>
            <a:r>
              <a:rPr lang="zh-CN" altLang="en-US" sz="2800" b="1">
                <a:solidFill>
                  <a:schemeClr val="bg2"/>
                </a:solidFill>
                <a:latin typeface="宋体" panose="02010600030101010101" pitchFamily="2" charset="-122"/>
              </a:rPr>
              <a:t>单词符号序列</a:t>
            </a:r>
            <a:br>
              <a:rPr lang="zh-CN" altLang="en-US" sz="2800" b="1">
                <a:solidFill>
                  <a:schemeClr val="bg2"/>
                </a:solidFill>
                <a:latin typeface="宋体" panose="02010600030101010101" pitchFamily="2" charset="-122"/>
              </a:rPr>
            </a:br>
            <a:r>
              <a:rPr lang="en-US" altLang="zh-CN" sz="2800" b="1">
                <a:solidFill>
                  <a:schemeClr val="bg2"/>
                </a:solidFill>
              </a:rPr>
              <a:t>while(*pointer!='\0'){pointer++;}</a:t>
            </a:r>
            <a:r>
              <a:rPr lang="en-US" altLang="zh-CN" sz="4000" b="1">
                <a:solidFill>
                  <a:srgbClr val="FFFF00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844675"/>
            <a:ext cx="6248400" cy="2057400"/>
          </a:xfrm>
          <a:solidFill>
            <a:srgbClr val="E5FEAE"/>
          </a:solidFill>
        </p:spPr>
        <p:txBody>
          <a:bodyPr/>
          <a:lstStyle/>
          <a:p>
            <a:pPr marL="0" indent="0" algn="just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effectLst/>
              </a:rPr>
              <a:t>while      	(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effectLst/>
              </a:rPr>
              <a:t>保留字， ‘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effectLst/>
              </a:rPr>
              <a:t>WHILE’)</a:t>
            </a:r>
          </a:p>
          <a:p>
            <a:pPr marL="0" indent="0" algn="just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effectLst/>
              </a:rPr>
              <a:t>( 		(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effectLst/>
              </a:rPr>
              <a:t>界符，   ‘（’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effectLst/>
              </a:rPr>
              <a:t>)</a:t>
            </a:r>
          </a:p>
          <a:p>
            <a:pPr marL="0" indent="0" algn="just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effectLst/>
              </a:rPr>
              <a:t>*          	(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effectLst/>
              </a:rPr>
              <a:t>运算符，‘ * ’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effectLst/>
              </a:rPr>
              <a:t>)</a:t>
            </a:r>
          </a:p>
          <a:p>
            <a:pPr marL="0" indent="0" algn="just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zh-CN" sz="2400" b="1" dirty="0">
                <a:solidFill>
                  <a:schemeClr val="bg2"/>
                </a:solidFill>
                <a:effectLst/>
              </a:rPr>
              <a:t>pointer      	(</a:t>
            </a:r>
            <a:r>
              <a:rPr lang="zh-CN" altLang="en-US" sz="2400" b="1" dirty="0">
                <a:solidFill>
                  <a:schemeClr val="bg2"/>
                </a:solidFill>
                <a:effectLst/>
              </a:rPr>
              <a:t>标识符， 符号表入口指针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)</a:t>
            </a:r>
          </a:p>
          <a:p>
            <a:pPr marL="0" indent="0" algn="just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effectLst/>
              </a:rPr>
              <a:t>!=         	(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effectLst/>
              </a:rPr>
              <a:t>运算符， ‘！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effectLst/>
              </a:rPr>
              <a:t>=’ )</a:t>
            </a:r>
          </a:p>
          <a:p>
            <a:pPr marL="0" indent="0" algn="just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zh-CN" sz="2400" b="1" dirty="0">
                <a:solidFill>
                  <a:schemeClr val="bg2"/>
                </a:solidFill>
                <a:effectLst/>
              </a:rPr>
              <a:t>'\0'       	(CONST</a:t>
            </a:r>
            <a:r>
              <a:rPr lang="zh-CN" altLang="en-US" sz="2400" b="1" dirty="0">
                <a:solidFill>
                  <a:schemeClr val="bg2"/>
                </a:solidFill>
                <a:effectLst/>
              </a:rPr>
              <a:t>，  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0 )</a:t>
            </a: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4538663" y="0"/>
            <a:ext cx="47037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单词符号的表示（</a:t>
            </a: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1</a:t>
            </a: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）</a:t>
            </a:r>
            <a:endParaRPr lang="en-US" altLang="zh-CN" sz="3600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1025525" y="4014788"/>
            <a:ext cx="6638925" cy="309562"/>
          </a:xfrm>
          <a:prstGeom prst="rect">
            <a:avLst/>
          </a:prstGeom>
          <a:solidFill>
            <a:srgbClr val="D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buClr>
                <a:schemeClr val="folHlink"/>
              </a:buClr>
              <a:buFont typeface="Monotype Sorts" pitchFamily="2" charset="2"/>
              <a:buNone/>
              <a:defRPr/>
            </a:pPr>
            <a:r>
              <a:rPr lang="zh-CN" altLang="en-US" sz="2000" i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</a:rPr>
              <a:t>保留字、运算符、分界符</a:t>
            </a:r>
            <a:r>
              <a:rPr lang="en-US" altLang="zh-CN" sz="2000" i="1" dirty="0">
                <a:solidFill>
                  <a:schemeClr val="bg2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2000" i="1" dirty="0">
                <a:solidFill>
                  <a:schemeClr val="bg2"/>
                </a:solidFill>
                <a:latin typeface="宋体" panose="02010600030101010101" pitchFamily="2" charset="-122"/>
              </a:rPr>
              <a:t>若采用一字一类</a:t>
            </a:r>
            <a:r>
              <a:rPr lang="en-US" altLang="zh-CN" sz="2000" i="1" dirty="0">
                <a:solidFill>
                  <a:schemeClr val="bg2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000" i="1" dirty="0">
                <a:solidFill>
                  <a:schemeClr val="bg2"/>
                </a:solidFill>
                <a:latin typeface="宋体" panose="02010600030101010101" pitchFamily="2" charset="-122"/>
              </a:rPr>
              <a:t>不需要属性值</a:t>
            </a:r>
            <a:endParaRPr lang="en-US" altLang="zh-CN" sz="2000" i="1" dirty="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1187450" y="4437063"/>
            <a:ext cx="6600825" cy="2017712"/>
          </a:xfrm>
          <a:prstGeom prst="rect">
            <a:avLst/>
          </a:prstGeom>
          <a:solidFill>
            <a:srgbClr val="D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70000"/>
              </a:lnSpc>
              <a:buClr>
                <a:schemeClr val="folHlink"/>
              </a:buClr>
              <a:buFont typeface="Monotype Sorts" pitchFamily="2" charset="2"/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)		(SRP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，   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_ )</a:t>
            </a:r>
          </a:p>
          <a:p>
            <a:pPr algn="just">
              <a:lnSpc>
                <a:spcPct val="70000"/>
              </a:lnSpc>
              <a:buClr>
                <a:schemeClr val="folHlink"/>
              </a:buClr>
              <a:buFont typeface="Monotype Sorts" pitchFamily="2" charset="2"/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{                      (LP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，    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_ )</a:t>
            </a:r>
          </a:p>
          <a:p>
            <a:pPr algn="just">
              <a:lnSpc>
                <a:spcPct val="70000"/>
              </a:lnSpc>
              <a:buClr>
                <a:schemeClr val="folHlink"/>
              </a:buClr>
              <a:buFont typeface="Monotype Sorts" pitchFamily="2" charset="2"/>
              <a:buNone/>
              <a:defRPr/>
            </a:pPr>
            <a:r>
              <a:rPr lang="en-US" altLang="zh-CN" sz="2400" dirty="0">
                <a:solidFill>
                  <a:schemeClr val="bg2"/>
                </a:solidFill>
              </a:rPr>
              <a:t>pointer           (IDN</a:t>
            </a:r>
            <a:r>
              <a:rPr lang="zh-CN" altLang="en-US" sz="2400" dirty="0">
                <a:solidFill>
                  <a:schemeClr val="bg2"/>
                </a:solidFill>
              </a:rPr>
              <a:t>，    符号表入口指针</a:t>
            </a:r>
            <a:r>
              <a:rPr lang="en-US" altLang="zh-CN" sz="2400" dirty="0">
                <a:solidFill>
                  <a:schemeClr val="bg2"/>
                </a:solidFill>
              </a:rPr>
              <a:t>)</a:t>
            </a:r>
          </a:p>
          <a:p>
            <a:pPr algn="just">
              <a:lnSpc>
                <a:spcPct val="70000"/>
              </a:lnSpc>
              <a:buClr>
                <a:schemeClr val="folHlink"/>
              </a:buClr>
              <a:buFont typeface="Monotype Sorts" pitchFamily="2" charset="2"/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++         	(INC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，   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_ )</a:t>
            </a:r>
          </a:p>
          <a:p>
            <a:pPr algn="just">
              <a:lnSpc>
                <a:spcPct val="70000"/>
              </a:lnSpc>
              <a:buClr>
                <a:schemeClr val="folHlink"/>
              </a:buClr>
              <a:buFont typeface="Monotype Sorts" pitchFamily="2" charset="2"/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;          	           (SEMI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，  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_ )</a:t>
            </a:r>
          </a:p>
          <a:p>
            <a:pPr algn="just">
              <a:lnSpc>
                <a:spcPct val="70000"/>
              </a:lnSpc>
              <a:buClr>
                <a:schemeClr val="folHlink"/>
              </a:buClr>
              <a:buFont typeface="Monotype Sorts" pitchFamily="2" charset="2"/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}                     (RP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，    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_ )</a:t>
            </a:r>
          </a:p>
        </p:txBody>
      </p:sp>
      <p:sp>
        <p:nvSpPr>
          <p:cNvPr id="10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solidFill>
              <a:schemeClr val="tx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325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325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3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3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3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3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3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3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3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nimBg="1" autoUpdateAnimBg="0"/>
      <p:bldP spid="53253" grpId="0" animBg="1" autoUpdateAnimBg="0"/>
      <p:bldP spid="53254" grpId="0" build="p" animBg="1" autoUpdateAnimBg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E7585D-AAB7-416B-87E8-8325893FA121}" type="datetime1">
              <a:rPr lang="zh-CN" altLang="en-US"/>
              <a:pPr>
                <a:defRPr/>
              </a:pPr>
              <a:t>2020/9/23</a:t>
            </a:fld>
            <a:endParaRPr lang="en-US" altLang="zh-CN"/>
          </a:p>
        </p:txBody>
      </p:sp>
      <p:sp>
        <p:nvSpPr>
          <p:cNvPr id="2355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51C67D-2AE8-4610-ACF2-07E66F7AEF85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400"/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1331913" y="484188"/>
            <a:ext cx="1274762" cy="2705100"/>
          </a:xfrm>
          <a:prstGeom prst="rect">
            <a:avLst/>
          </a:prstGeom>
          <a:solidFill>
            <a:srgbClr val="D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编码</a:t>
            </a:r>
          </a:p>
          <a:p>
            <a:pPr algn="ctr" eaLnBrk="1" hangingPunct="1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</a:p>
          <a:p>
            <a:pPr algn="ctr" eaLnBrk="1" hangingPunct="1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</a:p>
          <a:p>
            <a:pPr algn="ctr" eaLnBrk="1" hangingPunct="1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 algn="ctr" eaLnBrk="1" hangingPunct="1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</a:p>
          <a:p>
            <a:pPr algn="ctr" eaLnBrk="1" hangingPunct="1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5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78054" y="444049"/>
            <a:ext cx="1274762" cy="2785378"/>
          </a:xfrm>
          <a:prstGeom prst="rect">
            <a:avLst/>
          </a:prstGeom>
          <a:solidFill>
            <a:srgbClr val="D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类别</a:t>
            </a:r>
          </a:p>
          <a:p>
            <a:pPr eaLnBrk="1" hangingPunct="1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关键字</a:t>
            </a:r>
          </a:p>
          <a:p>
            <a:pPr eaLnBrk="1" hangingPunct="1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标识符</a:t>
            </a:r>
          </a:p>
          <a:p>
            <a:pPr eaLnBrk="1" hangingPunct="1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常数</a:t>
            </a:r>
          </a:p>
          <a:p>
            <a:pPr eaLnBrk="1" hangingPunct="1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运算符</a:t>
            </a:r>
          </a:p>
          <a:p>
            <a:pPr eaLnBrk="1" hangingPunct="1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分界符</a:t>
            </a:r>
          </a:p>
        </p:txBody>
      </p:sp>
      <p:sp>
        <p:nvSpPr>
          <p:cNvPr id="865287" name="Line 7"/>
          <p:cNvSpPr>
            <a:spLocks noChangeShapeType="1"/>
          </p:cNvSpPr>
          <p:nvPr/>
        </p:nvSpPr>
        <p:spPr bwMode="auto">
          <a:xfrm>
            <a:off x="395288" y="981075"/>
            <a:ext cx="2232025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59" name="Rectangle 9"/>
          <p:cNvSpPr>
            <a:spLocks noChangeArrowheads="1"/>
          </p:cNvSpPr>
          <p:nvPr/>
        </p:nvSpPr>
        <p:spPr bwMode="auto">
          <a:xfrm>
            <a:off x="2843213" y="620713"/>
            <a:ext cx="6118225" cy="519112"/>
          </a:xfrm>
          <a:prstGeom prst="rect">
            <a:avLst/>
          </a:prstGeom>
          <a:solidFill>
            <a:srgbClr val="FFE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  <a:ea typeface="楷体_GB2312" pitchFamily="49" charset="-122"/>
              </a:rPr>
              <a:t>int x=10,y=20,sum;  </a:t>
            </a:r>
            <a:r>
              <a:rPr lang="zh-CN" altLang="en-US" sz="2800">
                <a:solidFill>
                  <a:schemeClr val="bg2"/>
                </a:solidFill>
                <a:ea typeface="楷体_GB2312" pitchFamily="49" charset="-122"/>
              </a:rPr>
              <a:t>词法分析的结果 </a:t>
            </a:r>
          </a:p>
        </p:txBody>
      </p:sp>
      <p:sp>
        <p:nvSpPr>
          <p:cNvPr id="23560" name="Rectangle 13"/>
          <p:cNvSpPr>
            <a:spLocks noChangeArrowheads="1"/>
          </p:cNvSpPr>
          <p:nvPr/>
        </p:nvSpPr>
        <p:spPr bwMode="auto">
          <a:xfrm>
            <a:off x="2843213" y="1484313"/>
            <a:ext cx="1174750" cy="404812"/>
          </a:xfrm>
          <a:prstGeom prst="rect">
            <a:avLst/>
          </a:prstGeom>
          <a:solidFill>
            <a:srgbClr val="F7FECA"/>
          </a:solidFill>
          <a:ln w="0">
            <a:solidFill>
              <a:srgbClr val="A0A0A0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zh-CN" altLang="en-US" sz="2400">
                <a:solidFill>
                  <a:schemeClr val="bg2"/>
                </a:solidFill>
                <a:ea typeface="楷体_GB2312" pitchFamily="49" charset="-122"/>
              </a:rPr>
              <a:t>类别值</a:t>
            </a:r>
          </a:p>
        </p:txBody>
      </p:sp>
      <p:grpSp>
        <p:nvGrpSpPr>
          <p:cNvPr id="23561" name="Group 14"/>
          <p:cNvGrpSpPr>
            <a:grpSpLocks/>
          </p:cNvGrpSpPr>
          <p:nvPr/>
        </p:nvGrpSpPr>
        <p:grpSpPr bwMode="auto">
          <a:xfrm>
            <a:off x="4027488" y="1484313"/>
            <a:ext cx="4505325" cy="404812"/>
            <a:chOff x="632" y="374"/>
            <a:chExt cx="1438" cy="374"/>
          </a:xfrm>
        </p:grpSpPr>
        <p:sp>
          <p:nvSpPr>
            <p:cNvPr id="23629" name="Rectangle 15"/>
            <p:cNvSpPr>
              <a:spLocks noChangeArrowheads="1"/>
            </p:cNvSpPr>
            <p:nvPr/>
          </p:nvSpPr>
          <p:spPr bwMode="auto">
            <a:xfrm>
              <a:off x="632" y="374"/>
              <a:ext cx="1438" cy="374"/>
            </a:xfrm>
            <a:prstGeom prst="rect">
              <a:avLst/>
            </a:prstGeom>
            <a:solidFill>
              <a:srgbClr val="F7FE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bg2"/>
                  </a:solidFill>
                  <a:ea typeface="楷体_GB2312" pitchFamily="49" charset="-122"/>
                </a:rPr>
                <a:t>单 词 的 属 性 值</a:t>
              </a:r>
            </a:p>
          </p:txBody>
        </p:sp>
        <p:sp>
          <p:nvSpPr>
            <p:cNvPr id="865296" name="Rectangle 16"/>
            <p:cNvSpPr>
              <a:spLocks noChangeArrowheads="1"/>
            </p:cNvSpPr>
            <p:nvPr/>
          </p:nvSpPr>
          <p:spPr bwMode="auto">
            <a:xfrm>
              <a:off x="633" y="374"/>
              <a:ext cx="1437" cy="37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843213" y="1916113"/>
            <a:ext cx="1174750" cy="401637"/>
            <a:chOff x="0" y="748"/>
            <a:chExt cx="633" cy="374"/>
          </a:xfrm>
        </p:grpSpPr>
        <p:sp>
          <p:nvSpPr>
            <p:cNvPr id="23627" name="Rectangle 18"/>
            <p:cNvSpPr>
              <a:spLocks noChangeArrowheads="1"/>
            </p:cNvSpPr>
            <p:nvPr/>
          </p:nvSpPr>
          <p:spPr bwMode="auto">
            <a:xfrm>
              <a:off x="43" y="748"/>
              <a:ext cx="547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865299" name="Rectangle 19"/>
            <p:cNvSpPr>
              <a:spLocks noChangeArrowheads="1"/>
            </p:cNvSpPr>
            <p:nvPr/>
          </p:nvSpPr>
          <p:spPr bwMode="auto">
            <a:xfrm>
              <a:off x="0" y="748"/>
              <a:ext cx="633" cy="37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030663" y="1889125"/>
            <a:ext cx="4502150" cy="401638"/>
            <a:chOff x="633" y="748"/>
            <a:chExt cx="1437" cy="374"/>
          </a:xfrm>
        </p:grpSpPr>
        <p:sp>
          <p:nvSpPr>
            <p:cNvPr id="23625" name="Rectangle 21"/>
            <p:cNvSpPr>
              <a:spLocks noChangeArrowheads="1"/>
            </p:cNvSpPr>
            <p:nvPr/>
          </p:nvSpPr>
          <p:spPr bwMode="auto">
            <a:xfrm>
              <a:off x="676" y="748"/>
              <a:ext cx="1351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ea typeface="楷体_GB2312" pitchFamily="49" charset="-122"/>
                </a:rPr>
                <a:t>int</a:t>
              </a:r>
            </a:p>
          </p:txBody>
        </p:sp>
        <p:sp>
          <p:nvSpPr>
            <p:cNvPr id="865302" name="Rectangle 22"/>
            <p:cNvSpPr>
              <a:spLocks noChangeArrowheads="1"/>
            </p:cNvSpPr>
            <p:nvPr/>
          </p:nvSpPr>
          <p:spPr bwMode="auto">
            <a:xfrm>
              <a:off x="633" y="748"/>
              <a:ext cx="1437" cy="37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2843213" y="2297113"/>
            <a:ext cx="1187450" cy="404812"/>
            <a:chOff x="0" y="1122"/>
            <a:chExt cx="633" cy="374"/>
          </a:xfrm>
        </p:grpSpPr>
        <p:sp>
          <p:nvSpPr>
            <p:cNvPr id="23623" name="Rectangle 24"/>
            <p:cNvSpPr>
              <a:spLocks noChangeArrowheads="1"/>
            </p:cNvSpPr>
            <p:nvPr/>
          </p:nvSpPr>
          <p:spPr bwMode="auto">
            <a:xfrm>
              <a:off x="43" y="1122"/>
              <a:ext cx="547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865305" name="Rectangle 25"/>
            <p:cNvSpPr>
              <a:spLocks noChangeArrowheads="1"/>
            </p:cNvSpPr>
            <p:nvPr/>
          </p:nvSpPr>
          <p:spPr bwMode="auto">
            <a:xfrm>
              <a:off x="0" y="1122"/>
              <a:ext cx="633" cy="37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4030663" y="2290763"/>
            <a:ext cx="4502150" cy="404812"/>
            <a:chOff x="633" y="1122"/>
            <a:chExt cx="1437" cy="374"/>
          </a:xfrm>
        </p:grpSpPr>
        <p:sp>
          <p:nvSpPr>
            <p:cNvPr id="23621" name="Rectangle 27"/>
            <p:cNvSpPr>
              <a:spLocks noChangeArrowheads="1"/>
            </p:cNvSpPr>
            <p:nvPr/>
          </p:nvSpPr>
          <p:spPr bwMode="auto">
            <a:xfrm>
              <a:off x="676" y="1122"/>
              <a:ext cx="1351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bg2"/>
                  </a:solidFill>
                  <a:ea typeface="楷体_GB2312" pitchFamily="49" charset="-122"/>
                </a:rPr>
                <a:t>指向</a:t>
              </a:r>
              <a:r>
                <a:rPr lang="en-US" altLang="zh-CN" sz="2400">
                  <a:solidFill>
                    <a:schemeClr val="bg2"/>
                  </a:solidFill>
                  <a:ea typeface="楷体_GB2312" pitchFamily="49" charset="-122"/>
                </a:rPr>
                <a:t>x</a:t>
              </a:r>
              <a:r>
                <a:rPr lang="zh-CN" altLang="en-US" sz="2400">
                  <a:solidFill>
                    <a:schemeClr val="bg2"/>
                  </a:solidFill>
                  <a:ea typeface="楷体_GB2312" pitchFamily="49" charset="-122"/>
                </a:rPr>
                <a:t>的符号表入口指针</a:t>
              </a:r>
            </a:p>
          </p:txBody>
        </p:sp>
        <p:sp>
          <p:nvSpPr>
            <p:cNvPr id="865308" name="Rectangle 28"/>
            <p:cNvSpPr>
              <a:spLocks noChangeArrowheads="1"/>
            </p:cNvSpPr>
            <p:nvPr/>
          </p:nvSpPr>
          <p:spPr bwMode="auto">
            <a:xfrm>
              <a:off x="633" y="1122"/>
              <a:ext cx="1437" cy="37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2843213" y="2701925"/>
            <a:ext cx="1187450" cy="403225"/>
            <a:chOff x="0" y="1496"/>
            <a:chExt cx="633" cy="374"/>
          </a:xfrm>
        </p:grpSpPr>
        <p:sp>
          <p:nvSpPr>
            <p:cNvPr id="23619" name="Rectangle 30"/>
            <p:cNvSpPr>
              <a:spLocks noChangeArrowheads="1"/>
            </p:cNvSpPr>
            <p:nvPr/>
          </p:nvSpPr>
          <p:spPr bwMode="auto">
            <a:xfrm>
              <a:off x="43" y="1496"/>
              <a:ext cx="547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865311" name="Rectangle 31"/>
            <p:cNvSpPr>
              <a:spLocks noChangeArrowheads="1"/>
            </p:cNvSpPr>
            <p:nvPr/>
          </p:nvSpPr>
          <p:spPr bwMode="auto">
            <a:xfrm>
              <a:off x="0" y="1496"/>
              <a:ext cx="633" cy="37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4030663" y="2695575"/>
            <a:ext cx="4502150" cy="403225"/>
            <a:chOff x="633" y="1496"/>
            <a:chExt cx="1437" cy="374"/>
          </a:xfrm>
        </p:grpSpPr>
        <p:sp>
          <p:nvSpPr>
            <p:cNvPr id="23617" name="Rectangle 33"/>
            <p:cNvSpPr>
              <a:spLocks noChangeArrowheads="1"/>
            </p:cNvSpPr>
            <p:nvPr/>
          </p:nvSpPr>
          <p:spPr bwMode="auto">
            <a:xfrm>
              <a:off x="676" y="1496"/>
              <a:ext cx="1351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ea typeface="楷体_GB2312" pitchFamily="49" charset="-122"/>
                </a:rPr>
                <a:t>=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chemeClr val="bg2"/>
                </a:solidFill>
                <a:ea typeface="楷体_GB2312" pitchFamily="49" charset="-122"/>
              </a:endParaRPr>
            </a:p>
          </p:txBody>
        </p:sp>
        <p:sp>
          <p:nvSpPr>
            <p:cNvPr id="865314" name="Rectangle 34"/>
            <p:cNvSpPr>
              <a:spLocks noChangeArrowheads="1"/>
            </p:cNvSpPr>
            <p:nvPr/>
          </p:nvSpPr>
          <p:spPr bwMode="auto">
            <a:xfrm>
              <a:off x="633" y="1496"/>
              <a:ext cx="1437" cy="37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2843213" y="3098800"/>
            <a:ext cx="1187450" cy="403225"/>
            <a:chOff x="0" y="1870"/>
            <a:chExt cx="633" cy="374"/>
          </a:xfrm>
        </p:grpSpPr>
        <p:sp>
          <p:nvSpPr>
            <p:cNvPr id="23615" name="Rectangle 36"/>
            <p:cNvSpPr>
              <a:spLocks noChangeArrowheads="1"/>
            </p:cNvSpPr>
            <p:nvPr/>
          </p:nvSpPr>
          <p:spPr bwMode="auto">
            <a:xfrm>
              <a:off x="43" y="1870"/>
              <a:ext cx="547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865317" name="Rectangle 37"/>
            <p:cNvSpPr>
              <a:spLocks noChangeArrowheads="1"/>
            </p:cNvSpPr>
            <p:nvPr/>
          </p:nvSpPr>
          <p:spPr bwMode="auto">
            <a:xfrm>
              <a:off x="0" y="1870"/>
              <a:ext cx="633" cy="37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4030663" y="3098800"/>
            <a:ext cx="4502150" cy="403225"/>
            <a:chOff x="633" y="1870"/>
            <a:chExt cx="1437" cy="374"/>
          </a:xfrm>
        </p:grpSpPr>
        <p:sp>
          <p:nvSpPr>
            <p:cNvPr id="23613" name="Rectangle 39"/>
            <p:cNvSpPr>
              <a:spLocks noChangeArrowheads="1"/>
            </p:cNvSpPr>
            <p:nvPr/>
          </p:nvSpPr>
          <p:spPr bwMode="auto">
            <a:xfrm>
              <a:off x="676" y="1870"/>
              <a:ext cx="1351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ea typeface="楷体_GB2312" pitchFamily="49" charset="-122"/>
                </a:rPr>
                <a:t>10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chemeClr val="bg2"/>
                </a:solidFill>
                <a:ea typeface="楷体_GB2312" pitchFamily="49" charset="-122"/>
              </a:endParaRPr>
            </a:p>
          </p:txBody>
        </p:sp>
        <p:sp>
          <p:nvSpPr>
            <p:cNvPr id="865320" name="Rectangle 40"/>
            <p:cNvSpPr>
              <a:spLocks noChangeArrowheads="1"/>
            </p:cNvSpPr>
            <p:nvPr/>
          </p:nvSpPr>
          <p:spPr bwMode="auto">
            <a:xfrm>
              <a:off x="633" y="1870"/>
              <a:ext cx="1437" cy="37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2843213" y="3502025"/>
            <a:ext cx="1187450" cy="404813"/>
            <a:chOff x="0" y="2244"/>
            <a:chExt cx="633" cy="374"/>
          </a:xfrm>
        </p:grpSpPr>
        <p:sp>
          <p:nvSpPr>
            <p:cNvPr id="23611" name="Rectangle 42"/>
            <p:cNvSpPr>
              <a:spLocks noChangeArrowheads="1"/>
            </p:cNvSpPr>
            <p:nvPr/>
          </p:nvSpPr>
          <p:spPr bwMode="auto">
            <a:xfrm>
              <a:off x="43" y="2244"/>
              <a:ext cx="547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865323" name="Rectangle 43"/>
            <p:cNvSpPr>
              <a:spLocks noChangeArrowheads="1"/>
            </p:cNvSpPr>
            <p:nvPr/>
          </p:nvSpPr>
          <p:spPr bwMode="auto">
            <a:xfrm>
              <a:off x="0" y="2244"/>
              <a:ext cx="633" cy="37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44"/>
          <p:cNvGrpSpPr>
            <a:grpSpLocks/>
          </p:cNvGrpSpPr>
          <p:nvPr/>
        </p:nvGrpSpPr>
        <p:grpSpPr bwMode="auto">
          <a:xfrm>
            <a:off x="4030663" y="3502025"/>
            <a:ext cx="4502150" cy="404813"/>
            <a:chOff x="633" y="2244"/>
            <a:chExt cx="1437" cy="374"/>
          </a:xfrm>
        </p:grpSpPr>
        <p:sp>
          <p:nvSpPr>
            <p:cNvPr id="23609" name="Rectangle 45"/>
            <p:cNvSpPr>
              <a:spLocks noChangeArrowheads="1"/>
            </p:cNvSpPr>
            <p:nvPr/>
          </p:nvSpPr>
          <p:spPr bwMode="auto">
            <a:xfrm>
              <a:off x="676" y="2244"/>
              <a:ext cx="1351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ea typeface="楷体_GB2312" pitchFamily="49" charset="-122"/>
                </a:rPr>
                <a:t>,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chemeClr val="bg2"/>
                </a:solidFill>
                <a:ea typeface="楷体_GB2312" pitchFamily="49" charset="-122"/>
              </a:endParaRPr>
            </a:p>
          </p:txBody>
        </p:sp>
        <p:sp>
          <p:nvSpPr>
            <p:cNvPr id="865326" name="Rectangle 46"/>
            <p:cNvSpPr>
              <a:spLocks noChangeArrowheads="1"/>
            </p:cNvSpPr>
            <p:nvPr/>
          </p:nvSpPr>
          <p:spPr bwMode="auto">
            <a:xfrm>
              <a:off x="633" y="2244"/>
              <a:ext cx="1437" cy="37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2843213" y="3906838"/>
            <a:ext cx="1187450" cy="403225"/>
            <a:chOff x="0" y="2618"/>
            <a:chExt cx="633" cy="374"/>
          </a:xfrm>
        </p:grpSpPr>
        <p:sp>
          <p:nvSpPr>
            <p:cNvPr id="23607" name="Rectangle 48"/>
            <p:cNvSpPr>
              <a:spLocks noChangeArrowheads="1"/>
            </p:cNvSpPr>
            <p:nvPr/>
          </p:nvSpPr>
          <p:spPr bwMode="auto">
            <a:xfrm>
              <a:off x="43" y="2618"/>
              <a:ext cx="547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865329" name="Rectangle 49"/>
            <p:cNvSpPr>
              <a:spLocks noChangeArrowheads="1"/>
            </p:cNvSpPr>
            <p:nvPr/>
          </p:nvSpPr>
          <p:spPr bwMode="auto">
            <a:xfrm>
              <a:off x="0" y="2618"/>
              <a:ext cx="633" cy="37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" name="Group 50"/>
          <p:cNvGrpSpPr>
            <a:grpSpLocks/>
          </p:cNvGrpSpPr>
          <p:nvPr/>
        </p:nvGrpSpPr>
        <p:grpSpPr bwMode="auto">
          <a:xfrm>
            <a:off x="4030663" y="3906838"/>
            <a:ext cx="4502150" cy="403225"/>
            <a:chOff x="633" y="2618"/>
            <a:chExt cx="1437" cy="374"/>
          </a:xfrm>
        </p:grpSpPr>
        <p:sp>
          <p:nvSpPr>
            <p:cNvPr id="23605" name="Rectangle 51"/>
            <p:cNvSpPr>
              <a:spLocks noChangeArrowheads="1"/>
            </p:cNvSpPr>
            <p:nvPr/>
          </p:nvSpPr>
          <p:spPr bwMode="auto">
            <a:xfrm>
              <a:off x="676" y="2618"/>
              <a:ext cx="1351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bg2"/>
                  </a:solidFill>
                  <a:ea typeface="楷体_GB2312" pitchFamily="49" charset="-122"/>
                </a:rPr>
                <a:t>指向</a:t>
              </a:r>
              <a:r>
                <a:rPr lang="en-US" altLang="zh-CN" sz="2400">
                  <a:solidFill>
                    <a:schemeClr val="bg2"/>
                  </a:solidFill>
                  <a:ea typeface="楷体_GB2312" pitchFamily="49" charset="-122"/>
                </a:rPr>
                <a:t>y</a:t>
              </a:r>
              <a:r>
                <a:rPr lang="zh-CN" altLang="en-US" sz="2400">
                  <a:solidFill>
                    <a:schemeClr val="bg2"/>
                  </a:solidFill>
                  <a:ea typeface="楷体_GB2312" pitchFamily="49" charset="-122"/>
                </a:rPr>
                <a:t>的符号表入口指针</a:t>
              </a:r>
            </a:p>
          </p:txBody>
        </p:sp>
        <p:sp>
          <p:nvSpPr>
            <p:cNvPr id="865332" name="Rectangle 52"/>
            <p:cNvSpPr>
              <a:spLocks noChangeArrowheads="1"/>
            </p:cNvSpPr>
            <p:nvPr/>
          </p:nvSpPr>
          <p:spPr bwMode="auto">
            <a:xfrm>
              <a:off x="633" y="2618"/>
              <a:ext cx="1437" cy="37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53"/>
          <p:cNvGrpSpPr>
            <a:grpSpLocks/>
          </p:cNvGrpSpPr>
          <p:nvPr/>
        </p:nvGrpSpPr>
        <p:grpSpPr bwMode="auto">
          <a:xfrm>
            <a:off x="2843213" y="4310063"/>
            <a:ext cx="1187450" cy="403225"/>
            <a:chOff x="0" y="2992"/>
            <a:chExt cx="633" cy="374"/>
          </a:xfrm>
        </p:grpSpPr>
        <p:sp>
          <p:nvSpPr>
            <p:cNvPr id="23603" name="Rectangle 54"/>
            <p:cNvSpPr>
              <a:spLocks noChangeArrowheads="1"/>
            </p:cNvSpPr>
            <p:nvPr/>
          </p:nvSpPr>
          <p:spPr bwMode="auto">
            <a:xfrm>
              <a:off x="43" y="2992"/>
              <a:ext cx="547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865335" name="Rectangle 55"/>
            <p:cNvSpPr>
              <a:spLocks noChangeArrowheads="1"/>
            </p:cNvSpPr>
            <p:nvPr/>
          </p:nvSpPr>
          <p:spPr bwMode="auto">
            <a:xfrm>
              <a:off x="0" y="2992"/>
              <a:ext cx="633" cy="37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" name="Group 56"/>
          <p:cNvGrpSpPr>
            <a:grpSpLocks/>
          </p:cNvGrpSpPr>
          <p:nvPr/>
        </p:nvGrpSpPr>
        <p:grpSpPr bwMode="auto">
          <a:xfrm>
            <a:off x="4030663" y="4310063"/>
            <a:ext cx="4502150" cy="403225"/>
            <a:chOff x="633" y="2992"/>
            <a:chExt cx="1437" cy="374"/>
          </a:xfrm>
        </p:grpSpPr>
        <p:sp>
          <p:nvSpPr>
            <p:cNvPr id="23601" name="Rectangle 57"/>
            <p:cNvSpPr>
              <a:spLocks noChangeArrowheads="1"/>
            </p:cNvSpPr>
            <p:nvPr/>
          </p:nvSpPr>
          <p:spPr bwMode="auto">
            <a:xfrm>
              <a:off x="676" y="2992"/>
              <a:ext cx="1351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ea typeface="楷体_GB2312" pitchFamily="49" charset="-122"/>
                </a:rPr>
                <a:t>=</a:t>
              </a:r>
            </a:p>
          </p:txBody>
        </p:sp>
        <p:sp>
          <p:nvSpPr>
            <p:cNvPr id="865338" name="Rectangle 58"/>
            <p:cNvSpPr>
              <a:spLocks noChangeArrowheads="1"/>
            </p:cNvSpPr>
            <p:nvPr/>
          </p:nvSpPr>
          <p:spPr bwMode="auto">
            <a:xfrm>
              <a:off x="633" y="2992"/>
              <a:ext cx="1437" cy="37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7" name="Group 59"/>
          <p:cNvGrpSpPr>
            <a:grpSpLocks/>
          </p:cNvGrpSpPr>
          <p:nvPr/>
        </p:nvGrpSpPr>
        <p:grpSpPr bwMode="auto">
          <a:xfrm>
            <a:off x="2843213" y="4713288"/>
            <a:ext cx="1187450" cy="403225"/>
            <a:chOff x="0" y="3366"/>
            <a:chExt cx="633" cy="374"/>
          </a:xfrm>
        </p:grpSpPr>
        <p:sp>
          <p:nvSpPr>
            <p:cNvPr id="23599" name="Rectangle 60"/>
            <p:cNvSpPr>
              <a:spLocks noChangeArrowheads="1"/>
            </p:cNvSpPr>
            <p:nvPr/>
          </p:nvSpPr>
          <p:spPr bwMode="auto">
            <a:xfrm>
              <a:off x="43" y="3366"/>
              <a:ext cx="547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ea typeface="楷体_GB2312" pitchFamily="49" charset="-122"/>
                </a:rPr>
                <a:t>3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chemeClr val="bg2"/>
                </a:solidFill>
                <a:ea typeface="楷体_GB2312" pitchFamily="49" charset="-122"/>
              </a:endParaRPr>
            </a:p>
          </p:txBody>
        </p:sp>
        <p:sp>
          <p:nvSpPr>
            <p:cNvPr id="865341" name="Rectangle 61"/>
            <p:cNvSpPr>
              <a:spLocks noChangeArrowheads="1"/>
            </p:cNvSpPr>
            <p:nvPr/>
          </p:nvSpPr>
          <p:spPr bwMode="auto">
            <a:xfrm>
              <a:off x="0" y="3366"/>
              <a:ext cx="633" cy="37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8" name="Group 62"/>
          <p:cNvGrpSpPr>
            <a:grpSpLocks/>
          </p:cNvGrpSpPr>
          <p:nvPr/>
        </p:nvGrpSpPr>
        <p:grpSpPr bwMode="auto">
          <a:xfrm>
            <a:off x="4030663" y="4713288"/>
            <a:ext cx="4502150" cy="403225"/>
            <a:chOff x="633" y="3366"/>
            <a:chExt cx="1437" cy="374"/>
          </a:xfrm>
        </p:grpSpPr>
        <p:sp>
          <p:nvSpPr>
            <p:cNvPr id="23597" name="Rectangle 63"/>
            <p:cNvSpPr>
              <a:spLocks noChangeArrowheads="1"/>
            </p:cNvSpPr>
            <p:nvPr/>
          </p:nvSpPr>
          <p:spPr bwMode="auto">
            <a:xfrm>
              <a:off x="676" y="3366"/>
              <a:ext cx="1351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ea typeface="楷体_GB2312" pitchFamily="49" charset="-122"/>
                </a:rPr>
                <a:t>20</a:t>
              </a:r>
            </a:p>
          </p:txBody>
        </p:sp>
        <p:sp>
          <p:nvSpPr>
            <p:cNvPr id="865344" name="Rectangle 64"/>
            <p:cNvSpPr>
              <a:spLocks noChangeArrowheads="1"/>
            </p:cNvSpPr>
            <p:nvPr/>
          </p:nvSpPr>
          <p:spPr bwMode="auto">
            <a:xfrm>
              <a:off x="633" y="3366"/>
              <a:ext cx="1437" cy="37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" name="Group 65"/>
          <p:cNvGrpSpPr>
            <a:grpSpLocks/>
          </p:cNvGrpSpPr>
          <p:nvPr/>
        </p:nvGrpSpPr>
        <p:grpSpPr bwMode="auto">
          <a:xfrm>
            <a:off x="2843213" y="5116513"/>
            <a:ext cx="1187450" cy="404812"/>
            <a:chOff x="0" y="3740"/>
            <a:chExt cx="633" cy="374"/>
          </a:xfrm>
        </p:grpSpPr>
        <p:sp>
          <p:nvSpPr>
            <p:cNvPr id="23595" name="Rectangle 66"/>
            <p:cNvSpPr>
              <a:spLocks noChangeArrowheads="1"/>
            </p:cNvSpPr>
            <p:nvPr/>
          </p:nvSpPr>
          <p:spPr bwMode="auto">
            <a:xfrm>
              <a:off x="43" y="3740"/>
              <a:ext cx="547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865347" name="Rectangle 67"/>
            <p:cNvSpPr>
              <a:spLocks noChangeArrowheads="1"/>
            </p:cNvSpPr>
            <p:nvPr/>
          </p:nvSpPr>
          <p:spPr bwMode="auto">
            <a:xfrm>
              <a:off x="0" y="3740"/>
              <a:ext cx="633" cy="37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" name="Group 68"/>
          <p:cNvGrpSpPr>
            <a:grpSpLocks/>
          </p:cNvGrpSpPr>
          <p:nvPr/>
        </p:nvGrpSpPr>
        <p:grpSpPr bwMode="auto">
          <a:xfrm>
            <a:off x="4030663" y="5116513"/>
            <a:ext cx="4502150" cy="404812"/>
            <a:chOff x="633" y="3740"/>
            <a:chExt cx="1437" cy="374"/>
          </a:xfrm>
        </p:grpSpPr>
        <p:sp>
          <p:nvSpPr>
            <p:cNvPr id="23593" name="Rectangle 69"/>
            <p:cNvSpPr>
              <a:spLocks noChangeArrowheads="1"/>
            </p:cNvSpPr>
            <p:nvPr/>
          </p:nvSpPr>
          <p:spPr bwMode="auto">
            <a:xfrm>
              <a:off x="676" y="3740"/>
              <a:ext cx="1351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ea typeface="楷体_GB2312" pitchFamily="49" charset="-122"/>
                </a:rPr>
                <a:t>,</a:t>
              </a:r>
            </a:p>
          </p:txBody>
        </p:sp>
        <p:sp>
          <p:nvSpPr>
            <p:cNvPr id="865350" name="Rectangle 70"/>
            <p:cNvSpPr>
              <a:spLocks noChangeArrowheads="1"/>
            </p:cNvSpPr>
            <p:nvPr/>
          </p:nvSpPr>
          <p:spPr bwMode="auto">
            <a:xfrm>
              <a:off x="633" y="3740"/>
              <a:ext cx="1437" cy="37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1" name="Group 71"/>
          <p:cNvGrpSpPr>
            <a:grpSpLocks/>
          </p:cNvGrpSpPr>
          <p:nvPr/>
        </p:nvGrpSpPr>
        <p:grpSpPr bwMode="auto">
          <a:xfrm>
            <a:off x="2843213" y="5521325"/>
            <a:ext cx="1187450" cy="401638"/>
            <a:chOff x="0" y="4114"/>
            <a:chExt cx="633" cy="374"/>
          </a:xfrm>
        </p:grpSpPr>
        <p:sp>
          <p:nvSpPr>
            <p:cNvPr id="23591" name="Rectangle 72"/>
            <p:cNvSpPr>
              <a:spLocks noChangeArrowheads="1"/>
            </p:cNvSpPr>
            <p:nvPr/>
          </p:nvSpPr>
          <p:spPr bwMode="auto">
            <a:xfrm>
              <a:off x="43" y="4114"/>
              <a:ext cx="547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865353" name="Rectangle 73"/>
            <p:cNvSpPr>
              <a:spLocks noChangeArrowheads="1"/>
            </p:cNvSpPr>
            <p:nvPr/>
          </p:nvSpPr>
          <p:spPr bwMode="auto">
            <a:xfrm>
              <a:off x="0" y="4114"/>
              <a:ext cx="633" cy="37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2" name="Group 74"/>
          <p:cNvGrpSpPr>
            <a:grpSpLocks/>
          </p:cNvGrpSpPr>
          <p:nvPr/>
        </p:nvGrpSpPr>
        <p:grpSpPr bwMode="auto">
          <a:xfrm>
            <a:off x="4030663" y="5521325"/>
            <a:ext cx="4502150" cy="401638"/>
            <a:chOff x="633" y="4114"/>
            <a:chExt cx="1437" cy="374"/>
          </a:xfrm>
        </p:grpSpPr>
        <p:sp>
          <p:nvSpPr>
            <p:cNvPr id="23589" name="Rectangle 75"/>
            <p:cNvSpPr>
              <a:spLocks noChangeArrowheads="1"/>
            </p:cNvSpPr>
            <p:nvPr/>
          </p:nvSpPr>
          <p:spPr bwMode="auto">
            <a:xfrm>
              <a:off x="676" y="4114"/>
              <a:ext cx="1351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bg2"/>
                  </a:solidFill>
                  <a:ea typeface="楷体_GB2312" pitchFamily="49" charset="-122"/>
                </a:rPr>
                <a:t>指向</a:t>
              </a:r>
              <a:r>
                <a:rPr lang="en-US" altLang="zh-CN" sz="2400">
                  <a:solidFill>
                    <a:schemeClr val="bg2"/>
                  </a:solidFill>
                  <a:ea typeface="楷体_GB2312" pitchFamily="49" charset="-122"/>
                </a:rPr>
                <a:t>sum</a:t>
              </a:r>
              <a:r>
                <a:rPr lang="zh-CN" altLang="en-US" sz="2400">
                  <a:solidFill>
                    <a:schemeClr val="bg2"/>
                  </a:solidFill>
                  <a:ea typeface="楷体_GB2312" pitchFamily="49" charset="-122"/>
                </a:rPr>
                <a:t>的符号表入口指针</a:t>
              </a:r>
            </a:p>
          </p:txBody>
        </p:sp>
        <p:sp>
          <p:nvSpPr>
            <p:cNvPr id="865356" name="Rectangle 76"/>
            <p:cNvSpPr>
              <a:spLocks noChangeArrowheads="1"/>
            </p:cNvSpPr>
            <p:nvPr/>
          </p:nvSpPr>
          <p:spPr bwMode="auto">
            <a:xfrm>
              <a:off x="633" y="4114"/>
              <a:ext cx="1437" cy="37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" name="Group 77"/>
          <p:cNvGrpSpPr>
            <a:grpSpLocks/>
          </p:cNvGrpSpPr>
          <p:nvPr/>
        </p:nvGrpSpPr>
        <p:grpSpPr bwMode="auto">
          <a:xfrm>
            <a:off x="4030663" y="5922963"/>
            <a:ext cx="4502150" cy="404812"/>
            <a:chOff x="633" y="4488"/>
            <a:chExt cx="1437" cy="374"/>
          </a:xfrm>
        </p:grpSpPr>
        <p:sp>
          <p:nvSpPr>
            <p:cNvPr id="23587" name="Rectangle 78"/>
            <p:cNvSpPr>
              <a:spLocks noChangeArrowheads="1"/>
            </p:cNvSpPr>
            <p:nvPr/>
          </p:nvSpPr>
          <p:spPr bwMode="auto">
            <a:xfrm>
              <a:off x="676" y="4488"/>
              <a:ext cx="1351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ea typeface="楷体_GB2312" pitchFamily="49" charset="-122"/>
                </a:rPr>
                <a:t>;</a:t>
              </a:r>
            </a:p>
          </p:txBody>
        </p:sp>
        <p:sp>
          <p:nvSpPr>
            <p:cNvPr id="865359" name="Rectangle 79"/>
            <p:cNvSpPr>
              <a:spLocks noChangeArrowheads="1"/>
            </p:cNvSpPr>
            <p:nvPr/>
          </p:nvSpPr>
          <p:spPr bwMode="auto">
            <a:xfrm>
              <a:off x="633" y="4488"/>
              <a:ext cx="1437" cy="37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65361" name="Rectangle 81"/>
          <p:cNvSpPr>
            <a:spLocks noChangeArrowheads="1"/>
          </p:cNvSpPr>
          <p:nvPr/>
        </p:nvSpPr>
        <p:spPr bwMode="auto">
          <a:xfrm>
            <a:off x="2843213" y="5922963"/>
            <a:ext cx="1062037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</a:rPr>
              <a:t>5</a:t>
            </a:r>
          </a:p>
        </p:txBody>
      </p:sp>
      <p:sp>
        <p:nvSpPr>
          <p:cNvPr id="865362" name="Rectangle 82"/>
          <p:cNvSpPr>
            <a:spLocks noChangeArrowheads="1"/>
          </p:cNvSpPr>
          <p:nvPr/>
        </p:nvSpPr>
        <p:spPr bwMode="auto">
          <a:xfrm>
            <a:off x="2843213" y="5922963"/>
            <a:ext cx="1185862" cy="404812"/>
          </a:xfrm>
          <a:prstGeom prst="rect">
            <a:avLst/>
          </a:prstGeom>
          <a:noFill/>
          <a:ln w="7">
            <a:solidFill>
              <a:srgbClr val="A0A0A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zh-CN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3" name="Rectangle 84"/>
          <p:cNvSpPr>
            <a:spLocks noChangeArrowheads="1"/>
          </p:cNvSpPr>
          <p:nvPr/>
        </p:nvSpPr>
        <p:spPr bwMode="auto">
          <a:xfrm>
            <a:off x="4356100" y="0"/>
            <a:ext cx="46085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</a:rPr>
              <a:t>单词符号的表示（</a:t>
            </a: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</a:rPr>
              <a:t>）</a:t>
            </a:r>
            <a:endParaRPr lang="en-US" altLang="zh-CN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AutoShape 205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820150" y="6524625"/>
            <a:ext cx="323850" cy="333375"/>
          </a:xfrm>
          <a:prstGeom prst="actionButtonHome">
            <a:avLst/>
          </a:prstGeom>
          <a:solidFill>
            <a:schemeClr val="tx1">
              <a:lumMod val="95000"/>
            </a:schemeClr>
          </a:solidFill>
          <a:ln w="12700" cap="sq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86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86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361" grpId="0"/>
      <p:bldP spid="865362" grpId="0" animBg="1"/>
      <p:bldP spid="7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979613" y="0"/>
            <a:ext cx="570071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  <a:defRPr/>
            </a:pPr>
            <a:r>
              <a:rPr lang="en-US" altLang="zh-CN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_GB2312" pitchFamily="49" charset="-122"/>
              </a:rPr>
              <a:t>3.3  </a:t>
            </a:r>
            <a:r>
              <a:rPr lang="zh-CN" altLang="en-US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_GB2312" pitchFamily="49" charset="-122"/>
              </a:rPr>
              <a:t>正则文法的状态图</a:t>
            </a:r>
          </a:p>
        </p:txBody>
      </p:sp>
      <p:sp>
        <p:nvSpPr>
          <p:cNvPr id="24579" name="Text Box 7"/>
          <p:cNvSpPr txBox="1">
            <a:spLocks noChangeArrowheads="1"/>
          </p:cNvSpPr>
          <p:nvPr/>
        </p:nvSpPr>
        <p:spPr bwMode="auto">
          <a:xfrm>
            <a:off x="704850" y="1708150"/>
            <a:ext cx="7720013" cy="51911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800" dirty="0" err="1">
                <a:solidFill>
                  <a:srgbClr val="FF00FF"/>
                </a:solidFill>
              </a:rPr>
              <a:t>U→a</a:t>
            </a: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zh-CN" altLang="en-US" sz="2800" dirty="0">
                <a:solidFill>
                  <a:srgbClr val="FF00FF"/>
                </a:solidFill>
              </a:rPr>
              <a:t>或</a:t>
            </a:r>
            <a:r>
              <a:rPr lang="en-US" altLang="zh-CN" sz="2800" dirty="0">
                <a:solidFill>
                  <a:srgbClr val="FF00FF"/>
                </a:solidFill>
              </a:rPr>
              <a:t>U → </a:t>
            </a:r>
            <a:r>
              <a:rPr lang="en-US" altLang="zh-CN" sz="2800" dirty="0" err="1">
                <a:solidFill>
                  <a:srgbClr val="FF00FF"/>
                </a:solidFill>
              </a:rPr>
              <a:t>Wa</a:t>
            </a:r>
            <a:r>
              <a:rPr lang="zh-CN" altLang="en-US" sz="2800" dirty="0">
                <a:solidFill>
                  <a:schemeClr val="bg2"/>
                </a:solidFill>
              </a:rPr>
              <a:t>，</a:t>
            </a:r>
            <a:r>
              <a:rPr lang="zh-CN" altLang="en-US" sz="2800" dirty="0"/>
              <a:t> </a:t>
            </a:r>
            <a:r>
              <a:rPr lang="en-US" altLang="zh-CN" sz="2800" dirty="0">
                <a:solidFill>
                  <a:schemeClr val="bg2"/>
                </a:solidFill>
              </a:rPr>
              <a:t>U</a:t>
            </a:r>
            <a:r>
              <a:rPr lang="zh-CN" altLang="en-US" sz="2800" dirty="0">
                <a:solidFill>
                  <a:schemeClr val="bg2"/>
                </a:solidFill>
              </a:rPr>
              <a:t>、</a:t>
            </a:r>
            <a:r>
              <a:rPr lang="en-US" altLang="zh-CN" sz="2800" dirty="0" err="1">
                <a:solidFill>
                  <a:schemeClr val="bg2"/>
                </a:solidFill>
              </a:rPr>
              <a:t>W∈V</a:t>
            </a:r>
            <a:r>
              <a:rPr lang="en-US" altLang="zh-CN" sz="2800" baseline="-25000" dirty="0" err="1">
                <a:solidFill>
                  <a:schemeClr val="bg2"/>
                </a:solidFill>
              </a:rPr>
              <a:t>n</a:t>
            </a:r>
            <a:r>
              <a:rPr lang="zh-CN" altLang="en-US" sz="2800" dirty="0">
                <a:solidFill>
                  <a:schemeClr val="bg2"/>
                </a:solidFill>
              </a:rPr>
              <a:t>， </a:t>
            </a:r>
            <a:r>
              <a:rPr lang="en-US" altLang="zh-CN" sz="2800" dirty="0">
                <a:solidFill>
                  <a:schemeClr val="bg2"/>
                </a:solidFill>
              </a:rPr>
              <a:t>a ∈</a:t>
            </a:r>
            <a:r>
              <a:rPr lang="en-US" altLang="zh-CN" sz="2800" dirty="0" err="1">
                <a:solidFill>
                  <a:schemeClr val="bg2"/>
                </a:solidFill>
              </a:rPr>
              <a:t>V</a:t>
            </a:r>
            <a:r>
              <a:rPr lang="en-US" altLang="zh-CN" sz="2800" baseline="-25000" dirty="0" err="1">
                <a:solidFill>
                  <a:schemeClr val="bg2"/>
                </a:solidFill>
              </a:rPr>
              <a:t>t</a:t>
            </a:r>
            <a:endParaRPr lang="en-US" altLang="zh-CN" sz="2800" baseline="-25000" dirty="0">
              <a:solidFill>
                <a:schemeClr val="bg2"/>
              </a:solidFill>
            </a:endParaRPr>
          </a:p>
        </p:txBody>
      </p:sp>
      <p:sp>
        <p:nvSpPr>
          <p:cNvPr id="955400" name="Text Box 8"/>
          <p:cNvSpPr txBox="1">
            <a:spLocks noChangeArrowheads="1"/>
          </p:cNvSpPr>
          <p:nvPr/>
        </p:nvSpPr>
        <p:spPr bwMode="auto">
          <a:xfrm>
            <a:off x="404813" y="2540000"/>
            <a:ext cx="8639175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355600" indent="-355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tabLst>
                <a:tab pos="44450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68400" indent="-265113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tabLst>
                <a:tab pos="44450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Tx/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非终结符号</a:t>
            </a:r>
            <a:r>
              <a:rPr lang="zh-CN" altLang="en-US" sz="2800" dirty="0">
                <a:solidFill>
                  <a:schemeClr val="bg2"/>
                </a:solidFill>
              </a:rPr>
              <a:t>：</a:t>
            </a:r>
            <a:endParaRPr lang="en-US" altLang="zh-CN" sz="2800" dirty="0">
              <a:solidFill>
                <a:schemeClr val="bg2"/>
              </a:solidFill>
            </a:endParaRPr>
          </a:p>
          <a:p>
            <a:pPr lvl="1">
              <a:lnSpc>
                <a:spcPct val="110000"/>
              </a:lnSpc>
              <a:buClrTx/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chemeClr val="bg2"/>
                </a:solidFill>
              </a:rPr>
              <a:t>增设</a:t>
            </a:r>
            <a:r>
              <a:rPr lang="zh-CN" altLang="en-US" dirty="0">
                <a:solidFill>
                  <a:srgbClr val="7030A0"/>
                </a:solidFill>
              </a:rPr>
              <a:t>开始状态</a:t>
            </a:r>
            <a:r>
              <a:rPr lang="en-US" altLang="zh-CN" dirty="0">
                <a:solidFill>
                  <a:srgbClr val="7030A0"/>
                </a:solidFill>
              </a:rPr>
              <a:t>S</a:t>
            </a:r>
            <a:endParaRPr lang="zh-CN" altLang="en-US" dirty="0">
              <a:solidFill>
                <a:schemeClr val="bg2"/>
              </a:solidFill>
            </a:endParaRPr>
          </a:p>
          <a:p>
            <a:pPr lvl="1">
              <a:lnSpc>
                <a:spcPct val="110000"/>
              </a:lnSpc>
              <a:buClrTx/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rgbClr val="FF0000"/>
                </a:solidFill>
              </a:rPr>
              <a:t>识别符</a:t>
            </a:r>
            <a:r>
              <a:rPr lang="en-US" altLang="zh-CN" dirty="0">
                <a:solidFill>
                  <a:schemeClr val="bg2"/>
                </a:solidFill>
              </a:rPr>
              <a:t>: </a:t>
            </a:r>
            <a:r>
              <a:rPr lang="zh-CN" altLang="en-US" dirty="0">
                <a:solidFill>
                  <a:srgbClr val="FF0000"/>
                </a:solidFill>
              </a:rPr>
              <a:t>结束状态（终态）</a:t>
            </a:r>
          </a:p>
          <a:p>
            <a:pPr>
              <a:lnSpc>
                <a:spcPct val="110000"/>
              </a:lnSpc>
              <a:buClrTx/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规则</a:t>
            </a:r>
            <a:r>
              <a:rPr lang="zh-CN" altLang="en-US" sz="2800" dirty="0">
                <a:solidFill>
                  <a:schemeClr val="bg2"/>
                </a:solidFill>
              </a:rPr>
              <a:t>：</a:t>
            </a:r>
          </a:p>
          <a:p>
            <a:pPr lvl="1">
              <a:lnSpc>
                <a:spcPct val="110000"/>
              </a:lnSpc>
              <a:buClrTx/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 err="1">
                <a:solidFill>
                  <a:srgbClr val="FF00FF"/>
                </a:solidFill>
              </a:rPr>
              <a:t>U→a</a:t>
            </a:r>
            <a:r>
              <a:rPr lang="zh-CN" altLang="en-US" dirty="0">
                <a:solidFill>
                  <a:schemeClr val="bg2"/>
                </a:solidFill>
              </a:rPr>
              <a:t>：</a:t>
            </a:r>
          </a:p>
          <a:p>
            <a:pPr marL="903287" lvl="1" indent="0">
              <a:lnSpc>
                <a:spcPct val="110000"/>
              </a:lnSpc>
              <a:buClrTx/>
              <a:buSzPct val="60000"/>
              <a:buFont typeface="Monotype Sorts" pitchFamily="2" charset="2"/>
              <a:buNone/>
              <a:defRPr/>
            </a:pPr>
            <a:r>
              <a:rPr lang="en-US" altLang="zh-CN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110000"/>
              </a:lnSpc>
              <a:buClrTx/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rgbClr val="FF00FF"/>
                </a:solidFill>
              </a:rPr>
              <a:t>U → </a:t>
            </a:r>
            <a:r>
              <a:rPr lang="en-US" altLang="zh-CN" dirty="0" err="1">
                <a:solidFill>
                  <a:srgbClr val="FF00FF"/>
                </a:solidFill>
              </a:rPr>
              <a:t>Wa</a:t>
            </a:r>
            <a:r>
              <a:rPr lang="zh-CN" altLang="en-US" dirty="0">
                <a:solidFill>
                  <a:schemeClr val="bg2"/>
                </a:solidFill>
              </a:rPr>
              <a:t>：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25" y="857250"/>
            <a:ext cx="4843463" cy="609600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40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3.3.1 </a:t>
            </a:r>
            <a:r>
              <a:rPr lang="zh-CN" altLang="en-US" sz="40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状态图</a:t>
            </a:r>
          </a:p>
        </p:txBody>
      </p:sp>
      <p:sp>
        <p:nvSpPr>
          <p:cNvPr id="9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solidFill>
              <a:schemeClr val="tx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16238" y="2568575"/>
            <a:ext cx="2349500" cy="565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结点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zh-CN" altLang="en-US" dirty="0">
                <a:solidFill>
                  <a:srgbClr val="7030A0"/>
                </a:solidFill>
              </a:rPr>
              <a:t>状态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bg2"/>
                </a:solidFill>
              </a:rPr>
              <a:t>。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870075" y="4179888"/>
            <a:ext cx="5461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bg2"/>
                </a:solidFill>
                <a:latin typeface="宋体" panose="02010600030101010101" pitchFamily="2" charset="-122"/>
              </a:rPr>
              <a:t>弧</a:t>
            </a:r>
            <a:endParaRPr lang="zh-CN" altLang="en-US" sz="280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4110038" y="4071938"/>
            <a:ext cx="1512887" cy="673100"/>
            <a:chOff x="3152" y="693"/>
            <a:chExt cx="953" cy="424"/>
          </a:xfrm>
        </p:grpSpPr>
        <p:sp>
          <p:nvSpPr>
            <p:cNvPr id="24595" name="Text Box 11"/>
            <p:cNvSpPr txBox="1">
              <a:spLocks noChangeArrowheads="1"/>
            </p:cNvSpPr>
            <p:nvPr/>
          </p:nvSpPr>
          <p:spPr bwMode="auto">
            <a:xfrm>
              <a:off x="3539" y="693"/>
              <a:ext cx="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3152" y="931"/>
              <a:ext cx="953" cy="186"/>
            </a:xfrm>
            <a:custGeom>
              <a:avLst/>
              <a:gdLst/>
              <a:ahLst/>
              <a:cxnLst>
                <a:cxn ang="0">
                  <a:pos x="0" y="250"/>
                </a:cxn>
                <a:cxn ang="0">
                  <a:pos x="136" y="114"/>
                </a:cxn>
                <a:cxn ang="0">
                  <a:pos x="499" y="23"/>
                </a:cxn>
                <a:cxn ang="0">
                  <a:pos x="998" y="250"/>
                </a:cxn>
              </a:cxnLst>
              <a:rect l="0" t="0" r="r" b="b"/>
              <a:pathLst>
                <a:path w="998" h="250">
                  <a:moveTo>
                    <a:pt x="0" y="250"/>
                  </a:moveTo>
                  <a:cubicBezTo>
                    <a:pt x="26" y="201"/>
                    <a:pt x="53" y="152"/>
                    <a:pt x="136" y="114"/>
                  </a:cubicBezTo>
                  <a:cubicBezTo>
                    <a:pt x="219" y="76"/>
                    <a:pt x="355" y="0"/>
                    <a:pt x="499" y="23"/>
                  </a:cubicBezTo>
                  <a:cubicBezTo>
                    <a:pt x="643" y="46"/>
                    <a:pt x="915" y="212"/>
                    <a:pt x="998" y="250"/>
                  </a:cubicBezTo>
                </a:path>
              </a:pathLst>
            </a:custGeom>
            <a:noFill/>
            <a:ln w="38100" cap="flat" cmpd="sng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lIns="92075" tIns="46038" rIns="92075" bIns="46038"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3817938" y="4745038"/>
            <a:ext cx="2095500" cy="576262"/>
            <a:chOff x="3817559" y="4744309"/>
            <a:chExt cx="2095500" cy="576262"/>
          </a:xfrm>
        </p:grpSpPr>
        <p:sp>
          <p:nvSpPr>
            <p:cNvPr id="24593" name="Oval 9"/>
            <p:cNvSpPr>
              <a:spLocks noChangeArrowheads="1"/>
            </p:cNvSpPr>
            <p:nvPr/>
          </p:nvSpPr>
          <p:spPr bwMode="auto">
            <a:xfrm>
              <a:off x="3817559" y="4744309"/>
              <a:ext cx="584200" cy="57626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bg2"/>
                  </a:solidFill>
                </a:rPr>
                <a:t>S</a:t>
              </a:r>
              <a:endParaRPr lang="en-US" altLang="zh-CN" sz="2800" baseline="-25000">
                <a:solidFill>
                  <a:schemeClr val="bg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594" name="Oval 15"/>
            <p:cNvSpPr>
              <a:spLocks noChangeArrowheads="1"/>
            </p:cNvSpPr>
            <p:nvPr/>
          </p:nvSpPr>
          <p:spPr bwMode="auto">
            <a:xfrm>
              <a:off x="5317747" y="4744309"/>
              <a:ext cx="595312" cy="57626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bg2"/>
                  </a:solidFill>
                </a:rPr>
                <a:t>U</a:t>
              </a:r>
              <a:endParaRPr lang="en-US" altLang="zh-CN" sz="2800">
                <a:solidFill>
                  <a:schemeClr val="bg2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21" name="Group 10"/>
          <p:cNvGrpSpPr>
            <a:grpSpLocks/>
          </p:cNvGrpSpPr>
          <p:nvPr/>
        </p:nvGrpSpPr>
        <p:grpSpPr bwMode="auto">
          <a:xfrm>
            <a:off x="4110038" y="5195888"/>
            <a:ext cx="1512887" cy="673100"/>
            <a:chOff x="3152" y="693"/>
            <a:chExt cx="953" cy="424"/>
          </a:xfrm>
        </p:grpSpPr>
        <p:sp>
          <p:nvSpPr>
            <p:cNvPr id="24591" name="Text Box 11"/>
            <p:cNvSpPr txBox="1">
              <a:spLocks noChangeArrowheads="1"/>
            </p:cNvSpPr>
            <p:nvPr/>
          </p:nvSpPr>
          <p:spPr bwMode="auto">
            <a:xfrm>
              <a:off x="3539" y="693"/>
              <a:ext cx="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3152" y="931"/>
              <a:ext cx="953" cy="186"/>
            </a:xfrm>
            <a:custGeom>
              <a:avLst/>
              <a:gdLst/>
              <a:ahLst/>
              <a:cxnLst>
                <a:cxn ang="0">
                  <a:pos x="0" y="250"/>
                </a:cxn>
                <a:cxn ang="0">
                  <a:pos x="136" y="114"/>
                </a:cxn>
                <a:cxn ang="0">
                  <a:pos x="499" y="23"/>
                </a:cxn>
                <a:cxn ang="0">
                  <a:pos x="998" y="250"/>
                </a:cxn>
              </a:cxnLst>
              <a:rect l="0" t="0" r="r" b="b"/>
              <a:pathLst>
                <a:path w="998" h="250">
                  <a:moveTo>
                    <a:pt x="0" y="250"/>
                  </a:moveTo>
                  <a:cubicBezTo>
                    <a:pt x="26" y="201"/>
                    <a:pt x="53" y="152"/>
                    <a:pt x="136" y="114"/>
                  </a:cubicBezTo>
                  <a:cubicBezTo>
                    <a:pt x="219" y="76"/>
                    <a:pt x="355" y="0"/>
                    <a:pt x="499" y="23"/>
                  </a:cubicBezTo>
                  <a:cubicBezTo>
                    <a:pt x="643" y="46"/>
                    <a:pt x="915" y="212"/>
                    <a:pt x="998" y="250"/>
                  </a:cubicBezTo>
                </a:path>
              </a:pathLst>
            </a:custGeom>
            <a:noFill/>
            <a:ln w="38100" cap="flat" cmpd="sng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lIns="92075" tIns="46038" rIns="92075" bIns="46038"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3817938" y="5861050"/>
            <a:ext cx="2095500" cy="576263"/>
            <a:chOff x="6601369" y="5868428"/>
            <a:chExt cx="2095500" cy="576262"/>
          </a:xfrm>
        </p:grpSpPr>
        <p:sp>
          <p:nvSpPr>
            <p:cNvPr id="24589" name="Oval 9"/>
            <p:cNvSpPr>
              <a:spLocks noChangeArrowheads="1"/>
            </p:cNvSpPr>
            <p:nvPr/>
          </p:nvSpPr>
          <p:spPr bwMode="auto">
            <a:xfrm>
              <a:off x="6601369" y="5868428"/>
              <a:ext cx="584200" cy="57626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bg2"/>
                  </a:solidFill>
                </a:rPr>
                <a:t>W</a:t>
              </a:r>
              <a:endParaRPr lang="en-US" altLang="zh-CN" sz="2800" baseline="-25000">
                <a:solidFill>
                  <a:schemeClr val="bg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590" name="Oval 15"/>
            <p:cNvSpPr>
              <a:spLocks noChangeArrowheads="1"/>
            </p:cNvSpPr>
            <p:nvPr/>
          </p:nvSpPr>
          <p:spPr bwMode="auto">
            <a:xfrm>
              <a:off x="8101557" y="5868428"/>
              <a:ext cx="595312" cy="57626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bg2"/>
                  </a:solidFill>
                </a:rPr>
                <a:t>U</a:t>
              </a:r>
              <a:endParaRPr lang="en-US" altLang="zh-CN" sz="2800">
                <a:solidFill>
                  <a:schemeClr val="bg2"/>
                </a:solidFill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5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55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55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55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55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55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55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55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554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554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554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554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3" grpId="0"/>
    </p:bldLst>
  </p:timing>
</p:sld>
</file>

<file path=ppt/theme/theme1.xml><?xml version="1.0" encoding="utf-8"?>
<a:theme xmlns:a="http://schemas.openxmlformats.org/drawingml/2006/main" name="Azure">
  <a:themeElements>
    <a:clrScheme name="">
      <a:dk1>
        <a:srgbClr val="000000"/>
      </a:dk1>
      <a:lt1>
        <a:srgbClr val="FFFFFF"/>
      </a:lt1>
      <a:dk2>
        <a:srgbClr val="3333FF"/>
      </a:dk2>
      <a:lt2>
        <a:srgbClr val="00FFFF"/>
      </a:lt2>
      <a:accent1>
        <a:srgbClr val="00CCCC"/>
      </a:accent1>
      <a:accent2>
        <a:srgbClr val="CC99FF"/>
      </a:accent2>
      <a:accent3>
        <a:srgbClr val="ADADFF"/>
      </a:accent3>
      <a:accent4>
        <a:srgbClr val="DADADA"/>
      </a:accent4>
      <a:accent5>
        <a:srgbClr val="AAE2E2"/>
      </a:accent5>
      <a:accent6>
        <a:srgbClr val="B98AE7"/>
      </a:accent6>
      <a:hlink>
        <a:srgbClr val="FF3300"/>
      </a:hlink>
      <a:folHlink>
        <a:srgbClr val="6699FF"/>
      </a:folHlink>
    </a:clrScheme>
    <a:fontScheme name="Azur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457200" marR="0" indent="0" algn="l" defTabSz="914400" rtl="0" eaLnBrk="0" fontAlgn="base" latinLnBrk="0" hangingPunct="0">
          <a:lnSpc>
            <a:spcPct val="11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75000"/>
          <a:buFont typeface="Monotype Sorts" pitchFamily="2" charset="2"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457200" marR="0" indent="0" algn="l" defTabSz="914400" rtl="0" eaLnBrk="0" fontAlgn="base" latinLnBrk="0" hangingPunct="0">
          <a:lnSpc>
            <a:spcPct val="11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75000"/>
          <a:buFont typeface="Monotype Sorts" pitchFamily="2" charset="2"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Azure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CC99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B98AE7"/>
        </a:accent6>
        <a:hlink>
          <a:srgbClr val="6600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zure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D:\MSOffice\Template\Presentation Designs\Azure.pot</Template>
  <TotalTime>17762</TotalTime>
  <Words>2629</Words>
  <Application>Microsoft Macintosh PowerPoint</Application>
  <PresentationFormat>全屏显示(4:3)</PresentationFormat>
  <Paragraphs>551</Paragraphs>
  <Slides>35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华文楷体</vt:lpstr>
      <vt:lpstr>楷体_GB2312</vt:lpstr>
      <vt:lpstr>隶书</vt:lpstr>
      <vt:lpstr>宋体</vt:lpstr>
      <vt:lpstr>Arial</vt:lpstr>
      <vt:lpstr>Monotype Sorts</vt:lpstr>
      <vt:lpstr>Symbol</vt:lpstr>
      <vt:lpstr>Times New Roman</vt:lpstr>
      <vt:lpstr>Wingdings</vt:lpstr>
      <vt:lpstr>Azure</vt:lpstr>
      <vt:lpstr>Image</vt:lpstr>
      <vt:lpstr>Microsoft 公式 3.0</vt:lpstr>
      <vt:lpstr>第3章  词法分析</vt:lpstr>
      <vt:lpstr>PowerPoint 演示文稿</vt:lpstr>
      <vt:lpstr>3.1  词法分析程序的功能</vt:lpstr>
      <vt:lpstr>PowerPoint 演示文稿</vt:lpstr>
      <vt:lpstr>PowerPoint 演示文稿</vt:lpstr>
      <vt:lpstr>PowerPoint 演示文稿</vt:lpstr>
      <vt:lpstr>例 : 单词符号序列 while(*pointer!='\0'){pointer++;} </vt:lpstr>
      <vt:lpstr>PowerPoint 演示文稿</vt:lpstr>
      <vt:lpstr>3.3.1 状态图</vt:lpstr>
      <vt:lpstr>PowerPoint 演示文稿</vt:lpstr>
      <vt:lpstr>3.3.2 利用状态图识别字符串</vt:lpstr>
      <vt:lpstr>PowerPoint 演示文稿</vt:lpstr>
      <vt:lpstr>PowerPoint 演示文稿</vt:lpstr>
      <vt:lpstr>PowerPoint 演示文稿</vt:lpstr>
      <vt:lpstr>TEST词法规则</vt:lpstr>
      <vt:lpstr>TEST各条词法规则的状态图</vt:lpstr>
      <vt:lpstr>TEST各类单词符号的状态图</vt:lpstr>
      <vt:lpstr>PowerPoint 演示文稿</vt:lpstr>
      <vt:lpstr>PowerPoint 演示文稿</vt:lpstr>
      <vt:lpstr>3.4.2 TEST词法分析程序的设计</vt:lpstr>
      <vt:lpstr>3.4.3 TEST词法分析程序的实现 </vt:lpstr>
      <vt:lpstr>PowerPoint 演示文稿</vt:lpstr>
      <vt:lpstr>PowerPoint 演示文稿</vt:lpstr>
      <vt:lpstr>3.5  正则表达式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正规文法 =&gt;正规式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《编译原理》</dc:title>
  <dc:subject>第4章</dc:subject>
  <dc:creator>shiyimin</dc:creator>
  <cp:keywords>词法分析</cp:keywords>
  <cp:lastModifiedBy>Mi Zetian</cp:lastModifiedBy>
  <cp:revision>2358</cp:revision>
  <dcterms:created xsi:type="dcterms:W3CDTF">1995-06-17T23:31:02Z</dcterms:created>
  <dcterms:modified xsi:type="dcterms:W3CDTF">2020-09-24T10:28:53Z</dcterms:modified>
</cp:coreProperties>
</file>