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handoutMasterIdLst>
    <p:handoutMasterId r:id="rId66"/>
  </p:handoutMasterIdLst>
  <p:sldIdLst>
    <p:sldId id="1017" r:id="rId2"/>
    <p:sldId id="1024" r:id="rId3"/>
    <p:sldId id="1025" r:id="rId4"/>
    <p:sldId id="1026" r:id="rId5"/>
    <p:sldId id="1027" r:id="rId6"/>
    <p:sldId id="1019" r:id="rId7"/>
    <p:sldId id="1028" r:id="rId8"/>
    <p:sldId id="896" r:id="rId9"/>
    <p:sldId id="359" r:id="rId10"/>
    <p:sldId id="1029" r:id="rId11"/>
    <p:sldId id="1030" r:id="rId12"/>
    <p:sldId id="1031" r:id="rId13"/>
    <p:sldId id="901" r:id="rId14"/>
    <p:sldId id="1032" r:id="rId15"/>
    <p:sldId id="1033" r:id="rId16"/>
    <p:sldId id="1034" r:id="rId17"/>
    <p:sldId id="1035" r:id="rId18"/>
    <p:sldId id="1036" r:id="rId19"/>
    <p:sldId id="864" r:id="rId20"/>
    <p:sldId id="1037" r:id="rId21"/>
    <p:sldId id="955" r:id="rId22"/>
    <p:sldId id="1038" r:id="rId23"/>
    <p:sldId id="1039" r:id="rId24"/>
    <p:sldId id="1040" r:id="rId25"/>
    <p:sldId id="361" r:id="rId26"/>
    <p:sldId id="956" r:id="rId27"/>
    <p:sldId id="913" r:id="rId28"/>
    <p:sldId id="1005" r:id="rId29"/>
    <p:sldId id="957" r:id="rId30"/>
    <p:sldId id="958" r:id="rId31"/>
    <p:sldId id="1006" r:id="rId32"/>
    <p:sldId id="1007" r:id="rId33"/>
    <p:sldId id="1008" r:id="rId34"/>
    <p:sldId id="1009" r:id="rId35"/>
    <p:sldId id="923" r:id="rId36"/>
    <p:sldId id="932" r:id="rId37"/>
    <p:sldId id="933" r:id="rId38"/>
    <p:sldId id="936" r:id="rId39"/>
    <p:sldId id="920" r:id="rId40"/>
    <p:sldId id="963" r:id="rId41"/>
    <p:sldId id="962" r:id="rId42"/>
    <p:sldId id="929" r:id="rId43"/>
    <p:sldId id="1011" r:id="rId44"/>
    <p:sldId id="1012" r:id="rId45"/>
    <p:sldId id="1013" r:id="rId46"/>
    <p:sldId id="1021" r:id="rId47"/>
    <p:sldId id="1022" r:id="rId48"/>
    <p:sldId id="1023" r:id="rId49"/>
    <p:sldId id="934" r:id="rId50"/>
    <p:sldId id="935" r:id="rId51"/>
    <p:sldId id="869" r:id="rId52"/>
    <p:sldId id="1014" r:id="rId53"/>
    <p:sldId id="1041" r:id="rId54"/>
    <p:sldId id="1015" r:id="rId55"/>
    <p:sldId id="1016" r:id="rId56"/>
    <p:sldId id="970" r:id="rId57"/>
    <p:sldId id="937" r:id="rId58"/>
    <p:sldId id="938" r:id="rId59"/>
    <p:sldId id="939" r:id="rId60"/>
    <p:sldId id="941" r:id="rId61"/>
    <p:sldId id="940" r:id="rId62"/>
    <p:sldId id="947" r:id="rId63"/>
    <p:sldId id="975" r:id="rId64"/>
  </p:sldIdLst>
  <p:sldSz cx="9144000" cy="6858000" type="screen4x3"/>
  <p:notesSz cx="6858000" cy="9144000"/>
  <p:defaultTextStyle>
    <a:defPPr>
      <a:defRPr lang="zh-CN"/>
    </a:defPPr>
    <a:lvl1pPr algn="l" rtl="0" eaLnBrk="0" fontAlgn="base" hangingPunct="0">
      <a:spcBef>
        <a:spcPct val="0"/>
      </a:spcBef>
      <a:spcAft>
        <a:spcPct val="0"/>
      </a:spcAft>
      <a:defRPr kumimoji="1" sz="2800" b="1" kern="1200">
        <a:solidFill>
          <a:srgbClr val="FFFF00"/>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rgbClr val="FFFF00"/>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rgbClr val="FFFF00"/>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rgbClr val="FFFF00"/>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rgbClr val="FFFF00"/>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2800" b="1" kern="1200">
        <a:solidFill>
          <a:srgbClr val="FFFF00"/>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2800" b="1" kern="1200">
        <a:solidFill>
          <a:srgbClr val="FFFF00"/>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2800" b="1" kern="1200">
        <a:solidFill>
          <a:srgbClr val="FFFF00"/>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2800" b="1" kern="1200">
        <a:solidFill>
          <a:srgbClr val="FFFF00"/>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6600"/>
    <a:srgbClr val="996633"/>
    <a:srgbClr val="B9E1FF"/>
    <a:srgbClr val="FF00FF"/>
    <a:srgbClr val="9966FF"/>
    <a:srgbClr val="00682F"/>
    <a:srgbClr val="DBFDDE"/>
    <a:srgbClr val="66FF33"/>
    <a:srgbClr val="F8F8F8"/>
    <a:srgbClr val="F3F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autoAdjust="0"/>
    <p:restoredTop sz="94629" autoAdjust="0"/>
  </p:normalViewPr>
  <p:slideViewPr>
    <p:cSldViewPr>
      <p:cViewPr varScale="1">
        <p:scale>
          <a:sx n="108" d="100"/>
          <a:sy n="108" d="100"/>
        </p:scale>
        <p:origin x="176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83" d="100"/>
          <a:sy n="83" d="100"/>
        </p:scale>
        <p:origin x="-117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2159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nSpc>
                <a:spcPct val="100000"/>
              </a:lnSpc>
              <a:spcBef>
                <a:spcPct val="0"/>
              </a:spcBef>
              <a:buClrTx/>
              <a:buSzTx/>
              <a:buFontTx/>
              <a:buNone/>
              <a:defRPr sz="1000" b="0" i="1">
                <a:solidFill>
                  <a:schemeClr val="tx1"/>
                </a:solidFill>
                <a:effectLst/>
                <a:latin typeface="Times New Roman" pitchFamily="18" charset="0"/>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lnSpc>
                <a:spcPct val="100000"/>
              </a:lnSpc>
              <a:spcBef>
                <a:spcPct val="0"/>
              </a:spcBef>
              <a:buClrTx/>
              <a:buSzTx/>
              <a:buFontTx/>
              <a:buNone/>
              <a:defRPr sz="1000" b="0" i="1">
                <a:solidFill>
                  <a:schemeClr val="tx1"/>
                </a:solidFill>
                <a:effectLst/>
                <a:latin typeface="Times New Roman" pitchFamily="18"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nSpc>
                <a:spcPct val="100000"/>
              </a:lnSpc>
              <a:spcBef>
                <a:spcPct val="0"/>
              </a:spcBef>
              <a:buClrTx/>
              <a:buSzTx/>
              <a:buFontTx/>
              <a:buNone/>
              <a:defRPr sz="1000" b="0" i="1">
                <a:solidFill>
                  <a:schemeClr val="tx1"/>
                </a:solidFill>
                <a:effectLst/>
                <a:latin typeface="Times New Roman" pitchFamily="18" charset="0"/>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b="0" i="1">
                <a:solidFill>
                  <a:schemeClr val="tx1"/>
                </a:solidFill>
                <a:latin typeface="Times New Roman" panose="02020603050405020304" pitchFamily="18" charset="0"/>
              </a:defRPr>
            </a:lvl1pPr>
          </a:lstStyle>
          <a:p>
            <a:pPr>
              <a:defRPr/>
            </a:pPr>
            <a:fld id="{ECEC8DE3-8627-47A8-99D8-B23C09AFD399}" type="slidenum">
              <a:rPr lang="en-US" altLang="zh-CN"/>
              <a:pPr>
                <a:defRPr/>
              </a:pPr>
              <a:t>‹#›</a:t>
            </a:fld>
            <a:endParaRPr lang="en-US" altLang="zh-CN"/>
          </a:p>
        </p:txBody>
      </p:sp>
    </p:spTree>
    <p:extLst>
      <p:ext uri="{BB962C8B-B14F-4D97-AF65-F5344CB8AC3E}">
        <p14:creationId xmlns:p14="http://schemas.microsoft.com/office/powerpoint/2010/main" val="37043790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xfrm>
            <a:off x="1150938" y="692150"/>
            <a:ext cx="4556125" cy="3416300"/>
          </a:xfrm>
          <a:ln/>
        </p:spPr>
      </p:sp>
      <p:sp>
        <p:nvSpPr>
          <p:cNvPr id="51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FFFF00"/>
                </a:solidFill>
                <a:latin typeface="宋体" panose="02010600030101010101" pitchFamily="2" charset="-122"/>
                <a:ea typeface="宋体" panose="02010600030101010101" pitchFamily="2" charset="-122"/>
              </a:defRPr>
            </a:lvl1pPr>
            <a:lvl2pPr marL="742950" indent="-285750">
              <a:defRPr kumimoji="1" sz="2800" b="1">
                <a:solidFill>
                  <a:srgbClr val="FFFF00"/>
                </a:solidFill>
                <a:latin typeface="宋体" panose="02010600030101010101" pitchFamily="2" charset="-122"/>
                <a:ea typeface="宋体" panose="02010600030101010101" pitchFamily="2" charset="-122"/>
              </a:defRPr>
            </a:lvl2pPr>
            <a:lvl3pPr marL="1143000" indent="-228600">
              <a:defRPr kumimoji="1" sz="2800" b="1">
                <a:solidFill>
                  <a:srgbClr val="FFFF00"/>
                </a:solidFill>
                <a:latin typeface="宋体" panose="02010600030101010101" pitchFamily="2" charset="-122"/>
                <a:ea typeface="宋体" panose="02010600030101010101" pitchFamily="2" charset="-122"/>
              </a:defRPr>
            </a:lvl3pPr>
            <a:lvl4pPr marL="1600200" indent="-228600">
              <a:defRPr kumimoji="1" sz="2800" b="1">
                <a:solidFill>
                  <a:srgbClr val="FFFF00"/>
                </a:solidFill>
                <a:latin typeface="宋体" panose="02010600030101010101" pitchFamily="2" charset="-122"/>
                <a:ea typeface="宋体" panose="02010600030101010101" pitchFamily="2" charset="-122"/>
              </a:defRPr>
            </a:lvl4pPr>
            <a:lvl5pPr marL="2057400" indent="-228600">
              <a:defRPr kumimoji="1" sz="2800" b="1">
                <a:solidFill>
                  <a:srgbClr val="FFFF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9pPr>
          </a:lstStyle>
          <a:p>
            <a:fld id="{833EFB46-B886-48E9-AB1B-A69960C08894}" type="slidenum">
              <a:rPr lang="en-US" altLang="zh-CN" sz="1000" b="0" smtClean="0">
                <a:solidFill>
                  <a:schemeClr val="tx1"/>
                </a:solidFill>
                <a:latin typeface="Times New Roman" panose="02020603050405020304" pitchFamily="18" charset="0"/>
              </a:rPr>
              <a:pPr/>
              <a:t>1</a:t>
            </a:fld>
            <a:endParaRPr lang="en-US" altLang="zh-CN"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124388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xfrm>
            <a:off x="1150938" y="692150"/>
            <a:ext cx="4556125" cy="3416300"/>
          </a:xfrm>
          <a:ln/>
        </p:spPr>
      </p:sp>
      <p:sp>
        <p:nvSpPr>
          <p:cNvPr id="13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FFFF00"/>
                </a:solidFill>
                <a:latin typeface="宋体" panose="02010600030101010101" pitchFamily="2" charset="-122"/>
                <a:ea typeface="宋体" panose="02010600030101010101" pitchFamily="2" charset="-122"/>
              </a:defRPr>
            </a:lvl1pPr>
            <a:lvl2pPr marL="742950" indent="-285750">
              <a:defRPr kumimoji="1" sz="2800" b="1">
                <a:solidFill>
                  <a:srgbClr val="FFFF00"/>
                </a:solidFill>
                <a:latin typeface="宋体" panose="02010600030101010101" pitchFamily="2" charset="-122"/>
                <a:ea typeface="宋体" panose="02010600030101010101" pitchFamily="2" charset="-122"/>
              </a:defRPr>
            </a:lvl2pPr>
            <a:lvl3pPr marL="1143000" indent="-228600">
              <a:defRPr kumimoji="1" sz="2800" b="1">
                <a:solidFill>
                  <a:srgbClr val="FFFF00"/>
                </a:solidFill>
                <a:latin typeface="宋体" panose="02010600030101010101" pitchFamily="2" charset="-122"/>
                <a:ea typeface="宋体" panose="02010600030101010101" pitchFamily="2" charset="-122"/>
              </a:defRPr>
            </a:lvl3pPr>
            <a:lvl4pPr marL="1600200" indent="-228600">
              <a:defRPr kumimoji="1" sz="2800" b="1">
                <a:solidFill>
                  <a:srgbClr val="FFFF00"/>
                </a:solidFill>
                <a:latin typeface="宋体" panose="02010600030101010101" pitchFamily="2" charset="-122"/>
                <a:ea typeface="宋体" panose="02010600030101010101" pitchFamily="2" charset="-122"/>
              </a:defRPr>
            </a:lvl4pPr>
            <a:lvl5pPr marL="2057400" indent="-228600">
              <a:defRPr kumimoji="1" sz="2800" b="1">
                <a:solidFill>
                  <a:srgbClr val="FFFF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9pPr>
          </a:lstStyle>
          <a:p>
            <a:fld id="{FE3B30CF-468A-47DB-928E-CA82518E5D7D}" type="slidenum">
              <a:rPr lang="en-US" altLang="zh-CN" sz="1000" b="0" smtClean="0">
                <a:solidFill>
                  <a:schemeClr val="tx1"/>
                </a:solidFill>
                <a:latin typeface="Times New Roman" panose="02020603050405020304" pitchFamily="18" charset="0"/>
              </a:rPr>
              <a:pPr/>
              <a:t>8</a:t>
            </a:fld>
            <a:endParaRPr lang="en-US" altLang="zh-CN"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609162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FFFF00"/>
                </a:solidFill>
                <a:latin typeface="宋体" panose="02010600030101010101" pitchFamily="2" charset="-122"/>
                <a:ea typeface="宋体" panose="02010600030101010101" pitchFamily="2" charset="-122"/>
              </a:defRPr>
            </a:lvl1pPr>
            <a:lvl2pPr marL="742950" indent="-285750">
              <a:defRPr kumimoji="1" sz="2800" b="1">
                <a:solidFill>
                  <a:srgbClr val="FFFF00"/>
                </a:solidFill>
                <a:latin typeface="宋体" panose="02010600030101010101" pitchFamily="2" charset="-122"/>
                <a:ea typeface="宋体" panose="02010600030101010101" pitchFamily="2" charset="-122"/>
              </a:defRPr>
            </a:lvl2pPr>
            <a:lvl3pPr marL="1143000" indent="-228600">
              <a:defRPr kumimoji="1" sz="2800" b="1">
                <a:solidFill>
                  <a:srgbClr val="FFFF00"/>
                </a:solidFill>
                <a:latin typeface="宋体" panose="02010600030101010101" pitchFamily="2" charset="-122"/>
                <a:ea typeface="宋体" panose="02010600030101010101" pitchFamily="2" charset="-122"/>
              </a:defRPr>
            </a:lvl3pPr>
            <a:lvl4pPr marL="1600200" indent="-228600">
              <a:defRPr kumimoji="1" sz="2800" b="1">
                <a:solidFill>
                  <a:srgbClr val="FFFF00"/>
                </a:solidFill>
                <a:latin typeface="宋体" panose="02010600030101010101" pitchFamily="2" charset="-122"/>
                <a:ea typeface="宋体" panose="02010600030101010101" pitchFamily="2" charset="-122"/>
              </a:defRPr>
            </a:lvl4pPr>
            <a:lvl5pPr marL="2057400" indent="-228600">
              <a:defRPr kumimoji="1" sz="2800" b="1">
                <a:solidFill>
                  <a:srgbClr val="FFFF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9pPr>
          </a:lstStyle>
          <a:p>
            <a:fld id="{1DFEC075-333D-4652-A15A-5EE03A873311}" type="slidenum">
              <a:rPr lang="en-US" altLang="zh-CN" sz="1000" b="0" smtClean="0">
                <a:solidFill>
                  <a:schemeClr val="tx1"/>
                </a:solidFill>
                <a:latin typeface="Times New Roman" panose="02020603050405020304" pitchFamily="18" charset="0"/>
              </a:rPr>
              <a:pPr/>
              <a:t>13</a:t>
            </a:fld>
            <a:endParaRPr lang="en-US" altLang="zh-CN" sz="1000" b="0">
              <a:solidFill>
                <a:schemeClr val="tx1"/>
              </a:solidFill>
              <a:latin typeface="Times New Roman" panose="02020603050405020304" pitchFamily="18" charset="0"/>
            </a:endParaRPr>
          </a:p>
        </p:txBody>
      </p:sp>
      <p:sp>
        <p:nvSpPr>
          <p:cNvPr id="19459" name="Rectangle 2"/>
          <p:cNvSpPr>
            <a:spLocks noGrp="1" noRot="1" noChangeAspect="1" noChangeArrowheads="1" noTextEdit="1"/>
          </p:cNvSpPr>
          <p:nvPr>
            <p:ph type="sldImg"/>
          </p:nvPr>
        </p:nvSpPr>
        <p:spPr>
          <a:xfrm>
            <a:off x="1150938" y="692150"/>
            <a:ext cx="4556125" cy="3416300"/>
          </a:xfrm>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br>
              <a:rPr lang="zh-CN" altLang="en-US" sz="800" b="1">
                <a:solidFill>
                  <a:srgbClr val="800000"/>
                </a:solidFill>
              </a:rPr>
            </a:br>
            <a:endParaRPr lang="zh-CN" altLang="en-US" sz="800" b="1">
              <a:solidFill>
                <a:srgbClr val="800000"/>
              </a:solidFill>
            </a:endParaRPr>
          </a:p>
        </p:txBody>
      </p:sp>
    </p:spTree>
    <p:extLst>
      <p:ext uri="{BB962C8B-B14F-4D97-AF65-F5344CB8AC3E}">
        <p14:creationId xmlns:p14="http://schemas.microsoft.com/office/powerpoint/2010/main" val="4065513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FFFF00"/>
                </a:solidFill>
                <a:latin typeface="宋体" panose="02010600030101010101" pitchFamily="2" charset="-122"/>
                <a:ea typeface="宋体" panose="02010600030101010101" pitchFamily="2" charset="-122"/>
              </a:defRPr>
            </a:lvl1pPr>
            <a:lvl2pPr marL="742950" indent="-285750">
              <a:defRPr kumimoji="1" sz="2800" b="1">
                <a:solidFill>
                  <a:srgbClr val="FFFF00"/>
                </a:solidFill>
                <a:latin typeface="宋体" panose="02010600030101010101" pitchFamily="2" charset="-122"/>
                <a:ea typeface="宋体" panose="02010600030101010101" pitchFamily="2" charset="-122"/>
              </a:defRPr>
            </a:lvl2pPr>
            <a:lvl3pPr marL="1143000" indent="-228600">
              <a:defRPr kumimoji="1" sz="2800" b="1">
                <a:solidFill>
                  <a:srgbClr val="FFFF00"/>
                </a:solidFill>
                <a:latin typeface="宋体" panose="02010600030101010101" pitchFamily="2" charset="-122"/>
                <a:ea typeface="宋体" panose="02010600030101010101" pitchFamily="2" charset="-122"/>
              </a:defRPr>
            </a:lvl3pPr>
            <a:lvl4pPr marL="1600200" indent="-228600">
              <a:defRPr kumimoji="1" sz="2800" b="1">
                <a:solidFill>
                  <a:srgbClr val="FFFF00"/>
                </a:solidFill>
                <a:latin typeface="宋体" panose="02010600030101010101" pitchFamily="2" charset="-122"/>
                <a:ea typeface="宋体" panose="02010600030101010101" pitchFamily="2" charset="-122"/>
              </a:defRPr>
            </a:lvl4pPr>
            <a:lvl5pPr marL="2057400" indent="-228600">
              <a:defRPr kumimoji="1" sz="2800" b="1">
                <a:solidFill>
                  <a:srgbClr val="FFFF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9pPr>
          </a:lstStyle>
          <a:p>
            <a:fld id="{F27CB6F7-121C-45A6-B6C2-CCD050535F30}" type="slidenum">
              <a:rPr lang="en-US" altLang="zh-CN" sz="1000" b="0" smtClean="0">
                <a:solidFill>
                  <a:schemeClr val="tx1"/>
                </a:solidFill>
                <a:latin typeface="Times New Roman" panose="02020603050405020304" pitchFamily="18" charset="0"/>
              </a:rPr>
              <a:pPr/>
              <a:t>19</a:t>
            </a:fld>
            <a:endParaRPr lang="en-US" altLang="zh-CN" sz="1000" b="0">
              <a:solidFill>
                <a:schemeClr val="tx1"/>
              </a:solidFill>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a:xfrm>
            <a:off x="1150938" y="692150"/>
            <a:ext cx="4556125" cy="3416300"/>
          </a:xfrm>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solidFill>
                  <a:srgbClr val="000000"/>
                </a:solidFill>
              </a:rPr>
              <a:t>2</a:t>
            </a:r>
            <a:r>
              <a:rPr lang="en-US" altLang="zh-CN" b="1" baseline="30000">
                <a:solidFill>
                  <a:srgbClr val="000000"/>
                </a:solidFill>
              </a:rPr>
              <a:t>Q</a:t>
            </a:r>
            <a:r>
              <a:rPr lang="zh-CN" altLang="en-US" b="1"/>
              <a:t>是</a:t>
            </a:r>
            <a:r>
              <a:rPr lang="en-US" altLang="zh-CN" b="1"/>
              <a:t>Q</a:t>
            </a:r>
            <a:r>
              <a:rPr lang="zh-CN" altLang="en-US" b="1"/>
              <a:t>的幂集，即</a:t>
            </a:r>
            <a:r>
              <a:rPr lang="en-US" altLang="zh-CN" b="1"/>
              <a:t>Q</a:t>
            </a:r>
            <a:r>
              <a:rPr lang="zh-CN" altLang="en-US" b="1"/>
              <a:t>中所有子集组成的集合。</a:t>
            </a:r>
          </a:p>
        </p:txBody>
      </p:sp>
    </p:spTree>
    <p:extLst>
      <p:ext uri="{BB962C8B-B14F-4D97-AF65-F5344CB8AC3E}">
        <p14:creationId xmlns:p14="http://schemas.microsoft.com/office/powerpoint/2010/main" val="1427586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xfrm>
            <a:off x="1150938" y="692150"/>
            <a:ext cx="4556125" cy="3416300"/>
          </a:xfrm>
          <a:ln/>
        </p:spPr>
      </p:sp>
      <p:sp>
        <p:nvSpPr>
          <p:cNvPr id="409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9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FFFF00"/>
                </a:solidFill>
                <a:latin typeface="宋体" panose="02010600030101010101" pitchFamily="2" charset="-122"/>
                <a:ea typeface="宋体" panose="02010600030101010101" pitchFamily="2" charset="-122"/>
              </a:defRPr>
            </a:lvl1pPr>
            <a:lvl2pPr marL="742950" indent="-285750">
              <a:defRPr kumimoji="1" sz="2800" b="1">
                <a:solidFill>
                  <a:srgbClr val="FFFF00"/>
                </a:solidFill>
                <a:latin typeface="宋体" panose="02010600030101010101" pitchFamily="2" charset="-122"/>
                <a:ea typeface="宋体" panose="02010600030101010101" pitchFamily="2" charset="-122"/>
              </a:defRPr>
            </a:lvl2pPr>
            <a:lvl3pPr marL="1143000" indent="-228600">
              <a:defRPr kumimoji="1" sz="2800" b="1">
                <a:solidFill>
                  <a:srgbClr val="FFFF00"/>
                </a:solidFill>
                <a:latin typeface="宋体" panose="02010600030101010101" pitchFamily="2" charset="-122"/>
                <a:ea typeface="宋体" panose="02010600030101010101" pitchFamily="2" charset="-122"/>
              </a:defRPr>
            </a:lvl3pPr>
            <a:lvl4pPr marL="1600200" indent="-228600">
              <a:defRPr kumimoji="1" sz="2800" b="1">
                <a:solidFill>
                  <a:srgbClr val="FFFF00"/>
                </a:solidFill>
                <a:latin typeface="宋体" panose="02010600030101010101" pitchFamily="2" charset="-122"/>
                <a:ea typeface="宋体" panose="02010600030101010101" pitchFamily="2" charset="-122"/>
              </a:defRPr>
            </a:lvl4pPr>
            <a:lvl5pPr marL="2057400" indent="-228600">
              <a:defRPr kumimoji="1" sz="2800" b="1">
                <a:solidFill>
                  <a:srgbClr val="FFFF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9pPr>
          </a:lstStyle>
          <a:p>
            <a:fld id="{AA283711-FBE2-483A-A432-FB479E51DF0F}" type="slidenum">
              <a:rPr lang="en-US" altLang="zh-CN" sz="1000" b="0" smtClean="0">
                <a:solidFill>
                  <a:schemeClr val="tx1"/>
                </a:solidFill>
                <a:latin typeface="Times New Roman" panose="02020603050405020304" pitchFamily="18" charset="0"/>
              </a:rPr>
              <a:pPr/>
              <a:t>32</a:t>
            </a:fld>
            <a:endParaRPr lang="en-US" altLang="zh-CN"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718028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xfrm>
            <a:off x="1150938" y="692150"/>
            <a:ext cx="4556125" cy="3416300"/>
          </a:xfrm>
          <a:ln/>
        </p:spPr>
      </p:sp>
      <p:sp>
        <p:nvSpPr>
          <p:cNvPr id="440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0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FFFF00"/>
                </a:solidFill>
                <a:latin typeface="宋体" panose="02010600030101010101" pitchFamily="2" charset="-122"/>
                <a:ea typeface="宋体" panose="02010600030101010101" pitchFamily="2" charset="-122"/>
              </a:defRPr>
            </a:lvl1pPr>
            <a:lvl2pPr marL="742950" indent="-285750">
              <a:defRPr kumimoji="1" sz="2800" b="1">
                <a:solidFill>
                  <a:srgbClr val="FFFF00"/>
                </a:solidFill>
                <a:latin typeface="宋体" panose="02010600030101010101" pitchFamily="2" charset="-122"/>
                <a:ea typeface="宋体" panose="02010600030101010101" pitchFamily="2" charset="-122"/>
              </a:defRPr>
            </a:lvl2pPr>
            <a:lvl3pPr marL="1143000" indent="-228600">
              <a:defRPr kumimoji="1" sz="2800" b="1">
                <a:solidFill>
                  <a:srgbClr val="FFFF00"/>
                </a:solidFill>
                <a:latin typeface="宋体" panose="02010600030101010101" pitchFamily="2" charset="-122"/>
                <a:ea typeface="宋体" panose="02010600030101010101" pitchFamily="2" charset="-122"/>
              </a:defRPr>
            </a:lvl3pPr>
            <a:lvl4pPr marL="1600200" indent="-228600">
              <a:defRPr kumimoji="1" sz="2800" b="1">
                <a:solidFill>
                  <a:srgbClr val="FFFF00"/>
                </a:solidFill>
                <a:latin typeface="宋体" panose="02010600030101010101" pitchFamily="2" charset="-122"/>
                <a:ea typeface="宋体" panose="02010600030101010101" pitchFamily="2" charset="-122"/>
              </a:defRPr>
            </a:lvl4pPr>
            <a:lvl5pPr marL="2057400" indent="-228600">
              <a:defRPr kumimoji="1" sz="2800" b="1">
                <a:solidFill>
                  <a:srgbClr val="FFFF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9pPr>
          </a:lstStyle>
          <a:p>
            <a:fld id="{8CD4A6D0-867A-489C-8F9C-C3A86287FAFC}" type="slidenum">
              <a:rPr lang="en-US" altLang="zh-CN" sz="1000" b="0" smtClean="0">
                <a:solidFill>
                  <a:schemeClr val="tx1"/>
                </a:solidFill>
                <a:latin typeface="Times New Roman" panose="02020603050405020304" pitchFamily="18" charset="0"/>
              </a:rPr>
              <a:pPr/>
              <a:t>34</a:t>
            </a:fld>
            <a:endParaRPr lang="en-US" altLang="zh-CN"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066319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FFFF00"/>
                </a:solidFill>
                <a:latin typeface="宋体" panose="02010600030101010101" pitchFamily="2" charset="-122"/>
                <a:ea typeface="宋体" panose="02010600030101010101" pitchFamily="2" charset="-122"/>
              </a:defRPr>
            </a:lvl1pPr>
            <a:lvl2pPr marL="742950" indent="-285750">
              <a:defRPr kumimoji="1" sz="2800" b="1">
                <a:solidFill>
                  <a:srgbClr val="FFFF00"/>
                </a:solidFill>
                <a:latin typeface="宋体" panose="02010600030101010101" pitchFamily="2" charset="-122"/>
                <a:ea typeface="宋体" panose="02010600030101010101" pitchFamily="2" charset="-122"/>
              </a:defRPr>
            </a:lvl2pPr>
            <a:lvl3pPr marL="1143000" indent="-228600">
              <a:defRPr kumimoji="1" sz="2800" b="1">
                <a:solidFill>
                  <a:srgbClr val="FFFF00"/>
                </a:solidFill>
                <a:latin typeface="宋体" panose="02010600030101010101" pitchFamily="2" charset="-122"/>
                <a:ea typeface="宋体" panose="02010600030101010101" pitchFamily="2" charset="-122"/>
              </a:defRPr>
            </a:lvl3pPr>
            <a:lvl4pPr marL="1600200" indent="-228600">
              <a:defRPr kumimoji="1" sz="2800" b="1">
                <a:solidFill>
                  <a:srgbClr val="FFFF00"/>
                </a:solidFill>
                <a:latin typeface="宋体" panose="02010600030101010101" pitchFamily="2" charset="-122"/>
                <a:ea typeface="宋体" panose="02010600030101010101" pitchFamily="2" charset="-122"/>
              </a:defRPr>
            </a:lvl4pPr>
            <a:lvl5pPr marL="2057400" indent="-228600">
              <a:defRPr kumimoji="1" sz="2800" b="1">
                <a:solidFill>
                  <a:srgbClr val="FFFF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9pPr>
          </a:lstStyle>
          <a:p>
            <a:fld id="{5F71F31F-1B56-4A74-BDED-DACEFEC2A55F}" type="slidenum">
              <a:rPr lang="en-US" altLang="zh-CN" sz="1000" b="0" smtClean="0">
                <a:solidFill>
                  <a:schemeClr val="tx1"/>
                </a:solidFill>
                <a:latin typeface="Times New Roman" panose="02020603050405020304" pitchFamily="18" charset="0"/>
              </a:rPr>
              <a:pPr/>
              <a:t>39</a:t>
            </a:fld>
            <a:endParaRPr lang="en-US" altLang="zh-CN" sz="1000" b="0">
              <a:solidFill>
                <a:schemeClr val="tx1"/>
              </a:solidFill>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xfrm>
            <a:off x="1150938" y="692150"/>
            <a:ext cx="4556125" cy="3416300"/>
          </a:xfrm>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如果有两个确定的有穷自动机</a:t>
            </a:r>
            <a:r>
              <a:rPr lang="en-US" altLang="zh-CN"/>
              <a:t>DFA M1</a:t>
            </a:r>
            <a:r>
              <a:rPr lang="zh-CN" altLang="en-US"/>
              <a:t>和</a:t>
            </a:r>
            <a:r>
              <a:rPr lang="en-US" altLang="zh-CN"/>
              <a:t>DFA M2</a:t>
            </a:r>
            <a:r>
              <a:rPr lang="zh-CN" altLang="en-US"/>
              <a:t>所接受的语言完全一样，我们说这两个自动机是等价的。但如果</a:t>
            </a:r>
            <a:r>
              <a:rPr lang="en-US" altLang="zh-CN"/>
              <a:t>DFA M1</a:t>
            </a:r>
            <a:r>
              <a:rPr lang="zh-CN" altLang="en-US"/>
              <a:t>的状态个数比</a:t>
            </a:r>
            <a:r>
              <a:rPr lang="en-US" altLang="zh-CN"/>
              <a:t>DFA M2</a:t>
            </a:r>
            <a:r>
              <a:rPr lang="zh-CN" altLang="en-US"/>
              <a:t>的状态个数少，那么，我们说</a:t>
            </a:r>
            <a:r>
              <a:rPr lang="en-US" altLang="zh-CN"/>
              <a:t>DFA M1</a:t>
            </a:r>
            <a:r>
              <a:rPr lang="zh-CN" altLang="en-US"/>
              <a:t>更加简洁。在设计词法分析程序时，效率是很重要的一个因数。如果可能的话，我们应该构造尽可能小的</a:t>
            </a:r>
            <a:r>
              <a:rPr lang="en-US" altLang="zh-CN"/>
              <a:t>DFA</a:t>
            </a:r>
            <a:r>
              <a:rPr lang="zh-CN" altLang="en-US"/>
              <a:t>。</a:t>
            </a:r>
          </a:p>
        </p:txBody>
      </p:sp>
    </p:spTree>
    <p:extLst>
      <p:ext uri="{BB962C8B-B14F-4D97-AF65-F5344CB8AC3E}">
        <p14:creationId xmlns:p14="http://schemas.microsoft.com/office/powerpoint/2010/main" val="1931717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FFFF00"/>
                </a:solidFill>
                <a:latin typeface="宋体" panose="02010600030101010101" pitchFamily="2" charset="-122"/>
                <a:ea typeface="宋体" panose="02010600030101010101" pitchFamily="2" charset="-122"/>
              </a:defRPr>
            </a:lvl1pPr>
            <a:lvl2pPr marL="742950" indent="-285750">
              <a:defRPr kumimoji="1" sz="2800" b="1">
                <a:solidFill>
                  <a:srgbClr val="FFFF00"/>
                </a:solidFill>
                <a:latin typeface="宋体" panose="02010600030101010101" pitchFamily="2" charset="-122"/>
                <a:ea typeface="宋体" panose="02010600030101010101" pitchFamily="2" charset="-122"/>
              </a:defRPr>
            </a:lvl2pPr>
            <a:lvl3pPr marL="1143000" indent="-228600">
              <a:defRPr kumimoji="1" sz="2800" b="1">
                <a:solidFill>
                  <a:srgbClr val="FFFF00"/>
                </a:solidFill>
                <a:latin typeface="宋体" panose="02010600030101010101" pitchFamily="2" charset="-122"/>
                <a:ea typeface="宋体" panose="02010600030101010101" pitchFamily="2" charset="-122"/>
              </a:defRPr>
            </a:lvl3pPr>
            <a:lvl4pPr marL="1600200" indent="-228600">
              <a:defRPr kumimoji="1" sz="2800" b="1">
                <a:solidFill>
                  <a:srgbClr val="FFFF00"/>
                </a:solidFill>
                <a:latin typeface="宋体" panose="02010600030101010101" pitchFamily="2" charset="-122"/>
                <a:ea typeface="宋体" panose="02010600030101010101" pitchFamily="2" charset="-122"/>
              </a:defRPr>
            </a:lvl4pPr>
            <a:lvl5pPr marL="2057400" indent="-228600">
              <a:defRPr kumimoji="1" sz="2800" b="1">
                <a:solidFill>
                  <a:srgbClr val="FFFF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9pPr>
          </a:lstStyle>
          <a:p>
            <a:fld id="{75AA8F1D-3C8A-46E8-94B1-586C7DEB059C}" type="slidenum">
              <a:rPr lang="en-US" altLang="zh-CN" sz="1000" b="0" smtClean="0">
                <a:solidFill>
                  <a:schemeClr val="tx1"/>
                </a:solidFill>
                <a:latin typeface="Times New Roman" panose="02020603050405020304" pitchFamily="18" charset="0"/>
              </a:rPr>
              <a:pPr/>
              <a:t>40</a:t>
            </a:fld>
            <a:endParaRPr lang="en-US" altLang="zh-CN" sz="1000" b="0">
              <a:solidFill>
                <a:schemeClr val="tx1"/>
              </a:solidFill>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xfrm>
            <a:off x="1150938" y="692150"/>
            <a:ext cx="4556125" cy="3416300"/>
          </a:xfrm>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初始状态到该状态之间没有通路</a:t>
            </a:r>
          </a:p>
          <a:p>
            <a:pPr eaLnBrk="1" hangingPunct="1">
              <a:spcBef>
                <a:spcPct val="50000"/>
              </a:spcBef>
            </a:pPr>
            <a:r>
              <a:rPr lang="zh-CN" altLang="en-US"/>
              <a:t>，即从该状态到终止状态之间没有通路。</a:t>
            </a:r>
          </a:p>
          <a:p>
            <a:endParaRPr lang="en-US" altLang="zh-CN"/>
          </a:p>
        </p:txBody>
      </p:sp>
    </p:spTree>
    <p:extLst>
      <p:ext uri="{BB962C8B-B14F-4D97-AF65-F5344CB8AC3E}">
        <p14:creationId xmlns:p14="http://schemas.microsoft.com/office/powerpoint/2010/main" val="344663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33"/>
          <p:cNvGrpSpPr>
            <a:grpSpLocks/>
          </p:cNvGrpSpPr>
          <p:nvPr/>
        </p:nvGrpSpPr>
        <p:grpSpPr bwMode="auto">
          <a:xfrm>
            <a:off x="0" y="0"/>
            <a:ext cx="1085850" cy="6854825"/>
            <a:chOff x="0" y="0"/>
            <a:chExt cx="684" cy="4318"/>
          </a:xfrm>
        </p:grpSpPr>
        <p:sp>
          <p:nvSpPr>
            <p:cNvPr id="5" name="Rectangle 2"/>
            <p:cNvSpPr>
              <a:spLocks noChangeArrowheads="1"/>
            </p:cNvSpPr>
            <p:nvPr/>
          </p:nvSpPr>
          <p:spPr bwMode="invGray">
            <a:xfrm>
              <a:off x="0" y="0"/>
              <a:ext cx="684" cy="4318"/>
            </a:xfrm>
            <a:prstGeom prst="rect">
              <a:avLst/>
            </a:prstGeom>
            <a:gradFill rotWithShape="0">
              <a:gsLst>
                <a:gs pos="0">
                  <a:schemeClr val="bg1"/>
                </a:gs>
                <a:gs pos="50000">
                  <a:schemeClr val="bg2"/>
                </a:gs>
                <a:gs pos="100000">
                  <a:schemeClr val="bg1"/>
                </a:gs>
              </a:gsLst>
              <a:lin ang="5400000" scaled="1"/>
            </a:gra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nvGrpSpPr>
            <p:cNvPr id="6" name="Group 32"/>
            <p:cNvGrpSpPr>
              <a:grpSpLocks/>
            </p:cNvGrpSpPr>
            <p:nvPr/>
          </p:nvGrpSpPr>
          <p:grpSpPr bwMode="auto">
            <a:xfrm>
              <a:off x="48" y="103"/>
              <a:ext cx="96" cy="4126"/>
              <a:chOff x="48" y="103"/>
              <a:chExt cx="96" cy="4126"/>
            </a:xfrm>
          </p:grpSpPr>
          <p:sp>
            <p:nvSpPr>
              <p:cNvPr id="7" name="Rectangle 3"/>
              <p:cNvSpPr>
                <a:spLocks noChangeArrowheads="1"/>
              </p:cNvSpPr>
              <p:nvPr/>
            </p:nvSpPr>
            <p:spPr bwMode="auto">
              <a:xfrm>
                <a:off x="48" y="1105"/>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 name="Rectangle 4"/>
              <p:cNvSpPr>
                <a:spLocks noChangeArrowheads="1"/>
              </p:cNvSpPr>
              <p:nvPr/>
            </p:nvSpPr>
            <p:spPr bwMode="auto">
              <a:xfrm>
                <a:off x="48" y="1250"/>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9" name="Rectangle 5"/>
              <p:cNvSpPr>
                <a:spLocks noChangeArrowheads="1"/>
              </p:cNvSpPr>
              <p:nvPr/>
            </p:nvSpPr>
            <p:spPr bwMode="auto">
              <a:xfrm>
                <a:off x="48" y="1393"/>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 name="Rectangle 6"/>
              <p:cNvSpPr>
                <a:spLocks noChangeArrowheads="1"/>
              </p:cNvSpPr>
              <p:nvPr/>
            </p:nvSpPr>
            <p:spPr bwMode="auto">
              <a:xfrm>
                <a:off x="48" y="1538"/>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1" name="Rectangle 7"/>
              <p:cNvSpPr>
                <a:spLocks noChangeArrowheads="1"/>
              </p:cNvSpPr>
              <p:nvPr/>
            </p:nvSpPr>
            <p:spPr bwMode="auto">
              <a:xfrm>
                <a:off x="48" y="1683"/>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2" name="Rectangle 8"/>
              <p:cNvSpPr>
                <a:spLocks noChangeArrowheads="1"/>
              </p:cNvSpPr>
              <p:nvPr/>
            </p:nvSpPr>
            <p:spPr bwMode="auto">
              <a:xfrm>
                <a:off x="48" y="1826"/>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3" name="Rectangle 9"/>
              <p:cNvSpPr>
                <a:spLocks noChangeArrowheads="1"/>
              </p:cNvSpPr>
              <p:nvPr/>
            </p:nvSpPr>
            <p:spPr bwMode="auto">
              <a:xfrm>
                <a:off x="48" y="1971"/>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4" name="Rectangle 10"/>
              <p:cNvSpPr>
                <a:spLocks noChangeArrowheads="1"/>
              </p:cNvSpPr>
              <p:nvPr/>
            </p:nvSpPr>
            <p:spPr bwMode="auto">
              <a:xfrm>
                <a:off x="48" y="2116"/>
                <a:ext cx="96" cy="94"/>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5" name="Rectangle 11"/>
              <p:cNvSpPr>
                <a:spLocks noChangeArrowheads="1"/>
              </p:cNvSpPr>
              <p:nvPr/>
            </p:nvSpPr>
            <p:spPr bwMode="auto">
              <a:xfrm>
                <a:off x="48" y="2259"/>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6" name="Rectangle 12"/>
              <p:cNvSpPr>
                <a:spLocks noChangeArrowheads="1"/>
              </p:cNvSpPr>
              <p:nvPr/>
            </p:nvSpPr>
            <p:spPr bwMode="auto">
              <a:xfrm>
                <a:off x="48" y="2404"/>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7" name="Rectangle 13"/>
              <p:cNvSpPr>
                <a:spLocks noChangeArrowheads="1"/>
              </p:cNvSpPr>
              <p:nvPr/>
            </p:nvSpPr>
            <p:spPr bwMode="auto">
              <a:xfrm>
                <a:off x="48" y="2549"/>
                <a:ext cx="96" cy="94"/>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8" name="Rectangle 14"/>
              <p:cNvSpPr>
                <a:spLocks noChangeArrowheads="1"/>
              </p:cNvSpPr>
              <p:nvPr/>
            </p:nvSpPr>
            <p:spPr bwMode="auto">
              <a:xfrm>
                <a:off x="48" y="2691"/>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9" name="Rectangle 15"/>
              <p:cNvSpPr>
                <a:spLocks noChangeArrowheads="1"/>
              </p:cNvSpPr>
              <p:nvPr/>
            </p:nvSpPr>
            <p:spPr bwMode="auto">
              <a:xfrm>
                <a:off x="48" y="2836"/>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0" name="Rectangle 16"/>
              <p:cNvSpPr>
                <a:spLocks noChangeArrowheads="1"/>
              </p:cNvSpPr>
              <p:nvPr/>
            </p:nvSpPr>
            <p:spPr bwMode="auto">
              <a:xfrm>
                <a:off x="48" y="2979"/>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1" name="Rectangle 17"/>
              <p:cNvSpPr>
                <a:spLocks noChangeArrowheads="1"/>
              </p:cNvSpPr>
              <p:nvPr/>
            </p:nvSpPr>
            <p:spPr bwMode="auto">
              <a:xfrm>
                <a:off x="48" y="3124"/>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2" name="Rectangle 18"/>
              <p:cNvSpPr>
                <a:spLocks noChangeArrowheads="1"/>
              </p:cNvSpPr>
              <p:nvPr/>
            </p:nvSpPr>
            <p:spPr bwMode="auto">
              <a:xfrm>
                <a:off x="48" y="3269"/>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3" name="Rectangle 19"/>
              <p:cNvSpPr>
                <a:spLocks noChangeArrowheads="1"/>
              </p:cNvSpPr>
              <p:nvPr/>
            </p:nvSpPr>
            <p:spPr bwMode="auto">
              <a:xfrm>
                <a:off x="48" y="3412"/>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4" name="Rectangle 20"/>
              <p:cNvSpPr>
                <a:spLocks noChangeArrowheads="1"/>
              </p:cNvSpPr>
              <p:nvPr/>
            </p:nvSpPr>
            <p:spPr bwMode="auto">
              <a:xfrm>
                <a:off x="48" y="3557"/>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5" name="Rectangle 21"/>
              <p:cNvSpPr>
                <a:spLocks noChangeArrowheads="1"/>
              </p:cNvSpPr>
              <p:nvPr/>
            </p:nvSpPr>
            <p:spPr bwMode="auto">
              <a:xfrm>
                <a:off x="48" y="3702"/>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6" name="Rectangle 22"/>
              <p:cNvSpPr>
                <a:spLocks noChangeArrowheads="1"/>
              </p:cNvSpPr>
              <p:nvPr/>
            </p:nvSpPr>
            <p:spPr bwMode="auto">
              <a:xfrm>
                <a:off x="48" y="3845"/>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7" name="Rectangle 23"/>
              <p:cNvSpPr>
                <a:spLocks noChangeArrowheads="1"/>
              </p:cNvSpPr>
              <p:nvPr/>
            </p:nvSpPr>
            <p:spPr bwMode="auto">
              <a:xfrm>
                <a:off x="48" y="3990"/>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8" name="Rectangle 24"/>
              <p:cNvSpPr>
                <a:spLocks noChangeArrowheads="1"/>
              </p:cNvSpPr>
              <p:nvPr/>
            </p:nvSpPr>
            <p:spPr bwMode="auto">
              <a:xfrm>
                <a:off x="48" y="4134"/>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9" name="Rectangle 25"/>
              <p:cNvSpPr>
                <a:spLocks noChangeArrowheads="1"/>
              </p:cNvSpPr>
              <p:nvPr/>
            </p:nvSpPr>
            <p:spPr bwMode="auto">
              <a:xfrm>
                <a:off x="48" y="103"/>
                <a:ext cx="96" cy="94"/>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30" name="Rectangle 26"/>
              <p:cNvSpPr>
                <a:spLocks noChangeArrowheads="1"/>
              </p:cNvSpPr>
              <p:nvPr/>
            </p:nvSpPr>
            <p:spPr bwMode="auto">
              <a:xfrm>
                <a:off x="48" y="246"/>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31" name="Rectangle 27"/>
              <p:cNvSpPr>
                <a:spLocks noChangeArrowheads="1"/>
              </p:cNvSpPr>
              <p:nvPr/>
            </p:nvSpPr>
            <p:spPr bwMode="auto">
              <a:xfrm>
                <a:off x="48" y="391"/>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32" name="Rectangle 28"/>
              <p:cNvSpPr>
                <a:spLocks noChangeArrowheads="1"/>
              </p:cNvSpPr>
              <p:nvPr/>
            </p:nvSpPr>
            <p:spPr bwMode="auto">
              <a:xfrm>
                <a:off x="48" y="535"/>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33" name="Rectangle 29"/>
              <p:cNvSpPr>
                <a:spLocks noChangeArrowheads="1"/>
              </p:cNvSpPr>
              <p:nvPr/>
            </p:nvSpPr>
            <p:spPr bwMode="auto">
              <a:xfrm>
                <a:off x="48" y="678"/>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34" name="Rectangle 30"/>
              <p:cNvSpPr>
                <a:spLocks noChangeArrowheads="1"/>
              </p:cNvSpPr>
              <p:nvPr/>
            </p:nvSpPr>
            <p:spPr bwMode="auto">
              <a:xfrm>
                <a:off x="48" y="823"/>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35" name="Rectangle 31"/>
              <p:cNvSpPr>
                <a:spLocks noChangeArrowheads="1"/>
              </p:cNvSpPr>
              <p:nvPr/>
            </p:nvSpPr>
            <p:spPr bwMode="auto">
              <a:xfrm>
                <a:off x="48" y="968"/>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grpSp>
      <p:sp>
        <p:nvSpPr>
          <p:cNvPr id="3106" name="Rectangle 34"/>
          <p:cNvSpPr>
            <a:spLocks noGrp="1" noChangeArrowheads="1"/>
          </p:cNvSpPr>
          <p:nvPr>
            <p:ph type="ctrTitle" sz="quarter"/>
          </p:nvPr>
        </p:nvSpPr>
        <p:spPr>
          <a:xfrm>
            <a:off x="1143000" y="2286000"/>
            <a:ext cx="7772400" cy="1143000"/>
          </a:xfrm>
        </p:spPr>
        <p:txBody>
          <a:bodyPr/>
          <a:lstStyle>
            <a:lvl1pPr>
              <a:defRPr/>
            </a:lvl1pPr>
          </a:lstStyle>
          <a:p>
            <a:r>
              <a:rPr lang="en-US" altLang="zh-CN"/>
              <a:t>Click to edit Master title style</a:t>
            </a:r>
          </a:p>
        </p:txBody>
      </p:sp>
      <p:sp>
        <p:nvSpPr>
          <p:cNvPr id="3107" name="Rectangle 35"/>
          <p:cNvSpPr>
            <a:spLocks noGrp="1" noChangeArrowheads="1"/>
          </p:cNvSpPr>
          <p:nvPr>
            <p:ph type="subTitle" sz="quarter" idx="1"/>
          </p:nvPr>
        </p:nvSpPr>
        <p:spPr>
          <a:xfrm>
            <a:off x="1828800" y="3886200"/>
            <a:ext cx="6400800" cy="1752600"/>
          </a:xfrm>
        </p:spPr>
        <p:txBody>
          <a:bodyPr/>
          <a:lstStyle>
            <a:lvl1pPr marL="0" indent="0" algn="ctr">
              <a:buFont typeface="Monotype Sorts" pitchFamily="2" charset="2"/>
              <a:buNone/>
              <a:defRPr/>
            </a:lvl1pPr>
          </a:lstStyle>
          <a:p>
            <a:r>
              <a:rPr lang="en-US" altLang="zh-CN"/>
              <a:t>Click to edit Master subtitle style</a:t>
            </a:r>
          </a:p>
        </p:txBody>
      </p:sp>
      <p:sp>
        <p:nvSpPr>
          <p:cNvPr id="36" name="Rectangle 36"/>
          <p:cNvSpPr>
            <a:spLocks noGrp="1" noChangeArrowheads="1"/>
          </p:cNvSpPr>
          <p:nvPr>
            <p:ph type="dt" sz="quarter" idx="10"/>
          </p:nvPr>
        </p:nvSpPr>
        <p:spPr/>
        <p:txBody>
          <a:bodyPr/>
          <a:lstStyle>
            <a:lvl1pPr>
              <a:defRPr/>
            </a:lvl1pPr>
          </a:lstStyle>
          <a:p>
            <a:pPr>
              <a:defRPr/>
            </a:pPr>
            <a:fld id="{87952D7F-1F7E-4684-9156-59A00135C337}" type="datetime1">
              <a:rPr lang="zh-CN" altLang="en-US"/>
              <a:pPr>
                <a:defRPr/>
              </a:pPr>
              <a:t>2020/10/7</a:t>
            </a:fld>
            <a:endParaRPr lang="en-US" altLang="zh-CN"/>
          </a:p>
        </p:txBody>
      </p:sp>
      <p:sp>
        <p:nvSpPr>
          <p:cNvPr id="37" name="Rectangle 37"/>
          <p:cNvSpPr>
            <a:spLocks noGrp="1" noChangeArrowheads="1"/>
          </p:cNvSpPr>
          <p:nvPr>
            <p:ph type="ftr" sz="quarter" idx="11"/>
          </p:nvPr>
        </p:nvSpPr>
        <p:spPr/>
        <p:txBody>
          <a:bodyPr/>
          <a:lstStyle>
            <a:lvl1pPr>
              <a:defRPr/>
            </a:lvl1pPr>
          </a:lstStyle>
          <a:p>
            <a:pPr>
              <a:defRPr/>
            </a:pPr>
            <a:endParaRPr lang="en-US" altLang="zh-CN"/>
          </a:p>
        </p:txBody>
      </p:sp>
      <p:sp>
        <p:nvSpPr>
          <p:cNvPr id="38" name="Rectangle 38"/>
          <p:cNvSpPr>
            <a:spLocks noGrp="1" noChangeArrowheads="1"/>
          </p:cNvSpPr>
          <p:nvPr>
            <p:ph type="sldNum" sz="quarter" idx="12"/>
          </p:nvPr>
        </p:nvSpPr>
        <p:spPr/>
        <p:txBody>
          <a:bodyPr/>
          <a:lstStyle>
            <a:lvl1pPr>
              <a:defRPr/>
            </a:lvl1pPr>
          </a:lstStyle>
          <a:p>
            <a:pPr>
              <a:defRPr/>
            </a:pPr>
            <a:fld id="{1CCEAD54-8A96-4A4E-83F2-D056871EF258}" type="slidenum">
              <a:rPr lang="en-US" altLang="zh-CN"/>
              <a:pPr>
                <a:defRPr/>
              </a:pPr>
              <a:t>‹#›</a:t>
            </a:fld>
            <a:endParaRPr lang="en-US" altLang="zh-CN"/>
          </a:p>
        </p:txBody>
      </p:sp>
    </p:spTree>
    <p:extLst>
      <p:ext uri="{BB962C8B-B14F-4D97-AF65-F5344CB8AC3E}">
        <p14:creationId xmlns:p14="http://schemas.microsoft.com/office/powerpoint/2010/main" val="1985434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6"/>
          <p:cNvSpPr>
            <a:spLocks noGrp="1" noChangeArrowheads="1"/>
          </p:cNvSpPr>
          <p:nvPr>
            <p:ph type="dt" sz="half" idx="10"/>
          </p:nvPr>
        </p:nvSpPr>
        <p:spPr>
          <a:ln/>
        </p:spPr>
        <p:txBody>
          <a:bodyPr/>
          <a:lstStyle>
            <a:lvl1pPr>
              <a:defRPr/>
            </a:lvl1pPr>
          </a:lstStyle>
          <a:p>
            <a:pPr>
              <a:defRPr/>
            </a:pPr>
            <a:fld id="{52327C15-F3F2-4F44-96E5-4A4260C2ABD3}" type="datetime1">
              <a:rPr lang="zh-CN" altLang="en-US"/>
              <a:pPr>
                <a:defRPr/>
              </a:pPr>
              <a:t>2020/10/7</a:t>
            </a:fld>
            <a:endParaRPr lang="en-US" altLang="zh-CN"/>
          </a:p>
        </p:txBody>
      </p:sp>
      <p:sp>
        <p:nvSpPr>
          <p:cNvPr id="5" name="Rectangle 3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8"/>
          <p:cNvSpPr>
            <a:spLocks noGrp="1" noChangeArrowheads="1"/>
          </p:cNvSpPr>
          <p:nvPr>
            <p:ph type="sldNum" sz="quarter" idx="12"/>
          </p:nvPr>
        </p:nvSpPr>
        <p:spPr>
          <a:ln/>
        </p:spPr>
        <p:txBody>
          <a:bodyPr/>
          <a:lstStyle>
            <a:lvl1pPr>
              <a:defRPr/>
            </a:lvl1pPr>
          </a:lstStyle>
          <a:p>
            <a:pPr>
              <a:defRPr/>
            </a:pPr>
            <a:fld id="{016AE5AE-02D8-4BDB-B459-133DFAAA7D5E}" type="slidenum">
              <a:rPr lang="en-US" altLang="zh-CN"/>
              <a:pPr>
                <a:defRPr/>
              </a:pPr>
              <a:t>‹#›</a:t>
            </a:fld>
            <a:endParaRPr lang="en-US" altLang="zh-CN"/>
          </a:p>
        </p:txBody>
      </p:sp>
    </p:spTree>
    <p:extLst>
      <p:ext uri="{BB962C8B-B14F-4D97-AF65-F5344CB8AC3E}">
        <p14:creationId xmlns:p14="http://schemas.microsoft.com/office/powerpoint/2010/main" val="2785696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723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430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6"/>
          <p:cNvSpPr>
            <a:spLocks noGrp="1" noChangeArrowheads="1"/>
          </p:cNvSpPr>
          <p:nvPr>
            <p:ph type="dt" sz="half" idx="10"/>
          </p:nvPr>
        </p:nvSpPr>
        <p:spPr>
          <a:ln/>
        </p:spPr>
        <p:txBody>
          <a:bodyPr/>
          <a:lstStyle>
            <a:lvl1pPr>
              <a:defRPr/>
            </a:lvl1pPr>
          </a:lstStyle>
          <a:p>
            <a:pPr>
              <a:defRPr/>
            </a:pPr>
            <a:fld id="{6DA8CEF5-3656-455F-9C41-6B3BABFB8FAD}" type="datetime1">
              <a:rPr lang="zh-CN" altLang="en-US"/>
              <a:pPr>
                <a:defRPr/>
              </a:pPr>
              <a:t>2020/10/7</a:t>
            </a:fld>
            <a:endParaRPr lang="en-US" altLang="zh-CN"/>
          </a:p>
        </p:txBody>
      </p:sp>
      <p:sp>
        <p:nvSpPr>
          <p:cNvPr id="5" name="Rectangle 3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8"/>
          <p:cNvSpPr>
            <a:spLocks noGrp="1" noChangeArrowheads="1"/>
          </p:cNvSpPr>
          <p:nvPr>
            <p:ph type="sldNum" sz="quarter" idx="12"/>
          </p:nvPr>
        </p:nvSpPr>
        <p:spPr>
          <a:ln/>
        </p:spPr>
        <p:txBody>
          <a:bodyPr/>
          <a:lstStyle>
            <a:lvl1pPr>
              <a:defRPr/>
            </a:lvl1pPr>
          </a:lstStyle>
          <a:p>
            <a:pPr>
              <a:defRPr/>
            </a:pPr>
            <a:fld id="{D5E106E8-1924-4594-9D2C-EE15DA6F4A9B}" type="slidenum">
              <a:rPr lang="en-US" altLang="zh-CN"/>
              <a:pPr>
                <a:defRPr/>
              </a:pPr>
              <a:t>‹#›</a:t>
            </a:fld>
            <a:endParaRPr lang="en-US" altLang="zh-CN"/>
          </a:p>
        </p:txBody>
      </p:sp>
    </p:spTree>
    <p:extLst>
      <p:ext uri="{BB962C8B-B14F-4D97-AF65-F5344CB8AC3E}">
        <p14:creationId xmlns:p14="http://schemas.microsoft.com/office/powerpoint/2010/main" val="3042579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43000" y="609600"/>
            <a:ext cx="77724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36"/>
          <p:cNvSpPr>
            <a:spLocks noGrp="1" noChangeArrowheads="1"/>
          </p:cNvSpPr>
          <p:nvPr>
            <p:ph type="dt" sz="half" idx="10"/>
          </p:nvPr>
        </p:nvSpPr>
        <p:spPr>
          <a:ln/>
        </p:spPr>
        <p:txBody>
          <a:bodyPr/>
          <a:lstStyle>
            <a:lvl1pPr>
              <a:defRPr/>
            </a:lvl1pPr>
          </a:lstStyle>
          <a:p>
            <a:pPr>
              <a:defRPr/>
            </a:pPr>
            <a:fld id="{57CEF17B-C425-431F-98D8-C7063BDFC2B2}" type="datetime1">
              <a:rPr lang="zh-CN" altLang="en-US"/>
              <a:pPr>
                <a:defRPr/>
              </a:pPr>
              <a:t>2020/10/7</a:t>
            </a:fld>
            <a:endParaRPr lang="en-US" altLang="zh-CN"/>
          </a:p>
        </p:txBody>
      </p:sp>
      <p:sp>
        <p:nvSpPr>
          <p:cNvPr id="4" name="Rectangle 3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38"/>
          <p:cNvSpPr>
            <a:spLocks noGrp="1" noChangeArrowheads="1"/>
          </p:cNvSpPr>
          <p:nvPr>
            <p:ph type="sldNum" sz="quarter" idx="12"/>
          </p:nvPr>
        </p:nvSpPr>
        <p:spPr>
          <a:ln/>
        </p:spPr>
        <p:txBody>
          <a:bodyPr/>
          <a:lstStyle>
            <a:lvl1pPr>
              <a:defRPr/>
            </a:lvl1pPr>
          </a:lstStyle>
          <a:p>
            <a:pPr>
              <a:defRPr/>
            </a:pPr>
            <a:fld id="{E115330A-E2C0-4766-9960-5B3704F34B0F}" type="slidenum">
              <a:rPr lang="en-US" altLang="zh-CN"/>
              <a:pPr>
                <a:defRPr/>
              </a:pPr>
              <a:t>‹#›</a:t>
            </a:fld>
            <a:endParaRPr lang="en-US" altLang="zh-CN"/>
          </a:p>
        </p:txBody>
      </p:sp>
    </p:spTree>
    <p:extLst>
      <p:ext uri="{BB962C8B-B14F-4D97-AF65-F5344CB8AC3E}">
        <p14:creationId xmlns:p14="http://schemas.microsoft.com/office/powerpoint/2010/main" val="1443465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6"/>
          <p:cNvSpPr>
            <a:spLocks noGrp="1" noChangeArrowheads="1"/>
          </p:cNvSpPr>
          <p:nvPr>
            <p:ph type="dt" sz="half" idx="10"/>
          </p:nvPr>
        </p:nvSpPr>
        <p:spPr>
          <a:ln/>
        </p:spPr>
        <p:txBody>
          <a:bodyPr/>
          <a:lstStyle>
            <a:lvl1pPr>
              <a:defRPr/>
            </a:lvl1pPr>
          </a:lstStyle>
          <a:p>
            <a:pPr>
              <a:defRPr/>
            </a:pPr>
            <a:fld id="{197310FD-0F6C-4739-B1D9-89274B9E2D18}" type="datetime1">
              <a:rPr lang="zh-CN" altLang="en-US"/>
              <a:pPr>
                <a:defRPr/>
              </a:pPr>
              <a:t>2020/10/7</a:t>
            </a:fld>
            <a:endParaRPr lang="en-US" altLang="zh-CN"/>
          </a:p>
        </p:txBody>
      </p:sp>
      <p:sp>
        <p:nvSpPr>
          <p:cNvPr id="5" name="Rectangle 3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8"/>
          <p:cNvSpPr>
            <a:spLocks noGrp="1" noChangeArrowheads="1"/>
          </p:cNvSpPr>
          <p:nvPr>
            <p:ph type="sldNum" sz="quarter" idx="12"/>
          </p:nvPr>
        </p:nvSpPr>
        <p:spPr>
          <a:ln/>
        </p:spPr>
        <p:txBody>
          <a:bodyPr/>
          <a:lstStyle>
            <a:lvl1pPr>
              <a:defRPr/>
            </a:lvl1pPr>
          </a:lstStyle>
          <a:p>
            <a:pPr>
              <a:defRPr/>
            </a:pPr>
            <a:fld id="{D89003C3-BEAD-417B-8728-D5D6CE718215}" type="slidenum">
              <a:rPr lang="en-US" altLang="zh-CN"/>
              <a:pPr>
                <a:defRPr/>
              </a:pPr>
              <a:t>‹#›</a:t>
            </a:fld>
            <a:endParaRPr lang="en-US" altLang="zh-CN"/>
          </a:p>
        </p:txBody>
      </p:sp>
    </p:spTree>
    <p:extLst>
      <p:ext uri="{BB962C8B-B14F-4D97-AF65-F5344CB8AC3E}">
        <p14:creationId xmlns:p14="http://schemas.microsoft.com/office/powerpoint/2010/main" val="1115399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36"/>
          <p:cNvSpPr>
            <a:spLocks noGrp="1" noChangeArrowheads="1"/>
          </p:cNvSpPr>
          <p:nvPr>
            <p:ph type="dt" sz="half" idx="10"/>
          </p:nvPr>
        </p:nvSpPr>
        <p:spPr>
          <a:ln/>
        </p:spPr>
        <p:txBody>
          <a:bodyPr/>
          <a:lstStyle>
            <a:lvl1pPr>
              <a:defRPr/>
            </a:lvl1pPr>
          </a:lstStyle>
          <a:p>
            <a:pPr>
              <a:defRPr/>
            </a:pPr>
            <a:fld id="{07217977-0E99-4576-B91A-F7D49D2436F0}" type="datetime1">
              <a:rPr lang="zh-CN" altLang="en-US"/>
              <a:pPr>
                <a:defRPr/>
              </a:pPr>
              <a:t>2020/10/7</a:t>
            </a:fld>
            <a:endParaRPr lang="en-US" altLang="zh-CN"/>
          </a:p>
        </p:txBody>
      </p:sp>
      <p:sp>
        <p:nvSpPr>
          <p:cNvPr id="5" name="Rectangle 3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8"/>
          <p:cNvSpPr>
            <a:spLocks noGrp="1" noChangeArrowheads="1"/>
          </p:cNvSpPr>
          <p:nvPr>
            <p:ph type="sldNum" sz="quarter" idx="12"/>
          </p:nvPr>
        </p:nvSpPr>
        <p:spPr>
          <a:ln/>
        </p:spPr>
        <p:txBody>
          <a:bodyPr/>
          <a:lstStyle>
            <a:lvl1pPr>
              <a:defRPr/>
            </a:lvl1pPr>
          </a:lstStyle>
          <a:p>
            <a:pPr>
              <a:defRPr/>
            </a:pPr>
            <a:fld id="{E075A079-A8C6-4151-B3F4-D0F00C69BF86}" type="slidenum">
              <a:rPr lang="en-US" altLang="zh-CN"/>
              <a:pPr>
                <a:defRPr/>
              </a:pPr>
              <a:t>‹#›</a:t>
            </a:fld>
            <a:endParaRPr lang="en-US" altLang="zh-CN"/>
          </a:p>
        </p:txBody>
      </p:sp>
    </p:spTree>
    <p:extLst>
      <p:ext uri="{BB962C8B-B14F-4D97-AF65-F5344CB8AC3E}">
        <p14:creationId xmlns:p14="http://schemas.microsoft.com/office/powerpoint/2010/main" val="4097687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430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054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6"/>
          <p:cNvSpPr>
            <a:spLocks noGrp="1" noChangeArrowheads="1"/>
          </p:cNvSpPr>
          <p:nvPr>
            <p:ph type="dt" sz="half" idx="10"/>
          </p:nvPr>
        </p:nvSpPr>
        <p:spPr>
          <a:ln/>
        </p:spPr>
        <p:txBody>
          <a:bodyPr/>
          <a:lstStyle>
            <a:lvl1pPr>
              <a:defRPr/>
            </a:lvl1pPr>
          </a:lstStyle>
          <a:p>
            <a:pPr>
              <a:defRPr/>
            </a:pPr>
            <a:fld id="{3C0FA582-02A4-4D3B-9C7D-53CBB6EA9207}" type="datetime1">
              <a:rPr lang="zh-CN" altLang="en-US"/>
              <a:pPr>
                <a:defRPr/>
              </a:pPr>
              <a:t>2020/10/7</a:t>
            </a:fld>
            <a:endParaRPr lang="en-US" altLang="zh-CN"/>
          </a:p>
        </p:txBody>
      </p:sp>
      <p:sp>
        <p:nvSpPr>
          <p:cNvPr id="6" name="Rectangle 3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38"/>
          <p:cNvSpPr>
            <a:spLocks noGrp="1" noChangeArrowheads="1"/>
          </p:cNvSpPr>
          <p:nvPr>
            <p:ph type="sldNum" sz="quarter" idx="12"/>
          </p:nvPr>
        </p:nvSpPr>
        <p:spPr>
          <a:ln/>
        </p:spPr>
        <p:txBody>
          <a:bodyPr/>
          <a:lstStyle>
            <a:lvl1pPr>
              <a:defRPr/>
            </a:lvl1pPr>
          </a:lstStyle>
          <a:p>
            <a:pPr>
              <a:defRPr/>
            </a:pPr>
            <a:fld id="{389FD294-7802-4FAD-A80E-29282A7634ED}" type="slidenum">
              <a:rPr lang="en-US" altLang="zh-CN"/>
              <a:pPr>
                <a:defRPr/>
              </a:pPr>
              <a:t>‹#›</a:t>
            </a:fld>
            <a:endParaRPr lang="en-US" altLang="zh-CN"/>
          </a:p>
        </p:txBody>
      </p:sp>
    </p:spTree>
    <p:extLst>
      <p:ext uri="{BB962C8B-B14F-4D97-AF65-F5344CB8AC3E}">
        <p14:creationId xmlns:p14="http://schemas.microsoft.com/office/powerpoint/2010/main" val="3383693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6"/>
          <p:cNvSpPr>
            <a:spLocks noGrp="1" noChangeArrowheads="1"/>
          </p:cNvSpPr>
          <p:nvPr>
            <p:ph type="dt" sz="half" idx="10"/>
          </p:nvPr>
        </p:nvSpPr>
        <p:spPr>
          <a:ln/>
        </p:spPr>
        <p:txBody>
          <a:bodyPr/>
          <a:lstStyle>
            <a:lvl1pPr>
              <a:defRPr/>
            </a:lvl1pPr>
          </a:lstStyle>
          <a:p>
            <a:pPr>
              <a:defRPr/>
            </a:pPr>
            <a:fld id="{758AA6F6-BDAB-41BE-8200-23ACABEF3619}" type="datetime1">
              <a:rPr lang="zh-CN" altLang="en-US"/>
              <a:pPr>
                <a:defRPr/>
              </a:pPr>
              <a:t>2020/10/7</a:t>
            </a:fld>
            <a:endParaRPr lang="en-US" altLang="zh-CN"/>
          </a:p>
        </p:txBody>
      </p:sp>
      <p:sp>
        <p:nvSpPr>
          <p:cNvPr id="8" name="Rectangle 3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38"/>
          <p:cNvSpPr>
            <a:spLocks noGrp="1" noChangeArrowheads="1"/>
          </p:cNvSpPr>
          <p:nvPr>
            <p:ph type="sldNum" sz="quarter" idx="12"/>
          </p:nvPr>
        </p:nvSpPr>
        <p:spPr>
          <a:ln/>
        </p:spPr>
        <p:txBody>
          <a:bodyPr/>
          <a:lstStyle>
            <a:lvl1pPr>
              <a:defRPr/>
            </a:lvl1pPr>
          </a:lstStyle>
          <a:p>
            <a:pPr>
              <a:defRPr/>
            </a:pPr>
            <a:fld id="{F70A8E30-C88D-4E5E-A560-52340ECF5EAC}" type="slidenum">
              <a:rPr lang="en-US" altLang="zh-CN"/>
              <a:pPr>
                <a:defRPr/>
              </a:pPr>
              <a:t>‹#›</a:t>
            </a:fld>
            <a:endParaRPr lang="en-US" altLang="zh-CN"/>
          </a:p>
        </p:txBody>
      </p:sp>
    </p:spTree>
    <p:extLst>
      <p:ext uri="{BB962C8B-B14F-4D97-AF65-F5344CB8AC3E}">
        <p14:creationId xmlns:p14="http://schemas.microsoft.com/office/powerpoint/2010/main" val="4014653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36"/>
          <p:cNvSpPr>
            <a:spLocks noGrp="1" noChangeArrowheads="1"/>
          </p:cNvSpPr>
          <p:nvPr>
            <p:ph type="dt" sz="half" idx="10"/>
          </p:nvPr>
        </p:nvSpPr>
        <p:spPr>
          <a:ln/>
        </p:spPr>
        <p:txBody>
          <a:bodyPr/>
          <a:lstStyle>
            <a:lvl1pPr>
              <a:defRPr/>
            </a:lvl1pPr>
          </a:lstStyle>
          <a:p>
            <a:pPr>
              <a:defRPr/>
            </a:pPr>
            <a:fld id="{0B621B96-938D-4D53-B43D-A40E4AB54E9C}" type="datetime1">
              <a:rPr lang="zh-CN" altLang="en-US"/>
              <a:pPr>
                <a:defRPr/>
              </a:pPr>
              <a:t>2020/10/7</a:t>
            </a:fld>
            <a:endParaRPr lang="en-US" altLang="zh-CN"/>
          </a:p>
        </p:txBody>
      </p:sp>
      <p:sp>
        <p:nvSpPr>
          <p:cNvPr id="4" name="Rectangle 3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38"/>
          <p:cNvSpPr>
            <a:spLocks noGrp="1" noChangeArrowheads="1"/>
          </p:cNvSpPr>
          <p:nvPr>
            <p:ph type="sldNum" sz="quarter" idx="12"/>
          </p:nvPr>
        </p:nvSpPr>
        <p:spPr>
          <a:ln/>
        </p:spPr>
        <p:txBody>
          <a:bodyPr/>
          <a:lstStyle>
            <a:lvl1pPr>
              <a:defRPr/>
            </a:lvl1pPr>
          </a:lstStyle>
          <a:p>
            <a:pPr>
              <a:defRPr/>
            </a:pPr>
            <a:fld id="{0D349D9C-698D-490A-9740-24D54C944760}" type="slidenum">
              <a:rPr lang="en-US" altLang="zh-CN"/>
              <a:pPr>
                <a:defRPr/>
              </a:pPr>
              <a:t>‹#›</a:t>
            </a:fld>
            <a:endParaRPr lang="en-US" altLang="zh-CN"/>
          </a:p>
        </p:txBody>
      </p:sp>
    </p:spTree>
    <p:extLst>
      <p:ext uri="{BB962C8B-B14F-4D97-AF65-F5344CB8AC3E}">
        <p14:creationId xmlns:p14="http://schemas.microsoft.com/office/powerpoint/2010/main" val="3921645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6"/>
          <p:cNvSpPr>
            <a:spLocks noGrp="1" noChangeArrowheads="1"/>
          </p:cNvSpPr>
          <p:nvPr>
            <p:ph type="dt" sz="half" idx="10"/>
          </p:nvPr>
        </p:nvSpPr>
        <p:spPr>
          <a:ln/>
        </p:spPr>
        <p:txBody>
          <a:bodyPr/>
          <a:lstStyle>
            <a:lvl1pPr>
              <a:defRPr/>
            </a:lvl1pPr>
          </a:lstStyle>
          <a:p>
            <a:pPr>
              <a:defRPr/>
            </a:pPr>
            <a:fld id="{D60D2CE5-FFA1-4280-A3B8-51AFCDDD97A6}" type="datetime1">
              <a:rPr lang="zh-CN" altLang="en-US"/>
              <a:pPr>
                <a:defRPr/>
              </a:pPr>
              <a:t>2020/10/7</a:t>
            </a:fld>
            <a:endParaRPr lang="en-US" altLang="zh-CN"/>
          </a:p>
        </p:txBody>
      </p:sp>
      <p:sp>
        <p:nvSpPr>
          <p:cNvPr id="3" name="Rectangle 3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38"/>
          <p:cNvSpPr>
            <a:spLocks noGrp="1" noChangeArrowheads="1"/>
          </p:cNvSpPr>
          <p:nvPr>
            <p:ph type="sldNum" sz="quarter" idx="12"/>
          </p:nvPr>
        </p:nvSpPr>
        <p:spPr>
          <a:ln/>
        </p:spPr>
        <p:txBody>
          <a:bodyPr/>
          <a:lstStyle>
            <a:lvl1pPr>
              <a:defRPr/>
            </a:lvl1pPr>
          </a:lstStyle>
          <a:p>
            <a:pPr>
              <a:defRPr/>
            </a:pPr>
            <a:fld id="{8EEE39BC-E246-4182-B486-C262BD058E89}" type="slidenum">
              <a:rPr lang="en-US" altLang="zh-CN"/>
              <a:pPr>
                <a:defRPr/>
              </a:pPr>
              <a:t>‹#›</a:t>
            </a:fld>
            <a:endParaRPr lang="en-US" altLang="zh-CN"/>
          </a:p>
        </p:txBody>
      </p:sp>
    </p:spTree>
    <p:extLst>
      <p:ext uri="{BB962C8B-B14F-4D97-AF65-F5344CB8AC3E}">
        <p14:creationId xmlns:p14="http://schemas.microsoft.com/office/powerpoint/2010/main" val="1379431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6"/>
          <p:cNvSpPr>
            <a:spLocks noGrp="1" noChangeArrowheads="1"/>
          </p:cNvSpPr>
          <p:nvPr>
            <p:ph type="dt" sz="half" idx="10"/>
          </p:nvPr>
        </p:nvSpPr>
        <p:spPr>
          <a:ln/>
        </p:spPr>
        <p:txBody>
          <a:bodyPr/>
          <a:lstStyle>
            <a:lvl1pPr>
              <a:defRPr/>
            </a:lvl1pPr>
          </a:lstStyle>
          <a:p>
            <a:pPr>
              <a:defRPr/>
            </a:pPr>
            <a:fld id="{A173071F-C2E6-4735-A005-C5635F356990}" type="datetime1">
              <a:rPr lang="zh-CN" altLang="en-US"/>
              <a:pPr>
                <a:defRPr/>
              </a:pPr>
              <a:t>2020/10/7</a:t>
            </a:fld>
            <a:endParaRPr lang="en-US" altLang="zh-CN"/>
          </a:p>
        </p:txBody>
      </p:sp>
      <p:sp>
        <p:nvSpPr>
          <p:cNvPr id="6" name="Rectangle 3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38"/>
          <p:cNvSpPr>
            <a:spLocks noGrp="1" noChangeArrowheads="1"/>
          </p:cNvSpPr>
          <p:nvPr>
            <p:ph type="sldNum" sz="quarter" idx="12"/>
          </p:nvPr>
        </p:nvSpPr>
        <p:spPr>
          <a:ln/>
        </p:spPr>
        <p:txBody>
          <a:bodyPr/>
          <a:lstStyle>
            <a:lvl1pPr>
              <a:defRPr/>
            </a:lvl1pPr>
          </a:lstStyle>
          <a:p>
            <a:pPr>
              <a:defRPr/>
            </a:pPr>
            <a:fld id="{3DF8B879-F587-4BD2-AC1C-203D09571B60}" type="slidenum">
              <a:rPr lang="en-US" altLang="zh-CN"/>
              <a:pPr>
                <a:defRPr/>
              </a:pPr>
              <a:t>‹#›</a:t>
            </a:fld>
            <a:endParaRPr lang="en-US" altLang="zh-CN"/>
          </a:p>
        </p:txBody>
      </p:sp>
    </p:spTree>
    <p:extLst>
      <p:ext uri="{BB962C8B-B14F-4D97-AF65-F5344CB8AC3E}">
        <p14:creationId xmlns:p14="http://schemas.microsoft.com/office/powerpoint/2010/main" val="1373638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6"/>
          <p:cNvSpPr>
            <a:spLocks noGrp="1" noChangeArrowheads="1"/>
          </p:cNvSpPr>
          <p:nvPr>
            <p:ph type="dt" sz="half" idx="10"/>
          </p:nvPr>
        </p:nvSpPr>
        <p:spPr>
          <a:ln/>
        </p:spPr>
        <p:txBody>
          <a:bodyPr/>
          <a:lstStyle>
            <a:lvl1pPr>
              <a:defRPr/>
            </a:lvl1pPr>
          </a:lstStyle>
          <a:p>
            <a:pPr>
              <a:defRPr/>
            </a:pPr>
            <a:fld id="{6E58CD91-C7A1-4C9F-B4D8-0B97B2F0C7C6}" type="datetime1">
              <a:rPr lang="zh-CN" altLang="en-US"/>
              <a:pPr>
                <a:defRPr/>
              </a:pPr>
              <a:t>2020/10/7</a:t>
            </a:fld>
            <a:endParaRPr lang="en-US" altLang="zh-CN"/>
          </a:p>
        </p:txBody>
      </p:sp>
      <p:sp>
        <p:nvSpPr>
          <p:cNvPr id="6" name="Rectangle 3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38"/>
          <p:cNvSpPr>
            <a:spLocks noGrp="1" noChangeArrowheads="1"/>
          </p:cNvSpPr>
          <p:nvPr>
            <p:ph type="sldNum" sz="quarter" idx="12"/>
          </p:nvPr>
        </p:nvSpPr>
        <p:spPr>
          <a:ln/>
        </p:spPr>
        <p:txBody>
          <a:bodyPr/>
          <a:lstStyle>
            <a:lvl1pPr>
              <a:defRPr/>
            </a:lvl1pPr>
          </a:lstStyle>
          <a:p>
            <a:pPr>
              <a:defRPr/>
            </a:pPr>
            <a:fld id="{F533A311-4896-4425-A597-A452132CD31B}" type="slidenum">
              <a:rPr lang="en-US" altLang="zh-CN"/>
              <a:pPr>
                <a:defRPr/>
              </a:pPr>
              <a:t>‹#›</a:t>
            </a:fld>
            <a:endParaRPr lang="en-US" altLang="zh-CN"/>
          </a:p>
        </p:txBody>
      </p:sp>
    </p:spTree>
    <p:extLst>
      <p:ext uri="{BB962C8B-B14F-4D97-AF65-F5344CB8AC3E}">
        <p14:creationId xmlns:p14="http://schemas.microsoft.com/office/powerpoint/2010/main" val="1678685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026" name="Group 33"/>
          <p:cNvGrpSpPr>
            <a:grpSpLocks/>
          </p:cNvGrpSpPr>
          <p:nvPr/>
        </p:nvGrpSpPr>
        <p:grpSpPr bwMode="auto">
          <a:xfrm>
            <a:off x="0" y="0"/>
            <a:ext cx="1085850" cy="6854825"/>
            <a:chOff x="0" y="0"/>
            <a:chExt cx="684" cy="4318"/>
          </a:xfrm>
        </p:grpSpPr>
        <p:sp>
          <p:nvSpPr>
            <p:cNvPr id="2" name="Rectangle 2"/>
            <p:cNvSpPr>
              <a:spLocks noChangeArrowheads="1"/>
            </p:cNvSpPr>
            <p:nvPr/>
          </p:nvSpPr>
          <p:spPr bwMode="invGray">
            <a:xfrm>
              <a:off x="0" y="0"/>
              <a:ext cx="684" cy="4318"/>
            </a:xfrm>
            <a:prstGeom prst="rect">
              <a:avLst/>
            </a:prstGeom>
            <a:gradFill rotWithShape="0">
              <a:gsLst>
                <a:gs pos="0">
                  <a:schemeClr val="bg1"/>
                </a:gs>
                <a:gs pos="50000">
                  <a:schemeClr val="bg2"/>
                </a:gs>
                <a:gs pos="100000">
                  <a:schemeClr val="bg1"/>
                </a:gs>
              </a:gsLst>
              <a:lin ang="5400000" scaled="1"/>
            </a:gra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nvGrpSpPr>
            <p:cNvPr id="1033" name="Group 32"/>
            <p:cNvGrpSpPr>
              <a:grpSpLocks/>
            </p:cNvGrpSpPr>
            <p:nvPr/>
          </p:nvGrpSpPr>
          <p:grpSpPr bwMode="auto">
            <a:xfrm>
              <a:off x="48" y="102"/>
              <a:ext cx="96" cy="4128"/>
              <a:chOff x="48" y="102"/>
              <a:chExt cx="96" cy="4128"/>
            </a:xfrm>
          </p:grpSpPr>
          <p:sp>
            <p:nvSpPr>
              <p:cNvPr id="3" name="Rectangle 3"/>
              <p:cNvSpPr>
                <a:spLocks noChangeArrowheads="1"/>
              </p:cNvSpPr>
              <p:nvPr/>
            </p:nvSpPr>
            <p:spPr bwMode="auto">
              <a:xfrm>
                <a:off x="48" y="1105"/>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28" name="Rectangle 4"/>
              <p:cNvSpPr>
                <a:spLocks noChangeArrowheads="1"/>
              </p:cNvSpPr>
              <p:nvPr/>
            </p:nvSpPr>
            <p:spPr bwMode="auto">
              <a:xfrm>
                <a:off x="48" y="1250"/>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29" name="Rectangle 5"/>
              <p:cNvSpPr>
                <a:spLocks noChangeArrowheads="1"/>
              </p:cNvSpPr>
              <p:nvPr/>
            </p:nvSpPr>
            <p:spPr bwMode="auto">
              <a:xfrm>
                <a:off x="48" y="1393"/>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30" name="Rectangle 6"/>
              <p:cNvSpPr>
                <a:spLocks noChangeArrowheads="1"/>
              </p:cNvSpPr>
              <p:nvPr/>
            </p:nvSpPr>
            <p:spPr bwMode="auto">
              <a:xfrm>
                <a:off x="48" y="1538"/>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31" name="Rectangle 7"/>
              <p:cNvSpPr>
                <a:spLocks noChangeArrowheads="1"/>
              </p:cNvSpPr>
              <p:nvPr/>
            </p:nvSpPr>
            <p:spPr bwMode="auto">
              <a:xfrm>
                <a:off x="48" y="1683"/>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32" name="Rectangle 8"/>
              <p:cNvSpPr>
                <a:spLocks noChangeArrowheads="1"/>
              </p:cNvSpPr>
              <p:nvPr/>
            </p:nvSpPr>
            <p:spPr bwMode="auto">
              <a:xfrm>
                <a:off x="48" y="1826"/>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4" name="Rectangle 9"/>
              <p:cNvSpPr>
                <a:spLocks noChangeArrowheads="1"/>
              </p:cNvSpPr>
              <p:nvPr/>
            </p:nvSpPr>
            <p:spPr bwMode="auto">
              <a:xfrm>
                <a:off x="48" y="1971"/>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34" name="Rectangle 10"/>
              <p:cNvSpPr>
                <a:spLocks noChangeArrowheads="1"/>
              </p:cNvSpPr>
              <p:nvPr/>
            </p:nvSpPr>
            <p:spPr bwMode="auto">
              <a:xfrm>
                <a:off x="48" y="2115"/>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35" name="Rectangle 11"/>
              <p:cNvSpPr>
                <a:spLocks noChangeArrowheads="1"/>
              </p:cNvSpPr>
              <p:nvPr/>
            </p:nvSpPr>
            <p:spPr bwMode="auto">
              <a:xfrm>
                <a:off x="48" y="2259"/>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36" name="Rectangle 12"/>
              <p:cNvSpPr>
                <a:spLocks noChangeArrowheads="1"/>
              </p:cNvSpPr>
              <p:nvPr/>
            </p:nvSpPr>
            <p:spPr bwMode="auto">
              <a:xfrm>
                <a:off x="48" y="2403"/>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37" name="Rectangle 13"/>
              <p:cNvSpPr>
                <a:spLocks noChangeArrowheads="1"/>
              </p:cNvSpPr>
              <p:nvPr/>
            </p:nvSpPr>
            <p:spPr bwMode="auto">
              <a:xfrm>
                <a:off x="48" y="2548"/>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38" name="Rectangle 14"/>
              <p:cNvSpPr>
                <a:spLocks noChangeArrowheads="1"/>
              </p:cNvSpPr>
              <p:nvPr/>
            </p:nvSpPr>
            <p:spPr bwMode="auto">
              <a:xfrm>
                <a:off x="48" y="2692"/>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39" name="Rectangle 15"/>
              <p:cNvSpPr>
                <a:spLocks noChangeArrowheads="1"/>
              </p:cNvSpPr>
              <p:nvPr/>
            </p:nvSpPr>
            <p:spPr bwMode="auto">
              <a:xfrm>
                <a:off x="48" y="2836"/>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40" name="Rectangle 16"/>
              <p:cNvSpPr>
                <a:spLocks noChangeArrowheads="1"/>
              </p:cNvSpPr>
              <p:nvPr/>
            </p:nvSpPr>
            <p:spPr bwMode="auto">
              <a:xfrm>
                <a:off x="48" y="2980"/>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41" name="Rectangle 17"/>
              <p:cNvSpPr>
                <a:spLocks noChangeArrowheads="1"/>
              </p:cNvSpPr>
              <p:nvPr/>
            </p:nvSpPr>
            <p:spPr bwMode="auto">
              <a:xfrm>
                <a:off x="48" y="3124"/>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42" name="Rectangle 18"/>
              <p:cNvSpPr>
                <a:spLocks noChangeArrowheads="1"/>
              </p:cNvSpPr>
              <p:nvPr/>
            </p:nvSpPr>
            <p:spPr bwMode="auto">
              <a:xfrm>
                <a:off x="48" y="3269"/>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43" name="Rectangle 19"/>
              <p:cNvSpPr>
                <a:spLocks noChangeArrowheads="1"/>
              </p:cNvSpPr>
              <p:nvPr/>
            </p:nvSpPr>
            <p:spPr bwMode="auto">
              <a:xfrm>
                <a:off x="48" y="3412"/>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44" name="Rectangle 20"/>
              <p:cNvSpPr>
                <a:spLocks noChangeArrowheads="1"/>
              </p:cNvSpPr>
              <p:nvPr/>
            </p:nvSpPr>
            <p:spPr bwMode="auto">
              <a:xfrm>
                <a:off x="48" y="3557"/>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45" name="Rectangle 21"/>
              <p:cNvSpPr>
                <a:spLocks noChangeArrowheads="1"/>
              </p:cNvSpPr>
              <p:nvPr/>
            </p:nvSpPr>
            <p:spPr bwMode="auto">
              <a:xfrm>
                <a:off x="48" y="3702"/>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46" name="Rectangle 22"/>
              <p:cNvSpPr>
                <a:spLocks noChangeArrowheads="1"/>
              </p:cNvSpPr>
              <p:nvPr/>
            </p:nvSpPr>
            <p:spPr bwMode="auto">
              <a:xfrm>
                <a:off x="48" y="3845"/>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47" name="Rectangle 23"/>
              <p:cNvSpPr>
                <a:spLocks noChangeArrowheads="1"/>
              </p:cNvSpPr>
              <p:nvPr/>
            </p:nvSpPr>
            <p:spPr bwMode="auto">
              <a:xfrm>
                <a:off x="48" y="3990"/>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48" name="Rectangle 24"/>
              <p:cNvSpPr>
                <a:spLocks noChangeArrowheads="1"/>
              </p:cNvSpPr>
              <p:nvPr/>
            </p:nvSpPr>
            <p:spPr bwMode="auto">
              <a:xfrm>
                <a:off x="48" y="4133"/>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49" name="Rectangle 25"/>
              <p:cNvSpPr>
                <a:spLocks noChangeArrowheads="1"/>
              </p:cNvSpPr>
              <p:nvPr/>
            </p:nvSpPr>
            <p:spPr bwMode="auto">
              <a:xfrm>
                <a:off x="48" y="102"/>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50" name="Rectangle 26"/>
              <p:cNvSpPr>
                <a:spLocks noChangeArrowheads="1"/>
              </p:cNvSpPr>
              <p:nvPr/>
            </p:nvSpPr>
            <p:spPr bwMode="auto">
              <a:xfrm>
                <a:off x="48" y="246"/>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51" name="Rectangle 27"/>
              <p:cNvSpPr>
                <a:spLocks noChangeArrowheads="1"/>
              </p:cNvSpPr>
              <p:nvPr/>
            </p:nvSpPr>
            <p:spPr bwMode="auto">
              <a:xfrm>
                <a:off x="48" y="391"/>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52" name="Rectangle 28"/>
              <p:cNvSpPr>
                <a:spLocks noChangeArrowheads="1"/>
              </p:cNvSpPr>
              <p:nvPr/>
            </p:nvSpPr>
            <p:spPr bwMode="auto">
              <a:xfrm>
                <a:off x="48" y="535"/>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53" name="Rectangle 29"/>
              <p:cNvSpPr>
                <a:spLocks noChangeArrowheads="1"/>
              </p:cNvSpPr>
              <p:nvPr/>
            </p:nvSpPr>
            <p:spPr bwMode="auto">
              <a:xfrm>
                <a:off x="48" y="679"/>
                <a:ext cx="96" cy="96"/>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54" name="Rectangle 30"/>
              <p:cNvSpPr>
                <a:spLocks noChangeArrowheads="1"/>
              </p:cNvSpPr>
              <p:nvPr/>
            </p:nvSpPr>
            <p:spPr bwMode="auto">
              <a:xfrm>
                <a:off x="48" y="823"/>
                <a:ext cx="96" cy="97"/>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55" name="Rectangle 31"/>
              <p:cNvSpPr>
                <a:spLocks noChangeArrowheads="1"/>
              </p:cNvSpPr>
              <p:nvPr/>
            </p:nvSpPr>
            <p:spPr bwMode="auto">
              <a:xfrm>
                <a:off x="48" y="968"/>
                <a:ext cx="96" cy="95"/>
              </a:xfrm>
              <a:prstGeom prst="rect">
                <a:avLst/>
              </a:prstGeom>
              <a:solidFill>
                <a:schemeClr val="bg1">
                  <a:alpha val="50000"/>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grpSp>
      <p:sp>
        <p:nvSpPr>
          <p:cNvPr id="1027" name="Rectangle 34"/>
          <p:cNvSpPr>
            <a:spLocks noGrp="1" noChangeArrowheads="1"/>
          </p:cNvSpPr>
          <p:nvPr>
            <p:ph type="title"/>
          </p:nvPr>
        </p:nvSpPr>
        <p:spPr bwMode="auto">
          <a:xfrm>
            <a:off x="11430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a:t>Click to edit Master title style</a:t>
            </a:r>
          </a:p>
        </p:txBody>
      </p:sp>
      <p:sp>
        <p:nvSpPr>
          <p:cNvPr id="1059" name="Rectangle 35"/>
          <p:cNvSpPr>
            <a:spLocks noGrp="1" noChangeArrowheads="1"/>
          </p:cNvSpPr>
          <p:nvPr>
            <p:ph type="body" idx="1"/>
          </p:nvPr>
        </p:nvSpPr>
        <p:spPr bwMode="auto">
          <a:xfrm>
            <a:off x="1143000" y="19812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60" name="Rectangle 36"/>
          <p:cNvSpPr>
            <a:spLocks noGrp="1" noChangeArrowheads="1"/>
          </p:cNvSpPr>
          <p:nvPr>
            <p:ph type="dt" sz="half" idx="2"/>
          </p:nvPr>
        </p:nvSpPr>
        <p:spPr bwMode="auto">
          <a:xfrm>
            <a:off x="11430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nSpc>
                <a:spcPct val="100000"/>
              </a:lnSpc>
              <a:spcBef>
                <a:spcPct val="0"/>
              </a:spcBef>
              <a:buClrTx/>
              <a:buSzTx/>
              <a:buFontTx/>
              <a:buNone/>
              <a:defRPr sz="1400" b="0">
                <a:solidFill>
                  <a:schemeClr val="tx1"/>
                </a:solidFill>
                <a:effectLst/>
                <a:latin typeface="+mn-lt"/>
              </a:defRPr>
            </a:lvl1pPr>
          </a:lstStyle>
          <a:p>
            <a:pPr>
              <a:defRPr/>
            </a:pPr>
            <a:fld id="{72CCCD57-4819-40B7-B5B1-91CABDB89D86}" type="datetime1">
              <a:rPr lang="zh-CN" altLang="en-US"/>
              <a:pPr>
                <a:defRPr/>
              </a:pPr>
              <a:t>2020/10/7</a:t>
            </a:fld>
            <a:endParaRPr lang="en-US" altLang="zh-CN"/>
          </a:p>
        </p:txBody>
      </p:sp>
      <p:sp>
        <p:nvSpPr>
          <p:cNvPr id="1061" name="Rectangle 37"/>
          <p:cNvSpPr>
            <a:spLocks noGrp="1" noChangeArrowheads="1"/>
          </p:cNvSpPr>
          <p:nvPr>
            <p:ph type="ftr" sz="quarter" idx="3"/>
          </p:nvPr>
        </p:nvSpPr>
        <p:spPr bwMode="auto">
          <a:xfrm>
            <a:off x="35814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lnSpc>
                <a:spcPct val="100000"/>
              </a:lnSpc>
              <a:spcBef>
                <a:spcPct val="0"/>
              </a:spcBef>
              <a:buClrTx/>
              <a:buSzTx/>
              <a:buFontTx/>
              <a:buNone/>
              <a:defRPr sz="1400" b="0">
                <a:solidFill>
                  <a:schemeClr val="tx1"/>
                </a:solidFill>
                <a:effectLst/>
                <a:latin typeface="+mn-lt"/>
              </a:defRPr>
            </a:lvl1pPr>
          </a:lstStyle>
          <a:p>
            <a:pPr>
              <a:defRPr/>
            </a:pPr>
            <a:endParaRPr lang="en-US" altLang="zh-CN"/>
          </a:p>
        </p:txBody>
      </p:sp>
      <p:sp>
        <p:nvSpPr>
          <p:cNvPr id="1062" name="Rectangle 38"/>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a:solidFill>
                  <a:schemeClr val="tx1"/>
                </a:solidFill>
                <a:latin typeface="Times New Roman" panose="02020603050405020304" pitchFamily="18" charset="0"/>
              </a:defRPr>
            </a:lvl1pPr>
          </a:lstStyle>
          <a:p>
            <a:pPr>
              <a:defRPr/>
            </a:pPr>
            <a:fld id="{7D0004B4-4BA5-451B-B1B0-771231F825CA}"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4141"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Lst>
  <p:hf hdr="0" ftr="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6pPr>
      <a:lvl7pPr marL="9144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7pPr>
      <a:lvl8pPr marL="13716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8pPr>
      <a:lvl9pPr marL="1828800"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slide" Target="slide52.xml"/><Relationship Id="rId3" Type="http://schemas.openxmlformats.org/officeDocument/2006/relationships/slide" Target="slide9.xml"/><Relationship Id="rId7" Type="http://schemas.openxmlformats.org/officeDocument/2006/relationships/slide" Target="slide39.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35.xml"/><Relationship Id="rId5" Type="http://schemas.openxmlformats.org/officeDocument/2006/relationships/slide" Target="slide25.xml"/><Relationship Id="rId4" Type="http://schemas.openxmlformats.org/officeDocument/2006/relationships/slide" Target="slide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2143125" y="-142875"/>
            <a:ext cx="5562600" cy="1143000"/>
          </a:xfrm>
        </p:spPr>
        <p:txBody>
          <a:bodyPr/>
          <a:lstStyle/>
          <a:p>
            <a:pPr marL="457200" indent="-457200">
              <a:lnSpc>
                <a:spcPct val="110000"/>
              </a:lnSpc>
              <a:spcBef>
                <a:spcPct val="20000"/>
              </a:spcBef>
              <a:buClr>
                <a:schemeClr val="folHlink"/>
              </a:buClr>
              <a:buSzPct val="75000"/>
              <a:defRPr/>
            </a:pPr>
            <a:r>
              <a:rPr lang="zh-CN" altLang="en-US" sz="4800" b="1" kern="1200" dirty="0">
                <a:solidFill>
                  <a:srgbClr val="C00000"/>
                </a:solidFill>
                <a:effectLst>
                  <a:outerShdw blurRad="38100" dist="38100" dir="2700000" algn="tl">
                    <a:srgbClr val="000000"/>
                  </a:outerShdw>
                </a:effectLst>
                <a:ea typeface="楷体_GB2312" pitchFamily="49" charset="-122"/>
                <a:cs typeface="+mn-cs"/>
              </a:rPr>
              <a:t>第</a:t>
            </a:r>
            <a:r>
              <a:rPr lang="en-US" altLang="zh-CN" sz="4800" b="1" kern="1200" dirty="0">
                <a:solidFill>
                  <a:srgbClr val="C00000"/>
                </a:solidFill>
                <a:effectLst>
                  <a:outerShdw blurRad="38100" dist="38100" dir="2700000" algn="tl">
                    <a:srgbClr val="000000"/>
                  </a:outerShdw>
                </a:effectLst>
                <a:ea typeface="楷体_GB2312" pitchFamily="49" charset="-122"/>
                <a:cs typeface="+mn-cs"/>
              </a:rPr>
              <a:t>3</a:t>
            </a:r>
            <a:r>
              <a:rPr lang="zh-CN" altLang="en-US" sz="4800" b="1" kern="1200" dirty="0">
                <a:solidFill>
                  <a:srgbClr val="C00000"/>
                </a:solidFill>
                <a:effectLst>
                  <a:outerShdw blurRad="38100" dist="38100" dir="2700000" algn="tl">
                    <a:srgbClr val="000000"/>
                  </a:outerShdw>
                </a:effectLst>
                <a:ea typeface="楷体_GB2312" pitchFamily="49" charset="-122"/>
                <a:cs typeface="+mn-cs"/>
              </a:rPr>
              <a:t>章  词法分析</a:t>
            </a:r>
          </a:p>
        </p:txBody>
      </p:sp>
      <p:sp>
        <p:nvSpPr>
          <p:cNvPr id="955397" name="Rectangle 5"/>
          <p:cNvSpPr>
            <a:spLocks noChangeArrowheads="1"/>
          </p:cNvSpPr>
          <p:nvPr/>
        </p:nvSpPr>
        <p:spPr bwMode="auto">
          <a:xfrm>
            <a:off x="684213" y="1039813"/>
            <a:ext cx="6256337" cy="769937"/>
          </a:xfrm>
          <a:prstGeom prst="rect">
            <a:avLst/>
          </a:prstGeom>
          <a:noFill/>
          <a:ln w="9525">
            <a:noFill/>
            <a:miter lim="800000"/>
            <a:headEnd/>
            <a:tailEnd/>
          </a:ln>
          <a:effectLst/>
        </p:spPr>
        <p:txBody>
          <a:bodyPr lIns="92075" tIns="46038" rIns="92075" bIns="46038">
            <a:spAutoFit/>
          </a:bodyPr>
          <a:lstStyle/>
          <a:p>
            <a:pPr marL="457200" indent="-457200">
              <a:lnSpc>
                <a:spcPct val="110000"/>
              </a:lnSpc>
              <a:spcBef>
                <a:spcPct val="20000"/>
              </a:spcBef>
              <a:buClr>
                <a:schemeClr val="folHlink"/>
              </a:buClr>
              <a:buSzPct val="75000"/>
              <a:buFont typeface="Monotype Sorts" pitchFamily="2" charset="2"/>
              <a:buNone/>
              <a:defRPr/>
            </a:pPr>
            <a:r>
              <a:rPr lang="en-US" altLang="zh-CN" sz="4000" dirty="0">
                <a:solidFill>
                  <a:srgbClr val="C00000"/>
                </a:solidFill>
                <a:effectLst>
                  <a:outerShdw blurRad="38100" dist="38100" dir="2700000" algn="tl">
                    <a:srgbClr val="000000"/>
                  </a:outerShdw>
                </a:effectLst>
                <a:latin typeface="Times New Roman" pitchFamily="18" charset="0"/>
                <a:ea typeface="楷体_GB2312" pitchFamily="49" charset="-122"/>
              </a:rPr>
              <a:t>3.1</a:t>
            </a:r>
            <a:r>
              <a:rPr lang="en-US" altLang="zh-CN" sz="4000" dirty="0">
                <a:solidFill>
                  <a:srgbClr val="C00000"/>
                </a:solidFill>
                <a:effectLst>
                  <a:outerShdw blurRad="38100" dist="38100" dir="2700000" algn="tl">
                    <a:srgbClr val="000000"/>
                  </a:outerShdw>
                </a:effectLst>
                <a:latin typeface="楷体_GB2312" pitchFamily="49" charset="-122"/>
                <a:ea typeface="楷体_GB2312" pitchFamily="49" charset="-122"/>
              </a:rPr>
              <a:t> </a:t>
            </a:r>
            <a:r>
              <a:rPr lang="zh-CN" altLang="en-US" sz="4000" dirty="0">
                <a:solidFill>
                  <a:srgbClr val="C00000"/>
                </a:solidFill>
                <a:effectLst>
                  <a:outerShdw blurRad="38100" dist="38100" dir="2700000" algn="tl">
                    <a:srgbClr val="000000"/>
                  </a:outerShdw>
                </a:effectLst>
                <a:latin typeface="楷体_GB2312" pitchFamily="49" charset="-122"/>
                <a:ea typeface="楷体_GB2312" pitchFamily="49" charset="-122"/>
              </a:rPr>
              <a:t>词法分析程序的功能</a:t>
            </a:r>
          </a:p>
        </p:txBody>
      </p:sp>
      <p:sp>
        <p:nvSpPr>
          <p:cNvPr id="955398" name="Rectangle 6"/>
          <p:cNvSpPr>
            <a:spLocks noChangeArrowheads="1"/>
          </p:cNvSpPr>
          <p:nvPr/>
        </p:nvSpPr>
        <p:spPr bwMode="auto">
          <a:xfrm>
            <a:off x="684213" y="1830388"/>
            <a:ext cx="6256337" cy="769937"/>
          </a:xfrm>
          <a:prstGeom prst="rect">
            <a:avLst/>
          </a:prstGeom>
          <a:noFill/>
          <a:ln w="9525">
            <a:noFill/>
            <a:miter lim="800000"/>
            <a:headEnd/>
            <a:tailEnd/>
          </a:ln>
          <a:effectLst/>
        </p:spPr>
        <p:txBody>
          <a:bodyPr lIns="92075" tIns="46038" rIns="92075" bIns="46038">
            <a:spAutoFit/>
          </a:bodyPr>
          <a:lstStyle/>
          <a:p>
            <a:pPr marL="457200" indent="-457200">
              <a:lnSpc>
                <a:spcPct val="110000"/>
              </a:lnSpc>
              <a:spcBef>
                <a:spcPct val="20000"/>
              </a:spcBef>
              <a:buClr>
                <a:schemeClr val="folHlink"/>
              </a:buClr>
              <a:buSzPct val="75000"/>
              <a:buFont typeface="Monotype Sorts" pitchFamily="2" charset="2"/>
              <a:buNone/>
              <a:defRPr/>
            </a:pPr>
            <a:r>
              <a:rPr lang="en-US" altLang="zh-CN" sz="4000" dirty="0">
                <a:solidFill>
                  <a:srgbClr val="C00000"/>
                </a:solidFill>
                <a:effectLst>
                  <a:outerShdw blurRad="38100" dist="38100" dir="2700000" algn="tl">
                    <a:srgbClr val="000000"/>
                  </a:outerShdw>
                </a:effectLst>
                <a:latin typeface="Times New Roman" pitchFamily="18" charset="0"/>
                <a:ea typeface="楷体_GB2312" pitchFamily="49" charset="-122"/>
              </a:rPr>
              <a:t>3.2  </a:t>
            </a:r>
            <a:r>
              <a:rPr lang="zh-CN" altLang="en-US" sz="4000" dirty="0">
                <a:solidFill>
                  <a:srgbClr val="C00000"/>
                </a:solidFill>
                <a:effectLst>
                  <a:outerShdw blurRad="38100" dist="38100" dir="2700000" algn="tl">
                    <a:srgbClr val="000000"/>
                  </a:outerShdw>
                </a:effectLst>
                <a:latin typeface="楷体_GB2312" pitchFamily="49" charset="-122"/>
                <a:ea typeface="楷体_GB2312" pitchFamily="49" charset="-122"/>
              </a:rPr>
              <a:t>单词</a:t>
            </a:r>
          </a:p>
        </p:txBody>
      </p:sp>
      <p:sp>
        <p:nvSpPr>
          <p:cNvPr id="955399" name="Rectangle 7">
            <a:hlinkClick r:id="rId3" action="ppaction://hlinksldjump"/>
          </p:cNvPr>
          <p:cNvSpPr>
            <a:spLocks noChangeArrowheads="1"/>
          </p:cNvSpPr>
          <p:nvPr/>
        </p:nvSpPr>
        <p:spPr bwMode="auto">
          <a:xfrm>
            <a:off x="684213" y="4291013"/>
            <a:ext cx="4519612" cy="457200"/>
          </a:xfrm>
          <a:prstGeom prst="rect">
            <a:avLst/>
          </a:prstGeom>
          <a:noFill/>
          <a:ln w="9525">
            <a:noFill/>
            <a:miter lim="800000"/>
            <a:headEnd/>
            <a:tailEnd/>
          </a:ln>
          <a:effectLst/>
        </p:spPr>
        <p:txBody>
          <a:bodyPr anchor="ctr"/>
          <a:lstStyle/>
          <a:p>
            <a:pPr marL="457200" indent="-457200">
              <a:lnSpc>
                <a:spcPct val="110000"/>
              </a:lnSpc>
              <a:spcBef>
                <a:spcPct val="20000"/>
              </a:spcBef>
              <a:buClr>
                <a:schemeClr val="folHlink"/>
              </a:buClr>
              <a:buSzPct val="75000"/>
              <a:buFont typeface="Monotype Sorts" pitchFamily="2" charset="2"/>
              <a:buNone/>
              <a:defRPr/>
            </a:pPr>
            <a:r>
              <a:rPr lang="en-US" altLang="zh-CN" sz="4000" dirty="0">
                <a:solidFill>
                  <a:srgbClr val="C00000"/>
                </a:solidFill>
                <a:effectLst>
                  <a:outerShdw blurRad="38100" dist="38100" dir="2700000" algn="tl">
                    <a:srgbClr val="000000"/>
                  </a:outerShdw>
                </a:effectLst>
                <a:latin typeface="Times New Roman" pitchFamily="18" charset="0"/>
                <a:ea typeface="楷体_GB2312" pitchFamily="49" charset="-122"/>
              </a:rPr>
              <a:t>3.5 </a:t>
            </a:r>
            <a:r>
              <a:rPr lang="zh-CN" altLang="en-US" sz="4000" dirty="0">
                <a:solidFill>
                  <a:srgbClr val="C00000"/>
                </a:solidFill>
                <a:effectLst>
                  <a:outerShdw blurRad="38100" dist="38100" dir="2700000" algn="tl">
                    <a:srgbClr val="000000"/>
                  </a:outerShdw>
                </a:effectLst>
                <a:latin typeface="Times New Roman" pitchFamily="18" charset="0"/>
                <a:ea typeface="楷体_GB2312" pitchFamily="49" charset="-122"/>
              </a:rPr>
              <a:t>正则表达式 </a:t>
            </a:r>
          </a:p>
        </p:txBody>
      </p:sp>
      <p:sp>
        <p:nvSpPr>
          <p:cNvPr id="955400" name="Rectangle 8"/>
          <p:cNvSpPr>
            <a:spLocks noChangeArrowheads="1"/>
          </p:cNvSpPr>
          <p:nvPr/>
        </p:nvSpPr>
        <p:spPr bwMode="auto">
          <a:xfrm>
            <a:off x="684213" y="4997450"/>
            <a:ext cx="7353300" cy="503238"/>
          </a:xfrm>
          <a:prstGeom prst="rect">
            <a:avLst/>
          </a:prstGeom>
          <a:noFill/>
          <a:ln w="9525">
            <a:noFill/>
            <a:miter lim="800000"/>
            <a:headEnd/>
            <a:tailEnd/>
          </a:ln>
          <a:effectLst/>
        </p:spPr>
        <p:txBody>
          <a:bodyPr anchor="ctr"/>
          <a:lstStyle/>
          <a:p>
            <a:pPr>
              <a:defRPr/>
            </a:pPr>
            <a:r>
              <a:rPr lang="en-US" altLang="zh-CN" sz="4000" dirty="0">
                <a:solidFill>
                  <a:schemeClr val="bg1">
                    <a:lumMod val="75000"/>
                  </a:schemeClr>
                </a:solidFill>
                <a:effectLst>
                  <a:outerShdw blurRad="38100" dist="38100" dir="2700000" algn="tl">
                    <a:srgbClr val="000000"/>
                  </a:outerShdw>
                </a:effectLst>
                <a:latin typeface="Times New Roman" pitchFamily="18" charset="0"/>
                <a:ea typeface="楷体_GB2312" pitchFamily="49" charset="-122"/>
              </a:rPr>
              <a:t>3.6 </a:t>
            </a:r>
            <a:r>
              <a:rPr lang="zh-CN" altLang="en-US" sz="4000" dirty="0">
                <a:solidFill>
                  <a:schemeClr val="bg1">
                    <a:lumMod val="75000"/>
                  </a:schemeClr>
                </a:solidFill>
                <a:effectLst>
                  <a:outerShdw blurRad="38100" dist="38100" dir="2700000" algn="tl">
                    <a:srgbClr val="000000"/>
                  </a:outerShdw>
                </a:effectLst>
                <a:latin typeface="Times New Roman" pitchFamily="18" charset="0"/>
                <a:ea typeface="楷体_GB2312" pitchFamily="49" charset="-122"/>
              </a:rPr>
              <a:t>有穷自动机（</a:t>
            </a:r>
            <a:r>
              <a:rPr lang="en-US" altLang="zh-CN" sz="4000" dirty="0">
                <a:solidFill>
                  <a:schemeClr val="bg1">
                    <a:lumMod val="75000"/>
                  </a:schemeClr>
                </a:solidFill>
                <a:effectLst>
                  <a:outerShdw blurRad="38100" dist="38100" dir="2700000" algn="tl">
                    <a:srgbClr val="000000"/>
                  </a:outerShdw>
                </a:effectLst>
                <a:latin typeface="Times New Roman" pitchFamily="18" charset="0"/>
                <a:ea typeface="楷体_GB2312" pitchFamily="49" charset="-122"/>
              </a:rPr>
              <a:t>FA</a:t>
            </a:r>
            <a:r>
              <a:rPr lang="zh-CN" altLang="en-US" sz="4000" dirty="0">
                <a:solidFill>
                  <a:schemeClr val="bg1">
                    <a:lumMod val="75000"/>
                  </a:schemeClr>
                </a:solidFill>
                <a:effectLst>
                  <a:outerShdw blurRad="38100" dist="38100" dir="2700000" algn="tl">
                    <a:srgbClr val="000000"/>
                  </a:outerShdw>
                </a:effectLst>
                <a:latin typeface="Times New Roman" pitchFamily="18" charset="0"/>
                <a:ea typeface="楷体_GB2312" pitchFamily="49" charset="-122"/>
              </a:rPr>
              <a:t>）</a:t>
            </a:r>
            <a:r>
              <a:rPr lang="zh-CN" altLang="en-US" sz="4000" b="0" dirty="0">
                <a:solidFill>
                  <a:schemeClr val="bg1">
                    <a:lumMod val="75000"/>
                  </a:schemeClr>
                </a:solidFill>
                <a:latin typeface="隶书" pitchFamily="49" charset="-122"/>
                <a:ea typeface="隶书" pitchFamily="49" charset="-122"/>
              </a:rPr>
              <a:t> </a:t>
            </a:r>
          </a:p>
        </p:txBody>
      </p:sp>
      <p:sp>
        <p:nvSpPr>
          <p:cNvPr id="955401" name="Rectangle 9"/>
          <p:cNvSpPr>
            <a:spLocks noChangeArrowheads="1"/>
          </p:cNvSpPr>
          <p:nvPr/>
        </p:nvSpPr>
        <p:spPr bwMode="auto">
          <a:xfrm>
            <a:off x="684213" y="2622550"/>
            <a:ext cx="6121400" cy="769938"/>
          </a:xfrm>
          <a:prstGeom prst="rect">
            <a:avLst/>
          </a:prstGeom>
          <a:noFill/>
          <a:ln w="9525">
            <a:noFill/>
            <a:miter lim="800000"/>
            <a:headEnd/>
            <a:tailEnd/>
          </a:ln>
          <a:effectLst/>
        </p:spPr>
        <p:txBody>
          <a:bodyPr lIns="92075" tIns="46038" rIns="92075" bIns="46038">
            <a:spAutoFit/>
          </a:bodyPr>
          <a:lstStyle/>
          <a:p>
            <a:pPr marL="457200" indent="-457200">
              <a:lnSpc>
                <a:spcPct val="110000"/>
              </a:lnSpc>
              <a:spcBef>
                <a:spcPct val="20000"/>
              </a:spcBef>
              <a:buClr>
                <a:schemeClr val="folHlink"/>
              </a:buClr>
              <a:buSzPct val="75000"/>
              <a:buFont typeface="Monotype Sorts" pitchFamily="2" charset="2"/>
              <a:buNone/>
              <a:defRPr/>
            </a:pPr>
            <a:r>
              <a:rPr lang="en-US" altLang="zh-CN" sz="4000" dirty="0">
                <a:solidFill>
                  <a:srgbClr val="C00000"/>
                </a:solidFill>
                <a:effectLst>
                  <a:outerShdw blurRad="38100" dist="38100" dir="2700000" algn="tl">
                    <a:srgbClr val="000000"/>
                  </a:outerShdw>
                </a:effectLst>
                <a:latin typeface="Times New Roman" pitchFamily="18" charset="0"/>
                <a:ea typeface="楷体_GB2312" pitchFamily="49" charset="-122"/>
              </a:rPr>
              <a:t>3.3</a:t>
            </a:r>
            <a:r>
              <a:rPr lang="en-US" altLang="zh-CN" sz="4000" dirty="0">
                <a:effectLst>
                  <a:outerShdw blurRad="38100" dist="38100" dir="2700000" algn="tl">
                    <a:srgbClr val="000000"/>
                  </a:outerShdw>
                </a:effectLst>
                <a:latin typeface="Times New Roman" pitchFamily="18" charset="0"/>
                <a:ea typeface="楷体_GB2312" pitchFamily="49" charset="-122"/>
              </a:rPr>
              <a:t> </a:t>
            </a:r>
            <a:r>
              <a:rPr lang="zh-CN" altLang="en-US" sz="4000" dirty="0">
                <a:solidFill>
                  <a:srgbClr val="C00000"/>
                </a:solidFill>
                <a:effectLst>
                  <a:outerShdw blurRad="38100" dist="38100" dir="2700000" algn="tl">
                    <a:srgbClr val="000000"/>
                  </a:outerShdw>
                </a:effectLst>
                <a:latin typeface="Times New Roman" pitchFamily="18" charset="0"/>
                <a:ea typeface="楷体_GB2312" pitchFamily="49" charset="-122"/>
              </a:rPr>
              <a:t>正则文法及状态图</a:t>
            </a:r>
          </a:p>
        </p:txBody>
      </p:sp>
      <p:sp>
        <p:nvSpPr>
          <p:cNvPr id="955402" name="Rectangle 10"/>
          <p:cNvSpPr>
            <a:spLocks noChangeArrowheads="1"/>
          </p:cNvSpPr>
          <p:nvPr/>
        </p:nvSpPr>
        <p:spPr bwMode="auto">
          <a:xfrm>
            <a:off x="684213" y="3414713"/>
            <a:ext cx="8604250" cy="769937"/>
          </a:xfrm>
          <a:prstGeom prst="rect">
            <a:avLst/>
          </a:prstGeom>
          <a:noFill/>
          <a:ln w="9525">
            <a:noFill/>
            <a:miter lim="800000"/>
            <a:headEnd/>
            <a:tailEnd/>
          </a:ln>
          <a:effectLst/>
        </p:spPr>
        <p:txBody>
          <a:bodyPr lIns="92075" tIns="46038" rIns="92075" bIns="46038">
            <a:spAutoFit/>
          </a:bodyPr>
          <a:lstStyle/>
          <a:p>
            <a:pPr marL="457200" indent="-457200">
              <a:lnSpc>
                <a:spcPct val="110000"/>
              </a:lnSpc>
              <a:spcBef>
                <a:spcPct val="20000"/>
              </a:spcBef>
              <a:buClr>
                <a:schemeClr val="folHlink"/>
              </a:buClr>
              <a:buSzPct val="75000"/>
              <a:defRPr/>
            </a:pPr>
            <a:r>
              <a:rPr lang="en-US" altLang="zh-CN" sz="4000" dirty="0">
                <a:solidFill>
                  <a:srgbClr val="C00000"/>
                </a:solidFill>
                <a:effectLst>
                  <a:outerShdw blurRad="38100" dist="38100" dir="2700000" algn="tl">
                    <a:srgbClr val="000000"/>
                  </a:outerShdw>
                </a:effectLst>
                <a:latin typeface="Times New Roman" pitchFamily="18" charset="0"/>
                <a:ea typeface="楷体_GB2312" pitchFamily="49" charset="-122"/>
              </a:rPr>
              <a:t>3.4 TEST</a:t>
            </a:r>
            <a:r>
              <a:rPr lang="zh-CN" altLang="en-US" sz="4000" dirty="0">
                <a:solidFill>
                  <a:srgbClr val="C00000"/>
                </a:solidFill>
                <a:effectLst>
                  <a:outerShdw blurRad="38100" dist="38100" dir="2700000" algn="tl">
                    <a:srgbClr val="000000"/>
                  </a:outerShdw>
                </a:effectLst>
                <a:latin typeface="Times New Roman" pitchFamily="18" charset="0"/>
                <a:ea typeface="楷体_GB2312" pitchFamily="49" charset="-122"/>
              </a:rPr>
              <a:t>词法分析程序设计与实现</a:t>
            </a:r>
          </a:p>
        </p:txBody>
      </p:sp>
      <p:sp>
        <p:nvSpPr>
          <p:cNvPr id="955403" name="Rectangle 11"/>
          <p:cNvSpPr>
            <a:spLocks noChangeArrowheads="1"/>
          </p:cNvSpPr>
          <p:nvPr/>
        </p:nvSpPr>
        <p:spPr bwMode="auto">
          <a:xfrm>
            <a:off x="684213" y="5751513"/>
            <a:ext cx="9066212" cy="714375"/>
          </a:xfrm>
          <a:prstGeom prst="rect">
            <a:avLst/>
          </a:prstGeom>
          <a:noFill/>
          <a:ln w="9525">
            <a:noFill/>
            <a:miter lim="800000"/>
            <a:headEnd/>
            <a:tailEnd/>
          </a:ln>
          <a:effectLst/>
        </p:spPr>
        <p:txBody>
          <a:bodyPr anchor="ctr"/>
          <a:lstStyle/>
          <a:p>
            <a:pPr marL="457200" indent="-457200">
              <a:lnSpc>
                <a:spcPct val="110000"/>
              </a:lnSpc>
              <a:spcBef>
                <a:spcPct val="20000"/>
              </a:spcBef>
              <a:buClr>
                <a:schemeClr val="folHlink"/>
              </a:buClr>
              <a:buSzPct val="75000"/>
              <a:buFont typeface="Monotype Sorts" pitchFamily="2" charset="2"/>
              <a:buNone/>
              <a:defRPr/>
            </a:pPr>
            <a:r>
              <a:rPr lang="en-US" altLang="zh-CN" sz="4000" dirty="0">
                <a:solidFill>
                  <a:srgbClr val="C00000"/>
                </a:solidFill>
                <a:effectLst>
                  <a:outerShdw blurRad="38100" dist="38100" dir="2700000" algn="tl">
                    <a:srgbClr val="000000"/>
                  </a:outerShdw>
                </a:effectLst>
                <a:latin typeface="Times New Roman" pitchFamily="18" charset="0"/>
                <a:ea typeface="楷体_GB2312" pitchFamily="49" charset="-122"/>
              </a:rPr>
              <a:t>3.7 </a:t>
            </a:r>
            <a:r>
              <a:rPr lang="zh-CN" altLang="en-US" sz="4000" dirty="0">
                <a:solidFill>
                  <a:srgbClr val="C00000"/>
                </a:solidFill>
                <a:effectLst>
                  <a:outerShdw blurRad="38100" dist="38100" dir="2700000" algn="tl">
                    <a:srgbClr val="000000"/>
                  </a:outerShdw>
                </a:effectLst>
                <a:latin typeface="Times New Roman" pitchFamily="18" charset="0"/>
                <a:ea typeface="楷体_GB2312" pitchFamily="49" charset="-122"/>
              </a:rPr>
              <a:t>词法分析程序的自动生成器</a:t>
            </a:r>
            <a:r>
              <a:rPr lang="en-US" altLang="zh-CN" sz="4000" dirty="0">
                <a:solidFill>
                  <a:srgbClr val="C00000"/>
                </a:solidFill>
                <a:effectLst>
                  <a:outerShdw blurRad="38100" dist="38100" dir="2700000" algn="tl">
                    <a:srgbClr val="000000"/>
                  </a:outerShdw>
                </a:effectLst>
                <a:latin typeface="Times New Roman" pitchFamily="18" charset="0"/>
                <a:ea typeface="楷体_GB2312" pitchFamily="49" charset="-122"/>
              </a:rPr>
              <a:t>LEX </a:t>
            </a:r>
          </a:p>
        </p:txBody>
      </p:sp>
      <p:sp>
        <p:nvSpPr>
          <p:cNvPr id="10" name="日期占位符 1">
            <a:extLst>
              <a:ext uri="{FF2B5EF4-FFF2-40B4-BE49-F238E27FC236}">
                <a16:creationId xmlns:a16="http://schemas.microsoft.com/office/drawing/2014/main" id="{A3D73B32-9CCC-4CD3-A2AE-5F466CAA8231}"/>
              </a:ext>
            </a:extLst>
          </p:cNvPr>
          <p:cNvSpPr txBox="1">
            <a:spLocks/>
          </p:cNvSpPr>
          <p:nvPr/>
        </p:nvSpPr>
        <p:spPr bwMode="auto">
          <a:xfrm>
            <a:off x="0" y="6400800"/>
            <a:ext cx="3779912"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zh-CN"/>
            </a:defPPr>
            <a:lvl1pPr algn="l" rtl="0" eaLnBrk="0" fontAlgn="base" hangingPunct="0">
              <a:lnSpc>
                <a:spcPct val="100000"/>
              </a:lnSpc>
              <a:spcBef>
                <a:spcPct val="0"/>
              </a:spcBef>
              <a:spcAft>
                <a:spcPct val="0"/>
              </a:spcAft>
              <a:buClrTx/>
              <a:buSzTx/>
              <a:buFontTx/>
              <a:buNone/>
              <a:defRPr kumimoji="1" sz="1400" b="0" kern="1200">
                <a:solidFill>
                  <a:schemeClr val="tx1"/>
                </a:solidFill>
                <a:effectLst/>
                <a:latin typeface="+mn-lt"/>
                <a:ea typeface="宋体" panose="02010600030101010101" pitchFamily="2" charset="-122"/>
                <a:cs typeface="+mn-cs"/>
              </a:defRPr>
            </a:lvl1pPr>
            <a:lvl2pPr marL="457200" algn="l" rtl="0" eaLnBrk="0" fontAlgn="base" hangingPunct="0">
              <a:spcBef>
                <a:spcPct val="0"/>
              </a:spcBef>
              <a:spcAft>
                <a:spcPct val="0"/>
              </a:spcAft>
              <a:defRPr kumimoji="1" sz="3200" b="1" kern="1200">
                <a:solidFill>
                  <a:srgbClr val="FFFF00"/>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kumimoji="1" sz="3200" b="1" kern="1200">
                <a:solidFill>
                  <a:srgbClr val="FFFF00"/>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kumimoji="1" sz="3200" b="1" kern="1200">
                <a:solidFill>
                  <a:srgbClr val="FFFF00"/>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kumimoji="1" sz="3200" b="1" kern="1200">
                <a:solidFill>
                  <a:srgbClr val="FFFF00"/>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3200" b="1" kern="1200">
                <a:solidFill>
                  <a:srgbClr val="FFFF00"/>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3200" b="1" kern="1200">
                <a:solidFill>
                  <a:srgbClr val="FFFF00"/>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3200" b="1" kern="1200">
                <a:solidFill>
                  <a:srgbClr val="FFFF00"/>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3200" b="1" kern="1200">
                <a:solidFill>
                  <a:srgbClr val="FFFF00"/>
                </a:solidFill>
                <a:latin typeface="宋体" panose="02010600030101010101" pitchFamily="2" charset="-122"/>
                <a:ea typeface="宋体" panose="02010600030101010101" pitchFamily="2" charset="-122"/>
                <a:cs typeface="+mn-cs"/>
              </a:defRPr>
            </a:lvl9pPr>
          </a:lstStyle>
          <a:p>
            <a:pPr eaLnBrk="1" hangingPunct="1">
              <a:defRPr/>
            </a:pPr>
            <a:r>
              <a:rPr lang="zh-CN" altLang="en-US" sz="1800" b="1" dirty="0">
                <a:solidFill>
                  <a:schemeClr val="bg2"/>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大连海事大学  计算机系  米泽田</a:t>
            </a:r>
            <a:endParaRPr lang="en-US" altLang="zh-CN" sz="1800" b="1" dirty="0">
              <a:solidFill>
                <a:schemeClr val="bg2"/>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500063" y="1285875"/>
            <a:ext cx="8358187" cy="4071938"/>
          </a:xfrm>
          <a:prstGeom prst="rect">
            <a:avLst/>
          </a:prstGeom>
          <a:solidFill>
            <a:srgbClr val="FFE7FF"/>
          </a:solidFill>
          <a:ln w="9525">
            <a:noFill/>
            <a:miter lim="800000"/>
            <a:headEnd/>
            <a:tailEnd/>
          </a:ln>
          <a:effectLst/>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algn="just">
              <a:spcBef>
                <a:spcPct val="50000"/>
              </a:spcBef>
              <a:buFont typeface="Monotype Sorts" pitchFamily="2" charset="2"/>
              <a:buNone/>
              <a:defRPr/>
            </a:pPr>
            <a:r>
              <a:rPr lang="en-US" altLang="zh-CN" sz="2800" kern="0">
                <a:solidFill>
                  <a:schemeClr val="bg2"/>
                </a:solidFill>
                <a:effectLst/>
              </a:rPr>
              <a:t>[</a:t>
            </a:r>
            <a:r>
              <a:rPr lang="zh-CN" altLang="en-US" sz="2800" kern="0">
                <a:solidFill>
                  <a:schemeClr val="bg2"/>
                </a:solidFill>
                <a:effectLst/>
              </a:rPr>
              <a:t>例</a:t>
            </a:r>
            <a:r>
              <a:rPr lang="en-US" altLang="zh-CN" sz="2800" kern="0">
                <a:solidFill>
                  <a:schemeClr val="bg2"/>
                </a:solidFill>
                <a:effectLst/>
              </a:rPr>
              <a:t>3-8]</a:t>
            </a:r>
            <a:r>
              <a:rPr lang="zh-CN" altLang="en-US" sz="2800" b="0" kern="0"/>
              <a:t> </a:t>
            </a:r>
            <a:r>
              <a:rPr lang="zh-CN" altLang="en-US" sz="2800" kern="0">
                <a:solidFill>
                  <a:schemeClr val="bg2"/>
                </a:solidFill>
                <a:effectLst/>
              </a:rPr>
              <a:t>设有穷自动机</a:t>
            </a:r>
          </a:p>
          <a:p>
            <a:pPr algn="just">
              <a:spcBef>
                <a:spcPct val="50000"/>
              </a:spcBef>
              <a:buFont typeface="Monotype Sorts" pitchFamily="2" charset="2"/>
              <a:buNone/>
              <a:defRPr/>
            </a:pPr>
            <a:r>
              <a:rPr lang="en-US" altLang="zh-CN" sz="2800" kern="0">
                <a:solidFill>
                  <a:schemeClr val="bg2"/>
                </a:solidFill>
                <a:effectLst/>
              </a:rPr>
              <a:t>DFA M=</a:t>
            </a:r>
            <a:r>
              <a:rPr lang="zh-CN" altLang="en-US" sz="2800" kern="0">
                <a:solidFill>
                  <a:schemeClr val="bg2"/>
                </a:solidFill>
                <a:effectLst/>
              </a:rPr>
              <a:t>（</a:t>
            </a:r>
            <a:r>
              <a:rPr lang="en-US" altLang="zh-CN" sz="2800" kern="0">
                <a:solidFill>
                  <a:schemeClr val="bg2"/>
                </a:solidFill>
                <a:effectLst/>
              </a:rPr>
              <a:t>{0</a:t>
            </a:r>
            <a:r>
              <a:rPr lang="zh-CN" altLang="en-US" sz="2800" kern="0">
                <a:solidFill>
                  <a:schemeClr val="bg2"/>
                </a:solidFill>
                <a:effectLst/>
              </a:rPr>
              <a:t>，</a:t>
            </a:r>
            <a:r>
              <a:rPr lang="en-US" altLang="zh-CN" sz="2800" kern="0">
                <a:solidFill>
                  <a:schemeClr val="bg2"/>
                </a:solidFill>
                <a:effectLst/>
              </a:rPr>
              <a:t>1</a:t>
            </a:r>
            <a:r>
              <a:rPr lang="zh-CN" altLang="en-US" sz="2800" kern="0">
                <a:solidFill>
                  <a:schemeClr val="bg2"/>
                </a:solidFill>
                <a:effectLst/>
              </a:rPr>
              <a:t>，</a:t>
            </a:r>
            <a:r>
              <a:rPr lang="en-US" altLang="zh-CN" sz="2800" kern="0">
                <a:solidFill>
                  <a:schemeClr val="bg2"/>
                </a:solidFill>
                <a:effectLst/>
              </a:rPr>
              <a:t>2</a:t>
            </a:r>
            <a:r>
              <a:rPr lang="zh-CN" altLang="en-US" sz="2800" kern="0">
                <a:solidFill>
                  <a:schemeClr val="bg2"/>
                </a:solidFill>
                <a:effectLst/>
              </a:rPr>
              <a:t>，</a:t>
            </a:r>
            <a:r>
              <a:rPr lang="en-US" altLang="zh-CN" sz="2800" kern="0">
                <a:solidFill>
                  <a:schemeClr val="bg2"/>
                </a:solidFill>
                <a:effectLst/>
              </a:rPr>
              <a:t>3}</a:t>
            </a:r>
            <a:r>
              <a:rPr lang="zh-CN" altLang="en-US" sz="2800" kern="0">
                <a:solidFill>
                  <a:schemeClr val="bg2"/>
                </a:solidFill>
                <a:effectLst/>
              </a:rPr>
              <a:t>，</a:t>
            </a:r>
            <a:r>
              <a:rPr lang="en-US" altLang="zh-CN" sz="2800" kern="0">
                <a:solidFill>
                  <a:schemeClr val="bg2"/>
                </a:solidFill>
                <a:effectLst/>
              </a:rPr>
              <a:t>{a,b},0,{3},δ</a:t>
            </a:r>
            <a:r>
              <a:rPr lang="zh-CN" altLang="en-US" sz="2800" kern="0">
                <a:solidFill>
                  <a:schemeClr val="bg2"/>
                </a:solidFill>
                <a:effectLst/>
              </a:rPr>
              <a:t>）</a:t>
            </a:r>
          </a:p>
          <a:p>
            <a:pPr algn="just">
              <a:spcBef>
                <a:spcPct val="50000"/>
              </a:spcBef>
              <a:buFont typeface="Monotype Sorts" pitchFamily="2" charset="2"/>
              <a:buNone/>
              <a:defRPr/>
            </a:pPr>
            <a:r>
              <a:rPr lang="en-US" altLang="zh-CN" sz="2800" kern="0">
                <a:solidFill>
                  <a:schemeClr val="bg2"/>
                </a:solidFill>
                <a:effectLst/>
              </a:rPr>
              <a:t>δ(0,a)=1    δ(0,b)=2</a:t>
            </a:r>
          </a:p>
          <a:p>
            <a:pPr algn="just">
              <a:spcBef>
                <a:spcPct val="50000"/>
              </a:spcBef>
              <a:buFont typeface="Monotype Sorts" pitchFamily="2" charset="2"/>
              <a:buNone/>
              <a:defRPr/>
            </a:pPr>
            <a:r>
              <a:rPr lang="en-US" altLang="zh-CN" sz="2800" kern="0">
                <a:solidFill>
                  <a:schemeClr val="bg2"/>
                </a:solidFill>
                <a:effectLst/>
              </a:rPr>
              <a:t>δ(1,a)=3    δ(1,b)=2</a:t>
            </a:r>
          </a:p>
          <a:p>
            <a:pPr algn="just">
              <a:spcBef>
                <a:spcPct val="50000"/>
              </a:spcBef>
              <a:buFont typeface="Monotype Sorts" pitchFamily="2" charset="2"/>
              <a:buNone/>
              <a:defRPr/>
            </a:pPr>
            <a:r>
              <a:rPr lang="en-US" altLang="zh-CN" sz="2800" kern="0">
                <a:solidFill>
                  <a:schemeClr val="bg2"/>
                </a:solidFill>
                <a:effectLst/>
              </a:rPr>
              <a:t>δ(2,a)=1    δ(2,b)=3</a:t>
            </a:r>
          </a:p>
          <a:p>
            <a:pPr algn="just">
              <a:spcBef>
                <a:spcPct val="50000"/>
              </a:spcBef>
              <a:buFont typeface="Monotype Sorts" pitchFamily="2" charset="2"/>
              <a:buNone/>
              <a:defRPr/>
            </a:pPr>
            <a:r>
              <a:rPr lang="en-US" altLang="zh-CN" sz="2800" kern="0">
                <a:solidFill>
                  <a:schemeClr val="bg2"/>
                </a:solidFill>
                <a:effectLst/>
              </a:rPr>
              <a:t>δ(3,a)=3    δ(3,b)=3</a:t>
            </a:r>
          </a:p>
          <a:p>
            <a:pPr marL="0" indent="0">
              <a:spcBef>
                <a:spcPct val="50000"/>
              </a:spcBef>
              <a:buFont typeface="Monotype Sorts" pitchFamily="2" charset="2"/>
              <a:buNone/>
              <a:defRPr/>
            </a:pPr>
            <a:endParaRPr lang="en-US" altLang="zh-CN" sz="2800" kern="0" dirty="0">
              <a:solidFill>
                <a:schemeClr val="bg2"/>
              </a:solidFill>
              <a:effectLst/>
            </a:endParaRPr>
          </a:p>
        </p:txBody>
      </p:sp>
      <p:sp>
        <p:nvSpPr>
          <p:cNvPr id="15365" name="Rectangle 10"/>
          <p:cNvSpPr>
            <a:spLocks noChangeArrowheads="1"/>
          </p:cNvSpPr>
          <p:nvPr/>
        </p:nvSpPr>
        <p:spPr bwMode="auto">
          <a:xfrm>
            <a:off x="2339975" y="187325"/>
            <a:ext cx="49784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defRPr/>
            </a:pPr>
            <a:r>
              <a:rPr lang="en-US" altLang="zh-CN" sz="3600" dirty="0">
                <a:solidFill>
                  <a:schemeClr val="bg1">
                    <a:lumMod val="75000"/>
                  </a:schemeClr>
                </a:solidFill>
              </a:rPr>
              <a:t>DFA M</a:t>
            </a:r>
            <a:r>
              <a:rPr lang="zh-CN" altLang="en-US" sz="3600" dirty="0">
                <a:solidFill>
                  <a:schemeClr val="bg1">
                    <a:lumMod val="75000"/>
                  </a:schemeClr>
                </a:solidFill>
              </a:rPr>
              <a:t>的状态转换函数</a:t>
            </a:r>
          </a:p>
        </p:txBody>
      </p:sp>
      <p:sp>
        <p:nvSpPr>
          <p:cNvPr id="7"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172AA75-695D-465B-9103-7B1E2EDB41EF}" type="datetime1">
              <a:rPr lang="zh-CN" altLang="en-US" smtClean="0"/>
              <a:pPr>
                <a:defRPr/>
              </a:pPr>
              <a:t>2020/10/7</a:t>
            </a:fld>
            <a:endParaRPr lang="en-US" altLang="zh-CN"/>
          </a:p>
        </p:txBody>
      </p:sp>
      <p:sp>
        <p:nvSpPr>
          <p:cNvPr id="16387" name="日期占位符 3"/>
          <p:cNvSpPr txBox="1">
            <a:spLocks/>
          </p:cNvSpPr>
          <p:nvPr/>
        </p:nvSpPr>
        <p:spPr bwMode="auto">
          <a:xfrm>
            <a:off x="11430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F4EADFEB-C65F-45C1-9AEC-4BEA3172CC8A}" type="datetime1">
              <a:rPr lang="zh-CN" altLang="en-US" sz="1400" b="0"/>
              <a:pPr>
                <a:spcBef>
                  <a:spcPct val="0"/>
                </a:spcBef>
                <a:buClrTx/>
                <a:buSzTx/>
                <a:buFontTx/>
                <a:buNone/>
              </a:pPr>
              <a:t>2020/10/7</a:t>
            </a:fld>
            <a:endParaRPr lang="en-US" altLang="zh-CN" sz="1400" b="0"/>
          </a:p>
        </p:txBody>
      </p:sp>
      <p:sp>
        <p:nvSpPr>
          <p:cNvPr id="8" name="Rectangle 3"/>
          <p:cNvSpPr txBox="1">
            <a:spLocks noChangeArrowheads="1"/>
          </p:cNvSpPr>
          <p:nvPr/>
        </p:nvSpPr>
        <p:spPr bwMode="auto">
          <a:xfrm>
            <a:off x="249238" y="549275"/>
            <a:ext cx="7889875" cy="3714750"/>
          </a:xfrm>
          <a:prstGeom prst="rect">
            <a:avLst/>
          </a:prstGeom>
          <a:noFill/>
          <a:ln w="9525">
            <a:noFill/>
            <a:miter lim="800000"/>
            <a:headEnd/>
            <a:tailEnd/>
          </a:ln>
          <a:effectLst/>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a:spcBef>
                <a:spcPts val="600"/>
              </a:spcBef>
              <a:buFont typeface="Monotype Sorts" pitchFamily="2" charset="2"/>
              <a:buNone/>
              <a:defRPr/>
            </a:pPr>
            <a:r>
              <a:rPr lang="zh-CN" altLang="en-US" sz="2800" kern="0" dirty="0">
                <a:solidFill>
                  <a:schemeClr val="bg2"/>
                </a:solidFill>
                <a:ea typeface="楷体_GB2312" pitchFamily="49" charset="-122"/>
              </a:rPr>
              <a:t>假定</a:t>
            </a:r>
            <a:r>
              <a:rPr lang="en-US" altLang="zh-CN" sz="2800" kern="0" dirty="0">
                <a:solidFill>
                  <a:schemeClr val="bg2"/>
                </a:solidFill>
                <a:ea typeface="楷体_GB2312" pitchFamily="49" charset="-122"/>
              </a:rPr>
              <a:t>DFA M</a:t>
            </a:r>
            <a:r>
              <a:rPr lang="zh-CN" altLang="en-US" sz="2800" kern="0" dirty="0">
                <a:solidFill>
                  <a:schemeClr val="bg2"/>
                </a:solidFill>
                <a:ea typeface="楷体_GB2312" pitchFamily="49" charset="-122"/>
              </a:rPr>
              <a:t>含有</a:t>
            </a:r>
            <a:r>
              <a:rPr lang="en-US" altLang="zh-CN" sz="2800" kern="0" dirty="0">
                <a:solidFill>
                  <a:srgbClr val="FF00FF"/>
                </a:solidFill>
                <a:ea typeface="楷体_GB2312" pitchFamily="49" charset="-122"/>
              </a:rPr>
              <a:t>m</a:t>
            </a:r>
            <a:r>
              <a:rPr lang="zh-CN" altLang="en-US" sz="2800" kern="0" dirty="0">
                <a:solidFill>
                  <a:schemeClr val="bg2"/>
                </a:solidFill>
                <a:ea typeface="楷体_GB2312" pitchFamily="49" charset="-122"/>
              </a:rPr>
              <a:t>个状态，</a:t>
            </a:r>
            <a:r>
              <a:rPr lang="en-US" altLang="zh-CN" sz="2800" kern="0" dirty="0">
                <a:solidFill>
                  <a:srgbClr val="00B050"/>
                </a:solidFill>
                <a:ea typeface="楷体_GB2312" pitchFamily="49" charset="-122"/>
              </a:rPr>
              <a:t>n</a:t>
            </a:r>
            <a:r>
              <a:rPr lang="zh-CN" altLang="en-US" sz="2800" kern="0" dirty="0">
                <a:solidFill>
                  <a:schemeClr val="bg2"/>
                </a:solidFill>
                <a:ea typeface="楷体_GB2312" pitchFamily="49" charset="-122"/>
              </a:rPr>
              <a:t>个输入字符。</a:t>
            </a:r>
          </a:p>
          <a:p>
            <a:pPr>
              <a:spcBef>
                <a:spcPts val="600"/>
              </a:spcBef>
              <a:buClrTx/>
              <a:defRPr/>
            </a:pPr>
            <a:r>
              <a:rPr lang="en-US" altLang="zh-CN" sz="2800" kern="0" dirty="0">
                <a:solidFill>
                  <a:srgbClr val="FF00FF"/>
                </a:solidFill>
                <a:effectLst/>
              </a:rPr>
              <a:t>m</a:t>
            </a:r>
            <a:r>
              <a:rPr lang="zh-CN" altLang="en-US" sz="2800" kern="0" dirty="0">
                <a:solidFill>
                  <a:schemeClr val="bg2"/>
                </a:solidFill>
                <a:effectLst/>
              </a:rPr>
              <a:t>个结点，每个结点最多有</a:t>
            </a:r>
            <a:r>
              <a:rPr lang="en-US" altLang="zh-CN" sz="2800" kern="0" dirty="0">
                <a:solidFill>
                  <a:srgbClr val="00B050"/>
                </a:solidFill>
                <a:effectLst/>
              </a:rPr>
              <a:t>n</a:t>
            </a:r>
            <a:r>
              <a:rPr lang="zh-CN" altLang="en-US" sz="2800" kern="0" dirty="0">
                <a:solidFill>
                  <a:schemeClr val="bg2"/>
                </a:solidFill>
                <a:effectLst/>
              </a:rPr>
              <a:t>个弧射出</a:t>
            </a:r>
          </a:p>
          <a:p>
            <a:pPr lvl="1">
              <a:spcBef>
                <a:spcPts val="600"/>
              </a:spcBef>
              <a:buClrTx/>
              <a:defRPr/>
            </a:pPr>
            <a:r>
              <a:rPr lang="zh-CN" altLang="en-US" sz="2400" kern="0" dirty="0">
                <a:solidFill>
                  <a:schemeClr val="bg2"/>
                </a:solidFill>
                <a:effectLst/>
              </a:rPr>
              <a:t>唯一一个初态结点</a:t>
            </a:r>
          </a:p>
          <a:p>
            <a:pPr lvl="2">
              <a:spcBef>
                <a:spcPts val="600"/>
              </a:spcBef>
              <a:buClrTx/>
              <a:buFont typeface="Wingdings" panose="05000000000000000000" pitchFamily="2" charset="2"/>
              <a:buChar char="u"/>
              <a:defRPr/>
            </a:pPr>
            <a:r>
              <a:rPr lang="zh-CN" altLang="en-US" kern="0" dirty="0">
                <a:solidFill>
                  <a:schemeClr val="bg2"/>
                </a:solidFill>
                <a:effectLst/>
              </a:rPr>
              <a:t>以双箭头</a:t>
            </a:r>
            <a:r>
              <a:rPr lang="zh-CN" altLang="en-US" kern="0" dirty="0">
                <a:solidFill>
                  <a:schemeClr val="bg2"/>
                </a:solidFill>
                <a:effectLst/>
                <a:latin typeface="Arial"/>
                <a:cs typeface="Arial" pitchFamily="34" charset="0"/>
              </a:rPr>
              <a:t>“</a:t>
            </a:r>
            <a:r>
              <a:rPr lang="en-US" altLang="zh-CN" kern="0" dirty="0">
                <a:solidFill>
                  <a:schemeClr val="bg2"/>
                </a:solidFill>
                <a:effectLst/>
                <a:cs typeface="Arial" pitchFamily="34" charset="0"/>
              </a:rPr>
              <a:t>=&gt;</a:t>
            </a:r>
            <a:r>
              <a:rPr lang="en-US" altLang="zh-CN" kern="0" dirty="0">
                <a:solidFill>
                  <a:schemeClr val="bg2"/>
                </a:solidFill>
                <a:effectLst/>
                <a:latin typeface="Arial"/>
                <a:cs typeface="Arial" pitchFamily="34" charset="0"/>
              </a:rPr>
              <a:t>”</a:t>
            </a:r>
            <a:r>
              <a:rPr lang="zh-CN" altLang="en-US" kern="0" dirty="0">
                <a:solidFill>
                  <a:schemeClr val="bg2"/>
                </a:solidFill>
                <a:effectLst/>
              </a:rPr>
              <a:t>或标以</a:t>
            </a:r>
            <a:r>
              <a:rPr lang="zh-CN" altLang="en-US" kern="0" dirty="0">
                <a:solidFill>
                  <a:schemeClr val="bg2"/>
                </a:solidFill>
                <a:effectLst/>
                <a:latin typeface="Arial"/>
                <a:cs typeface="Arial" pitchFamily="34" charset="0"/>
              </a:rPr>
              <a:t>“</a:t>
            </a:r>
            <a:r>
              <a:rPr lang="en-US" altLang="zh-CN" kern="0" dirty="0">
                <a:solidFill>
                  <a:schemeClr val="bg2"/>
                </a:solidFill>
                <a:effectLst/>
              </a:rPr>
              <a:t>-</a:t>
            </a:r>
            <a:r>
              <a:rPr lang="en-US" altLang="zh-CN" kern="0" dirty="0">
                <a:solidFill>
                  <a:schemeClr val="bg2"/>
                </a:solidFill>
                <a:effectLst/>
                <a:latin typeface="Arial"/>
                <a:cs typeface="Arial" pitchFamily="34" charset="0"/>
              </a:rPr>
              <a:t>”</a:t>
            </a:r>
            <a:endParaRPr lang="en-US" altLang="zh-CN" kern="0" dirty="0">
              <a:solidFill>
                <a:schemeClr val="bg2"/>
              </a:solidFill>
              <a:effectLst/>
              <a:cs typeface="Arial" pitchFamily="34" charset="0"/>
            </a:endParaRPr>
          </a:p>
          <a:p>
            <a:pPr lvl="1">
              <a:spcBef>
                <a:spcPts val="600"/>
              </a:spcBef>
              <a:buClrTx/>
              <a:defRPr/>
            </a:pPr>
            <a:r>
              <a:rPr lang="zh-CN" altLang="en-US" sz="2400" kern="0" dirty="0">
                <a:solidFill>
                  <a:schemeClr val="bg2"/>
                </a:solidFill>
                <a:effectLst/>
              </a:rPr>
              <a:t>若干个终态结点</a:t>
            </a:r>
          </a:p>
          <a:p>
            <a:pPr lvl="2">
              <a:spcBef>
                <a:spcPts val="600"/>
              </a:spcBef>
              <a:buClrTx/>
              <a:buFont typeface="Wingdings" panose="05000000000000000000" pitchFamily="2" charset="2"/>
              <a:buChar char="u"/>
              <a:defRPr/>
            </a:pPr>
            <a:r>
              <a:rPr lang="zh-CN" altLang="en-US" kern="0" dirty="0">
                <a:solidFill>
                  <a:schemeClr val="bg2"/>
                </a:solidFill>
                <a:effectLst/>
              </a:rPr>
              <a:t>用双圈表示或标以</a:t>
            </a:r>
            <a:r>
              <a:rPr lang="zh-CN" altLang="en-US" kern="0" dirty="0">
                <a:solidFill>
                  <a:schemeClr val="bg2"/>
                </a:solidFill>
                <a:effectLst/>
                <a:latin typeface="Arial"/>
                <a:cs typeface="Arial" pitchFamily="34" charset="0"/>
              </a:rPr>
              <a:t>“</a:t>
            </a:r>
            <a:r>
              <a:rPr lang="en-US" altLang="zh-CN" kern="0" dirty="0">
                <a:solidFill>
                  <a:schemeClr val="bg2"/>
                </a:solidFill>
                <a:effectLst/>
              </a:rPr>
              <a:t>+</a:t>
            </a:r>
            <a:r>
              <a:rPr lang="en-US" altLang="zh-CN" kern="0" dirty="0">
                <a:solidFill>
                  <a:schemeClr val="bg2"/>
                </a:solidFill>
                <a:effectLst/>
                <a:latin typeface="Arial"/>
                <a:cs typeface="Arial" pitchFamily="34" charset="0"/>
              </a:rPr>
              <a:t>”</a:t>
            </a:r>
            <a:r>
              <a:rPr lang="zh-CN" altLang="en-US" kern="0" dirty="0">
                <a:solidFill>
                  <a:schemeClr val="bg2"/>
                </a:solidFill>
                <a:effectLst/>
              </a:rPr>
              <a:t>，</a:t>
            </a:r>
          </a:p>
          <a:p>
            <a:pPr>
              <a:spcBef>
                <a:spcPts val="600"/>
              </a:spcBef>
              <a:buClrTx/>
              <a:defRPr/>
            </a:pPr>
            <a:r>
              <a:rPr lang="zh-CN" altLang="en-US" sz="2800" kern="0" dirty="0">
                <a:solidFill>
                  <a:schemeClr val="bg2"/>
                </a:solidFill>
                <a:effectLst/>
              </a:rPr>
              <a:t>弧</a:t>
            </a:r>
            <a:r>
              <a:rPr lang="en-US" altLang="zh-CN" sz="2800" kern="0" dirty="0">
                <a:solidFill>
                  <a:schemeClr val="bg2"/>
                </a:solidFill>
                <a:effectLst/>
              </a:rPr>
              <a:t>:  </a:t>
            </a:r>
            <a:r>
              <a:rPr lang="zh-CN" altLang="en-US" sz="2400" kern="0" dirty="0">
                <a:solidFill>
                  <a:schemeClr val="bg2"/>
                </a:solidFill>
                <a:effectLst>
                  <a:outerShdw blurRad="38100" dist="38100" dir="2700000" algn="tl">
                    <a:srgbClr val="000000">
                      <a:alpha val="43137"/>
                    </a:srgbClr>
                  </a:outerShdw>
                </a:effectLst>
                <a:latin typeface="+mj-lt"/>
              </a:rPr>
              <a:t>若 </a:t>
            </a:r>
            <a:r>
              <a:rPr lang="en-US" altLang="zh-CN" sz="2400" kern="0" dirty="0">
                <a:solidFill>
                  <a:schemeClr val="bg2"/>
                </a:solidFill>
                <a:effectLst>
                  <a:outerShdw blurRad="38100" dist="38100" dir="2700000" algn="tl">
                    <a:srgbClr val="000000">
                      <a:alpha val="43137"/>
                    </a:srgbClr>
                  </a:outerShdw>
                </a:effectLst>
                <a:latin typeface="+mj-lt"/>
              </a:rPr>
              <a:t>δ</a:t>
            </a:r>
            <a:r>
              <a:rPr lang="zh-CN" altLang="en-US" sz="2400" kern="0" dirty="0">
                <a:solidFill>
                  <a:schemeClr val="bg2"/>
                </a:solidFill>
                <a:effectLst>
                  <a:outerShdw blurRad="38100" dist="38100" dir="2700000" algn="tl">
                    <a:srgbClr val="000000">
                      <a:alpha val="43137"/>
                    </a:srgbClr>
                  </a:outerShdw>
                </a:effectLst>
                <a:latin typeface="+mj-lt"/>
              </a:rPr>
              <a:t>（</a:t>
            </a:r>
            <a:r>
              <a:rPr lang="en-US" altLang="zh-CN" sz="2400" kern="0" dirty="0">
                <a:solidFill>
                  <a:schemeClr val="bg2"/>
                </a:solidFill>
                <a:effectLst>
                  <a:outerShdw blurRad="38100" dist="38100" dir="2700000" algn="tl">
                    <a:srgbClr val="000000">
                      <a:alpha val="43137"/>
                    </a:srgbClr>
                  </a:outerShdw>
                </a:effectLst>
                <a:latin typeface="+mj-lt"/>
              </a:rPr>
              <a:t>q</a:t>
            </a:r>
            <a:r>
              <a:rPr lang="zh-CN" altLang="en-US" sz="2400" kern="0" dirty="0">
                <a:solidFill>
                  <a:schemeClr val="bg2"/>
                </a:solidFill>
                <a:effectLst>
                  <a:outerShdw blurRad="38100" dist="38100" dir="2700000" algn="tl">
                    <a:srgbClr val="000000">
                      <a:alpha val="43137"/>
                    </a:srgbClr>
                  </a:outerShdw>
                </a:effectLst>
                <a:latin typeface="+mj-lt"/>
              </a:rPr>
              <a:t>，</a:t>
            </a:r>
            <a:r>
              <a:rPr lang="en-US" altLang="zh-CN" sz="2400" kern="0" dirty="0">
                <a:solidFill>
                  <a:schemeClr val="bg2"/>
                </a:solidFill>
                <a:effectLst>
                  <a:outerShdw blurRad="38100" dist="38100" dir="2700000" algn="tl">
                    <a:srgbClr val="000000">
                      <a:alpha val="43137"/>
                    </a:srgbClr>
                  </a:outerShdw>
                </a:effectLst>
                <a:latin typeface="+mj-lt"/>
              </a:rPr>
              <a:t>a</a:t>
            </a:r>
            <a:r>
              <a:rPr lang="zh-CN" altLang="en-US" sz="2400" kern="0" dirty="0">
                <a:solidFill>
                  <a:schemeClr val="bg2"/>
                </a:solidFill>
                <a:effectLst>
                  <a:outerShdw blurRad="38100" dist="38100" dir="2700000" algn="tl">
                    <a:srgbClr val="000000">
                      <a:alpha val="43137"/>
                    </a:srgbClr>
                  </a:outerShdw>
                </a:effectLst>
                <a:latin typeface="+mj-lt"/>
              </a:rPr>
              <a:t>）</a:t>
            </a:r>
            <a:r>
              <a:rPr lang="en-US" altLang="zh-CN" sz="2400" kern="0" dirty="0">
                <a:solidFill>
                  <a:schemeClr val="bg2"/>
                </a:solidFill>
                <a:effectLst>
                  <a:outerShdw blurRad="38100" dist="38100" dir="2700000" algn="tl">
                    <a:srgbClr val="000000">
                      <a:alpha val="43137"/>
                    </a:srgbClr>
                  </a:outerShdw>
                </a:effectLst>
                <a:latin typeface="+mj-lt"/>
              </a:rPr>
              <a:t>=q’ </a:t>
            </a:r>
            <a:endParaRPr lang="en-US" altLang="zh-CN" sz="2400" kern="0" baseline="-25000" dirty="0">
              <a:solidFill>
                <a:schemeClr val="bg2"/>
              </a:solidFill>
              <a:effectLst>
                <a:outerShdw blurRad="38100" dist="38100" dir="2700000" algn="tl">
                  <a:srgbClr val="000000">
                    <a:alpha val="43137"/>
                  </a:srgbClr>
                </a:outerShdw>
              </a:effectLst>
              <a:latin typeface="+mj-lt"/>
            </a:endParaRPr>
          </a:p>
        </p:txBody>
      </p:sp>
      <p:sp>
        <p:nvSpPr>
          <p:cNvPr id="10" name="Oval 9"/>
          <p:cNvSpPr>
            <a:spLocks noChangeArrowheads="1"/>
          </p:cNvSpPr>
          <p:nvPr/>
        </p:nvSpPr>
        <p:spPr bwMode="auto">
          <a:xfrm>
            <a:off x="6276975" y="3008313"/>
            <a:ext cx="584200" cy="576262"/>
          </a:xfrm>
          <a:prstGeom prst="ellipse">
            <a:avLst/>
          </a:prstGeom>
          <a:solidFill>
            <a:schemeClr val="accent1"/>
          </a:solidFill>
          <a:ln w="28575">
            <a:solidFill>
              <a:srgbClr val="000000"/>
            </a:solidFill>
            <a:round/>
            <a:headEnd/>
            <a:tailEnd/>
          </a:ln>
        </p:spPr>
        <p:txBody>
          <a:bodyPr wrap="none" lIns="0" tIns="0" rIns="0" bIns="0"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a:solidFill>
                  <a:schemeClr val="bg2"/>
                </a:solidFill>
              </a:rPr>
              <a:t>q</a:t>
            </a:r>
            <a:endParaRPr lang="en-US" altLang="zh-CN" sz="2800" baseline="-25000">
              <a:solidFill>
                <a:schemeClr val="bg2"/>
              </a:solidFill>
              <a:latin typeface="宋体" panose="02010600030101010101" pitchFamily="2" charset="-122"/>
            </a:endParaRPr>
          </a:p>
        </p:txBody>
      </p:sp>
      <p:grpSp>
        <p:nvGrpSpPr>
          <p:cNvPr id="11" name="Group 10"/>
          <p:cNvGrpSpPr>
            <a:grpSpLocks/>
          </p:cNvGrpSpPr>
          <p:nvPr/>
        </p:nvGrpSpPr>
        <p:grpSpPr bwMode="auto">
          <a:xfrm>
            <a:off x="6572250" y="2070100"/>
            <a:ext cx="1512888" cy="938213"/>
            <a:chOff x="3152" y="526"/>
            <a:chExt cx="953" cy="591"/>
          </a:xfrm>
        </p:grpSpPr>
        <p:sp>
          <p:nvSpPr>
            <p:cNvPr id="16414" name="Text Box 11"/>
            <p:cNvSpPr txBox="1">
              <a:spLocks noChangeArrowheads="1"/>
            </p:cNvSpPr>
            <p:nvPr/>
          </p:nvSpPr>
          <p:spPr bwMode="auto">
            <a:xfrm>
              <a:off x="3515" y="526"/>
              <a:ext cx="9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0" rIns="18000" bIns="0"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a</a:t>
              </a:r>
            </a:p>
          </p:txBody>
        </p:sp>
        <p:sp>
          <p:nvSpPr>
            <p:cNvPr id="15" name="Freeform 14"/>
            <p:cNvSpPr>
              <a:spLocks/>
            </p:cNvSpPr>
            <p:nvPr/>
          </p:nvSpPr>
          <p:spPr bwMode="auto">
            <a:xfrm>
              <a:off x="3152" y="709"/>
              <a:ext cx="953" cy="408"/>
            </a:xfrm>
            <a:custGeom>
              <a:avLst/>
              <a:gdLst/>
              <a:ahLst/>
              <a:cxnLst>
                <a:cxn ang="0">
                  <a:pos x="0" y="250"/>
                </a:cxn>
                <a:cxn ang="0">
                  <a:pos x="136" y="114"/>
                </a:cxn>
                <a:cxn ang="0">
                  <a:pos x="499" y="23"/>
                </a:cxn>
                <a:cxn ang="0">
                  <a:pos x="998" y="250"/>
                </a:cxn>
              </a:cxnLst>
              <a:rect l="0" t="0" r="r" b="b"/>
              <a:pathLst>
                <a:path w="998" h="250">
                  <a:moveTo>
                    <a:pt x="0" y="250"/>
                  </a:moveTo>
                  <a:cubicBezTo>
                    <a:pt x="26" y="201"/>
                    <a:pt x="53" y="152"/>
                    <a:pt x="136" y="114"/>
                  </a:cubicBezTo>
                  <a:cubicBezTo>
                    <a:pt x="219" y="76"/>
                    <a:pt x="355" y="0"/>
                    <a:pt x="499" y="23"/>
                  </a:cubicBezTo>
                  <a:cubicBezTo>
                    <a:pt x="643" y="46"/>
                    <a:pt x="915" y="212"/>
                    <a:pt x="998" y="250"/>
                  </a:cubicBezTo>
                </a:path>
              </a:pathLst>
            </a:custGeom>
            <a:noFill/>
            <a:ln w="38100" cap="flat" cmpd="sng">
              <a:solidFill>
                <a:schemeClr val="bg2"/>
              </a:solidFill>
              <a:prstDash val="solid"/>
              <a:round/>
              <a:headEnd type="none" w="med" len="med"/>
              <a:tailEnd type="triangle" w="med" len="med"/>
            </a:ln>
            <a:effectLst/>
          </p:spPr>
          <p:txBody>
            <a:bodyPr lIns="92075" tIns="46038" rIns="92075" bIns="46038"/>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grpSp>
      <p:sp>
        <p:nvSpPr>
          <p:cNvPr id="16" name="Oval 15"/>
          <p:cNvSpPr>
            <a:spLocks noChangeArrowheads="1"/>
          </p:cNvSpPr>
          <p:nvPr/>
        </p:nvSpPr>
        <p:spPr bwMode="auto">
          <a:xfrm>
            <a:off x="7777163" y="3008313"/>
            <a:ext cx="595312" cy="576262"/>
          </a:xfrm>
          <a:prstGeom prst="ellipse">
            <a:avLst/>
          </a:prstGeom>
          <a:solidFill>
            <a:schemeClr val="accent1"/>
          </a:solidFill>
          <a:ln w="28575">
            <a:solidFill>
              <a:srgbClr val="000000"/>
            </a:solidFill>
            <a:round/>
            <a:headEnd/>
            <a:tailEnd/>
          </a:ln>
        </p:spPr>
        <p:txBody>
          <a:bodyPr wrap="none" lIns="0" tIns="0" rIns="0" bIns="0"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a:solidFill>
                  <a:schemeClr val="bg2"/>
                </a:solidFill>
              </a:rPr>
              <a:t>q</a:t>
            </a:r>
            <a:r>
              <a:rPr lang="en-US" altLang="zh-CN" sz="2800">
                <a:solidFill>
                  <a:schemeClr val="bg2"/>
                </a:solidFill>
                <a:latin typeface="宋体" panose="02010600030101010101" pitchFamily="2" charset="-122"/>
              </a:rPr>
              <a:t>’</a:t>
            </a:r>
          </a:p>
        </p:txBody>
      </p:sp>
      <p:sp>
        <p:nvSpPr>
          <p:cNvPr id="17" name="Rectangle 3"/>
          <p:cNvSpPr txBox="1">
            <a:spLocks noChangeArrowheads="1"/>
          </p:cNvSpPr>
          <p:nvPr/>
        </p:nvSpPr>
        <p:spPr bwMode="auto">
          <a:xfrm>
            <a:off x="0" y="3929063"/>
            <a:ext cx="4786313" cy="2786062"/>
          </a:xfrm>
          <a:prstGeom prst="rect">
            <a:avLst/>
          </a:prstGeom>
          <a:solidFill>
            <a:srgbClr val="FFE7FF"/>
          </a:solidFill>
          <a:ln w="9525">
            <a:noFill/>
            <a:miter lim="800000"/>
            <a:headEnd/>
            <a:tailEnd/>
          </a:ln>
          <a:effectLst/>
        </p:spPr>
        <p:txBody>
          <a:bodyPr lIns="92075" tIns="46038" rIns="92075" bIns="46038"/>
          <a:lstStyle/>
          <a:p>
            <a:pPr marL="342900" indent="-342900" algn="just">
              <a:spcBef>
                <a:spcPts val="600"/>
              </a:spcBef>
              <a:buClr>
                <a:schemeClr val="tx2"/>
              </a:buClr>
              <a:buSzPct val="75000"/>
              <a:buFont typeface="Monotype Sorts" pitchFamily="2" charset="2"/>
              <a:buNone/>
              <a:defRPr/>
            </a:pPr>
            <a:r>
              <a:rPr lang="en-US" altLang="zh-CN" sz="2400" kern="0" dirty="0">
                <a:solidFill>
                  <a:schemeClr val="bg2"/>
                </a:solidFill>
                <a:latin typeface="+mn-lt"/>
                <a:ea typeface="+mn-ea"/>
              </a:rPr>
              <a:t>[</a:t>
            </a:r>
            <a:r>
              <a:rPr lang="zh-CN" altLang="en-US" sz="2400" kern="0" dirty="0">
                <a:solidFill>
                  <a:schemeClr val="bg2"/>
                </a:solidFill>
                <a:latin typeface="+mn-lt"/>
                <a:ea typeface="+mn-ea"/>
              </a:rPr>
              <a:t>例</a:t>
            </a:r>
            <a:r>
              <a:rPr lang="en-US" altLang="zh-CN" sz="2400" kern="0" dirty="0">
                <a:solidFill>
                  <a:schemeClr val="bg2"/>
                </a:solidFill>
                <a:latin typeface="+mn-lt"/>
                <a:ea typeface="+mn-ea"/>
              </a:rPr>
              <a:t>3-8]</a:t>
            </a:r>
            <a:r>
              <a:rPr lang="zh-CN" altLang="en-US" sz="2400" kern="0" dirty="0">
                <a:solidFill>
                  <a:schemeClr val="bg2"/>
                </a:solidFill>
                <a:latin typeface="+mn-lt"/>
                <a:ea typeface="+mn-ea"/>
              </a:rPr>
              <a:t> </a:t>
            </a:r>
            <a:r>
              <a:rPr lang="en-US" altLang="zh-CN" sz="2400" kern="0" dirty="0">
                <a:solidFill>
                  <a:schemeClr val="bg2"/>
                </a:solidFill>
                <a:latin typeface="+mn-lt"/>
                <a:ea typeface="+mn-ea"/>
              </a:rPr>
              <a:t>DFA M=</a:t>
            </a:r>
            <a:r>
              <a:rPr lang="zh-CN" altLang="en-US" sz="2400" kern="0" dirty="0">
                <a:solidFill>
                  <a:schemeClr val="bg2"/>
                </a:solidFill>
                <a:latin typeface="+mn-lt"/>
                <a:ea typeface="+mn-ea"/>
              </a:rPr>
              <a:t>（</a:t>
            </a:r>
            <a:r>
              <a:rPr lang="en-US" altLang="zh-CN" sz="2400" kern="0" dirty="0">
                <a:solidFill>
                  <a:schemeClr val="bg2"/>
                </a:solidFill>
                <a:latin typeface="+mn-lt"/>
                <a:ea typeface="+mn-ea"/>
              </a:rPr>
              <a:t>{0</a:t>
            </a:r>
            <a:r>
              <a:rPr lang="zh-CN" altLang="en-US" sz="2400" kern="0" dirty="0">
                <a:solidFill>
                  <a:schemeClr val="bg2"/>
                </a:solidFill>
                <a:latin typeface="+mn-lt"/>
                <a:ea typeface="+mn-ea"/>
              </a:rPr>
              <a:t>，</a:t>
            </a:r>
            <a:r>
              <a:rPr lang="en-US" altLang="zh-CN" sz="2400" kern="0" dirty="0">
                <a:solidFill>
                  <a:schemeClr val="bg2"/>
                </a:solidFill>
                <a:latin typeface="+mn-lt"/>
                <a:ea typeface="+mn-ea"/>
              </a:rPr>
              <a:t>1</a:t>
            </a:r>
            <a:r>
              <a:rPr lang="zh-CN" altLang="en-US" sz="2400" kern="0" dirty="0">
                <a:solidFill>
                  <a:schemeClr val="bg2"/>
                </a:solidFill>
                <a:latin typeface="+mn-lt"/>
                <a:ea typeface="+mn-ea"/>
              </a:rPr>
              <a:t>，</a:t>
            </a:r>
            <a:r>
              <a:rPr lang="en-US" altLang="zh-CN" sz="2400" kern="0" dirty="0">
                <a:solidFill>
                  <a:schemeClr val="bg2"/>
                </a:solidFill>
                <a:latin typeface="+mn-lt"/>
                <a:ea typeface="+mn-ea"/>
              </a:rPr>
              <a:t>2</a:t>
            </a:r>
            <a:r>
              <a:rPr lang="zh-CN" altLang="en-US" sz="2400" kern="0" dirty="0">
                <a:solidFill>
                  <a:schemeClr val="bg2"/>
                </a:solidFill>
                <a:latin typeface="+mn-lt"/>
                <a:ea typeface="+mn-ea"/>
              </a:rPr>
              <a:t>，</a:t>
            </a:r>
            <a:r>
              <a:rPr lang="en-US" altLang="zh-CN" sz="2400" kern="0" dirty="0">
                <a:solidFill>
                  <a:schemeClr val="bg2"/>
                </a:solidFill>
                <a:latin typeface="+mn-lt"/>
                <a:ea typeface="+mn-ea"/>
              </a:rPr>
              <a:t>3}</a:t>
            </a:r>
            <a:r>
              <a:rPr lang="zh-CN" altLang="en-US" sz="2400" kern="0" dirty="0">
                <a:solidFill>
                  <a:schemeClr val="bg2"/>
                </a:solidFill>
                <a:latin typeface="+mn-lt"/>
                <a:ea typeface="+mn-ea"/>
              </a:rPr>
              <a:t>，</a:t>
            </a:r>
            <a:r>
              <a:rPr lang="en-US" altLang="zh-CN" sz="2400" kern="0" dirty="0">
                <a:solidFill>
                  <a:schemeClr val="bg2"/>
                </a:solidFill>
                <a:latin typeface="+mn-lt"/>
                <a:ea typeface="+mn-ea"/>
              </a:rPr>
              <a:t>{a,b},0,{3},δ</a:t>
            </a:r>
            <a:r>
              <a:rPr lang="zh-CN" altLang="en-US" sz="2400" kern="0" dirty="0">
                <a:solidFill>
                  <a:schemeClr val="bg2"/>
                </a:solidFill>
                <a:latin typeface="+mn-lt"/>
                <a:ea typeface="+mn-ea"/>
              </a:rPr>
              <a:t>）</a:t>
            </a:r>
          </a:p>
          <a:p>
            <a:pPr marL="342900" indent="-342900" algn="just">
              <a:spcBef>
                <a:spcPts val="600"/>
              </a:spcBef>
              <a:buClr>
                <a:schemeClr val="tx2"/>
              </a:buClr>
              <a:buSzPct val="75000"/>
              <a:buFont typeface="Monotype Sorts" pitchFamily="2" charset="2"/>
              <a:buNone/>
              <a:defRPr/>
            </a:pPr>
            <a:r>
              <a:rPr lang="en-US" altLang="zh-CN" sz="2400" kern="0" dirty="0">
                <a:solidFill>
                  <a:schemeClr val="bg2"/>
                </a:solidFill>
                <a:latin typeface="+mn-lt"/>
                <a:ea typeface="+mn-ea"/>
              </a:rPr>
              <a:t>δ(0,a)=1    δ(0,b)=2</a:t>
            </a:r>
          </a:p>
          <a:p>
            <a:pPr marL="342900" indent="-342900" algn="just">
              <a:spcBef>
                <a:spcPts val="600"/>
              </a:spcBef>
              <a:buClr>
                <a:schemeClr val="tx2"/>
              </a:buClr>
              <a:buSzPct val="75000"/>
              <a:buFont typeface="Monotype Sorts" pitchFamily="2" charset="2"/>
              <a:buNone/>
              <a:defRPr/>
            </a:pPr>
            <a:r>
              <a:rPr lang="en-US" altLang="zh-CN" sz="2400" kern="0" dirty="0">
                <a:solidFill>
                  <a:schemeClr val="bg2"/>
                </a:solidFill>
                <a:latin typeface="+mn-lt"/>
                <a:ea typeface="+mn-ea"/>
              </a:rPr>
              <a:t>δ(1,a)=3    δ(1,b)=2</a:t>
            </a:r>
          </a:p>
          <a:p>
            <a:pPr marL="342900" indent="-342900" algn="just">
              <a:spcBef>
                <a:spcPts val="600"/>
              </a:spcBef>
              <a:buClr>
                <a:schemeClr val="tx2"/>
              </a:buClr>
              <a:buSzPct val="75000"/>
              <a:buFont typeface="Monotype Sorts" pitchFamily="2" charset="2"/>
              <a:buNone/>
              <a:defRPr/>
            </a:pPr>
            <a:r>
              <a:rPr lang="en-US" altLang="zh-CN" sz="2400" kern="0" dirty="0">
                <a:solidFill>
                  <a:schemeClr val="bg2"/>
                </a:solidFill>
                <a:latin typeface="+mn-lt"/>
                <a:ea typeface="+mn-ea"/>
              </a:rPr>
              <a:t>δ(2,a)=1    δ(2,b)=3</a:t>
            </a:r>
          </a:p>
          <a:p>
            <a:pPr marL="342900" indent="-342900" algn="just">
              <a:spcBef>
                <a:spcPts val="600"/>
              </a:spcBef>
              <a:buClr>
                <a:schemeClr val="tx2"/>
              </a:buClr>
              <a:buSzPct val="75000"/>
              <a:buFont typeface="Monotype Sorts" pitchFamily="2" charset="2"/>
              <a:buNone/>
              <a:defRPr/>
            </a:pPr>
            <a:r>
              <a:rPr lang="en-US" altLang="zh-CN" sz="2400" kern="0" dirty="0">
                <a:solidFill>
                  <a:schemeClr val="bg2"/>
                </a:solidFill>
                <a:latin typeface="+mn-lt"/>
                <a:ea typeface="+mn-ea"/>
              </a:rPr>
              <a:t>δ(3,a)=3    δ(3,b)=3</a:t>
            </a:r>
          </a:p>
          <a:p>
            <a:pPr>
              <a:spcBef>
                <a:spcPct val="50000"/>
              </a:spcBef>
              <a:buClr>
                <a:schemeClr val="tx2"/>
              </a:buClr>
              <a:buSzPct val="75000"/>
              <a:buFont typeface="Monotype Sorts" pitchFamily="2" charset="2"/>
              <a:buNone/>
              <a:defRPr/>
            </a:pPr>
            <a:endParaRPr lang="en-US" altLang="zh-CN" kern="0" dirty="0">
              <a:solidFill>
                <a:schemeClr val="bg2"/>
              </a:solidFill>
              <a:latin typeface="+mn-lt"/>
              <a:ea typeface="+mn-ea"/>
            </a:endParaRPr>
          </a:p>
        </p:txBody>
      </p:sp>
      <p:grpSp>
        <p:nvGrpSpPr>
          <p:cNvPr id="18" name="Group 54"/>
          <p:cNvGrpSpPr>
            <a:grpSpLocks/>
          </p:cNvGrpSpPr>
          <p:nvPr/>
        </p:nvGrpSpPr>
        <p:grpSpPr bwMode="auto">
          <a:xfrm>
            <a:off x="5929313" y="4071938"/>
            <a:ext cx="2466975" cy="2146300"/>
            <a:chOff x="3696" y="1923"/>
            <a:chExt cx="1554" cy="1352"/>
          </a:xfrm>
        </p:grpSpPr>
        <p:sp>
          <p:nvSpPr>
            <p:cNvPr id="16396" name="Oval 34"/>
            <p:cNvSpPr>
              <a:spLocks noChangeArrowheads="1"/>
            </p:cNvSpPr>
            <p:nvPr/>
          </p:nvSpPr>
          <p:spPr bwMode="auto">
            <a:xfrm>
              <a:off x="3984" y="2016"/>
              <a:ext cx="336" cy="336"/>
            </a:xfrm>
            <a:prstGeom prst="ellipse">
              <a:avLst/>
            </a:prstGeom>
            <a:solidFill>
              <a:schemeClr val="accent1"/>
            </a:solidFill>
            <a:ln w="9525">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r>
                <a:rPr lang="en-US" altLang="zh-CN" sz="2800">
                  <a:solidFill>
                    <a:schemeClr val="bg2"/>
                  </a:solidFill>
                </a:rPr>
                <a:t>0</a:t>
              </a:r>
            </a:p>
          </p:txBody>
        </p:sp>
        <p:sp>
          <p:nvSpPr>
            <p:cNvPr id="2" name="Oval 35"/>
            <p:cNvSpPr>
              <a:spLocks noChangeArrowheads="1"/>
            </p:cNvSpPr>
            <p:nvPr/>
          </p:nvSpPr>
          <p:spPr bwMode="auto">
            <a:xfrm>
              <a:off x="4896" y="2016"/>
              <a:ext cx="336" cy="336"/>
            </a:xfrm>
            <a:prstGeom prst="ellipse">
              <a:avLst/>
            </a:prstGeom>
            <a:solidFill>
              <a:schemeClr val="accent1"/>
            </a:solidFill>
            <a:ln w="9525">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r>
                <a:rPr lang="en-US" altLang="zh-CN" sz="2800">
                  <a:solidFill>
                    <a:schemeClr val="bg2"/>
                  </a:solidFill>
                </a:rPr>
                <a:t>1</a:t>
              </a:r>
            </a:p>
          </p:txBody>
        </p:sp>
        <p:sp>
          <p:nvSpPr>
            <p:cNvPr id="16398" name="Oval 36"/>
            <p:cNvSpPr>
              <a:spLocks noChangeArrowheads="1"/>
            </p:cNvSpPr>
            <p:nvPr/>
          </p:nvSpPr>
          <p:spPr bwMode="auto">
            <a:xfrm>
              <a:off x="3984" y="2832"/>
              <a:ext cx="336" cy="336"/>
            </a:xfrm>
            <a:prstGeom prst="ellipse">
              <a:avLst/>
            </a:prstGeom>
            <a:solidFill>
              <a:schemeClr val="accent1"/>
            </a:solidFill>
            <a:ln w="9525">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r>
                <a:rPr lang="en-US" altLang="zh-CN" sz="2800">
                  <a:solidFill>
                    <a:schemeClr val="bg2"/>
                  </a:solidFill>
                </a:rPr>
                <a:t>2</a:t>
              </a:r>
            </a:p>
          </p:txBody>
        </p:sp>
        <p:sp>
          <p:nvSpPr>
            <p:cNvPr id="16399" name="Oval 37"/>
            <p:cNvSpPr>
              <a:spLocks noChangeArrowheads="1"/>
            </p:cNvSpPr>
            <p:nvPr/>
          </p:nvSpPr>
          <p:spPr bwMode="auto">
            <a:xfrm>
              <a:off x="4896" y="2832"/>
              <a:ext cx="336" cy="336"/>
            </a:xfrm>
            <a:prstGeom prst="ellipse">
              <a:avLst/>
            </a:prstGeom>
            <a:solidFill>
              <a:schemeClr val="accent1"/>
            </a:solidFill>
            <a:ln w="57150" cmpd="thickThin">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r>
                <a:rPr lang="en-US" altLang="zh-CN" sz="2800">
                  <a:solidFill>
                    <a:schemeClr val="bg2"/>
                  </a:solidFill>
                </a:rPr>
                <a:t>3</a:t>
              </a:r>
            </a:p>
          </p:txBody>
        </p:sp>
        <p:cxnSp>
          <p:nvCxnSpPr>
            <p:cNvPr id="16400" name="AutoShape 39"/>
            <p:cNvCxnSpPr>
              <a:cxnSpLocks noChangeShapeType="1"/>
              <a:stCxn id="16396" idx="6"/>
            </p:cNvCxnSpPr>
            <p:nvPr/>
          </p:nvCxnSpPr>
          <p:spPr bwMode="auto">
            <a:xfrm>
              <a:off x="4320" y="2184"/>
              <a:ext cx="576"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16401" name="AutoShape 40"/>
            <p:cNvCxnSpPr>
              <a:cxnSpLocks noChangeShapeType="1"/>
              <a:stCxn id="16396" idx="4"/>
              <a:endCxn id="16398" idx="0"/>
            </p:cNvCxnSpPr>
            <p:nvPr/>
          </p:nvCxnSpPr>
          <p:spPr bwMode="auto">
            <a:xfrm>
              <a:off x="4152" y="2352"/>
              <a:ext cx="0" cy="48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16402" name="AutoShape 41"/>
            <p:cNvCxnSpPr>
              <a:cxnSpLocks noChangeShapeType="1"/>
              <a:endCxn id="16399" idx="0"/>
            </p:cNvCxnSpPr>
            <p:nvPr/>
          </p:nvCxnSpPr>
          <p:spPr bwMode="auto">
            <a:xfrm>
              <a:off x="5064" y="2352"/>
              <a:ext cx="0" cy="462"/>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16403" name="AutoShape 42"/>
            <p:cNvCxnSpPr>
              <a:cxnSpLocks noChangeShapeType="1"/>
              <a:endCxn id="16398" idx="7"/>
            </p:cNvCxnSpPr>
            <p:nvPr/>
          </p:nvCxnSpPr>
          <p:spPr bwMode="auto">
            <a:xfrm flipH="1">
              <a:off x="4271" y="2303"/>
              <a:ext cx="674" cy="578"/>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16404" name="AutoShape 43"/>
            <p:cNvCxnSpPr>
              <a:cxnSpLocks noChangeShapeType="1"/>
              <a:stCxn id="16398" idx="6"/>
            </p:cNvCxnSpPr>
            <p:nvPr/>
          </p:nvCxnSpPr>
          <p:spPr bwMode="auto">
            <a:xfrm flipV="1">
              <a:off x="4320" y="2352"/>
              <a:ext cx="744" cy="648"/>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16405" name="AutoShape 44"/>
            <p:cNvCxnSpPr>
              <a:cxnSpLocks noChangeShapeType="1"/>
              <a:stCxn id="16398" idx="6"/>
              <a:endCxn id="16399" idx="2"/>
            </p:cNvCxnSpPr>
            <p:nvPr/>
          </p:nvCxnSpPr>
          <p:spPr bwMode="auto">
            <a:xfrm>
              <a:off x="4320" y="3000"/>
              <a:ext cx="558"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16406" name="AutoShape 45"/>
            <p:cNvCxnSpPr>
              <a:cxnSpLocks noChangeShapeType="1"/>
              <a:stCxn id="16399" idx="6"/>
              <a:endCxn id="16399" idx="4"/>
            </p:cNvCxnSpPr>
            <p:nvPr/>
          </p:nvCxnSpPr>
          <p:spPr bwMode="auto">
            <a:xfrm flipH="1">
              <a:off x="5064" y="3000"/>
              <a:ext cx="186" cy="186"/>
            </a:xfrm>
            <a:prstGeom prst="curvedConnector4">
              <a:avLst>
                <a:gd name="adj1" fmla="val -67741"/>
                <a:gd name="adj2" fmla="val 16774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16407" name="Text Box 46"/>
            <p:cNvSpPr txBox="1">
              <a:spLocks noChangeArrowheads="1"/>
            </p:cNvSpPr>
            <p:nvPr/>
          </p:nvSpPr>
          <p:spPr bwMode="auto">
            <a:xfrm>
              <a:off x="4512" y="2976"/>
              <a:ext cx="14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800">
                  <a:solidFill>
                    <a:schemeClr val="bg2"/>
                  </a:solidFill>
                </a:rPr>
                <a:t>b</a:t>
              </a:r>
            </a:p>
          </p:txBody>
        </p:sp>
        <p:sp>
          <p:nvSpPr>
            <p:cNvPr id="16408" name="Text Box 48"/>
            <p:cNvSpPr txBox="1">
              <a:spLocks noChangeArrowheads="1"/>
            </p:cNvSpPr>
            <p:nvPr/>
          </p:nvSpPr>
          <p:spPr bwMode="auto">
            <a:xfrm>
              <a:off x="4656" y="2650"/>
              <a:ext cx="14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800">
                  <a:solidFill>
                    <a:schemeClr val="bg2"/>
                  </a:solidFill>
                </a:rPr>
                <a:t>a</a:t>
              </a:r>
            </a:p>
          </p:txBody>
        </p:sp>
        <p:sp>
          <p:nvSpPr>
            <p:cNvPr id="16409" name="Text Box 49"/>
            <p:cNvSpPr txBox="1">
              <a:spLocks noChangeArrowheads="1"/>
            </p:cNvSpPr>
            <p:nvPr/>
          </p:nvSpPr>
          <p:spPr bwMode="auto">
            <a:xfrm>
              <a:off x="5088" y="2496"/>
              <a:ext cx="14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800">
                  <a:solidFill>
                    <a:schemeClr val="bg2"/>
                  </a:solidFill>
                </a:rPr>
                <a:t>a</a:t>
              </a:r>
            </a:p>
          </p:txBody>
        </p:sp>
        <p:sp>
          <p:nvSpPr>
            <p:cNvPr id="16410" name="Text Box 50"/>
            <p:cNvSpPr txBox="1">
              <a:spLocks noChangeArrowheads="1"/>
            </p:cNvSpPr>
            <p:nvPr/>
          </p:nvSpPr>
          <p:spPr bwMode="auto">
            <a:xfrm>
              <a:off x="4461" y="1923"/>
              <a:ext cx="14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800">
                  <a:solidFill>
                    <a:schemeClr val="bg2"/>
                  </a:solidFill>
                </a:rPr>
                <a:t>a</a:t>
              </a:r>
            </a:p>
          </p:txBody>
        </p:sp>
        <p:sp>
          <p:nvSpPr>
            <p:cNvPr id="16411" name="Text Box 51"/>
            <p:cNvSpPr txBox="1">
              <a:spLocks noChangeArrowheads="1"/>
            </p:cNvSpPr>
            <p:nvPr/>
          </p:nvSpPr>
          <p:spPr bwMode="auto">
            <a:xfrm>
              <a:off x="4551" y="2283"/>
              <a:ext cx="14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800">
                  <a:solidFill>
                    <a:schemeClr val="bg2"/>
                  </a:solidFill>
                </a:rPr>
                <a:t>b</a:t>
              </a:r>
            </a:p>
          </p:txBody>
        </p:sp>
        <p:sp>
          <p:nvSpPr>
            <p:cNvPr id="16412" name="Text Box 52"/>
            <p:cNvSpPr txBox="1">
              <a:spLocks noChangeArrowheads="1"/>
            </p:cNvSpPr>
            <p:nvPr/>
          </p:nvSpPr>
          <p:spPr bwMode="auto">
            <a:xfrm>
              <a:off x="4032" y="2448"/>
              <a:ext cx="14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800">
                  <a:solidFill>
                    <a:schemeClr val="bg2"/>
                  </a:solidFill>
                </a:rPr>
                <a:t>b</a:t>
              </a:r>
            </a:p>
          </p:txBody>
        </p:sp>
        <p:sp>
          <p:nvSpPr>
            <p:cNvPr id="36" name="AutoShape 53"/>
            <p:cNvSpPr>
              <a:spLocks noChangeArrowheads="1"/>
            </p:cNvSpPr>
            <p:nvPr/>
          </p:nvSpPr>
          <p:spPr bwMode="auto">
            <a:xfrm>
              <a:off x="3696" y="2112"/>
              <a:ext cx="288" cy="144"/>
            </a:xfrm>
            <a:prstGeom prst="rightArrow">
              <a:avLst>
                <a:gd name="adj1" fmla="val 50000"/>
                <a:gd name="adj2" fmla="val 50000"/>
              </a:avLst>
            </a:prstGeom>
            <a:noFill/>
            <a:ln w="9525">
              <a:solidFill>
                <a:schemeClr val="bg2"/>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latin typeface="+mj-lt"/>
              </a:endParaRPr>
            </a:p>
          </p:txBody>
        </p:sp>
      </p:grpSp>
      <p:sp>
        <p:nvSpPr>
          <p:cNvPr id="16397" name="Rectangle 5"/>
          <p:cNvSpPr>
            <a:spLocks noChangeArrowheads="1"/>
          </p:cNvSpPr>
          <p:nvPr/>
        </p:nvSpPr>
        <p:spPr bwMode="auto">
          <a:xfrm>
            <a:off x="2546388" y="-39116"/>
            <a:ext cx="4032250" cy="65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defRPr/>
            </a:pPr>
            <a:r>
              <a:rPr lang="en-US" altLang="zh-CN" sz="3600" dirty="0">
                <a:solidFill>
                  <a:schemeClr val="bg1">
                    <a:lumMod val="75000"/>
                  </a:schemeClr>
                </a:solidFill>
                <a:effectLst>
                  <a:outerShdw blurRad="38100" dist="38100" dir="2700000" algn="tl">
                    <a:srgbClr val="000000">
                      <a:alpha val="43137"/>
                    </a:srgbClr>
                  </a:outerShdw>
                </a:effectLst>
              </a:rPr>
              <a:t>DFA M</a:t>
            </a:r>
            <a:r>
              <a:rPr lang="zh-CN" altLang="en-US" sz="3600" dirty="0">
                <a:solidFill>
                  <a:schemeClr val="bg1">
                    <a:lumMod val="75000"/>
                  </a:schemeClr>
                </a:solidFill>
                <a:effectLst>
                  <a:outerShdw blurRad="38100" dist="38100" dir="2700000" algn="tl">
                    <a:srgbClr val="000000">
                      <a:alpha val="43137"/>
                    </a:srgbClr>
                  </a:outerShdw>
                </a:effectLst>
              </a:rPr>
              <a:t>的状态图</a:t>
            </a:r>
          </a:p>
        </p:txBody>
      </p:sp>
      <p:sp>
        <p:nvSpPr>
          <p:cNvPr id="37"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 calcmode="lin" valueType="num">
                                      <p:cBhvr additive="base">
                                        <p:cTn id="17"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 calcmode="lin" valueType="num">
                                      <p:cBhvr additive="base">
                                        <p:cTn id="21"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8">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anim calcmode="lin" valueType="num">
                                      <p:cBhvr additive="base">
                                        <p:cTn id="29" dur="500" fill="hold"/>
                                        <p:tgtEl>
                                          <p:spTgt spid="8">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anim calcmode="lin" valueType="num">
                                      <p:cBhvr additive="base">
                                        <p:cTn id="35" dur="500" fill="hold"/>
                                        <p:tgtEl>
                                          <p:spTgt spid="8">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circle(in)">
                                      <p:cBhvr>
                                        <p:cTn id="41" dur="2000"/>
                                        <p:tgtEl>
                                          <p:spTgt spid="1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circle(in)">
                                      <p:cBhvr>
                                        <p:cTn id="46" dur="2000"/>
                                        <p:tgtEl>
                                          <p:spTgt spid="1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3" presetClass="entr" presetSubtype="16"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plus(in)">
                                      <p:cBhvr>
                                        <p:cTn id="51" dur="2000"/>
                                        <p:tgtEl>
                                          <p:spTgt spid="1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blinds(horizontal)">
                                      <p:cBhvr>
                                        <p:cTn id="56" dur="500"/>
                                        <p:tgtEl>
                                          <p:spTgt spid="1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6" presetClass="entr" presetSubtype="16"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circle(in)">
                                      <p:cBhvr>
                                        <p:cTn id="61" dur="2000"/>
                                        <p:tgtEl>
                                          <p:spTgt spid="18"/>
                                        </p:tgtEl>
                                      </p:cBhvr>
                                    </p:animEffect>
                                  </p:childTnLst>
                                </p:cTn>
                              </p:par>
                            </p:childTnLst>
                          </p:cTn>
                        </p:par>
                        <p:par>
                          <p:cTn id="62" fill="hold" nodeType="afterGroup">
                            <p:stCondLst>
                              <p:cond delay="2000"/>
                            </p:stCondLst>
                            <p:childTnLst>
                              <p:par>
                                <p:cTn id="63" presetID="2" presetClass="entr" presetSubtype="6" fill="hold" grpId="0" nodeType="after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1+#ppt_w/2"/>
                                          </p:val>
                                        </p:tav>
                                        <p:tav tm="100000">
                                          <p:val>
                                            <p:strVal val="#ppt_x"/>
                                          </p:val>
                                        </p:tav>
                                      </p:tavLst>
                                    </p:anim>
                                    <p:anim calcmode="lin" valueType="num">
                                      <p:cBhvr additive="base">
                                        <p:cTn id="6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P spid="10" grpId="0" animBg="1"/>
      <p:bldP spid="16" grpId="0" animBg="1"/>
      <p:bldP spid="17" grpId="0" animBg="1"/>
      <p:bldP spid="37"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172AA75-695D-465B-9103-7B1E2EDB41EF}" type="datetime1">
              <a:rPr lang="zh-CN" altLang="en-US" smtClean="0"/>
              <a:pPr>
                <a:defRPr/>
              </a:pPr>
              <a:t>2020/10/7</a:t>
            </a:fld>
            <a:endParaRPr lang="en-US" altLang="zh-CN"/>
          </a:p>
        </p:txBody>
      </p:sp>
      <p:sp>
        <p:nvSpPr>
          <p:cNvPr id="17411" name="Rectangle 4"/>
          <p:cNvSpPr>
            <a:spLocks noChangeArrowheads="1"/>
          </p:cNvSpPr>
          <p:nvPr/>
        </p:nvSpPr>
        <p:spPr bwMode="auto">
          <a:xfrm>
            <a:off x="2425700" y="18256"/>
            <a:ext cx="4284662"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defRPr/>
            </a:pPr>
            <a:r>
              <a:rPr lang="en-US" altLang="zh-CN" sz="3600" dirty="0">
                <a:solidFill>
                  <a:schemeClr val="bg1">
                    <a:lumMod val="75000"/>
                  </a:schemeClr>
                </a:solidFill>
                <a:effectLst>
                  <a:outerShdw blurRad="38100" dist="38100" dir="2700000" algn="tl">
                    <a:srgbClr val="000000">
                      <a:alpha val="43137"/>
                    </a:srgbClr>
                  </a:outerShdw>
                </a:effectLst>
              </a:rPr>
              <a:t>DFA M</a:t>
            </a:r>
            <a:r>
              <a:rPr lang="zh-CN" altLang="en-US" sz="3600" dirty="0">
                <a:solidFill>
                  <a:schemeClr val="bg1">
                    <a:lumMod val="75000"/>
                  </a:schemeClr>
                </a:solidFill>
                <a:effectLst>
                  <a:outerShdw blurRad="38100" dist="38100" dir="2700000" algn="tl">
                    <a:srgbClr val="000000">
                      <a:alpha val="43137"/>
                    </a:srgbClr>
                  </a:outerShdw>
                </a:effectLst>
              </a:rPr>
              <a:t>的矩阵表示</a:t>
            </a:r>
          </a:p>
        </p:txBody>
      </p:sp>
      <p:sp>
        <p:nvSpPr>
          <p:cNvPr id="7" name="Rectangle 3"/>
          <p:cNvSpPr txBox="1">
            <a:spLocks noChangeArrowheads="1"/>
          </p:cNvSpPr>
          <p:nvPr/>
        </p:nvSpPr>
        <p:spPr bwMode="auto">
          <a:xfrm>
            <a:off x="700088" y="344488"/>
            <a:ext cx="8443912" cy="3240087"/>
          </a:xfrm>
          <a:prstGeom prst="rect">
            <a:avLst/>
          </a:prstGeom>
          <a:noFill/>
          <a:ln w="9525">
            <a:noFill/>
            <a:miter lim="800000"/>
            <a:headEnd/>
            <a:tailEnd/>
          </a:ln>
          <a:effectLst/>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a:lnSpc>
                <a:spcPct val="150000"/>
              </a:lnSpc>
              <a:spcBef>
                <a:spcPct val="0"/>
              </a:spcBef>
              <a:buClrTx/>
              <a:defRPr/>
            </a:pPr>
            <a:r>
              <a:rPr lang="zh-CN" altLang="en-US" sz="2800" kern="0" dirty="0">
                <a:solidFill>
                  <a:srgbClr val="FF00FF"/>
                </a:solidFill>
                <a:effectLst/>
              </a:rPr>
              <a:t>行</a:t>
            </a:r>
            <a:r>
              <a:rPr lang="en-US" altLang="zh-CN" sz="2800" kern="0" dirty="0">
                <a:solidFill>
                  <a:schemeClr val="bg2"/>
                </a:solidFill>
                <a:effectLst/>
              </a:rPr>
              <a:t>: </a:t>
            </a:r>
            <a:r>
              <a:rPr lang="zh-CN" altLang="en-US" sz="2800" kern="0" dirty="0">
                <a:solidFill>
                  <a:schemeClr val="bg2"/>
                </a:solidFill>
                <a:effectLst/>
              </a:rPr>
              <a:t>状态</a:t>
            </a:r>
          </a:p>
          <a:p>
            <a:pPr>
              <a:lnSpc>
                <a:spcPct val="150000"/>
              </a:lnSpc>
              <a:spcBef>
                <a:spcPct val="0"/>
              </a:spcBef>
              <a:buClrTx/>
              <a:defRPr/>
            </a:pPr>
            <a:r>
              <a:rPr lang="zh-CN" altLang="en-US" sz="2800" kern="0" dirty="0">
                <a:solidFill>
                  <a:srgbClr val="FF00FF"/>
                </a:solidFill>
                <a:effectLst/>
              </a:rPr>
              <a:t>列</a:t>
            </a:r>
            <a:r>
              <a:rPr lang="en-US" altLang="zh-CN" sz="2800" kern="0" dirty="0">
                <a:solidFill>
                  <a:schemeClr val="bg2"/>
                </a:solidFill>
                <a:effectLst/>
              </a:rPr>
              <a:t>: </a:t>
            </a:r>
            <a:r>
              <a:rPr lang="zh-CN" altLang="en-US" sz="2800" kern="0" dirty="0">
                <a:solidFill>
                  <a:schemeClr val="bg2"/>
                </a:solidFill>
                <a:effectLst/>
              </a:rPr>
              <a:t>输入字符</a:t>
            </a:r>
          </a:p>
          <a:p>
            <a:pPr>
              <a:lnSpc>
                <a:spcPct val="120000"/>
              </a:lnSpc>
              <a:spcBef>
                <a:spcPct val="0"/>
              </a:spcBef>
              <a:buClrTx/>
              <a:defRPr/>
            </a:pPr>
            <a:r>
              <a:rPr lang="zh-CN" altLang="en-US" sz="2800" kern="0" dirty="0">
                <a:solidFill>
                  <a:srgbClr val="FF00FF"/>
                </a:solidFill>
                <a:effectLst/>
              </a:rPr>
              <a:t>矩阵元素</a:t>
            </a:r>
            <a:r>
              <a:rPr lang="en-US" altLang="zh-CN" sz="2800" kern="0" dirty="0">
                <a:solidFill>
                  <a:schemeClr val="bg2"/>
                </a:solidFill>
                <a:effectLst/>
              </a:rPr>
              <a:t>: </a:t>
            </a:r>
            <a:r>
              <a:rPr lang="en-US" altLang="zh-CN" sz="2800" b="0" kern="0" dirty="0">
                <a:solidFill>
                  <a:schemeClr val="bg2"/>
                </a:solidFill>
              </a:rPr>
              <a:t>δ </a:t>
            </a:r>
            <a:r>
              <a:rPr lang="en-US" altLang="zh-CN" sz="2800" kern="0" dirty="0">
                <a:solidFill>
                  <a:schemeClr val="bg2"/>
                </a:solidFill>
                <a:effectLst/>
              </a:rPr>
              <a:t>(</a:t>
            </a:r>
            <a:r>
              <a:rPr lang="en-US" altLang="zh-CN" sz="2800" kern="0" dirty="0" err="1">
                <a:solidFill>
                  <a:schemeClr val="bg2"/>
                </a:solidFill>
                <a:effectLst/>
              </a:rPr>
              <a:t>k,a</a:t>
            </a:r>
            <a:r>
              <a:rPr lang="en-US" altLang="zh-CN" sz="2800" kern="0" dirty="0">
                <a:solidFill>
                  <a:schemeClr val="bg2"/>
                </a:solidFill>
                <a:effectLst/>
              </a:rPr>
              <a:t>)</a:t>
            </a:r>
            <a:r>
              <a:rPr lang="zh-CN" altLang="en-US" sz="2800" kern="0" dirty="0">
                <a:solidFill>
                  <a:schemeClr val="bg2"/>
                </a:solidFill>
                <a:effectLst/>
              </a:rPr>
              <a:t>的值</a:t>
            </a:r>
            <a:r>
              <a:rPr lang="en-US" altLang="zh-CN" sz="2800" kern="0" dirty="0">
                <a:solidFill>
                  <a:schemeClr val="bg2"/>
                </a:solidFill>
                <a:effectLst/>
              </a:rPr>
              <a:t>--</a:t>
            </a:r>
            <a:r>
              <a:rPr lang="zh-CN" altLang="en-US" sz="2800" kern="0" dirty="0">
                <a:solidFill>
                  <a:schemeClr val="bg2"/>
                </a:solidFill>
                <a:effectLst/>
              </a:rPr>
              <a:t>新状态。</a:t>
            </a:r>
          </a:p>
          <a:p>
            <a:pPr>
              <a:lnSpc>
                <a:spcPct val="150000"/>
              </a:lnSpc>
              <a:spcBef>
                <a:spcPct val="0"/>
              </a:spcBef>
              <a:buClrTx/>
              <a:defRPr/>
            </a:pPr>
            <a:r>
              <a:rPr lang="zh-CN" altLang="en-US" sz="2800" kern="0" dirty="0">
                <a:solidFill>
                  <a:schemeClr val="bg2"/>
                </a:solidFill>
                <a:effectLst/>
              </a:rPr>
              <a:t>双箭头</a:t>
            </a:r>
            <a:r>
              <a:rPr lang="zh-CN" altLang="en-US" sz="2800" kern="0" dirty="0">
                <a:solidFill>
                  <a:schemeClr val="bg2"/>
                </a:solidFill>
                <a:effectLst/>
                <a:latin typeface="Arial" charset="0"/>
                <a:cs typeface="Arial" charset="0"/>
              </a:rPr>
              <a:t>“</a:t>
            </a:r>
            <a:r>
              <a:rPr lang="en-US" altLang="zh-CN" sz="2800" kern="0" dirty="0">
                <a:solidFill>
                  <a:schemeClr val="bg2"/>
                </a:solidFill>
                <a:effectLst/>
                <a:cs typeface="Arial" charset="0"/>
              </a:rPr>
              <a:t>=&gt;</a:t>
            </a:r>
            <a:r>
              <a:rPr lang="en-US" altLang="zh-CN" sz="2800" kern="0" dirty="0">
                <a:solidFill>
                  <a:schemeClr val="bg2"/>
                </a:solidFill>
                <a:effectLst/>
                <a:latin typeface="Arial" charset="0"/>
                <a:cs typeface="Arial" charset="0"/>
              </a:rPr>
              <a:t>”</a:t>
            </a:r>
            <a:r>
              <a:rPr lang="en-US" altLang="zh-CN" sz="2800" kern="0" dirty="0">
                <a:solidFill>
                  <a:schemeClr val="bg2"/>
                </a:solidFill>
                <a:effectLst/>
              </a:rPr>
              <a:t>: </a:t>
            </a:r>
            <a:r>
              <a:rPr lang="zh-CN" altLang="en-US" sz="2800" kern="0" dirty="0">
                <a:solidFill>
                  <a:schemeClr val="bg2"/>
                </a:solidFill>
                <a:effectLst/>
              </a:rPr>
              <a:t>初态；否则第一行即是初态</a:t>
            </a:r>
          </a:p>
          <a:p>
            <a:pPr>
              <a:lnSpc>
                <a:spcPct val="150000"/>
              </a:lnSpc>
              <a:spcBef>
                <a:spcPct val="0"/>
              </a:spcBef>
              <a:buClrTx/>
              <a:defRPr/>
            </a:pPr>
            <a:r>
              <a:rPr lang="zh-CN" altLang="en-US" sz="2800" kern="0" dirty="0">
                <a:solidFill>
                  <a:schemeClr val="bg2"/>
                </a:solidFill>
                <a:effectLst/>
              </a:rPr>
              <a:t>终态</a:t>
            </a:r>
            <a:r>
              <a:rPr lang="en-US" altLang="zh-CN" sz="2800" kern="0" dirty="0">
                <a:solidFill>
                  <a:schemeClr val="bg2"/>
                </a:solidFill>
                <a:effectLst/>
              </a:rPr>
              <a:t>: </a:t>
            </a:r>
            <a:r>
              <a:rPr lang="zh-CN" altLang="en-US" sz="2800" kern="0" dirty="0">
                <a:solidFill>
                  <a:schemeClr val="bg2"/>
                </a:solidFill>
                <a:effectLst/>
              </a:rPr>
              <a:t>右上角标记* 。</a:t>
            </a:r>
          </a:p>
        </p:txBody>
      </p:sp>
      <p:sp>
        <p:nvSpPr>
          <p:cNvPr id="8" name="Rectangle 3"/>
          <p:cNvSpPr txBox="1">
            <a:spLocks noChangeArrowheads="1"/>
          </p:cNvSpPr>
          <p:nvPr/>
        </p:nvSpPr>
        <p:spPr bwMode="auto">
          <a:xfrm>
            <a:off x="193675" y="3690938"/>
            <a:ext cx="4464050" cy="2786062"/>
          </a:xfrm>
          <a:prstGeom prst="rect">
            <a:avLst/>
          </a:prstGeom>
          <a:solidFill>
            <a:srgbClr val="FFE7FF"/>
          </a:solidFill>
          <a:ln w="9525">
            <a:noFill/>
            <a:miter lim="800000"/>
            <a:headEnd/>
            <a:tailEnd/>
          </a:ln>
          <a:effectLst/>
        </p:spPr>
        <p:txBody>
          <a:bodyPr lIns="92075" tIns="46038" rIns="92075" bIns="46038"/>
          <a:lstStyle/>
          <a:p>
            <a:pPr marL="342900" indent="-342900" algn="just">
              <a:spcBef>
                <a:spcPts val="600"/>
              </a:spcBef>
              <a:buClr>
                <a:schemeClr val="tx2"/>
              </a:buClr>
              <a:buSzPct val="75000"/>
              <a:buFont typeface="Monotype Sorts" pitchFamily="2" charset="2"/>
              <a:buNone/>
              <a:defRPr/>
            </a:pPr>
            <a:r>
              <a:rPr lang="en-US" altLang="zh-CN" sz="2400" kern="0" dirty="0">
                <a:solidFill>
                  <a:schemeClr val="bg2"/>
                </a:solidFill>
                <a:latin typeface="+mn-lt"/>
                <a:ea typeface="+mn-ea"/>
              </a:rPr>
              <a:t>DFAM=</a:t>
            </a:r>
            <a:r>
              <a:rPr lang="zh-CN" altLang="en-US" sz="2400" kern="0" dirty="0">
                <a:solidFill>
                  <a:schemeClr val="bg2"/>
                </a:solidFill>
                <a:latin typeface="+mn-lt"/>
                <a:ea typeface="+mn-ea"/>
              </a:rPr>
              <a:t>（</a:t>
            </a:r>
            <a:r>
              <a:rPr lang="en-US" altLang="zh-CN" sz="2400" kern="0" dirty="0">
                <a:solidFill>
                  <a:schemeClr val="bg2"/>
                </a:solidFill>
                <a:latin typeface="+mn-lt"/>
                <a:ea typeface="+mn-ea"/>
              </a:rPr>
              <a:t>{0,1,2,3}, {a,b},  0,{3},δ</a:t>
            </a:r>
            <a:r>
              <a:rPr lang="zh-CN" altLang="en-US" sz="2400" kern="0" dirty="0">
                <a:solidFill>
                  <a:schemeClr val="bg2"/>
                </a:solidFill>
                <a:latin typeface="+mn-lt"/>
                <a:ea typeface="+mn-ea"/>
              </a:rPr>
              <a:t>）</a:t>
            </a:r>
          </a:p>
          <a:p>
            <a:pPr marL="342900" indent="-342900" algn="just">
              <a:spcBef>
                <a:spcPts val="600"/>
              </a:spcBef>
              <a:buClr>
                <a:schemeClr val="tx2"/>
              </a:buClr>
              <a:buSzPct val="75000"/>
              <a:buFont typeface="Monotype Sorts" pitchFamily="2" charset="2"/>
              <a:buNone/>
              <a:defRPr/>
            </a:pPr>
            <a:r>
              <a:rPr lang="en-US" altLang="zh-CN" sz="2400" kern="0" dirty="0">
                <a:solidFill>
                  <a:schemeClr val="bg2"/>
                </a:solidFill>
                <a:latin typeface="+mn-lt"/>
                <a:ea typeface="+mn-ea"/>
              </a:rPr>
              <a:t>δ(0,a)=1    δ(0,b)=2</a:t>
            </a:r>
          </a:p>
          <a:p>
            <a:pPr marL="342900" indent="-342900" algn="just">
              <a:spcBef>
                <a:spcPts val="600"/>
              </a:spcBef>
              <a:buClr>
                <a:schemeClr val="tx2"/>
              </a:buClr>
              <a:buSzPct val="75000"/>
              <a:buFont typeface="Monotype Sorts" pitchFamily="2" charset="2"/>
              <a:buNone/>
              <a:defRPr/>
            </a:pPr>
            <a:r>
              <a:rPr lang="en-US" altLang="zh-CN" sz="2400" kern="0" dirty="0">
                <a:solidFill>
                  <a:schemeClr val="bg2"/>
                </a:solidFill>
                <a:latin typeface="+mn-lt"/>
                <a:ea typeface="+mn-ea"/>
              </a:rPr>
              <a:t>δ(1,a)=3    δ(1,b)=2</a:t>
            </a:r>
          </a:p>
          <a:p>
            <a:pPr marL="342900" indent="-342900" algn="just">
              <a:spcBef>
                <a:spcPts val="600"/>
              </a:spcBef>
              <a:buClr>
                <a:schemeClr val="tx2"/>
              </a:buClr>
              <a:buSzPct val="75000"/>
              <a:buFont typeface="Monotype Sorts" pitchFamily="2" charset="2"/>
              <a:buNone/>
              <a:defRPr/>
            </a:pPr>
            <a:r>
              <a:rPr lang="en-US" altLang="zh-CN" sz="2400" kern="0" dirty="0">
                <a:solidFill>
                  <a:schemeClr val="bg2"/>
                </a:solidFill>
                <a:latin typeface="+mn-lt"/>
                <a:ea typeface="+mn-ea"/>
              </a:rPr>
              <a:t>δ(2,a)=1    δ(2,b)=3</a:t>
            </a:r>
          </a:p>
          <a:p>
            <a:pPr marL="342900" indent="-342900" algn="just">
              <a:spcBef>
                <a:spcPts val="600"/>
              </a:spcBef>
              <a:buClr>
                <a:schemeClr val="tx2"/>
              </a:buClr>
              <a:buSzPct val="75000"/>
              <a:buFont typeface="Monotype Sorts" pitchFamily="2" charset="2"/>
              <a:buNone/>
              <a:defRPr/>
            </a:pPr>
            <a:r>
              <a:rPr lang="en-US" altLang="zh-CN" sz="2400" kern="0" dirty="0">
                <a:solidFill>
                  <a:schemeClr val="bg2"/>
                </a:solidFill>
                <a:latin typeface="+mn-lt"/>
                <a:ea typeface="+mn-ea"/>
              </a:rPr>
              <a:t>δ(3,a)=3    δ(3,b)=3</a:t>
            </a:r>
          </a:p>
          <a:p>
            <a:pPr>
              <a:spcBef>
                <a:spcPct val="50000"/>
              </a:spcBef>
              <a:buClr>
                <a:schemeClr val="tx2"/>
              </a:buClr>
              <a:buSzPct val="75000"/>
              <a:buFont typeface="Monotype Sorts" pitchFamily="2" charset="2"/>
              <a:buNone/>
              <a:defRPr/>
            </a:pPr>
            <a:endParaRPr lang="en-US" altLang="zh-CN" kern="0" dirty="0">
              <a:solidFill>
                <a:schemeClr val="bg2"/>
              </a:solidFill>
              <a:latin typeface="+mn-lt"/>
              <a:ea typeface="+mn-ea"/>
            </a:endParaRPr>
          </a:p>
        </p:txBody>
      </p:sp>
      <p:graphicFrame>
        <p:nvGraphicFramePr>
          <p:cNvPr id="9" name="Group 27"/>
          <p:cNvGraphicFramePr>
            <a:graphicFrameLocks noGrp="1"/>
          </p:cNvGraphicFramePr>
          <p:nvPr/>
        </p:nvGraphicFramePr>
        <p:xfrm>
          <a:off x="4862513" y="3338513"/>
          <a:ext cx="4143376" cy="3084544"/>
        </p:xfrm>
        <a:graphic>
          <a:graphicData uri="http://schemas.openxmlformats.org/drawingml/2006/table">
            <a:tbl>
              <a:tblPr>
                <a:tableStyleId>{D7AC3CCA-C797-4891-BE02-D94E43425B78}</a:tableStyleId>
              </a:tblPr>
              <a:tblGrid>
                <a:gridCol w="2071688">
                  <a:extLst>
                    <a:ext uri="{9D8B030D-6E8A-4147-A177-3AD203B41FA5}">
                      <a16:colId xmlns:a16="http://schemas.microsoft.com/office/drawing/2014/main" val="20000"/>
                    </a:ext>
                  </a:extLst>
                </a:gridCol>
                <a:gridCol w="2071688">
                  <a:extLst>
                    <a:ext uri="{9D8B030D-6E8A-4147-A177-3AD203B41FA5}">
                      <a16:colId xmlns:a16="http://schemas.microsoft.com/office/drawing/2014/main" val="20001"/>
                    </a:ext>
                  </a:extLst>
                </a:gridCol>
              </a:tblGrid>
              <a:tr h="10301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u="none" strike="noStrike" cap="none" normalizeH="0" baseline="0" dirty="0">
                          <a:ln>
                            <a:noFill/>
                          </a:ln>
                          <a:effectLst/>
                        </a:rPr>
                        <a:t>           </a:t>
                      </a:r>
                      <a:r>
                        <a:rPr kumimoji="1" lang="en-US" altLang="zh-CN" sz="2400" u="none" strike="noStrike" cap="none" normalizeH="0" baseline="0" dirty="0">
                          <a:ln>
                            <a:noFill/>
                          </a:ln>
                          <a:effectLst/>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u="none" strike="noStrike" cap="none" normalizeH="0" baseline="0" dirty="0">
                          <a:ln>
                            <a:noFill/>
                          </a:ln>
                          <a:effectLst/>
                        </a:rPr>
                        <a:t>   S   </a:t>
                      </a:r>
                      <a:endParaRPr kumimoji="1" lang="en-US" altLang="zh-CN" sz="2800" b="0" i="0" u="none" strike="noStrike" cap="none" normalizeH="0" baseline="0" dirty="0">
                        <a:ln>
                          <a:noFill/>
                        </a:ln>
                        <a:solidFill>
                          <a:schemeClr val="bg2"/>
                        </a:solidFill>
                        <a:effectLst/>
                        <a:latin typeface="Times New Roman" pitchFamily="18" charset="0"/>
                        <a:ea typeface="宋体" pitchFamily="2" charset="-122"/>
                      </a:endParaRPr>
                    </a:p>
                  </a:txBody>
                  <a:tcPr marL="91439" marR="91439" marT="45712" marB="4571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8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u="none" strike="noStrike" cap="none" normalizeH="0" baseline="0" dirty="0">
                          <a:ln>
                            <a:noFill/>
                          </a:ln>
                          <a:effectLst/>
                        </a:rPr>
                        <a:t>   a        b </a:t>
                      </a:r>
                      <a:endParaRPr kumimoji="1" lang="en-US" altLang="zh-CN" sz="2800" b="0" i="0" u="none" strike="noStrike" cap="none" normalizeH="0" baseline="0" dirty="0">
                        <a:ln>
                          <a:noFill/>
                        </a:ln>
                        <a:solidFill>
                          <a:schemeClr val="bg2"/>
                        </a:solidFill>
                        <a:effectLst/>
                        <a:latin typeface="Times New Roman" pitchFamily="18" charset="0"/>
                        <a:ea typeface="宋体" pitchFamily="2" charset="-122"/>
                      </a:endParaRPr>
                    </a:p>
                  </a:txBody>
                  <a:tcPr marL="91439" marR="91439" marT="45712" marB="45712" horzOverflow="overflow"/>
                </a:tc>
                <a:extLst>
                  <a:ext uri="{0D108BD9-81ED-4DB2-BD59-A6C34878D82A}">
                    <a16:rowId xmlns:a16="http://schemas.microsoft.com/office/drawing/2014/main" val="10000"/>
                  </a:ext>
                </a:extLst>
              </a:tr>
              <a:tr h="20543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u="none" strike="noStrike" cap="none" normalizeH="0" baseline="0" dirty="0">
                          <a:ln>
                            <a:noFill/>
                          </a:ln>
                          <a:effectLst/>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u="none" strike="noStrike" cap="none" normalizeH="0" baseline="0" dirty="0">
                          <a:ln>
                            <a:noFill/>
                          </a:ln>
                          <a:effectLst/>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u="none" strike="noStrike" cap="none" normalizeH="0" baseline="0" dirty="0">
                          <a:ln>
                            <a:noFill/>
                          </a:ln>
                          <a:effectLst/>
                        </a:rPr>
                        <a:t>2</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u="none" strike="noStrike" cap="none" normalizeH="0" baseline="0" dirty="0">
                          <a:ln>
                            <a:noFill/>
                          </a:ln>
                          <a:effectLst/>
                        </a:rPr>
                        <a:t>3</a:t>
                      </a:r>
                      <a:r>
                        <a:rPr kumimoji="1" lang="en-US" altLang="zh-CN" sz="2800" u="none" strike="noStrike" cap="none" normalizeH="0" baseline="30000" dirty="0">
                          <a:ln>
                            <a:noFill/>
                          </a:ln>
                          <a:effectLst/>
                        </a:rPr>
                        <a:t>*</a:t>
                      </a:r>
                      <a:r>
                        <a:rPr kumimoji="1" lang="en-US" altLang="zh-CN" sz="2800" u="none" strike="noStrike" cap="none" normalizeH="0" baseline="0" dirty="0">
                          <a:ln>
                            <a:noFill/>
                          </a:ln>
                          <a:effectLst/>
                        </a:rPr>
                        <a:t> </a:t>
                      </a:r>
                      <a:endParaRPr kumimoji="1" lang="en-US" altLang="zh-CN" sz="2800" b="0" i="0" u="none" strike="noStrike" cap="none" normalizeH="0" baseline="0" dirty="0">
                        <a:ln>
                          <a:noFill/>
                        </a:ln>
                        <a:solidFill>
                          <a:schemeClr val="bg2"/>
                        </a:solidFill>
                        <a:effectLst/>
                        <a:latin typeface="Times New Roman" pitchFamily="18" charset="0"/>
                        <a:ea typeface="宋体" pitchFamily="2" charset="-122"/>
                      </a:endParaRPr>
                    </a:p>
                  </a:txBody>
                  <a:tcPr marL="91439" marR="91439" marT="45712" marB="4571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u="none" strike="noStrike" cap="none" normalizeH="0" baseline="0" dirty="0">
                          <a:ln>
                            <a:noFill/>
                          </a:ln>
                          <a:effectLst/>
                        </a:rPr>
                        <a:t>   1        2</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u="none" strike="noStrike" cap="none" normalizeH="0" baseline="0" dirty="0">
                          <a:ln>
                            <a:noFill/>
                          </a:ln>
                          <a:effectLst/>
                        </a:rPr>
                        <a:t>   3        2</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u="none" strike="noStrike" cap="none" normalizeH="0" baseline="0" dirty="0">
                          <a:ln>
                            <a:noFill/>
                          </a:ln>
                          <a:effectLst/>
                        </a:rPr>
                        <a:t>   1        3</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u="none" strike="noStrike" cap="none" normalizeH="0" baseline="0" dirty="0">
                          <a:ln>
                            <a:noFill/>
                          </a:ln>
                          <a:effectLst/>
                        </a:rPr>
                        <a:t>   3        3 </a:t>
                      </a:r>
                      <a:endParaRPr kumimoji="1" lang="en-US" altLang="zh-CN" sz="2800" b="0" i="0" u="none" strike="noStrike" cap="none" normalizeH="0" baseline="0" dirty="0">
                        <a:ln>
                          <a:noFill/>
                        </a:ln>
                        <a:solidFill>
                          <a:schemeClr val="bg2"/>
                        </a:solidFill>
                        <a:effectLst/>
                        <a:latin typeface="Times New Roman" pitchFamily="18" charset="0"/>
                        <a:ea typeface="宋体" pitchFamily="2" charset="-122"/>
                      </a:endParaRPr>
                    </a:p>
                  </a:txBody>
                  <a:tcPr marL="91439" marR="91439" marT="45712" marB="45712" horzOverflow="overflow"/>
                </a:tc>
                <a:extLst>
                  <a:ext uri="{0D108BD9-81ED-4DB2-BD59-A6C34878D82A}">
                    <a16:rowId xmlns:a16="http://schemas.microsoft.com/office/drawing/2014/main" val="10001"/>
                  </a:ext>
                </a:extLst>
              </a:tr>
            </a:tbl>
          </a:graphicData>
        </a:graphic>
      </p:graphicFrame>
      <p:cxnSp>
        <p:nvCxnSpPr>
          <p:cNvPr id="17425" name="直接连接符 2"/>
          <p:cNvCxnSpPr>
            <a:cxnSpLocks noChangeShapeType="1"/>
          </p:cNvCxnSpPr>
          <p:nvPr/>
        </p:nvCxnSpPr>
        <p:spPr bwMode="auto">
          <a:xfrm>
            <a:off x="4859338" y="3357563"/>
            <a:ext cx="2052637" cy="1008062"/>
          </a:xfrm>
          <a:prstGeom prst="line">
            <a:avLst/>
          </a:prstGeom>
          <a:noFill/>
          <a:ln w="19050" algn="ctr">
            <a:solidFill>
              <a:schemeClr val="bg2"/>
            </a:solidFill>
            <a:round/>
            <a:headEnd/>
            <a:tailEnd/>
          </a:ln>
          <a:extLst>
            <a:ext uri="{909E8E84-426E-40DD-AFC4-6F175D3DCCD1}">
              <a14:hiddenFill xmlns:a14="http://schemas.microsoft.com/office/drawing/2010/main">
                <a:noFill/>
              </a14:hiddenFill>
            </a:ext>
          </a:extLst>
        </p:spPr>
      </p:cxnSp>
      <p:sp>
        <p:nvSpPr>
          <p:cNvPr id="10"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par>
                                <p:cTn id="43" presetID="10" presetClass="entr" presetSubtype="0" fill="hold" nodeType="withEffect">
                                  <p:stCondLst>
                                    <p:cond delay="0"/>
                                  </p:stCondLst>
                                  <p:childTnLst>
                                    <p:set>
                                      <p:cBhvr>
                                        <p:cTn id="44" dur="1" fill="hold">
                                          <p:stCondLst>
                                            <p:cond delay="0"/>
                                          </p:stCondLst>
                                        </p:cTn>
                                        <p:tgtEl>
                                          <p:spTgt spid="17425"/>
                                        </p:tgtEl>
                                        <p:attrNameLst>
                                          <p:attrName>style.visibility</p:attrName>
                                        </p:attrNameLst>
                                      </p:cBhvr>
                                      <p:to>
                                        <p:strVal val="visible"/>
                                      </p:to>
                                    </p:set>
                                    <p:animEffect transition="in" filter="fade">
                                      <p:cBhvr>
                                        <p:cTn id="45" dur="500"/>
                                        <p:tgtEl>
                                          <p:spTgt spid="17425"/>
                                        </p:tgtEl>
                                      </p:cBhvr>
                                    </p:animEffect>
                                  </p:childTnLst>
                                </p:cTn>
                              </p:par>
                            </p:childTnLst>
                          </p:cTn>
                        </p:par>
                        <p:par>
                          <p:cTn id="46" fill="hold" nodeType="afterGroup">
                            <p:stCondLst>
                              <p:cond delay="500"/>
                            </p:stCondLst>
                            <p:childTnLst>
                              <p:par>
                                <p:cTn id="47" presetID="2" presetClass="entr" presetSubtype="6"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1+#ppt_w/2"/>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99759" name="Rectangle 15"/>
          <p:cNvSpPr>
            <a:spLocks noChangeArrowheads="1"/>
          </p:cNvSpPr>
          <p:nvPr/>
        </p:nvSpPr>
        <p:spPr bwMode="auto">
          <a:xfrm>
            <a:off x="3203575" y="981075"/>
            <a:ext cx="4681538" cy="504825"/>
          </a:xfrm>
          <a:prstGeom prst="rect">
            <a:avLst/>
          </a:prstGeom>
          <a:solidFill>
            <a:schemeClr val="tx1"/>
          </a:solidFill>
          <a:ln w="9525">
            <a:noFill/>
            <a:miter lim="800000"/>
            <a:headEnd/>
            <a:tailEnd/>
          </a:ln>
          <a:effectLst/>
        </p:spPr>
        <p:txBody>
          <a:bodyPr wrap="none" lIns="92075" tIns="46038" rIns="92075" bIns="46038"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8435" name="Rectangle 2"/>
          <p:cNvSpPr>
            <a:spLocks noGrp="1" noChangeArrowheads="1"/>
          </p:cNvSpPr>
          <p:nvPr>
            <p:ph type="title"/>
          </p:nvPr>
        </p:nvSpPr>
        <p:spPr>
          <a:xfrm>
            <a:off x="2286000" y="137319"/>
            <a:ext cx="4679950" cy="609600"/>
          </a:xfrm>
        </p:spPr>
        <p:txBody>
          <a:bodyPr/>
          <a:lstStyle/>
          <a:p>
            <a:pPr algn="ctr">
              <a:defRPr/>
            </a:pPr>
            <a:r>
              <a:rPr lang="zh-CN" altLang="en-US" sz="3600" b="1" dirty="0">
                <a:solidFill>
                  <a:schemeClr val="bg1">
                    <a:lumMod val="75000"/>
                  </a:schemeClr>
                </a:solidFill>
                <a:effectLst>
                  <a:outerShdw blurRad="38100" dist="38100" dir="2700000" algn="tl">
                    <a:srgbClr val="000000">
                      <a:alpha val="43137"/>
                    </a:srgbClr>
                  </a:outerShdw>
                </a:effectLst>
              </a:rPr>
              <a:t>扩充的状态转换函数</a:t>
            </a:r>
          </a:p>
        </p:txBody>
      </p:sp>
      <p:sp>
        <p:nvSpPr>
          <p:cNvPr id="799747" name="Rectangle 3"/>
          <p:cNvSpPr>
            <a:spLocks noGrp="1" noChangeArrowheads="1"/>
          </p:cNvSpPr>
          <p:nvPr>
            <p:ph type="body" idx="1"/>
          </p:nvPr>
        </p:nvSpPr>
        <p:spPr>
          <a:xfrm>
            <a:off x="755650" y="908050"/>
            <a:ext cx="7740650" cy="1081088"/>
          </a:xfrm>
          <a:solidFill>
            <a:schemeClr val="accent6">
              <a:lumMod val="20000"/>
              <a:lumOff val="80000"/>
            </a:schemeClr>
          </a:solidFill>
        </p:spPr>
        <p:txBody>
          <a:bodyPr/>
          <a:lstStyle/>
          <a:p>
            <a:pPr>
              <a:spcBef>
                <a:spcPts val="600"/>
              </a:spcBef>
              <a:buFont typeface="Monotype Sorts" pitchFamily="2" charset="2"/>
              <a:buNone/>
              <a:defRPr/>
            </a:pPr>
            <a:r>
              <a:rPr lang="zh-CN" altLang="en-US" b="1" dirty="0">
                <a:solidFill>
                  <a:schemeClr val="bg2"/>
                </a:solidFill>
                <a:effectLst/>
                <a:latin typeface="宋体" pitchFamily="2" charset="-122"/>
              </a:rPr>
              <a:t>输入符号串</a:t>
            </a:r>
            <a:r>
              <a:rPr lang="en-US" altLang="zh-CN" b="1" dirty="0">
                <a:solidFill>
                  <a:schemeClr val="bg2"/>
                </a:solidFill>
                <a:effectLst/>
                <a:latin typeface="+mj-lt"/>
              </a:rPr>
              <a:t>t</a:t>
            </a:r>
            <a:r>
              <a:rPr lang="zh-CN" altLang="en-US" sz="2400" b="1" dirty="0">
                <a:solidFill>
                  <a:schemeClr val="bg2"/>
                </a:solidFill>
                <a:effectLst/>
                <a:latin typeface="宋体" pitchFamily="2" charset="-122"/>
              </a:rPr>
              <a:t>（</a:t>
            </a:r>
            <a:r>
              <a:rPr lang="zh-CN" altLang="en-US" sz="2400" b="1" dirty="0">
                <a:effectLst/>
                <a:latin typeface="宋体" pitchFamily="2" charset="-122"/>
              </a:rPr>
              <a:t> </a:t>
            </a:r>
            <a:r>
              <a:rPr lang="en-US" altLang="zh-CN" sz="2800" b="1" dirty="0">
                <a:solidFill>
                  <a:schemeClr val="bg2"/>
                </a:solidFill>
                <a:effectLst/>
                <a:latin typeface="+mj-lt"/>
              </a:rPr>
              <a:t>t=at</a:t>
            </a:r>
            <a:r>
              <a:rPr lang="en-US" altLang="zh-CN" sz="2800" b="1" baseline="-25000" dirty="0">
                <a:solidFill>
                  <a:schemeClr val="bg2"/>
                </a:solidFill>
                <a:effectLst/>
                <a:latin typeface="+mj-lt"/>
              </a:rPr>
              <a:t>1</a:t>
            </a:r>
            <a:r>
              <a:rPr lang="zh-CN" altLang="en-US" sz="2800" b="1" dirty="0">
                <a:solidFill>
                  <a:schemeClr val="bg2"/>
                </a:solidFill>
                <a:effectLst/>
                <a:latin typeface="+mj-lt"/>
              </a:rPr>
              <a:t>，</a:t>
            </a:r>
            <a:r>
              <a:rPr lang="en-US" altLang="zh-CN" sz="2800" b="1" dirty="0">
                <a:solidFill>
                  <a:schemeClr val="bg2"/>
                </a:solidFill>
                <a:effectLst/>
                <a:latin typeface="+mj-lt"/>
              </a:rPr>
              <a:t>a∈∑</a:t>
            </a:r>
            <a:r>
              <a:rPr lang="zh-CN" altLang="en-US" sz="2800" b="1" dirty="0">
                <a:solidFill>
                  <a:schemeClr val="bg2"/>
                </a:solidFill>
                <a:effectLst/>
                <a:latin typeface="+mj-lt"/>
              </a:rPr>
              <a:t>、</a:t>
            </a:r>
            <a:r>
              <a:rPr lang="en-US" altLang="zh-CN" sz="2800" b="1" dirty="0">
                <a:solidFill>
                  <a:schemeClr val="bg2"/>
                </a:solidFill>
                <a:effectLst/>
                <a:latin typeface="+mj-lt"/>
              </a:rPr>
              <a:t>t</a:t>
            </a:r>
            <a:r>
              <a:rPr lang="en-US" altLang="zh-CN" sz="2800" b="1" baseline="-25000" dirty="0">
                <a:solidFill>
                  <a:schemeClr val="bg2"/>
                </a:solidFill>
                <a:effectLst/>
                <a:latin typeface="+mj-lt"/>
              </a:rPr>
              <a:t>1</a:t>
            </a:r>
            <a:r>
              <a:rPr lang="en-US" altLang="zh-CN" sz="2800" b="1" dirty="0">
                <a:solidFill>
                  <a:schemeClr val="bg2"/>
                </a:solidFill>
                <a:effectLst/>
                <a:latin typeface="+mj-lt"/>
              </a:rPr>
              <a:t>∈∑</a:t>
            </a:r>
            <a:r>
              <a:rPr lang="en-US" altLang="zh-CN" sz="2800" b="1" baseline="30000" dirty="0">
                <a:solidFill>
                  <a:schemeClr val="bg2"/>
                </a:solidFill>
                <a:effectLst/>
                <a:latin typeface="+mj-lt"/>
              </a:rPr>
              <a:t>*</a:t>
            </a:r>
            <a:r>
              <a:rPr lang="zh-CN" altLang="en-US" sz="2400" b="1" dirty="0">
                <a:solidFill>
                  <a:schemeClr val="bg2"/>
                </a:solidFill>
                <a:effectLst/>
                <a:latin typeface="宋体" pitchFamily="2" charset="-122"/>
              </a:rPr>
              <a:t>）</a:t>
            </a:r>
            <a:r>
              <a:rPr lang="zh-CN" altLang="en-US" sz="2800" b="1" dirty="0">
                <a:effectLst/>
                <a:latin typeface="宋体" pitchFamily="2" charset="-122"/>
              </a:rPr>
              <a:t> </a:t>
            </a:r>
          </a:p>
          <a:p>
            <a:pPr>
              <a:spcBef>
                <a:spcPts val="600"/>
              </a:spcBef>
              <a:buFont typeface="Monotype Sorts" pitchFamily="2" charset="2"/>
              <a:buNone/>
              <a:defRPr/>
            </a:pPr>
            <a:r>
              <a:rPr lang="en-US" altLang="zh-CN" sz="2800" b="1" dirty="0">
                <a:solidFill>
                  <a:schemeClr val="bg2"/>
                </a:solidFill>
                <a:effectLst/>
              </a:rPr>
              <a:t>DFA M=</a:t>
            </a:r>
            <a:r>
              <a:rPr lang="en-US" altLang="zh-CN" sz="2800" b="1" dirty="0">
                <a:solidFill>
                  <a:schemeClr val="bg2"/>
                </a:solidFill>
                <a:effectLst/>
                <a:latin typeface="宋体" pitchFamily="2" charset="-122"/>
              </a:rPr>
              <a:t> </a:t>
            </a:r>
            <a:r>
              <a:rPr lang="zh-CN" altLang="en-US" sz="2800" b="1" dirty="0">
                <a:solidFill>
                  <a:schemeClr val="bg2"/>
                </a:solidFill>
                <a:effectLst/>
              </a:rPr>
              <a:t>（</a:t>
            </a:r>
            <a:r>
              <a:rPr lang="en-US" altLang="zh-CN" sz="2800" b="1" dirty="0">
                <a:solidFill>
                  <a:schemeClr val="bg2"/>
                </a:solidFill>
                <a:effectLst/>
              </a:rPr>
              <a:t>Q</a:t>
            </a:r>
            <a:r>
              <a:rPr lang="zh-CN" altLang="en-US" sz="2800" b="1" dirty="0">
                <a:solidFill>
                  <a:schemeClr val="bg2"/>
                </a:solidFill>
                <a:effectLst/>
              </a:rPr>
              <a:t>，∑，</a:t>
            </a:r>
            <a:r>
              <a:rPr lang="en-US" altLang="zh-CN" sz="2800" b="1" dirty="0">
                <a:solidFill>
                  <a:schemeClr val="bg2"/>
                </a:solidFill>
                <a:effectLst/>
              </a:rPr>
              <a:t>q</a:t>
            </a:r>
            <a:r>
              <a:rPr lang="en-US" altLang="zh-CN" sz="2800" b="1" baseline="-25000" dirty="0">
                <a:solidFill>
                  <a:schemeClr val="bg2"/>
                </a:solidFill>
                <a:effectLst/>
              </a:rPr>
              <a:t>0</a:t>
            </a:r>
            <a:r>
              <a:rPr lang="zh-CN" altLang="en-US" sz="2800" b="1" dirty="0">
                <a:solidFill>
                  <a:schemeClr val="bg2"/>
                </a:solidFill>
                <a:effectLst/>
              </a:rPr>
              <a:t>，</a:t>
            </a:r>
            <a:r>
              <a:rPr lang="en-US" altLang="zh-CN" sz="2800" b="1" dirty="0">
                <a:solidFill>
                  <a:schemeClr val="bg2"/>
                </a:solidFill>
                <a:effectLst/>
              </a:rPr>
              <a:t>F</a:t>
            </a:r>
            <a:r>
              <a:rPr lang="zh-CN" altLang="en-US" sz="2800" b="1" dirty="0">
                <a:solidFill>
                  <a:schemeClr val="bg2"/>
                </a:solidFill>
                <a:effectLst/>
              </a:rPr>
              <a:t>，</a:t>
            </a:r>
            <a:r>
              <a:rPr lang="en-US" altLang="zh-CN" sz="2800" b="1" dirty="0">
                <a:solidFill>
                  <a:schemeClr val="bg2"/>
                </a:solidFill>
                <a:effectLst/>
              </a:rPr>
              <a:t>δ</a:t>
            </a:r>
            <a:r>
              <a:rPr lang="en-US" altLang="zh-CN" sz="2800" dirty="0">
                <a:solidFill>
                  <a:schemeClr val="bg2"/>
                </a:solidFill>
              </a:rPr>
              <a:t> </a:t>
            </a:r>
            <a:r>
              <a:rPr lang="zh-CN" altLang="en-US" sz="2800" b="1" dirty="0">
                <a:solidFill>
                  <a:schemeClr val="bg2"/>
                </a:solidFill>
                <a:effectLst/>
              </a:rPr>
              <a:t>）</a:t>
            </a:r>
          </a:p>
        </p:txBody>
      </p:sp>
      <p:sp>
        <p:nvSpPr>
          <p:cNvPr id="799752" name="Text Box 8"/>
          <p:cNvSpPr txBox="1">
            <a:spLocks noChangeArrowheads="1"/>
          </p:cNvSpPr>
          <p:nvPr/>
        </p:nvSpPr>
        <p:spPr bwMode="auto">
          <a:xfrm>
            <a:off x="1098550" y="2921000"/>
            <a:ext cx="6748463" cy="476250"/>
          </a:xfrm>
          <a:prstGeom prst="rect">
            <a:avLst/>
          </a:prstGeom>
          <a:solidFill>
            <a:srgbClr val="F7FED2"/>
          </a:solidFill>
          <a:ln w="9525">
            <a:noFill/>
            <a:miter lim="800000"/>
            <a:headEnd/>
            <a:tailEnd/>
          </a:ln>
          <a:effectLst/>
        </p:spPr>
        <p:txBody>
          <a:bodyPr lIns="92075" tIns="46038" rIns="92075" bIns="46038">
            <a:spAutoFit/>
          </a:bodyPr>
          <a:lstStyle/>
          <a:p>
            <a:pPr marL="457200" indent="-457200" algn="ctr">
              <a:lnSpc>
                <a:spcPct val="90000"/>
              </a:lnSpc>
              <a:spcBef>
                <a:spcPct val="50000"/>
              </a:spcBef>
              <a:buClr>
                <a:schemeClr val="tx2"/>
              </a:buClr>
              <a:buSzPct val="75000"/>
              <a:buFont typeface="Monotype Sorts" pitchFamily="2" charset="2"/>
              <a:buNone/>
              <a:defRPr/>
            </a:pPr>
            <a:r>
              <a:rPr lang="en-US" altLang="zh-CN" dirty="0">
                <a:solidFill>
                  <a:schemeClr val="bg2"/>
                </a:solidFill>
                <a:latin typeface="+mj-lt"/>
              </a:rPr>
              <a:t>δ</a:t>
            </a:r>
            <a:r>
              <a:rPr lang="zh-CN" altLang="en-US" dirty="0">
                <a:solidFill>
                  <a:schemeClr val="bg2"/>
                </a:solidFill>
                <a:latin typeface="+mj-lt"/>
              </a:rPr>
              <a:t>（</a:t>
            </a:r>
            <a:r>
              <a:rPr lang="en-US" altLang="zh-CN" dirty="0">
                <a:solidFill>
                  <a:schemeClr val="bg2"/>
                </a:solidFill>
                <a:latin typeface="+mj-lt"/>
              </a:rPr>
              <a:t>q</a:t>
            </a:r>
            <a:r>
              <a:rPr lang="en-US" altLang="zh-CN" baseline="-25000" dirty="0">
                <a:solidFill>
                  <a:schemeClr val="bg2"/>
                </a:solidFill>
                <a:latin typeface="+mj-lt"/>
              </a:rPr>
              <a:t>0</a:t>
            </a:r>
            <a:r>
              <a:rPr lang="en-US" altLang="zh-CN" dirty="0">
                <a:effectLst>
                  <a:outerShdw blurRad="38100" dist="38100" dir="2700000" algn="tl">
                    <a:srgbClr val="000000"/>
                  </a:outerShdw>
                </a:effectLst>
                <a:latin typeface="+mj-lt"/>
              </a:rPr>
              <a:t> </a:t>
            </a:r>
            <a:r>
              <a:rPr lang="zh-CN" altLang="en-US" dirty="0">
                <a:solidFill>
                  <a:schemeClr val="bg2"/>
                </a:solidFill>
                <a:latin typeface="+mj-lt"/>
              </a:rPr>
              <a:t>，</a:t>
            </a:r>
            <a:r>
              <a:rPr lang="en-US" altLang="zh-CN" dirty="0">
                <a:solidFill>
                  <a:schemeClr val="bg2"/>
                </a:solidFill>
                <a:latin typeface="+mj-lt"/>
              </a:rPr>
              <a:t>at</a:t>
            </a:r>
            <a:r>
              <a:rPr lang="en-US" altLang="zh-CN" baseline="-25000" dirty="0">
                <a:solidFill>
                  <a:schemeClr val="bg2"/>
                </a:solidFill>
                <a:latin typeface="+mj-lt"/>
              </a:rPr>
              <a:t>1</a:t>
            </a:r>
            <a:r>
              <a:rPr lang="zh-CN" altLang="en-US" dirty="0">
                <a:solidFill>
                  <a:schemeClr val="bg2"/>
                </a:solidFill>
                <a:latin typeface="+mj-lt"/>
              </a:rPr>
              <a:t>）</a:t>
            </a:r>
            <a:r>
              <a:rPr lang="en-US" altLang="zh-CN" dirty="0">
                <a:solidFill>
                  <a:schemeClr val="bg2"/>
                </a:solidFill>
                <a:latin typeface="+mj-lt"/>
              </a:rPr>
              <a:t>=δ</a:t>
            </a:r>
            <a:r>
              <a:rPr lang="zh-CN" altLang="en-US" dirty="0">
                <a:solidFill>
                  <a:schemeClr val="bg2"/>
                </a:solidFill>
                <a:latin typeface="+mj-lt"/>
              </a:rPr>
              <a:t>（</a:t>
            </a:r>
            <a:r>
              <a:rPr lang="en-US" altLang="zh-CN" dirty="0">
                <a:solidFill>
                  <a:schemeClr val="bg2"/>
                </a:solidFill>
                <a:latin typeface="+mj-lt"/>
              </a:rPr>
              <a:t>δ</a:t>
            </a:r>
            <a:r>
              <a:rPr lang="zh-CN" altLang="en-US" dirty="0">
                <a:solidFill>
                  <a:schemeClr val="bg2"/>
                </a:solidFill>
                <a:latin typeface="+mj-lt"/>
              </a:rPr>
              <a:t>（</a:t>
            </a:r>
            <a:r>
              <a:rPr lang="en-US" altLang="zh-CN" dirty="0">
                <a:solidFill>
                  <a:schemeClr val="bg2"/>
                </a:solidFill>
                <a:latin typeface="+mj-lt"/>
              </a:rPr>
              <a:t>q</a:t>
            </a:r>
            <a:r>
              <a:rPr lang="en-US" altLang="zh-CN" baseline="-25000" dirty="0">
                <a:solidFill>
                  <a:schemeClr val="bg2"/>
                </a:solidFill>
                <a:latin typeface="+mj-lt"/>
              </a:rPr>
              <a:t>0</a:t>
            </a:r>
            <a:r>
              <a:rPr lang="en-US" altLang="zh-CN" dirty="0">
                <a:effectLst>
                  <a:outerShdw blurRad="38100" dist="38100" dir="2700000" algn="tl">
                    <a:srgbClr val="000000"/>
                  </a:outerShdw>
                </a:effectLst>
                <a:latin typeface="+mj-lt"/>
              </a:rPr>
              <a:t> </a:t>
            </a:r>
            <a:r>
              <a:rPr lang="zh-CN" altLang="en-US" dirty="0">
                <a:solidFill>
                  <a:schemeClr val="bg2"/>
                </a:solidFill>
                <a:latin typeface="+mj-lt"/>
              </a:rPr>
              <a:t>，</a:t>
            </a:r>
            <a:r>
              <a:rPr lang="en-US" altLang="zh-CN" dirty="0">
                <a:solidFill>
                  <a:schemeClr val="bg2"/>
                </a:solidFill>
                <a:latin typeface="+mj-lt"/>
              </a:rPr>
              <a:t>a</a:t>
            </a:r>
            <a:r>
              <a:rPr lang="zh-CN" altLang="en-US" dirty="0">
                <a:solidFill>
                  <a:schemeClr val="bg2"/>
                </a:solidFill>
                <a:latin typeface="+mj-lt"/>
              </a:rPr>
              <a:t>），</a:t>
            </a:r>
            <a:r>
              <a:rPr lang="en-US" altLang="zh-CN" dirty="0">
                <a:solidFill>
                  <a:schemeClr val="bg2"/>
                </a:solidFill>
                <a:latin typeface="+mj-lt"/>
              </a:rPr>
              <a:t>t</a:t>
            </a:r>
            <a:r>
              <a:rPr lang="en-US" altLang="zh-CN" baseline="-25000" dirty="0">
                <a:solidFill>
                  <a:schemeClr val="bg2"/>
                </a:solidFill>
                <a:latin typeface="+mj-lt"/>
              </a:rPr>
              <a:t>1</a:t>
            </a:r>
            <a:r>
              <a:rPr lang="zh-CN" altLang="en-US" dirty="0">
                <a:solidFill>
                  <a:schemeClr val="bg2"/>
                </a:solidFill>
                <a:latin typeface="+mj-lt"/>
              </a:rPr>
              <a:t>）</a:t>
            </a:r>
          </a:p>
        </p:txBody>
      </p:sp>
      <p:sp>
        <p:nvSpPr>
          <p:cNvPr id="799753" name="Rectangle 9"/>
          <p:cNvSpPr>
            <a:spLocks noChangeArrowheads="1"/>
          </p:cNvSpPr>
          <p:nvPr/>
        </p:nvSpPr>
        <p:spPr bwMode="auto">
          <a:xfrm>
            <a:off x="4859338" y="3429000"/>
            <a:ext cx="1614487" cy="561975"/>
          </a:xfrm>
          <a:prstGeom prst="rect">
            <a:avLst/>
          </a:prstGeom>
          <a:solidFill>
            <a:srgbClr val="F8F8F8"/>
          </a:solidFill>
          <a:ln w="9525">
            <a:noFill/>
            <a:miter lim="800000"/>
            <a:headEnd/>
            <a:tailEnd/>
          </a:ln>
          <a:effectLst/>
        </p:spPr>
        <p:txBody>
          <a:bodyPr wrap="none" lIns="92075" tIns="46038" rIns="92075" bIns="46038">
            <a:spAutoFit/>
          </a:bodyPr>
          <a:lstStyle/>
          <a:p>
            <a:pPr marL="457200" indent="-457200">
              <a:lnSpc>
                <a:spcPct val="110000"/>
              </a:lnSpc>
              <a:spcBef>
                <a:spcPct val="20000"/>
              </a:spcBef>
              <a:buClr>
                <a:schemeClr val="folHlink"/>
              </a:buClr>
              <a:buSzPct val="75000"/>
              <a:buFont typeface="Monotype Sorts" pitchFamily="2" charset="2"/>
              <a:buNone/>
              <a:defRPr/>
            </a:pPr>
            <a:r>
              <a:rPr lang="en-US" altLang="zh-CN" dirty="0">
                <a:solidFill>
                  <a:schemeClr val="hlink"/>
                </a:solidFill>
                <a:effectLst>
                  <a:outerShdw blurRad="38100" dist="38100" dir="2700000" algn="tl">
                    <a:srgbClr val="C0C0C0"/>
                  </a:outerShdw>
                </a:effectLst>
              </a:rPr>
              <a:t>Q×Σ→Q</a:t>
            </a:r>
          </a:p>
        </p:txBody>
      </p:sp>
      <p:sp>
        <p:nvSpPr>
          <p:cNvPr id="799754" name="Rectangle 10"/>
          <p:cNvSpPr>
            <a:spLocks noChangeArrowheads="1"/>
          </p:cNvSpPr>
          <p:nvPr/>
        </p:nvSpPr>
        <p:spPr bwMode="auto">
          <a:xfrm>
            <a:off x="1601788" y="3957638"/>
            <a:ext cx="3455987" cy="703262"/>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zh-CN" altLang="en-US">
                <a:solidFill>
                  <a:schemeClr val="bg2"/>
                </a:solidFill>
                <a:latin typeface="宋体" panose="02010600030101010101" pitchFamily="2" charset="-122"/>
              </a:rPr>
              <a:t>状态转换函数</a:t>
            </a:r>
            <a:r>
              <a:rPr lang="en-US" altLang="zh-CN" sz="3600">
                <a:solidFill>
                  <a:schemeClr val="bg2"/>
                </a:solidFill>
              </a:rPr>
              <a:t>δ </a:t>
            </a:r>
            <a:r>
              <a:rPr lang="zh-CN" altLang="en-US">
                <a:solidFill>
                  <a:schemeClr val="bg2"/>
                </a:solidFill>
                <a:latin typeface="宋体" panose="02010600030101010101" pitchFamily="2" charset="-122"/>
              </a:rPr>
              <a:t>：</a:t>
            </a:r>
          </a:p>
        </p:txBody>
      </p:sp>
      <p:sp>
        <p:nvSpPr>
          <p:cNvPr id="799755" name="Rectangle 11"/>
          <p:cNvSpPr>
            <a:spLocks noChangeArrowheads="1"/>
          </p:cNvSpPr>
          <p:nvPr/>
        </p:nvSpPr>
        <p:spPr bwMode="auto">
          <a:xfrm>
            <a:off x="4786313" y="4724400"/>
            <a:ext cx="1830387" cy="561975"/>
          </a:xfrm>
          <a:prstGeom prst="rect">
            <a:avLst/>
          </a:prstGeom>
          <a:solidFill>
            <a:srgbClr val="F8F8F8"/>
          </a:solidFill>
          <a:ln w="9525">
            <a:noFill/>
            <a:miter lim="800000"/>
            <a:headEnd/>
            <a:tailEnd/>
          </a:ln>
          <a:effectLst/>
        </p:spPr>
        <p:txBody>
          <a:bodyPr wrap="none" lIns="92075" tIns="46038" rIns="92075" bIns="46038">
            <a:spAutoFit/>
          </a:bodyPr>
          <a:lstStyle/>
          <a:p>
            <a:pPr marL="457200" indent="-363538">
              <a:lnSpc>
                <a:spcPct val="110000"/>
              </a:lnSpc>
              <a:spcBef>
                <a:spcPct val="20000"/>
              </a:spcBef>
              <a:buClr>
                <a:schemeClr val="folHlink"/>
              </a:buClr>
              <a:buSzPct val="75000"/>
              <a:buFont typeface="Monotype Sorts" pitchFamily="2" charset="2"/>
              <a:buNone/>
              <a:defRPr/>
            </a:pPr>
            <a:r>
              <a:rPr lang="en-US" altLang="zh-CN">
                <a:solidFill>
                  <a:schemeClr val="hlink"/>
                </a:solidFill>
                <a:effectLst>
                  <a:outerShdw blurRad="38100" dist="38100" dir="2700000" algn="tl">
                    <a:srgbClr val="C0C0C0"/>
                  </a:outerShdw>
                </a:effectLst>
              </a:rPr>
              <a:t>Q×Σ</a:t>
            </a:r>
            <a:r>
              <a:rPr lang="en-US" altLang="zh-CN" baseline="30000">
                <a:solidFill>
                  <a:schemeClr val="hlink"/>
                </a:solidFill>
                <a:effectLst>
                  <a:outerShdw blurRad="38100" dist="38100" dir="2700000" algn="tl">
                    <a:srgbClr val="C0C0C0"/>
                  </a:outerShdw>
                </a:effectLst>
              </a:rPr>
              <a:t>*</a:t>
            </a:r>
            <a:r>
              <a:rPr lang="en-US" altLang="zh-CN">
                <a:solidFill>
                  <a:schemeClr val="hlink"/>
                </a:solidFill>
                <a:effectLst>
                  <a:outerShdw blurRad="38100" dist="38100" dir="2700000" algn="tl">
                    <a:srgbClr val="C0C0C0"/>
                  </a:outerShdw>
                </a:effectLst>
              </a:rPr>
              <a:t>→Q</a:t>
            </a:r>
          </a:p>
        </p:txBody>
      </p:sp>
      <p:grpSp>
        <p:nvGrpSpPr>
          <p:cNvPr id="2" name="Group 14"/>
          <p:cNvGrpSpPr>
            <a:grpSpLocks/>
          </p:cNvGrpSpPr>
          <p:nvPr/>
        </p:nvGrpSpPr>
        <p:grpSpPr bwMode="auto">
          <a:xfrm>
            <a:off x="5651500" y="4005263"/>
            <a:ext cx="1200150" cy="719137"/>
            <a:chOff x="3334" y="2478"/>
            <a:chExt cx="756" cy="453"/>
          </a:xfrm>
        </p:grpSpPr>
        <p:sp>
          <p:nvSpPr>
            <p:cNvPr id="799756" name="Line 12"/>
            <p:cNvSpPr>
              <a:spLocks noChangeShapeType="1"/>
            </p:cNvSpPr>
            <p:nvPr/>
          </p:nvSpPr>
          <p:spPr bwMode="auto">
            <a:xfrm>
              <a:off x="3334" y="2478"/>
              <a:ext cx="0" cy="453"/>
            </a:xfrm>
            <a:prstGeom prst="line">
              <a:avLst/>
            </a:prstGeom>
            <a:noFill/>
            <a:ln w="57150">
              <a:solidFill>
                <a:srgbClr val="FF00FF"/>
              </a:solidFill>
              <a:round/>
              <a:headEnd/>
              <a:tailEnd type="triangle" w="med" len="med"/>
            </a:ln>
            <a:effectLst/>
          </p:spPr>
          <p:txBody>
            <a:bodyPr lIns="92075" tIns="46038" rIns="92075" bIns="46038"/>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799757" name="Text Box 13"/>
            <p:cNvSpPr txBox="1">
              <a:spLocks noChangeArrowheads="1"/>
            </p:cNvSpPr>
            <p:nvPr/>
          </p:nvSpPr>
          <p:spPr bwMode="auto">
            <a:xfrm>
              <a:off x="3365" y="2478"/>
              <a:ext cx="725" cy="354"/>
            </a:xfrm>
            <a:prstGeom prst="rect">
              <a:avLst/>
            </a:prstGeom>
            <a:noFill/>
            <a:ln w="9525">
              <a:noFill/>
              <a:miter lim="800000"/>
              <a:headEnd/>
              <a:tailEnd/>
            </a:ln>
            <a:effectLst/>
          </p:spPr>
          <p:txBody>
            <a:bodyPr lIns="92075" tIns="46038" rIns="92075" bIns="46038">
              <a:spAutoFit/>
            </a:bodyPr>
            <a:lstStyle/>
            <a:p>
              <a:pPr marL="457200" indent="-457200">
                <a:lnSpc>
                  <a:spcPct val="110000"/>
                </a:lnSpc>
                <a:spcBef>
                  <a:spcPct val="50000"/>
                </a:spcBef>
                <a:buClr>
                  <a:schemeClr val="folHlink"/>
                </a:buClr>
                <a:buSzPct val="75000"/>
                <a:buFont typeface="Monotype Sorts" pitchFamily="2" charset="2"/>
                <a:buNone/>
                <a:defRPr/>
              </a:pPr>
              <a:r>
                <a:rPr lang="zh-CN" altLang="en-US" dirty="0">
                  <a:solidFill>
                    <a:srgbClr val="FF00FF"/>
                  </a:solidFill>
                  <a:effectLst>
                    <a:outerShdw blurRad="38100" dist="38100" dir="2700000" algn="tl">
                      <a:srgbClr val="000000"/>
                    </a:outerShdw>
                  </a:effectLst>
                </a:rPr>
                <a:t>扩充</a:t>
              </a:r>
            </a:p>
          </p:txBody>
        </p:sp>
      </p:grpSp>
      <p:sp>
        <p:nvSpPr>
          <p:cNvPr id="17"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99752"/>
                                        </p:tgtEl>
                                        <p:attrNameLst>
                                          <p:attrName>style.visibility</p:attrName>
                                        </p:attrNameLst>
                                      </p:cBhvr>
                                      <p:to>
                                        <p:strVal val="visible"/>
                                      </p:to>
                                    </p:set>
                                    <p:anim calcmode="lin" valueType="num">
                                      <p:cBhvr>
                                        <p:cTn id="7" dur="1000" fill="hold"/>
                                        <p:tgtEl>
                                          <p:spTgt spid="799752"/>
                                        </p:tgtEl>
                                        <p:attrNameLst>
                                          <p:attrName>ppt_w</p:attrName>
                                        </p:attrNameLst>
                                      </p:cBhvr>
                                      <p:tavLst>
                                        <p:tav tm="0">
                                          <p:val>
                                            <p:strVal val="#ppt_w*0.70"/>
                                          </p:val>
                                        </p:tav>
                                        <p:tav tm="100000">
                                          <p:val>
                                            <p:strVal val="#ppt_w"/>
                                          </p:val>
                                        </p:tav>
                                      </p:tavLst>
                                    </p:anim>
                                    <p:anim calcmode="lin" valueType="num">
                                      <p:cBhvr>
                                        <p:cTn id="8" dur="1000" fill="hold"/>
                                        <p:tgtEl>
                                          <p:spTgt spid="799752"/>
                                        </p:tgtEl>
                                        <p:attrNameLst>
                                          <p:attrName>ppt_h</p:attrName>
                                        </p:attrNameLst>
                                      </p:cBhvr>
                                      <p:tavLst>
                                        <p:tav tm="0">
                                          <p:val>
                                            <p:strVal val="#ppt_h"/>
                                          </p:val>
                                        </p:tav>
                                        <p:tav tm="100000">
                                          <p:val>
                                            <p:strVal val="#ppt_h"/>
                                          </p:val>
                                        </p:tav>
                                      </p:tavLst>
                                    </p:anim>
                                    <p:animEffect transition="in" filter="fade">
                                      <p:cBhvr>
                                        <p:cTn id="9" dur="1000"/>
                                        <p:tgtEl>
                                          <p:spTgt spid="79975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799754"/>
                                        </p:tgtEl>
                                        <p:attrNameLst>
                                          <p:attrName>style.visibility</p:attrName>
                                        </p:attrNameLst>
                                      </p:cBhvr>
                                      <p:to>
                                        <p:strVal val="visible"/>
                                      </p:to>
                                    </p:set>
                                    <p:animEffect transition="in" filter="checkerboard(across)">
                                      <p:cBhvr>
                                        <p:cTn id="14" dur="500"/>
                                        <p:tgtEl>
                                          <p:spTgt spid="79975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99753"/>
                                        </p:tgtEl>
                                        <p:attrNameLst>
                                          <p:attrName>style.visibility</p:attrName>
                                        </p:attrNameLst>
                                      </p:cBhvr>
                                      <p:to>
                                        <p:strVal val="visible"/>
                                      </p:to>
                                    </p:set>
                                    <p:animEffect transition="in" filter="fade">
                                      <p:cBhvr>
                                        <p:cTn id="19" dur="2000"/>
                                        <p:tgtEl>
                                          <p:spTgt spid="79975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2000"/>
                                        <p:tgtEl>
                                          <p:spTgt spid="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799755"/>
                                        </p:tgtEl>
                                        <p:attrNameLst>
                                          <p:attrName>style.visibility</p:attrName>
                                        </p:attrNameLst>
                                      </p:cBhvr>
                                      <p:to>
                                        <p:strVal val="visible"/>
                                      </p:to>
                                    </p:set>
                                    <p:anim calcmode="lin" valueType="num">
                                      <p:cBhvr>
                                        <p:cTn id="29" dur="1000" fill="hold"/>
                                        <p:tgtEl>
                                          <p:spTgt spid="799755"/>
                                        </p:tgtEl>
                                        <p:attrNameLst>
                                          <p:attrName>ppt_w</p:attrName>
                                        </p:attrNameLst>
                                      </p:cBhvr>
                                      <p:tavLst>
                                        <p:tav tm="0">
                                          <p:val>
                                            <p:strVal val="#ppt_w*0.70"/>
                                          </p:val>
                                        </p:tav>
                                        <p:tav tm="100000">
                                          <p:val>
                                            <p:strVal val="#ppt_w"/>
                                          </p:val>
                                        </p:tav>
                                      </p:tavLst>
                                    </p:anim>
                                    <p:anim calcmode="lin" valueType="num">
                                      <p:cBhvr>
                                        <p:cTn id="30" dur="1000" fill="hold"/>
                                        <p:tgtEl>
                                          <p:spTgt spid="799755"/>
                                        </p:tgtEl>
                                        <p:attrNameLst>
                                          <p:attrName>ppt_h</p:attrName>
                                        </p:attrNameLst>
                                      </p:cBhvr>
                                      <p:tavLst>
                                        <p:tav tm="0">
                                          <p:val>
                                            <p:strVal val="#ppt_h"/>
                                          </p:val>
                                        </p:tav>
                                        <p:tav tm="100000">
                                          <p:val>
                                            <p:strVal val="#ppt_h"/>
                                          </p:val>
                                        </p:tav>
                                      </p:tavLst>
                                    </p:anim>
                                    <p:animEffect transition="in" filter="fade">
                                      <p:cBhvr>
                                        <p:cTn id="31" dur="1000"/>
                                        <p:tgtEl>
                                          <p:spTgt spid="799755"/>
                                        </p:tgtEl>
                                      </p:cBhvr>
                                    </p:animEffect>
                                  </p:childTnLst>
                                </p:cTn>
                              </p:par>
                            </p:childTnLst>
                          </p:cTn>
                        </p:par>
                        <p:par>
                          <p:cTn id="32" fill="hold" nodeType="afterGroup">
                            <p:stCondLst>
                              <p:cond delay="1000"/>
                            </p:stCondLst>
                            <p:childTnLst>
                              <p:par>
                                <p:cTn id="33" presetID="2" presetClass="entr" presetSubtype="6"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1+#ppt_w/2"/>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52" grpId="0" animBg="1"/>
      <p:bldP spid="799753" grpId="0" animBg="1"/>
      <p:bldP spid="799754" grpId="0" animBg="1"/>
      <p:bldP spid="799755"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Rectangle 7"/>
          <p:cNvSpPr>
            <a:spLocks noGrp="1" noChangeArrowheads="1"/>
          </p:cNvSpPr>
          <p:nvPr>
            <p:ph type="title"/>
          </p:nvPr>
        </p:nvSpPr>
        <p:spPr>
          <a:xfrm>
            <a:off x="2123728" y="88900"/>
            <a:ext cx="4930775" cy="762000"/>
          </a:xfrm>
        </p:spPr>
        <p:txBody>
          <a:bodyPr/>
          <a:lstStyle/>
          <a:p>
            <a:pPr algn="ctr">
              <a:defRPr/>
            </a:pPr>
            <a:r>
              <a:rPr lang="zh-CN" altLang="en-US" sz="3600" b="1" dirty="0">
                <a:solidFill>
                  <a:schemeClr val="bg1">
                    <a:lumMod val="75000"/>
                  </a:schemeClr>
                </a:solidFill>
                <a:effectLst>
                  <a:outerShdw blurRad="38100" dist="38100" dir="2700000" algn="tl">
                    <a:srgbClr val="000000">
                      <a:alpha val="43137"/>
                    </a:srgbClr>
                  </a:outerShdw>
                </a:effectLst>
              </a:rPr>
              <a:t>符号串</a:t>
            </a:r>
            <a:r>
              <a:rPr lang="en-US" altLang="zh-CN" sz="3600" b="1" dirty="0">
                <a:solidFill>
                  <a:schemeClr val="bg1">
                    <a:lumMod val="75000"/>
                  </a:schemeClr>
                </a:solidFill>
                <a:effectLst>
                  <a:outerShdw blurRad="38100" dist="38100" dir="2700000" algn="tl">
                    <a:srgbClr val="000000">
                      <a:alpha val="43137"/>
                    </a:srgbClr>
                  </a:outerShdw>
                </a:effectLst>
              </a:rPr>
              <a:t>t</a:t>
            </a:r>
            <a:r>
              <a:rPr lang="zh-CN" altLang="en-US" sz="3600" b="1" dirty="0">
                <a:solidFill>
                  <a:schemeClr val="bg1">
                    <a:lumMod val="75000"/>
                  </a:schemeClr>
                </a:solidFill>
                <a:effectLst>
                  <a:outerShdw blurRad="38100" dist="38100" dir="2700000" algn="tl">
                    <a:srgbClr val="000000">
                      <a:alpha val="43137"/>
                    </a:srgbClr>
                  </a:outerShdw>
                </a:effectLst>
              </a:rPr>
              <a:t>被 </a:t>
            </a:r>
            <a:r>
              <a:rPr lang="en-US" altLang="zh-CN" sz="3600" b="1" dirty="0">
                <a:solidFill>
                  <a:schemeClr val="bg1">
                    <a:lumMod val="75000"/>
                  </a:schemeClr>
                </a:solidFill>
                <a:effectLst>
                  <a:outerShdw blurRad="38100" dist="38100" dir="2700000" algn="tl">
                    <a:srgbClr val="000000">
                      <a:alpha val="43137"/>
                    </a:srgbClr>
                  </a:outerShdw>
                </a:effectLst>
                <a:sym typeface="Symbol" panose="05050102010706020507" pitchFamily="18" charset="2"/>
              </a:rPr>
              <a:t>DFA</a:t>
            </a:r>
            <a:r>
              <a:rPr lang="en-US" altLang="zh-CN" sz="3600" b="1" dirty="0">
                <a:solidFill>
                  <a:schemeClr val="bg1">
                    <a:lumMod val="75000"/>
                  </a:schemeClr>
                </a:solidFill>
                <a:effectLst>
                  <a:outerShdw blurRad="38100" dist="38100" dir="2700000" algn="tl">
                    <a:srgbClr val="000000">
                      <a:alpha val="43137"/>
                    </a:srgbClr>
                  </a:outerShdw>
                </a:effectLst>
              </a:rPr>
              <a:t> M</a:t>
            </a:r>
            <a:r>
              <a:rPr lang="zh-CN" altLang="en-US" sz="3600" b="1" dirty="0">
                <a:solidFill>
                  <a:schemeClr val="bg1">
                    <a:lumMod val="75000"/>
                  </a:schemeClr>
                </a:solidFill>
                <a:effectLst>
                  <a:outerShdw blurRad="38100" dist="38100" dir="2700000" algn="tl">
                    <a:srgbClr val="000000">
                      <a:alpha val="43137"/>
                    </a:srgbClr>
                  </a:outerShdw>
                </a:effectLst>
              </a:rPr>
              <a:t>接受</a:t>
            </a:r>
          </a:p>
        </p:txBody>
      </p:sp>
      <p:sp>
        <p:nvSpPr>
          <p:cNvPr id="13" name="Text Box 5"/>
          <p:cNvSpPr txBox="1">
            <a:spLocks noChangeArrowheads="1"/>
          </p:cNvSpPr>
          <p:nvPr/>
        </p:nvSpPr>
        <p:spPr bwMode="auto">
          <a:xfrm>
            <a:off x="1476375" y="1125538"/>
            <a:ext cx="7056438" cy="590550"/>
          </a:xfrm>
          <a:prstGeom prst="rect">
            <a:avLst/>
          </a:prstGeom>
          <a:solidFill>
            <a:srgbClr val="F7FED2"/>
          </a:solidFill>
          <a:ln w="9525">
            <a:noFill/>
            <a:miter lim="800000"/>
            <a:headEnd/>
            <a:tailEnd/>
          </a:ln>
          <a:effectLst/>
        </p:spPr>
        <p:txBody>
          <a:bodyPr lIns="92075" tIns="46038" rIns="92075" bIns="46038">
            <a:spAutoFit/>
          </a:bodyPr>
          <a:lstStyle/>
          <a:p>
            <a:pPr marL="457200">
              <a:lnSpc>
                <a:spcPct val="110000"/>
              </a:lnSpc>
              <a:spcBef>
                <a:spcPct val="50000"/>
              </a:spcBef>
              <a:buClr>
                <a:schemeClr val="folHlink"/>
              </a:buClr>
              <a:buSzPct val="75000"/>
              <a:buFont typeface="Monotype Sorts" pitchFamily="2" charset="2"/>
              <a:buNone/>
              <a:defRPr/>
            </a:pPr>
            <a:r>
              <a:rPr lang="en-US" altLang="zh-CN" sz="3200" dirty="0">
                <a:solidFill>
                  <a:schemeClr val="bg2"/>
                </a:solidFill>
                <a:latin typeface="Times New Roman" pitchFamily="18" charset="0"/>
              </a:rPr>
              <a:t>DFA M =</a:t>
            </a:r>
            <a:r>
              <a:rPr lang="zh-CN" altLang="en-US" sz="3200" dirty="0">
                <a:solidFill>
                  <a:schemeClr val="bg2"/>
                </a:solidFill>
                <a:latin typeface="+mj-lt"/>
              </a:rPr>
              <a:t>（</a:t>
            </a:r>
            <a:r>
              <a:rPr lang="en-US" altLang="zh-CN" sz="3200" dirty="0">
                <a:solidFill>
                  <a:schemeClr val="bg2"/>
                </a:solidFill>
                <a:latin typeface="+mj-lt"/>
              </a:rPr>
              <a:t>Q</a:t>
            </a:r>
            <a:r>
              <a:rPr lang="zh-CN" altLang="en-US" sz="3200" dirty="0">
                <a:solidFill>
                  <a:schemeClr val="bg2"/>
                </a:solidFill>
                <a:latin typeface="+mj-lt"/>
              </a:rPr>
              <a:t>，∑，</a:t>
            </a:r>
            <a:r>
              <a:rPr lang="en-US" altLang="zh-CN" sz="3200" dirty="0">
                <a:solidFill>
                  <a:schemeClr val="bg2"/>
                </a:solidFill>
                <a:latin typeface="+mj-lt"/>
              </a:rPr>
              <a:t>q</a:t>
            </a:r>
            <a:r>
              <a:rPr lang="en-US" altLang="zh-CN" sz="3200" baseline="-25000" dirty="0">
                <a:solidFill>
                  <a:schemeClr val="bg2"/>
                </a:solidFill>
                <a:latin typeface="+mj-lt"/>
              </a:rPr>
              <a:t>0</a:t>
            </a:r>
            <a:r>
              <a:rPr lang="zh-CN" altLang="en-US" sz="3200" dirty="0">
                <a:solidFill>
                  <a:schemeClr val="bg2"/>
                </a:solidFill>
                <a:latin typeface="+mj-lt"/>
              </a:rPr>
              <a:t>，</a:t>
            </a:r>
            <a:r>
              <a:rPr lang="en-US" altLang="zh-CN" sz="3200" dirty="0">
                <a:solidFill>
                  <a:schemeClr val="bg2"/>
                </a:solidFill>
                <a:latin typeface="+mj-lt"/>
              </a:rPr>
              <a:t>F</a:t>
            </a:r>
            <a:r>
              <a:rPr lang="zh-CN" altLang="en-US" sz="3200" dirty="0">
                <a:solidFill>
                  <a:schemeClr val="bg2"/>
                </a:solidFill>
                <a:latin typeface="+mj-lt"/>
              </a:rPr>
              <a:t>，</a:t>
            </a:r>
            <a:r>
              <a:rPr lang="en-US" altLang="zh-CN" sz="3200" dirty="0">
                <a:solidFill>
                  <a:schemeClr val="bg2"/>
                </a:solidFill>
                <a:latin typeface="+mj-lt"/>
              </a:rPr>
              <a:t>δ</a:t>
            </a:r>
            <a:r>
              <a:rPr lang="en-US" altLang="zh-CN" sz="3200" dirty="0">
                <a:solidFill>
                  <a:schemeClr val="bg2"/>
                </a:solidFill>
                <a:effectLst>
                  <a:outerShdw blurRad="38100" dist="38100" dir="2700000" algn="tl">
                    <a:srgbClr val="FFFFFF"/>
                  </a:outerShdw>
                </a:effectLst>
                <a:latin typeface="+mj-lt"/>
              </a:rPr>
              <a:t> </a:t>
            </a:r>
            <a:r>
              <a:rPr lang="zh-CN" altLang="en-US" sz="3200" dirty="0">
                <a:solidFill>
                  <a:schemeClr val="bg2"/>
                </a:solidFill>
                <a:latin typeface="+mj-lt"/>
              </a:rPr>
              <a:t>）</a:t>
            </a:r>
          </a:p>
        </p:txBody>
      </p:sp>
      <p:sp>
        <p:nvSpPr>
          <p:cNvPr id="14" name="Rectangle 9"/>
          <p:cNvSpPr>
            <a:spLocks noChangeArrowheads="1"/>
          </p:cNvSpPr>
          <p:nvPr/>
        </p:nvSpPr>
        <p:spPr bwMode="auto">
          <a:xfrm>
            <a:off x="3419475" y="2305050"/>
            <a:ext cx="2022475" cy="6286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800">
                <a:solidFill>
                  <a:schemeClr val="bg2"/>
                </a:solidFill>
              </a:rPr>
              <a:t>δ</a:t>
            </a:r>
            <a:r>
              <a:rPr lang="en-US" altLang="zh-CN">
                <a:solidFill>
                  <a:schemeClr val="bg2"/>
                </a:solidFill>
              </a:rPr>
              <a:t>(</a:t>
            </a:r>
            <a:r>
              <a:rPr lang="en-US" altLang="zh-CN" sz="2800">
                <a:solidFill>
                  <a:schemeClr val="bg2"/>
                </a:solidFill>
              </a:rPr>
              <a:t>q</a:t>
            </a:r>
            <a:r>
              <a:rPr lang="en-US" altLang="zh-CN" sz="2800" baseline="-25000">
                <a:solidFill>
                  <a:schemeClr val="bg2"/>
                </a:solidFill>
              </a:rPr>
              <a:t>0</a:t>
            </a:r>
            <a:r>
              <a:rPr lang="en-US" altLang="zh-CN">
                <a:solidFill>
                  <a:schemeClr val="bg2"/>
                </a:solidFill>
              </a:rPr>
              <a:t>,t)∈F</a:t>
            </a:r>
          </a:p>
        </p:txBody>
      </p:sp>
      <p:sp>
        <p:nvSpPr>
          <p:cNvPr id="16" name="AutoShape 13"/>
          <p:cNvSpPr>
            <a:spLocks noChangeArrowheads="1"/>
          </p:cNvSpPr>
          <p:nvPr/>
        </p:nvSpPr>
        <p:spPr bwMode="auto">
          <a:xfrm>
            <a:off x="327025" y="3589338"/>
            <a:ext cx="3889375" cy="865187"/>
          </a:xfrm>
          <a:prstGeom prst="wedgeEllipseCallout">
            <a:avLst>
              <a:gd name="adj1" fmla="val 32204"/>
              <a:gd name="adj2" fmla="val -131102"/>
            </a:avLst>
          </a:prstGeom>
          <a:solidFill>
            <a:schemeClr val="accent6">
              <a:lumMod val="40000"/>
              <a:lumOff val="60000"/>
            </a:schemeClr>
          </a:solidFill>
          <a:ln>
            <a:noFill/>
          </a:ln>
        </p:spPr>
        <p:txBody>
          <a:bodyPr lIns="92075" tIns="46038" rIns="92075" bIns="46038"/>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defRPr/>
            </a:pPr>
            <a:r>
              <a:rPr lang="en-US" altLang="zh-CN" sz="2800" dirty="0">
                <a:solidFill>
                  <a:schemeClr val="bg2"/>
                </a:solidFill>
                <a:latin typeface="宋体" panose="02010600030101010101" pitchFamily="2" charset="-122"/>
              </a:rPr>
              <a:t>δ </a:t>
            </a:r>
            <a:r>
              <a:rPr lang="zh-CN" altLang="en-US" sz="2800" dirty="0">
                <a:solidFill>
                  <a:schemeClr val="bg2"/>
                </a:solidFill>
                <a:latin typeface="宋体" panose="02010600030101010101" pitchFamily="2" charset="-122"/>
              </a:rPr>
              <a:t>：</a:t>
            </a:r>
            <a:r>
              <a:rPr lang="en-US" altLang="zh-CN" sz="2800" dirty="0">
                <a:solidFill>
                  <a:schemeClr val="bg2"/>
                </a:solidFill>
                <a:latin typeface="宋体" panose="02010600030101010101" pitchFamily="2" charset="-122"/>
              </a:rPr>
              <a:t>Q×Σ</a:t>
            </a:r>
            <a:r>
              <a:rPr lang="en-US" altLang="zh-CN" sz="2800" baseline="30000" dirty="0">
                <a:solidFill>
                  <a:schemeClr val="bg2"/>
                </a:solidFill>
                <a:latin typeface="宋体" panose="02010600030101010101" pitchFamily="2" charset="-122"/>
              </a:rPr>
              <a:t>*</a:t>
            </a:r>
            <a:r>
              <a:rPr lang="en-US" altLang="zh-CN" sz="2800" dirty="0">
                <a:solidFill>
                  <a:schemeClr val="bg2"/>
                </a:solidFill>
                <a:latin typeface="宋体" panose="02010600030101010101" pitchFamily="2" charset="-122"/>
              </a:rPr>
              <a:t>→Q</a:t>
            </a:r>
          </a:p>
        </p:txBody>
      </p:sp>
      <p:sp>
        <p:nvSpPr>
          <p:cNvPr id="17" name="AutoShape 14"/>
          <p:cNvSpPr>
            <a:spLocks noChangeArrowheads="1"/>
          </p:cNvSpPr>
          <p:nvPr/>
        </p:nvSpPr>
        <p:spPr bwMode="auto">
          <a:xfrm>
            <a:off x="4500563" y="2781300"/>
            <a:ext cx="3024187" cy="719138"/>
          </a:xfrm>
          <a:prstGeom prst="wedgeEllipseCallout">
            <a:avLst>
              <a:gd name="adj1" fmla="val -43750"/>
              <a:gd name="adj2" fmla="val 70000"/>
            </a:avLst>
          </a:prstGeom>
          <a:noFill/>
          <a:ln w="9525">
            <a:noFill/>
            <a:miter lim="800000"/>
            <a:headEnd/>
            <a:tailEnd/>
          </a:ln>
          <a:effectLst/>
        </p:spPr>
        <p:txBody>
          <a:bodyPr lIns="92075" tIns="46038" rIns="92075" bIns="46038"/>
          <a:lstStyle/>
          <a:p>
            <a:pPr marL="457200" algn="ctr">
              <a:lnSpc>
                <a:spcPct val="110000"/>
              </a:lnSpc>
              <a:spcBef>
                <a:spcPct val="20000"/>
              </a:spcBef>
              <a:buClr>
                <a:schemeClr val="folHlink"/>
              </a:buClr>
              <a:buSzPct val="75000"/>
              <a:buFont typeface="Monotype Sorts" pitchFamily="2" charset="2"/>
              <a:buNone/>
              <a:defRPr/>
            </a:pPr>
            <a:endParaRPr lang="zh-CN" altLang="zh-CN">
              <a:effectLst>
                <a:outerShdw blurRad="38100" dist="38100" dir="2700000" algn="tl">
                  <a:srgbClr val="000000"/>
                </a:outerShdw>
              </a:effectLst>
            </a:endParaRPr>
          </a:p>
        </p:txBody>
      </p:sp>
      <p:sp>
        <p:nvSpPr>
          <p:cNvPr id="18" name="AutoShape 15"/>
          <p:cNvSpPr>
            <a:spLocks noChangeArrowheads="1"/>
          </p:cNvSpPr>
          <p:nvPr/>
        </p:nvSpPr>
        <p:spPr bwMode="auto">
          <a:xfrm>
            <a:off x="4699000" y="3394075"/>
            <a:ext cx="2016125" cy="647700"/>
          </a:xfrm>
          <a:prstGeom prst="wedgeEllipseCallout">
            <a:avLst>
              <a:gd name="adj1" fmla="val -67009"/>
              <a:gd name="adj2" fmla="val -149509"/>
            </a:avLst>
          </a:prstGeom>
          <a:solidFill>
            <a:schemeClr val="accent6">
              <a:lumMod val="40000"/>
              <a:lumOff val="60000"/>
            </a:schemeClr>
          </a:solidFill>
          <a:ln>
            <a:noFill/>
          </a:ln>
        </p:spPr>
        <p:txBody>
          <a:bodyPr lIns="92075" tIns="46038" rIns="92075" bIns="46038"/>
          <a:lstStyle>
            <a:lvl1pPr marL="457200" indent="-363538">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defRPr/>
            </a:pPr>
            <a:r>
              <a:rPr lang="en-US" altLang="zh-CN" sz="2800" dirty="0">
                <a:solidFill>
                  <a:schemeClr val="bg2"/>
                </a:solidFill>
                <a:latin typeface="宋体" panose="02010600030101010101" pitchFamily="2" charset="-122"/>
              </a:rPr>
              <a:t>t∈∑</a:t>
            </a:r>
            <a:r>
              <a:rPr lang="en-US" altLang="zh-CN" sz="2800" baseline="30000" dirty="0">
                <a:solidFill>
                  <a:schemeClr val="bg2"/>
                </a:solidFill>
                <a:latin typeface="宋体" panose="02010600030101010101" pitchFamily="2" charset="-122"/>
              </a:rPr>
              <a:t>*</a:t>
            </a:r>
          </a:p>
        </p:txBody>
      </p:sp>
      <p:sp>
        <p:nvSpPr>
          <p:cNvPr id="8"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par>
                          <p:cTn id="18" fill="hold" nodeType="afterGroup">
                            <p:stCondLst>
                              <p:cond delay="500"/>
                            </p:stCondLst>
                            <p:childTnLst>
                              <p:par>
                                <p:cTn id="19" presetID="2" presetClass="entr" presetSubtype="6"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1+#ppt_w/2"/>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8"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E0F808E9-3B9B-4D93-902E-6796E092C2D9}" type="datetime1">
              <a:rPr lang="zh-CN" altLang="en-US" smtClean="0"/>
              <a:pPr>
                <a:defRPr/>
              </a:pPr>
              <a:t>2020/10/7</a:t>
            </a:fld>
            <a:endParaRPr lang="en-US" altLang="zh-CN"/>
          </a:p>
        </p:txBody>
      </p:sp>
      <p:sp>
        <p:nvSpPr>
          <p:cNvPr id="2150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8C232CD6-A876-4C68-9B92-9D5475088850}" type="slidenum">
              <a:rPr lang="en-US" altLang="zh-CN" sz="1400" smtClean="0"/>
              <a:pPr>
                <a:spcBef>
                  <a:spcPct val="0"/>
                </a:spcBef>
                <a:buClrTx/>
                <a:buSzTx/>
                <a:buFontTx/>
                <a:buNone/>
              </a:pPr>
              <a:t>15</a:t>
            </a:fld>
            <a:endParaRPr lang="en-US" altLang="zh-CN" sz="1400"/>
          </a:p>
        </p:txBody>
      </p:sp>
      <p:sp>
        <p:nvSpPr>
          <p:cNvPr id="21508" name="日期占位符 3"/>
          <p:cNvSpPr txBox="1">
            <a:spLocks/>
          </p:cNvSpPr>
          <p:nvPr/>
        </p:nvSpPr>
        <p:spPr bwMode="auto">
          <a:xfrm>
            <a:off x="11430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C57D96F5-5425-40FB-B936-34A65C8C798E}" type="datetime1">
              <a:rPr lang="zh-CN" altLang="en-US" sz="1400" b="0"/>
              <a:pPr>
                <a:spcBef>
                  <a:spcPct val="0"/>
                </a:spcBef>
                <a:buClrTx/>
                <a:buSzTx/>
                <a:buFontTx/>
                <a:buNone/>
              </a:pPr>
              <a:t>2020/10/7</a:t>
            </a:fld>
            <a:endParaRPr lang="en-US" altLang="zh-CN" sz="1400" b="0"/>
          </a:p>
        </p:txBody>
      </p:sp>
      <p:sp>
        <p:nvSpPr>
          <p:cNvPr id="21509" name="灯片编号占位符 4"/>
          <p:cNvSpPr txBox="1">
            <a:spLocks/>
          </p:cNvSpPr>
          <p:nvPr/>
        </p:nvSpPr>
        <p:spPr bwMode="auto">
          <a:xfrm>
            <a:off x="70104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r">
              <a:spcBef>
                <a:spcPct val="0"/>
              </a:spcBef>
              <a:buClrTx/>
              <a:buSzTx/>
              <a:buFontTx/>
              <a:buNone/>
            </a:pPr>
            <a:fld id="{D5B3E951-9847-488C-ADBF-DCA0C957F53F}" type="slidenum">
              <a:rPr lang="en-US" altLang="zh-CN" sz="1400" b="0"/>
              <a:pPr algn="r">
                <a:spcBef>
                  <a:spcPct val="0"/>
                </a:spcBef>
                <a:buClrTx/>
                <a:buSzTx/>
                <a:buFontTx/>
                <a:buNone/>
              </a:pPr>
              <a:t>15</a:t>
            </a:fld>
            <a:endParaRPr lang="en-US" altLang="zh-CN" sz="1400" b="0"/>
          </a:p>
        </p:txBody>
      </p:sp>
      <p:sp>
        <p:nvSpPr>
          <p:cNvPr id="21510" name="日期占位符 3"/>
          <p:cNvSpPr txBox="1">
            <a:spLocks/>
          </p:cNvSpPr>
          <p:nvPr/>
        </p:nvSpPr>
        <p:spPr bwMode="auto">
          <a:xfrm>
            <a:off x="11430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3D566EFF-258D-444F-8220-C892190BF0CD}" type="datetime1">
              <a:rPr lang="zh-CN" altLang="en-US" sz="1400" b="0"/>
              <a:pPr>
                <a:spcBef>
                  <a:spcPct val="0"/>
                </a:spcBef>
                <a:buClrTx/>
                <a:buSzTx/>
                <a:buFontTx/>
                <a:buNone/>
              </a:pPr>
              <a:t>2020/10/7</a:t>
            </a:fld>
            <a:endParaRPr lang="en-US" altLang="zh-CN" sz="1400" b="0"/>
          </a:p>
        </p:txBody>
      </p:sp>
      <p:sp>
        <p:nvSpPr>
          <p:cNvPr id="21511" name="灯片编号占位符 5"/>
          <p:cNvSpPr txBox="1">
            <a:spLocks/>
          </p:cNvSpPr>
          <p:nvPr/>
        </p:nvSpPr>
        <p:spPr bwMode="auto">
          <a:xfrm>
            <a:off x="70104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r">
              <a:spcBef>
                <a:spcPct val="0"/>
              </a:spcBef>
              <a:buClrTx/>
              <a:buSzTx/>
              <a:buFontTx/>
              <a:buNone/>
            </a:pPr>
            <a:fld id="{6A2B7235-182F-4278-AC41-7E53C293060D}" type="slidenum">
              <a:rPr lang="en-US" altLang="zh-CN" sz="1400" b="0"/>
              <a:pPr algn="r">
                <a:spcBef>
                  <a:spcPct val="0"/>
                </a:spcBef>
                <a:buClrTx/>
                <a:buSzTx/>
                <a:buFontTx/>
                <a:buNone/>
              </a:pPr>
              <a:t>15</a:t>
            </a:fld>
            <a:endParaRPr lang="en-US" altLang="zh-CN" sz="1400" b="0"/>
          </a:p>
        </p:txBody>
      </p:sp>
      <p:sp>
        <p:nvSpPr>
          <p:cNvPr id="12" name="Rectangle 2"/>
          <p:cNvSpPr>
            <a:spLocks noGrp="1" noChangeArrowheads="1"/>
          </p:cNvSpPr>
          <p:nvPr>
            <p:ph type="title"/>
          </p:nvPr>
        </p:nvSpPr>
        <p:spPr>
          <a:xfrm>
            <a:off x="2274888" y="23813"/>
            <a:ext cx="4648200" cy="762000"/>
          </a:xfrm>
        </p:spPr>
        <p:txBody>
          <a:bodyPr/>
          <a:lstStyle/>
          <a:p>
            <a:pPr>
              <a:defRPr/>
            </a:pPr>
            <a:r>
              <a:rPr lang="zh-CN" altLang="en-US" sz="3600" b="1" dirty="0">
                <a:solidFill>
                  <a:schemeClr val="bg1">
                    <a:lumMod val="75000"/>
                  </a:schemeClr>
                </a:solidFill>
                <a:effectLst>
                  <a:outerShdw blurRad="38100" dist="38100" dir="2700000" algn="tl">
                    <a:srgbClr val="000000">
                      <a:alpha val="43137"/>
                    </a:srgbClr>
                  </a:outerShdw>
                </a:effectLst>
              </a:rPr>
              <a:t>符号串</a:t>
            </a:r>
            <a:r>
              <a:rPr lang="en-US" altLang="zh-CN" sz="3600" b="1" dirty="0">
                <a:solidFill>
                  <a:schemeClr val="bg1">
                    <a:lumMod val="75000"/>
                  </a:schemeClr>
                </a:solidFill>
                <a:effectLst>
                  <a:outerShdw blurRad="38100" dist="38100" dir="2700000" algn="tl">
                    <a:srgbClr val="000000">
                      <a:alpha val="43137"/>
                    </a:srgbClr>
                  </a:outerShdw>
                </a:effectLst>
              </a:rPr>
              <a:t>t</a:t>
            </a:r>
            <a:r>
              <a:rPr lang="zh-CN" altLang="en-US" sz="3600" b="1" dirty="0">
                <a:solidFill>
                  <a:schemeClr val="bg1">
                    <a:lumMod val="75000"/>
                  </a:schemeClr>
                </a:solidFill>
                <a:effectLst>
                  <a:outerShdw blurRad="38100" dist="38100" dir="2700000" algn="tl">
                    <a:srgbClr val="000000">
                      <a:alpha val="43137"/>
                    </a:srgbClr>
                  </a:outerShdw>
                </a:effectLst>
              </a:rPr>
              <a:t>被</a:t>
            </a:r>
            <a:r>
              <a:rPr lang="en-US" altLang="zh-CN" sz="3600" dirty="0">
                <a:solidFill>
                  <a:schemeClr val="bg1">
                    <a:lumMod val="75000"/>
                  </a:schemeClr>
                </a:solidFill>
                <a:effectLst>
                  <a:outerShdw blurRad="38100" dist="38100" dir="2700000" algn="tl">
                    <a:srgbClr val="000000">
                      <a:alpha val="43137"/>
                    </a:srgbClr>
                  </a:outerShdw>
                </a:effectLst>
                <a:sym typeface="Symbol" panose="05050102010706020507" pitchFamily="18" charset="2"/>
              </a:rPr>
              <a:t>DFA</a:t>
            </a:r>
            <a:r>
              <a:rPr lang="en-US" altLang="zh-CN" sz="3600" dirty="0">
                <a:solidFill>
                  <a:schemeClr val="bg1">
                    <a:lumMod val="75000"/>
                  </a:schemeClr>
                </a:solidFill>
                <a:effectLst>
                  <a:outerShdw blurRad="38100" dist="38100" dir="2700000" algn="tl">
                    <a:srgbClr val="000000">
                      <a:alpha val="43137"/>
                    </a:srgbClr>
                  </a:outerShdw>
                </a:effectLst>
              </a:rPr>
              <a:t> M</a:t>
            </a:r>
            <a:r>
              <a:rPr lang="zh-CN" altLang="en-US" sz="3600" b="1" dirty="0">
                <a:solidFill>
                  <a:schemeClr val="bg1">
                    <a:lumMod val="75000"/>
                  </a:schemeClr>
                </a:solidFill>
                <a:effectLst>
                  <a:outerShdw blurRad="38100" dist="38100" dir="2700000" algn="tl">
                    <a:srgbClr val="000000">
                      <a:alpha val="43137"/>
                    </a:srgbClr>
                  </a:outerShdw>
                </a:effectLst>
              </a:rPr>
              <a:t>接受</a:t>
            </a:r>
          </a:p>
        </p:txBody>
      </p:sp>
      <p:grpSp>
        <p:nvGrpSpPr>
          <p:cNvPr id="13" name="Group 28"/>
          <p:cNvGrpSpPr>
            <a:grpSpLocks/>
          </p:cNvGrpSpPr>
          <p:nvPr/>
        </p:nvGrpSpPr>
        <p:grpSpPr bwMode="auto">
          <a:xfrm>
            <a:off x="65088" y="2997200"/>
            <a:ext cx="5307012" cy="2549525"/>
            <a:chOff x="336" y="2256"/>
            <a:chExt cx="3343" cy="1606"/>
          </a:xfrm>
        </p:grpSpPr>
        <p:sp>
          <p:nvSpPr>
            <p:cNvPr id="21520" name="Oval 4"/>
            <p:cNvSpPr>
              <a:spLocks noChangeArrowheads="1"/>
            </p:cNvSpPr>
            <p:nvPr/>
          </p:nvSpPr>
          <p:spPr bwMode="auto">
            <a:xfrm>
              <a:off x="768" y="3024"/>
              <a:ext cx="288" cy="288"/>
            </a:xfrm>
            <a:prstGeom prst="ellipse">
              <a:avLst/>
            </a:prstGeom>
            <a:solidFill>
              <a:srgbClr val="ADFFFF"/>
            </a:solidFill>
            <a:ln w="38100">
              <a:solidFill>
                <a:schemeClr val="bg2"/>
              </a:solidFill>
              <a:round/>
              <a:headEnd type="none" w="sm" len="sm"/>
              <a:tailEnd type="none" w="sm" len="sm"/>
            </a:ln>
            <a:effectLst>
              <a:outerShdw dist="107763" dir="2700000" algn="ctr" rotWithShape="0">
                <a:schemeClr val="bg2"/>
              </a:outerShdw>
            </a:effec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2400">
                  <a:solidFill>
                    <a:schemeClr val="bg2"/>
                  </a:solidFill>
                </a:rPr>
                <a:t>S</a:t>
              </a:r>
            </a:p>
          </p:txBody>
        </p:sp>
        <p:sp>
          <p:nvSpPr>
            <p:cNvPr id="21521" name="Oval 5"/>
            <p:cNvSpPr>
              <a:spLocks noChangeArrowheads="1"/>
            </p:cNvSpPr>
            <p:nvPr/>
          </p:nvSpPr>
          <p:spPr bwMode="auto">
            <a:xfrm>
              <a:off x="3216" y="3072"/>
              <a:ext cx="288" cy="288"/>
            </a:xfrm>
            <a:prstGeom prst="ellipse">
              <a:avLst/>
            </a:prstGeom>
            <a:solidFill>
              <a:srgbClr val="ADFFFF"/>
            </a:solidFill>
            <a:ln w="38100" cmpd="dbl">
              <a:solidFill>
                <a:schemeClr val="bg2"/>
              </a:solidFill>
              <a:round/>
              <a:headEnd type="none" w="sm" len="sm"/>
              <a:tailEnd type="none" w="sm" len="sm"/>
            </a:ln>
            <a:effectLst>
              <a:outerShdw dist="107763" dir="2700000" algn="ctr" rotWithShape="0">
                <a:schemeClr val="bg2"/>
              </a:outerShdw>
            </a:effec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2400">
                  <a:solidFill>
                    <a:schemeClr val="bg2"/>
                  </a:solidFill>
                </a:rPr>
                <a:t>W</a:t>
              </a:r>
            </a:p>
          </p:txBody>
        </p:sp>
        <p:sp>
          <p:nvSpPr>
            <p:cNvPr id="16" name="Line 6"/>
            <p:cNvSpPr>
              <a:spLocks noChangeShapeType="1"/>
            </p:cNvSpPr>
            <p:nvPr/>
          </p:nvSpPr>
          <p:spPr bwMode="auto">
            <a:xfrm flipV="1">
              <a:off x="960" y="2544"/>
              <a:ext cx="1056" cy="480"/>
            </a:xfrm>
            <a:prstGeom prst="line">
              <a:avLst/>
            </a:prstGeom>
            <a:noFill/>
            <a:ln w="38100">
              <a:solidFill>
                <a:schemeClr val="bg2"/>
              </a:solidFill>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17" name="Line 7"/>
            <p:cNvSpPr>
              <a:spLocks noChangeShapeType="1"/>
            </p:cNvSpPr>
            <p:nvPr/>
          </p:nvSpPr>
          <p:spPr bwMode="auto">
            <a:xfrm>
              <a:off x="2064" y="2688"/>
              <a:ext cx="0" cy="912"/>
            </a:xfrm>
            <a:prstGeom prst="line">
              <a:avLst/>
            </a:prstGeom>
            <a:noFill/>
            <a:ln w="38100">
              <a:solidFill>
                <a:schemeClr val="bg2"/>
              </a:solidFill>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21524" name="Text Box 8"/>
            <p:cNvSpPr txBox="1">
              <a:spLocks noChangeArrowheads="1"/>
            </p:cNvSpPr>
            <p:nvPr/>
          </p:nvSpPr>
          <p:spPr bwMode="auto">
            <a:xfrm>
              <a:off x="1200" y="351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chemeClr val="bg2"/>
                  </a:solidFill>
                </a:rPr>
                <a:t>b</a:t>
              </a:r>
            </a:p>
          </p:txBody>
        </p:sp>
        <p:sp>
          <p:nvSpPr>
            <p:cNvPr id="21525" name="Text Box 9"/>
            <p:cNvSpPr txBox="1">
              <a:spLocks noChangeArrowheads="1"/>
            </p:cNvSpPr>
            <p:nvPr/>
          </p:nvSpPr>
          <p:spPr bwMode="auto">
            <a:xfrm>
              <a:off x="3312" y="2256"/>
              <a:ext cx="3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chemeClr val="bg2"/>
                  </a:solidFill>
                </a:rPr>
                <a:t>a,b</a:t>
              </a:r>
            </a:p>
          </p:txBody>
        </p:sp>
        <p:sp>
          <p:nvSpPr>
            <p:cNvPr id="20" name="Freeform 10"/>
            <p:cNvSpPr>
              <a:spLocks/>
            </p:cNvSpPr>
            <p:nvPr/>
          </p:nvSpPr>
          <p:spPr bwMode="auto">
            <a:xfrm>
              <a:off x="3120" y="2496"/>
              <a:ext cx="556" cy="564"/>
            </a:xfrm>
            <a:custGeom>
              <a:avLst/>
              <a:gdLst/>
              <a:ahLst/>
              <a:cxnLst>
                <a:cxn ang="0">
                  <a:pos x="370" y="909"/>
                </a:cxn>
                <a:cxn ang="0">
                  <a:pos x="556" y="644"/>
                </a:cxn>
                <a:cxn ang="0">
                  <a:pos x="556" y="146"/>
                </a:cxn>
                <a:cxn ang="0">
                  <a:pos x="278" y="0"/>
                </a:cxn>
                <a:cxn ang="0">
                  <a:pos x="0" y="146"/>
                </a:cxn>
                <a:cxn ang="0">
                  <a:pos x="0" y="629"/>
                </a:cxn>
                <a:cxn ang="0">
                  <a:pos x="178" y="910"/>
                </a:cxn>
              </a:cxnLst>
              <a:rect l="0" t="0" r="r" b="b"/>
              <a:pathLst>
                <a:path w="556" h="910">
                  <a:moveTo>
                    <a:pt x="370" y="909"/>
                  </a:moveTo>
                  <a:lnTo>
                    <a:pt x="556" y="644"/>
                  </a:lnTo>
                  <a:lnTo>
                    <a:pt x="556" y="146"/>
                  </a:lnTo>
                  <a:lnTo>
                    <a:pt x="278" y="0"/>
                  </a:lnTo>
                  <a:lnTo>
                    <a:pt x="0" y="146"/>
                  </a:lnTo>
                  <a:lnTo>
                    <a:pt x="0" y="629"/>
                  </a:lnTo>
                  <a:lnTo>
                    <a:pt x="178" y="910"/>
                  </a:lnTo>
                </a:path>
              </a:pathLst>
            </a:custGeom>
            <a:noFill/>
            <a:ln w="38100" cap="flat" cmpd="sng">
              <a:solidFill>
                <a:schemeClr val="bg2"/>
              </a:solidFill>
              <a:prstDash val="solid"/>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22" name="Line 13"/>
            <p:cNvSpPr>
              <a:spLocks noChangeShapeType="1"/>
            </p:cNvSpPr>
            <p:nvPr/>
          </p:nvSpPr>
          <p:spPr bwMode="auto">
            <a:xfrm>
              <a:off x="336" y="3168"/>
              <a:ext cx="432" cy="0"/>
            </a:xfrm>
            <a:prstGeom prst="line">
              <a:avLst/>
            </a:prstGeom>
            <a:noFill/>
            <a:ln w="38100" cmpd="dbl">
              <a:solidFill>
                <a:schemeClr val="bg2"/>
              </a:solidFill>
              <a:round/>
              <a:headEnd/>
              <a:tailEnd type="triangle" w="med" len="med"/>
            </a:ln>
            <a:effectLst/>
          </p:spPr>
          <p:txBody>
            <a:bodyPr lIns="92075" tIns="46038" rIns="92075" bIns="46038"/>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21528" name="Text Box 14"/>
            <p:cNvSpPr txBox="1">
              <a:spLocks noChangeArrowheads="1"/>
            </p:cNvSpPr>
            <p:nvPr/>
          </p:nvSpPr>
          <p:spPr bwMode="auto">
            <a:xfrm>
              <a:off x="1248" y="25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chemeClr val="bg2"/>
                  </a:solidFill>
                </a:rPr>
                <a:t>a</a:t>
              </a:r>
              <a:endParaRPr lang="en-US" altLang="zh-CN" sz="2400" b="0">
                <a:solidFill>
                  <a:schemeClr val="bg2"/>
                </a:solidFill>
              </a:endParaRPr>
            </a:p>
          </p:txBody>
        </p:sp>
        <p:sp>
          <p:nvSpPr>
            <p:cNvPr id="21529" name="Oval 15"/>
            <p:cNvSpPr>
              <a:spLocks noChangeArrowheads="1"/>
            </p:cNvSpPr>
            <p:nvPr/>
          </p:nvSpPr>
          <p:spPr bwMode="auto">
            <a:xfrm>
              <a:off x="2016" y="2400"/>
              <a:ext cx="288" cy="288"/>
            </a:xfrm>
            <a:prstGeom prst="ellipse">
              <a:avLst/>
            </a:prstGeom>
            <a:solidFill>
              <a:srgbClr val="ADFFFF"/>
            </a:solidFill>
            <a:ln w="38100">
              <a:solidFill>
                <a:schemeClr val="bg2"/>
              </a:solidFill>
              <a:round/>
              <a:headEnd type="none" w="sm" len="sm"/>
              <a:tailEnd type="none" w="sm" len="sm"/>
            </a:ln>
            <a:effectLst>
              <a:outerShdw dist="107763" dir="2700000" algn="ctr" rotWithShape="0">
                <a:schemeClr val="bg2"/>
              </a:outerShdw>
            </a:effec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2400">
                  <a:solidFill>
                    <a:schemeClr val="bg2"/>
                  </a:solidFill>
                </a:rPr>
                <a:t>U</a:t>
              </a:r>
            </a:p>
          </p:txBody>
        </p:sp>
        <p:sp>
          <p:nvSpPr>
            <p:cNvPr id="21530" name="Oval 16"/>
            <p:cNvSpPr>
              <a:spLocks noChangeArrowheads="1"/>
            </p:cNvSpPr>
            <p:nvPr/>
          </p:nvSpPr>
          <p:spPr bwMode="auto">
            <a:xfrm>
              <a:off x="2016" y="3600"/>
              <a:ext cx="288" cy="262"/>
            </a:xfrm>
            <a:prstGeom prst="ellipse">
              <a:avLst/>
            </a:prstGeom>
            <a:solidFill>
              <a:srgbClr val="ADFFFF"/>
            </a:solidFill>
            <a:ln w="38100">
              <a:solidFill>
                <a:schemeClr val="bg2"/>
              </a:solidFill>
              <a:round/>
              <a:headEnd type="none" w="sm" len="sm"/>
              <a:tailEnd type="none" w="sm" len="sm"/>
            </a:ln>
            <a:effectLst>
              <a:outerShdw dist="107763" dir="2700000" algn="ctr" rotWithShape="0">
                <a:schemeClr val="bg2"/>
              </a:outerShdw>
            </a:effec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2400">
                  <a:solidFill>
                    <a:schemeClr val="bg2"/>
                  </a:solidFill>
                </a:rPr>
                <a:t>V</a:t>
              </a:r>
            </a:p>
          </p:txBody>
        </p:sp>
        <p:sp>
          <p:nvSpPr>
            <p:cNvPr id="26" name="Line 17"/>
            <p:cNvSpPr>
              <a:spLocks noChangeShapeType="1"/>
            </p:cNvSpPr>
            <p:nvPr/>
          </p:nvSpPr>
          <p:spPr bwMode="auto">
            <a:xfrm>
              <a:off x="1008" y="3312"/>
              <a:ext cx="1008" cy="432"/>
            </a:xfrm>
            <a:prstGeom prst="line">
              <a:avLst/>
            </a:prstGeom>
            <a:noFill/>
            <a:ln w="38100">
              <a:solidFill>
                <a:schemeClr val="bg2"/>
              </a:solidFill>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27" name="Line 18"/>
            <p:cNvSpPr>
              <a:spLocks noChangeShapeType="1"/>
            </p:cNvSpPr>
            <p:nvPr/>
          </p:nvSpPr>
          <p:spPr bwMode="auto">
            <a:xfrm flipV="1">
              <a:off x="2256" y="3312"/>
              <a:ext cx="1008" cy="456"/>
            </a:xfrm>
            <a:prstGeom prst="line">
              <a:avLst/>
            </a:prstGeom>
            <a:noFill/>
            <a:ln w="38100">
              <a:solidFill>
                <a:schemeClr val="bg2"/>
              </a:solidFill>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28" name="Line 19"/>
            <p:cNvSpPr>
              <a:spLocks noChangeShapeType="1"/>
            </p:cNvSpPr>
            <p:nvPr/>
          </p:nvSpPr>
          <p:spPr bwMode="auto">
            <a:xfrm>
              <a:off x="2304" y="2640"/>
              <a:ext cx="1008" cy="432"/>
            </a:xfrm>
            <a:prstGeom prst="line">
              <a:avLst/>
            </a:prstGeom>
            <a:noFill/>
            <a:ln w="38100">
              <a:solidFill>
                <a:schemeClr val="bg2"/>
              </a:solidFill>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29" name="Line 20"/>
            <p:cNvSpPr>
              <a:spLocks noChangeShapeType="1"/>
            </p:cNvSpPr>
            <p:nvPr/>
          </p:nvSpPr>
          <p:spPr bwMode="auto">
            <a:xfrm flipV="1">
              <a:off x="2208" y="2640"/>
              <a:ext cx="0" cy="960"/>
            </a:xfrm>
            <a:prstGeom prst="line">
              <a:avLst/>
            </a:prstGeom>
            <a:noFill/>
            <a:ln w="38100">
              <a:solidFill>
                <a:schemeClr val="bg2"/>
              </a:solidFill>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21535" name="Text Box 21"/>
            <p:cNvSpPr txBox="1">
              <a:spLocks noChangeArrowheads="1"/>
            </p:cNvSpPr>
            <p:nvPr/>
          </p:nvSpPr>
          <p:spPr bwMode="auto">
            <a:xfrm>
              <a:off x="2592" y="24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chemeClr val="bg2"/>
                  </a:solidFill>
                </a:rPr>
                <a:t>a</a:t>
              </a:r>
              <a:endParaRPr lang="en-US" altLang="zh-CN" sz="2400" b="0">
                <a:solidFill>
                  <a:schemeClr val="bg2"/>
                </a:solidFill>
              </a:endParaRPr>
            </a:p>
          </p:txBody>
        </p:sp>
        <p:sp>
          <p:nvSpPr>
            <p:cNvPr id="21536" name="Text Box 22"/>
            <p:cNvSpPr txBox="1">
              <a:spLocks noChangeArrowheads="1"/>
            </p:cNvSpPr>
            <p:nvPr/>
          </p:nvSpPr>
          <p:spPr bwMode="auto">
            <a:xfrm>
              <a:off x="2256" y="297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chemeClr val="bg2"/>
                  </a:solidFill>
                </a:rPr>
                <a:t>a</a:t>
              </a:r>
              <a:endParaRPr lang="en-US" altLang="zh-CN" sz="2400" b="0">
                <a:solidFill>
                  <a:schemeClr val="bg2"/>
                </a:solidFill>
              </a:endParaRPr>
            </a:p>
          </p:txBody>
        </p:sp>
        <p:sp>
          <p:nvSpPr>
            <p:cNvPr id="21537" name="Text Box 23"/>
            <p:cNvSpPr txBox="1">
              <a:spLocks noChangeArrowheads="1"/>
            </p:cNvSpPr>
            <p:nvPr/>
          </p:nvSpPr>
          <p:spPr bwMode="auto">
            <a:xfrm>
              <a:off x="1728" y="297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chemeClr val="bg2"/>
                  </a:solidFill>
                </a:rPr>
                <a:t>b</a:t>
              </a:r>
            </a:p>
          </p:txBody>
        </p:sp>
        <p:sp>
          <p:nvSpPr>
            <p:cNvPr id="21538" name="Text Box 24"/>
            <p:cNvSpPr txBox="1">
              <a:spLocks noChangeArrowheads="1"/>
            </p:cNvSpPr>
            <p:nvPr/>
          </p:nvSpPr>
          <p:spPr bwMode="auto">
            <a:xfrm>
              <a:off x="2784" y="355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chemeClr val="bg2"/>
                  </a:solidFill>
                </a:rPr>
                <a:t>b</a:t>
              </a:r>
            </a:p>
          </p:txBody>
        </p:sp>
      </p:grpSp>
      <p:sp>
        <p:nvSpPr>
          <p:cNvPr id="34" name="Text Box 25"/>
          <p:cNvSpPr txBox="1">
            <a:spLocks noChangeArrowheads="1"/>
          </p:cNvSpPr>
          <p:nvPr/>
        </p:nvSpPr>
        <p:spPr bwMode="auto">
          <a:xfrm>
            <a:off x="0" y="1773238"/>
            <a:ext cx="4929188" cy="566737"/>
          </a:xfrm>
          <a:prstGeom prst="rect">
            <a:avLst/>
          </a:prstGeom>
          <a:solidFill>
            <a:srgbClr val="FFE7FF"/>
          </a:solid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zh-CN" altLang="en-US" dirty="0">
                <a:solidFill>
                  <a:schemeClr val="bg2"/>
                </a:solidFill>
                <a:latin typeface="+mj-lt"/>
              </a:rPr>
              <a:t>例：证</a:t>
            </a:r>
            <a:r>
              <a:rPr lang="en-US" altLang="zh-CN" dirty="0">
                <a:solidFill>
                  <a:schemeClr val="bg2"/>
                </a:solidFill>
                <a:latin typeface="+mj-lt"/>
              </a:rPr>
              <a:t>baab</a:t>
            </a:r>
            <a:r>
              <a:rPr lang="zh-CN" altLang="en-US" dirty="0">
                <a:solidFill>
                  <a:schemeClr val="bg2"/>
                </a:solidFill>
                <a:latin typeface="+mj-lt"/>
              </a:rPr>
              <a:t>可为</a:t>
            </a:r>
            <a:r>
              <a:rPr lang="en-US" altLang="zh-CN" dirty="0">
                <a:solidFill>
                  <a:schemeClr val="bg2"/>
                </a:solidFill>
                <a:latin typeface="+mj-lt"/>
              </a:rPr>
              <a:t>DFA </a:t>
            </a:r>
            <a:r>
              <a:rPr lang="zh-CN" altLang="en-US" dirty="0">
                <a:solidFill>
                  <a:schemeClr val="bg2"/>
                </a:solidFill>
                <a:latin typeface="+mj-lt"/>
              </a:rPr>
              <a:t>所接受</a:t>
            </a:r>
            <a:r>
              <a:rPr lang="zh-CN" altLang="en-US" dirty="0">
                <a:solidFill>
                  <a:schemeClr val="bg2"/>
                </a:solidFill>
              </a:rPr>
              <a:t>。</a:t>
            </a:r>
          </a:p>
        </p:txBody>
      </p:sp>
      <p:sp>
        <p:nvSpPr>
          <p:cNvPr id="35" name="Rectangle 26"/>
          <p:cNvSpPr>
            <a:spLocks noChangeArrowheads="1"/>
          </p:cNvSpPr>
          <p:nvPr/>
        </p:nvSpPr>
        <p:spPr bwMode="auto">
          <a:xfrm>
            <a:off x="5508625" y="1557338"/>
            <a:ext cx="3635375" cy="3095625"/>
          </a:xfrm>
          <a:prstGeom prst="rect">
            <a:avLst/>
          </a:prstGeom>
          <a:solidFill>
            <a:schemeClr val="tx1">
              <a:lumMod val="95000"/>
            </a:schemeClr>
          </a:solidFill>
          <a:ln>
            <a:noFill/>
          </a:ln>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buSzPct val="70000"/>
              <a:buFont typeface="Wingdings" panose="05000000000000000000" pitchFamily="2" charset="2"/>
              <a:buNone/>
              <a:defRPr/>
            </a:pPr>
            <a:r>
              <a:rPr lang="en-US" altLang="zh-CN" sz="2800" dirty="0">
                <a:solidFill>
                  <a:schemeClr val="bg2"/>
                </a:solidFill>
              </a:rPr>
              <a:t>δ</a:t>
            </a:r>
            <a:r>
              <a:rPr lang="zh-CN" altLang="en-US" sz="2400" dirty="0">
                <a:solidFill>
                  <a:schemeClr val="bg2"/>
                </a:solidFill>
              </a:rPr>
              <a:t>（</a:t>
            </a:r>
            <a:r>
              <a:rPr lang="en-US" altLang="zh-CN" sz="2400" dirty="0">
                <a:solidFill>
                  <a:schemeClr val="bg2"/>
                </a:solidFill>
              </a:rPr>
              <a:t>S</a:t>
            </a:r>
            <a:r>
              <a:rPr lang="zh-CN" altLang="en-US" sz="2400" dirty="0">
                <a:solidFill>
                  <a:schemeClr val="bg2"/>
                </a:solidFill>
              </a:rPr>
              <a:t>，</a:t>
            </a:r>
            <a:r>
              <a:rPr lang="en-US" altLang="zh-CN" sz="2400" dirty="0" err="1">
                <a:solidFill>
                  <a:schemeClr val="bg2"/>
                </a:solidFill>
              </a:rPr>
              <a:t>baab</a:t>
            </a:r>
            <a:r>
              <a:rPr lang="zh-CN" altLang="en-US" sz="2400" dirty="0">
                <a:solidFill>
                  <a:schemeClr val="bg2"/>
                </a:solidFill>
              </a:rPr>
              <a:t>）</a:t>
            </a:r>
          </a:p>
          <a:p>
            <a:pPr eaLnBrk="1" hangingPunct="1">
              <a:lnSpc>
                <a:spcPct val="70000"/>
              </a:lnSpc>
              <a:spcBef>
                <a:spcPct val="50000"/>
              </a:spcBef>
              <a:buSzPct val="70000"/>
              <a:buFont typeface="Wingdings" panose="05000000000000000000" pitchFamily="2" charset="2"/>
              <a:buNone/>
              <a:defRPr/>
            </a:pPr>
            <a:r>
              <a:rPr lang="en-US" altLang="zh-CN" sz="2400" dirty="0">
                <a:solidFill>
                  <a:schemeClr val="bg2"/>
                </a:solidFill>
              </a:rPr>
              <a:t>=</a:t>
            </a:r>
            <a:r>
              <a:rPr lang="en-US" altLang="zh-CN" sz="2800" dirty="0">
                <a:solidFill>
                  <a:schemeClr val="bg2"/>
                </a:solidFill>
              </a:rPr>
              <a:t>δ</a:t>
            </a:r>
            <a:r>
              <a:rPr lang="zh-CN" altLang="en-US" sz="2400" dirty="0">
                <a:solidFill>
                  <a:schemeClr val="bg2"/>
                </a:solidFill>
              </a:rPr>
              <a:t>（</a:t>
            </a:r>
            <a:r>
              <a:rPr lang="en-US" altLang="zh-CN" sz="2800" dirty="0">
                <a:solidFill>
                  <a:schemeClr val="bg2"/>
                </a:solidFill>
              </a:rPr>
              <a:t> δ </a:t>
            </a:r>
            <a:r>
              <a:rPr lang="zh-CN" altLang="en-US" sz="2400" dirty="0">
                <a:solidFill>
                  <a:schemeClr val="bg2"/>
                </a:solidFill>
              </a:rPr>
              <a:t>（</a:t>
            </a:r>
            <a:r>
              <a:rPr lang="en-US" altLang="zh-CN" sz="2400" dirty="0">
                <a:solidFill>
                  <a:schemeClr val="bg2"/>
                </a:solidFill>
              </a:rPr>
              <a:t>S</a:t>
            </a:r>
            <a:r>
              <a:rPr lang="zh-CN" altLang="en-US" sz="2400" dirty="0">
                <a:solidFill>
                  <a:schemeClr val="bg2"/>
                </a:solidFill>
              </a:rPr>
              <a:t>，</a:t>
            </a:r>
            <a:r>
              <a:rPr lang="en-US" altLang="zh-CN" sz="2400" dirty="0">
                <a:solidFill>
                  <a:schemeClr val="bg1"/>
                </a:solidFill>
              </a:rPr>
              <a:t>b</a:t>
            </a:r>
            <a:r>
              <a:rPr lang="zh-CN" altLang="en-US" sz="2400" dirty="0">
                <a:solidFill>
                  <a:schemeClr val="bg2"/>
                </a:solidFill>
              </a:rPr>
              <a:t>），</a:t>
            </a:r>
            <a:r>
              <a:rPr lang="en-US" altLang="zh-CN" sz="2400" dirty="0" err="1">
                <a:solidFill>
                  <a:schemeClr val="bg2"/>
                </a:solidFill>
              </a:rPr>
              <a:t>aab</a:t>
            </a:r>
            <a:r>
              <a:rPr lang="zh-CN" altLang="en-US" sz="2400" dirty="0">
                <a:solidFill>
                  <a:schemeClr val="bg2"/>
                </a:solidFill>
              </a:rPr>
              <a:t>）</a:t>
            </a:r>
          </a:p>
          <a:p>
            <a:pPr eaLnBrk="1" hangingPunct="1">
              <a:lnSpc>
                <a:spcPct val="50000"/>
              </a:lnSpc>
              <a:spcBef>
                <a:spcPct val="50000"/>
              </a:spcBef>
              <a:buSzPct val="70000"/>
              <a:buFont typeface="Wingdings" panose="05000000000000000000" pitchFamily="2" charset="2"/>
              <a:buNone/>
              <a:defRPr/>
            </a:pPr>
            <a:r>
              <a:rPr lang="en-US" altLang="zh-CN" sz="2400" dirty="0">
                <a:solidFill>
                  <a:schemeClr val="bg2"/>
                </a:solidFill>
              </a:rPr>
              <a:t>= </a:t>
            </a:r>
            <a:r>
              <a:rPr lang="en-US" altLang="zh-CN" sz="2800" dirty="0">
                <a:solidFill>
                  <a:schemeClr val="bg2"/>
                </a:solidFill>
              </a:rPr>
              <a:t>δ</a:t>
            </a:r>
            <a:r>
              <a:rPr lang="zh-CN" altLang="en-US" sz="2400" dirty="0">
                <a:solidFill>
                  <a:schemeClr val="bg2"/>
                </a:solidFill>
              </a:rPr>
              <a:t>（</a:t>
            </a:r>
            <a:r>
              <a:rPr lang="en-US" altLang="zh-CN" sz="2400" dirty="0">
                <a:solidFill>
                  <a:schemeClr val="bg2"/>
                </a:solidFill>
              </a:rPr>
              <a:t>V</a:t>
            </a:r>
            <a:r>
              <a:rPr lang="zh-CN" altLang="en-US" sz="2400" dirty="0">
                <a:solidFill>
                  <a:schemeClr val="bg2"/>
                </a:solidFill>
              </a:rPr>
              <a:t>，</a:t>
            </a:r>
            <a:r>
              <a:rPr lang="en-US" altLang="zh-CN" sz="2400" dirty="0" err="1">
                <a:solidFill>
                  <a:schemeClr val="bg2"/>
                </a:solidFill>
              </a:rPr>
              <a:t>aab</a:t>
            </a:r>
            <a:r>
              <a:rPr lang="zh-CN" altLang="en-US" sz="2400" dirty="0">
                <a:solidFill>
                  <a:schemeClr val="bg2"/>
                </a:solidFill>
              </a:rPr>
              <a:t>）</a:t>
            </a:r>
          </a:p>
          <a:p>
            <a:pPr eaLnBrk="1" hangingPunct="1">
              <a:lnSpc>
                <a:spcPct val="50000"/>
              </a:lnSpc>
              <a:spcBef>
                <a:spcPct val="50000"/>
              </a:spcBef>
              <a:buSzPct val="70000"/>
              <a:buFont typeface="Wingdings" panose="05000000000000000000" pitchFamily="2" charset="2"/>
              <a:buNone/>
              <a:defRPr/>
            </a:pPr>
            <a:r>
              <a:rPr lang="en-US" altLang="zh-CN" sz="2400" dirty="0">
                <a:solidFill>
                  <a:schemeClr val="bg2"/>
                </a:solidFill>
              </a:rPr>
              <a:t>= </a:t>
            </a:r>
            <a:r>
              <a:rPr lang="en-US" altLang="zh-CN" sz="2800" dirty="0">
                <a:solidFill>
                  <a:schemeClr val="bg2"/>
                </a:solidFill>
              </a:rPr>
              <a:t>δ</a:t>
            </a:r>
            <a:r>
              <a:rPr lang="zh-CN" altLang="en-US" sz="2400" dirty="0">
                <a:solidFill>
                  <a:schemeClr val="bg2"/>
                </a:solidFill>
              </a:rPr>
              <a:t>（</a:t>
            </a:r>
            <a:r>
              <a:rPr lang="en-US" altLang="zh-CN" sz="2800" dirty="0">
                <a:solidFill>
                  <a:schemeClr val="bg2"/>
                </a:solidFill>
              </a:rPr>
              <a:t>δ</a:t>
            </a:r>
            <a:r>
              <a:rPr lang="zh-CN" altLang="en-US" sz="2400" dirty="0">
                <a:solidFill>
                  <a:schemeClr val="bg2"/>
                </a:solidFill>
              </a:rPr>
              <a:t>（</a:t>
            </a:r>
            <a:r>
              <a:rPr lang="en-US" altLang="zh-CN" sz="2400" dirty="0">
                <a:solidFill>
                  <a:schemeClr val="bg2"/>
                </a:solidFill>
              </a:rPr>
              <a:t>V</a:t>
            </a:r>
            <a:r>
              <a:rPr lang="zh-CN" altLang="en-US" sz="2400" dirty="0">
                <a:solidFill>
                  <a:schemeClr val="bg2"/>
                </a:solidFill>
              </a:rPr>
              <a:t>，</a:t>
            </a:r>
            <a:r>
              <a:rPr lang="en-US" altLang="zh-CN" sz="2400" dirty="0">
                <a:solidFill>
                  <a:schemeClr val="bg1"/>
                </a:solidFill>
              </a:rPr>
              <a:t>a</a:t>
            </a:r>
            <a:r>
              <a:rPr lang="zh-CN" altLang="en-US" sz="2400" dirty="0">
                <a:solidFill>
                  <a:schemeClr val="bg2"/>
                </a:solidFill>
              </a:rPr>
              <a:t>），</a:t>
            </a:r>
            <a:r>
              <a:rPr lang="en-US" altLang="zh-CN" sz="2400" dirty="0">
                <a:solidFill>
                  <a:schemeClr val="bg2"/>
                </a:solidFill>
              </a:rPr>
              <a:t>ab</a:t>
            </a:r>
            <a:r>
              <a:rPr lang="zh-CN" altLang="en-US" sz="2400" dirty="0">
                <a:solidFill>
                  <a:schemeClr val="bg2"/>
                </a:solidFill>
              </a:rPr>
              <a:t>）</a:t>
            </a:r>
          </a:p>
          <a:p>
            <a:pPr eaLnBrk="1" hangingPunct="1">
              <a:lnSpc>
                <a:spcPct val="50000"/>
              </a:lnSpc>
              <a:spcBef>
                <a:spcPct val="50000"/>
              </a:spcBef>
              <a:buSzPct val="70000"/>
              <a:buFont typeface="Wingdings" panose="05000000000000000000" pitchFamily="2" charset="2"/>
              <a:buNone/>
              <a:defRPr/>
            </a:pPr>
            <a:r>
              <a:rPr lang="en-US" altLang="zh-CN" sz="2400" dirty="0">
                <a:solidFill>
                  <a:schemeClr val="bg2"/>
                </a:solidFill>
              </a:rPr>
              <a:t>=</a:t>
            </a:r>
            <a:r>
              <a:rPr lang="en-US" altLang="zh-CN" sz="2800" dirty="0">
                <a:solidFill>
                  <a:schemeClr val="bg2"/>
                </a:solidFill>
              </a:rPr>
              <a:t>δ</a:t>
            </a:r>
            <a:r>
              <a:rPr lang="zh-CN" altLang="en-US" sz="2400" dirty="0">
                <a:solidFill>
                  <a:schemeClr val="bg2"/>
                </a:solidFill>
              </a:rPr>
              <a:t>（</a:t>
            </a:r>
            <a:r>
              <a:rPr lang="en-US" altLang="zh-CN" sz="2400" dirty="0">
                <a:solidFill>
                  <a:schemeClr val="bg2"/>
                </a:solidFill>
              </a:rPr>
              <a:t>U</a:t>
            </a:r>
            <a:r>
              <a:rPr lang="zh-CN" altLang="en-US" sz="2400" dirty="0">
                <a:solidFill>
                  <a:schemeClr val="bg2"/>
                </a:solidFill>
              </a:rPr>
              <a:t>，</a:t>
            </a:r>
            <a:r>
              <a:rPr lang="en-US" altLang="zh-CN" sz="2400" dirty="0">
                <a:solidFill>
                  <a:schemeClr val="bg2"/>
                </a:solidFill>
              </a:rPr>
              <a:t>ab</a:t>
            </a:r>
            <a:r>
              <a:rPr lang="zh-CN" altLang="en-US" sz="2400" dirty="0">
                <a:solidFill>
                  <a:schemeClr val="bg2"/>
                </a:solidFill>
              </a:rPr>
              <a:t>）</a:t>
            </a:r>
          </a:p>
          <a:p>
            <a:pPr eaLnBrk="1" hangingPunct="1">
              <a:lnSpc>
                <a:spcPct val="50000"/>
              </a:lnSpc>
              <a:spcBef>
                <a:spcPct val="50000"/>
              </a:spcBef>
              <a:buSzPct val="70000"/>
              <a:buFont typeface="Wingdings" panose="05000000000000000000" pitchFamily="2" charset="2"/>
              <a:buNone/>
              <a:defRPr/>
            </a:pPr>
            <a:r>
              <a:rPr lang="en-US" altLang="zh-CN" sz="2400" dirty="0">
                <a:solidFill>
                  <a:schemeClr val="bg2"/>
                </a:solidFill>
              </a:rPr>
              <a:t>=</a:t>
            </a:r>
            <a:r>
              <a:rPr lang="en-US" altLang="zh-CN" sz="2800" dirty="0">
                <a:solidFill>
                  <a:schemeClr val="bg2"/>
                </a:solidFill>
              </a:rPr>
              <a:t>δ</a:t>
            </a:r>
            <a:r>
              <a:rPr lang="zh-CN" altLang="en-US" sz="2400" dirty="0">
                <a:solidFill>
                  <a:schemeClr val="bg2"/>
                </a:solidFill>
              </a:rPr>
              <a:t>（</a:t>
            </a:r>
            <a:r>
              <a:rPr lang="en-US" altLang="zh-CN" sz="2800" dirty="0">
                <a:solidFill>
                  <a:schemeClr val="bg2"/>
                </a:solidFill>
              </a:rPr>
              <a:t>δ</a:t>
            </a:r>
            <a:r>
              <a:rPr lang="zh-CN" altLang="en-US" sz="2400" dirty="0">
                <a:solidFill>
                  <a:schemeClr val="bg2"/>
                </a:solidFill>
              </a:rPr>
              <a:t>（</a:t>
            </a:r>
            <a:r>
              <a:rPr lang="en-US" altLang="zh-CN" sz="2400" dirty="0">
                <a:solidFill>
                  <a:schemeClr val="bg2"/>
                </a:solidFill>
              </a:rPr>
              <a:t>U</a:t>
            </a:r>
            <a:r>
              <a:rPr lang="zh-CN" altLang="en-US" sz="2400" dirty="0">
                <a:solidFill>
                  <a:schemeClr val="bg2"/>
                </a:solidFill>
              </a:rPr>
              <a:t>，</a:t>
            </a:r>
            <a:r>
              <a:rPr lang="en-US" altLang="zh-CN" sz="2400" dirty="0">
                <a:solidFill>
                  <a:schemeClr val="bg2"/>
                </a:solidFill>
              </a:rPr>
              <a:t>a</a:t>
            </a:r>
            <a:r>
              <a:rPr lang="zh-CN" altLang="en-US" sz="2400" dirty="0">
                <a:solidFill>
                  <a:schemeClr val="bg2"/>
                </a:solidFill>
              </a:rPr>
              <a:t>），</a:t>
            </a:r>
            <a:r>
              <a:rPr lang="en-US" altLang="zh-CN" sz="2400" dirty="0">
                <a:solidFill>
                  <a:schemeClr val="bg1"/>
                </a:solidFill>
              </a:rPr>
              <a:t>b</a:t>
            </a:r>
            <a:r>
              <a:rPr lang="zh-CN" altLang="en-US" sz="2400" dirty="0">
                <a:solidFill>
                  <a:schemeClr val="bg2"/>
                </a:solidFill>
              </a:rPr>
              <a:t>）</a:t>
            </a:r>
          </a:p>
          <a:p>
            <a:pPr eaLnBrk="1" hangingPunct="1">
              <a:lnSpc>
                <a:spcPct val="50000"/>
              </a:lnSpc>
              <a:spcBef>
                <a:spcPct val="50000"/>
              </a:spcBef>
              <a:buSzPct val="70000"/>
              <a:buFont typeface="Wingdings" panose="05000000000000000000" pitchFamily="2" charset="2"/>
              <a:buNone/>
              <a:defRPr/>
            </a:pPr>
            <a:r>
              <a:rPr lang="en-US" altLang="zh-CN" sz="2400" dirty="0">
                <a:solidFill>
                  <a:schemeClr val="bg2"/>
                </a:solidFill>
              </a:rPr>
              <a:t>=</a:t>
            </a:r>
            <a:r>
              <a:rPr lang="en-US" altLang="zh-CN" sz="2800" dirty="0">
                <a:solidFill>
                  <a:schemeClr val="bg2"/>
                </a:solidFill>
              </a:rPr>
              <a:t>δ</a:t>
            </a:r>
            <a:r>
              <a:rPr lang="zh-CN" altLang="en-US" sz="2400" dirty="0">
                <a:solidFill>
                  <a:schemeClr val="bg2"/>
                </a:solidFill>
              </a:rPr>
              <a:t>（</a:t>
            </a:r>
            <a:r>
              <a:rPr lang="en-US" altLang="zh-CN" sz="2400" dirty="0">
                <a:solidFill>
                  <a:schemeClr val="bg2"/>
                </a:solidFill>
              </a:rPr>
              <a:t>W</a:t>
            </a:r>
            <a:r>
              <a:rPr lang="zh-CN" altLang="en-US" sz="2400" dirty="0">
                <a:solidFill>
                  <a:schemeClr val="bg2"/>
                </a:solidFill>
              </a:rPr>
              <a:t>，</a:t>
            </a:r>
            <a:r>
              <a:rPr lang="en-US" altLang="zh-CN" sz="2400" dirty="0">
                <a:solidFill>
                  <a:schemeClr val="bg1"/>
                </a:solidFill>
              </a:rPr>
              <a:t>b</a:t>
            </a:r>
            <a:r>
              <a:rPr lang="zh-CN" altLang="en-US" sz="2400" dirty="0">
                <a:solidFill>
                  <a:schemeClr val="bg2"/>
                </a:solidFill>
              </a:rPr>
              <a:t>）</a:t>
            </a:r>
            <a:r>
              <a:rPr lang="en-US" altLang="zh-CN" sz="2400" dirty="0">
                <a:solidFill>
                  <a:schemeClr val="bg2"/>
                </a:solidFill>
              </a:rPr>
              <a:t>=W</a:t>
            </a:r>
          </a:p>
        </p:txBody>
      </p:sp>
      <p:sp>
        <p:nvSpPr>
          <p:cNvPr id="36" name="Text Box 27"/>
          <p:cNvSpPr txBox="1">
            <a:spLocks noChangeArrowheads="1"/>
          </p:cNvSpPr>
          <p:nvPr/>
        </p:nvSpPr>
        <p:spPr bwMode="auto">
          <a:xfrm>
            <a:off x="6019800" y="4797425"/>
            <a:ext cx="25527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SzPct val="70000"/>
              <a:buFont typeface="Wingdings" panose="05000000000000000000" pitchFamily="2" charset="2"/>
              <a:buNone/>
            </a:pPr>
            <a:r>
              <a:rPr lang="en-US" altLang="zh-CN" sz="2400">
                <a:solidFill>
                  <a:schemeClr val="bg2"/>
                </a:solidFill>
              </a:rPr>
              <a:t>W ∈ F </a:t>
            </a:r>
            <a:r>
              <a:rPr lang="zh-CN" altLang="en-US" sz="2400">
                <a:solidFill>
                  <a:schemeClr val="bg2"/>
                </a:solidFill>
              </a:rPr>
              <a:t>得证。</a:t>
            </a:r>
          </a:p>
        </p:txBody>
      </p:sp>
      <p:sp>
        <p:nvSpPr>
          <p:cNvPr id="37" name="Text Box 32"/>
          <p:cNvSpPr txBox="1">
            <a:spLocks noChangeArrowheads="1"/>
          </p:cNvSpPr>
          <p:nvPr/>
        </p:nvSpPr>
        <p:spPr bwMode="auto">
          <a:xfrm>
            <a:off x="250825" y="765175"/>
            <a:ext cx="8424863" cy="561975"/>
          </a:xfrm>
          <a:prstGeom prst="rect">
            <a:avLst/>
          </a:prstGeom>
          <a:solidFill>
            <a:srgbClr val="F7FED2"/>
          </a:solidFill>
          <a:ln w="9525">
            <a:noFill/>
            <a:miter lim="800000"/>
            <a:headEnd/>
            <a:tailEnd/>
          </a:ln>
          <a:effectLst/>
        </p:spPr>
        <p:txBody>
          <a:bodyPr lIns="92075" tIns="46038" rIns="92075" bIns="46038">
            <a:spAutoFit/>
          </a:bodyPr>
          <a:lstStyle/>
          <a:p>
            <a:pPr marL="457200">
              <a:lnSpc>
                <a:spcPct val="110000"/>
              </a:lnSpc>
              <a:spcBef>
                <a:spcPct val="50000"/>
              </a:spcBef>
              <a:buClr>
                <a:schemeClr val="folHlink"/>
              </a:buClr>
              <a:buSzPct val="75000"/>
              <a:buFont typeface="Monotype Sorts" pitchFamily="2" charset="2"/>
              <a:buNone/>
              <a:defRPr/>
            </a:pPr>
            <a:r>
              <a:rPr lang="en-US" altLang="zh-CN" dirty="0">
                <a:solidFill>
                  <a:schemeClr val="bg2"/>
                </a:solidFill>
                <a:latin typeface="Times New Roman" pitchFamily="18" charset="0"/>
              </a:rPr>
              <a:t>DFA M =</a:t>
            </a:r>
            <a:r>
              <a:rPr lang="zh-CN" altLang="en-US" dirty="0">
                <a:solidFill>
                  <a:schemeClr val="bg2"/>
                </a:solidFill>
                <a:latin typeface="Times New Roman" pitchFamily="18" charset="0"/>
              </a:rPr>
              <a:t>（</a:t>
            </a:r>
            <a:r>
              <a:rPr lang="en-US" altLang="zh-CN" dirty="0">
                <a:solidFill>
                  <a:schemeClr val="bg2"/>
                </a:solidFill>
                <a:latin typeface="Times New Roman" pitchFamily="18" charset="0"/>
              </a:rPr>
              <a:t>Q</a:t>
            </a:r>
            <a:r>
              <a:rPr lang="zh-CN" altLang="en-US" dirty="0">
                <a:solidFill>
                  <a:schemeClr val="bg2"/>
                </a:solidFill>
                <a:latin typeface="Times New Roman" pitchFamily="18" charset="0"/>
              </a:rPr>
              <a:t>，∑，</a:t>
            </a:r>
            <a:r>
              <a:rPr lang="en-US" altLang="zh-CN" dirty="0">
                <a:solidFill>
                  <a:schemeClr val="bg2"/>
                </a:solidFill>
                <a:latin typeface="Times New Roman" pitchFamily="18" charset="0"/>
              </a:rPr>
              <a:t>q</a:t>
            </a:r>
            <a:r>
              <a:rPr lang="en-US" altLang="zh-CN" baseline="-25000" dirty="0">
                <a:solidFill>
                  <a:schemeClr val="bg2"/>
                </a:solidFill>
                <a:latin typeface="Times New Roman" pitchFamily="18" charset="0"/>
              </a:rPr>
              <a:t>0</a:t>
            </a:r>
            <a:r>
              <a:rPr lang="zh-CN" altLang="en-US" dirty="0">
                <a:solidFill>
                  <a:schemeClr val="bg2"/>
                </a:solidFill>
                <a:latin typeface="Times New Roman" pitchFamily="18" charset="0"/>
              </a:rPr>
              <a:t>，</a:t>
            </a:r>
            <a:r>
              <a:rPr lang="en-US" altLang="zh-CN" dirty="0">
                <a:solidFill>
                  <a:schemeClr val="bg2"/>
                </a:solidFill>
                <a:latin typeface="Times New Roman" pitchFamily="18" charset="0"/>
              </a:rPr>
              <a:t>F</a:t>
            </a:r>
            <a:r>
              <a:rPr lang="zh-CN" altLang="en-US" dirty="0">
                <a:solidFill>
                  <a:schemeClr val="bg2"/>
                </a:solidFill>
                <a:latin typeface="Times New Roman" pitchFamily="18" charset="0"/>
              </a:rPr>
              <a:t>，</a:t>
            </a:r>
            <a:r>
              <a:rPr lang="en-US" altLang="zh-CN" dirty="0">
                <a:solidFill>
                  <a:schemeClr val="bg2"/>
                </a:solidFill>
                <a:latin typeface="Times New Roman" pitchFamily="18" charset="0"/>
              </a:rPr>
              <a:t>δ</a:t>
            </a:r>
            <a:r>
              <a:rPr lang="en-US" altLang="zh-CN" dirty="0">
                <a:solidFill>
                  <a:schemeClr val="bg2"/>
                </a:solidFill>
                <a:effectLst>
                  <a:outerShdw blurRad="38100" dist="38100" dir="2700000" algn="tl">
                    <a:srgbClr val="FFFFFF"/>
                  </a:outerShdw>
                </a:effectLst>
                <a:latin typeface="Times New Roman" pitchFamily="18" charset="0"/>
              </a:rPr>
              <a:t> </a:t>
            </a:r>
            <a:r>
              <a:rPr lang="zh-CN" altLang="en-US" dirty="0">
                <a:solidFill>
                  <a:schemeClr val="bg2"/>
                </a:solidFill>
                <a:latin typeface="Times New Roman" pitchFamily="18" charset="0"/>
              </a:rPr>
              <a:t>）</a:t>
            </a:r>
            <a:r>
              <a:rPr lang="zh-CN" altLang="en-US" dirty="0">
                <a:solidFill>
                  <a:schemeClr val="bg2"/>
                </a:solidFill>
              </a:rPr>
              <a:t>   </a:t>
            </a:r>
            <a:r>
              <a:rPr lang="en-US" altLang="zh-CN" dirty="0">
                <a:solidFill>
                  <a:schemeClr val="bg2"/>
                </a:solidFill>
                <a:latin typeface="Times New Roman" pitchFamily="18" charset="0"/>
              </a:rPr>
              <a:t>δ(q</a:t>
            </a:r>
            <a:r>
              <a:rPr lang="en-US" altLang="zh-CN" baseline="-25000" dirty="0">
                <a:solidFill>
                  <a:schemeClr val="bg2"/>
                </a:solidFill>
                <a:latin typeface="Times New Roman" pitchFamily="18" charset="0"/>
              </a:rPr>
              <a:t>0</a:t>
            </a:r>
            <a:r>
              <a:rPr lang="en-US" altLang="zh-CN" dirty="0">
                <a:solidFill>
                  <a:schemeClr val="bg2"/>
                </a:solidFill>
                <a:latin typeface="Times New Roman" pitchFamily="18" charset="0"/>
              </a:rPr>
              <a:t>,t)∈F</a:t>
            </a:r>
          </a:p>
        </p:txBody>
      </p:sp>
      <p:sp>
        <p:nvSpPr>
          <p:cNvPr id="38" name="Text Box 8"/>
          <p:cNvSpPr txBox="1">
            <a:spLocks noChangeArrowheads="1"/>
          </p:cNvSpPr>
          <p:nvPr/>
        </p:nvSpPr>
        <p:spPr bwMode="auto">
          <a:xfrm>
            <a:off x="1143000" y="6000750"/>
            <a:ext cx="6748463" cy="476250"/>
          </a:xfrm>
          <a:prstGeom prst="rect">
            <a:avLst/>
          </a:prstGeom>
          <a:solidFill>
            <a:srgbClr val="F7FED2"/>
          </a:solidFill>
          <a:ln w="9525">
            <a:noFill/>
            <a:miter lim="800000"/>
            <a:headEnd/>
            <a:tailEnd/>
          </a:ln>
          <a:effectLst/>
        </p:spPr>
        <p:txBody>
          <a:bodyPr lIns="92075" tIns="46038" rIns="92075" bIns="46038">
            <a:spAutoFit/>
          </a:bodyPr>
          <a:lstStyle/>
          <a:p>
            <a:pPr marL="457200" indent="-457200" algn="ctr">
              <a:lnSpc>
                <a:spcPct val="90000"/>
              </a:lnSpc>
              <a:spcBef>
                <a:spcPct val="50000"/>
              </a:spcBef>
              <a:buClr>
                <a:schemeClr val="tx2"/>
              </a:buClr>
              <a:buSzPct val="75000"/>
              <a:buFont typeface="Monotype Sorts" pitchFamily="2" charset="2"/>
              <a:buNone/>
              <a:defRPr/>
            </a:pPr>
            <a:r>
              <a:rPr lang="en-US" altLang="zh-CN" dirty="0">
                <a:solidFill>
                  <a:schemeClr val="bg2"/>
                </a:solidFill>
                <a:latin typeface="+mj-lt"/>
              </a:rPr>
              <a:t>δ</a:t>
            </a:r>
            <a:r>
              <a:rPr lang="zh-CN" altLang="en-US" dirty="0">
                <a:solidFill>
                  <a:schemeClr val="bg2"/>
                </a:solidFill>
                <a:latin typeface="+mj-lt"/>
              </a:rPr>
              <a:t>（</a:t>
            </a:r>
            <a:r>
              <a:rPr lang="en-US" altLang="zh-CN" dirty="0">
                <a:solidFill>
                  <a:schemeClr val="bg2"/>
                </a:solidFill>
                <a:latin typeface="+mj-lt"/>
              </a:rPr>
              <a:t>q</a:t>
            </a:r>
            <a:r>
              <a:rPr lang="en-US" altLang="zh-CN" baseline="-25000" dirty="0">
                <a:solidFill>
                  <a:schemeClr val="bg2"/>
                </a:solidFill>
                <a:latin typeface="+mj-lt"/>
              </a:rPr>
              <a:t>0</a:t>
            </a:r>
            <a:r>
              <a:rPr lang="en-US" altLang="zh-CN" dirty="0">
                <a:effectLst>
                  <a:outerShdw blurRad="38100" dist="38100" dir="2700000" algn="tl">
                    <a:srgbClr val="000000"/>
                  </a:outerShdw>
                </a:effectLst>
                <a:latin typeface="+mj-lt"/>
              </a:rPr>
              <a:t> </a:t>
            </a:r>
            <a:r>
              <a:rPr lang="zh-CN" altLang="en-US" dirty="0">
                <a:solidFill>
                  <a:schemeClr val="bg2"/>
                </a:solidFill>
                <a:latin typeface="+mj-lt"/>
              </a:rPr>
              <a:t>，</a:t>
            </a:r>
            <a:r>
              <a:rPr lang="en-US" altLang="zh-CN" dirty="0">
                <a:solidFill>
                  <a:schemeClr val="bg2"/>
                </a:solidFill>
                <a:latin typeface="+mj-lt"/>
              </a:rPr>
              <a:t>at</a:t>
            </a:r>
            <a:r>
              <a:rPr lang="en-US" altLang="zh-CN" baseline="-25000" dirty="0">
                <a:solidFill>
                  <a:schemeClr val="bg2"/>
                </a:solidFill>
                <a:latin typeface="+mj-lt"/>
              </a:rPr>
              <a:t>1</a:t>
            </a:r>
            <a:r>
              <a:rPr lang="zh-CN" altLang="en-US" dirty="0">
                <a:solidFill>
                  <a:schemeClr val="bg2"/>
                </a:solidFill>
                <a:latin typeface="+mj-lt"/>
              </a:rPr>
              <a:t>）</a:t>
            </a:r>
            <a:r>
              <a:rPr lang="en-US" altLang="zh-CN" dirty="0">
                <a:solidFill>
                  <a:schemeClr val="bg2"/>
                </a:solidFill>
                <a:latin typeface="+mj-lt"/>
              </a:rPr>
              <a:t>=δ</a:t>
            </a:r>
            <a:r>
              <a:rPr lang="zh-CN" altLang="en-US" dirty="0">
                <a:solidFill>
                  <a:schemeClr val="bg2"/>
                </a:solidFill>
                <a:latin typeface="+mj-lt"/>
              </a:rPr>
              <a:t>（</a:t>
            </a:r>
            <a:r>
              <a:rPr lang="en-US" altLang="zh-CN" dirty="0">
                <a:solidFill>
                  <a:schemeClr val="bg2"/>
                </a:solidFill>
                <a:latin typeface="+mj-lt"/>
              </a:rPr>
              <a:t>δ</a:t>
            </a:r>
            <a:r>
              <a:rPr lang="zh-CN" altLang="en-US" dirty="0">
                <a:solidFill>
                  <a:schemeClr val="bg2"/>
                </a:solidFill>
                <a:latin typeface="+mj-lt"/>
              </a:rPr>
              <a:t>（</a:t>
            </a:r>
            <a:r>
              <a:rPr lang="en-US" altLang="zh-CN" dirty="0">
                <a:solidFill>
                  <a:schemeClr val="bg2"/>
                </a:solidFill>
                <a:latin typeface="+mj-lt"/>
              </a:rPr>
              <a:t>q</a:t>
            </a:r>
            <a:r>
              <a:rPr lang="en-US" altLang="zh-CN" baseline="-25000" dirty="0">
                <a:solidFill>
                  <a:schemeClr val="bg2"/>
                </a:solidFill>
                <a:latin typeface="+mj-lt"/>
              </a:rPr>
              <a:t>0</a:t>
            </a:r>
            <a:r>
              <a:rPr lang="en-US" altLang="zh-CN" dirty="0">
                <a:effectLst>
                  <a:outerShdw blurRad="38100" dist="38100" dir="2700000" algn="tl">
                    <a:srgbClr val="000000"/>
                  </a:outerShdw>
                </a:effectLst>
                <a:latin typeface="+mj-lt"/>
              </a:rPr>
              <a:t> </a:t>
            </a:r>
            <a:r>
              <a:rPr lang="zh-CN" altLang="en-US" dirty="0">
                <a:solidFill>
                  <a:schemeClr val="bg2"/>
                </a:solidFill>
                <a:latin typeface="+mj-lt"/>
              </a:rPr>
              <a:t>，</a:t>
            </a:r>
            <a:r>
              <a:rPr lang="en-US" altLang="zh-CN" dirty="0">
                <a:solidFill>
                  <a:schemeClr val="bg2"/>
                </a:solidFill>
                <a:latin typeface="+mj-lt"/>
              </a:rPr>
              <a:t>a</a:t>
            </a:r>
            <a:r>
              <a:rPr lang="zh-CN" altLang="en-US" dirty="0">
                <a:solidFill>
                  <a:schemeClr val="bg2"/>
                </a:solidFill>
                <a:latin typeface="+mj-lt"/>
              </a:rPr>
              <a:t>），</a:t>
            </a:r>
            <a:r>
              <a:rPr lang="en-US" altLang="zh-CN" dirty="0">
                <a:solidFill>
                  <a:schemeClr val="bg2"/>
                </a:solidFill>
                <a:latin typeface="+mj-lt"/>
              </a:rPr>
              <a:t>t</a:t>
            </a:r>
            <a:r>
              <a:rPr lang="en-US" altLang="zh-CN" baseline="-25000" dirty="0">
                <a:solidFill>
                  <a:schemeClr val="bg2"/>
                </a:solidFill>
                <a:latin typeface="+mj-lt"/>
              </a:rPr>
              <a:t>1</a:t>
            </a:r>
            <a:r>
              <a:rPr lang="zh-CN" altLang="en-US" dirty="0">
                <a:solidFill>
                  <a:schemeClr val="bg2"/>
                </a:solidFill>
                <a:latin typeface="+mj-lt"/>
              </a:rPr>
              <a:t>）</a:t>
            </a:r>
          </a:p>
        </p:txBody>
      </p:sp>
      <p:sp>
        <p:nvSpPr>
          <p:cNvPr id="39"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checkerboard(across)">
                                      <p:cBhvr>
                                        <p:cTn id="19" dur="500"/>
                                        <p:tgtEl>
                                          <p:spTgt spid="35">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35">
                                            <p:txEl>
                                              <p:pRg st="1" end="1"/>
                                            </p:txEl>
                                          </p:spTgt>
                                        </p:tgtEl>
                                        <p:attrNameLst>
                                          <p:attrName>style.visibility</p:attrName>
                                        </p:attrNameLst>
                                      </p:cBhvr>
                                      <p:to>
                                        <p:strVal val="visible"/>
                                      </p:to>
                                    </p:set>
                                    <p:animEffect transition="in" filter="checkerboard(across)">
                                      <p:cBhvr>
                                        <p:cTn id="24" dur="500"/>
                                        <p:tgtEl>
                                          <p:spTgt spid="35">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35">
                                            <p:txEl>
                                              <p:pRg st="2" end="2"/>
                                            </p:txEl>
                                          </p:spTgt>
                                        </p:tgtEl>
                                        <p:attrNameLst>
                                          <p:attrName>style.visibility</p:attrName>
                                        </p:attrNameLst>
                                      </p:cBhvr>
                                      <p:to>
                                        <p:strVal val="visible"/>
                                      </p:to>
                                    </p:set>
                                    <p:animEffect transition="in" filter="checkerboard(across)">
                                      <p:cBhvr>
                                        <p:cTn id="29" dur="500"/>
                                        <p:tgtEl>
                                          <p:spTgt spid="35">
                                            <p:txEl>
                                              <p:pRg st="2" end="2"/>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35">
                                            <p:txEl>
                                              <p:pRg st="3" end="3"/>
                                            </p:txEl>
                                          </p:spTgt>
                                        </p:tgtEl>
                                        <p:attrNameLst>
                                          <p:attrName>style.visibility</p:attrName>
                                        </p:attrNameLst>
                                      </p:cBhvr>
                                      <p:to>
                                        <p:strVal val="visible"/>
                                      </p:to>
                                    </p:set>
                                    <p:animEffect transition="in" filter="checkerboard(across)">
                                      <p:cBhvr>
                                        <p:cTn id="34" dur="500"/>
                                        <p:tgtEl>
                                          <p:spTgt spid="35">
                                            <p:txEl>
                                              <p:pRg st="3" end="3"/>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35">
                                            <p:txEl>
                                              <p:pRg st="4" end="4"/>
                                            </p:txEl>
                                          </p:spTgt>
                                        </p:tgtEl>
                                        <p:attrNameLst>
                                          <p:attrName>style.visibility</p:attrName>
                                        </p:attrNameLst>
                                      </p:cBhvr>
                                      <p:to>
                                        <p:strVal val="visible"/>
                                      </p:to>
                                    </p:set>
                                    <p:animEffect transition="in" filter="checkerboard(across)">
                                      <p:cBhvr>
                                        <p:cTn id="39" dur="500"/>
                                        <p:tgtEl>
                                          <p:spTgt spid="35">
                                            <p:txEl>
                                              <p:pRg st="4" end="4"/>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35">
                                            <p:txEl>
                                              <p:pRg st="5" end="5"/>
                                            </p:txEl>
                                          </p:spTgt>
                                        </p:tgtEl>
                                        <p:attrNameLst>
                                          <p:attrName>style.visibility</p:attrName>
                                        </p:attrNameLst>
                                      </p:cBhvr>
                                      <p:to>
                                        <p:strVal val="visible"/>
                                      </p:to>
                                    </p:set>
                                    <p:animEffect transition="in" filter="checkerboard(across)">
                                      <p:cBhvr>
                                        <p:cTn id="44" dur="500"/>
                                        <p:tgtEl>
                                          <p:spTgt spid="35">
                                            <p:txEl>
                                              <p:pRg st="5" end="5"/>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35">
                                            <p:txEl>
                                              <p:pRg st="6" end="6"/>
                                            </p:txEl>
                                          </p:spTgt>
                                        </p:tgtEl>
                                        <p:attrNameLst>
                                          <p:attrName>style.visibility</p:attrName>
                                        </p:attrNameLst>
                                      </p:cBhvr>
                                      <p:to>
                                        <p:strVal val="visible"/>
                                      </p:to>
                                    </p:set>
                                    <p:animEffect transition="in" filter="checkerboard(across)">
                                      <p:cBhvr>
                                        <p:cTn id="49" dur="500"/>
                                        <p:tgtEl>
                                          <p:spTgt spid="35">
                                            <p:txEl>
                                              <p:pRg st="6" end="6"/>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 presetClass="entr" presetSubtype="10" fill="hold" grpId="0" nodeType="click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checkerboard(across)">
                                      <p:cBhvr>
                                        <p:cTn id="54" dur="500"/>
                                        <p:tgtEl>
                                          <p:spTgt spid="36"/>
                                        </p:tgtEl>
                                      </p:cBhvr>
                                    </p:animEffect>
                                  </p:childTnLst>
                                </p:cTn>
                              </p:par>
                            </p:childTnLst>
                          </p:cTn>
                        </p:par>
                        <p:par>
                          <p:cTn id="55" fill="hold" nodeType="afterGroup">
                            <p:stCondLst>
                              <p:cond delay="500"/>
                            </p:stCondLst>
                            <p:childTnLst>
                              <p:par>
                                <p:cTn id="56" presetID="2" presetClass="entr" presetSubtype="6"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 calcmode="lin" valueType="num">
                                      <p:cBhvr additive="base">
                                        <p:cTn id="58" dur="500" fill="hold"/>
                                        <p:tgtEl>
                                          <p:spTgt spid="39"/>
                                        </p:tgtEl>
                                        <p:attrNameLst>
                                          <p:attrName>ppt_x</p:attrName>
                                        </p:attrNameLst>
                                      </p:cBhvr>
                                      <p:tavLst>
                                        <p:tav tm="0">
                                          <p:val>
                                            <p:strVal val="1+#ppt_w/2"/>
                                          </p:val>
                                        </p:tav>
                                        <p:tav tm="100000">
                                          <p:val>
                                            <p:strVal val="#ppt_x"/>
                                          </p:val>
                                        </p:tav>
                                      </p:tavLst>
                                    </p:anim>
                                    <p:anim calcmode="lin" valueType="num">
                                      <p:cBhvr additive="base">
                                        <p:cTn id="59"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autoUpdateAnimBg="0"/>
      <p:bldP spid="35" grpId="0" build="p" autoUpdateAnimBg="0"/>
      <p:bldP spid="36" grpId="0" animBg="1" autoUpdateAnimBg="0"/>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3419475" y="0"/>
            <a:ext cx="2416175" cy="714375"/>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4000" dirty="0">
                <a:solidFill>
                  <a:schemeClr val="bg1">
                    <a:lumMod val="75000"/>
                  </a:schemeClr>
                </a:solidFill>
                <a:effectLst>
                  <a:outerShdw blurRad="38100" dist="38100" dir="2700000" algn="tl">
                    <a:srgbClr val="000000"/>
                  </a:outerShdw>
                </a:effectLst>
                <a:latin typeface="Times New Roman" pitchFamily="18" charset="0"/>
              </a:rPr>
              <a:t>DFA </a:t>
            </a:r>
            <a:r>
              <a:rPr lang="zh-CN" altLang="en-US" sz="4000" dirty="0">
                <a:solidFill>
                  <a:schemeClr val="bg1">
                    <a:lumMod val="75000"/>
                  </a:schemeClr>
                </a:solidFill>
                <a:effectLst>
                  <a:outerShdw blurRad="38100" dist="38100" dir="2700000" algn="tl">
                    <a:srgbClr val="000000">
                      <a:alpha val="43137"/>
                    </a:srgbClr>
                  </a:outerShdw>
                </a:effectLst>
                <a:latin typeface="Times New Roman" pitchFamily="18" charset="0"/>
              </a:rPr>
              <a:t>性质</a:t>
            </a:r>
          </a:p>
        </p:txBody>
      </p:sp>
      <p:sp>
        <p:nvSpPr>
          <p:cNvPr id="7" name="Rectangle 9"/>
          <p:cNvSpPr>
            <a:spLocks noChangeArrowheads="1"/>
          </p:cNvSpPr>
          <p:nvPr/>
        </p:nvSpPr>
        <p:spPr bwMode="auto">
          <a:xfrm>
            <a:off x="2735263" y="4833938"/>
            <a:ext cx="1728787" cy="431800"/>
          </a:xfrm>
          <a:prstGeom prst="rect">
            <a:avLst/>
          </a:prstGeom>
          <a:gradFill rotWithShape="1">
            <a:gsLst>
              <a:gs pos="0">
                <a:srgbClr val="E6FEE7">
                  <a:gamma/>
                  <a:shade val="46275"/>
                  <a:invGamma/>
                </a:srgbClr>
              </a:gs>
              <a:gs pos="50000">
                <a:srgbClr val="E6FEE7"/>
              </a:gs>
              <a:gs pos="100000">
                <a:srgbClr val="E6FEE7">
                  <a:gamma/>
                  <a:shade val="46275"/>
                  <a:invGamma/>
                </a:srgbClr>
              </a:gs>
            </a:gsLst>
            <a:lin ang="5400000" scaled="1"/>
          </a:gradFill>
          <a:ln w="9525">
            <a:noFill/>
            <a:miter lim="800000"/>
            <a:headEnd/>
            <a:tailEnd/>
          </a:ln>
          <a:effectLst/>
        </p:spPr>
        <p:txBody>
          <a:bodyPr wrap="none" lIns="92075" tIns="46038" rIns="92075" bIns="46038"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 name="Rectangle 3"/>
          <p:cNvSpPr txBox="1">
            <a:spLocks noChangeArrowheads="1"/>
          </p:cNvSpPr>
          <p:nvPr/>
        </p:nvSpPr>
        <p:spPr bwMode="auto">
          <a:xfrm>
            <a:off x="180975" y="714375"/>
            <a:ext cx="8893175" cy="5976938"/>
          </a:xfrm>
          <a:prstGeom prst="rect">
            <a:avLst/>
          </a:prstGeom>
          <a:noFill/>
          <a:ln w="9525">
            <a:noFill/>
            <a:miter lim="800000"/>
            <a:headEnd/>
            <a:tailEnd/>
          </a:ln>
          <a:effectLst/>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a:lnSpc>
                <a:spcPct val="90000"/>
              </a:lnSpc>
              <a:buClr>
                <a:srgbClr val="FF00FF"/>
              </a:buClr>
              <a:buSzTx/>
              <a:buFont typeface="Wingdings" panose="05000000000000000000" pitchFamily="2" charset="2"/>
              <a:buChar char="n"/>
              <a:defRPr/>
            </a:pPr>
            <a:r>
              <a:rPr lang="en-US" altLang="zh-CN" kern="0" dirty="0">
                <a:solidFill>
                  <a:srgbClr val="FF00FF"/>
                </a:solidFill>
              </a:rPr>
              <a:t>L(M) =</a:t>
            </a:r>
            <a:r>
              <a:rPr lang="en-US" altLang="zh-CN" kern="0" dirty="0">
                <a:solidFill>
                  <a:srgbClr val="FF00FF"/>
                </a:solidFill>
                <a:effectLst/>
              </a:rPr>
              <a:t>{ t | δ(q</a:t>
            </a:r>
            <a:r>
              <a:rPr lang="en-US" altLang="zh-CN" kern="0" baseline="-25000" dirty="0">
                <a:solidFill>
                  <a:srgbClr val="FF00FF"/>
                </a:solidFill>
                <a:effectLst/>
              </a:rPr>
              <a:t>0</a:t>
            </a:r>
            <a:r>
              <a:rPr lang="en-US" altLang="zh-CN" kern="0" dirty="0">
                <a:solidFill>
                  <a:srgbClr val="FF00FF"/>
                </a:solidFill>
                <a:effectLst/>
              </a:rPr>
              <a:t>,t)∈F, t∈∑</a:t>
            </a:r>
            <a:r>
              <a:rPr lang="en-US" altLang="zh-CN" kern="0" baseline="30000" dirty="0">
                <a:solidFill>
                  <a:srgbClr val="FF00FF"/>
                </a:solidFill>
                <a:effectLst/>
              </a:rPr>
              <a:t>*</a:t>
            </a:r>
            <a:r>
              <a:rPr lang="en-US" altLang="zh-CN" kern="0" dirty="0">
                <a:solidFill>
                  <a:srgbClr val="FF00FF"/>
                </a:solidFill>
                <a:effectLst/>
              </a:rPr>
              <a:t>}}</a:t>
            </a:r>
            <a:endParaRPr lang="en-US" altLang="zh-CN" kern="0" dirty="0">
              <a:solidFill>
                <a:srgbClr val="FF00FF"/>
              </a:solidFill>
            </a:endParaRPr>
          </a:p>
          <a:p>
            <a:pPr marL="457200" lvl="1" indent="0">
              <a:lnSpc>
                <a:spcPct val="90000"/>
              </a:lnSpc>
              <a:buSzTx/>
              <a:buFont typeface="Monotype Sorts" pitchFamily="2" charset="2"/>
              <a:buNone/>
              <a:defRPr/>
            </a:pPr>
            <a:r>
              <a:rPr lang="en-US" altLang="zh-CN" kern="0" dirty="0">
                <a:solidFill>
                  <a:schemeClr val="bg2"/>
                </a:solidFill>
              </a:rPr>
              <a:t>DFA M</a:t>
            </a:r>
            <a:r>
              <a:rPr lang="zh-CN" altLang="en-US" kern="0" dirty="0">
                <a:solidFill>
                  <a:schemeClr val="bg2"/>
                </a:solidFill>
              </a:rPr>
              <a:t>所能接收的符</a:t>
            </a:r>
            <a:r>
              <a:rPr lang="zh-CN" altLang="en-US" kern="0" dirty="0">
                <a:solidFill>
                  <a:schemeClr val="bg2"/>
                </a:solidFill>
                <a:latin typeface="宋体" pitchFamily="2" charset="-122"/>
              </a:rPr>
              <a:t>号</a:t>
            </a:r>
            <a:r>
              <a:rPr lang="zh-CN" altLang="en-US" kern="0" dirty="0">
                <a:solidFill>
                  <a:schemeClr val="bg2"/>
                </a:solidFill>
              </a:rPr>
              <a:t>串的全体</a:t>
            </a:r>
          </a:p>
          <a:p>
            <a:pPr>
              <a:lnSpc>
                <a:spcPct val="90000"/>
              </a:lnSpc>
              <a:buSzTx/>
              <a:buFont typeface="Wingdings" panose="05000000000000000000" pitchFamily="2" charset="2"/>
              <a:buChar char="n"/>
              <a:defRPr/>
            </a:pPr>
            <a:endParaRPr lang="zh-CN" altLang="en-US" kern="0" dirty="0">
              <a:solidFill>
                <a:schemeClr val="bg2"/>
              </a:solidFill>
            </a:endParaRPr>
          </a:p>
          <a:p>
            <a:pPr>
              <a:lnSpc>
                <a:spcPct val="90000"/>
              </a:lnSpc>
              <a:buSzTx/>
              <a:buFont typeface="Wingdings" panose="05000000000000000000" pitchFamily="2" charset="2"/>
              <a:buChar char="n"/>
              <a:defRPr/>
            </a:pPr>
            <a:endParaRPr lang="zh-CN" altLang="en-US" kern="0" dirty="0">
              <a:solidFill>
                <a:schemeClr val="bg2"/>
              </a:solidFill>
            </a:endParaRPr>
          </a:p>
          <a:p>
            <a:pPr>
              <a:lnSpc>
                <a:spcPct val="90000"/>
              </a:lnSpc>
              <a:buClrTx/>
              <a:buSzTx/>
              <a:buFont typeface="Wingdings" panose="05000000000000000000" pitchFamily="2" charset="2"/>
              <a:buChar char="n"/>
              <a:defRPr/>
            </a:pPr>
            <a:r>
              <a:rPr lang="zh-CN" altLang="en-US" kern="0" dirty="0">
                <a:solidFill>
                  <a:schemeClr val="bg2"/>
                </a:solidFill>
              </a:rPr>
              <a:t>有穷自动机 </a:t>
            </a:r>
            <a:r>
              <a:rPr lang="en-US" altLang="zh-CN" kern="0" dirty="0">
                <a:solidFill>
                  <a:schemeClr val="bg2"/>
                </a:solidFill>
              </a:rPr>
              <a:t>M </a:t>
            </a:r>
            <a:r>
              <a:rPr lang="zh-CN" altLang="en-US" kern="0" dirty="0">
                <a:solidFill>
                  <a:schemeClr val="bg2"/>
                </a:solidFill>
              </a:rPr>
              <a:t>和 </a:t>
            </a:r>
            <a:r>
              <a:rPr lang="en-US" altLang="zh-CN" kern="0" dirty="0">
                <a:solidFill>
                  <a:schemeClr val="bg2"/>
                </a:solidFill>
              </a:rPr>
              <a:t>M′</a:t>
            </a:r>
            <a:r>
              <a:rPr lang="zh-CN" altLang="en-US" kern="0" dirty="0">
                <a:solidFill>
                  <a:schemeClr val="bg2"/>
                </a:solidFill>
              </a:rPr>
              <a:t>等价</a:t>
            </a:r>
          </a:p>
          <a:p>
            <a:pPr marL="457200" lvl="1" indent="0">
              <a:lnSpc>
                <a:spcPct val="90000"/>
              </a:lnSpc>
              <a:buSzTx/>
              <a:buFont typeface="Monotype Sorts" pitchFamily="2" charset="2"/>
              <a:buNone/>
              <a:defRPr/>
            </a:pPr>
            <a:r>
              <a:rPr lang="en-US" altLang="zh-CN" kern="0" dirty="0">
                <a:solidFill>
                  <a:srgbClr val="FF00FF"/>
                </a:solidFill>
              </a:rPr>
              <a:t>L(M)=L(M′) </a:t>
            </a:r>
          </a:p>
          <a:p>
            <a:pPr>
              <a:lnSpc>
                <a:spcPct val="90000"/>
              </a:lnSpc>
              <a:buSzTx/>
              <a:buFont typeface="Wingdings" panose="05000000000000000000" pitchFamily="2" charset="2"/>
              <a:buChar char="n"/>
              <a:defRPr/>
            </a:pPr>
            <a:endParaRPr lang="en-US" altLang="zh-CN" kern="0" dirty="0">
              <a:solidFill>
                <a:schemeClr val="bg2"/>
              </a:solidFill>
              <a:sym typeface="Symbol" pitchFamily="18" charset="2"/>
            </a:endParaRPr>
          </a:p>
          <a:p>
            <a:pPr>
              <a:lnSpc>
                <a:spcPct val="90000"/>
              </a:lnSpc>
              <a:buClrTx/>
              <a:buSzTx/>
              <a:buFont typeface="Wingdings" panose="05000000000000000000" pitchFamily="2" charset="2"/>
              <a:buChar char="n"/>
              <a:defRPr/>
            </a:pPr>
            <a:r>
              <a:rPr lang="en-US" altLang="zh-CN" kern="0" dirty="0">
                <a:solidFill>
                  <a:schemeClr val="bg2"/>
                </a:solidFill>
                <a:sym typeface="Symbol" pitchFamily="18" charset="2"/>
              </a:rPr>
              <a:t>DFA M </a:t>
            </a:r>
            <a:r>
              <a:rPr lang="zh-CN" altLang="en-US" kern="0" dirty="0">
                <a:solidFill>
                  <a:schemeClr val="bg2"/>
                </a:solidFill>
                <a:sym typeface="Symbol" pitchFamily="18" charset="2"/>
              </a:rPr>
              <a:t>的确定性</a:t>
            </a:r>
          </a:p>
          <a:p>
            <a:pPr lvl="1">
              <a:lnSpc>
                <a:spcPct val="90000"/>
              </a:lnSpc>
              <a:buFont typeface="Wingdings" panose="05000000000000000000" pitchFamily="2" charset="2"/>
              <a:buChar char="n"/>
              <a:defRPr/>
            </a:pPr>
            <a:r>
              <a:rPr lang="zh-CN" altLang="en-US" kern="0" dirty="0">
                <a:solidFill>
                  <a:schemeClr val="bg2"/>
                </a:solidFill>
                <a:effectLst/>
                <a:latin typeface="宋体" pitchFamily="2" charset="-122"/>
              </a:rPr>
              <a:t>转换函数</a:t>
            </a:r>
            <a:r>
              <a:rPr lang="en-US" altLang="zh-CN" kern="0" dirty="0">
                <a:solidFill>
                  <a:schemeClr val="bg2"/>
                </a:solidFill>
                <a:effectLst/>
                <a:latin typeface="宋体" pitchFamily="2" charset="-122"/>
              </a:rPr>
              <a:t>f:</a:t>
            </a:r>
            <a:r>
              <a:rPr lang="en-US" altLang="zh-CN" kern="0" dirty="0">
                <a:solidFill>
                  <a:schemeClr val="bg2"/>
                </a:solidFill>
                <a:effectLst/>
              </a:rPr>
              <a:t>Q</a:t>
            </a:r>
            <a:r>
              <a:rPr lang="en-US" altLang="zh-CN" kern="0" dirty="0">
                <a:solidFill>
                  <a:schemeClr val="bg2"/>
                </a:solidFill>
                <a:effectLst/>
                <a:latin typeface="宋体" pitchFamily="2" charset="-122"/>
              </a:rPr>
              <a:t>×</a:t>
            </a:r>
            <a:r>
              <a:rPr lang="en-US" altLang="zh-CN" kern="0" dirty="0">
                <a:solidFill>
                  <a:schemeClr val="bg2"/>
                </a:solidFill>
                <a:effectLst/>
              </a:rPr>
              <a:t>Σ</a:t>
            </a:r>
            <a:r>
              <a:rPr lang="en-US" altLang="zh-CN" kern="0" dirty="0">
                <a:solidFill>
                  <a:schemeClr val="bg2"/>
                </a:solidFill>
              </a:rPr>
              <a:t>→</a:t>
            </a:r>
            <a:r>
              <a:rPr lang="en-US" altLang="zh-CN" kern="0" dirty="0">
                <a:solidFill>
                  <a:schemeClr val="bg2"/>
                </a:solidFill>
                <a:effectLst/>
                <a:latin typeface="+mj-lt"/>
              </a:rPr>
              <a:t>Q   </a:t>
            </a:r>
            <a:r>
              <a:rPr lang="zh-CN" altLang="en-US" kern="0" dirty="0">
                <a:solidFill>
                  <a:schemeClr val="bg2"/>
                </a:solidFill>
                <a:effectLst/>
                <a:latin typeface="宋体" pitchFamily="2" charset="-122"/>
              </a:rPr>
              <a:t>上的</a:t>
            </a:r>
            <a:r>
              <a:rPr lang="zh-CN" altLang="en-US" kern="0" dirty="0">
                <a:solidFill>
                  <a:schemeClr val="bg2"/>
                </a:solidFill>
                <a:effectLst>
                  <a:outerShdw blurRad="38100" dist="38100" dir="2700000" algn="tl">
                    <a:srgbClr val="000000">
                      <a:alpha val="43137"/>
                    </a:srgbClr>
                  </a:outerShdw>
                </a:effectLst>
                <a:latin typeface="宋体" pitchFamily="2" charset="-122"/>
              </a:rPr>
              <a:t>单值</a:t>
            </a:r>
            <a:r>
              <a:rPr lang="zh-CN" altLang="en-US" kern="0" dirty="0">
                <a:solidFill>
                  <a:schemeClr val="bg2"/>
                </a:solidFill>
                <a:effectLst/>
                <a:latin typeface="宋体" pitchFamily="2" charset="-122"/>
              </a:rPr>
              <a:t>函数。</a:t>
            </a:r>
          </a:p>
          <a:p>
            <a:pPr lvl="1">
              <a:lnSpc>
                <a:spcPct val="90000"/>
              </a:lnSpc>
              <a:buFont typeface="Wingdings" panose="05000000000000000000" pitchFamily="2" charset="2"/>
              <a:buChar char="n"/>
              <a:defRPr/>
            </a:pPr>
            <a:r>
              <a:rPr lang="zh-CN" altLang="en-US" kern="0" dirty="0">
                <a:solidFill>
                  <a:schemeClr val="bg2"/>
                </a:solidFill>
                <a:effectLst/>
                <a:latin typeface="宋体" pitchFamily="2" charset="-122"/>
              </a:rPr>
              <a:t>状态转换图</a:t>
            </a:r>
            <a:r>
              <a:rPr lang="en-US" altLang="zh-CN" kern="0" dirty="0">
                <a:solidFill>
                  <a:schemeClr val="bg2"/>
                </a:solidFill>
                <a:effectLst/>
                <a:latin typeface="宋体" pitchFamily="2" charset="-122"/>
              </a:rPr>
              <a:t>:</a:t>
            </a:r>
            <a:r>
              <a:rPr lang="zh-CN" altLang="en-US" kern="0" dirty="0">
                <a:solidFill>
                  <a:schemeClr val="bg2"/>
                </a:solidFill>
                <a:effectLst/>
                <a:latin typeface="宋体" pitchFamily="2" charset="-122"/>
              </a:rPr>
              <a:t>若</a:t>
            </a:r>
            <a:r>
              <a:rPr lang="en-US" altLang="zh-CN" kern="0" dirty="0">
                <a:solidFill>
                  <a:schemeClr val="bg2"/>
                </a:solidFill>
                <a:effectLst/>
                <a:latin typeface="宋体" pitchFamily="2" charset="-122"/>
              </a:rPr>
              <a:t>Σ</a:t>
            </a:r>
            <a:r>
              <a:rPr lang="zh-CN" altLang="en-US" kern="0" dirty="0">
                <a:solidFill>
                  <a:schemeClr val="bg2"/>
                </a:solidFill>
                <a:effectLst/>
                <a:latin typeface="宋体" pitchFamily="2" charset="-122"/>
              </a:rPr>
              <a:t>含有</a:t>
            </a:r>
            <a:r>
              <a:rPr lang="en-US" altLang="zh-CN" kern="0" dirty="0">
                <a:solidFill>
                  <a:schemeClr val="bg2"/>
                </a:solidFill>
                <a:effectLst/>
                <a:latin typeface="宋体" pitchFamily="2" charset="-122"/>
              </a:rPr>
              <a:t>n</a:t>
            </a:r>
            <a:r>
              <a:rPr lang="zh-CN" altLang="en-US" kern="0" dirty="0">
                <a:solidFill>
                  <a:schemeClr val="bg2"/>
                </a:solidFill>
                <a:effectLst/>
                <a:latin typeface="宋体" pitchFamily="2" charset="-122"/>
              </a:rPr>
              <a:t>个输入字符</a:t>
            </a:r>
          </a:p>
          <a:p>
            <a:pPr lvl="2">
              <a:lnSpc>
                <a:spcPct val="90000"/>
              </a:lnSpc>
              <a:buClrTx/>
              <a:buFont typeface="Wingdings" panose="05000000000000000000" pitchFamily="2" charset="2"/>
              <a:buChar char="n"/>
              <a:defRPr/>
            </a:pPr>
            <a:r>
              <a:rPr lang="zh-CN" altLang="en-US" kern="0" dirty="0">
                <a:solidFill>
                  <a:schemeClr val="bg2"/>
                </a:solidFill>
                <a:effectLst/>
                <a:latin typeface="宋体" pitchFamily="2" charset="-122"/>
              </a:rPr>
              <a:t>每个结点最多有</a:t>
            </a:r>
            <a:r>
              <a:rPr lang="en-US" altLang="zh-CN" kern="0" dirty="0">
                <a:solidFill>
                  <a:schemeClr val="bg2"/>
                </a:solidFill>
                <a:effectLst/>
                <a:latin typeface="宋体" pitchFamily="2" charset="-122"/>
              </a:rPr>
              <a:t>n</a:t>
            </a:r>
            <a:r>
              <a:rPr lang="zh-CN" altLang="en-US" kern="0" dirty="0">
                <a:solidFill>
                  <a:schemeClr val="bg2"/>
                </a:solidFill>
                <a:effectLst/>
                <a:latin typeface="宋体" pitchFamily="2" charset="-122"/>
              </a:rPr>
              <a:t>条弧射出</a:t>
            </a:r>
          </a:p>
          <a:p>
            <a:pPr lvl="2">
              <a:lnSpc>
                <a:spcPct val="90000"/>
              </a:lnSpc>
              <a:buClrTx/>
              <a:buFont typeface="Wingdings" panose="05000000000000000000" pitchFamily="2" charset="2"/>
              <a:buChar char="n"/>
              <a:defRPr/>
            </a:pPr>
            <a:r>
              <a:rPr lang="zh-CN" altLang="en-US" kern="0" dirty="0">
                <a:solidFill>
                  <a:schemeClr val="bg2"/>
                </a:solidFill>
                <a:effectLst/>
                <a:latin typeface="宋体" pitchFamily="2" charset="-122"/>
              </a:rPr>
              <a:t>每条弧以一个不同的输入字符标记。</a:t>
            </a:r>
          </a:p>
        </p:txBody>
      </p:sp>
      <p:sp>
        <p:nvSpPr>
          <p:cNvPr id="9" name="Rectangle 8"/>
          <p:cNvSpPr>
            <a:spLocks noChangeArrowheads="1"/>
          </p:cNvSpPr>
          <p:nvPr/>
        </p:nvSpPr>
        <p:spPr bwMode="auto">
          <a:xfrm>
            <a:off x="1150938" y="1952625"/>
            <a:ext cx="5834062" cy="579438"/>
          </a:xfrm>
          <a:prstGeom prst="rect">
            <a:avLst/>
          </a:prstGeom>
          <a:solidFill>
            <a:srgbClr val="FFFFD5"/>
          </a:solidFill>
          <a:ln w="9525">
            <a:noFill/>
            <a:miter lim="800000"/>
            <a:headEnd/>
            <a:tailEnd/>
          </a:ln>
          <a:effectLst/>
        </p:spPr>
        <p:txBody>
          <a:bodyPr>
            <a:spAutoFit/>
          </a:bodyPr>
          <a:lstStyle/>
          <a:p>
            <a:pPr eaLnBrk="1" hangingPunct="1">
              <a:defRPr/>
            </a:pPr>
            <a:r>
              <a:rPr lang="en-US" altLang="zh-CN" sz="3200" dirty="0">
                <a:solidFill>
                  <a:srgbClr val="00682F"/>
                </a:solidFill>
                <a:latin typeface="Times New Roman" pitchFamily="18" charset="0"/>
                <a:ea typeface="楷体_GB2312" pitchFamily="49" charset="-122"/>
              </a:rPr>
              <a:t>ε</a:t>
            </a:r>
            <a:r>
              <a:rPr lang="en-US" altLang="zh-CN" sz="3200" dirty="0">
                <a:solidFill>
                  <a:srgbClr val="00682F"/>
                </a:solidFill>
                <a:latin typeface="Times New Roman" pitchFamily="18" charset="0"/>
              </a:rPr>
              <a:t>∈</a:t>
            </a:r>
            <a:r>
              <a:rPr lang="en-US" altLang="zh-CN" sz="3200" dirty="0">
                <a:solidFill>
                  <a:srgbClr val="00682F"/>
                </a:solidFill>
                <a:latin typeface="Times New Roman" pitchFamily="18" charset="0"/>
                <a:ea typeface="楷体_GB2312" pitchFamily="49" charset="-122"/>
              </a:rPr>
              <a:t> </a:t>
            </a:r>
            <a:r>
              <a:rPr lang="en-US" altLang="zh-CN" sz="3200" dirty="0">
                <a:solidFill>
                  <a:srgbClr val="00682F"/>
                </a:solidFill>
                <a:effectLst>
                  <a:outerShdw blurRad="38100" dist="38100" dir="2700000" algn="tl">
                    <a:srgbClr val="000000"/>
                  </a:outerShdw>
                </a:effectLst>
                <a:latin typeface="Times New Roman" pitchFamily="18" charset="0"/>
              </a:rPr>
              <a:t>L(M):</a:t>
            </a:r>
            <a:r>
              <a:rPr lang="en-US" altLang="zh-CN" dirty="0">
                <a:solidFill>
                  <a:srgbClr val="00682F"/>
                </a:solidFill>
                <a:effectLst>
                  <a:outerShdw blurRad="38100" dist="38100" dir="2700000" algn="tl">
                    <a:srgbClr val="FFFFFF"/>
                  </a:outerShdw>
                </a:effectLst>
                <a:latin typeface="Times New Roman" pitchFamily="18" charset="0"/>
              </a:rPr>
              <a:t> </a:t>
            </a:r>
            <a:r>
              <a:rPr lang="zh-CN" altLang="en-US" dirty="0">
                <a:solidFill>
                  <a:srgbClr val="000000"/>
                </a:solidFill>
                <a:latin typeface="+mj-lt"/>
                <a:ea typeface="楷体_GB2312" pitchFamily="49" charset="-122"/>
              </a:rPr>
              <a:t>若</a:t>
            </a:r>
            <a:r>
              <a:rPr lang="en-US" altLang="zh-CN" dirty="0">
                <a:solidFill>
                  <a:srgbClr val="000000"/>
                </a:solidFill>
                <a:latin typeface="+mj-lt"/>
                <a:ea typeface="楷体_GB2312" pitchFamily="49" charset="-122"/>
              </a:rPr>
              <a:t>M</a:t>
            </a:r>
            <a:r>
              <a:rPr lang="zh-CN" altLang="en-US" dirty="0">
                <a:solidFill>
                  <a:srgbClr val="000000"/>
                </a:solidFill>
                <a:latin typeface="+mj-lt"/>
                <a:ea typeface="楷体_GB2312" pitchFamily="49" charset="-122"/>
              </a:rPr>
              <a:t>的初态同时为终态。</a:t>
            </a:r>
            <a:r>
              <a:rPr lang="zh-CN" altLang="en-US" dirty="0">
                <a:solidFill>
                  <a:schemeClr val="tx1"/>
                </a:solidFill>
                <a:latin typeface="+mj-lt"/>
                <a:ea typeface="楷体_GB2312" pitchFamily="49" charset="-122"/>
              </a:rPr>
              <a:t> </a:t>
            </a:r>
          </a:p>
        </p:txBody>
      </p:sp>
      <p:sp>
        <p:nvSpPr>
          <p:cNvPr id="11"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diamond(in)">
                                      <p:cBhvr>
                                        <p:cTn id="7" dur="2000"/>
                                        <p:tgtEl>
                                          <p:spTgt spid="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nodeType="clickEffect">
                                  <p:stCondLst>
                                    <p:cond delay="0"/>
                                  </p:stCondLst>
                                  <p:childTnLst>
                                    <p:set>
                                      <p:cBhvr>
                                        <p:cTn id="17" dur="1" fill="hold">
                                          <p:stCondLst>
                                            <p:cond delay="0"/>
                                          </p:stCondLst>
                                        </p:cTn>
                                        <p:tgtEl>
                                          <p:spTgt spid="8">
                                            <p:txEl>
                                              <p:pRg st="5" end="5"/>
                                            </p:txEl>
                                          </p:spTgt>
                                        </p:tgtEl>
                                        <p:attrNameLst>
                                          <p:attrName>style.visibility</p:attrName>
                                        </p:attrNameLst>
                                      </p:cBhvr>
                                      <p:to>
                                        <p:strVal val="visible"/>
                                      </p:to>
                                    </p:set>
                                    <p:animEffect transition="in" filter="diamond(in)">
                                      <p:cBhvr>
                                        <p:cTn id="18" dur="2000"/>
                                        <p:tgtEl>
                                          <p:spTgt spid="8">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animEffect transition="in" filter="diamond(in)">
                                      <p:cBhvr>
                                        <p:cTn id="23" dur="2000"/>
                                        <p:tgtEl>
                                          <p:spTgt spid="8">
                                            <p:txEl>
                                              <p:pRg st="8" end="8"/>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8" presetClass="entr" presetSubtype="16" fill="hold"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animEffect transition="in" filter="diamond(in)">
                                      <p:cBhvr>
                                        <p:cTn id="33" dur="2000"/>
                                        <p:tgtEl>
                                          <p:spTgt spid="8">
                                            <p:txEl>
                                              <p:pRg st="9" end="9"/>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8" presetClass="entr" presetSubtype="16" fill="hold" nodeType="clickEffect">
                                  <p:stCondLst>
                                    <p:cond delay="0"/>
                                  </p:stCondLst>
                                  <p:childTnLst>
                                    <p:set>
                                      <p:cBhvr>
                                        <p:cTn id="37" dur="1" fill="hold">
                                          <p:stCondLst>
                                            <p:cond delay="0"/>
                                          </p:stCondLst>
                                        </p:cTn>
                                        <p:tgtEl>
                                          <p:spTgt spid="8">
                                            <p:txEl>
                                              <p:pRg st="10" end="10"/>
                                            </p:txEl>
                                          </p:spTgt>
                                        </p:tgtEl>
                                        <p:attrNameLst>
                                          <p:attrName>style.visibility</p:attrName>
                                        </p:attrNameLst>
                                      </p:cBhvr>
                                      <p:to>
                                        <p:strVal val="visible"/>
                                      </p:to>
                                    </p:set>
                                    <p:animEffect transition="in" filter="diamond(in)">
                                      <p:cBhvr>
                                        <p:cTn id="38" dur="2000"/>
                                        <p:tgtEl>
                                          <p:spTgt spid="8">
                                            <p:txEl>
                                              <p:pRg st="10" end="1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8" presetClass="entr" presetSubtype="16" fill="hold" nodeType="clickEffect">
                                  <p:stCondLst>
                                    <p:cond delay="0"/>
                                  </p:stCondLst>
                                  <p:childTnLst>
                                    <p:set>
                                      <p:cBhvr>
                                        <p:cTn id="42" dur="1" fill="hold">
                                          <p:stCondLst>
                                            <p:cond delay="0"/>
                                          </p:stCondLst>
                                        </p:cTn>
                                        <p:tgtEl>
                                          <p:spTgt spid="8">
                                            <p:txEl>
                                              <p:pRg st="11" end="11"/>
                                            </p:txEl>
                                          </p:spTgt>
                                        </p:tgtEl>
                                        <p:attrNameLst>
                                          <p:attrName>style.visibility</p:attrName>
                                        </p:attrNameLst>
                                      </p:cBhvr>
                                      <p:to>
                                        <p:strVal val="visible"/>
                                      </p:to>
                                    </p:set>
                                    <p:animEffect transition="in" filter="diamond(in)">
                                      <p:cBhvr>
                                        <p:cTn id="43" dur="2000"/>
                                        <p:tgtEl>
                                          <p:spTgt spid="8">
                                            <p:txEl>
                                              <p:pRg st="11" end="11"/>
                                            </p:txEl>
                                          </p:spTgt>
                                        </p:tgtEl>
                                      </p:cBhvr>
                                    </p:animEffect>
                                  </p:childTnLst>
                                </p:cTn>
                              </p:par>
                            </p:childTnLst>
                          </p:cTn>
                        </p:par>
                        <p:par>
                          <p:cTn id="44" fill="hold" nodeType="afterGroup">
                            <p:stCondLst>
                              <p:cond delay="2000"/>
                            </p:stCondLst>
                            <p:childTnLst>
                              <p:par>
                                <p:cTn id="45" presetID="2" presetClass="entr" presetSubtype="6"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1+#ppt_w/2"/>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autoUpdateAnimBg="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Box 28"/>
          <p:cNvSpPr txBox="1">
            <a:spLocks noChangeArrowheads="1"/>
          </p:cNvSpPr>
          <p:nvPr/>
        </p:nvSpPr>
        <p:spPr bwMode="auto">
          <a:xfrm>
            <a:off x="3123487" y="0"/>
            <a:ext cx="2843212" cy="65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spcBef>
                <a:spcPct val="50000"/>
              </a:spcBef>
              <a:buClr>
                <a:schemeClr val="folHlink"/>
              </a:buClr>
              <a:buFont typeface="Monotype Sorts" pitchFamily="2" charset="2"/>
              <a:buNone/>
              <a:defRPr/>
            </a:pPr>
            <a:r>
              <a:rPr lang="en-US" altLang="zh-CN" sz="3600" dirty="0">
                <a:solidFill>
                  <a:schemeClr val="bg1">
                    <a:lumMod val="75000"/>
                  </a:schemeClr>
                </a:solidFill>
                <a:effectLst>
                  <a:outerShdw blurRad="38100" dist="38100" dir="2700000" algn="tl">
                    <a:srgbClr val="000000">
                      <a:alpha val="43137"/>
                    </a:srgbClr>
                  </a:outerShdw>
                </a:effectLst>
              </a:rPr>
              <a:t>DFA M  </a:t>
            </a:r>
            <a:r>
              <a:rPr lang="zh-CN" altLang="en-US" sz="3600" dirty="0">
                <a:solidFill>
                  <a:schemeClr val="bg1">
                    <a:lumMod val="75000"/>
                  </a:schemeClr>
                </a:solidFill>
                <a:effectLst>
                  <a:outerShdw blurRad="38100" dist="38100" dir="2700000" algn="tl">
                    <a:srgbClr val="000000">
                      <a:alpha val="43137"/>
                    </a:srgbClr>
                  </a:outerShdw>
                </a:effectLst>
              </a:rPr>
              <a:t>举例</a:t>
            </a:r>
          </a:p>
        </p:txBody>
      </p:sp>
      <p:sp>
        <p:nvSpPr>
          <p:cNvPr id="23555" name="Rectangle 4"/>
          <p:cNvSpPr>
            <a:spLocks noChangeArrowheads="1"/>
          </p:cNvSpPr>
          <p:nvPr/>
        </p:nvSpPr>
        <p:spPr bwMode="auto">
          <a:xfrm>
            <a:off x="1816100" y="1050925"/>
            <a:ext cx="4619625" cy="561975"/>
          </a:xfrm>
          <a:prstGeom prst="rect">
            <a:avLst/>
          </a:prstGeom>
          <a:solidFill>
            <a:srgbClr val="FFE7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zh-CN" altLang="en-US" sz="2800">
                <a:solidFill>
                  <a:schemeClr val="bg2"/>
                </a:solidFill>
                <a:latin typeface="宋体" panose="02010600030101010101" pitchFamily="2" charset="-122"/>
              </a:rPr>
              <a:t>例 仅有一个</a:t>
            </a:r>
            <a:r>
              <a:rPr lang="en-US" altLang="zh-CN" sz="2800">
                <a:solidFill>
                  <a:schemeClr val="bg2"/>
                </a:solidFill>
              </a:rPr>
              <a:t>b</a:t>
            </a:r>
            <a:r>
              <a:rPr lang="zh-CN" altLang="en-US" sz="2800">
                <a:solidFill>
                  <a:schemeClr val="bg2"/>
                </a:solidFill>
                <a:latin typeface="宋体" panose="02010600030101010101" pitchFamily="2" charset="-122"/>
              </a:rPr>
              <a:t>的串的集合</a:t>
            </a:r>
          </a:p>
        </p:txBody>
      </p:sp>
      <p:sp>
        <p:nvSpPr>
          <p:cNvPr id="23556" name="Text Box 7"/>
          <p:cNvSpPr txBox="1">
            <a:spLocks noChangeArrowheads="1"/>
          </p:cNvSpPr>
          <p:nvPr/>
        </p:nvSpPr>
        <p:spPr bwMode="auto">
          <a:xfrm>
            <a:off x="1476375" y="4149725"/>
            <a:ext cx="5029200" cy="519113"/>
          </a:xfrm>
          <a:prstGeom prst="rect">
            <a:avLst/>
          </a:prstGeom>
          <a:solidFill>
            <a:srgbClr val="FFE7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solidFill>
                  <a:schemeClr val="bg2"/>
                </a:solidFill>
                <a:latin typeface="宋体" panose="02010600030101010101" pitchFamily="2" charset="-122"/>
              </a:rPr>
              <a:t>例 包含最多一个</a:t>
            </a:r>
            <a:r>
              <a:rPr lang="en-US" altLang="zh-CN" sz="2800">
                <a:solidFill>
                  <a:schemeClr val="bg2"/>
                </a:solidFill>
                <a:latin typeface="宋体" panose="02010600030101010101" pitchFamily="2" charset="-122"/>
              </a:rPr>
              <a:t>b</a:t>
            </a:r>
            <a:r>
              <a:rPr lang="zh-CN" altLang="en-US" sz="2800">
                <a:solidFill>
                  <a:schemeClr val="bg2"/>
                </a:solidFill>
                <a:latin typeface="宋体" panose="02010600030101010101" pitchFamily="2" charset="-122"/>
              </a:rPr>
              <a:t>的串的集合</a:t>
            </a:r>
            <a:r>
              <a:rPr lang="zh-CN" altLang="en-US" sz="2400" b="0">
                <a:solidFill>
                  <a:schemeClr val="bg2"/>
                </a:solidFill>
              </a:rPr>
              <a:t> </a:t>
            </a:r>
          </a:p>
        </p:txBody>
      </p:sp>
      <p:grpSp>
        <p:nvGrpSpPr>
          <p:cNvPr id="9" name="Group 29"/>
          <p:cNvGrpSpPr>
            <a:grpSpLocks/>
          </p:cNvGrpSpPr>
          <p:nvPr/>
        </p:nvGrpSpPr>
        <p:grpSpPr bwMode="auto">
          <a:xfrm>
            <a:off x="1258888" y="1773238"/>
            <a:ext cx="5410200" cy="1219200"/>
            <a:chOff x="912" y="1008"/>
            <a:chExt cx="3408" cy="768"/>
          </a:xfrm>
        </p:grpSpPr>
        <p:sp>
          <p:nvSpPr>
            <p:cNvPr id="23578" name="AutoShape 10"/>
            <p:cNvSpPr>
              <a:spLocks noChangeArrowheads="1"/>
            </p:cNvSpPr>
            <p:nvPr/>
          </p:nvSpPr>
          <p:spPr bwMode="auto">
            <a:xfrm>
              <a:off x="1632" y="1296"/>
              <a:ext cx="432" cy="4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13" y="10800"/>
                  </a:moveTo>
                  <a:cubicBezTo>
                    <a:pt x="113" y="16702"/>
                    <a:pt x="4898" y="21487"/>
                    <a:pt x="10800" y="21487"/>
                  </a:cubicBezTo>
                  <a:cubicBezTo>
                    <a:pt x="16702" y="21487"/>
                    <a:pt x="21487" y="16702"/>
                    <a:pt x="21487" y="10800"/>
                  </a:cubicBezTo>
                  <a:cubicBezTo>
                    <a:pt x="21487" y="4898"/>
                    <a:pt x="16702" y="113"/>
                    <a:pt x="10800" y="113"/>
                  </a:cubicBezTo>
                  <a:cubicBezTo>
                    <a:pt x="4898" y="113"/>
                    <a:pt x="113" y="4898"/>
                    <a:pt x="113" y="10800"/>
                  </a:cubicBezTo>
                  <a:close/>
                </a:path>
              </a:pathLst>
            </a:cu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 name="Line 11"/>
            <p:cNvSpPr>
              <a:spLocks noChangeShapeType="1"/>
            </p:cNvSpPr>
            <p:nvPr/>
          </p:nvSpPr>
          <p:spPr bwMode="auto">
            <a:xfrm>
              <a:off x="912" y="1565"/>
              <a:ext cx="720" cy="0"/>
            </a:xfrm>
            <a:prstGeom prst="line">
              <a:avLst/>
            </a:prstGeom>
            <a:noFill/>
            <a:ln w="38100">
              <a:solidFill>
                <a:schemeClr val="bg2"/>
              </a:solidFill>
              <a:round/>
              <a:headEnd/>
              <a:tailEnd type="triangle" w="med" len="me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cxnSp>
          <p:nvCxnSpPr>
            <p:cNvPr id="23580" name="AutoShape 12"/>
            <p:cNvCxnSpPr>
              <a:cxnSpLocks noChangeShapeType="1"/>
              <a:endCxn id="23583" idx="6"/>
            </p:cNvCxnSpPr>
            <p:nvPr/>
          </p:nvCxnSpPr>
          <p:spPr bwMode="auto">
            <a:xfrm rot="16200000" flipH="1">
              <a:off x="3432" y="1344"/>
              <a:ext cx="240" cy="192"/>
            </a:xfrm>
            <a:prstGeom prst="curvedConnector4">
              <a:avLst>
                <a:gd name="adj1" fmla="val -32088"/>
                <a:gd name="adj2" fmla="val 175000"/>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23581" name="Text Box 13"/>
            <p:cNvSpPr txBox="1">
              <a:spLocks noChangeArrowheads="1"/>
            </p:cNvSpPr>
            <p:nvPr/>
          </p:nvSpPr>
          <p:spPr bwMode="auto">
            <a:xfrm>
              <a:off x="3696" y="1056"/>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SzTx/>
                <a:buFontTx/>
                <a:buNone/>
              </a:pPr>
              <a:r>
                <a:rPr kumimoji="0" lang="en-US" altLang="zh-CN" sz="2400" i="1">
                  <a:solidFill>
                    <a:schemeClr val="bg2"/>
                  </a:solidFill>
                </a:rPr>
                <a:t>not b</a:t>
              </a:r>
            </a:p>
          </p:txBody>
        </p:sp>
        <p:sp>
          <p:nvSpPr>
            <p:cNvPr id="14" name="Line 14"/>
            <p:cNvSpPr>
              <a:spLocks noChangeShapeType="1"/>
            </p:cNvSpPr>
            <p:nvPr/>
          </p:nvSpPr>
          <p:spPr bwMode="auto">
            <a:xfrm>
              <a:off x="2160" y="1565"/>
              <a:ext cx="1008" cy="0"/>
            </a:xfrm>
            <a:prstGeom prst="line">
              <a:avLst/>
            </a:prstGeom>
            <a:noFill/>
            <a:ln w="38100">
              <a:solidFill>
                <a:schemeClr val="bg2"/>
              </a:solidFill>
              <a:round/>
              <a:headEnd/>
              <a:tailEnd type="triangle" w="med" len="me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23583" name="AutoShape 15"/>
            <p:cNvSpPr>
              <a:spLocks noChangeArrowheads="1"/>
            </p:cNvSpPr>
            <p:nvPr/>
          </p:nvSpPr>
          <p:spPr bwMode="auto">
            <a:xfrm>
              <a:off x="3168" y="1344"/>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86" y="10800"/>
                  </a:moveTo>
                  <a:cubicBezTo>
                    <a:pt x="3086" y="15060"/>
                    <a:pt x="6540" y="18514"/>
                    <a:pt x="10800" y="18514"/>
                  </a:cubicBezTo>
                  <a:cubicBezTo>
                    <a:pt x="15060" y="18514"/>
                    <a:pt x="18514" y="15060"/>
                    <a:pt x="18514" y="10800"/>
                  </a:cubicBezTo>
                  <a:cubicBezTo>
                    <a:pt x="18514" y="6540"/>
                    <a:pt x="15060" y="3086"/>
                    <a:pt x="10800" y="3086"/>
                  </a:cubicBezTo>
                  <a:cubicBezTo>
                    <a:pt x="6540" y="3086"/>
                    <a:pt x="3086" y="6540"/>
                    <a:pt x="3086" y="10800"/>
                  </a:cubicBezTo>
                  <a:close/>
                </a:path>
              </a:pathLst>
            </a:cu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84" name="Text Box 16"/>
            <p:cNvSpPr txBox="1">
              <a:spLocks noChangeArrowheads="1"/>
            </p:cNvSpPr>
            <p:nvPr/>
          </p:nvSpPr>
          <p:spPr bwMode="auto">
            <a:xfrm>
              <a:off x="2592" y="13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SzTx/>
                <a:buFontTx/>
                <a:buNone/>
              </a:pPr>
              <a:r>
                <a:rPr kumimoji="0" lang="en-US" altLang="zh-CN" sz="2400" i="1">
                  <a:solidFill>
                    <a:schemeClr val="bg2"/>
                  </a:solidFill>
                </a:rPr>
                <a:t>b</a:t>
              </a:r>
            </a:p>
          </p:txBody>
        </p:sp>
        <p:cxnSp>
          <p:nvCxnSpPr>
            <p:cNvPr id="23585" name="AutoShape 17"/>
            <p:cNvCxnSpPr>
              <a:cxnSpLocks noChangeShapeType="1"/>
              <a:endCxn id="23578" idx="6"/>
            </p:cNvCxnSpPr>
            <p:nvPr/>
          </p:nvCxnSpPr>
          <p:spPr bwMode="auto">
            <a:xfrm rot="16200000" flipH="1">
              <a:off x="1860" y="1332"/>
              <a:ext cx="264" cy="144"/>
            </a:xfrm>
            <a:prstGeom prst="curvedConnector4">
              <a:avLst>
                <a:gd name="adj1" fmla="val -26139"/>
                <a:gd name="adj2" fmla="val 200000"/>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23586" name="Text Box 18"/>
            <p:cNvSpPr txBox="1">
              <a:spLocks noChangeArrowheads="1"/>
            </p:cNvSpPr>
            <p:nvPr/>
          </p:nvSpPr>
          <p:spPr bwMode="auto">
            <a:xfrm>
              <a:off x="2160" y="1008"/>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SzTx/>
                <a:buFontTx/>
                <a:buNone/>
              </a:pPr>
              <a:r>
                <a:rPr kumimoji="0" lang="en-US" altLang="zh-CN" sz="2400" i="1">
                  <a:solidFill>
                    <a:schemeClr val="bg2"/>
                  </a:solidFill>
                </a:rPr>
                <a:t>not b</a:t>
              </a:r>
            </a:p>
          </p:txBody>
        </p:sp>
      </p:grpSp>
      <p:grpSp>
        <p:nvGrpSpPr>
          <p:cNvPr id="19" name="Group 30"/>
          <p:cNvGrpSpPr>
            <a:grpSpLocks/>
          </p:cNvGrpSpPr>
          <p:nvPr/>
        </p:nvGrpSpPr>
        <p:grpSpPr bwMode="auto">
          <a:xfrm>
            <a:off x="1403350" y="4652963"/>
            <a:ext cx="5410200" cy="1219200"/>
            <a:chOff x="672" y="2688"/>
            <a:chExt cx="3408" cy="768"/>
          </a:xfrm>
        </p:grpSpPr>
        <p:sp>
          <p:nvSpPr>
            <p:cNvPr id="20" name="Line 19"/>
            <p:cNvSpPr>
              <a:spLocks noChangeShapeType="1"/>
            </p:cNvSpPr>
            <p:nvPr/>
          </p:nvSpPr>
          <p:spPr bwMode="auto">
            <a:xfrm>
              <a:off x="672" y="3245"/>
              <a:ext cx="720" cy="0"/>
            </a:xfrm>
            <a:prstGeom prst="line">
              <a:avLst/>
            </a:prstGeom>
            <a:noFill/>
            <a:ln w="38100">
              <a:solidFill>
                <a:schemeClr val="bg2"/>
              </a:solidFill>
              <a:round/>
              <a:headEnd/>
              <a:tailEnd type="triangle" w="med" len="me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cxnSp>
          <p:nvCxnSpPr>
            <p:cNvPr id="23570" name="AutoShape 20"/>
            <p:cNvCxnSpPr>
              <a:cxnSpLocks noChangeShapeType="1"/>
              <a:endCxn id="23573" idx="6"/>
            </p:cNvCxnSpPr>
            <p:nvPr/>
          </p:nvCxnSpPr>
          <p:spPr bwMode="auto">
            <a:xfrm rot="16200000" flipH="1">
              <a:off x="3240" y="3024"/>
              <a:ext cx="240" cy="192"/>
            </a:xfrm>
            <a:prstGeom prst="curvedConnector4">
              <a:avLst>
                <a:gd name="adj1" fmla="val -25421"/>
                <a:gd name="adj2" fmla="val 149995"/>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23571" name="Text Box 21"/>
            <p:cNvSpPr txBox="1">
              <a:spLocks noChangeArrowheads="1"/>
            </p:cNvSpPr>
            <p:nvPr/>
          </p:nvSpPr>
          <p:spPr bwMode="auto">
            <a:xfrm>
              <a:off x="3456" y="2784"/>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SzTx/>
                <a:buFontTx/>
                <a:buNone/>
              </a:pPr>
              <a:r>
                <a:rPr kumimoji="0" lang="en-US" altLang="zh-CN" sz="2400" i="1">
                  <a:solidFill>
                    <a:schemeClr val="bg2"/>
                  </a:solidFill>
                </a:rPr>
                <a:t>not b</a:t>
              </a:r>
            </a:p>
          </p:txBody>
        </p:sp>
        <p:sp>
          <p:nvSpPr>
            <p:cNvPr id="23" name="Line 22"/>
            <p:cNvSpPr>
              <a:spLocks noChangeShapeType="1"/>
            </p:cNvSpPr>
            <p:nvPr/>
          </p:nvSpPr>
          <p:spPr bwMode="auto">
            <a:xfrm>
              <a:off x="1968" y="3245"/>
              <a:ext cx="1008" cy="0"/>
            </a:xfrm>
            <a:prstGeom prst="line">
              <a:avLst/>
            </a:prstGeom>
            <a:noFill/>
            <a:ln w="38100">
              <a:solidFill>
                <a:schemeClr val="bg2"/>
              </a:solidFill>
              <a:round/>
              <a:headEnd/>
              <a:tailEnd type="triangle" w="med" len="me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23573" name="AutoShape 23"/>
            <p:cNvSpPr>
              <a:spLocks noChangeArrowheads="1"/>
            </p:cNvSpPr>
            <p:nvPr/>
          </p:nvSpPr>
          <p:spPr bwMode="auto">
            <a:xfrm>
              <a:off x="2976" y="3024"/>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86" y="10800"/>
                  </a:moveTo>
                  <a:cubicBezTo>
                    <a:pt x="3086" y="15060"/>
                    <a:pt x="6540" y="18514"/>
                    <a:pt x="10800" y="18514"/>
                  </a:cubicBezTo>
                  <a:cubicBezTo>
                    <a:pt x="15060" y="18514"/>
                    <a:pt x="18514" y="15060"/>
                    <a:pt x="18514" y="10800"/>
                  </a:cubicBezTo>
                  <a:cubicBezTo>
                    <a:pt x="18514" y="6540"/>
                    <a:pt x="15060" y="3086"/>
                    <a:pt x="10800" y="3086"/>
                  </a:cubicBezTo>
                  <a:cubicBezTo>
                    <a:pt x="6540" y="3086"/>
                    <a:pt x="3086" y="6540"/>
                    <a:pt x="3086" y="10800"/>
                  </a:cubicBezTo>
                  <a:close/>
                </a:path>
              </a:pathLst>
            </a:cu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74" name="Text Box 24"/>
            <p:cNvSpPr txBox="1">
              <a:spLocks noChangeArrowheads="1"/>
            </p:cNvSpPr>
            <p:nvPr/>
          </p:nvSpPr>
          <p:spPr bwMode="auto">
            <a:xfrm>
              <a:off x="2400" y="302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SzTx/>
                <a:buFontTx/>
                <a:buNone/>
              </a:pPr>
              <a:r>
                <a:rPr kumimoji="0" lang="en-US" altLang="zh-CN" sz="2400" i="1">
                  <a:solidFill>
                    <a:schemeClr val="bg2"/>
                  </a:solidFill>
                </a:rPr>
                <a:t>b</a:t>
              </a:r>
            </a:p>
          </p:txBody>
        </p:sp>
        <p:cxnSp>
          <p:nvCxnSpPr>
            <p:cNvPr id="23575" name="AutoShape 25"/>
            <p:cNvCxnSpPr>
              <a:cxnSpLocks noChangeShapeType="1"/>
              <a:stCxn id="23577" idx="0"/>
            </p:cNvCxnSpPr>
            <p:nvPr/>
          </p:nvCxnSpPr>
          <p:spPr bwMode="auto">
            <a:xfrm rot="5400000" flipV="1">
              <a:off x="1656" y="3000"/>
              <a:ext cx="192" cy="240"/>
            </a:xfrm>
            <a:prstGeom prst="curvedConnector4">
              <a:avLst>
                <a:gd name="adj1" fmla="val -75000"/>
                <a:gd name="adj2" fmla="val 136662"/>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23576" name="Text Box 26"/>
            <p:cNvSpPr txBox="1">
              <a:spLocks noChangeArrowheads="1"/>
            </p:cNvSpPr>
            <p:nvPr/>
          </p:nvSpPr>
          <p:spPr bwMode="auto">
            <a:xfrm>
              <a:off x="1824" y="2688"/>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SzTx/>
                <a:buFontTx/>
                <a:buNone/>
              </a:pPr>
              <a:r>
                <a:rPr kumimoji="0" lang="en-US" altLang="zh-CN" sz="2400" i="1">
                  <a:solidFill>
                    <a:schemeClr val="bg2"/>
                  </a:solidFill>
                </a:rPr>
                <a:t>not b</a:t>
              </a:r>
            </a:p>
          </p:txBody>
        </p:sp>
        <p:sp>
          <p:nvSpPr>
            <p:cNvPr id="23577" name="AutoShape 27"/>
            <p:cNvSpPr>
              <a:spLocks noChangeArrowheads="1"/>
            </p:cNvSpPr>
            <p:nvPr/>
          </p:nvSpPr>
          <p:spPr bwMode="auto">
            <a:xfrm>
              <a:off x="1392" y="3024"/>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86" y="10800"/>
                  </a:moveTo>
                  <a:cubicBezTo>
                    <a:pt x="3086" y="15060"/>
                    <a:pt x="6540" y="18514"/>
                    <a:pt x="10800" y="18514"/>
                  </a:cubicBezTo>
                  <a:cubicBezTo>
                    <a:pt x="15060" y="18514"/>
                    <a:pt x="18514" y="15060"/>
                    <a:pt x="18514" y="10800"/>
                  </a:cubicBezTo>
                  <a:cubicBezTo>
                    <a:pt x="18514" y="6540"/>
                    <a:pt x="15060" y="3086"/>
                    <a:pt x="10800" y="3086"/>
                  </a:cubicBezTo>
                  <a:cubicBezTo>
                    <a:pt x="6540" y="3086"/>
                    <a:pt x="3086" y="6540"/>
                    <a:pt x="3086" y="10800"/>
                  </a:cubicBezTo>
                  <a:close/>
                </a:path>
              </a:pathLst>
            </a:cu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9" name="AutoShape 32"/>
          <p:cNvSpPr>
            <a:spLocks noChangeArrowheads="1"/>
          </p:cNvSpPr>
          <p:nvPr/>
        </p:nvSpPr>
        <p:spPr bwMode="auto">
          <a:xfrm>
            <a:off x="6372225" y="2060575"/>
            <a:ext cx="2490788" cy="495300"/>
          </a:xfrm>
          <a:prstGeom prst="flowChartAlternateProcess">
            <a:avLst/>
          </a:prstGeom>
          <a:solidFill>
            <a:srgbClr val="99CC00"/>
          </a:solidFill>
          <a:ln w="9525" algn="ctr">
            <a:solidFill>
              <a:srgbClr val="000000"/>
            </a:solidFill>
            <a:miter lim="800000"/>
            <a:headEnd/>
            <a:tailEnd/>
          </a:ln>
        </p:spPr>
        <p:txBody>
          <a:bodyPr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zh-CN" altLang="en-US" sz="2400">
                <a:solidFill>
                  <a:schemeClr val="bg2"/>
                </a:solidFill>
                <a:latin typeface="宋体" panose="02010600030101010101" pitchFamily="2" charset="-122"/>
              </a:rPr>
              <a:t>二者之间的区别</a:t>
            </a:r>
          </a:p>
        </p:txBody>
      </p:sp>
      <p:grpSp>
        <p:nvGrpSpPr>
          <p:cNvPr id="30" name="Group 33"/>
          <p:cNvGrpSpPr>
            <a:grpSpLocks/>
          </p:cNvGrpSpPr>
          <p:nvPr/>
        </p:nvGrpSpPr>
        <p:grpSpPr bwMode="auto">
          <a:xfrm>
            <a:off x="2843213" y="2565400"/>
            <a:ext cx="4248150" cy="792163"/>
            <a:chOff x="2018" y="1616"/>
            <a:chExt cx="2676" cy="499"/>
          </a:xfrm>
        </p:grpSpPr>
        <p:sp>
          <p:nvSpPr>
            <p:cNvPr id="31" name="Line 34"/>
            <p:cNvSpPr>
              <a:spLocks noChangeShapeType="1"/>
            </p:cNvSpPr>
            <p:nvPr/>
          </p:nvSpPr>
          <p:spPr bwMode="auto">
            <a:xfrm>
              <a:off x="2018" y="1934"/>
              <a:ext cx="0" cy="181"/>
            </a:xfrm>
            <a:prstGeom prst="line">
              <a:avLst/>
            </a:prstGeom>
            <a:noFill/>
            <a:ln w="38100">
              <a:solidFill>
                <a:srgbClr val="00682F"/>
              </a:solidFill>
              <a:prstDash val="lgDashDotDot"/>
              <a:round/>
              <a:headEnd/>
              <a:tailEnd/>
            </a:ln>
            <a:effectLst/>
          </p:spPr>
          <p:txBody>
            <a:bodyPr>
              <a:spAutoFit/>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32" name="Line 35"/>
            <p:cNvSpPr>
              <a:spLocks noChangeShapeType="1"/>
            </p:cNvSpPr>
            <p:nvPr/>
          </p:nvSpPr>
          <p:spPr bwMode="auto">
            <a:xfrm>
              <a:off x="2018" y="2115"/>
              <a:ext cx="2676" cy="0"/>
            </a:xfrm>
            <a:prstGeom prst="line">
              <a:avLst/>
            </a:prstGeom>
            <a:noFill/>
            <a:ln w="38100">
              <a:solidFill>
                <a:srgbClr val="00682F"/>
              </a:solidFill>
              <a:prstDash val="lgDashDotDot"/>
              <a:round/>
              <a:headEnd/>
              <a:tailEnd/>
            </a:ln>
            <a:effectLst/>
          </p:spPr>
          <p:txBody>
            <a:bodyPr>
              <a:spAutoFit/>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33" name="Line 36"/>
            <p:cNvSpPr>
              <a:spLocks noChangeShapeType="1"/>
            </p:cNvSpPr>
            <p:nvPr/>
          </p:nvSpPr>
          <p:spPr bwMode="auto">
            <a:xfrm flipV="1">
              <a:off x="4694" y="1616"/>
              <a:ext cx="0" cy="499"/>
            </a:xfrm>
            <a:prstGeom prst="line">
              <a:avLst/>
            </a:prstGeom>
            <a:noFill/>
            <a:ln w="38100">
              <a:solidFill>
                <a:srgbClr val="00682F"/>
              </a:solidFill>
              <a:prstDash val="lgDashDotDot"/>
              <a:round/>
              <a:headEnd/>
              <a:tailEnd type="triangle" w="med" len="med"/>
            </a:ln>
            <a:effectLst/>
          </p:spPr>
          <p:txBody>
            <a:bodyPr>
              <a:spAutoFit/>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grpSp>
      <p:grpSp>
        <p:nvGrpSpPr>
          <p:cNvPr id="34" name="Group 37"/>
          <p:cNvGrpSpPr>
            <a:grpSpLocks/>
          </p:cNvGrpSpPr>
          <p:nvPr/>
        </p:nvGrpSpPr>
        <p:grpSpPr bwMode="auto">
          <a:xfrm>
            <a:off x="2916238" y="2565400"/>
            <a:ext cx="5111750" cy="3600450"/>
            <a:chOff x="2064" y="1616"/>
            <a:chExt cx="3220" cy="2268"/>
          </a:xfrm>
        </p:grpSpPr>
        <p:sp>
          <p:nvSpPr>
            <p:cNvPr id="35" name="Line 38"/>
            <p:cNvSpPr>
              <a:spLocks noChangeShapeType="1"/>
            </p:cNvSpPr>
            <p:nvPr/>
          </p:nvSpPr>
          <p:spPr bwMode="auto">
            <a:xfrm>
              <a:off x="2064" y="3748"/>
              <a:ext cx="0" cy="136"/>
            </a:xfrm>
            <a:prstGeom prst="line">
              <a:avLst/>
            </a:prstGeom>
            <a:noFill/>
            <a:ln w="38100">
              <a:solidFill>
                <a:srgbClr val="00682F"/>
              </a:solidFill>
              <a:prstDash val="lgDashDotDot"/>
              <a:round/>
              <a:headEnd/>
              <a:tailEnd/>
            </a:ln>
            <a:effectLst/>
          </p:spPr>
          <p:txBody>
            <a:bodyPr>
              <a:spAutoFit/>
            </a:bodyP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36" name="Line 39"/>
            <p:cNvSpPr>
              <a:spLocks noChangeShapeType="1"/>
            </p:cNvSpPr>
            <p:nvPr/>
          </p:nvSpPr>
          <p:spPr bwMode="auto">
            <a:xfrm>
              <a:off x="2064" y="3884"/>
              <a:ext cx="3220" cy="0"/>
            </a:xfrm>
            <a:prstGeom prst="line">
              <a:avLst/>
            </a:prstGeom>
            <a:noFill/>
            <a:ln w="38100">
              <a:solidFill>
                <a:srgbClr val="00682F"/>
              </a:solidFill>
              <a:prstDash val="lgDashDotDot"/>
              <a:round/>
              <a:headEnd/>
              <a:tailEnd/>
            </a:ln>
            <a:effectLst/>
          </p:spPr>
          <p:txBody>
            <a:bodyPr>
              <a:spAutoFit/>
            </a:bodyP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37" name="Line 40"/>
            <p:cNvSpPr>
              <a:spLocks noChangeShapeType="1"/>
            </p:cNvSpPr>
            <p:nvPr/>
          </p:nvSpPr>
          <p:spPr bwMode="auto">
            <a:xfrm flipV="1">
              <a:off x="5284" y="1616"/>
              <a:ext cx="0" cy="2268"/>
            </a:xfrm>
            <a:prstGeom prst="line">
              <a:avLst/>
            </a:prstGeom>
            <a:noFill/>
            <a:ln w="38100">
              <a:solidFill>
                <a:srgbClr val="00682F"/>
              </a:solidFill>
              <a:prstDash val="lgDashDotDot"/>
              <a:round/>
              <a:headEnd/>
              <a:tailEnd type="triangle" w="med" len="med"/>
            </a:ln>
            <a:effectLst/>
          </p:spPr>
          <p:txBody>
            <a:bodyPr>
              <a:spAutoFit/>
            </a:bodyP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sp>
        <p:nvSpPr>
          <p:cNvPr id="38"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0-#ppt_w/2"/>
                                          </p:val>
                                        </p:tav>
                                        <p:tav tm="100000">
                                          <p:val>
                                            <p:strVal val="#ppt_x"/>
                                          </p:val>
                                        </p:tav>
                                      </p:tavLst>
                                    </p:anim>
                                    <p:anim calcmode="lin" valueType="num">
                                      <p:cBhvr additive="base">
                                        <p:cTn id="1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p:cTn id="19" dur="1000" fill="hold"/>
                                        <p:tgtEl>
                                          <p:spTgt spid="29"/>
                                        </p:tgtEl>
                                        <p:attrNameLst>
                                          <p:attrName>ppt_w</p:attrName>
                                        </p:attrNameLst>
                                      </p:cBhvr>
                                      <p:tavLst>
                                        <p:tav tm="0">
                                          <p:val>
                                            <p:strVal val="#ppt_w*0.70"/>
                                          </p:val>
                                        </p:tav>
                                        <p:tav tm="100000">
                                          <p:val>
                                            <p:strVal val="#ppt_w"/>
                                          </p:val>
                                        </p:tav>
                                      </p:tavLst>
                                    </p:anim>
                                    <p:anim calcmode="lin" valueType="num">
                                      <p:cBhvr>
                                        <p:cTn id="20" dur="1000" fill="hold"/>
                                        <p:tgtEl>
                                          <p:spTgt spid="29"/>
                                        </p:tgtEl>
                                        <p:attrNameLst>
                                          <p:attrName>ppt_h</p:attrName>
                                        </p:attrNameLst>
                                      </p:cBhvr>
                                      <p:tavLst>
                                        <p:tav tm="0">
                                          <p:val>
                                            <p:strVal val="#ppt_h"/>
                                          </p:val>
                                        </p:tav>
                                        <p:tav tm="100000">
                                          <p:val>
                                            <p:strVal val="#ppt_h"/>
                                          </p:val>
                                        </p:tav>
                                      </p:tavLst>
                                    </p:anim>
                                    <p:animEffect transition="in" filter="fade">
                                      <p:cBhvr>
                                        <p:cTn id="21" dur="1000"/>
                                        <p:tgtEl>
                                          <p:spTgt spid="29"/>
                                        </p:tgtEl>
                                      </p:cBhvr>
                                    </p:animEffect>
                                  </p:childTnLst>
                                </p:cTn>
                              </p:par>
                            </p:childTnLst>
                          </p:cTn>
                        </p:par>
                        <p:par>
                          <p:cTn id="22" fill="hold" nodeType="afterGroup">
                            <p:stCondLst>
                              <p:cond delay="1000"/>
                            </p:stCondLst>
                            <p:childTnLst>
                              <p:par>
                                <p:cTn id="23" presetID="10" presetClass="entr" presetSubtype="0"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2000"/>
                                        <p:tgtEl>
                                          <p:spTgt spid="30"/>
                                        </p:tgtEl>
                                      </p:cBhvr>
                                    </p:animEffect>
                                  </p:childTnLst>
                                </p:cTn>
                              </p:par>
                            </p:childTnLst>
                          </p:cTn>
                        </p:par>
                        <p:par>
                          <p:cTn id="26" fill="hold" nodeType="afterGroup">
                            <p:stCondLst>
                              <p:cond delay="3000"/>
                            </p:stCondLst>
                            <p:childTnLst>
                              <p:par>
                                <p:cTn id="27" presetID="10" presetClass="entr" presetSubtype="0" fill="hold" nodeType="after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2000"/>
                                        <p:tgtEl>
                                          <p:spTgt spid="34"/>
                                        </p:tgtEl>
                                      </p:cBhvr>
                                    </p:animEffect>
                                  </p:childTnLst>
                                </p:cTn>
                              </p:par>
                            </p:childTnLst>
                          </p:cTn>
                        </p:par>
                        <p:par>
                          <p:cTn id="30" fill="hold" nodeType="afterGroup">
                            <p:stCondLst>
                              <p:cond delay="5000"/>
                            </p:stCondLst>
                            <p:childTnLst>
                              <p:par>
                                <p:cTn id="31" presetID="2" presetClass="entr" presetSubtype="6"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additive="base">
                                        <p:cTn id="33" dur="500" fill="hold"/>
                                        <p:tgtEl>
                                          <p:spTgt spid="38"/>
                                        </p:tgtEl>
                                        <p:attrNameLst>
                                          <p:attrName>ppt_x</p:attrName>
                                        </p:attrNameLst>
                                      </p:cBhvr>
                                      <p:tavLst>
                                        <p:tav tm="0">
                                          <p:val>
                                            <p:strVal val="1+#ppt_w/2"/>
                                          </p:val>
                                        </p:tav>
                                        <p:tav tm="100000">
                                          <p:val>
                                            <p:strVal val="#ppt_x"/>
                                          </p:val>
                                        </p:tav>
                                      </p:tavLst>
                                    </p:anim>
                                    <p:anim calcmode="lin" valueType="num">
                                      <p:cBhvr additive="base">
                                        <p:cTn id="3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8"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A2487A00-0CA3-49B2-AAAC-1D3BB7B1318D}" type="datetime1">
              <a:rPr lang="zh-CN" altLang="en-US" smtClean="0"/>
              <a:pPr>
                <a:defRPr/>
              </a:pPr>
              <a:t>2020/10/7</a:t>
            </a:fld>
            <a:endParaRPr lang="en-US" altLang="zh-CN"/>
          </a:p>
        </p:txBody>
      </p:sp>
      <p:sp>
        <p:nvSpPr>
          <p:cNvPr id="2457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96992D96-2178-4FF7-9231-736F3B2853D8}" type="slidenum">
              <a:rPr lang="en-US" altLang="zh-CN" sz="1400" smtClean="0"/>
              <a:pPr>
                <a:spcBef>
                  <a:spcPct val="0"/>
                </a:spcBef>
                <a:buClrTx/>
                <a:buSzTx/>
                <a:buFontTx/>
                <a:buNone/>
              </a:pPr>
              <a:t>18</a:t>
            </a:fld>
            <a:endParaRPr lang="en-US" altLang="zh-CN" sz="1400"/>
          </a:p>
        </p:txBody>
      </p:sp>
      <p:sp>
        <p:nvSpPr>
          <p:cNvPr id="6" name="Rectangle 5"/>
          <p:cNvSpPr>
            <a:spLocks noChangeArrowheads="1"/>
          </p:cNvSpPr>
          <p:nvPr/>
        </p:nvSpPr>
        <p:spPr bwMode="auto">
          <a:xfrm>
            <a:off x="107950" y="188913"/>
            <a:ext cx="8893175"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defRPr/>
            </a:pPr>
            <a:r>
              <a:rPr lang="zh-CN" altLang="en-US" sz="3600" dirty="0">
                <a:solidFill>
                  <a:schemeClr val="bg1">
                    <a:lumMod val="75000"/>
                  </a:schemeClr>
                </a:solidFill>
                <a:effectLst>
                  <a:outerShdw blurRad="38100" dist="38100" dir="2700000" algn="tl">
                    <a:srgbClr val="000000">
                      <a:alpha val="43137"/>
                    </a:srgbClr>
                  </a:outerShdw>
                </a:effectLst>
              </a:rPr>
              <a:t>有穷自动机用于某些重要软件的设计和构造</a:t>
            </a:r>
          </a:p>
        </p:txBody>
      </p:sp>
      <p:sp>
        <p:nvSpPr>
          <p:cNvPr id="24581" name="日期占位符 3"/>
          <p:cNvSpPr txBox="1">
            <a:spLocks/>
          </p:cNvSpPr>
          <p:nvPr/>
        </p:nvSpPr>
        <p:spPr bwMode="auto">
          <a:xfrm>
            <a:off x="11430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E9C5DF19-8CD3-4255-8D39-BE471123CF99}" type="datetime1">
              <a:rPr lang="zh-CN" altLang="en-US" sz="1400" b="0"/>
              <a:pPr>
                <a:spcBef>
                  <a:spcPct val="0"/>
                </a:spcBef>
                <a:buClrTx/>
                <a:buSzTx/>
                <a:buFontTx/>
                <a:buNone/>
              </a:pPr>
              <a:t>2020/10/7</a:t>
            </a:fld>
            <a:endParaRPr lang="en-US" altLang="zh-CN" sz="1400" b="0"/>
          </a:p>
        </p:txBody>
      </p:sp>
      <p:sp>
        <p:nvSpPr>
          <p:cNvPr id="24582" name="灯片编号占位符 5"/>
          <p:cNvSpPr txBox="1">
            <a:spLocks/>
          </p:cNvSpPr>
          <p:nvPr/>
        </p:nvSpPr>
        <p:spPr bwMode="auto">
          <a:xfrm>
            <a:off x="70104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r">
              <a:spcBef>
                <a:spcPct val="0"/>
              </a:spcBef>
              <a:buClrTx/>
              <a:buSzTx/>
              <a:buFontTx/>
              <a:buNone/>
            </a:pPr>
            <a:fld id="{4701CD7B-41DA-43CF-8744-20964B7D185D}" type="slidenum">
              <a:rPr lang="en-US" altLang="zh-CN" sz="1400" b="0"/>
              <a:pPr algn="r">
                <a:spcBef>
                  <a:spcPct val="0"/>
                </a:spcBef>
                <a:buClrTx/>
                <a:buSzTx/>
                <a:buFontTx/>
                <a:buNone/>
              </a:pPr>
              <a:t>18</a:t>
            </a:fld>
            <a:endParaRPr lang="en-US" altLang="zh-CN" sz="1400" b="0"/>
          </a:p>
        </p:txBody>
      </p:sp>
      <p:sp>
        <p:nvSpPr>
          <p:cNvPr id="24583" name="Rectangle 4"/>
          <p:cNvSpPr>
            <a:spLocks noChangeArrowheads="1"/>
          </p:cNvSpPr>
          <p:nvPr/>
        </p:nvSpPr>
        <p:spPr bwMode="auto">
          <a:xfrm>
            <a:off x="457200" y="1295400"/>
            <a:ext cx="8435975"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Pct val="80000"/>
              <a:buFont typeface="Wingdings" panose="05000000000000000000" pitchFamily="2" charset="2"/>
              <a:buChar char="l"/>
            </a:pPr>
            <a:r>
              <a:rPr lang="zh-CN" altLang="en-US" sz="2800">
                <a:solidFill>
                  <a:schemeClr val="bg2"/>
                </a:solidFill>
                <a:latin typeface="楷体_GB2312" pitchFamily="49" charset="-122"/>
                <a:ea typeface="楷体_GB2312" pitchFamily="49" charset="-122"/>
              </a:rPr>
              <a:t>设计和检查数字电路行为的软件</a:t>
            </a:r>
            <a:r>
              <a:rPr lang="en-US" altLang="zh-CN" sz="2800">
                <a:solidFill>
                  <a:schemeClr val="bg2"/>
                </a:solidFill>
                <a:latin typeface="楷体_GB2312" pitchFamily="49" charset="-122"/>
                <a:ea typeface="楷体_GB2312" pitchFamily="49" charset="-122"/>
              </a:rPr>
              <a:t>;</a:t>
            </a:r>
          </a:p>
          <a:p>
            <a:pPr eaLnBrk="1" hangingPunct="1">
              <a:spcBef>
                <a:spcPct val="50000"/>
              </a:spcBef>
              <a:buClrTx/>
              <a:buSzPct val="80000"/>
              <a:buFont typeface="Wingdings" panose="05000000000000000000" pitchFamily="2" charset="2"/>
              <a:buChar char="l"/>
            </a:pPr>
            <a:r>
              <a:rPr lang="zh-CN" altLang="en-US" sz="2800">
                <a:solidFill>
                  <a:schemeClr val="bg2"/>
                </a:solidFill>
                <a:latin typeface="楷体_GB2312" pitchFamily="49" charset="-122"/>
                <a:ea typeface="楷体_GB2312" pitchFamily="49" charset="-122"/>
              </a:rPr>
              <a:t>扫描如网页族等大规模文本以发现字、词或其它结构的出现频率的软件</a:t>
            </a:r>
            <a:r>
              <a:rPr lang="en-US" altLang="zh-CN" sz="2800">
                <a:solidFill>
                  <a:schemeClr val="bg2"/>
                </a:solidFill>
                <a:latin typeface="楷体_GB2312" pitchFamily="49" charset="-122"/>
                <a:ea typeface="楷体_GB2312" pitchFamily="49" charset="-122"/>
              </a:rPr>
              <a:t>;</a:t>
            </a:r>
          </a:p>
          <a:p>
            <a:pPr eaLnBrk="1" hangingPunct="1">
              <a:spcBef>
                <a:spcPct val="50000"/>
              </a:spcBef>
              <a:buClrTx/>
              <a:buSzPct val="80000"/>
              <a:buFont typeface="Wingdings" panose="05000000000000000000" pitchFamily="2" charset="2"/>
              <a:buChar char="l"/>
            </a:pPr>
            <a:r>
              <a:rPr lang="zh-CN" altLang="en-US" sz="2800">
                <a:solidFill>
                  <a:schemeClr val="bg2"/>
                </a:solidFill>
                <a:latin typeface="楷体_GB2312" pitchFamily="49" charset="-122"/>
                <a:ea typeface="楷体_GB2312" pitchFamily="49" charset="-122"/>
              </a:rPr>
              <a:t>验证所有只有有限多个状态的系统的软件，包括通信协议和信息安全交换协议。</a:t>
            </a:r>
          </a:p>
        </p:txBody>
      </p:sp>
      <p:sp>
        <p:nvSpPr>
          <p:cNvPr id="10" name="Text Box 6"/>
          <p:cNvSpPr txBox="1">
            <a:spLocks noChangeArrowheads="1"/>
          </p:cNvSpPr>
          <p:nvPr/>
        </p:nvSpPr>
        <p:spPr bwMode="auto">
          <a:xfrm>
            <a:off x="611188" y="4292600"/>
            <a:ext cx="8153400" cy="1801813"/>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solidFill>
                  <a:schemeClr val="bg2"/>
                </a:solidFill>
                <a:latin typeface="楷体_GB2312" pitchFamily="49" charset="-122"/>
                <a:ea typeface="楷体_GB2312" pitchFamily="49" charset="-122"/>
              </a:rPr>
              <a:t>阅读两篇论文</a:t>
            </a:r>
          </a:p>
          <a:p>
            <a:pPr lvl="1" eaLnBrk="1" hangingPunct="1">
              <a:spcBef>
                <a:spcPct val="50000"/>
              </a:spcBef>
              <a:buClrTx/>
              <a:buSzTx/>
              <a:buFontTx/>
              <a:buNone/>
            </a:pPr>
            <a:r>
              <a:rPr lang="zh-CN" altLang="en-US">
                <a:solidFill>
                  <a:schemeClr val="bg2"/>
                </a:solidFill>
                <a:ea typeface="楷体_GB2312" pitchFamily="49" charset="-122"/>
              </a:rPr>
              <a:t>基于协议分析状态机的入侵检测系统</a:t>
            </a:r>
          </a:p>
          <a:p>
            <a:pPr lvl="1" eaLnBrk="1" hangingPunct="1">
              <a:spcBef>
                <a:spcPct val="50000"/>
              </a:spcBef>
              <a:buClrTx/>
              <a:buSzTx/>
              <a:buFontTx/>
              <a:buNone/>
            </a:pPr>
            <a:r>
              <a:rPr lang="zh-CN" altLang="en-US">
                <a:solidFill>
                  <a:schemeClr val="bg2"/>
                </a:solidFill>
                <a:ea typeface="楷体_GB2312" pitchFamily="49" charset="-122"/>
              </a:rPr>
              <a:t>有限自动机在</a:t>
            </a:r>
            <a:r>
              <a:rPr lang="en-US" altLang="zh-CN">
                <a:solidFill>
                  <a:schemeClr val="bg2"/>
                </a:solidFill>
                <a:ea typeface="楷体_GB2312" pitchFamily="49" charset="-122"/>
              </a:rPr>
              <a:t>BBS</a:t>
            </a:r>
            <a:r>
              <a:rPr lang="zh-CN" altLang="en-US">
                <a:solidFill>
                  <a:schemeClr val="bg2"/>
                </a:solidFill>
                <a:ea typeface="楷体_GB2312" pitchFamily="49" charset="-122"/>
              </a:rPr>
              <a:t>信息监测系统中的运用</a:t>
            </a:r>
          </a:p>
        </p:txBody>
      </p:sp>
      <p:sp>
        <p:nvSpPr>
          <p:cNvPr id="11" name="AutoShape 8">
            <a:hlinkClick r:id="rId2" action="ppaction://hlinksldjump" highlightClick="1"/>
          </p:cNvPr>
          <p:cNvSpPr>
            <a:spLocks noChangeArrowheads="1"/>
          </p:cNvSpPr>
          <p:nvPr/>
        </p:nvSpPr>
        <p:spPr bwMode="auto">
          <a:xfrm>
            <a:off x="8820150" y="6524625"/>
            <a:ext cx="323850" cy="333375"/>
          </a:xfrm>
          <a:prstGeom prst="actionButtonReturn">
            <a:avLst/>
          </a:prstGeom>
          <a:solidFill>
            <a:schemeClr val="tx1">
              <a:lumMod val="95000"/>
              <a:alpha val="89999"/>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ox(in)">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 name="日期占位符 3"/>
          <p:cNvSpPr>
            <a:spLocks noGrp="1"/>
          </p:cNvSpPr>
          <p:nvPr>
            <p:ph type="dt" sz="quarter" idx="10"/>
          </p:nvPr>
        </p:nvSpPr>
        <p:spPr/>
        <p:txBody>
          <a:bodyPr/>
          <a:lstStyle/>
          <a:p>
            <a:pPr>
              <a:defRPr/>
            </a:pPr>
            <a:fld id="{44B2AC20-4E99-44F8-AE96-0F7AECCFA94B}" type="datetime1">
              <a:rPr lang="zh-CN" altLang="en-US"/>
              <a:pPr>
                <a:defRPr/>
              </a:pPr>
              <a:t>2020/10/7</a:t>
            </a:fld>
            <a:endParaRPr lang="en-US" altLang="zh-CN"/>
          </a:p>
        </p:txBody>
      </p:sp>
      <p:sp>
        <p:nvSpPr>
          <p:cNvPr id="256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6ADAF74D-A1DD-4E66-8768-28F9615C517F}" type="slidenum">
              <a:rPr lang="en-US" altLang="zh-CN" sz="1400" smtClean="0"/>
              <a:pPr>
                <a:spcBef>
                  <a:spcPct val="0"/>
                </a:spcBef>
                <a:buClrTx/>
                <a:buSzTx/>
                <a:buFontTx/>
                <a:buNone/>
              </a:pPr>
              <a:t>19</a:t>
            </a:fld>
            <a:endParaRPr lang="en-US" altLang="zh-CN" sz="1400"/>
          </a:p>
        </p:txBody>
      </p:sp>
      <p:sp>
        <p:nvSpPr>
          <p:cNvPr id="759815" name="Rectangle 7"/>
          <p:cNvSpPr>
            <a:spLocks noChangeArrowheads="1"/>
          </p:cNvSpPr>
          <p:nvPr/>
        </p:nvSpPr>
        <p:spPr bwMode="auto">
          <a:xfrm>
            <a:off x="1331913" y="4652963"/>
            <a:ext cx="3024187" cy="431800"/>
          </a:xfrm>
          <a:prstGeom prst="rect">
            <a:avLst/>
          </a:prstGeom>
          <a:gradFill rotWithShape="1">
            <a:gsLst>
              <a:gs pos="0">
                <a:srgbClr val="E6FEE7">
                  <a:gamma/>
                  <a:shade val="46275"/>
                  <a:invGamma/>
                </a:srgbClr>
              </a:gs>
              <a:gs pos="50000">
                <a:srgbClr val="E6FEE7"/>
              </a:gs>
              <a:gs pos="100000">
                <a:srgbClr val="E6FEE7">
                  <a:gamma/>
                  <a:shade val="46275"/>
                  <a:invGamma/>
                </a:srgbClr>
              </a:gs>
            </a:gsLst>
            <a:lin ang="5400000" scaled="1"/>
          </a:gradFill>
          <a:ln w="9525">
            <a:noFill/>
            <a:miter lim="800000"/>
            <a:headEnd/>
            <a:tailEnd/>
          </a:ln>
          <a:effectLst/>
        </p:spPr>
        <p:txBody>
          <a:bodyPr wrap="none" lIns="92075" tIns="46038" rIns="92075" bIns="46038"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759814" name="Rectangle 6"/>
          <p:cNvSpPr>
            <a:spLocks noChangeArrowheads="1"/>
          </p:cNvSpPr>
          <p:nvPr/>
        </p:nvSpPr>
        <p:spPr bwMode="auto">
          <a:xfrm>
            <a:off x="684213" y="1916113"/>
            <a:ext cx="5688012" cy="431800"/>
          </a:xfrm>
          <a:prstGeom prst="rect">
            <a:avLst/>
          </a:prstGeom>
          <a:gradFill rotWithShape="1">
            <a:gsLst>
              <a:gs pos="0">
                <a:srgbClr val="E6FEE7">
                  <a:gamma/>
                  <a:shade val="46275"/>
                  <a:invGamma/>
                </a:srgbClr>
              </a:gs>
              <a:gs pos="50000">
                <a:srgbClr val="E6FEE7"/>
              </a:gs>
              <a:gs pos="100000">
                <a:srgbClr val="E6FEE7">
                  <a:gamma/>
                  <a:shade val="46275"/>
                  <a:invGamma/>
                </a:srgbClr>
              </a:gs>
            </a:gsLst>
            <a:lin ang="5400000" scaled="1"/>
          </a:gradFill>
          <a:ln w="9525">
            <a:noFill/>
            <a:miter lim="800000"/>
            <a:headEnd/>
            <a:tailEnd/>
          </a:ln>
          <a:effectLst/>
        </p:spPr>
        <p:txBody>
          <a:bodyPr wrap="none" lIns="92075" tIns="46038" rIns="92075" bIns="46038"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759811" name="Rectangle 3"/>
          <p:cNvSpPr>
            <a:spLocks noGrp="1" noChangeArrowheads="1"/>
          </p:cNvSpPr>
          <p:nvPr>
            <p:ph type="body" idx="1"/>
          </p:nvPr>
        </p:nvSpPr>
        <p:spPr>
          <a:xfrm>
            <a:off x="468313" y="1266825"/>
            <a:ext cx="8686800" cy="4178300"/>
          </a:xfrm>
        </p:spPr>
        <p:txBody>
          <a:bodyPr/>
          <a:lstStyle/>
          <a:p>
            <a:pPr algn="just">
              <a:lnSpc>
                <a:spcPct val="110000"/>
              </a:lnSpc>
              <a:buFont typeface="Monotype Sorts" pitchFamily="2" charset="2"/>
              <a:buNone/>
              <a:defRPr/>
            </a:pPr>
            <a:r>
              <a:rPr lang="zh-CN" altLang="en-US" sz="2800" b="1" dirty="0">
                <a:solidFill>
                  <a:schemeClr val="bg2"/>
                </a:solidFill>
                <a:effectLst/>
              </a:rPr>
              <a:t>一个不确定的有穷自动机（</a:t>
            </a:r>
            <a:r>
              <a:rPr lang="en-US" altLang="zh-CN" sz="2800" b="1" dirty="0">
                <a:solidFill>
                  <a:schemeClr val="bg2"/>
                </a:solidFill>
                <a:effectLst/>
              </a:rPr>
              <a:t>NFA M </a:t>
            </a:r>
            <a:r>
              <a:rPr lang="zh-CN" altLang="en-US" sz="2800" b="1" dirty="0">
                <a:solidFill>
                  <a:schemeClr val="bg2"/>
                </a:solidFill>
                <a:effectLst/>
              </a:rPr>
              <a:t>）是一个五元组：</a:t>
            </a:r>
          </a:p>
          <a:p>
            <a:pPr algn="just">
              <a:lnSpc>
                <a:spcPct val="110000"/>
              </a:lnSpc>
              <a:buFont typeface="Monotype Sorts" pitchFamily="2" charset="2"/>
              <a:buNone/>
              <a:defRPr/>
            </a:pPr>
            <a:r>
              <a:rPr lang="zh-CN" altLang="en-US" sz="2800" b="1" dirty="0">
                <a:effectLst/>
              </a:rPr>
              <a:t>      </a:t>
            </a:r>
            <a:r>
              <a:rPr lang="en-US" altLang="zh-CN" sz="2800" b="1" dirty="0">
                <a:solidFill>
                  <a:schemeClr val="bg2"/>
                </a:solidFill>
                <a:effectLst/>
              </a:rPr>
              <a:t>M=</a:t>
            </a:r>
            <a:r>
              <a:rPr lang="zh-CN" altLang="en-US" sz="2800" b="1" dirty="0">
                <a:solidFill>
                  <a:schemeClr val="bg2"/>
                </a:solidFill>
                <a:effectLst/>
              </a:rPr>
              <a:t>（ </a:t>
            </a:r>
            <a:r>
              <a:rPr lang="en-US" altLang="zh-CN" sz="2800" b="1" dirty="0">
                <a:solidFill>
                  <a:schemeClr val="bg2"/>
                </a:solidFill>
                <a:effectLst/>
              </a:rPr>
              <a:t>Q</a:t>
            </a:r>
            <a:r>
              <a:rPr lang="zh-CN" altLang="en-US" sz="2800" b="1" dirty="0">
                <a:solidFill>
                  <a:schemeClr val="bg2"/>
                </a:solidFill>
                <a:effectLst/>
              </a:rPr>
              <a:t>，</a:t>
            </a:r>
            <a:r>
              <a:rPr lang="zh-CN" altLang="en-US" sz="2800" b="1" dirty="0">
                <a:solidFill>
                  <a:srgbClr val="FF0066"/>
                </a:solidFill>
                <a:effectLst/>
              </a:rPr>
              <a:t>∑∪</a:t>
            </a:r>
            <a:r>
              <a:rPr lang="en-US" altLang="zh-CN" sz="2800" b="1" dirty="0">
                <a:solidFill>
                  <a:srgbClr val="FF0066"/>
                </a:solidFill>
                <a:effectLst/>
              </a:rPr>
              <a:t>{ε}</a:t>
            </a:r>
            <a:r>
              <a:rPr lang="en-US" altLang="zh-CN" sz="2800" dirty="0"/>
              <a:t> </a:t>
            </a:r>
            <a:r>
              <a:rPr lang="zh-CN" altLang="en-US" sz="2800" b="1" dirty="0">
                <a:solidFill>
                  <a:schemeClr val="bg2"/>
                </a:solidFill>
                <a:effectLst/>
              </a:rPr>
              <a:t>，</a:t>
            </a:r>
            <a:r>
              <a:rPr lang="en-US" altLang="zh-CN" sz="2800" b="1" dirty="0">
                <a:solidFill>
                  <a:schemeClr val="bg2"/>
                </a:solidFill>
                <a:effectLst/>
              </a:rPr>
              <a:t>q</a:t>
            </a:r>
            <a:r>
              <a:rPr lang="en-US" altLang="zh-CN" sz="2800" b="1" baseline="-25000" dirty="0">
                <a:solidFill>
                  <a:schemeClr val="bg2"/>
                </a:solidFill>
                <a:effectLst/>
              </a:rPr>
              <a:t>0</a:t>
            </a:r>
            <a:r>
              <a:rPr lang="zh-CN" altLang="en-US" sz="2800" b="1" dirty="0">
                <a:solidFill>
                  <a:schemeClr val="bg2"/>
                </a:solidFill>
                <a:effectLst/>
              </a:rPr>
              <a:t>，</a:t>
            </a:r>
            <a:r>
              <a:rPr lang="en-US" altLang="zh-CN" sz="2800" b="1" dirty="0">
                <a:solidFill>
                  <a:schemeClr val="bg2"/>
                </a:solidFill>
                <a:effectLst/>
              </a:rPr>
              <a:t>F</a:t>
            </a:r>
            <a:r>
              <a:rPr lang="zh-CN" altLang="en-US" sz="2800" b="1" dirty="0">
                <a:solidFill>
                  <a:schemeClr val="bg2"/>
                </a:solidFill>
                <a:effectLst/>
              </a:rPr>
              <a:t>，</a:t>
            </a:r>
            <a:r>
              <a:rPr lang="en-US" altLang="zh-CN" sz="2800" b="1" dirty="0">
                <a:solidFill>
                  <a:srgbClr val="FF0000"/>
                </a:solidFill>
                <a:effectLst/>
              </a:rPr>
              <a:t>δ</a:t>
            </a:r>
            <a:r>
              <a:rPr lang="en-US" altLang="zh-CN" sz="2800" dirty="0">
                <a:solidFill>
                  <a:schemeClr val="bg2"/>
                </a:solidFill>
                <a:effectLst>
                  <a:outerShdw blurRad="38100" dist="38100" dir="2700000" algn="tl">
                    <a:srgbClr val="FFFFFF"/>
                  </a:outerShdw>
                </a:effectLst>
              </a:rPr>
              <a:t> </a:t>
            </a:r>
            <a:r>
              <a:rPr lang="zh-CN" altLang="en-US" sz="2800" b="1" dirty="0">
                <a:solidFill>
                  <a:schemeClr val="bg2"/>
                </a:solidFill>
                <a:effectLst/>
              </a:rPr>
              <a:t>）</a:t>
            </a:r>
          </a:p>
          <a:p>
            <a:pPr algn="just">
              <a:lnSpc>
                <a:spcPct val="110000"/>
              </a:lnSpc>
              <a:buClrTx/>
              <a:defRPr/>
            </a:pPr>
            <a:r>
              <a:rPr lang="en-US" altLang="zh-CN" sz="2800" b="1" dirty="0">
                <a:solidFill>
                  <a:schemeClr val="bg2"/>
                </a:solidFill>
                <a:effectLst/>
              </a:rPr>
              <a:t>Q</a:t>
            </a:r>
            <a:r>
              <a:rPr lang="zh-CN" altLang="en-US" sz="2800" b="1" dirty="0">
                <a:solidFill>
                  <a:schemeClr val="bg2"/>
                </a:solidFill>
                <a:effectLst/>
              </a:rPr>
              <a:t>：</a:t>
            </a:r>
            <a:r>
              <a:rPr lang="zh-CN" altLang="en-US" sz="2800" b="1" dirty="0">
                <a:solidFill>
                  <a:schemeClr val="bg2"/>
                </a:solidFill>
                <a:effectLst/>
                <a:latin typeface="宋体" pitchFamily="2" charset="-122"/>
              </a:rPr>
              <a:t>有穷状态集；</a:t>
            </a:r>
            <a:endParaRPr lang="zh-CN" altLang="en-US" sz="2800" b="1" dirty="0">
              <a:solidFill>
                <a:schemeClr val="bg2"/>
              </a:solidFill>
              <a:effectLst/>
            </a:endParaRPr>
          </a:p>
          <a:p>
            <a:pPr algn="just">
              <a:lnSpc>
                <a:spcPct val="110000"/>
              </a:lnSpc>
              <a:buClrTx/>
              <a:defRPr/>
            </a:pPr>
            <a:r>
              <a:rPr lang="zh-CN" altLang="en-US" sz="2800" b="1" dirty="0">
                <a:solidFill>
                  <a:schemeClr val="bg2"/>
                </a:solidFill>
                <a:effectLst/>
              </a:rPr>
              <a:t>∑：</a:t>
            </a:r>
            <a:r>
              <a:rPr lang="zh-CN" altLang="en-US" sz="2800" b="1" dirty="0">
                <a:solidFill>
                  <a:schemeClr val="bg2"/>
                </a:solidFill>
                <a:effectLst/>
                <a:latin typeface="宋体" pitchFamily="2" charset="-122"/>
              </a:rPr>
              <a:t>有穷字母表</a:t>
            </a:r>
            <a:r>
              <a:rPr lang="zh-CN" altLang="en-US" sz="2800" b="1" dirty="0">
                <a:solidFill>
                  <a:schemeClr val="bg2"/>
                </a:solidFill>
                <a:effectLst/>
              </a:rPr>
              <a:t>；</a:t>
            </a:r>
          </a:p>
          <a:p>
            <a:pPr algn="just">
              <a:lnSpc>
                <a:spcPct val="110000"/>
              </a:lnSpc>
              <a:buClrTx/>
              <a:defRPr/>
            </a:pPr>
            <a:r>
              <a:rPr lang="en-US" altLang="zh-CN" sz="2800" b="1" dirty="0">
                <a:solidFill>
                  <a:schemeClr val="bg2"/>
                </a:solidFill>
                <a:effectLst/>
              </a:rPr>
              <a:t>q</a:t>
            </a:r>
            <a:r>
              <a:rPr lang="en-US" altLang="zh-CN" sz="2800" b="1" baseline="-25000" dirty="0">
                <a:solidFill>
                  <a:schemeClr val="bg2"/>
                </a:solidFill>
                <a:effectLst/>
              </a:rPr>
              <a:t>0</a:t>
            </a:r>
            <a:r>
              <a:rPr lang="en-US" altLang="zh-CN" sz="2800" b="1" dirty="0">
                <a:solidFill>
                  <a:schemeClr val="bg2"/>
                </a:solidFill>
                <a:effectLst/>
              </a:rPr>
              <a:t> ∈Q</a:t>
            </a:r>
            <a:r>
              <a:rPr lang="zh-CN" altLang="en-US" sz="2800" b="1" dirty="0">
                <a:solidFill>
                  <a:schemeClr val="bg2"/>
                </a:solidFill>
                <a:effectLst/>
              </a:rPr>
              <a:t>：唯一的初态。</a:t>
            </a:r>
          </a:p>
          <a:p>
            <a:pPr algn="just">
              <a:lnSpc>
                <a:spcPct val="110000"/>
              </a:lnSpc>
              <a:buClrTx/>
              <a:defRPr/>
            </a:pPr>
            <a:r>
              <a:rPr lang="en-US" altLang="zh-CN" sz="2800" b="1" dirty="0">
                <a:solidFill>
                  <a:schemeClr val="bg2"/>
                </a:solidFill>
                <a:effectLst/>
              </a:rPr>
              <a:t>F </a:t>
            </a:r>
            <a:r>
              <a:rPr lang="en-US" altLang="zh-CN" sz="2800" dirty="0">
                <a:solidFill>
                  <a:schemeClr val="bg2"/>
                </a:solidFill>
                <a:sym typeface="Symbol" pitchFamily="18" charset="2"/>
              </a:rPr>
              <a:t></a:t>
            </a:r>
            <a:r>
              <a:rPr lang="en-US" altLang="zh-CN" sz="2800" b="1" dirty="0">
                <a:solidFill>
                  <a:schemeClr val="bg2"/>
                </a:solidFill>
                <a:effectLst/>
              </a:rPr>
              <a:t> Q </a:t>
            </a:r>
            <a:r>
              <a:rPr lang="zh-CN" altLang="en-US" sz="2800" b="1" dirty="0">
                <a:solidFill>
                  <a:schemeClr val="bg2"/>
                </a:solidFill>
                <a:effectLst/>
              </a:rPr>
              <a:t>：终态集</a:t>
            </a:r>
            <a:r>
              <a:rPr lang="zh-CN" altLang="en-US" sz="2800" b="1" dirty="0">
                <a:effectLst/>
              </a:rPr>
              <a:t>。</a:t>
            </a:r>
          </a:p>
          <a:p>
            <a:pPr algn="just">
              <a:lnSpc>
                <a:spcPct val="110000"/>
              </a:lnSpc>
              <a:buClr>
                <a:schemeClr val="bg2"/>
              </a:buClr>
              <a:defRPr/>
            </a:pPr>
            <a:r>
              <a:rPr lang="en-US" altLang="zh-CN" sz="2800" b="1" dirty="0">
                <a:solidFill>
                  <a:srgbClr val="FF3F3F"/>
                </a:solidFill>
                <a:effectLst/>
              </a:rPr>
              <a:t>δ</a:t>
            </a:r>
            <a:r>
              <a:rPr lang="en-US" altLang="zh-CN" sz="2800" b="1" dirty="0">
                <a:solidFill>
                  <a:srgbClr val="FFCCFF"/>
                </a:solidFill>
                <a:effectLst/>
              </a:rPr>
              <a:t> </a:t>
            </a:r>
            <a:r>
              <a:rPr lang="zh-CN" altLang="en-US" sz="2800" b="1" dirty="0">
                <a:solidFill>
                  <a:schemeClr val="bg2"/>
                </a:solidFill>
                <a:effectLst/>
              </a:rPr>
              <a:t>：</a:t>
            </a:r>
            <a:r>
              <a:rPr lang="en-US" altLang="zh-CN" sz="2800" b="1" dirty="0">
                <a:solidFill>
                  <a:schemeClr val="bg2"/>
                </a:solidFill>
                <a:effectLst/>
              </a:rPr>
              <a:t>Q </a:t>
            </a:r>
            <a:r>
              <a:rPr lang="en-US" altLang="zh-CN" sz="2800" b="1" dirty="0">
                <a:solidFill>
                  <a:schemeClr val="bg2"/>
                </a:solidFill>
                <a:effectLst/>
                <a:sym typeface="Symbol" pitchFamily="18" charset="2"/>
              </a:rPr>
              <a:t></a:t>
            </a:r>
            <a:r>
              <a:rPr lang="en-US" altLang="zh-CN" sz="2800" b="1" dirty="0">
                <a:solidFill>
                  <a:schemeClr val="bg2"/>
                </a:solidFill>
                <a:effectLst/>
              </a:rPr>
              <a:t> (</a:t>
            </a:r>
            <a:r>
              <a:rPr lang="en-US" altLang="zh-CN" sz="2800" b="1" dirty="0">
                <a:solidFill>
                  <a:schemeClr val="hlink"/>
                </a:solidFill>
                <a:effectLst/>
              </a:rPr>
              <a:t>∑ </a:t>
            </a:r>
            <a:r>
              <a:rPr lang="en-US" altLang="zh-CN" sz="2800" b="1" dirty="0">
                <a:solidFill>
                  <a:schemeClr val="hlink"/>
                </a:solidFill>
                <a:effectLst/>
                <a:sym typeface="Symbol" pitchFamily="18" charset="2"/>
              </a:rPr>
              <a:t> </a:t>
            </a:r>
            <a:r>
              <a:rPr lang="en-US" altLang="zh-CN" sz="2800" b="1" dirty="0">
                <a:solidFill>
                  <a:schemeClr val="bg2"/>
                </a:solidFill>
                <a:effectLst/>
              </a:rPr>
              <a:t>) </a:t>
            </a:r>
            <a:r>
              <a:rPr lang="en-US" altLang="zh-CN" sz="2800" dirty="0">
                <a:solidFill>
                  <a:schemeClr val="bg2"/>
                </a:solidFill>
                <a:effectLst>
                  <a:outerShdw blurRad="38100" dist="38100" dir="2700000" algn="tl">
                    <a:srgbClr val="FFFFFF"/>
                  </a:outerShdw>
                </a:effectLst>
              </a:rPr>
              <a:t>→</a:t>
            </a:r>
            <a:r>
              <a:rPr lang="en-US" altLang="zh-CN" sz="2800" b="1" dirty="0">
                <a:solidFill>
                  <a:schemeClr val="bg2"/>
                </a:solidFill>
                <a:effectLst/>
              </a:rPr>
              <a:t> </a:t>
            </a:r>
            <a:r>
              <a:rPr lang="en-US" altLang="zh-CN" sz="2800" b="1" dirty="0">
                <a:solidFill>
                  <a:schemeClr val="hlink"/>
                </a:solidFill>
                <a:sym typeface="Symbol" pitchFamily="18" charset="2"/>
              </a:rPr>
              <a:t>2</a:t>
            </a:r>
            <a:r>
              <a:rPr lang="en-US" altLang="zh-CN" sz="2800" b="1" baseline="30000" dirty="0">
                <a:solidFill>
                  <a:schemeClr val="hlink"/>
                </a:solidFill>
                <a:sym typeface="Symbol" pitchFamily="18" charset="2"/>
              </a:rPr>
              <a:t>K</a:t>
            </a:r>
            <a:r>
              <a:rPr lang="en-US" altLang="zh-CN" sz="2800" b="1" dirty="0">
                <a:solidFill>
                  <a:srgbClr val="FFFF00"/>
                </a:solidFill>
                <a:effectLst/>
              </a:rPr>
              <a:t>   </a:t>
            </a:r>
            <a:r>
              <a:rPr lang="zh-CN" altLang="en-US" sz="2800" b="1" dirty="0">
                <a:solidFill>
                  <a:schemeClr val="bg2"/>
                </a:solidFill>
                <a:effectLst/>
              </a:rPr>
              <a:t>（</a:t>
            </a:r>
            <a:r>
              <a:rPr lang="en-US" altLang="zh-CN" sz="2800" b="1" dirty="0">
                <a:solidFill>
                  <a:schemeClr val="bg2"/>
                </a:solidFill>
                <a:effectLst/>
              </a:rPr>
              <a:t>Q</a:t>
            </a:r>
            <a:r>
              <a:rPr lang="zh-CN" altLang="en-US" sz="2800" b="1" dirty="0">
                <a:solidFill>
                  <a:schemeClr val="bg2"/>
                </a:solidFill>
                <a:effectLst/>
              </a:rPr>
              <a:t>的幂集）的映射；</a:t>
            </a:r>
          </a:p>
        </p:txBody>
      </p:sp>
      <p:sp>
        <p:nvSpPr>
          <p:cNvPr id="759812" name="Text Box 4"/>
          <p:cNvSpPr txBox="1">
            <a:spLocks noChangeArrowheads="1"/>
          </p:cNvSpPr>
          <p:nvPr/>
        </p:nvSpPr>
        <p:spPr bwMode="auto">
          <a:xfrm>
            <a:off x="7239000" y="685800"/>
            <a:ext cx="1905000" cy="628650"/>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zh-CN" altLang="en-US" sz="3200" dirty="0">
                <a:solidFill>
                  <a:schemeClr val="bg1"/>
                </a:solidFill>
                <a:effectLst>
                  <a:outerShdw blurRad="38100" dist="38100" dir="2700000" algn="tl">
                    <a:srgbClr val="000000"/>
                  </a:outerShdw>
                </a:effectLst>
              </a:rPr>
              <a:t>定义</a:t>
            </a:r>
          </a:p>
        </p:txBody>
      </p:sp>
      <p:sp>
        <p:nvSpPr>
          <p:cNvPr id="10"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 name="矩形 1"/>
          <p:cNvSpPr>
            <a:spLocks noChangeArrowheads="1"/>
          </p:cNvSpPr>
          <p:nvPr/>
        </p:nvSpPr>
        <p:spPr bwMode="auto">
          <a:xfrm>
            <a:off x="4572000" y="5087938"/>
            <a:ext cx="2520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800">
                <a:solidFill>
                  <a:schemeClr val="hlink"/>
                </a:solidFill>
                <a:latin typeface="宋体" panose="02010600030101010101" pitchFamily="2" charset="-122"/>
              </a:rPr>
              <a:t>多值、不确定</a:t>
            </a:r>
            <a:endParaRPr lang="zh-CN" altLang="en-US" sz="2800">
              <a:solidFill>
                <a:srgbClr val="FFFF00"/>
              </a:solidFill>
              <a:latin typeface="宋体" panose="02010600030101010101" pitchFamily="2" charset="-122"/>
            </a:endParaRPr>
          </a:p>
        </p:txBody>
      </p:sp>
      <p:sp>
        <p:nvSpPr>
          <p:cNvPr id="11" name="Rectangle 8"/>
          <p:cNvSpPr>
            <a:spLocks noChangeArrowheads="1"/>
          </p:cNvSpPr>
          <p:nvPr/>
        </p:nvSpPr>
        <p:spPr bwMode="auto">
          <a:xfrm>
            <a:off x="281443" y="-120044"/>
            <a:ext cx="8581113" cy="770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marL="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spcBef>
                <a:spcPct val="0"/>
              </a:spcBef>
              <a:buClrTx/>
              <a:buSzTx/>
              <a:buFont typeface="Monotype Sorts" pitchFamily="2" charset="2"/>
              <a:buNone/>
              <a:defRPr/>
            </a:pPr>
            <a:r>
              <a:rPr lang="en-US" altLang="zh-CN" sz="4000" dirty="0">
                <a:solidFill>
                  <a:srgbClr val="C00000"/>
                </a:solidFill>
                <a:effectLst>
                  <a:outerShdw blurRad="38100" dist="38100" dir="2700000" algn="tl">
                    <a:srgbClr val="000000">
                      <a:alpha val="43137"/>
                    </a:srgbClr>
                  </a:outerShdw>
                </a:effectLst>
                <a:latin typeface="+mj-lt"/>
                <a:ea typeface="+mj-ea"/>
                <a:cs typeface="+mj-cs"/>
              </a:rPr>
              <a:t>3.6.2 </a:t>
            </a:r>
            <a:r>
              <a:rPr lang="zh-CN" altLang="en-US" sz="4000" dirty="0">
                <a:solidFill>
                  <a:srgbClr val="C00000"/>
                </a:solidFill>
                <a:effectLst>
                  <a:outerShdw blurRad="38100" dist="38100" dir="2700000" algn="tl">
                    <a:srgbClr val="000000">
                      <a:alpha val="43137"/>
                    </a:srgbClr>
                  </a:outerShdw>
                </a:effectLst>
                <a:latin typeface="+mj-lt"/>
                <a:ea typeface="+mj-ea"/>
                <a:cs typeface="+mj-cs"/>
              </a:rPr>
              <a:t>不确定的有穷自动机（</a:t>
            </a:r>
            <a:r>
              <a:rPr lang="en-US" altLang="zh-CN" sz="4000" dirty="0">
                <a:solidFill>
                  <a:srgbClr val="C00000"/>
                </a:solidFill>
                <a:effectLst>
                  <a:outerShdw blurRad="38100" dist="38100" dir="2700000" algn="tl">
                    <a:srgbClr val="000000">
                      <a:alpha val="43137"/>
                    </a:srgbClr>
                  </a:outerShdw>
                </a:effectLst>
                <a:latin typeface="+mj-lt"/>
                <a:ea typeface="+mj-ea"/>
                <a:cs typeface="+mj-cs"/>
              </a:rPr>
              <a:t>NFA</a:t>
            </a:r>
            <a:r>
              <a:rPr lang="zh-CN" altLang="en-US" sz="4000" dirty="0">
                <a:solidFill>
                  <a:srgbClr val="C00000"/>
                </a:solidFill>
                <a:effectLst>
                  <a:outerShdw blurRad="38100" dist="38100" dir="2700000" algn="tl">
                    <a:srgbClr val="000000">
                      <a:alpha val="43137"/>
                    </a:srgbClr>
                  </a:outerShdw>
                </a:effectLst>
                <a:latin typeface="+mj-lt"/>
                <a:ea typeface="+mj-ea"/>
                <a:cs typeface="+mj-cs"/>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9814"/>
                                        </p:tgtEl>
                                        <p:attrNameLst>
                                          <p:attrName>style.visibility</p:attrName>
                                        </p:attrNameLst>
                                      </p:cBhvr>
                                      <p:to>
                                        <p:strVal val="visible"/>
                                      </p:to>
                                    </p:set>
                                    <p:animEffect transition="in" filter="dissolve">
                                      <p:cBhvr>
                                        <p:cTn id="7" dur="500"/>
                                        <p:tgtEl>
                                          <p:spTgt spid="7598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759811">
                                            <p:txEl>
                                              <p:pRg st="6" end="6"/>
                                            </p:txEl>
                                          </p:spTgt>
                                        </p:tgtEl>
                                        <p:attrNameLst>
                                          <p:attrName>style.visibility</p:attrName>
                                        </p:attrNameLst>
                                      </p:cBhvr>
                                      <p:to>
                                        <p:strVal val="visible"/>
                                      </p:to>
                                    </p:set>
                                    <p:anim calcmode="lin" valueType="num">
                                      <p:cBhvr>
                                        <p:cTn id="12" dur="1000" fill="hold"/>
                                        <p:tgtEl>
                                          <p:spTgt spid="759811">
                                            <p:txEl>
                                              <p:pRg st="6" end="6"/>
                                            </p:txEl>
                                          </p:spTgt>
                                        </p:tgtEl>
                                        <p:attrNameLst>
                                          <p:attrName>ppt_w</p:attrName>
                                        </p:attrNameLst>
                                      </p:cBhvr>
                                      <p:tavLst>
                                        <p:tav tm="0">
                                          <p:val>
                                            <p:strVal val="#ppt_w*0.70"/>
                                          </p:val>
                                        </p:tav>
                                        <p:tav tm="100000">
                                          <p:val>
                                            <p:strVal val="#ppt_w"/>
                                          </p:val>
                                        </p:tav>
                                      </p:tavLst>
                                    </p:anim>
                                    <p:anim calcmode="lin" valueType="num">
                                      <p:cBhvr>
                                        <p:cTn id="13" dur="1000" fill="hold"/>
                                        <p:tgtEl>
                                          <p:spTgt spid="759811">
                                            <p:txEl>
                                              <p:pRg st="6" end="6"/>
                                            </p:txEl>
                                          </p:spTgt>
                                        </p:tgtEl>
                                        <p:attrNameLst>
                                          <p:attrName>ppt_h</p:attrName>
                                        </p:attrNameLst>
                                      </p:cBhvr>
                                      <p:tavLst>
                                        <p:tav tm="0">
                                          <p:val>
                                            <p:strVal val="#ppt_h"/>
                                          </p:val>
                                        </p:tav>
                                        <p:tav tm="100000">
                                          <p:val>
                                            <p:strVal val="#ppt_h"/>
                                          </p:val>
                                        </p:tav>
                                      </p:tavLst>
                                    </p:anim>
                                    <p:animEffect transition="in" filter="fade">
                                      <p:cBhvr>
                                        <p:cTn id="14" dur="1000"/>
                                        <p:tgtEl>
                                          <p:spTgt spid="759811">
                                            <p:txEl>
                                              <p:pRg st="6" end="6"/>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759815"/>
                                        </p:tgtEl>
                                        <p:attrNameLst>
                                          <p:attrName>style.visibility</p:attrName>
                                        </p:attrNameLst>
                                      </p:cBhvr>
                                      <p:to>
                                        <p:strVal val="visible"/>
                                      </p:to>
                                    </p:set>
                                    <p:animEffect transition="in" filter="dissolve">
                                      <p:cBhvr>
                                        <p:cTn id="19" dur="500"/>
                                        <p:tgtEl>
                                          <p:spTgt spid="75981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randombar(horizontal)">
                                      <p:cBhvr>
                                        <p:cTn id="24" dur="500"/>
                                        <p:tgtEl>
                                          <p:spTgt spid="2"/>
                                        </p:tgtEl>
                                      </p:cBhvr>
                                    </p:animEffect>
                                  </p:childTnLst>
                                </p:cTn>
                              </p:par>
                            </p:childTnLst>
                          </p:cTn>
                        </p:par>
                        <p:par>
                          <p:cTn id="25" fill="hold" nodeType="afterGroup">
                            <p:stCondLst>
                              <p:cond delay="500"/>
                            </p:stCondLst>
                            <p:childTnLst>
                              <p:par>
                                <p:cTn id="26" presetID="2" presetClass="entr" presetSubtype="6"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15" grpId="0" animBg="1"/>
      <p:bldP spid="759814" grpId="0" animBg="1"/>
      <p:bldP spid="10"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2781300" y="80962"/>
            <a:ext cx="3581400" cy="708025"/>
          </a:xfrm>
        </p:spPr>
        <p:txBody>
          <a:bodyPr>
            <a:spAutoFit/>
          </a:bodyPr>
          <a:lstStyle/>
          <a:p>
            <a:pPr algn="ctr">
              <a:defRPr/>
            </a:pPr>
            <a:r>
              <a:rPr lang="zh-CN" altLang="en-US" sz="4000" b="1" dirty="0">
                <a:solidFill>
                  <a:schemeClr val="bg1">
                    <a:lumMod val="75000"/>
                  </a:schemeClr>
                </a:solidFill>
                <a:effectLst>
                  <a:outerShdw blurRad="38100" dist="38100" dir="2700000" algn="tl">
                    <a:srgbClr val="000000">
                      <a:alpha val="43137"/>
                    </a:srgbClr>
                  </a:outerShdw>
                </a:effectLst>
                <a:latin typeface="宋体" panose="02010600030101010101" pitchFamily="2" charset="-122"/>
              </a:rPr>
              <a:t>自　动　机</a:t>
            </a:r>
          </a:p>
        </p:txBody>
      </p:sp>
      <p:sp>
        <p:nvSpPr>
          <p:cNvPr id="7" name="Rectangle 6"/>
          <p:cNvSpPr txBox="1">
            <a:spLocks noChangeArrowheads="1"/>
          </p:cNvSpPr>
          <p:nvPr/>
        </p:nvSpPr>
        <p:spPr bwMode="auto">
          <a:xfrm>
            <a:off x="0" y="1412875"/>
            <a:ext cx="9144000" cy="4114800"/>
          </a:xfrm>
          <a:prstGeom prst="rect">
            <a:avLst/>
          </a:prstGeom>
          <a:noFill/>
          <a:ln w="9525">
            <a:noFill/>
            <a:miter lim="800000"/>
            <a:headEnd/>
            <a:tailEnd/>
          </a:ln>
          <a:effectLst/>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a:lnSpc>
                <a:spcPct val="110000"/>
              </a:lnSpc>
              <a:defRPr/>
            </a:pPr>
            <a:r>
              <a:rPr lang="zh-CN" altLang="en-US" kern="0" dirty="0">
                <a:solidFill>
                  <a:schemeClr val="bg2"/>
                </a:solidFill>
              </a:rPr>
              <a:t>不是具体完成某种实际工作的机器。 </a:t>
            </a:r>
          </a:p>
          <a:p>
            <a:pPr>
              <a:lnSpc>
                <a:spcPct val="110000"/>
              </a:lnSpc>
              <a:defRPr/>
            </a:pPr>
            <a:r>
              <a:rPr lang="zh-CN" altLang="en-US" kern="0" dirty="0">
                <a:solidFill>
                  <a:srgbClr val="FF00FF"/>
                </a:solidFill>
              </a:rPr>
              <a:t>数学模型</a:t>
            </a:r>
          </a:p>
          <a:p>
            <a:pPr lvl="1">
              <a:lnSpc>
                <a:spcPct val="110000"/>
              </a:lnSpc>
              <a:defRPr/>
            </a:pPr>
            <a:r>
              <a:rPr lang="zh-CN" altLang="en-US" kern="0" dirty="0">
                <a:solidFill>
                  <a:schemeClr val="bg2"/>
                </a:solidFill>
              </a:rPr>
              <a:t>模拟离散的系统或过程</a:t>
            </a:r>
            <a:r>
              <a:rPr lang="en-US" altLang="zh-CN" kern="0" dirty="0">
                <a:solidFill>
                  <a:schemeClr val="bg2"/>
                </a:solidFill>
              </a:rPr>
              <a:t>(</a:t>
            </a:r>
            <a:r>
              <a:rPr lang="zh-CN" altLang="en-US" kern="0" dirty="0">
                <a:solidFill>
                  <a:schemeClr val="bg2"/>
                </a:solidFill>
              </a:rPr>
              <a:t>诸如计算机、数字电路、神经系统或细胞增殖等</a:t>
            </a:r>
            <a:r>
              <a:rPr lang="en-US" altLang="zh-CN" kern="0" dirty="0">
                <a:solidFill>
                  <a:schemeClr val="bg2"/>
                </a:solidFill>
              </a:rPr>
              <a:t>)</a:t>
            </a:r>
            <a:r>
              <a:rPr lang="zh-CN" altLang="en-US" kern="0" dirty="0">
                <a:solidFill>
                  <a:schemeClr val="bg2"/>
                </a:solidFill>
              </a:rPr>
              <a:t>，</a:t>
            </a:r>
          </a:p>
          <a:p>
            <a:pPr lvl="1">
              <a:lnSpc>
                <a:spcPct val="110000"/>
              </a:lnSpc>
              <a:defRPr/>
            </a:pPr>
            <a:r>
              <a:rPr lang="zh-CN" altLang="en-US" kern="0" dirty="0">
                <a:solidFill>
                  <a:schemeClr val="bg2"/>
                </a:solidFill>
              </a:rPr>
              <a:t>研究其结构与功能间的联系，帮助人们分析与设计各类计算与文字图形处理装置、通讯与控制系统等。</a:t>
            </a:r>
          </a:p>
        </p:txBody>
      </p:sp>
      <p:sp>
        <p:nvSpPr>
          <p:cNvPr id="9"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0" y="0"/>
            <a:ext cx="9144000" cy="1643063"/>
          </a:xfrm>
          <a:prstGeom prst="rect">
            <a:avLst/>
          </a:prstGeom>
          <a:solidFill>
            <a:schemeClr val="accent6">
              <a:lumMod val="20000"/>
              <a:lumOff val="80000"/>
            </a:schemeClr>
          </a:solidFill>
          <a:ln w="9525">
            <a:noFill/>
            <a:miter lim="800000"/>
            <a:headEnd/>
            <a:tailEnd/>
          </a:ln>
          <a:effectLst/>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algn="just">
              <a:spcBef>
                <a:spcPts val="600"/>
              </a:spcBef>
              <a:buFont typeface="Monotype Sorts" pitchFamily="2" charset="2"/>
              <a:buNone/>
              <a:defRPr/>
            </a:pPr>
            <a:r>
              <a:rPr lang="en-US" altLang="zh-CN" sz="2800" kern="0">
                <a:solidFill>
                  <a:schemeClr val="bg2"/>
                </a:solidFill>
                <a:effectLst/>
              </a:rPr>
              <a:t>[</a:t>
            </a:r>
            <a:r>
              <a:rPr lang="zh-CN" altLang="en-US" sz="2800" kern="0">
                <a:solidFill>
                  <a:schemeClr val="bg2"/>
                </a:solidFill>
                <a:effectLst/>
              </a:rPr>
              <a:t>例</a:t>
            </a:r>
            <a:r>
              <a:rPr lang="en-US" altLang="zh-CN" sz="2800" kern="0">
                <a:solidFill>
                  <a:schemeClr val="bg2"/>
                </a:solidFill>
                <a:effectLst/>
              </a:rPr>
              <a:t>3-10]</a:t>
            </a:r>
            <a:r>
              <a:rPr lang="zh-CN" altLang="en-US" sz="2800" kern="0">
                <a:solidFill>
                  <a:schemeClr val="bg2"/>
                </a:solidFill>
                <a:effectLst/>
                <a:latin typeface="+mj-lt"/>
              </a:rPr>
              <a:t>有</a:t>
            </a:r>
            <a:r>
              <a:rPr lang="en-US" altLang="zh-CN" sz="2800" kern="0">
                <a:solidFill>
                  <a:schemeClr val="bg2"/>
                </a:solidFill>
                <a:effectLst/>
                <a:latin typeface="+mj-lt"/>
              </a:rPr>
              <a:t>NFA M’=</a:t>
            </a:r>
            <a:r>
              <a:rPr lang="zh-CN" altLang="en-US" sz="2800" kern="0">
                <a:solidFill>
                  <a:schemeClr val="bg2"/>
                </a:solidFill>
                <a:effectLst/>
                <a:latin typeface="+mj-lt"/>
              </a:rPr>
              <a:t>（</a:t>
            </a:r>
            <a:r>
              <a:rPr lang="en-US" altLang="zh-CN" sz="2800" kern="0">
                <a:solidFill>
                  <a:schemeClr val="bg2"/>
                </a:solidFill>
                <a:effectLst/>
                <a:latin typeface="+mj-lt"/>
              </a:rPr>
              <a:t>{0,1</a:t>
            </a:r>
            <a:r>
              <a:rPr lang="en-US" altLang="zh-CN" sz="2800" kern="0">
                <a:solidFill>
                  <a:schemeClr val="bg2"/>
                </a:solidFill>
                <a:effectLst/>
              </a:rPr>
              <a:t>,</a:t>
            </a:r>
            <a:r>
              <a:rPr lang="en-US" altLang="zh-CN" sz="2800" kern="0">
                <a:solidFill>
                  <a:schemeClr val="bg2"/>
                </a:solidFill>
                <a:effectLst/>
                <a:latin typeface="+mj-lt"/>
              </a:rPr>
              <a:t>2}</a:t>
            </a:r>
            <a:r>
              <a:rPr lang="zh-CN" altLang="en-US" sz="2800" kern="0">
                <a:solidFill>
                  <a:schemeClr val="bg2"/>
                </a:solidFill>
                <a:effectLst/>
                <a:latin typeface="+mj-lt"/>
              </a:rPr>
              <a:t>，</a:t>
            </a:r>
            <a:r>
              <a:rPr lang="en-US" altLang="zh-CN" sz="2800" kern="0">
                <a:solidFill>
                  <a:schemeClr val="bg2"/>
                </a:solidFill>
                <a:effectLst/>
                <a:latin typeface="+mj-lt"/>
              </a:rPr>
              <a:t>{a,b} ∪{ε}, 0, {2} , δ </a:t>
            </a:r>
            <a:r>
              <a:rPr lang="zh-CN" altLang="en-US" sz="2800" kern="0">
                <a:solidFill>
                  <a:schemeClr val="bg2"/>
                </a:solidFill>
                <a:effectLst/>
                <a:latin typeface="+mj-lt"/>
              </a:rPr>
              <a:t>）</a:t>
            </a:r>
          </a:p>
          <a:p>
            <a:pPr algn="just">
              <a:spcBef>
                <a:spcPts val="600"/>
              </a:spcBef>
              <a:buFont typeface="Monotype Sorts" pitchFamily="2" charset="2"/>
              <a:buNone/>
              <a:defRPr/>
            </a:pPr>
            <a:r>
              <a:rPr lang="zh-CN" altLang="en-US" sz="2800" kern="0">
                <a:solidFill>
                  <a:schemeClr val="bg2"/>
                </a:solidFill>
                <a:effectLst/>
                <a:latin typeface="+mj-lt"/>
              </a:rPr>
              <a:t>其中：</a:t>
            </a:r>
            <a:r>
              <a:rPr lang="en-US" altLang="zh-CN" sz="2800" kern="0">
                <a:solidFill>
                  <a:schemeClr val="bg2"/>
                </a:solidFill>
                <a:effectLst/>
                <a:latin typeface="+mj-lt"/>
              </a:rPr>
              <a:t>δ</a:t>
            </a:r>
            <a:r>
              <a:rPr lang="zh-CN" altLang="en-US" sz="2800" kern="0">
                <a:solidFill>
                  <a:schemeClr val="bg2"/>
                </a:solidFill>
                <a:effectLst/>
                <a:latin typeface="+mj-lt"/>
              </a:rPr>
              <a:t>（</a:t>
            </a:r>
            <a:r>
              <a:rPr lang="en-US" altLang="zh-CN" sz="2800" kern="0">
                <a:solidFill>
                  <a:schemeClr val="bg2"/>
                </a:solidFill>
                <a:effectLst/>
                <a:latin typeface="+mj-lt"/>
              </a:rPr>
              <a:t>0,a</a:t>
            </a:r>
            <a:r>
              <a:rPr lang="zh-CN" altLang="en-US" sz="2800" kern="0">
                <a:solidFill>
                  <a:schemeClr val="bg2"/>
                </a:solidFill>
                <a:effectLst/>
                <a:latin typeface="+mj-lt"/>
              </a:rPr>
              <a:t>）</a:t>
            </a:r>
            <a:r>
              <a:rPr lang="en-US" altLang="zh-CN" sz="2800" kern="0">
                <a:solidFill>
                  <a:schemeClr val="bg2"/>
                </a:solidFill>
                <a:effectLst/>
                <a:latin typeface="+mj-lt"/>
              </a:rPr>
              <a:t>={2},    δ</a:t>
            </a:r>
            <a:r>
              <a:rPr lang="zh-CN" altLang="en-US" sz="2800" kern="0">
                <a:solidFill>
                  <a:schemeClr val="bg2"/>
                </a:solidFill>
                <a:effectLst/>
                <a:latin typeface="+mj-lt"/>
              </a:rPr>
              <a:t>（</a:t>
            </a:r>
            <a:r>
              <a:rPr lang="en-US" altLang="zh-CN" sz="2800" kern="0">
                <a:solidFill>
                  <a:schemeClr val="bg2"/>
                </a:solidFill>
                <a:effectLst/>
                <a:latin typeface="+mj-lt"/>
              </a:rPr>
              <a:t>0,ε</a:t>
            </a:r>
            <a:r>
              <a:rPr lang="zh-CN" altLang="en-US" sz="2800" kern="0">
                <a:solidFill>
                  <a:schemeClr val="bg2"/>
                </a:solidFill>
                <a:effectLst/>
                <a:latin typeface="+mj-lt"/>
              </a:rPr>
              <a:t>）</a:t>
            </a:r>
            <a:r>
              <a:rPr lang="en-US" altLang="zh-CN" sz="2800" kern="0">
                <a:solidFill>
                  <a:schemeClr val="bg2"/>
                </a:solidFill>
                <a:effectLst/>
                <a:latin typeface="+mj-lt"/>
              </a:rPr>
              <a:t>={1},</a:t>
            </a:r>
          </a:p>
          <a:p>
            <a:pPr algn="just">
              <a:spcBef>
                <a:spcPts val="600"/>
              </a:spcBef>
              <a:buFont typeface="Monotype Sorts" pitchFamily="2" charset="2"/>
              <a:buNone/>
              <a:defRPr/>
            </a:pPr>
            <a:r>
              <a:rPr lang="en-US" altLang="zh-CN" sz="2800" kern="0">
                <a:solidFill>
                  <a:schemeClr val="bg2"/>
                </a:solidFill>
                <a:effectLst/>
                <a:latin typeface="+mj-lt"/>
              </a:rPr>
              <a:t>            δ</a:t>
            </a:r>
            <a:r>
              <a:rPr lang="zh-CN" altLang="en-US" sz="2800" kern="0">
                <a:solidFill>
                  <a:schemeClr val="bg2"/>
                </a:solidFill>
                <a:effectLst/>
                <a:latin typeface="+mj-lt"/>
              </a:rPr>
              <a:t>（</a:t>
            </a:r>
            <a:r>
              <a:rPr lang="en-US" altLang="zh-CN" sz="2800" kern="0">
                <a:solidFill>
                  <a:schemeClr val="bg2"/>
                </a:solidFill>
                <a:effectLst/>
                <a:latin typeface="+mj-lt"/>
              </a:rPr>
              <a:t>1,b</a:t>
            </a:r>
            <a:r>
              <a:rPr lang="zh-CN" altLang="en-US" sz="2800" kern="0">
                <a:solidFill>
                  <a:schemeClr val="bg2"/>
                </a:solidFill>
                <a:effectLst/>
                <a:latin typeface="+mj-lt"/>
              </a:rPr>
              <a:t>）</a:t>
            </a:r>
            <a:r>
              <a:rPr lang="en-US" altLang="zh-CN" sz="2800" kern="0">
                <a:solidFill>
                  <a:schemeClr val="bg2"/>
                </a:solidFill>
                <a:effectLst/>
                <a:latin typeface="+mj-lt"/>
              </a:rPr>
              <a:t>={</a:t>
            </a:r>
            <a:r>
              <a:rPr lang="en-US" altLang="zh-CN" sz="2800" kern="0">
                <a:solidFill>
                  <a:schemeClr val="accent2">
                    <a:lumMod val="75000"/>
                  </a:schemeClr>
                </a:solidFill>
                <a:effectLst/>
                <a:latin typeface="+mj-lt"/>
              </a:rPr>
              <a:t>1,2</a:t>
            </a:r>
            <a:r>
              <a:rPr lang="en-US" altLang="zh-CN" sz="2800" kern="0">
                <a:solidFill>
                  <a:schemeClr val="bg2"/>
                </a:solidFill>
                <a:effectLst/>
                <a:latin typeface="+mj-lt"/>
              </a:rPr>
              <a:t>} ,  δ</a:t>
            </a:r>
            <a:r>
              <a:rPr lang="zh-CN" altLang="en-US" sz="2800" kern="0">
                <a:solidFill>
                  <a:schemeClr val="bg2"/>
                </a:solidFill>
                <a:effectLst/>
                <a:latin typeface="+mj-lt"/>
              </a:rPr>
              <a:t>（</a:t>
            </a:r>
            <a:r>
              <a:rPr lang="en-US" altLang="zh-CN" sz="2800" kern="0">
                <a:solidFill>
                  <a:schemeClr val="bg2"/>
                </a:solidFill>
                <a:effectLst/>
                <a:latin typeface="+mj-lt"/>
              </a:rPr>
              <a:t>2,a</a:t>
            </a:r>
            <a:r>
              <a:rPr lang="zh-CN" altLang="en-US" sz="2800" kern="0">
                <a:solidFill>
                  <a:schemeClr val="bg2"/>
                </a:solidFill>
                <a:effectLst/>
                <a:latin typeface="+mj-lt"/>
              </a:rPr>
              <a:t>）</a:t>
            </a:r>
            <a:r>
              <a:rPr lang="en-US" altLang="zh-CN" sz="2800" kern="0">
                <a:solidFill>
                  <a:schemeClr val="bg2"/>
                </a:solidFill>
                <a:effectLst/>
                <a:latin typeface="+mj-lt"/>
              </a:rPr>
              <a:t>={2},   δ</a:t>
            </a:r>
            <a:r>
              <a:rPr lang="zh-CN" altLang="en-US" sz="2800" kern="0">
                <a:solidFill>
                  <a:schemeClr val="bg2"/>
                </a:solidFill>
                <a:effectLst/>
                <a:latin typeface="+mj-lt"/>
              </a:rPr>
              <a:t>（</a:t>
            </a:r>
            <a:r>
              <a:rPr lang="en-US" altLang="zh-CN" sz="2800" kern="0">
                <a:solidFill>
                  <a:schemeClr val="bg2"/>
                </a:solidFill>
                <a:effectLst/>
                <a:latin typeface="+mj-lt"/>
              </a:rPr>
              <a:t>2,b</a:t>
            </a:r>
            <a:r>
              <a:rPr lang="zh-CN" altLang="en-US" sz="2800" kern="0">
                <a:solidFill>
                  <a:schemeClr val="bg2"/>
                </a:solidFill>
                <a:effectLst/>
                <a:latin typeface="+mj-lt"/>
              </a:rPr>
              <a:t>）</a:t>
            </a:r>
            <a:r>
              <a:rPr lang="en-US" altLang="zh-CN" sz="2800" kern="0">
                <a:solidFill>
                  <a:schemeClr val="bg2"/>
                </a:solidFill>
                <a:effectLst/>
                <a:latin typeface="+mj-lt"/>
              </a:rPr>
              <a:t>={2}</a:t>
            </a:r>
            <a:endParaRPr lang="en-US" altLang="zh-CN" sz="2800" kern="0" dirty="0">
              <a:solidFill>
                <a:schemeClr val="bg2"/>
              </a:solidFill>
              <a:effectLst/>
              <a:latin typeface="+mj-lt"/>
            </a:endParaRPr>
          </a:p>
        </p:txBody>
      </p:sp>
      <p:sp>
        <p:nvSpPr>
          <p:cNvPr id="10" name="AutoShape 44"/>
          <p:cNvSpPr>
            <a:spLocks noChangeArrowheads="1"/>
          </p:cNvSpPr>
          <p:nvPr/>
        </p:nvSpPr>
        <p:spPr bwMode="auto">
          <a:xfrm>
            <a:off x="2786063" y="2000250"/>
            <a:ext cx="1728787" cy="504825"/>
          </a:xfrm>
          <a:prstGeom prst="wedgeEllipseCallout">
            <a:avLst>
              <a:gd name="adj1" fmla="val -35306"/>
              <a:gd name="adj2" fmla="val -163208"/>
            </a:avLst>
          </a:prstGeom>
          <a:solidFill>
            <a:srgbClr val="C0FCE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10800" rIns="92075" bIns="36000"/>
          <a:lstStyle>
            <a:lvl1pPr marL="457200" indent="-3683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zh-CN" altLang="en-US" sz="2400">
                <a:solidFill>
                  <a:schemeClr val="bg2"/>
                </a:solidFill>
                <a:latin typeface="宋体" panose="02010600030101010101" pitchFamily="2" charset="-122"/>
              </a:rPr>
              <a:t>不确定</a:t>
            </a:r>
          </a:p>
        </p:txBody>
      </p:sp>
      <p:grpSp>
        <p:nvGrpSpPr>
          <p:cNvPr id="11" name="Group 21"/>
          <p:cNvGrpSpPr>
            <a:grpSpLocks/>
          </p:cNvGrpSpPr>
          <p:nvPr/>
        </p:nvGrpSpPr>
        <p:grpSpPr bwMode="auto">
          <a:xfrm>
            <a:off x="500063" y="3500438"/>
            <a:ext cx="3352800" cy="2319337"/>
            <a:chOff x="432" y="2688"/>
            <a:chExt cx="2112" cy="1461"/>
          </a:xfrm>
        </p:grpSpPr>
        <p:sp>
          <p:nvSpPr>
            <p:cNvPr id="27683" name="Oval 6"/>
            <p:cNvSpPr>
              <a:spLocks noChangeArrowheads="1"/>
            </p:cNvSpPr>
            <p:nvPr/>
          </p:nvSpPr>
          <p:spPr bwMode="auto">
            <a:xfrm>
              <a:off x="672" y="3312"/>
              <a:ext cx="384" cy="336"/>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r>
                <a:rPr lang="en-US" altLang="zh-CN" sz="2800">
                  <a:solidFill>
                    <a:schemeClr val="bg2"/>
                  </a:solidFill>
                  <a:latin typeface="宋体" panose="02010600030101010101" pitchFamily="2" charset="-122"/>
                </a:rPr>
                <a:t>0</a:t>
              </a:r>
            </a:p>
          </p:txBody>
        </p:sp>
        <p:sp>
          <p:nvSpPr>
            <p:cNvPr id="27684" name="Oval 7"/>
            <p:cNvSpPr>
              <a:spLocks noChangeArrowheads="1"/>
            </p:cNvSpPr>
            <p:nvPr/>
          </p:nvSpPr>
          <p:spPr bwMode="auto">
            <a:xfrm>
              <a:off x="1584" y="3744"/>
              <a:ext cx="384" cy="336"/>
            </a:xfrm>
            <a:prstGeom prst="ellipse">
              <a:avLst/>
            </a:prstGeom>
            <a:solidFill>
              <a:schemeClr val="accent1"/>
            </a:solidFill>
            <a:ln w="57150" cmpd="thickThin">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r>
                <a:rPr lang="en-US" altLang="zh-CN" sz="2800">
                  <a:solidFill>
                    <a:schemeClr val="bg2"/>
                  </a:solidFill>
                  <a:latin typeface="宋体" panose="02010600030101010101" pitchFamily="2" charset="-122"/>
                </a:rPr>
                <a:t>2</a:t>
              </a:r>
            </a:p>
          </p:txBody>
        </p:sp>
        <p:sp>
          <p:nvSpPr>
            <p:cNvPr id="27685" name="Oval 8"/>
            <p:cNvSpPr>
              <a:spLocks noChangeArrowheads="1"/>
            </p:cNvSpPr>
            <p:nvPr/>
          </p:nvSpPr>
          <p:spPr bwMode="auto">
            <a:xfrm>
              <a:off x="1584" y="2880"/>
              <a:ext cx="384" cy="336"/>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r>
                <a:rPr lang="en-US" altLang="zh-CN" sz="2800">
                  <a:solidFill>
                    <a:schemeClr val="bg2"/>
                  </a:solidFill>
                  <a:latin typeface="宋体" panose="02010600030101010101" pitchFamily="2" charset="-122"/>
                </a:rPr>
                <a:t>1</a:t>
              </a:r>
            </a:p>
          </p:txBody>
        </p:sp>
        <p:cxnSp>
          <p:nvCxnSpPr>
            <p:cNvPr id="27686" name="AutoShape 9"/>
            <p:cNvCxnSpPr>
              <a:cxnSpLocks noChangeShapeType="1"/>
              <a:stCxn id="27683" idx="5"/>
              <a:endCxn id="27684" idx="2"/>
            </p:cNvCxnSpPr>
            <p:nvPr/>
          </p:nvCxnSpPr>
          <p:spPr bwMode="auto">
            <a:xfrm>
              <a:off x="1000" y="3599"/>
              <a:ext cx="566" cy="313"/>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27687" name="AutoShape 10"/>
            <p:cNvCxnSpPr>
              <a:cxnSpLocks noChangeShapeType="1"/>
              <a:stCxn id="27683" idx="7"/>
              <a:endCxn id="27685" idx="2"/>
            </p:cNvCxnSpPr>
            <p:nvPr/>
          </p:nvCxnSpPr>
          <p:spPr bwMode="auto">
            <a:xfrm flipV="1">
              <a:off x="1000" y="3048"/>
              <a:ext cx="584" cy="313"/>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27688" name="AutoShape 11"/>
            <p:cNvCxnSpPr>
              <a:cxnSpLocks noChangeShapeType="1"/>
              <a:stCxn id="27685" idx="4"/>
              <a:endCxn id="27684" idx="0"/>
            </p:cNvCxnSpPr>
            <p:nvPr/>
          </p:nvCxnSpPr>
          <p:spPr bwMode="auto">
            <a:xfrm>
              <a:off x="1776" y="3216"/>
              <a:ext cx="0" cy="51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27689" name="AutoShape 13"/>
            <p:cNvCxnSpPr>
              <a:cxnSpLocks noChangeShapeType="1"/>
              <a:stCxn id="27685" idx="0"/>
              <a:endCxn id="27685" idx="6"/>
            </p:cNvCxnSpPr>
            <p:nvPr/>
          </p:nvCxnSpPr>
          <p:spPr bwMode="auto">
            <a:xfrm rot="5400000" flipV="1">
              <a:off x="1788" y="2868"/>
              <a:ext cx="168" cy="192"/>
            </a:xfrm>
            <a:prstGeom prst="curvedConnector4">
              <a:avLst>
                <a:gd name="adj1" fmla="val -85713"/>
                <a:gd name="adj2" fmla="val 175000"/>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27690" name="AutoShape 14"/>
            <p:cNvCxnSpPr>
              <a:cxnSpLocks noChangeShapeType="1"/>
              <a:stCxn id="27684" idx="6"/>
              <a:endCxn id="27684" idx="4"/>
            </p:cNvCxnSpPr>
            <p:nvPr/>
          </p:nvCxnSpPr>
          <p:spPr bwMode="auto">
            <a:xfrm flipH="1">
              <a:off x="1776" y="3912"/>
              <a:ext cx="210" cy="186"/>
            </a:xfrm>
            <a:prstGeom prst="curvedConnector4">
              <a:avLst>
                <a:gd name="adj1" fmla="val -60000"/>
                <a:gd name="adj2" fmla="val 16774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27691" name="AutoShape 15"/>
            <p:cNvSpPr>
              <a:spLocks noChangeArrowheads="1"/>
            </p:cNvSpPr>
            <p:nvPr/>
          </p:nvSpPr>
          <p:spPr bwMode="auto">
            <a:xfrm>
              <a:off x="432" y="3408"/>
              <a:ext cx="240" cy="192"/>
            </a:xfrm>
            <a:prstGeom prst="rightArrow">
              <a:avLst>
                <a:gd name="adj1" fmla="val 50000"/>
                <a:gd name="adj2" fmla="val 31250"/>
              </a:avLst>
            </a:prstGeom>
            <a:noFill/>
            <a:ln w="381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endParaRPr lang="zh-CN" altLang="en-US" sz="2800">
                <a:solidFill>
                  <a:schemeClr val="bg2"/>
                </a:solidFill>
                <a:latin typeface="宋体" panose="02010600030101010101" pitchFamily="2" charset="-122"/>
              </a:endParaRPr>
            </a:p>
          </p:txBody>
        </p:sp>
        <p:sp>
          <p:nvSpPr>
            <p:cNvPr id="27692" name="Text Box 16"/>
            <p:cNvSpPr txBox="1">
              <a:spLocks noChangeArrowheads="1"/>
            </p:cNvSpPr>
            <p:nvPr/>
          </p:nvSpPr>
          <p:spPr bwMode="auto">
            <a:xfrm>
              <a:off x="1728" y="3264"/>
              <a:ext cx="192"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800">
                  <a:solidFill>
                    <a:schemeClr val="bg2"/>
                  </a:solidFill>
                  <a:latin typeface="宋体" panose="02010600030101010101" pitchFamily="2" charset="-122"/>
                </a:rPr>
                <a:t>b</a:t>
              </a:r>
            </a:p>
          </p:txBody>
        </p:sp>
        <p:sp>
          <p:nvSpPr>
            <p:cNvPr id="22" name="Text Box 17"/>
            <p:cNvSpPr txBox="1">
              <a:spLocks noChangeArrowheads="1"/>
            </p:cNvSpPr>
            <p:nvPr/>
          </p:nvSpPr>
          <p:spPr bwMode="auto">
            <a:xfrm>
              <a:off x="2064" y="3792"/>
              <a:ext cx="480" cy="357"/>
            </a:xfrm>
            <a:prstGeom prst="rect">
              <a:avLst/>
            </a:prstGeom>
            <a:noFill/>
            <a:ln w="38100">
              <a:noFill/>
              <a:miter lim="800000"/>
              <a:headEnd/>
              <a:tailEnd/>
            </a:ln>
            <a:effectLst/>
          </p:spPr>
          <p:txBody>
            <a:bodyPr>
              <a:spAutoFit/>
            </a:bodyPr>
            <a:lstStyle/>
            <a:p>
              <a:pPr>
                <a:lnSpc>
                  <a:spcPct val="110000"/>
                </a:lnSpc>
                <a:spcBef>
                  <a:spcPct val="50000"/>
                </a:spcBef>
                <a:buClr>
                  <a:schemeClr val="folHlink"/>
                </a:buClr>
                <a:buSzPct val="75000"/>
                <a:buFont typeface="Monotype Sorts" pitchFamily="2" charset="2"/>
                <a:buNone/>
                <a:defRPr/>
              </a:pPr>
              <a:r>
                <a:rPr lang="en-US" altLang="zh-CN" b="0" dirty="0">
                  <a:solidFill>
                    <a:schemeClr val="bg2"/>
                  </a:solidFill>
                  <a:latin typeface="+mj-lt"/>
                </a:rPr>
                <a:t>a,b</a:t>
              </a:r>
            </a:p>
          </p:txBody>
        </p:sp>
        <p:sp>
          <p:nvSpPr>
            <p:cNvPr id="27694" name="Text Box 18"/>
            <p:cNvSpPr txBox="1">
              <a:spLocks noChangeArrowheads="1"/>
            </p:cNvSpPr>
            <p:nvPr/>
          </p:nvSpPr>
          <p:spPr bwMode="auto">
            <a:xfrm>
              <a:off x="1038" y="3632"/>
              <a:ext cx="192"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800">
                  <a:solidFill>
                    <a:schemeClr val="bg2"/>
                  </a:solidFill>
                  <a:latin typeface="宋体" panose="02010600030101010101" pitchFamily="2" charset="-122"/>
                </a:rPr>
                <a:t>a</a:t>
              </a:r>
            </a:p>
          </p:txBody>
        </p:sp>
        <p:sp>
          <p:nvSpPr>
            <p:cNvPr id="27695" name="Text Box 19"/>
            <p:cNvSpPr txBox="1">
              <a:spLocks noChangeArrowheads="1"/>
            </p:cNvSpPr>
            <p:nvPr/>
          </p:nvSpPr>
          <p:spPr bwMode="auto">
            <a:xfrm>
              <a:off x="2064" y="2688"/>
              <a:ext cx="192"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800">
                  <a:solidFill>
                    <a:schemeClr val="bg2"/>
                  </a:solidFill>
                  <a:latin typeface="宋体" panose="02010600030101010101" pitchFamily="2" charset="-122"/>
                </a:rPr>
                <a:t>b</a:t>
              </a:r>
            </a:p>
          </p:txBody>
        </p:sp>
        <p:sp>
          <p:nvSpPr>
            <p:cNvPr id="27696" name="Text Box 20"/>
            <p:cNvSpPr txBox="1">
              <a:spLocks noChangeArrowheads="1"/>
            </p:cNvSpPr>
            <p:nvPr/>
          </p:nvSpPr>
          <p:spPr bwMode="auto">
            <a:xfrm>
              <a:off x="1056" y="3024"/>
              <a:ext cx="288"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800">
                  <a:solidFill>
                    <a:schemeClr val="bg2"/>
                  </a:solidFill>
                  <a:latin typeface="宋体" panose="02010600030101010101" pitchFamily="2" charset="-122"/>
                </a:rPr>
                <a:t>ε</a:t>
              </a:r>
            </a:p>
          </p:txBody>
        </p:sp>
      </p:grpSp>
      <p:graphicFrame>
        <p:nvGraphicFramePr>
          <p:cNvPr id="26" name="Group 58"/>
          <p:cNvGraphicFramePr>
            <a:graphicFrameLocks noGrp="1"/>
          </p:cNvGraphicFramePr>
          <p:nvPr/>
        </p:nvGraphicFramePr>
        <p:xfrm>
          <a:off x="4643438" y="3714750"/>
          <a:ext cx="3352800" cy="2112963"/>
        </p:xfrm>
        <a:graphic>
          <a:graphicData uri="http://schemas.openxmlformats.org/drawingml/2006/table">
            <a:tbl>
              <a:tblPr>
                <a:tableStyleId>{D7AC3CCA-C797-4891-BE02-D94E43425B78}</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609600">
                <a:tc>
                  <a:txBody>
                    <a:bodyPr/>
                    <a:lstStyle>
                      <a:lvl1pPr>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solidFill>
                            <a:schemeClr val="bg2"/>
                          </a:solidFill>
                          <a:effectLst/>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solidFill>
                            <a:schemeClr val="bg2"/>
                          </a:solidFill>
                          <a:effectLst/>
                        </a:rPr>
                        <a:t>S</a:t>
                      </a:r>
                      <a:endParaRPr kumimoji="1" lang="en-US" altLang="zh-CN" sz="20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endParaRPr>
                    </a:p>
                  </a:txBody>
                  <a:tcPr horzOverflow="overflow"/>
                </a:tc>
                <a:tc>
                  <a:txBody>
                    <a:bodyPr/>
                    <a:lstStyle>
                      <a:lvl1pPr>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u="none" strike="noStrike" cap="none" normalizeH="0" baseline="0" dirty="0">
                        <a:ln>
                          <a:noFill/>
                        </a:ln>
                        <a:solidFill>
                          <a:schemeClr val="bg2"/>
                        </a:solidFill>
                        <a:effectLst/>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solidFill>
                            <a:schemeClr val="bg2"/>
                          </a:solidFill>
                          <a:effectLst/>
                        </a:rPr>
                        <a:t>a</a:t>
                      </a:r>
                      <a:endParaRPr kumimoji="1" lang="en-US" altLang="zh-CN" sz="20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endParaRPr>
                    </a:p>
                  </a:txBody>
                  <a:tcPr horzOverflow="overflow"/>
                </a:tc>
                <a:tc>
                  <a:txBody>
                    <a:bodyPr/>
                    <a:lstStyle>
                      <a:lvl1pPr>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u="none" strike="noStrike" cap="none" normalizeH="0" baseline="0" dirty="0">
                        <a:ln>
                          <a:noFill/>
                        </a:ln>
                        <a:solidFill>
                          <a:schemeClr val="bg2"/>
                        </a:solidFill>
                        <a:effectLst/>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solidFill>
                            <a:schemeClr val="bg2"/>
                          </a:solidFill>
                          <a:effectLst/>
                        </a:rPr>
                        <a:t>b</a:t>
                      </a:r>
                      <a:endParaRPr kumimoji="1" lang="en-US" altLang="zh-CN" sz="20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endParaRPr>
                    </a:p>
                  </a:txBody>
                  <a:tcPr horzOverflow="overflow"/>
                </a:tc>
                <a:tc>
                  <a:txBody>
                    <a:bodyPr/>
                    <a:lstStyle>
                      <a:lvl1pPr>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u="none" strike="noStrike" cap="none" normalizeH="0" baseline="0">
                        <a:ln>
                          <a:noFill/>
                        </a:ln>
                        <a:solidFill>
                          <a:schemeClr val="bg2"/>
                        </a:solidFill>
                        <a:effectLst/>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solidFill>
                            <a:schemeClr val="bg2"/>
                          </a:solidFill>
                          <a:effectLst/>
                        </a:rPr>
                        <a:t>ε</a:t>
                      </a:r>
                      <a:endParaRPr kumimoji="1" lang="en-US" altLang="zh-CN" sz="20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0"/>
                  </a:ext>
                </a:extLst>
              </a:tr>
              <a:tr h="450850">
                <a:tc>
                  <a:txBody>
                    <a:bodyPr/>
                    <a:lstStyle>
                      <a:lvl1pPr>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solidFill>
                            <a:schemeClr val="bg2"/>
                          </a:solidFill>
                          <a:effectLst/>
                        </a:rPr>
                        <a:t>0</a:t>
                      </a:r>
                      <a:endParaRPr kumimoji="1" lang="en-US" altLang="zh-CN" sz="20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endParaRPr>
                    </a:p>
                  </a:txBody>
                  <a:tcPr horzOverflow="overflow"/>
                </a:tc>
                <a:tc>
                  <a:txBody>
                    <a:bodyPr/>
                    <a:lstStyle>
                      <a:lvl1pPr>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solidFill>
                            <a:schemeClr val="bg2"/>
                          </a:solidFill>
                          <a:effectLst/>
                        </a:rPr>
                        <a:t>{2}</a:t>
                      </a:r>
                      <a:endParaRPr kumimoji="1" lang="en-US" altLang="zh-CN" sz="20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horzOverflow="overflow"/>
                </a:tc>
                <a:tc>
                  <a:txBody>
                    <a:bodyPr/>
                    <a:lstStyle>
                      <a:lvl1pPr>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horzOverflow="overflow"/>
                </a:tc>
                <a:tc>
                  <a:txBody>
                    <a:bodyPr/>
                    <a:lstStyle>
                      <a:lvl1pPr>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solidFill>
                            <a:schemeClr val="bg2"/>
                          </a:solidFill>
                          <a:effectLst/>
                        </a:rPr>
                        <a:t>{1}</a:t>
                      </a:r>
                      <a:endParaRPr kumimoji="1" lang="en-US" altLang="zh-CN" sz="20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1"/>
                  </a:ext>
                </a:extLst>
              </a:tr>
              <a:tr h="449263">
                <a:tc>
                  <a:txBody>
                    <a:bodyPr/>
                    <a:lstStyle>
                      <a:lvl1pPr>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solidFill>
                            <a:schemeClr val="bg2"/>
                          </a:solidFill>
                          <a:effectLst/>
                        </a:rPr>
                        <a:t>1</a:t>
                      </a:r>
                      <a:endParaRPr kumimoji="1" lang="en-US" altLang="zh-CN" sz="20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horzOverflow="overflow"/>
                </a:tc>
                <a:tc>
                  <a:txBody>
                    <a:bodyPr/>
                    <a:lstStyle>
                      <a:lvl1pPr>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horzOverflow="overflow"/>
                </a:tc>
                <a:tc>
                  <a:txBody>
                    <a:bodyPr/>
                    <a:lstStyle>
                      <a:lvl1pPr>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solidFill>
                            <a:schemeClr val="bg2"/>
                          </a:solidFill>
                          <a:effectLst/>
                        </a:rPr>
                        <a:t>{1,2}</a:t>
                      </a:r>
                      <a:endParaRPr kumimoji="1" lang="en-US" altLang="zh-CN" sz="20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endParaRPr>
                    </a:p>
                  </a:txBody>
                  <a:tcPr horzOverflow="overflow"/>
                </a:tc>
                <a:tc>
                  <a:txBody>
                    <a:bodyPr/>
                    <a:lstStyle>
                      <a:lvl1pPr>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2"/>
                  </a:ext>
                </a:extLst>
              </a:tr>
              <a:tr h="450850">
                <a:tc>
                  <a:txBody>
                    <a:bodyPr/>
                    <a:lstStyle>
                      <a:lvl1pPr>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solidFill>
                            <a:schemeClr val="bg2"/>
                          </a:solidFill>
                          <a:effectLst/>
                        </a:rPr>
                        <a:t>2</a:t>
                      </a:r>
                      <a:r>
                        <a:rPr kumimoji="1" lang="en-US" altLang="zh-CN" sz="2000" u="none" strike="noStrike" cap="none" normalizeH="0" baseline="30000" dirty="0">
                          <a:ln>
                            <a:noFill/>
                          </a:ln>
                          <a:solidFill>
                            <a:schemeClr val="bg2"/>
                          </a:solidFill>
                          <a:effectLst/>
                        </a:rPr>
                        <a:t>*</a:t>
                      </a:r>
                      <a:endParaRPr kumimoji="1" lang="en-US" altLang="zh-CN" sz="2000" b="1" i="0" u="none" strike="noStrike" cap="none" normalizeH="0" baseline="30000" dirty="0">
                        <a:ln>
                          <a:noFill/>
                        </a:ln>
                        <a:solidFill>
                          <a:schemeClr val="bg2"/>
                        </a:solidFill>
                        <a:effectLst/>
                        <a:latin typeface="Times New Roman" panose="02020603050405020304" pitchFamily="18" charset="0"/>
                        <a:ea typeface="宋体" panose="02010600030101010101" pitchFamily="2" charset="-122"/>
                      </a:endParaRPr>
                    </a:p>
                  </a:txBody>
                  <a:tcPr horzOverflow="overflow"/>
                </a:tc>
                <a:tc>
                  <a:txBody>
                    <a:bodyPr/>
                    <a:lstStyle>
                      <a:lvl1pPr>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solidFill>
                            <a:schemeClr val="bg2"/>
                          </a:solidFill>
                          <a:effectLst/>
                        </a:rPr>
                        <a:t>{2}</a:t>
                      </a:r>
                      <a:endParaRPr kumimoji="1" lang="en-US" altLang="zh-CN" sz="20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horzOverflow="overflow"/>
                </a:tc>
                <a:tc>
                  <a:txBody>
                    <a:bodyPr/>
                    <a:lstStyle>
                      <a:lvl1pPr>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solidFill>
                            <a:schemeClr val="bg2"/>
                          </a:solidFill>
                          <a:effectLst/>
                        </a:rPr>
                        <a:t>{2}</a:t>
                      </a:r>
                      <a:endParaRPr kumimoji="1" lang="en-US" altLang="zh-CN" sz="20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horzOverflow="overflow"/>
                </a:tc>
                <a:tc>
                  <a:txBody>
                    <a:bodyPr/>
                    <a:lstStyle>
                      <a:lvl1pPr>
                        <a:buClr>
                          <a:schemeClr val="tx2"/>
                        </a:buCl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buClr>
                          <a:schemeClr val="tx2"/>
                        </a:buClr>
                        <a:buSzPct val="65000"/>
                        <a:defRPr kumimoji="1" sz="2000">
                          <a:solidFill>
                            <a:schemeClr val="tx1"/>
                          </a:solidFill>
                          <a:latin typeface="Times New Roman" panose="02020603050405020304" pitchFamily="18" charset="0"/>
                          <a:ea typeface="宋体" panose="02010600030101010101" pitchFamily="2" charset="-122"/>
                        </a:defRPr>
                      </a:lvl3pPr>
                      <a:lvl4pPr marL="1600200" indent="-228600">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marL="2057400" indent="-228600">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3"/>
                  </a:ext>
                </a:extLst>
              </a:tr>
            </a:tbl>
          </a:graphicData>
        </a:graphic>
      </p:graphicFrame>
      <p:cxnSp>
        <p:nvCxnSpPr>
          <p:cNvPr id="27" name="直接连接符 26"/>
          <p:cNvCxnSpPr>
            <a:cxnSpLocks noChangeShapeType="1"/>
          </p:cNvCxnSpPr>
          <p:nvPr/>
        </p:nvCxnSpPr>
        <p:spPr bwMode="auto">
          <a:xfrm>
            <a:off x="4714875" y="3786188"/>
            <a:ext cx="714375" cy="642937"/>
          </a:xfrm>
          <a:prstGeom prst="line">
            <a:avLst/>
          </a:prstGeom>
          <a:noFill/>
          <a:ln w="9525" algn="ctr">
            <a:solidFill>
              <a:schemeClr val="bg2"/>
            </a:solidFill>
            <a:round/>
            <a:headEnd/>
            <a:tailEnd/>
          </a:ln>
          <a:extLst>
            <a:ext uri="{909E8E84-426E-40DD-AFC4-6F175D3DCCD1}">
              <a14:hiddenFill xmlns:a14="http://schemas.microsoft.com/office/drawing/2010/main">
                <a:noFill/>
              </a14:hiddenFill>
            </a:ext>
          </a:extLst>
        </p:spPr>
      </p:cxnSp>
      <p:sp>
        <p:nvSpPr>
          <p:cNvPr id="28" name="AutoShape 44"/>
          <p:cNvSpPr>
            <a:spLocks noChangeArrowheads="1"/>
          </p:cNvSpPr>
          <p:nvPr/>
        </p:nvSpPr>
        <p:spPr bwMode="auto">
          <a:xfrm>
            <a:off x="7415213" y="5929313"/>
            <a:ext cx="1728787" cy="504825"/>
          </a:xfrm>
          <a:prstGeom prst="wedgeEllipseCallout">
            <a:avLst>
              <a:gd name="adj1" fmla="val -71306"/>
              <a:gd name="adj2" fmla="val -180815"/>
            </a:avLst>
          </a:prstGeom>
          <a:solidFill>
            <a:srgbClr val="C0FCE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10800" rIns="92075" bIns="36000"/>
          <a:lstStyle>
            <a:lvl1pPr marL="457200" indent="-3683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zh-CN" altLang="en-US" sz="2400">
                <a:solidFill>
                  <a:schemeClr val="bg2"/>
                </a:solidFill>
                <a:latin typeface="宋体" panose="02010600030101010101" pitchFamily="2" charset="-122"/>
              </a:rPr>
              <a:t>不确定</a:t>
            </a:r>
          </a:p>
        </p:txBody>
      </p:sp>
      <p:sp>
        <p:nvSpPr>
          <p:cNvPr id="29"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edge">
                                      <p:cBhvr>
                                        <p:cTn id="7" dur="20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circle(in)">
                                      <p:cBhvr>
                                        <p:cTn id="17" dur="2000"/>
                                        <p:tgtEl>
                                          <p:spTgt spid="26"/>
                                        </p:tgtEl>
                                      </p:cBhvr>
                                    </p:animEffect>
                                  </p:childTnLst>
                                </p:cTn>
                              </p:par>
                              <p:par>
                                <p:cTn id="18" presetID="6" presetClass="entr" presetSubtype="16"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circle(in)">
                                      <p:cBhvr>
                                        <p:cTn id="20" dur="2000"/>
                                        <p:tgtEl>
                                          <p:spTgt spid="2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0"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edge">
                                      <p:cBhvr>
                                        <p:cTn id="25" dur="2000"/>
                                        <p:tgtEl>
                                          <p:spTgt spid="28"/>
                                        </p:tgtEl>
                                      </p:cBhvr>
                                    </p:animEffect>
                                  </p:childTnLst>
                                </p:cTn>
                              </p:par>
                            </p:childTnLst>
                          </p:cTn>
                        </p:par>
                        <p:par>
                          <p:cTn id="26" fill="hold" nodeType="afterGroup">
                            <p:stCondLst>
                              <p:cond delay="2000"/>
                            </p:stCondLst>
                            <p:childTnLst>
                              <p:par>
                                <p:cTn id="27" presetID="2" presetClass="entr" presetSubtype="6"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1+#ppt_w/2"/>
                                          </p:val>
                                        </p:tav>
                                        <p:tav tm="100000">
                                          <p:val>
                                            <p:strVal val="#ppt_x"/>
                                          </p:val>
                                        </p:tav>
                                      </p:tavLst>
                                    </p:anim>
                                    <p:anim calcmode="lin" valueType="num">
                                      <p:cBhvr additive="base">
                                        <p:cTn id="3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8" grpId="0" animBg="1"/>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日期占位符 3"/>
          <p:cNvSpPr>
            <a:spLocks noGrp="1"/>
          </p:cNvSpPr>
          <p:nvPr>
            <p:ph type="dt" sz="quarter" idx="10"/>
          </p:nvPr>
        </p:nvSpPr>
        <p:spPr/>
        <p:txBody>
          <a:bodyPr/>
          <a:lstStyle/>
          <a:p>
            <a:pPr>
              <a:defRPr/>
            </a:pPr>
            <a:fld id="{5677276C-C716-4BFB-9A9B-090A4D62E488}" type="datetime1">
              <a:rPr lang="zh-CN" altLang="en-US"/>
              <a:pPr>
                <a:defRPr/>
              </a:pPr>
              <a:t>2020/10/7</a:t>
            </a:fld>
            <a:endParaRPr lang="en-US" altLang="zh-CN"/>
          </a:p>
        </p:txBody>
      </p:sp>
      <p:sp>
        <p:nvSpPr>
          <p:cNvPr id="286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1D16D993-B23B-46AE-895F-32CABD63B31E}" type="slidenum">
              <a:rPr lang="en-US" altLang="zh-CN" sz="1400" smtClean="0"/>
              <a:pPr>
                <a:spcBef>
                  <a:spcPct val="0"/>
                </a:spcBef>
                <a:buClrTx/>
                <a:buSzTx/>
                <a:buFontTx/>
                <a:buNone/>
              </a:pPr>
              <a:t>21</a:t>
            </a:fld>
            <a:endParaRPr lang="en-US" altLang="zh-CN" sz="1400"/>
          </a:p>
        </p:txBody>
      </p:sp>
      <p:sp>
        <p:nvSpPr>
          <p:cNvPr id="25604" name="Rectangle 4"/>
          <p:cNvSpPr>
            <a:spLocks noGrp="1" noChangeArrowheads="1"/>
          </p:cNvSpPr>
          <p:nvPr>
            <p:ph type="title"/>
          </p:nvPr>
        </p:nvSpPr>
        <p:spPr>
          <a:xfrm>
            <a:off x="1885950" y="53975"/>
            <a:ext cx="5410200" cy="609600"/>
          </a:xfrm>
        </p:spPr>
        <p:txBody>
          <a:bodyPr/>
          <a:lstStyle/>
          <a:p>
            <a:pPr algn="ctr">
              <a:defRPr/>
            </a:pPr>
            <a:r>
              <a:rPr lang="zh-CN" altLang="en-US" sz="3600" b="1" kern="1200" dirty="0">
                <a:solidFill>
                  <a:schemeClr val="bg1">
                    <a:lumMod val="75000"/>
                  </a:schemeClr>
                </a:solidFill>
                <a:effectLst>
                  <a:outerShdw blurRad="38100" dist="38100" dir="2700000" algn="tl">
                    <a:srgbClr val="000000">
                      <a:alpha val="43137"/>
                    </a:srgbClr>
                  </a:outerShdw>
                </a:effectLst>
                <a:cs typeface="+mn-cs"/>
              </a:rPr>
              <a:t>扩充的状态转换函数</a:t>
            </a:r>
          </a:p>
        </p:txBody>
      </p:sp>
      <p:sp>
        <p:nvSpPr>
          <p:cNvPr id="872463" name="Rectangle 15"/>
          <p:cNvSpPr>
            <a:spLocks noChangeArrowheads="1"/>
          </p:cNvSpPr>
          <p:nvPr/>
        </p:nvSpPr>
        <p:spPr bwMode="auto">
          <a:xfrm>
            <a:off x="4976813" y="3686175"/>
            <a:ext cx="3214687" cy="6286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800">
                <a:solidFill>
                  <a:schemeClr val="bg2"/>
                </a:solidFill>
                <a:latin typeface="宋体" panose="02010600030101010101" pitchFamily="2" charset="-122"/>
              </a:rPr>
              <a:t>δ</a:t>
            </a:r>
            <a:r>
              <a:rPr lang="en-US" altLang="zh-CN">
                <a:solidFill>
                  <a:schemeClr val="bg2"/>
                </a:solidFill>
              </a:rPr>
              <a:t>(q</a:t>
            </a:r>
            <a:r>
              <a:rPr lang="en-US" altLang="zh-CN" baseline="-25000">
                <a:solidFill>
                  <a:schemeClr val="bg2"/>
                </a:solidFill>
              </a:rPr>
              <a:t>0</a:t>
            </a:r>
            <a:r>
              <a:rPr lang="zh-CN" altLang="en-US">
                <a:solidFill>
                  <a:schemeClr val="bg2"/>
                </a:solidFill>
              </a:rPr>
              <a:t>，</a:t>
            </a:r>
            <a:r>
              <a:rPr lang="en-US" altLang="zh-CN">
                <a:solidFill>
                  <a:schemeClr val="bg2"/>
                </a:solidFill>
              </a:rPr>
              <a:t>t) ∩F ≠Φ</a:t>
            </a:r>
          </a:p>
        </p:txBody>
      </p:sp>
      <p:sp>
        <p:nvSpPr>
          <p:cNvPr id="872464" name="AutoShape 16"/>
          <p:cNvSpPr>
            <a:spLocks noChangeArrowheads="1"/>
          </p:cNvSpPr>
          <p:nvPr/>
        </p:nvSpPr>
        <p:spPr bwMode="auto">
          <a:xfrm>
            <a:off x="1854200" y="5335588"/>
            <a:ext cx="1871663" cy="647700"/>
          </a:xfrm>
          <a:prstGeom prst="wedgeEllipseCallout">
            <a:avLst>
              <a:gd name="adj1" fmla="val -47625"/>
              <a:gd name="adj2" fmla="val 25736"/>
            </a:avLst>
          </a:prstGeom>
          <a:noFill/>
          <a:ln w="9525">
            <a:noFill/>
            <a:miter lim="800000"/>
            <a:headEnd/>
            <a:tailEnd/>
          </a:ln>
          <a:effectLst/>
        </p:spPr>
        <p:txBody>
          <a:bodyPr lIns="92075" tIns="46038" rIns="92075" bIns="46038"/>
          <a:lstStyle/>
          <a:p>
            <a:pPr marL="457200" algn="ctr">
              <a:lnSpc>
                <a:spcPct val="110000"/>
              </a:lnSpc>
              <a:spcBef>
                <a:spcPct val="20000"/>
              </a:spcBef>
              <a:buClr>
                <a:schemeClr val="folHlink"/>
              </a:buClr>
              <a:buSzPct val="75000"/>
              <a:buFont typeface="Monotype Sorts" pitchFamily="2" charset="2"/>
              <a:buNone/>
              <a:defRPr/>
            </a:pPr>
            <a:endParaRPr lang="zh-CN" altLang="zh-CN">
              <a:effectLst>
                <a:outerShdw blurRad="38100" dist="38100" dir="2700000" algn="tl">
                  <a:srgbClr val="000000"/>
                </a:outerShdw>
              </a:effectLst>
            </a:endParaRPr>
          </a:p>
        </p:txBody>
      </p:sp>
      <p:sp>
        <p:nvSpPr>
          <p:cNvPr id="872466" name="AutoShape 18"/>
          <p:cNvSpPr>
            <a:spLocks noChangeArrowheads="1"/>
          </p:cNvSpPr>
          <p:nvPr/>
        </p:nvSpPr>
        <p:spPr bwMode="auto">
          <a:xfrm>
            <a:off x="4591050" y="5335588"/>
            <a:ext cx="3024188" cy="719137"/>
          </a:xfrm>
          <a:prstGeom prst="wedgeEllipseCallout">
            <a:avLst>
              <a:gd name="adj1" fmla="val -46167"/>
              <a:gd name="adj2" fmla="val 30134"/>
            </a:avLst>
          </a:prstGeom>
          <a:noFill/>
          <a:ln w="9525">
            <a:noFill/>
            <a:miter lim="800000"/>
            <a:headEnd/>
            <a:tailEnd/>
          </a:ln>
          <a:effectLst/>
        </p:spPr>
        <p:txBody>
          <a:bodyPr lIns="92075" tIns="46038" rIns="92075" bIns="46038"/>
          <a:lstStyle/>
          <a:p>
            <a:pPr marL="457200" algn="ctr">
              <a:lnSpc>
                <a:spcPct val="110000"/>
              </a:lnSpc>
              <a:spcBef>
                <a:spcPct val="20000"/>
              </a:spcBef>
              <a:buClr>
                <a:schemeClr val="folHlink"/>
              </a:buClr>
              <a:buSzPct val="75000"/>
              <a:buFont typeface="Monotype Sorts" pitchFamily="2" charset="2"/>
              <a:buNone/>
              <a:defRPr/>
            </a:pPr>
            <a:endParaRPr lang="zh-CN" altLang="zh-CN">
              <a:effectLst>
                <a:outerShdw blurRad="38100" dist="38100" dir="2700000" algn="tl">
                  <a:srgbClr val="000000"/>
                </a:outerShdw>
              </a:effectLst>
            </a:endParaRPr>
          </a:p>
        </p:txBody>
      </p:sp>
      <p:sp>
        <p:nvSpPr>
          <p:cNvPr id="30730" name="Rectangle 21"/>
          <p:cNvSpPr>
            <a:spLocks noChangeArrowheads="1"/>
          </p:cNvSpPr>
          <p:nvPr/>
        </p:nvSpPr>
        <p:spPr bwMode="auto">
          <a:xfrm>
            <a:off x="-30163" y="3649663"/>
            <a:ext cx="5003801"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363538">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zh-CN" altLang="en-US" sz="3600">
                <a:solidFill>
                  <a:schemeClr val="bg1"/>
                </a:solidFill>
              </a:rPr>
              <a:t>符号串 </a:t>
            </a:r>
            <a:r>
              <a:rPr lang="en-US" altLang="zh-CN" sz="3600">
                <a:solidFill>
                  <a:schemeClr val="bg1"/>
                </a:solidFill>
              </a:rPr>
              <a:t>t </a:t>
            </a:r>
            <a:r>
              <a:rPr lang="zh-CN" altLang="en-US" sz="3600">
                <a:solidFill>
                  <a:schemeClr val="bg1"/>
                </a:solidFill>
              </a:rPr>
              <a:t>被</a:t>
            </a:r>
            <a:r>
              <a:rPr lang="en-US" altLang="zh-CN" sz="3600">
                <a:solidFill>
                  <a:schemeClr val="bg1"/>
                </a:solidFill>
              </a:rPr>
              <a:t>NFA M</a:t>
            </a:r>
            <a:r>
              <a:rPr lang="zh-CN" altLang="en-US" sz="3600">
                <a:solidFill>
                  <a:schemeClr val="bg1"/>
                </a:solidFill>
              </a:rPr>
              <a:t>接收</a:t>
            </a:r>
          </a:p>
        </p:txBody>
      </p:sp>
      <p:sp>
        <p:nvSpPr>
          <p:cNvPr id="15" name="矩形 14"/>
          <p:cNvSpPr/>
          <p:nvPr/>
        </p:nvSpPr>
        <p:spPr>
          <a:xfrm>
            <a:off x="0" y="857250"/>
            <a:ext cx="9144000" cy="1184275"/>
          </a:xfrm>
          <a:prstGeom prst="rect">
            <a:avLst/>
          </a:prstGeom>
          <a:solidFill>
            <a:schemeClr val="tx1">
              <a:lumMod val="95000"/>
            </a:schemeClr>
          </a:solidFill>
        </p:spPr>
        <p:txBody>
          <a:bodyPr>
            <a:spAutoFit/>
          </a:bodyPr>
          <a:lstStyle/>
          <a:p>
            <a:pPr algn="just">
              <a:lnSpc>
                <a:spcPct val="110000"/>
              </a:lnSpc>
              <a:spcBef>
                <a:spcPts val="600"/>
              </a:spcBef>
              <a:buClr>
                <a:schemeClr val="folHlink"/>
              </a:buClr>
              <a:buSzPct val="75000"/>
              <a:buFont typeface="Monotype Sorts" pitchFamily="2" charset="2"/>
              <a:buNone/>
              <a:defRPr/>
            </a:pPr>
            <a:r>
              <a:rPr lang="en-US" altLang="zh-CN" sz="3200" dirty="0">
                <a:solidFill>
                  <a:schemeClr val="bg2"/>
                </a:solidFill>
                <a:latin typeface="Times New Roman" pitchFamily="18" charset="0"/>
              </a:rPr>
              <a:t>NFA M</a:t>
            </a:r>
            <a:r>
              <a:rPr lang="en-US" altLang="zh-CN" dirty="0">
                <a:solidFill>
                  <a:schemeClr val="bg2"/>
                </a:solidFill>
                <a:latin typeface="Times New Roman" pitchFamily="18" charset="0"/>
              </a:rPr>
              <a:t>=</a:t>
            </a:r>
            <a:r>
              <a:rPr lang="zh-CN" altLang="en-US" dirty="0">
                <a:solidFill>
                  <a:schemeClr val="bg2"/>
                </a:solidFill>
                <a:latin typeface="Times New Roman" pitchFamily="18" charset="0"/>
              </a:rPr>
              <a:t>（</a:t>
            </a:r>
            <a:r>
              <a:rPr lang="en-US" altLang="zh-CN" dirty="0">
                <a:solidFill>
                  <a:schemeClr val="bg2"/>
                </a:solidFill>
                <a:latin typeface="Times New Roman" pitchFamily="18" charset="0"/>
              </a:rPr>
              <a:t>Q</a:t>
            </a:r>
            <a:r>
              <a:rPr lang="zh-CN" altLang="en-US" dirty="0">
                <a:solidFill>
                  <a:schemeClr val="bg2"/>
                </a:solidFill>
                <a:latin typeface="Times New Roman" pitchFamily="18" charset="0"/>
              </a:rPr>
              <a:t>，∑∪</a:t>
            </a:r>
            <a:r>
              <a:rPr lang="en-US" altLang="zh-CN" dirty="0">
                <a:solidFill>
                  <a:schemeClr val="bg2"/>
                </a:solidFill>
                <a:latin typeface="Times New Roman" pitchFamily="18" charset="0"/>
              </a:rPr>
              <a:t>{ε}</a:t>
            </a:r>
            <a:r>
              <a:rPr lang="en-US" altLang="zh-CN" b="0" dirty="0">
                <a:solidFill>
                  <a:schemeClr val="bg2"/>
                </a:solidFill>
                <a:effectLst>
                  <a:outerShdw blurRad="38100" dist="38100" dir="2700000" algn="tl">
                    <a:srgbClr val="C0C0C0"/>
                  </a:outerShdw>
                </a:effectLst>
                <a:latin typeface="Times New Roman" pitchFamily="18" charset="0"/>
              </a:rPr>
              <a:t> </a:t>
            </a:r>
            <a:r>
              <a:rPr lang="zh-CN" altLang="en-US" dirty="0">
                <a:solidFill>
                  <a:schemeClr val="bg2"/>
                </a:solidFill>
                <a:latin typeface="Times New Roman" pitchFamily="18" charset="0"/>
              </a:rPr>
              <a:t>，</a:t>
            </a:r>
            <a:r>
              <a:rPr lang="en-US" altLang="zh-CN" dirty="0">
                <a:solidFill>
                  <a:schemeClr val="bg2"/>
                </a:solidFill>
                <a:latin typeface="Times New Roman" pitchFamily="18" charset="0"/>
              </a:rPr>
              <a:t>q</a:t>
            </a:r>
            <a:r>
              <a:rPr lang="en-US" altLang="zh-CN" baseline="-25000" dirty="0">
                <a:solidFill>
                  <a:schemeClr val="bg2"/>
                </a:solidFill>
                <a:latin typeface="Times New Roman" pitchFamily="18" charset="0"/>
              </a:rPr>
              <a:t>0</a:t>
            </a:r>
            <a:r>
              <a:rPr lang="zh-CN" altLang="en-US" dirty="0">
                <a:solidFill>
                  <a:schemeClr val="bg2"/>
                </a:solidFill>
                <a:latin typeface="Times New Roman" pitchFamily="18" charset="0"/>
              </a:rPr>
              <a:t>，</a:t>
            </a:r>
            <a:r>
              <a:rPr lang="en-US" altLang="zh-CN" dirty="0">
                <a:solidFill>
                  <a:schemeClr val="bg2"/>
                </a:solidFill>
                <a:latin typeface="Times New Roman" pitchFamily="18" charset="0"/>
              </a:rPr>
              <a:t>F</a:t>
            </a:r>
            <a:r>
              <a:rPr lang="zh-CN" altLang="en-US" dirty="0">
                <a:solidFill>
                  <a:schemeClr val="bg2"/>
                </a:solidFill>
                <a:latin typeface="Times New Roman" pitchFamily="18" charset="0"/>
              </a:rPr>
              <a:t>，</a:t>
            </a:r>
            <a:r>
              <a:rPr lang="en-US" altLang="zh-CN" dirty="0">
                <a:solidFill>
                  <a:schemeClr val="bg2"/>
                </a:solidFill>
                <a:latin typeface="Times New Roman" pitchFamily="18" charset="0"/>
              </a:rPr>
              <a:t>δ</a:t>
            </a:r>
            <a:r>
              <a:rPr lang="zh-CN" altLang="en-US" dirty="0">
                <a:solidFill>
                  <a:schemeClr val="bg2"/>
                </a:solidFill>
                <a:latin typeface="Times New Roman" pitchFamily="18" charset="0"/>
              </a:rPr>
              <a:t>）            </a:t>
            </a:r>
            <a:endParaRPr lang="en-US" altLang="zh-CN" baseline="30000" dirty="0">
              <a:solidFill>
                <a:schemeClr val="bg2"/>
              </a:solidFill>
              <a:latin typeface="+mj-lt"/>
            </a:endParaRPr>
          </a:p>
          <a:p>
            <a:pPr algn="just">
              <a:lnSpc>
                <a:spcPct val="110000"/>
              </a:lnSpc>
              <a:spcBef>
                <a:spcPts val="600"/>
              </a:spcBef>
              <a:buClr>
                <a:schemeClr val="folHlink"/>
              </a:buClr>
              <a:buSzPct val="75000"/>
              <a:buFont typeface="Monotype Sorts" pitchFamily="2" charset="2"/>
              <a:buNone/>
              <a:defRPr/>
            </a:pPr>
            <a:r>
              <a:rPr lang="zh-CN" altLang="en-US" dirty="0">
                <a:solidFill>
                  <a:schemeClr val="bg2"/>
                </a:solidFill>
                <a:latin typeface="+mj-lt"/>
              </a:rPr>
              <a:t>设</a:t>
            </a:r>
            <a:r>
              <a:rPr lang="en-US" altLang="zh-CN" dirty="0">
                <a:solidFill>
                  <a:schemeClr val="bg2"/>
                </a:solidFill>
                <a:latin typeface="+mj-lt"/>
              </a:rPr>
              <a:t>δ(q</a:t>
            </a:r>
            <a:r>
              <a:rPr lang="en-US" altLang="zh-CN" baseline="-25000" dirty="0">
                <a:solidFill>
                  <a:schemeClr val="bg2"/>
                </a:solidFill>
                <a:latin typeface="+mj-lt"/>
              </a:rPr>
              <a:t>0</a:t>
            </a:r>
            <a:r>
              <a:rPr lang="en-US" altLang="zh-CN" dirty="0">
                <a:solidFill>
                  <a:schemeClr val="bg2"/>
                </a:solidFill>
                <a:latin typeface="+mj-lt"/>
              </a:rPr>
              <a:t>, a)={p</a:t>
            </a:r>
            <a:r>
              <a:rPr lang="en-US" altLang="zh-CN" baseline="-25000" dirty="0">
                <a:solidFill>
                  <a:schemeClr val="bg2"/>
                </a:solidFill>
                <a:latin typeface="+mj-lt"/>
              </a:rPr>
              <a:t>1</a:t>
            </a:r>
            <a:r>
              <a:rPr lang="en-US" altLang="zh-CN" dirty="0">
                <a:solidFill>
                  <a:schemeClr val="bg2"/>
                </a:solidFill>
                <a:latin typeface="+mj-lt"/>
              </a:rPr>
              <a:t>,p</a:t>
            </a:r>
            <a:r>
              <a:rPr lang="en-US" altLang="zh-CN" baseline="-25000" dirty="0">
                <a:solidFill>
                  <a:schemeClr val="bg2"/>
                </a:solidFill>
                <a:latin typeface="+mj-lt"/>
              </a:rPr>
              <a:t>2</a:t>
            </a:r>
            <a:r>
              <a:rPr lang="en-US" altLang="zh-CN" dirty="0">
                <a:solidFill>
                  <a:schemeClr val="bg2"/>
                </a:solidFill>
                <a:latin typeface="+mj-lt"/>
              </a:rPr>
              <a:t>,…,p</a:t>
            </a:r>
            <a:r>
              <a:rPr lang="en-US" altLang="zh-CN" baseline="-25000" dirty="0">
                <a:solidFill>
                  <a:schemeClr val="bg2"/>
                </a:solidFill>
                <a:latin typeface="+mj-lt"/>
              </a:rPr>
              <a:t>n</a:t>
            </a:r>
            <a:r>
              <a:rPr lang="en-US" altLang="zh-CN" dirty="0">
                <a:solidFill>
                  <a:schemeClr val="bg2"/>
                </a:solidFill>
                <a:latin typeface="+mj-lt"/>
              </a:rPr>
              <a:t>}</a:t>
            </a:r>
            <a:r>
              <a:rPr lang="zh-CN" altLang="en-US" dirty="0">
                <a:solidFill>
                  <a:schemeClr val="bg2"/>
                </a:solidFill>
                <a:latin typeface="+mj-lt"/>
              </a:rPr>
              <a:t>，</a:t>
            </a:r>
            <a:r>
              <a:rPr lang="en-US" altLang="zh-CN" dirty="0">
                <a:solidFill>
                  <a:schemeClr val="bg2"/>
                </a:solidFill>
                <a:latin typeface="+mj-lt"/>
              </a:rPr>
              <a:t>a∈∑∪{ε}</a:t>
            </a:r>
            <a:r>
              <a:rPr lang="zh-CN" altLang="en-US" dirty="0">
                <a:solidFill>
                  <a:schemeClr val="bg2"/>
                </a:solidFill>
                <a:latin typeface="+mj-lt"/>
              </a:rPr>
              <a:t>，</a:t>
            </a:r>
            <a:r>
              <a:rPr lang="en-US" altLang="zh-CN" dirty="0">
                <a:solidFill>
                  <a:schemeClr val="bg2"/>
                </a:solidFill>
                <a:latin typeface="+mj-lt"/>
              </a:rPr>
              <a:t>q</a:t>
            </a:r>
            <a:r>
              <a:rPr lang="en-US" altLang="zh-CN" baseline="-25000" dirty="0">
                <a:solidFill>
                  <a:schemeClr val="bg2"/>
                </a:solidFill>
                <a:latin typeface="+mj-lt"/>
              </a:rPr>
              <a:t>0</a:t>
            </a:r>
            <a:r>
              <a:rPr lang="en-US" altLang="zh-CN" dirty="0">
                <a:solidFill>
                  <a:schemeClr val="bg2"/>
                </a:solidFill>
                <a:latin typeface="+mj-lt"/>
              </a:rPr>
              <a:t>, p</a:t>
            </a:r>
            <a:r>
              <a:rPr lang="en-US" altLang="zh-CN" baseline="-25000" dirty="0">
                <a:solidFill>
                  <a:schemeClr val="bg2"/>
                </a:solidFill>
                <a:latin typeface="+mj-lt"/>
              </a:rPr>
              <a:t>1</a:t>
            </a:r>
            <a:r>
              <a:rPr lang="en-US" altLang="zh-CN" dirty="0">
                <a:solidFill>
                  <a:schemeClr val="bg2"/>
                </a:solidFill>
                <a:latin typeface="+mj-lt"/>
              </a:rPr>
              <a:t>,p</a:t>
            </a:r>
            <a:r>
              <a:rPr lang="en-US" altLang="zh-CN" baseline="-25000" dirty="0">
                <a:solidFill>
                  <a:schemeClr val="bg2"/>
                </a:solidFill>
                <a:latin typeface="+mj-lt"/>
              </a:rPr>
              <a:t>2</a:t>
            </a:r>
            <a:r>
              <a:rPr lang="en-US" altLang="zh-CN" dirty="0">
                <a:solidFill>
                  <a:schemeClr val="bg2"/>
                </a:solidFill>
                <a:latin typeface="+mj-lt"/>
              </a:rPr>
              <a:t>,…,p</a:t>
            </a:r>
            <a:r>
              <a:rPr lang="en-US" altLang="zh-CN" baseline="-25000" dirty="0">
                <a:solidFill>
                  <a:schemeClr val="bg2"/>
                </a:solidFill>
                <a:latin typeface="+mj-lt"/>
              </a:rPr>
              <a:t>n</a:t>
            </a:r>
            <a:r>
              <a:rPr lang="en-US" altLang="zh-CN" dirty="0">
                <a:solidFill>
                  <a:schemeClr val="bg2"/>
                </a:solidFill>
                <a:latin typeface="+mj-lt"/>
              </a:rPr>
              <a:t> ∈Q</a:t>
            </a:r>
          </a:p>
        </p:txBody>
      </p:sp>
      <p:sp>
        <p:nvSpPr>
          <p:cNvPr id="16" name="矩形 15"/>
          <p:cNvSpPr/>
          <p:nvPr/>
        </p:nvSpPr>
        <p:spPr>
          <a:xfrm>
            <a:off x="0" y="2214563"/>
            <a:ext cx="9144000" cy="1127125"/>
          </a:xfrm>
          <a:prstGeom prst="rect">
            <a:avLst/>
          </a:prstGeom>
          <a:solidFill>
            <a:srgbClr val="CAB6FC"/>
          </a:solidFill>
          <a:ln>
            <a:solidFill>
              <a:srgbClr val="CCCCFF"/>
            </a:solidFill>
          </a:ln>
        </p:spPr>
        <p:txBody>
          <a:bodyPr>
            <a:spAutoFit/>
          </a:bodyPr>
          <a:lstStyle/>
          <a:p>
            <a:pPr>
              <a:lnSpc>
                <a:spcPct val="110000"/>
              </a:lnSpc>
              <a:spcBef>
                <a:spcPct val="20000"/>
              </a:spcBef>
              <a:buClr>
                <a:schemeClr val="folHlink"/>
              </a:buClr>
              <a:buSzPct val="75000"/>
              <a:buFont typeface="Monotype Sorts" pitchFamily="2" charset="2"/>
              <a:buNone/>
              <a:defRPr/>
            </a:pPr>
            <a:r>
              <a:rPr lang="en-US" altLang="zh-CN" dirty="0">
                <a:solidFill>
                  <a:schemeClr val="bg2"/>
                </a:solidFill>
                <a:latin typeface="+mj-lt"/>
              </a:rPr>
              <a:t>δ(q</a:t>
            </a:r>
            <a:r>
              <a:rPr lang="en-US" altLang="zh-CN" baseline="-25000" dirty="0">
                <a:solidFill>
                  <a:schemeClr val="bg2"/>
                </a:solidFill>
                <a:latin typeface="+mj-lt"/>
              </a:rPr>
              <a:t>0</a:t>
            </a:r>
            <a:r>
              <a:rPr lang="en-US" altLang="zh-CN" dirty="0">
                <a:solidFill>
                  <a:schemeClr val="bg2"/>
                </a:solidFill>
                <a:latin typeface="+mj-lt"/>
              </a:rPr>
              <a:t>, at</a:t>
            </a:r>
            <a:r>
              <a:rPr lang="en-US" altLang="zh-CN" baseline="-25000" dirty="0">
                <a:solidFill>
                  <a:schemeClr val="bg2"/>
                </a:solidFill>
                <a:latin typeface="+mj-lt"/>
              </a:rPr>
              <a:t>1</a:t>
            </a:r>
            <a:r>
              <a:rPr lang="en-US" altLang="zh-CN" dirty="0">
                <a:solidFill>
                  <a:schemeClr val="bg2"/>
                </a:solidFill>
                <a:latin typeface="+mj-lt"/>
              </a:rPr>
              <a:t>)=δ(δ(q</a:t>
            </a:r>
            <a:r>
              <a:rPr lang="en-US" altLang="zh-CN" baseline="-25000" dirty="0">
                <a:solidFill>
                  <a:schemeClr val="bg2"/>
                </a:solidFill>
                <a:latin typeface="+mj-lt"/>
              </a:rPr>
              <a:t>0</a:t>
            </a:r>
            <a:r>
              <a:rPr lang="zh-CN" altLang="en-US" dirty="0">
                <a:solidFill>
                  <a:schemeClr val="bg2"/>
                </a:solidFill>
                <a:latin typeface="+mj-lt"/>
              </a:rPr>
              <a:t>，</a:t>
            </a:r>
            <a:r>
              <a:rPr lang="en-US" altLang="zh-CN" dirty="0">
                <a:solidFill>
                  <a:schemeClr val="bg2"/>
                </a:solidFill>
                <a:latin typeface="+mj-lt"/>
              </a:rPr>
              <a:t>a)</a:t>
            </a:r>
            <a:r>
              <a:rPr lang="zh-CN" altLang="en-US" dirty="0">
                <a:solidFill>
                  <a:schemeClr val="bg2"/>
                </a:solidFill>
                <a:latin typeface="+mj-lt"/>
              </a:rPr>
              <a:t>，</a:t>
            </a:r>
            <a:r>
              <a:rPr lang="en-US" altLang="zh-CN" dirty="0">
                <a:solidFill>
                  <a:schemeClr val="bg2"/>
                </a:solidFill>
                <a:latin typeface="+mj-lt"/>
              </a:rPr>
              <a:t>t</a:t>
            </a:r>
            <a:r>
              <a:rPr lang="en-US" altLang="zh-CN" baseline="-25000" dirty="0">
                <a:solidFill>
                  <a:schemeClr val="bg2"/>
                </a:solidFill>
                <a:latin typeface="+mj-lt"/>
              </a:rPr>
              <a:t>1</a:t>
            </a:r>
            <a:r>
              <a:rPr lang="en-US" altLang="zh-CN" dirty="0">
                <a:solidFill>
                  <a:schemeClr val="bg2"/>
                </a:solidFill>
                <a:latin typeface="+mj-lt"/>
              </a:rPr>
              <a:t>)</a:t>
            </a:r>
            <a:r>
              <a:rPr lang="zh-CN" altLang="en-US" dirty="0">
                <a:solidFill>
                  <a:schemeClr val="bg2"/>
                </a:solidFill>
                <a:latin typeface="+mj-lt"/>
              </a:rPr>
              <a:t>                    </a:t>
            </a:r>
            <a:r>
              <a:rPr lang="en-US" altLang="zh-CN" dirty="0">
                <a:solidFill>
                  <a:schemeClr val="bg2"/>
                </a:solidFill>
                <a:latin typeface="+mj-lt"/>
              </a:rPr>
              <a:t>t</a:t>
            </a:r>
            <a:r>
              <a:rPr lang="en-US" altLang="zh-CN" baseline="-25000" dirty="0">
                <a:solidFill>
                  <a:schemeClr val="bg2"/>
                </a:solidFill>
                <a:latin typeface="+mj-lt"/>
              </a:rPr>
              <a:t>1</a:t>
            </a:r>
            <a:r>
              <a:rPr lang="en-US" altLang="zh-CN" dirty="0">
                <a:solidFill>
                  <a:schemeClr val="bg2"/>
                </a:solidFill>
                <a:latin typeface="+mj-lt"/>
              </a:rPr>
              <a:t> ∈ ∑</a:t>
            </a:r>
            <a:r>
              <a:rPr lang="en-US" altLang="zh-CN" baseline="30000" dirty="0">
                <a:solidFill>
                  <a:schemeClr val="bg2"/>
                </a:solidFill>
                <a:latin typeface="+mj-lt"/>
              </a:rPr>
              <a:t>*</a:t>
            </a:r>
            <a:endParaRPr lang="en-US" altLang="zh-CN" dirty="0">
              <a:solidFill>
                <a:schemeClr val="bg2"/>
              </a:solidFill>
              <a:latin typeface="+mj-lt"/>
            </a:endParaRPr>
          </a:p>
          <a:p>
            <a:pPr>
              <a:lnSpc>
                <a:spcPct val="110000"/>
              </a:lnSpc>
              <a:spcBef>
                <a:spcPct val="20000"/>
              </a:spcBef>
              <a:buClr>
                <a:schemeClr val="folHlink"/>
              </a:buClr>
              <a:buSzPct val="75000"/>
              <a:buFont typeface="Monotype Sorts" pitchFamily="2" charset="2"/>
              <a:buNone/>
              <a:defRPr/>
            </a:pPr>
            <a:r>
              <a:rPr lang="en-US" altLang="zh-CN" dirty="0">
                <a:solidFill>
                  <a:schemeClr val="bg2"/>
                </a:solidFill>
                <a:latin typeface="+mj-lt"/>
              </a:rPr>
              <a:t>=δ(</a:t>
            </a:r>
            <a:r>
              <a:rPr lang="zh-CN" altLang="en-US" dirty="0">
                <a:solidFill>
                  <a:schemeClr val="bg2"/>
                </a:solidFill>
                <a:latin typeface="+mj-lt"/>
              </a:rPr>
              <a:t> </a:t>
            </a:r>
            <a:r>
              <a:rPr lang="en-US" altLang="zh-CN" dirty="0">
                <a:solidFill>
                  <a:schemeClr val="bg2"/>
                </a:solidFill>
                <a:latin typeface="+mj-lt"/>
              </a:rPr>
              <a:t>{p</a:t>
            </a:r>
            <a:r>
              <a:rPr lang="en-US" altLang="zh-CN" baseline="-25000" dirty="0">
                <a:solidFill>
                  <a:schemeClr val="bg2"/>
                </a:solidFill>
                <a:latin typeface="+mj-lt"/>
              </a:rPr>
              <a:t>1</a:t>
            </a:r>
            <a:r>
              <a:rPr lang="en-US" altLang="zh-CN" dirty="0">
                <a:solidFill>
                  <a:schemeClr val="bg2"/>
                </a:solidFill>
                <a:latin typeface="+mj-lt"/>
              </a:rPr>
              <a:t>,p</a:t>
            </a:r>
            <a:r>
              <a:rPr lang="en-US" altLang="zh-CN" baseline="-25000" dirty="0">
                <a:solidFill>
                  <a:schemeClr val="bg2"/>
                </a:solidFill>
                <a:latin typeface="+mj-lt"/>
              </a:rPr>
              <a:t>2</a:t>
            </a:r>
            <a:r>
              <a:rPr lang="en-US" altLang="zh-CN" dirty="0">
                <a:solidFill>
                  <a:schemeClr val="bg2"/>
                </a:solidFill>
                <a:latin typeface="+mj-lt"/>
              </a:rPr>
              <a:t>,…,p</a:t>
            </a:r>
            <a:r>
              <a:rPr lang="en-US" altLang="zh-CN" baseline="-25000" dirty="0">
                <a:solidFill>
                  <a:schemeClr val="bg2"/>
                </a:solidFill>
                <a:latin typeface="+mj-lt"/>
              </a:rPr>
              <a:t>n</a:t>
            </a:r>
            <a:r>
              <a:rPr lang="en-US" altLang="zh-CN" dirty="0">
                <a:solidFill>
                  <a:schemeClr val="bg2"/>
                </a:solidFill>
                <a:latin typeface="+mj-lt"/>
              </a:rPr>
              <a:t>}</a:t>
            </a:r>
            <a:r>
              <a:rPr lang="zh-CN" altLang="en-US" dirty="0">
                <a:solidFill>
                  <a:schemeClr val="bg2"/>
                </a:solidFill>
                <a:latin typeface="+mj-lt"/>
              </a:rPr>
              <a:t>，</a:t>
            </a:r>
            <a:r>
              <a:rPr lang="en-US" altLang="zh-CN" dirty="0">
                <a:solidFill>
                  <a:schemeClr val="bg2"/>
                </a:solidFill>
                <a:latin typeface="+mj-lt"/>
              </a:rPr>
              <a:t>t</a:t>
            </a:r>
            <a:r>
              <a:rPr lang="en-US" altLang="zh-CN" baseline="-25000" dirty="0">
                <a:solidFill>
                  <a:schemeClr val="bg2"/>
                </a:solidFill>
                <a:latin typeface="+mj-lt"/>
              </a:rPr>
              <a:t>1</a:t>
            </a:r>
            <a:r>
              <a:rPr lang="en-US" altLang="zh-CN" dirty="0">
                <a:solidFill>
                  <a:schemeClr val="bg2"/>
                </a:solidFill>
                <a:latin typeface="+mj-lt"/>
              </a:rPr>
              <a:t>)</a:t>
            </a:r>
            <a:r>
              <a:rPr lang="zh-CN" altLang="en-US" dirty="0">
                <a:solidFill>
                  <a:schemeClr val="bg2"/>
                </a:solidFill>
                <a:latin typeface="+mj-lt"/>
              </a:rPr>
              <a:t> </a:t>
            </a:r>
            <a:r>
              <a:rPr lang="en-US" altLang="zh-CN" dirty="0">
                <a:solidFill>
                  <a:schemeClr val="bg2"/>
                </a:solidFill>
                <a:latin typeface="+mj-lt"/>
              </a:rPr>
              <a:t>=δ(p</a:t>
            </a:r>
            <a:r>
              <a:rPr lang="en-US" altLang="zh-CN" baseline="-25000" dirty="0">
                <a:solidFill>
                  <a:schemeClr val="bg2"/>
                </a:solidFill>
                <a:latin typeface="+mj-lt"/>
              </a:rPr>
              <a:t>1</a:t>
            </a:r>
            <a:r>
              <a:rPr lang="en-US" altLang="zh-CN" dirty="0">
                <a:solidFill>
                  <a:schemeClr val="bg2"/>
                </a:solidFill>
                <a:latin typeface="+mj-lt"/>
              </a:rPr>
              <a:t>, t</a:t>
            </a:r>
            <a:r>
              <a:rPr lang="en-US" altLang="zh-CN" baseline="-25000" dirty="0">
                <a:solidFill>
                  <a:schemeClr val="bg2"/>
                </a:solidFill>
                <a:latin typeface="+mj-lt"/>
              </a:rPr>
              <a:t>1</a:t>
            </a:r>
            <a:r>
              <a:rPr lang="en-US" altLang="zh-CN" dirty="0">
                <a:solidFill>
                  <a:schemeClr val="bg2"/>
                </a:solidFill>
                <a:latin typeface="+mj-lt"/>
              </a:rPr>
              <a:t>)∪δ(p</a:t>
            </a:r>
            <a:r>
              <a:rPr lang="en-US" altLang="zh-CN" baseline="-25000" dirty="0">
                <a:solidFill>
                  <a:schemeClr val="bg2"/>
                </a:solidFill>
                <a:latin typeface="+mj-lt"/>
              </a:rPr>
              <a:t>2</a:t>
            </a:r>
            <a:r>
              <a:rPr lang="en-US" altLang="zh-CN" dirty="0">
                <a:solidFill>
                  <a:schemeClr val="bg2"/>
                </a:solidFill>
                <a:latin typeface="+mj-lt"/>
              </a:rPr>
              <a:t>, t</a:t>
            </a:r>
            <a:r>
              <a:rPr lang="en-US" altLang="zh-CN" baseline="-25000" dirty="0">
                <a:solidFill>
                  <a:schemeClr val="bg2"/>
                </a:solidFill>
                <a:latin typeface="+mj-lt"/>
              </a:rPr>
              <a:t>1</a:t>
            </a:r>
            <a:r>
              <a:rPr lang="en-US" altLang="zh-CN" dirty="0">
                <a:solidFill>
                  <a:schemeClr val="bg2"/>
                </a:solidFill>
                <a:latin typeface="+mj-lt"/>
              </a:rPr>
              <a:t>) ∪… ∪δ(p</a:t>
            </a:r>
            <a:r>
              <a:rPr lang="en-US" altLang="zh-CN" baseline="-25000" dirty="0">
                <a:solidFill>
                  <a:schemeClr val="bg2"/>
                </a:solidFill>
                <a:latin typeface="+mj-lt"/>
              </a:rPr>
              <a:t>n</a:t>
            </a:r>
            <a:r>
              <a:rPr lang="en-US" altLang="zh-CN" dirty="0">
                <a:solidFill>
                  <a:schemeClr val="bg2"/>
                </a:solidFill>
                <a:latin typeface="+mj-lt"/>
              </a:rPr>
              <a:t>, t</a:t>
            </a:r>
            <a:r>
              <a:rPr lang="en-US" altLang="zh-CN" baseline="-25000" dirty="0">
                <a:solidFill>
                  <a:schemeClr val="bg2"/>
                </a:solidFill>
                <a:latin typeface="+mj-lt"/>
              </a:rPr>
              <a:t>1</a:t>
            </a:r>
            <a:r>
              <a:rPr lang="en-US" altLang="zh-CN" dirty="0">
                <a:solidFill>
                  <a:schemeClr val="bg2"/>
                </a:solidFill>
                <a:latin typeface="+mj-lt"/>
              </a:rPr>
              <a:t>)</a:t>
            </a:r>
            <a:endParaRPr lang="en-US" altLang="zh-CN" sz="2400" dirty="0">
              <a:solidFill>
                <a:schemeClr val="bg2"/>
              </a:solidFill>
              <a:latin typeface="+mj-lt"/>
            </a:endParaRPr>
          </a:p>
        </p:txBody>
      </p:sp>
      <p:sp>
        <p:nvSpPr>
          <p:cNvPr id="14"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8" name="Rectangle 23"/>
          <p:cNvSpPr>
            <a:spLocks noChangeArrowheads="1"/>
          </p:cNvSpPr>
          <p:nvPr/>
        </p:nvSpPr>
        <p:spPr bwMode="auto">
          <a:xfrm>
            <a:off x="160338" y="5549900"/>
            <a:ext cx="8748712" cy="1006475"/>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defRPr/>
            </a:pPr>
            <a:r>
              <a:rPr lang="en-US" altLang="zh-CN" dirty="0">
                <a:solidFill>
                  <a:srgbClr val="FF00FF"/>
                </a:solidFill>
                <a:latin typeface="+mj-lt"/>
                <a:ea typeface="楷体_GB2312" pitchFamily="49" charset="-122"/>
              </a:rPr>
              <a:t>ε</a:t>
            </a:r>
            <a:r>
              <a:rPr lang="zh-CN" altLang="en-US" dirty="0">
                <a:solidFill>
                  <a:schemeClr val="bg2"/>
                </a:solidFill>
                <a:latin typeface="+mj-lt"/>
                <a:ea typeface="楷体_GB2312" pitchFamily="49" charset="-122"/>
              </a:rPr>
              <a:t>为</a:t>
            </a:r>
            <a:r>
              <a:rPr lang="en-US" altLang="zh-CN" dirty="0">
                <a:solidFill>
                  <a:schemeClr val="bg2"/>
                </a:solidFill>
              </a:rPr>
              <a:t>NFA </a:t>
            </a:r>
            <a:r>
              <a:rPr lang="en-US" altLang="zh-CN" dirty="0">
                <a:solidFill>
                  <a:schemeClr val="bg2"/>
                </a:solidFill>
                <a:latin typeface="+mj-lt"/>
                <a:ea typeface="楷体_GB2312" pitchFamily="49" charset="-122"/>
              </a:rPr>
              <a:t>M</a:t>
            </a:r>
            <a:r>
              <a:rPr lang="zh-CN" altLang="en-US" dirty="0">
                <a:solidFill>
                  <a:schemeClr val="bg2"/>
                </a:solidFill>
                <a:latin typeface="+mj-lt"/>
                <a:ea typeface="楷体_GB2312" pitchFamily="49" charset="-122"/>
              </a:rPr>
              <a:t>所识别</a:t>
            </a:r>
            <a:r>
              <a:rPr lang="en-US" altLang="zh-CN" sz="2800" dirty="0">
                <a:solidFill>
                  <a:schemeClr val="bg2"/>
                </a:solidFill>
                <a:latin typeface="+mj-lt"/>
                <a:ea typeface="楷体_GB2312" pitchFamily="49" charset="-122"/>
              </a:rPr>
              <a:t>:</a:t>
            </a:r>
            <a:r>
              <a:rPr lang="en-US" altLang="zh-CN" sz="2800" dirty="0">
                <a:solidFill>
                  <a:schemeClr val="bg1"/>
                </a:solidFill>
                <a:latin typeface="+mj-lt"/>
                <a:ea typeface="楷体_GB2312" pitchFamily="49" charset="-122"/>
              </a:rPr>
              <a:t> </a:t>
            </a:r>
            <a:r>
              <a:rPr lang="en-US" altLang="zh-CN" sz="2800" dirty="0">
                <a:solidFill>
                  <a:srgbClr val="000000"/>
                </a:solidFill>
                <a:latin typeface="+mj-lt"/>
                <a:ea typeface="楷体_GB2312" pitchFamily="49" charset="-122"/>
              </a:rPr>
              <a:t>M</a:t>
            </a:r>
            <a:r>
              <a:rPr lang="zh-CN" altLang="en-US" sz="2800" dirty="0">
                <a:solidFill>
                  <a:srgbClr val="000000"/>
                </a:solidFill>
                <a:latin typeface="+mj-lt"/>
                <a:ea typeface="楷体_GB2312" pitchFamily="49" charset="-122"/>
              </a:rPr>
              <a:t>的初态结点同时为终态</a:t>
            </a:r>
            <a:r>
              <a:rPr lang="en-US" altLang="zh-CN" sz="2800" dirty="0">
                <a:solidFill>
                  <a:srgbClr val="000000"/>
                </a:solidFill>
                <a:latin typeface="+mj-lt"/>
                <a:ea typeface="楷体_GB2312" pitchFamily="49" charset="-122"/>
              </a:rPr>
              <a:t>;</a:t>
            </a:r>
          </a:p>
          <a:p>
            <a:pPr eaLnBrk="1" hangingPunct="1">
              <a:spcBef>
                <a:spcPct val="0"/>
              </a:spcBef>
              <a:buClrTx/>
              <a:buSzTx/>
              <a:buFontTx/>
              <a:buNone/>
              <a:defRPr/>
            </a:pPr>
            <a:r>
              <a:rPr lang="en-US" altLang="zh-CN" sz="2800" dirty="0">
                <a:solidFill>
                  <a:srgbClr val="000000"/>
                </a:solidFill>
                <a:latin typeface="楷体_GB2312" pitchFamily="49" charset="-122"/>
                <a:ea typeface="楷体_GB2312" pitchFamily="49" charset="-122"/>
              </a:rPr>
              <a:t>           </a:t>
            </a:r>
            <a:r>
              <a:rPr lang="zh-CN" altLang="en-US" sz="2800" dirty="0">
                <a:solidFill>
                  <a:srgbClr val="000000"/>
                </a:solidFill>
                <a:latin typeface="楷体_GB2312" pitchFamily="49" charset="-122"/>
                <a:ea typeface="楷体_GB2312" pitchFamily="49" charset="-122"/>
              </a:rPr>
              <a:t>存在一条从初态到某个终态结点的</a:t>
            </a:r>
            <a:r>
              <a:rPr lang="en-US" altLang="zh-CN" sz="2800" dirty="0">
                <a:solidFill>
                  <a:srgbClr val="000000"/>
                </a:solidFill>
                <a:latin typeface="楷体_GB2312" pitchFamily="49" charset="-122"/>
                <a:ea typeface="楷体_GB2312" pitchFamily="49" charset="-122"/>
              </a:rPr>
              <a:t>ε</a:t>
            </a:r>
            <a:r>
              <a:rPr lang="zh-CN" altLang="en-US" sz="2800" dirty="0">
                <a:solidFill>
                  <a:srgbClr val="000000"/>
                </a:solidFill>
                <a:latin typeface="楷体_GB2312" pitchFamily="49" charset="-122"/>
                <a:ea typeface="楷体_GB2312" pitchFamily="49" charset="-122"/>
              </a:rPr>
              <a:t>通路。</a:t>
            </a:r>
            <a:r>
              <a:rPr lang="zh-CN" altLang="en-US" sz="2800" dirty="0">
                <a:latin typeface="楷体_GB2312" pitchFamily="49" charset="-122"/>
                <a:ea typeface="楷体_GB2312" pitchFamily="49" charset="-122"/>
              </a:rPr>
              <a:t> </a:t>
            </a:r>
          </a:p>
        </p:txBody>
      </p:sp>
      <p:sp>
        <p:nvSpPr>
          <p:cNvPr id="19" name="AutoShape 19"/>
          <p:cNvSpPr>
            <a:spLocks noChangeArrowheads="1"/>
          </p:cNvSpPr>
          <p:nvPr/>
        </p:nvSpPr>
        <p:spPr bwMode="auto">
          <a:xfrm>
            <a:off x="4411663" y="4708525"/>
            <a:ext cx="2016125" cy="647700"/>
          </a:xfrm>
          <a:prstGeom prst="wedgeEllipseCallout">
            <a:avLst>
              <a:gd name="adj1" fmla="val 52185"/>
              <a:gd name="adj2" fmla="val -153713"/>
            </a:avLst>
          </a:prstGeom>
          <a:solidFill>
            <a:srgbClr val="B9E1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363538">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sz="2800">
                <a:solidFill>
                  <a:schemeClr val="bg2"/>
                </a:solidFill>
              </a:rPr>
              <a:t>t∈∑</a:t>
            </a:r>
            <a:r>
              <a:rPr lang="en-US" altLang="zh-CN" sz="2800" baseline="30000">
                <a:solidFill>
                  <a:schemeClr val="bg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bg/>
                                          </p:spTgt>
                                        </p:tgtEl>
                                        <p:attrNameLst>
                                          <p:attrName>style.visibility</p:attrName>
                                        </p:attrNameLst>
                                      </p:cBhvr>
                                      <p:to>
                                        <p:strVal val="visible"/>
                                      </p:to>
                                    </p:set>
                                    <p:animEffect transition="in" filter="blinds(horizontal)">
                                      <p:cBhvr>
                                        <p:cTn id="7" dur="500"/>
                                        <p:tgtEl>
                                          <p:spTgt spid="15">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blinds(horizontal)">
                                      <p:cBhvr>
                                        <p:cTn id="12" dur="500"/>
                                        <p:tgtEl>
                                          <p:spTgt spid="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blinds(horizontal)">
                                      <p:cBhvr>
                                        <p:cTn id="17" dur="500"/>
                                        <p:tgtEl>
                                          <p:spTgt spid="1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bg/>
                                          </p:spTgt>
                                        </p:tgtEl>
                                        <p:attrNameLst>
                                          <p:attrName>style.visibility</p:attrName>
                                        </p:attrNameLst>
                                      </p:cBhvr>
                                      <p:to>
                                        <p:strVal val="visible"/>
                                      </p:to>
                                    </p:set>
                                    <p:animEffect transition="in" filter="blinds(horizontal)">
                                      <p:cBhvr>
                                        <p:cTn id="22" dur="500"/>
                                        <p:tgtEl>
                                          <p:spTgt spid="16">
                                            <p:bg/>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Effect transition="in" filter="blinds(horizontal)">
                                      <p:cBhvr>
                                        <p:cTn id="27" dur="500"/>
                                        <p:tgtEl>
                                          <p:spTgt spid="1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xEl>
                                              <p:pRg st="1" end="1"/>
                                            </p:txEl>
                                          </p:spTgt>
                                        </p:tgtEl>
                                        <p:attrNameLst>
                                          <p:attrName>style.visibility</p:attrName>
                                        </p:attrNameLst>
                                      </p:cBhvr>
                                      <p:to>
                                        <p:strVal val="visible"/>
                                      </p:to>
                                    </p:set>
                                    <p:animEffect transition="in" filter="blinds(horizontal)">
                                      <p:cBhvr>
                                        <p:cTn id="32" dur="500"/>
                                        <p:tgtEl>
                                          <p:spTgt spid="16">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0730"/>
                                        </p:tgtEl>
                                        <p:attrNameLst>
                                          <p:attrName>style.visibility</p:attrName>
                                        </p:attrNameLst>
                                      </p:cBhvr>
                                      <p:to>
                                        <p:strVal val="visible"/>
                                      </p:to>
                                    </p:set>
                                    <p:animEffect transition="in" filter="fade">
                                      <p:cBhvr>
                                        <p:cTn id="37" dur="500"/>
                                        <p:tgtEl>
                                          <p:spTgt spid="307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872463"/>
                                        </p:tgtEl>
                                        <p:attrNameLst>
                                          <p:attrName>style.visibility</p:attrName>
                                        </p:attrNameLst>
                                      </p:cBhvr>
                                      <p:to>
                                        <p:strVal val="visible"/>
                                      </p:to>
                                    </p:set>
                                    <p:animEffect transition="in" filter="checkerboard(across)">
                                      <p:cBhvr>
                                        <p:cTn id="42" dur="500"/>
                                        <p:tgtEl>
                                          <p:spTgt spid="87246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0-#ppt_w/2"/>
                                          </p:val>
                                        </p:tav>
                                        <p:tav tm="100000">
                                          <p:val>
                                            <p:strVal val="#ppt_x"/>
                                          </p:val>
                                        </p:tav>
                                      </p:tavLst>
                                    </p:anim>
                                    <p:anim calcmode="lin" valueType="num">
                                      <p:cBhvr additive="base">
                                        <p:cTn id="53" dur="500" fill="hold"/>
                                        <p:tgtEl>
                                          <p:spTgt spid="18"/>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500"/>
                            </p:stCondLst>
                            <p:childTnLst>
                              <p:par>
                                <p:cTn id="55" presetID="2" presetClass="entr" presetSubtype="6"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1+#ppt_w/2"/>
                                          </p:val>
                                        </p:tav>
                                        <p:tav tm="100000">
                                          <p:val>
                                            <p:strVal val="#ppt_x"/>
                                          </p:val>
                                        </p:tav>
                                      </p:tavLst>
                                    </p:anim>
                                    <p:anim calcmode="lin" valueType="num">
                                      <p:cBhvr additive="base">
                                        <p:cTn id="5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63" grpId="0" animBg="1"/>
      <p:bldP spid="30730" grpId="0"/>
      <p:bldP spid="15" grpId="0" build="p" animBg="1"/>
      <p:bldP spid="16" grpId="0" build="p" animBg="1"/>
      <p:bldP spid="14" grpId="0" animBg="1"/>
      <p:bldP spid="18" grpId="0" animBg="1" autoUpdateAnimBg="0"/>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3"/>
          <p:cNvSpPr txBox="1">
            <a:spLocks noChangeArrowheads="1"/>
          </p:cNvSpPr>
          <p:nvPr/>
        </p:nvSpPr>
        <p:spPr>
          <a:xfrm>
            <a:off x="0" y="0"/>
            <a:ext cx="9144000" cy="1643063"/>
          </a:xfrm>
          <a:prstGeom prst="rect">
            <a:avLst/>
          </a:prstGeom>
          <a:solidFill>
            <a:schemeClr val="accent6">
              <a:lumMod val="20000"/>
              <a:lumOff val="80000"/>
            </a:schemeClr>
          </a:solidFill>
          <a:ln/>
        </p:spPr>
        <p:txBody>
          <a:bodyPr/>
          <a:lstStyle/>
          <a:p>
            <a:pPr marL="342900" indent="-342900" algn="just">
              <a:spcBef>
                <a:spcPts val="600"/>
              </a:spcBef>
              <a:buClr>
                <a:schemeClr val="tx2"/>
              </a:buClr>
              <a:buSzPct val="75000"/>
              <a:buFont typeface="Monotype Sorts" pitchFamily="2" charset="2"/>
              <a:buNone/>
              <a:defRPr/>
            </a:pPr>
            <a:r>
              <a:rPr lang="en-US" altLang="zh-CN" kern="0">
                <a:solidFill>
                  <a:schemeClr val="bg2"/>
                </a:solidFill>
                <a:latin typeface="+mn-lt"/>
                <a:ea typeface="+mn-ea"/>
              </a:rPr>
              <a:t>[</a:t>
            </a:r>
            <a:r>
              <a:rPr lang="zh-CN" altLang="en-US" kern="0">
                <a:solidFill>
                  <a:schemeClr val="bg2"/>
                </a:solidFill>
                <a:latin typeface="+mn-lt"/>
                <a:ea typeface="+mn-ea"/>
              </a:rPr>
              <a:t>例</a:t>
            </a:r>
            <a:r>
              <a:rPr lang="en-US" altLang="zh-CN" kern="0">
                <a:solidFill>
                  <a:schemeClr val="bg2"/>
                </a:solidFill>
                <a:latin typeface="+mn-lt"/>
                <a:ea typeface="+mn-ea"/>
              </a:rPr>
              <a:t>3-10]</a:t>
            </a:r>
            <a:r>
              <a:rPr lang="zh-CN" altLang="en-US" kern="0">
                <a:solidFill>
                  <a:schemeClr val="bg2"/>
                </a:solidFill>
                <a:latin typeface="+mj-lt"/>
                <a:ea typeface="+mn-ea"/>
              </a:rPr>
              <a:t>有</a:t>
            </a:r>
            <a:r>
              <a:rPr lang="en-US" altLang="zh-CN" kern="0">
                <a:solidFill>
                  <a:schemeClr val="bg2"/>
                </a:solidFill>
                <a:latin typeface="+mj-lt"/>
                <a:ea typeface="+mn-ea"/>
              </a:rPr>
              <a:t>NFA M’=</a:t>
            </a:r>
            <a:r>
              <a:rPr lang="zh-CN" altLang="en-US" kern="0">
                <a:solidFill>
                  <a:schemeClr val="bg2"/>
                </a:solidFill>
                <a:latin typeface="+mj-lt"/>
                <a:ea typeface="+mn-ea"/>
              </a:rPr>
              <a:t>（</a:t>
            </a:r>
            <a:r>
              <a:rPr lang="en-US" altLang="zh-CN" kern="0">
                <a:solidFill>
                  <a:schemeClr val="bg2"/>
                </a:solidFill>
                <a:latin typeface="+mj-lt"/>
                <a:ea typeface="+mn-ea"/>
              </a:rPr>
              <a:t>{0,1</a:t>
            </a:r>
            <a:r>
              <a:rPr lang="en-US" altLang="zh-CN" kern="0">
                <a:solidFill>
                  <a:schemeClr val="bg2"/>
                </a:solidFill>
                <a:latin typeface="+mn-lt"/>
                <a:ea typeface="+mn-ea"/>
              </a:rPr>
              <a:t>,</a:t>
            </a:r>
            <a:r>
              <a:rPr lang="en-US" altLang="zh-CN" kern="0">
                <a:solidFill>
                  <a:schemeClr val="bg2"/>
                </a:solidFill>
                <a:latin typeface="+mj-lt"/>
                <a:ea typeface="+mn-ea"/>
              </a:rPr>
              <a:t>2}</a:t>
            </a:r>
            <a:r>
              <a:rPr lang="zh-CN" altLang="en-US" kern="0">
                <a:solidFill>
                  <a:schemeClr val="bg2"/>
                </a:solidFill>
                <a:latin typeface="+mj-lt"/>
                <a:ea typeface="+mn-ea"/>
              </a:rPr>
              <a:t>，</a:t>
            </a:r>
            <a:r>
              <a:rPr lang="en-US" altLang="zh-CN" kern="0">
                <a:solidFill>
                  <a:schemeClr val="bg2"/>
                </a:solidFill>
                <a:latin typeface="+mj-lt"/>
                <a:ea typeface="+mn-ea"/>
              </a:rPr>
              <a:t>{a,b} ∪{ε}, 0, {2} , δ </a:t>
            </a:r>
            <a:r>
              <a:rPr lang="zh-CN" altLang="en-US" kern="0">
                <a:solidFill>
                  <a:schemeClr val="bg2"/>
                </a:solidFill>
                <a:latin typeface="+mj-lt"/>
                <a:ea typeface="+mn-ea"/>
              </a:rPr>
              <a:t>）</a:t>
            </a:r>
          </a:p>
          <a:p>
            <a:pPr marL="342900" indent="-342900" algn="just">
              <a:spcBef>
                <a:spcPts val="600"/>
              </a:spcBef>
              <a:buClr>
                <a:schemeClr val="tx2"/>
              </a:buClr>
              <a:buSzPct val="75000"/>
              <a:buFont typeface="Monotype Sorts" pitchFamily="2" charset="2"/>
              <a:buNone/>
              <a:defRPr/>
            </a:pPr>
            <a:r>
              <a:rPr lang="zh-CN" altLang="en-US" kern="0">
                <a:solidFill>
                  <a:schemeClr val="bg2"/>
                </a:solidFill>
                <a:latin typeface="+mj-lt"/>
                <a:ea typeface="+mn-ea"/>
              </a:rPr>
              <a:t>其中：</a:t>
            </a:r>
            <a:r>
              <a:rPr lang="en-US" altLang="zh-CN" kern="0">
                <a:solidFill>
                  <a:schemeClr val="bg2"/>
                </a:solidFill>
                <a:latin typeface="+mj-lt"/>
                <a:ea typeface="+mn-ea"/>
              </a:rPr>
              <a:t>δ</a:t>
            </a:r>
            <a:r>
              <a:rPr lang="zh-CN" altLang="en-US" kern="0">
                <a:solidFill>
                  <a:schemeClr val="bg2"/>
                </a:solidFill>
                <a:latin typeface="+mj-lt"/>
                <a:ea typeface="+mn-ea"/>
              </a:rPr>
              <a:t>（</a:t>
            </a:r>
            <a:r>
              <a:rPr lang="en-US" altLang="zh-CN" kern="0">
                <a:solidFill>
                  <a:schemeClr val="bg2"/>
                </a:solidFill>
                <a:latin typeface="+mj-lt"/>
                <a:ea typeface="+mn-ea"/>
              </a:rPr>
              <a:t>0,a</a:t>
            </a:r>
            <a:r>
              <a:rPr lang="zh-CN" altLang="en-US" kern="0">
                <a:solidFill>
                  <a:schemeClr val="bg2"/>
                </a:solidFill>
                <a:latin typeface="+mj-lt"/>
                <a:ea typeface="+mn-ea"/>
              </a:rPr>
              <a:t>）</a:t>
            </a:r>
            <a:r>
              <a:rPr lang="en-US" altLang="zh-CN" kern="0">
                <a:solidFill>
                  <a:schemeClr val="bg2"/>
                </a:solidFill>
                <a:latin typeface="+mj-lt"/>
                <a:ea typeface="+mn-ea"/>
              </a:rPr>
              <a:t>={2},    δ</a:t>
            </a:r>
            <a:r>
              <a:rPr lang="zh-CN" altLang="en-US" kern="0">
                <a:solidFill>
                  <a:schemeClr val="bg2"/>
                </a:solidFill>
                <a:latin typeface="+mj-lt"/>
                <a:ea typeface="+mn-ea"/>
              </a:rPr>
              <a:t>（</a:t>
            </a:r>
            <a:r>
              <a:rPr lang="en-US" altLang="zh-CN" kern="0">
                <a:solidFill>
                  <a:schemeClr val="bg2"/>
                </a:solidFill>
                <a:latin typeface="+mj-lt"/>
                <a:ea typeface="+mn-ea"/>
              </a:rPr>
              <a:t>0,ε</a:t>
            </a:r>
            <a:r>
              <a:rPr lang="zh-CN" altLang="en-US" kern="0">
                <a:solidFill>
                  <a:schemeClr val="bg2"/>
                </a:solidFill>
                <a:latin typeface="+mj-lt"/>
                <a:ea typeface="+mn-ea"/>
              </a:rPr>
              <a:t>）</a:t>
            </a:r>
            <a:r>
              <a:rPr lang="en-US" altLang="zh-CN" kern="0">
                <a:solidFill>
                  <a:schemeClr val="bg2"/>
                </a:solidFill>
                <a:latin typeface="+mj-lt"/>
                <a:ea typeface="+mn-ea"/>
              </a:rPr>
              <a:t>={1},</a:t>
            </a:r>
          </a:p>
          <a:p>
            <a:pPr marL="342900" indent="-342900" algn="just">
              <a:spcBef>
                <a:spcPts val="600"/>
              </a:spcBef>
              <a:buClr>
                <a:schemeClr val="tx2"/>
              </a:buClr>
              <a:buSzPct val="75000"/>
              <a:buFont typeface="Monotype Sorts" pitchFamily="2" charset="2"/>
              <a:buNone/>
              <a:defRPr/>
            </a:pPr>
            <a:r>
              <a:rPr lang="en-US" altLang="zh-CN" kern="0">
                <a:solidFill>
                  <a:schemeClr val="bg2"/>
                </a:solidFill>
                <a:latin typeface="+mj-lt"/>
                <a:ea typeface="+mn-ea"/>
              </a:rPr>
              <a:t>            δ</a:t>
            </a:r>
            <a:r>
              <a:rPr lang="zh-CN" altLang="en-US" kern="0">
                <a:solidFill>
                  <a:schemeClr val="bg2"/>
                </a:solidFill>
                <a:latin typeface="+mj-lt"/>
                <a:ea typeface="+mn-ea"/>
              </a:rPr>
              <a:t>（</a:t>
            </a:r>
            <a:r>
              <a:rPr lang="en-US" altLang="zh-CN" kern="0">
                <a:solidFill>
                  <a:schemeClr val="bg2"/>
                </a:solidFill>
                <a:latin typeface="+mj-lt"/>
                <a:ea typeface="+mn-ea"/>
              </a:rPr>
              <a:t>1,b</a:t>
            </a:r>
            <a:r>
              <a:rPr lang="zh-CN" altLang="en-US" kern="0">
                <a:solidFill>
                  <a:schemeClr val="bg2"/>
                </a:solidFill>
                <a:latin typeface="+mj-lt"/>
                <a:ea typeface="+mn-ea"/>
              </a:rPr>
              <a:t>）</a:t>
            </a:r>
            <a:r>
              <a:rPr lang="en-US" altLang="zh-CN" kern="0">
                <a:solidFill>
                  <a:schemeClr val="bg2"/>
                </a:solidFill>
                <a:latin typeface="+mj-lt"/>
                <a:ea typeface="+mn-ea"/>
              </a:rPr>
              <a:t>={</a:t>
            </a:r>
            <a:r>
              <a:rPr lang="en-US" altLang="zh-CN" kern="0">
                <a:solidFill>
                  <a:schemeClr val="accent2">
                    <a:lumMod val="75000"/>
                  </a:schemeClr>
                </a:solidFill>
                <a:latin typeface="+mj-lt"/>
                <a:ea typeface="+mn-ea"/>
              </a:rPr>
              <a:t>1,2</a:t>
            </a:r>
            <a:r>
              <a:rPr lang="en-US" altLang="zh-CN" kern="0">
                <a:solidFill>
                  <a:schemeClr val="bg2"/>
                </a:solidFill>
                <a:latin typeface="+mj-lt"/>
                <a:ea typeface="+mn-ea"/>
              </a:rPr>
              <a:t>} ,  δ</a:t>
            </a:r>
            <a:r>
              <a:rPr lang="zh-CN" altLang="en-US" kern="0">
                <a:solidFill>
                  <a:schemeClr val="bg2"/>
                </a:solidFill>
                <a:latin typeface="+mj-lt"/>
                <a:ea typeface="+mn-ea"/>
              </a:rPr>
              <a:t>（</a:t>
            </a:r>
            <a:r>
              <a:rPr lang="en-US" altLang="zh-CN" kern="0">
                <a:solidFill>
                  <a:schemeClr val="bg2"/>
                </a:solidFill>
                <a:latin typeface="+mj-lt"/>
                <a:ea typeface="+mn-ea"/>
              </a:rPr>
              <a:t>2,a</a:t>
            </a:r>
            <a:r>
              <a:rPr lang="zh-CN" altLang="en-US" kern="0">
                <a:solidFill>
                  <a:schemeClr val="bg2"/>
                </a:solidFill>
                <a:latin typeface="+mj-lt"/>
                <a:ea typeface="+mn-ea"/>
              </a:rPr>
              <a:t>）</a:t>
            </a:r>
            <a:r>
              <a:rPr lang="en-US" altLang="zh-CN" kern="0">
                <a:solidFill>
                  <a:schemeClr val="bg2"/>
                </a:solidFill>
                <a:latin typeface="+mj-lt"/>
                <a:ea typeface="+mn-ea"/>
              </a:rPr>
              <a:t>={2},   δ</a:t>
            </a:r>
            <a:r>
              <a:rPr lang="zh-CN" altLang="en-US" kern="0">
                <a:solidFill>
                  <a:schemeClr val="bg2"/>
                </a:solidFill>
                <a:latin typeface="+mj-lt"/>
                <a:ea typeface="+mn-ea"/>
              </a:rPr>
              <a:t>（</a:t>
            </a:r>
            <a:r>
              <a:rPr lang="en-US" altLang="zh-CN" kern="0">
                <a:solidFill>
                  <a:schemeClr val="bg2"/>
                </a:solidFill>
                <a:latin typeface="+mj-lt"/>
                <a:ea typeface="+mn-ea"/>
              </a:rPr>
              <a:t>2,b</a:t>
            </a:r>
            <a:r>
              <a:rPr lang="zh-CN" altLang="en-US" kern="0">
                <a:solidFill>
                  <a:schemeClr val="bg2"/>
                </a:solidFill>
                <a:latin typeface="+mj-lt"/>
                <a:ea typeface="+mn-ea"/>
              </a:rPr>
              <a:t>）</a:t>
            </a:r>
            <a:r>
              <a:rPr lang="en-US" altLang="zh-CN" kern="0">
                <a:solidFill>
                  <a:schemeClr val="bg2"/>
                </a:solidFill>
                <a:latin typeface="+mj-lt"/>
                <a:ea typeface="+mn-ea"/>
              </a:rPr>
              <a:t>={2}</a:t>
            </a:r>
            <a:endParaRPr lang="en-US" altLang="zh-CN" kern="0" dirty="0">
              <a:solidFill>
                <a:schemeClr val="bg2"/>
              </a:solidFill>
              <a:latin typeface="+mj-lt"/>
              <a:ea typeface="+mn-ea"/>
            </a:endParaRPr>
          </a:p>
        </p:txBody>
      </p:sp>
      <p:grpSp>
        <p:nvGrpSpPr>
          <p:cNvPr id="29699" name="Group 21"/>
          <p:cNvGrpSpPr>
            <a:grpSpLocks/>
          </p:cNvGrpSpPr>
          <p:nvPr/>
        </p:nvGrpSpPr>
        <p:grpSpPr bwMode="auto">
          <a:xfrm>
            <a:off x="2500313" y="1714500"/>
            <a:ext cx="3352800" cy="2319338"/>
            <a:chOff x="432" y="2688"/>
            <a:chExt cx="2112" cy="1461"/>
          </a:xfrm>
        </p:grpSpPr>
        <p:sp>
          <p:nvSpPr>
            <p:cNvPr id="29704" name="Oval 6"/>
            <p:cNvSpPr>
              <a:spLocks noChangeArrowheads="1"/>
            </p:cNvSpPr>
            <p:nvPr/>
          </p:nvSpPr>
          <p:spPr bwMode="auto">
            <a:xfrm>
              <a:off x="672" y="3312"/>
              <a:ext cx="384" cy="336"/>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r>
                <a:rPr lang="en-US" altLang="zh-CN" sz="2800">
                  <a:solidFill>
                    <a:schemeClr val="bg2"/>
                  </a:solidFill>
                  <a:latin typeface="宋体" panose="02010600030101010101" pitchFamily="2" charset="-122"/>
                </a:rPr>
                <a:t>0</a:t>
              </a:r>
            </a:p>
          </p:txBody>
        </p:sp>
        <p:sp>
          <p:nvSpPr>
            <p:cNvPr id="29705" name="Oval 7"/>
            <p:cNvSpPr>
              <a:spLocks noChangeArrowheads="1"/>
            </p:cNvSpPr>
            <p:nvPr/>
          </p:nvSpPr>
          <p:spPr bwMode="auto">
            <a:xfrm>
              <a:off x="1584" y="3723"/>
              <a:ext cx="384" cy="357"/>
            </a:xfrm>
            <a:prstGeom prst="ellipse">
              <a:avLst/>
            </a:prstGeom>
            <a:solidFill>
              <a:schemeClr val="accent1"/>
            </a:solidFill>
            <a:ln w="57150" cmpd="thickThin">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r>
                <a:rPr lang="en-US" altLang="zh-CN" sz="2800">
                  <a:solidFill>
                    <a:schemeClr val="bg2"/>
                  </a:solidFill>
                  <a:latin typeface="宋体" panose="02010600030101010101" pitchFamily="2" charset="-122"/>
                </a:rPr>
                <a:t>2</a:t>
              </a:r>
            </a:p>
          </p:txBody>
        </p:sp>
        <p:sp>
          <p:nvSpPr>
            <p:cNvPr id="29706" name="Oval 8"/>
            <p:cNvSpPr>
              <a:spLocks noChangeArrowheads="1"/>
            </p:cNvSpPr>
            <p:nvPr/>
          </p:nvSpPr>
          <p:spPr bwMode="auto">
            <a:xfrm>
              <a:off x="1584" y="2880"/>
              <a:ext cx="384" cy="336"/>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r>
                <a:rPr lang="en-US" altLang="zh-CN" sz="2800">
                  <a:solidFill>
                    <a:schemeClr val="bg2"/>
                  </a:solidFill>
                  <a:latin typeface="宋体" panose="02010600030101010101" pitchFamily="2" charset="-122"/>
                </a:rPr>
                <a:t>1</a:t>
              </a:r>
            </a:p>
          </p:txBody>
        </p:sp>
        <p:cxnSp>
          <p:nvCxnSpPr>
            <p:cNvPr id="29707" name="AutoShape 9"/>
            <p:cNvCxnSpPr>
              <a:cxnSpLocks noChangeShapeType="1"/>
              <a:stCxn id="29704" idx="5"/>
              <a:endCxn id="29705" idx="2"/>
            </p:cNvCxnSpPr>
            <p:nvPr/>
          </p:nvCxnSpPr>
          <p:spPr bwMode="auto">
            <a:xfrm>
              <a:off x="1000" y="3599"/>
              <a:ext cx="584" cy="303"/>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29708" name="AutoShape 10"/>
            <p:cNvCxnSpPr>
              <a:cxnSpLocks noChangeShapeType="1"/>
              <a:stCxn id="29704" idx="7"/>
              <a:endCxn id="29706" idx="2"/>
            </p:cNvCxnSpPr>
            <p:nvPr/>
          </p:nvCxnSpPr>
          <p:spPr bwMode="auto">
            <a:xfrm flipV="1">
              <a:off x="1000" y="3048"/>
              <a:ext cx="584" cy="313"/>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29709" name="AutoShape 11"/>
            <p:cNvCxnSpPr>
              <a:cxnSpLocks noChangeShapeType="1"/>
              <a:stCxn id="29706" idx="4"/>
              <a:endCxn id="29705" idx="0"/>
            </p:cNvCxnSpPr>
            <p:nvPr/>
          </p:nvCxnSpPr>
          <p:spPr bwMode="auto">
            <a:xfrm>
              <a:off x="1776" y="3216"/>
              <a:ext cx="0" cy="507"/>
            </a:xfrm>
            <a:prstGeom prst="straightConnector1">
              <a:avLst/>
            </a:prstGeom>
            <a:noFill/>
            <a:ln w="38100">
              <a:solidFill>
                <a:srgbClr val="9966FF"/>
              </a:solidFill>
              <a:round/>
              <a:headEnd/>
              <a:tailEnd type="triangle" w="med" len="med"/>
            </a:ln>
            <a:extLst>
              <a:ext uri="{909E8E84-426E-40DD-AFC4-6F175D3DCCD1}">
                <a14:hiddenFill xmlns:a14="http://schemas.microsoft.com/office/drawing/2010/main">
                  <a:noFill/>
                </a14:hiddenFill>
              </a:ext>
            </a:extLst>
          </p:spPr>
        </p:cxnSp>
        <p:cxnSp>
          <p:nvCxnSpPr>
            <p:cNvPr id="29710" name="AutoShape 13"/>
            <p:cNvCxnSpPr>
              <a:cxnSpLocks noChangeShapeType="1"/>
              <a:stCxn id="29706" idx="0"/>
              <a:endCxn id="29706" idx="6"/>
            </p:cNvCxnSpPr>
            <p:nvPr/>
          </p:nvCxnSpPr>
          <p:spPr bwMode="auto">
            <a:xfrm rot="5400000" flipV="1">
              <a:off x="1788" y="2868"/>
              <a:ext cx="168" cy="192"/>
            </a:xfrm>
            <a:prstGeom prst="curvedConnector4">
              <a:avLst>
                <a:gd name="adj1" fmla="val -85713"/>
                <a:gd name="adj2" fmla="val 175000"/>
              </a:avLst>
            </a:prstGeom>
            <a:noFill/>
            <a:ln w="38100">
              <a:solidFill>
                <a:srgbClr val="9966FF"/>
              </a:solidFill>
              <a:round/>
              <a:headEnd/>
              <a:tailEnd type="triangle" w="med" len="med"/>
            </a:ln>
            <a:extLst>
              <a:ext uri="{909E8E84-426E-40DD-AFC4-6F175D3DCCD1}">
                <a14:hiddenFill xmlns:a14="http://schemas.microsoft.com/office/drawing/2010/main">
                  <a:noFill/>
                </a14:hiddenFill>
              </a:ext>
            </a:extLst>
          </p:spPr>
        </p:cxnSp>
        <p:cxnSp>
          <p:nvCxnSpPr>
            <p:cNvPr id="29711" name="AutoShape 14"/>
            <p:cNvCxnSpPr>
              <a:cxnSpLocks noChangeShapeType="1"/>
              <a:stCxn id="29705" idx="6"/>
              <a:endCxn id="29705" idx="4"/>
            </p:cNvCxnSpPr>
            <p:nvPr/>
          </p:nvCxnSpPr>
          <p:spPr bwMode="auto">
            <a:xfrm flipH="1">
              <a:off x="1776" y="3901"/>
              <a:ext cx="192" cy="179"/>
            </a:xfrm>
            <a:prstGeom prst="curvedConnector4">
              <a:avLst>
                <a:gd name="adj1" fmla="val -75000"/>
                <a:gd name="adj2" fmla="val 180593"/>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29712" name="AutoShape 15"/>
            <p:cNvSpPr>
              <a:spLocks noChangeArrowheads="1"/>
            </p:cNvSpPr>
            <p:nvPr/>
          </p:nvSpPr>
          <p:spPr bwMode="auto">
            <a:xfrm>
              <a:off x="432" y="3408"/>
              <a:ext cx="240" cy="192"/>
            </a:xfrm>
            <a:prstGeom prst="rightArrow">
              <a:avLst>
                <a:gd name="adj1" fmla="val 50000"/>
                <a:gd name="adj2" fmla="val 31250"/>
              </a:avLst>
            </a:prstGeom>
            <a:noFill/>
            <a:ln w="381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endParaRPr lang="zh-CN" altLang="en-US" sz="2800">
                <a:solidFill>
                  <a:schemeClr val="bg2"/>
                </a:solidFill>
                <a:latin typeface="宋体" panose="02010600030101010101" pitchFamily="2" charset="-122"/>
              </a:endParaRPr>
            </a:p>
          </p:txBody>
        </p:sp>
        <p:sp>
          <p:nvSpPr>
            <p:cNvPr id="29713" name="Text Box 16"/>
            <p:cNvSpPr txBox="1">
              <a:spLocks noChangeArrowheads="1"/>
            </p:cNvSpPr>
            <p:nvPr/>
          </p:nvSpPr>
          <p:spPr bwMode="auto">
            <a:xfrm>
              <a:off x="1728" y="3264"/>
              <a:ext cx="192"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800">
                  <a:solidFill>
                    <a:schemeClr val="bg2"/>
                  </a:solidFill>
                  <a:latin typeface="宋体" panose="02010600030101010101" pitchFamily="2" charset="-122"/>
                </a:rPr>
                <a:t>b</a:t>
              </a:r>
            </a:p>
          </p:txBody>
        </p:sp>
        <p:sp>
          <p:nvSpPr>
            <p:cNvPr id="18" name="Text Box 17"/>
            <p:cNvSpPr txBox="1">
              <a:spLocks noChangeArrowheads="1"/>
            </p:cNvSpPr>
            <p:nvPr/>
          </p:nvSpPr>
          <p:spPr bwMode="auto">
            <a:xfrm>
              <a:off x="2064" y="3792"/>
              <a:ext cx="480" cy="357"/>
            </a:xfrm>
            <a:prstGeom prst="rect">
              <a:avLst/>
            </a:prstGeom>
            <a:noFill/>
            <a:ln w="38100">
              <a:noFill/>
              <a:miter lim="800000"/>
              <a:headEnd/>
              <a:tailEnd/>
            </a:ln>
            <a:effectLst/>
          </p:spPr>
          <p:txBody>
            <a:bodyPr>
              <a:spAutoFit/>
            </a:bodyPr>
            <a:lstStyle/>
            <a:p>
              <a:pPr>
                <a:lnSpc>
                  <a:spcPct val="110000"/>
                </a:lnSpc>
                <a:spcBef>
                  <a:spcPct val="50000"/>
                </a:spcBef>
                <a:buClr>
                  <a:schemeClr val="folHlink"/>
                </a:buClr>
                <a:buSzPct val="75000"/>
                <a:buFont typeface="Monotype Sorts" pitchFamily="2" charset="2"/>
                <a:buNone/>
                <a:defRPr/>
              </a:pPr>
              <a:r>
                <a:rPr lang="en-US" altLang="zh-CN" b="0" dirty="0">
                  <a:solidFill>
                    <a:schemeClr val="bg2"/>
                  </a:solidFill>
                  <a:latin typeface="+mj-lt"/>
                </a:rPr>
                <a:t>a,b</a:t>
              </a:r>
            </a:p>
          </p:txBody>
        </p:sp>
        <p:sp>
          <p:nvSpPr>
            <p:cNvPr id="29715" name="Text Box 18"/>
            <p:cNvSpPr txBox="1">
              <a:spLocks noChangeArrowheads="1"/>
            </p:cNvSpPr>
            <p:nvPr/>
          </p:nvSpPr>
          <p:spPr bwMode="auto">
            <a:xfrm>
              <a:off x="1176" y="3414"/>
              <a:ext cx="192"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800">
                  <a:solidFill>
                    <a:schemeClr val="bg2"/>
                  </a:solidFill>
                  <a:latin typeface="宋体" panose="02010600030101010101" pitchFamily="2" charset="-122"/>
                </a:rPr>
                <a:t>a</a:t>
              </a:r>
            </a:p>
          </p:txBody>
        </p:sp>
        <p:sp>
          <p:nvSpPr>
            <p:cNvPr id="29716" name="Text Box 19"/>
            <p:cNvSpPr txBox="1">
              <a:spLocks noChangeArrowheads="1"/>
            </p:cNvSpPr>
            <p:nvPr/>
          </p:nvSpPr>
          <p:spPr bwMode="auto">
            <a:xfrm>
              <a:off x="2064" y="2688"/>
              <a:ext cx="192"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800">
                  <a:solidFill>
                    <a:schemeClr val="bg2"/>
                  </a:solidFill>
                  <a:latin typeface="宋体" panose="02010600030101010101" pitchFamily="2" charset="-122"/>
                </a:rPr>
                <a:t>b</a:t>
              </a:r>
            </a:p>
          </p:txBody>
        </p:sp>
        <p:sp>
          <p:nvSpPr>
            <p:cNvPr id="29717" name="Text Box 20"/>
            <p:cNvSpPr txBox="1">
              <a:spLocks noChangeArrowheads="1"/>
            </p:cNvSpPr>
            <p:nvPr/>
          </p:nvSpPr>
          <p:spPr bwMode="auto">
            <a:xfrm>
              <a:off x="1032" y="2967"/>
              <a:ext cx="288"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800">
                  <a:solidFill>
                    <a:schemeClr val="bg2"/>
                  </a:solidFill>
                  <a:latin typeface="宋体" panose="02010600030101010101" pitchFamily="2" charset="-122"/>
                </a:rPr>
                <a:t>ε</a:t>
              </a:r>
            </a:p>
          </p:txBody>
        </p:sp>
      </p:grpSp>
      <p:sp>
        <p:nvSpPr>
          <p:cNvPr id="28" name="矩形 27"/>
          <p:cNvSpPr/>
          <p:nvPr/>
        </p:nvSpPr>
        <p:spPr>
          <a:xfrm>
            <a:off x="1785938" y="5214938"/>
            <a:ext cx="4500562" cy="595312"/>
          </a:xfrm>
          <a:prstGeom prst="rect">
            <a:avLst/>
          </a:prstGeom>
        </p:spPr>
        <p:txBody>
          <a:bodyPr>
            <a:spAutoFit/>
          </a:bodyPr>
          <a:lstStyle/>
          <a:p>
            <a:pPr>
              <a:lnSpc>
                <a:spcPct val="110000"/>
              </a:lnSpc>
              <a:spcBef>
                <a:spcPct val="20000"/>
              </a:spcBef>
              <a:buClr>
                <a:schemeClr val="folHlink"/>
              </a:buClr>
              <a:buSzPct val="75000"/>
              <a:buFont typeface="Monotype Sorts" pitchFamily="2" charset="2"/>
              <a:buNone/>
              <a:defRPr/>
            </a:pPr>
            <a:r>
              <a:rPr lang="en-US" altLang="zh-CN" sz="3200" dirty="0">
                <a:solidFill>
                  <a:schemeClr val="bg2"/>
                </a:solidFill>
                <a:effectLst>
                  <a:outerShdw blurRad="38100" dist="38100" dir="2700000" algn="tl">
                    <a:srgbClr val="000000">
                      <a:alpha val="43137"/>
                    </a:srgbClr>
                  </a:outerShdw>
                </a:effectLst>
                <a:latin typeface="+mj-lt"/>
              </a:rPr>
              <a:t>L(M’)= </a:t>
            </a:r>
            <a:r>
              <a:rPr lang="en-US" altLang="zh-CN" sz="3200" dirty="0">
                <a:solidFill>
                  <a:srgbClr val="FF00FF"/>
                </a:solidFill>
                <a:effectLst>
                  <a:outerShdw blurRad="38100" dist="38100" dir="2700000" algn="tl">
                    <a:srgbClr val="000000">
                      <a:alpha val="43137"/>
                    </a:srgbClr>
                  </a:outerShdw>
                </a:effectLst>
                <a:latin typeface="+mj-lt"/>
              </a:rPr>
              <a:t>{ (</a:t>
            </a:r>
            <a:r>
              <a:rPr lang="en-US" altLang="zh-CN" sz="3200" dirty="0" err="1">
                <a:solidFill>
                  <a:srgbClr val="FF00FF"/>
                </a:solidFill>
                <a:effectLst>
                  <a:outerShdw blurRad="38100" dist="38100" dir="2700000" algn="tl">
                    <a:srgbClr val="000000">
                      <a:alpha val="43137"/>
                    </a:srgbClr>
                  </a:outerShdw>
                </a:effectLst>
                <a:latin typeface="+mj-lt"/>
              </a:rPr>
              <a:t>a|b</a:t>
            </a:r>
            <a:r>
              <a:rPr lang="en-US" altLang="zh-CN" sz="3200" baseline="30000" dirty="0">
                <a:solidFill>
                  <a:srgbClr val="FF00FF"/>
                </a:solidFill>
                <a:effectLst>
                  <a:outerShdw blurRad="38100" dist="38100" dir="2700000" algn="tl">
                    <a:srgbClr val="000000">
                      <a:alpha val="43137"/>
                    </a:srgbClr>
                  </a:outerShdw>
                </a:effectLst>
                <a:latin typeface="+mj-lt"/>
              </a:rPr>
              <a:t>+</a:t>
            </a:r>
            <a:r>
              <a:rPr lang="en-US" altLang="zh-CN" sz="3200" dirty="0">
                <a:solidFill>
                  <a:srgbClr val="FF00FF"/>
                </a:solidFill>
                <a:effectLst>
                  <a:outerShdw blurRad="38100" dist="38100" dir="2700000" algn="tl">
                    <a:srgbClr val="000000">
                      <a:alpha val="43137"/>
                    </a:srgbClr>
                  </a:outerShdw>
                </a:effectLst>
                <a:latin typeface="+mj-lt"/>
              </a:rPr>
              <a:t>)            } </a:t>
            </a:r>
            <a:endParaRPr lang="zh-CN" altLang="en-US" sz="3200" dirty="0">
              <a:solidFill>
                <a:srgbClr val="FF00FF"/>
              </a:solidFill>
              <a:effectLst>
                <a:outerShdw blurRad="38100" dist="38100" dir="2700000" algn="tl">
                  <a:srgbClr val="000000">
                    <a:alpha val="43137"/>
                  </a:srgbClr>
                </a:outerShdw>
              </a:effectLst>
              <a:latin typeface="+mj-lt"/>
            </a:endParaRPr>
          </a:p>
        </p:txBody>
      </p:sp>
      <p:sp>
        <p:nvSpPr>
          <p:cNvPr id="29" name="矩形 28"/>
          <p:cNvSpPr/>
          <p:nvPr/>
        </p:nvSpPr>
        <p:spPr>
          <a:xfrm>
            <a:off x="2162175" y="4452938"/>
            <a:ext cx="4098925" cy="568325"/>
          </a:xfrm>
          <a:prstGeom prst="rect">
            <a:avLst/>
          </a:prstGeom>
        </p:spPr>
        <p:txBody>
          <a:bodyPr wrap="none">
            <a:spAutoFit/>
          </a:bodyPr>
          <a:lstStyle/>
          <a:p>
            <a:pPr>
              <a:lnSpc>
                <a:spcPct val="110000"/>
              </a:lnSpc>
              <a:spcBef>
                <a:spcPct val="20000"/>
              </a:spcBef>
              <a:buClr>
                <a:schemeClr val="folHlink"/>
              </a:buClr>
              <a:buSzPct val="75000"/>
              <a:buFont typeface="Monotype Sorts" pitchFamily="2" charset="2"/>
              <a:buNone/>
              <a:defRPr/>
            </a:pPr>
            <a:r>
              <a:rPr lang="zh-CN" altLang="en-US" sz="3200" dirty="0">
                <a:solidFill>
                  <a:schemeClr val="bg2"/>
                </a:solidFill>
                <a:effectLst>
                  <a:outerShdw blurRad="38100" dist="38100" dir="2700000" algn="tl">
                    <a:srgbClr val="000000">
                      <a:alpha val="43137"/>
                    </a:srgbClr>
                  </a:outerShdw>
                </a:effectLst>
              </a:rPr>
              <a:t>该自动机接受的语言</a:t>
            </a:r>
            <a:r>
              <a:rPr lang="en-US" altLang="zh-CN" sz="3200" dirty="0">
                <a:solidFill>
                  <a:schemeClr val="bg2"/>
                </a:solidFill>
                <a:effectLst>
                  <a:outerShdw blurRad="38100" dist="38100" dir="2700000" algn="tl">
                    <a:srgbClr val="000000">
                      <a:alpha val="43137"/>
                    </a:srgbClr>
                  </a:outerShdw>
                </a:effectLst>
              </a:rPr>
              <a:t>?</a:t>
            </a:r>
            <a:endParaRPr lang="zh-CN" altLang="en-US" sz="3200" dirty="0">
              <a:solidFill>
                <a:schemeClr val="bg2"/>
              </a:solidFill>
              <a:effectLst>
                <a:outerShdw blurRad="38100" dist="38100" dir="2700000" algn="tl">
                  <a:srgbClr val="000000">
                    <a:alpha val="43137"/>
                  </a:srgbClr>
                </a:outerShdw>
              </a:effectLst>
            </a:endParaRPr>
          </a:p>
        </p:txBody>
      </p:sp>
      <p:sp>
        <p:nvSpPr>
          <p:cNvPr id="30" name="矩形 29"/>
          <p:cNvSpPr/>
          <p:nvPr/>
        </p:nvSpPr>
        <p:spPr>
          <a:xfrm>
            <a:off x="4429125" y="5214938"/>
            <a:ext cx="1219200" cy="590550"/>
          </a:xfrm>
          <a:prstGeom prst="rect">
            <a:avLst/>
          </a:prstGeom>
        </p:spPr>
        <p:txBody>
          <a:bodyPr wrap="none">
            <a:spAutoFit/>
          </a:bodyPr>
          <a:lstStyle/>
          <a:p>
            <a:pPr>
              <a:lnSpc>
                <a:spcPct val="110000"/>
              </a:lnSpc>
              <a:spcBef>
                <a:spcPct val="20000"/>
              </a:spcBef>
              <a:buClr>
                <a:schemeClr val="folHlink"/>
              </a:buClr>
              <a:buSzPct val="75000"/>
              <a:buFont typeface="Monotype Sorts" pitchFamily="2" charset="2"/>
              <a:buNone/>
              <a:defRPr/>
            </a:pPr>
            <a:r>
              <a:rPr lang="en-US" altLang="zh-CN" sz="3200" dirty="0">
                <a:solidFill>
                  <a:srgbClr val="FF00FF"/>
                </a:solidFill>
                <a:effectLst>
                  <a:outerShdw blurRad="38100" dist="38100" dir="2700000" algn="tl">
                    <a:srgbClr val="000000">
                      <a:alpha val="43137"/>
                    </a:srgbClr>
                  </a:outerShdw>
                </a:effectLst>
                <a:latin typeface="Times New Roman"/>
              </a:rPr>
              <a:t>(</a:t>
            </a:r>
            <a:r>
              <a:rPr lang="en-US" altLang="zh-CN" sz="3200" dirty="0" err="1">
                <a:solidFill>
                  <a:srgbClr val="FF00FF"/>
                </a:solidFill>
                <a:effectLst>
                  <a:outerShdw blurRad="38100" dist="38100" dir="2700000" algn="tl">
                    <a:srgbClr val="000000">
                      <a:alpha val="43137"/>
                    </a:srgbClr>
                  </a:outerShdw>
                </a:effectLst>
                <a:latin typeface="Times New Roman"/>
              </a:rPr>
              <a:t>a|b</a:t>
            </a:r>
            <a:r>
              <a:rPr lang="en-US" altLang="zh-CN" sz="3200" dirty="0">
                <a:solidFill>
                  <a:srgbClr val="FF00FF"/>
                </a:solidFill>
                <a:effectLst>
                  <a:outerShdw blurRad="38100" dist="38100" dir="2700000" algn="tl">
                    <a:srgbClr val="000000">
                      <a:alpha val="43137"/>
                    </a:srgbClr>
                  </a:outerShdw>
                </a:effectLst>
                <a:latin typeface="Times New Roman"/>
              </a:rPr>
              <a:t>)</a:t>
            </a:r>
            <a:r>
              <a:rPr lang="en-US" altLang="zh-CN" sz="3200" baseline="30000" dirty="0">
                <a:solidFill>
                  <a:srgbClr val="FF00FF"/>
                </a:solidFill>
                <a:effectLst>
                  <a:outerShdw blurRad="38100" dist="38100" dir="2700000" algn="tl">
                    <a:srgbClr val="000000">
                      <a:alpha val="43137"/>
                    </a:srgbClr>
                  </a:outerShdw>
                </a:effectLst>
                <a:latin typeface="Times New Roman"/>
              </a:rPr>
              <a:t>*</a:t>
            </a:r>
            <a:r>
              <a:rPr lang="en-US" altLang="zh-CN" sz="3200" dirty="0">
                <a:solidFill>
                  <a:srgbClr val="FF00FF"/>
                </a:solidFill>
                <a:effectLst>
                  <a:outerShdw blurRad="38100" dist="38100" dir="2700000" algn="tl">
                    <a:srgbClr val="000000">
                      <a:alpha val="43137"/>
                    </a:srgbClr>
                  </a:outerShdw>
                </a:effectLst>
                <a:latin typeface="Times New Roman"/>
              </a:rPr>
              <a:t> </a:t>
            </a:r>
            <a:endParaRPr lang="zh-CN" altLang="en-US" dirty="0">
              <a:solidFill>
                <a:srgbClr val="FF00FF"/>
              </a:solidFill>
              <a:effectLst>
                <a:outerShdw blurRad="38100" dist="38100" dir="2700000" algn="tl">
                  <a:srgbClr val="000000">
                    <a:alpha val="43137"/>
                  </a:srgbClr>
                </a:outerShdw>
              </a:effectLst>
            </a:endParaRPr>
          </a:p>
        </p:txBody>
      </p:sp>
      <p:sp>
        <p:nvSpPr>
          <p:cNvPr id="31"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Effect transition="in" filter="dissolve">
                                      <p:cBhvr>
                                        <p:cTn id="12" dur="500"/>
                                        <p:tgtEl>
                                          <p:spTgt spid="30">
                                            <p:txEl>
                                              <p:pRg st="0" end="0"/>
                                            </p:txEl>
                                          </p:spTgt>
                                        </p:tgtEl>
                                      </p:cBhvr>
                                    </p:animEffect>
                                  </p:childTnLst>
                                </p:cTn>
                              </p:par>
                            </p:childTnLst>
                          </p:cTn>
                        </p:par>
                        <p:par>
                          <p:cTn id="13" fill="hold" nodeType="afterGroup">
                            <p:stCondLst>
                              <p:cond delay="500"/>
                            </p:stCondLst>
                            <p:childTnLst>
                              <p:par>
                                <p:cTn id="14" presetID="2" presetClass="entr" presetSubtype="6"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additive="base">
                                        <p:cTn id="16" dur="500" fill="hold"/>
                                        <p:tgtEl>
                                          <p:spTgt spid="31"/>
                                        </p:tgtEl>
                                        <p:attrNameLst>
                                          <p:attrName>ppt_x</p:attrName>
                                        </p:attrNameLst>
                                      </p:cBhvr>
                                      <p:tavLst>
                                        <p:tav tm="0">
                                          <p:val>
                                            <p:strVal val="1+#ppt_w/2"/>
                                          </p:val>
                                        </p:tav>
                                        <p:tav tm="100000">
                                          <p:val>
                                            <p:strVal val="#ppt_x"/>
                                          </p:val>
                                        </p:tav>
                                      </p:tavLst>
                                    </p:anim>
                                    <p:anim calcmode="lin" valueType="num">
                                      <p:cBhvr additive="base">
                                        <p:cTn id="1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1"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555875" y="11113"/>
            <a:ext cx="5000625" cy="590550"/>
          </a:xfrm>
          <a:prstGeom prst="rect">
            <a:avLst/>
          </a:prstGeom>
          <a:noFill/>
          <a:ln w="9525">
            <a:noFill/>
            <a:miter lim="800000"/>
            <a:headEnd/>
            <a:tailEnd/>
          </a:ln>
          <a:effectLst/>
        </p:spPr>
        <p:txBody>
          <a:bodyPr lIns="92075" tIns="46038" rIns="92075" bIns="46038">
            <a:spAutoFit/>
          </a:bodyPr>
          <a:lstStyle/>
          <a:p>
            <a:pPr>
              <a:lnSpc>
                <a:spcPct val="110000"/>
              </a:lnSpc>
              <a:spcBef>
                <a:spcPct val="20000"/>
              </a:spcBef>
              <a:buClr>
                <a:schemeClr val="folHlink"/>
              </a:buClr>
              <a:buSzPct val="75000"/>
              <a:buFont typeface="Monotype Sorts" pitchFamily="2" charset="2"/>
              <a:buNone/>
              <a:defRPr/>
            </a:pPr>
            <a:r>
              <a:rPr lang="zh-CN" altLang="en-US" sz="3200" dirty="0">
                <a:solidFill>
                  <a:schemeClr val="bg1">
                    <a:lumMod val="75000"/>
                  </a:schemeClr>
                </a:solidFill>
                <a:effectLst>
                  <a:outerShdw blurRad="38100" dist="38100" dir="2700000" algn="tl">
                    <a:srgbClr val="000000"/>
                  </a:outerShdw>
                </a:effectLst>
              </a:rPr>
              <a:t>例 </a:t>
            </a:r>
            <a:r>
              <a:rPr lang="zh-CN" altLang="en-US" sz="3200" dirty="0">
                <a:solidFill>
                  <a:schemeClr val="bg1">
                    <a:lumMod val="75000"/>
                  </a:schemeClr>
                </a:solidFill>
                <a:effectLst>
                  <a:outerShdw blurRad="38100" dist="38100" dir="2700000" algn="tl">
                    <a:srgbClr val="000000"/>
                  </a:outerShdw>
                </a:effectLst>
                <a:latin typeface="+mj-lt"/>
              </a:rPr>
              <a:t>符号串</a:t>
            </a:r>
            <a:r>
              <a:rPr lang="en-US" altLang="zh-CN" sz="3200" dirty="0">
                <a:solidFill>
                  <a:schemeClr val="bg1">
                    <a:lumMod val="75000"/>
                  </a:schemeClr>
                </a:solidFill>
                <a:effectLst>
                  <a:outerShdw blurRad="38100" dist="38100" dir="2700000" algn="tl">
                    <a:srgbClr val="000000"/>
                  </a:outerShdw>
                </a:effectLst>
                <a:latin typeface="+mj-lt"/>
              </a:rPr>
              <a:t>t</a:t>
            </a:r>
            <a:r>
              <a:rPr lang="zh-CN" altLang="en-US" sz="3200" dirty="0">
                <a:solidFill>
                  <a:schemeClr val="bg1">
                    <a:lumMod val="75000"/>
                  </a:schemeClr>
                </a:solidFill>
                <a:effectLst>
                  <a:outerShdw blurRad="38100" dist="38100" dir="2700000" algn="tl">
                    <a:srgbClr val="000000"/>
                  </a:outerShdw>
                </a:effectLst>
                <a:latin typeface="+mj-lt"/>
              </a:rPr>
              <a:t>被</a:t>
            </a:r>
            <a:r>
              <a:rPr lang="en-US" altLang="zh-CN" sz="3200" dirty="0">
                <a:solidFill>
                  <a:schemeClr val="bg1">
                    <a:lumMod val="75000"/>
                  </a:schemeClr>
                </a:solidFill>
                <a:effectLst>
                  <a:outerShdw blurRad="38100" dist="38100" dir="2700000" algn="tl">
                    <a:srgbClr val="000000"/>
                  </a:outerShdw>
                </a:effectLst>
                <a:latin typeface="+mj-lt"/>
              </a:rPr>
              <a:t>NFA M</a:t>
            </a:r>
            <a:r>
              <a:rPr lang="zh-CN" altLang="en-US" sz="3200" dirty="0">
                <a:solidFill>
                  <a:schemeClr val="bg1">
                    <a:lumMod val="75000"/>
                  </a:schemeClr>
                </a:solidFill>
                <a:effectLst>
                  <a:outerShdw blurRad="38100" dist="38100" dir="2700000" algn="tl">
                    <a:srgbClr val="000000"/>
                  </a:outerShdw>
                </a:effectLst>
                <a:latin typeface="+mj-lt"/>
              </a:rPr>
              <a:t>接受</a:t>
            </a:r>
          </a:p>
        </p:txBody>
      </p:sp>
      <p:sp>
        <p:nvSpPr>
          <p:cNvPr id="7" name="Rectangle 6"/>
          <p:cNvSpPr txBox="1">
            <a:spLocks noChangeArrowheads="1"/>
          </p:cNvSpPr>
          <p:nvPr/>
        </p:nvSpPr>
        <p:spPr bwMode="auto">
          <a:xfrm>
            <a:off x="381000" y="1143000"/>
            <a:ext cx="1981200" cy="2071688"/>
          </a:xfrm>
          <a:prstGeom prst="rect">
            <a:avLst/>
          </a:prstGeom>
          <a:solidFill>
            <a:schemeClr val="accent6">
              <a:lumMod val="20000"/>
              <a:lumOff val="80000"/>
            </a:schemeClr>
          </a:solidFill>
          <a:ln w="9525">
            <a:noFill/>
            <a:miter lim="800000"/>
            <a:headEnd/>
            <a:tailEnd/>
          </a:ln>
          <a:effectLst/>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a:buFont typeface="Monotype Sorts" pitchFamily="2" charset="2"/>
              <a:buNone/>
              <a:defRPr/>
            </a:pPr>
            <a:r>
              <a:rPr lang="en-US" altLang="zh-CN" sz="2800" kern="0" dirty="0">
                <a:solidFill>
                  <a:schemeClr val="bg2"/>
                </a:solidFill>
                <a:effectLst/>
              </a:rPr>
              <a:t>000</a:t>
            </a:r>
          </a:p>
          <a:p>
            <a:pPr>
              <a:buFont typeface="Monotype Sorts" pitchFamily="2" charset="2"/>
              <a:buNone/>
              <a:defRPr/>
            </a:pPr>
            <a:r>
              <a:rPr lang="en-US" altLang="zh-CN" sz="2800" kern="0" dirty="0">
                <a:solidFill>
                  <a:schemeClr val="bg2"/>
                </a:solidFill>
                <a:effectLst/>
              </a:rPr>
              <a:t>111</a:t>
            </a:r>
          </a:p>
          <a:p>
            <a:pPr>
              <a:buFont typeface="Monotype Sorts" pitchFamily="2" charset="2"/>
              <a:buNone/>
              <a:defRPr/>
            </a:pPr>
            <a:r>
              <a:rPr lang="en-US" altLang="zh-CN" sz="2800" kern="0" dirty="0">
                <a:solidFill>
                  <a:schemeClr val="bg2"/>
                </a:solidFill>
                <a:effectLst/>
              </a:rPr>
              <a:t>1010001</a:t>
            </a:r>
          </a:p>
          <a:p>
            <a:pPr>
              <a:buFont typeface="Monotype Sorts" pitchFamily="2" charset="2"/>
              <a:buNone/>
              <a:defRPr/>
            </a:pPr>
            <a:r>
              <a:rPr lang="zh-CN" altLang="en-US" sz="2800" kern="0" dirty="0">
                <a:solidFill>
                  <a:schemeClr val="bg2"/>
                </a:solidFill>
                <a:effectLst/>
              </a:rPr>
              <a:t>能接受</a:t>
            </a:r>
          </a:p>
          <a:p>
            <a:pPr>
              <a:buFont typeface="Monotype Sorts" pitchFamily="2" charset="2"/>
              <a:buNone/>
              <a:defRPr/>
            </a:pPr>
            <a:endParaRPr lang="en-US" altLang="zh-CN" sz="2800" kern="0" dirty="0">
              <a:solidFill>
                <a:schemeClr val="bg2"/>
              </a:solidFill>
              <a:effectLst/>
            </a:endParaRPr>
          </a:p>
        </p:txBody>
      </p:sp>
      <p:pic>
        <p:nvPicPr>
          <p:cNvPr id="3072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828800"/>
            <a:ext cx="6477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p:cNvSpPr txBox="1">
            <a:spLocks noChangeArrowheads="1"/>
          </p:cNvSpPr>
          <p:nvPr/>
        </p:nvSpPr>
        <p:spPr bwMode="auto">
          <a:xfrm>
            <a:off x="500063" y="3643313"/>
            <a:ext cx="1828800" cy="1557337"/>
          </a:xfrm>
          <a:prstGeom prst="rect">
            <a:avLst/>
          </a:prstGeom>
          <a:solidFill>
            <a:srgbClr val="B9E1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buFont typeface="Monotype Sorts" pitchFamily="2" charset="2"/>
              <a:buNone/>
            </a:pPr>
            <a:r>
              <a:rPr lang="en-US" altLang="zh-CN" sz="2800">
                <a:solidFill>
                  <a:schemeClr val="bg2"/>
                </a:solidFill>
              </a:rPr>
              <a:t>00</a:t>
            </a:r>
          </a:p>
          <a:p>
            <a:pPr>
              <a:buFont typeface="Monotype Sorts" pitchFamily="2" charset="2"/>
              <a:buNone/>
            </a:pPr>
            <a:r>
              <a:rPr lang="en-US" altLang="zh-CN" sz="2800">
                <a:solidFill>
                  <a:schemeClr val="bg2"/>
                </a:solidFill>
              </a:rPr>
              <a:t>01100</a:t>
            </a:r>
          </a:p>
          <a:p>
            <a:pPr>
              <a:buFont typeface="Monotype Sorts" pitchFamily="2" charset="2"/>
              <a:buNone/>
            </a:pPr>
            <a:r>
              <a:rPr lang="zh-CN" altLang="en-US" sz="2800">
                <a:solidFill>
                  <a:schemeClr val="bg2"/>
                </a:solidFill>
              </a:rPr>
              <a:t>不能接受</a:t>
            </a:r>
            <a:endParaRPr lang="en-US" altLang="zh-CN" sz="2800">
              <a:solidFill>
                <a:schemeClr val="bg2"/>
              </a:solidFill>
            </a:endParaRPr>
          </a:p>
        </p:txBody>
      </p:sp>
      <p:sp>
        <p:nvSpPr>
          <p:cNvPr id="10" name="Text Box 9"/>
          <p:cNvSpPr txBox="1">
            <a:spLocks noChangeArrowheads="1"/>
          </p:cNvSpPr>
          <p:nvPr/>
        </p:nvSpPr>
        <p:spPr bwMode="auto">
          <a:xfrm>
            <a:off x="2438400" y="5257800"/>
            <a:ext cx="24384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zh-CN" altLang="en-US" sz="2800">
                <a:solidFill>
                  <a:schemeClr val="bg2"/>
                </a:solidFill>
              </a:rPr>
              <a:t>对应正规式：</a:t>
            </a:r>
          </a:p>
        </p:txBody>
      </p:sp>
      <p:sp>
        <p:nvSpPr>
          <p:cNvPr id="11" name="Rectangle 10"/>
          <p:cNvSpPr>
            <a:spLocks noChangeArrowheads="1"/>
          </p:cNvSpPr>
          <p:nvPr/>
        </p:nvSpPr>
        <p:spPr bwMode="auto">
          <a:xfrm>
            <a:off x="4648200" y="5257800"/>
            <a:ext cx="3886200" cy="5619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r>
              <a:rPr lang="en-US" altLang="zh-CN" sz="2800">
                <a:solidFill>
                  <a:schemeClr val="hlink"/>
                </a:solidFill>
              </a:rPr>
              <a:t>(0|1)</a:t>
            </a:r>
            <a:r>
              <a:rPr lang="en-US" altLang="zh-CN" sz="2800" b="0">
                <a:solidFill>
                  <a:schemeClr val="hlink"/>
                </a:solidFill>
              </a:rPr>
              <a:t>*</a:t>
            </a:r>
            <a:r>
              <a:rPr lang="en-US" altLang="zh-CN" sz="2800">
                <a:solidFill>
                  <a:schemeClr val="hlink"/>
                </a:solidFill>
              </a:rPr>
              <a:t>(000|111)(0|1)</a:t>
            </a:r>
            <a:r>
              <a:rPr lang="en-US" altLang="zh-CN" sz="2800" b="0">
                <a:solidFill>
                  <a:schemeClr val="hlink"/>
                </a:solidFill>
              </a:rPr>
              <a:t>*</a:t>
            </a:r>
          </a:p>
        </p:txBody>
      </p:sp>
      <p:sp>
        <p:nvSpPr>
          <p:cNvPr id="12"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randombar(horizontal)">
                                      <p:cBhvr>
                                        <p:cTn id="22" dur="500"/>
                                        <p:tgtEl>
                                          <p:spTgt spid="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checkerboard(across)">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checkerboard(across)">
                                      <p:cBhvr>
                                        <p:cTn id="37" dur="500"/>
                                        <p:tgtEl>
                                          <p:spTgt spid="11"/>
                                        </p:tgtEl>
                                      </p:cBhvr>
                                    </p:animEffect>
                                  </p:childTnLst>
                                </p:cTn>
                              </p:par>
                            </p:childTnLst>
                          </p:cTn>
                        </p:par>
                        <p:par>
                          <p:cTn id="38" fill="hold" nodeType="afterGroup">
                            <p:stCondLst>
                              <p:cond delay="500"/>
                            </p:stCondLst>
                            <p:childTnLst>
                              <p:par>
                                <p:cTn id="39" presetID="2" presetClass="entr" presetSubtype="6"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1+#ppt_w/2"/>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9" grpId="0" animBg="1" autoUpdateAnimBg="0"/>
      <p:bldP spid="10" grpId="0" autoUpdateAnimBg="0"/>
      <p:bldP spid="11" grpId="0" animBg="1" autoUpdateAnimBg="0"/>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a:xfrm>
            <a:off x="1143000" y="6608763"/>
            <a:ext cx="1905000" cy="457200"/>
          </a:xfrm>
        </p:spPr>
        <p:txBody>
          <a:bodyPr/>
          <a:lstStyle/>
          <a:p>
            <a:pPr>
              <a:defRPr/>
            </a:pPr>
            <a:fld id="{A2487A00-0CA3-49B2-AAAC-1D3BB7B1318D}" type="datetime1">
              <a:rPr lang="zh-CN" altLang="en-US" smtClean="0"/>
              <a:pPr>
                <a:defRPr/>
              </a:pPr>
              <a:t>2020/10/7</a:t>
            </a:fld>
            <a:endParaRPr lang="en-US" altLang="zh-CN"/>
          </a:p>
        </p:txBody>
      </p:sp>
      <p:sp>
        <p:nvSpPr>
          <p:cNvPr id="6" name="Rectangle 8"/>
          <p:cNvSpPr>
            <a:spLocks noChangeArrowheads="1"/>
          </p:cNvSpPr>
          <p:nvPr/>
        </p:nvSpPr>
        <p:spPr bwMode="auto">
          <a:xfrm>
            <a:off x="2914650" y="2493963"/>
            <a:ext cx="2881313" cy="431800"/>
          </a:xfrm>
          <a:prstGeom prst="rect">
            <a:avLst/>
          </a:prstGeom>
          <a:gradFill rotWithShape="1">
            <a:gsLst>
              <a:gs pos="0">
                <a:srgbClr val="E6FEE7">
                  <a:gamma/>
                  <a:shade val="46275"/>
                  <a:invGamma/>
                </a:srgbClr>
              </a:gs>
              <a:gs pos="50000">
                <a:srgbClr val="E6FEE7"/>
              </a:gs>
              <a:gs pos="100000">
                <a:srgbClr val="E6FEE7">
                  <a:gamma/>
                  <a:shade val="46275"/>
                  <a:invGamma/>
                </a:srgbClr>
              </a:gs>
            </a:gsLst>
            <a:lin ang="5400000" scaled="1"/>
          </a:gradFill>
          <a:ln w="9525">
            <a:noFill/>
            <a:miter lim="800000"/>
            <a:headEnd/>
            <a:tailEnd/>
          </a:ln>
          <a:effectLst/>
        </p:spPr>
        <p:txBody>
          <a:bodyPr wrap="none" lIns="92075" tIns="46038" rIns="92075" bIns="46038"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7" name="Rectangle 9"/>
          <p:cNvSpPr>
            <a:spLocks noChangeArrowheads="1"/>
          </p:cNvSpPr>
          <p:nvPr/>
        </p:nvSpPr>
        <p:spPr bwMode="auto">
          <a:xfrm>
            <a:off x="2987675" y="1989138"/>
            <a:ext cx="1584325" cy="431800"/>
          </a:xfrm>
          <a:prstGeom prst="rect">
            <a:avLst/>
          </a:prstGeom>
          <a:gradFill rotWithShape="1">
            <a:gsLst>
              <a:gs pos="0">
                <a:srgbClr val="E6FEE7">
                  <a:gamma/>
                  <a:shade val="46275"/>
                  <a:invGamma/>
                </a:srgbClr>
              </a:gs>
              <a:gs pos="50000">
                <a:srgbClr val="E6FEE7"/>
              </a:gs>
              <a:gs pos="100000">
                <a:srgbClr val="E6FEE7">
                  <a:gamma/>
                  <a:shade val="46275"/>
                  <a:invGamma/>
                </a:srgbClr>
              </a:gs>
            </a:gsLst>
            <a:lin ang="5400000" scaled="1"/>
          </a:gradFill>
          <a:ln w="9525">
            <a:noFill/>
            <a:miter lim="800000"/>
            <a:headEnd/>
            <a:tailEnd/>
          </a:ln>
          <a:effectLst/>
        </p:spPr>
        <p:txBody>
          <a:bodyPr wrap="none" lIns="92075" tIns="46038" rIns="92075" bIns="46038"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 name="Rectangle 3"/>
          <p:cNvSpPr txBox="1">
            <a:spLocks noChangeArrowheads="1"/>
          </p:cNvSpPr>
          <p:nvPr/>
        </p:nvSpPr>
        <p:spPr bwMode="auto">
          <a:xfrm>
            <a:off x="250825" y="908050"/>
            <a:ext cx="9144000" cy="4608513"/>
          </a:xfrm>
          <a:prstGeom prst="rect">
            <a:avLst/>
          </a:prstGeom>
          <a:noFill/>
          <a:ln w="9525">
            <a:noFill/>
            <a:miter lim="800000"/>
            <a:headEnd/>
            <a:tailEnd/>
          </a:ln>
          <a:effectLst/>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a:lnSpc>
                <a:spcPct val="105000"/>
              </a:lnSpc>
              <a:buClrTx/>
              <a:defRPr/>
            </a:pPr>
            <a:r>
              <a:rPr lang="en-US" altLang="zh-CN" kern="0" dirty="0">
                <a:solidFill>
                  <a:schemeClr val="bg2"/>
                </a:solidFill>
              </a:rPr>
              <a:t>DFA</a:t>
            </a:r>
            <a:r>
              <a:rPr lang="zh-CN" altLang="en-US" kern="0" dirty="0">
                <a:solidFill>
                  <a:schemeClr val="bg2"/>
                </a:solidFill>
              </a:rPr>
              <a:t>与</a:t>
            </a:r>
            <a:r>
              <a:rPr lang="en-US" altLang="zh-CN" kern="0" dirty="0">
                <a:solidFill>
                  <a:schemeClr val="bg2"/>
                </a:solidFill>
              </a:rPr>
              <a:t>NFA</a:t>
            </a:r>
            <a:r>
              <a:rPr lang="zh-CN" altLang="en-US" kern="0" dirty="0">
                <a:solidFill>
                  <a:schemeClr val="bg2"/>
                </a:solidFill>
              </a:rPr>
              <a:t>的区别</a:t>
            </a:r>
          </a:p>
          <a:p>
            <a:pPr>
              <a:lnSpc>
                <a:spcPct val="95000"/>
              </a:lnSpc>
              <a:buFont typeface="Monotype Sorts" pitchFamily="2" charset="2"/>
              <a:buNone/>
              <a:defRPr/>
            </a:pPr>
            <a:r>
              <a:rPr lang="zh-CN" altLang="en-US" sz="2400" kern="0" dirty="0">
                <a:solidFill>
                  <a:schemeClr val="bg2"/>
                </a:solidFill>
                <a:latin typeface="宋体" pitchFamily="2" charset="-122"/>
              </a:rPr>
              <a:t>  </a:t>
            </a:r>
            <a:r>
              <a:rPr lang="en-US" altLang="zh-CN" sz="2800" kern="0" dirty="0">
                <a:solidFill>
                  <a:srgbClr val="FF00FF"/>
                </a:solidFill>
                <a:effectLst/>
              </a:rPr>
              <a:t>DFA</a:t>
            </a:r>
            <a:r>
              <a:rPr lang="zh-CN" altLang="en-US" sz="2800" kern="0" dirty="0">
                <a:solidFill>
                  <a:srgbClr val="FF00FF"/>
                </a:solidFill>
                <a:effectLst/>
              </a:rPr>
              <a:t>是</a:t>
            </a:r>
            <a:r>
              <a:rPr lang="en-US" altLang="zh-CN" sz="2800" kern="0" dirty="0">
                <a:solidFill>
                  <a:srgbClr val="FF00FF"/>
                </a:solidFill>
                <a:effectLst/>
              </a:rPr>
              <a:t>NFA</a:t>
            </a:r>
            <a:r>
              <a:rPr lang="zh-CN" altLang="en-US" sz="2800" kern="0" dirty="0">
                <a:solidFill>
                  <a:srgbClr val="FF00FF"/>
                </a:solidFill>
                <a:effectLst/>
              </a:rPr>
              <a:t>的特例</a:t>
            </a:r>
          </a:p>
          <a:p>
            <a:pPr>
              <a:lnSpc>
                <a:spcPct val="95000"/>
              </a:lnSpc>
              <a:buFont typeface="Monotype Sorts" pitchFamily="2" charset="2"/>
              <a:buNone/>
              <a:defRPr/>
            </a:pPr>
            <a:r>
              <a:rPr lang="zh-CN" altLang="en-US" sz="2800" kern="0" dirty="0">
                <a:solidFill>
                  <a:schemeClr val="bg2"/>
                </a:solidFill>
                <a:latin typeface="宋体" pitchFamily="2" charset="-122"/>
              </a:rPr>
              <a:t>  </a:t>
            </a:r>
            <a:r>
              <a:rPr lang="en-US" altLang="zh-CN" sz="2800" kern="0" dirty="0">
                <a:solidFill>
                  <a:schemeClr val="bg2"/>
                </a:solidFill>
              </a:rPr>
              <a:t>DFA</a:t>
            </a:r>
            <a:r>
              <a:rPr lang="zh-CN" altLang="en-US" sz="2800" kern="0" dirty="0">
                <a:solidFill>
                  <a:schemeClr val="bg2"/>
                </a:solidFill>
              </a:rPr>
              <a:t>的映射</a:t>
            </a:r>
            <a:r>
              <a:rPr lang="en-US" altLang="zh-CN" sz="2800" kern="0" dirty="0">
                <a:solidFill>
                  <a:schemeClr val="bg2"/>
                </a:solidFill>
                <a:effectLst/>
              </a:rPr>
              <a:t>δ</a:t>
            </a:r>
            <a:r>
              <a:rPr lang="zh-CN" altLang="en-US" sz="2800" kern="0" dirty="0">
                <a:solidFill>
                  <a:schemeClr val="bg2"/>
                </a:solidFill>
              </a:rPr>
              <a:t>：</a:t>
            </a:r>
            <a:r>
              <a:rPr lang="en-US" altLang="zh-CN" sz="2800" kern="0" dirty="0">
                <a:solidFill>
                  <a:schemeClr val="bg2"/>
                </a:solidFill>
                <a:effectLst>
                  <a:outerShdw blurRad="38100" dist="38100" dir="2700000" algn="tl">
                    <a:srgbClr val="FFFFFF"/>
                  </a:outerShdw>
                </a:effectLst>
              </a:rPr>
              <a:t>Q</a:t>
            </a:r>
            <a:r>
              <a:rPr lang="en-US" altLang="zh-CN" sz="2800" kern="0" dirty="0">
                <a:solidFill>
                  <a:schemeClr val="bg2"/>
                </a:solidFill>
                <a:effectLst/>
                <a:sym typeface="Symbol" pitchFamily="18" charset="2"/>
              </a:rPr>
              <a:t></a:t>
            </a:r>
            <a:r>
              <a:rPr lang="en-US" altLang="zh-CN" sz="2800" kern="0" dirty="0">
                <a:solidFill>
                  <a:schemeClr val="bg2"/>
                </a:solidFill>
              </a:rPr>
              <a:t>∑</a:t>
            </a:r>
            <a:r>
              <a:rPr lang="en-US" altLang="zh-CN" sz="2800" b="0" kern="0" dirty="0">
                <a:solidFill>
                  <a:schemeClr val="bg2"/>
                </a:solidFill>
                <a:effectLst>
                  <a:outerShdw blurRad="38100" dist="38100" dir="2700000" algn="tl">
                    <a:srgbClr val="FFFFFF"/>
                  </a:outerShdw>
                </a:effectLst>
              </a:rPr>
              <a:t>→</a:t>
            </a:r>
            <a:r>
              <a:rPr lang="en-US" altLang="zh-CN" sz="2800" kern="0" dirty="0">
                <a:solidFill>
                  <a:schemeClr val="bg2"/>
                </a:solidFill>
              </a:rPr>
              <a:t>Q   </a:t>
            </a:r>
            <a:r>
              <a:rPr lang="zh-CN" altLang="en-US" sz="2800" kern="0" dirty="0">
                <a:solidFill>
                  <a:schemeClr val="bg2"/>
                </a:solidFill>
              </a:rPr>
              <a:t>，单个状态</a:t>
            </a:r>
          </a:p>
          <a:p>
            <a:pPr>
              <a:lnSpc>
                <a:spcPct val="95000"/>
              </a:lnSpc>
              <a:buFont typeface="Monotype Sorts" pitchFamily="2" charset="2"/>
              <a:buNone/>
              <a:defRPr/>
            </a:pPr>
            <a:r>
              <a:rPr lang="zh-CN" altLang="en-US" sz="2800" kern="0" dirty="0">
                <a:solidFill>
                  <a:schemeClr val="bg2"/>
                </a:solidFill>
              </a:rPr>
              <a:t>    </a:t>
            </a:r>
            <a:r>
              <a:rPr lang="en-US" altLang="zh-CN" sz="2800" kern="0" dirty="0">
                <a:solidFill>
                  <a:schemeClr val="bg2"/>
                </a:solidFill>
              </a:rPr>
              <a:t>NFA</a:t>
            </a:r>
            <a:r>
              <a:rPr lang="zh-CN" altLang="en-US" sz="2800" kern="0" dirty="0">
                <a:solidFill>
                  <a:schemeClr val="bg2"/>
                </a:solidFill>
              </a:rPr>
              <a:t>的映射</a:t>
            </a:r>
            <a:r>
              <a:rPr lang="en-US" altLang="zh-CN" sz="2800" kern="0" dirty="0">
                <a:solidFill>
                  <a:schemeClr val="bg2"/>
                </a:solidFill>
                <a:effectLst/>
              </a:rPr>
              <a:t>δ</a:t>
            </a:r>
            <a:r>
              <a:rPr lang="zh-CN" altLang="en-US" sz="2800" kern="0" dirty="0">
                <a:solidFill>
                  <a:schemeClr val="bg2"/>
                </a:solidFill>
              </a:rPr>
              <a:t>：</a:t>
            </a:r>
            <a:r>
              <a:rPr lang="en-US" altLang="zh-CN" sz="2800" kern="0" dirty="0">
                <a:solidFill>
                  <a:schemeClr val="bg2"/>
                </a:solidFill>
                <a:effectLst>
                  <a:outerShdw blurRad="38100" dist="38100" dir="2700000" algn="tl">
                    <a:srgbClr val="FFFFFF"/>
                  </a:outerShdw>
                </a:effectLst>
              </a:rPr>
              <a:t>Q</a:t>
            </a:r>
            <a:r>
              <a:rPr lang="en-US" altLang="zh-CN" sz="2800" kern="0" dirty="0">
                <a:solidFill>
                  <a:schemeClr val="bg2"/>
                </a:solidFill>
                <a:effectLst/>
                <a:sym typeface="Symbol" pitchFamily="18" charset="2"/>
              </a:rPr>
              <a:t> </a:t>
            </a:r>
            <a:r>
              <a:rPr lang="en-US" altLang="zh-CN" sz="2800" kern="0" dirty="0">
                <a:solidFill>
                  <a:schemeClr val="bg2"/>
                </a:solidFill>
                <a:effectLst/>
              </a:rPr>
              <a:t>(∑ </a:t>
            </a:r>
            <a:r>
              <a:rPr lang="en-US" altLang="zh-CN" sz="2800" kern="0" dirty="0">
                <a:solidFill>
                  <a:schemeClr val="bg2"/>
                </a:solidFill>
                <a:effectLst/>
                <a:sym typeface="Symbol" pitchFamily="18" charset="2"/>
              </a:rPr>
              <a:t> </a:t>
            </a:r>
            <a:r>
              <a:rPr lang="en-US" altLang="zh-CN" sz="2800" kern="0" dirty="0">
                <a:solidFill>
                  <a:schemeClr val="bg2"/>
                </a:solidFill>
                <a:effectLst/>
              </a:rPr>
              <a:t>) </a:t>
            </a:r>
            <a:r>
              <a:rPr lang="en-US" altLang="zh-CN" sz="2800" b="0" kern="0" dirty="0">
                <a:solidFill>
                  <a:schemeClr val="bg2"/>
                </a:solidFill>
                <a:effectLst>
                  <a:outerShdw blurRad="38100" dist="38100" dir="2700000" algn="tl">
                    <a:srgbClr val="FFFFFF"/>
                  </a:outerShdw>
                </a:effectLst>
              </a:rPr>
              <a:t>→</a:t>
            </a:r>
            <a:r>
              <a:rPr lang="en-US" altLang="zh-CN" sz="2800" kern="0" dirty="0">
                <a:solidFill>
                  <a:schemeClr val="bg2"/>
                </a:solidFill>
                <a:effectLst/>
              </a:rPr>
              <a:t> </a:t>
            </a:r>
            <a:r>
              <a:rPr lang="en-US" altLang="zh-CN" sz="2800" kern="0" dirty="0">
                <a:solidFill>
                  <a:schemeClr val="bg2"/>
                </a:solidFill>
                <a:sym typeface="Symbol" pitchFamily="18" charset="2"/>
              </a:rPr>
              <a:t>2</a:t>
            </a:r>
            <a:r>
              <a:rPr lang="en-US" altLang="zh-CN" sz="2800" kern="0" baseline="30000" dirty="0">
                <a:solidFill>
                  <a:schemeClr val="bg2"/>
                </a:solidFill>
                <a:sym typeface="Symbol" pitchFamily="18" charset="2"/>
              </a:rPr>
              <a:t>Q    </a:t>
            </a:r>
            <a:r>
              <a:rPr lang="zh-CN" altLang="en-US" sz="2800" kern="0" dirty="0">
                <a:solidFill>
                  <a:schemeClr val="bg2"/>
                </a:solidFill>
              </a:rPr>
              <a:t>，一个状态集合</a:t>
            </a:r>
          </a:p>
          <a:p>
            <a:pPr>
              <a:lnSpc>
                <a:spcPct val="95000"/>
              </a:lnSpc>
              <a:buClr>
                <a:srgbClr val="FF00FF"/>
              </a:buClr>
              <a:defRPr/>
            </a:pPr>
            <a:r>
              <a:rPr lang="en-US" altLang="zh-CN" kern="0" dirty="0">
                <a:solidFill>
                  <a:srgbClr val="FF00FF"/>
                </a:solidFill>
              </a:rPr>
              <a:t>L(M)  = </a:t>
            </a:r>
            <a:r>
              <a:rPr lang="en-US" altLang="zh-CN" kern="0" dirty="0">
                <a:solidFill>
                  <a:srgbClr val="FF00FF"/>
                </a:solidFill>
                <a:effectLst/>
              </a:rPr>
              <a:t>{ t | δ(q</a:t>
            </a:r>
            <a:r>
              <a:rPr lang="en-US" altLang="zh-CN" kern="0" baseline="-25000" dirty="0">
                <a:solidFill>
                  <a:srgbClr val="FF00FF"/>
                </a:solidFill>
                <a:effectLst/>
              </a:rPr>
              <a:t>0</a:t>
            </a:r>
            <a:r>
              <a:rPr lang="zh-CN" altLang="en-US" kern="0" dirty="0">
                <a:solidFill>
                  <a:srgbClr val="FF00FF"/>
                </a:solidFill>
                <a:effectLst/>
              </a:rPr>
              <a:t>，</a:t>
            </a:r>
            <a:r>
              <a:rPr lang="en-US" altLang="zh-CN" kern="0" dirty="0">
                <a:solidFill>
                  <a:srgbClr val="FF00FF"/>
                </a:solidFill>
                <a:effectLst/>
              </a:rPr>
              <a:t>t) ∩F ≠Φ}</a:t>
            </a:r>
            <a:endParaRPr lang="en-US" altLang="zh-CN" kern="0" dirty="0">
              <a:solidFill>
                <a:srgbClr val="FF00FF"/>
              </a:solidFill>
            </a:endParaRPr>
          </a:p>
          <a:p>
            <a:pPr>
              <a:lnSpc>
                <a:spcPct val="105000"/>
              </a:lnSpc>
              <a:defRPr/>
            </a:pPr>
            <a:endParaRPr lang="en-US" altLang="zh-CN" sz="2800" kern="0" dirty="0">
              <a:solidFill>
                <a:schemeClr val="bg2"/>
              </a:solidFill>
            </a:endParaRPr>
          </a:p>
          <a:p>
            <a:pPr>
              <a:lnSpc>
                <a:spcPct val="105000"/>
              </a:lnSpc>
              <a:buClrTx/>
              <a:defRPr/>
            </a:pPr>
            <a:r>
              <a:rPr lang="zh-CN" altLang="en-US" sz="2800" kern="0" dirty="0">
                <a:solidFill>
                  <a:schemeClr val="bg2"/>
                </a:solidFill>
                <a:latin typeface="宋体" pitchFamily="2" charset="-122"/>
              </a:rPr>
              <a:t>结论</a:t>
            </a:r>
          </a:p>
          <a:p>
            <a:pPr lvl="1">
              <a:lnSpc>
                <a:spcPct val="95000"/>
              </a:lnSpc>
              <a:buFont typeface="Monotype Sorts" pitchFamily="2" charset="2"/>
              <a:buNone/>
              <a:defRPr/>
            </a:pPr>
            <a:r>
              <a:rPr lang="zh-CN" altLang="en-US" kern="0" dirty="0">
                <a:solidFill>
                  <a:schemeClr val="bg2"/>
                </a:solidFill>
              </a:rPr>
              <a:t>对每个</a:t>
            </a:r>
            <a:r>
              <a:rPr lang="en-US" altLang="zh-CN" kern="0" dirty="0">
                <a:solidFill>
                  <a:schemeClr val="bg2"/>
                </a:solidFill>
              </a:rPr>
              <a:t>NFA M</a:t>
            </a:r>
            <a:r>
              <a:rPr lang="zh-CN" altLang="en-US" kern="0" dirty="0">
                <a:solidFill>
                  <a:schemeClr val="bg2"/>
                </a:solidFill>
              </a:rPr>
              <a:t>一定存在一个</a:t>
            </a:r>
            <a:r>
              <a:rPr lang="en-US" altLang="zh-CN" kern="0" dirty="0">
                <a:solidFill>
                  <a:schemeClr val="bg2"/>
                </a:solidFill>
              </a:rPr>
              <a:t>DFA M’ </a:t>
            </a:r>
            <a:r>
              <a:rPr lang="zh-CN" altLang="en-US" kern="0" dirty="0">
                <a:solidFill>
                  <a:schemeClr val="bg2"/>
                </a:solidFill>
              </a:rPr>
              <a:t>，</a:t>
            </a:r>
          </a:p>
          <a:p>
            <a:pPr lvl="1">
              <a:lnSpc>
                <a:spcPct val="95000"/>
              </a:lnSpc>
              <a:buFont typeface="Monotype Sorts" pitchFamily="2" charset="2"/>
              <a:buNone/>
              <a:defRPr/>
            </a:pPr>
            <a:r>
              <a:rPr lang="zh-CN" altLang="en-US" kern="0" dirty="0">
                <a:solidFill>
                  <a:schemeClr val="bg2"/>
                </a:solidFill>
              </a:rPr>
              <a:t> 					使得</a:t>
            </a:r>
            <a:r>
              <a:rPr lang="en-US" altLang="zh-CN" kern="0" dirty="0">
                <a:solidFill>
                  <a:schemeClr val="bg2"/>
                </a:solidFill>
              </a:rPr>
              <a:t>L(M)=L(M ’ )</a:t>
            </a:r>
          </a:p>
        </p:txBody>
      </p:sp>
      <p:sp>
        <p:nvSpPr>
          <p:cNvPr id="11" name="Text Box 5"/>
          <p:cNvSpPr txBox="1">
            <a:spLocks noChangeArrowheads="1"/>
          </p:cNvSpPr>
          <p:nvPr/>
        </p:nvSpPr>
        <p:spPr bwMode="auto">
          <a:xfrm>
            <a:off x="3327400" y="19050"/>
            <a:ext cx="2416175" cy="715963"/>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4000" dirty="0">
                <a:solidFill>
                  <a:schemeClr val="bg1">
                    <a:lumMod val="75000"/>
                  </a:schemeClr>
                </a:solidFill>
                <a:effectLst>
                  <a:outerShdw blurRad="38100" dist="38100" dir="2700000" algn="tl">
                    <a:srgbClr val="000000"/>
                  </a:outerShdw>
                </a:effectLst>
                <a:latin typeface="Times New Roman" pitchFamily="18" charset="0"/>
              </a:rPr>
              <a:t>NFA </a:t>
            </a:r>
            <a:r>
              <a:rPr lang="zh-CN" altLang="en-US" sz="4000" dirty="0">
                <a:solidFill>
                  <a:schemeClr val="bg1">
                    <a:lumMod val="75000"/>
                  </a:schemeClr>
                </a:solidFill>
                <a:effectLst>
                  <a:outerShdw blurRad="38100" dist="38100" dir="2700000" algn="tl">
                    <a:srgbClr val="000000">
                      <a:alpha val="43137"/>
                    </a:srgbClr>
                  </a:outerShdw>
                </a:effectLst>
                <a:latin typeface="Times New Roman" pitchFamily="18" charset="0"/>
              </a:rPr>
              <a:t>性质</a:t>
            </a:r>
          </a:p>
        </p:txBody>
      </p:sp>
      <p:sp>
        <p:nvSpPr>
          <p:cNvPr id="12" name="AutoShape 8">
            <a:hlinkClick r:id="rId2" action="ppaction://hlinksldjump" highlightClick="1"/>
          </p:cNvPr>
          <p:cNvSpPr>
            <a:spLocks noChangeArrowheads="1"/>
          </p:cNvSpPr>
          <p:nvPr/>
        </p:nvSpPr>
        <p:spPr bwMode="auto">
          <a:xfrm>
            <a:off x="8820150" y="6524625"/>
            <a:ext cx="323850" cy="333375"/>
          </a:xfrm>
          <a:prstGeom prst="actionButtonReturn">
            <a:avLst/>
          </a:prstGeom>
          <a:solidFill>
            <a:schemeClr val="tx1">
              <a:alpha val="89999"/>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dissolve">
                                      <p:cBhvr>
                                        <p:cTn id="7" dur="500"/>
                                        <p:tgtEl>
                                          <p:spTgt spid="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dissolve">
                                      <p:cBhvr>
                                        <p:cTn id="12" dur="500"/>
                                        <p:tgtEl>
                                          <p:spTgt spid="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dissolve">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dissolve">
                                      <p:cBhvr>
                                        <p:cTn id="32" dur="500"/>
                                        <p:tgtEl>
                                          <p:spTgt spid="8">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Effect transition="in" filter="dissolve">
                                      <p:cBhvr>
                                        <p:cTn id="37" dur="500"/>
                                        <p:tgtEl>
                                          <p:spTgt spid="8">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8">
                                            <p:txEl>
                                              <p:pRg st="8" end="8"/>
                                            </p:txEl>
                                          </p:spTgt>
                                        </p:tgtEl>
                                        <p:attrNameLst>
                                          <p:attrName>style.visibility</p:attrName>
                                        </p:attrNameLst>
                                      </p:cBhvr>
                                      <p:to>
                                        <p:strVal val="visible"/>
                                      </p:to>
                                    </p:set>
                                    <p:animEffect transition="in" filter="dissolve">
                                      <p:cBhvr>
                                        <p:cTn id="42" dur="500"/>
                                        <p:tgtEl>
                                          <p:spTgt spid="8">
                                            <p:txEl>
                                              <p:pRg st="8" end="8"/>
                                            </p:txEl>
                                          </p:spTgt>
                                        </p:tgtEl>
                                      </p:cBhvr>
                                    </p:animEffect>
                                  </p:childTnLst>
                                </p:cTn>
                              </p:par>
                            </p:childTnLst>
                          </p:cTn>
                        </p:par>
                        <p:par>
                          <p:cTn id="43" fill="hold" nodeType="afterGroup">
                            <p:stCondLst>
                              <p:cond delay="500"/>
                            </p:stCondLst>
                            <p:childTnLst>
                              <p:par>
                                <p:cTn id="44" presetID="4" presetClass="entr" presetSubtype="16"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ox(in)">
                                      <p:cBhvr>
                                        <p:cTn id="4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6" name="日期占位符 3"/>
          <p:cNvSpPr>
            <a:spLocks noGrp="1"/>
          </p:cNvSpPr>
          <p:nvPr>
            <p:ph type="dt" sz="quarter" idx="10"/>
          </p:nvPr>
        </p:nvSpPr>
        <p:spPr/>
        <p:txBody>
          <a:bodyPr/>
          <a:lstStyle/>
          <a:p>
            <a:pPr>
              <a:defRPr/>
            </a:pPr>
            <a:fld id="{17D34E82-DDDA-4F8F-A4C6-26EC8F7ABA77}" type="datetime1">
              <a:rPr lang="zh-CN" altLang="en-US"/>
              <a:pPr>
                <a:defRPr/>
              </a:pPr>
              <a:t>2020/10/7</a:t>
            </a:fld>
            <a:endParaRPr lang="en-US" altLang="zh-CN"/>
          </a:p>
        </p:txBody>
      </p:sp>
      <p:sp>
        <p:nvSpPr>
          <p:cNvPr id="32771" name="Rectangle 2"/>
          <p:cNvSpPr>
            <a:spLocks noGrp="1" noChangeArrowheads="1"/>
          </p:cNvSpPr>
          <p:nvPr>
            <p:ph type="title"/>
          </p:nvPr>
        </p:nvSpPr>
        <p:spPr>
          <a:xfrm>
            <a:off x="1750753" y="-31750"/>
            <a:ext cx="5715000" cy="609600"/>
          </a:xfrm>
          <a:noFill/>
        </p:spPr>
        <p:txBody>
          <a:bodyPr/>
          <a:lstStyle/>
          <a:p>
            <a:pPr algn="ctr"/>
            <a:r>
              <a:rPr lang="en-US" altLang="zh-CN" sz="4000" b="1" dirty="0">
                <a:solidFill>
                  <a:srgbClr val="C00000"/>
                </a:solidFill>
                <a:effectLst>
                  <a:outerShdw blurRad="38100" dist="38100" dir="2700000" algn="tl">
                    <a:srgbClr val="000000">
                      <a:alpha val="43137"/>
                    </a:srgbClr>
                  </a:outerShdw>
                </a:effectLst>
              </a:rPr>
              <a:t>3.6.3  NFA           </a:t>
            </a:r>
            <a:r>
              <a:rPr lang="en-US" altLang="zh-CN" sz="4000" b="1" dirty="0">
                <a:solidFill>
                  <a:srgbClr val="C00000"/>
                </a:solidFill>
                <a:effectLst>
                  <a:outerShdw blurRad="38100" dist="38100" dir="2700000" algn="tl">
                    <a:srgbClr val="000000">
                      <a:alpha val="43137"/>
                    </a:srgbClr>
                  </a:outerShdw>
                </a:effectLst>
                <a:sym typeface="Wingdings" panose="05000000000000000000" pitchFamily="2" charset="2"/>
              </a:rPr>
              <a:t>DFA</a:t>
            </a:r>
          </a:p>
        </p:txBody>
      </p:sp>
      <p:sp>
        <p:nvSpPr>
          <p:cNvPr id="32772" name="Rectangle 8"/>
          <p:cNvSpPr>
            <a:spLocks noChangeArrowheads="1"/>
          </p:cNvSpPr>
          <p:nvPr/>
        </p:nvSpPr>
        <p:spPr bwMode="auto">
          <a:xfrm>
            <a:off x="684213" y="836613"/>
            <a:ext cx="8137525" cy="1225550"/>
          </a:xfrm>
          <a:prstGeom prst="rect">
            <a:avLst/>
          </a:prstGeom>
          <a:solidFill>
            <a:srgbClr val="D7E5E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en-US" altLang="zh-CN" sz="2400" b="0">
              <a:ea typeface="楷体_GB2312" pitchFamily="49" charset="-122"/>
            </a:endParaRPr>
          </a:p>
          <a:p>
            <a:pPr eaLnBrk="1" hangingPunct="1">
              <a:spcBef>
                <a:spcPct val="0"/>
              </a:spcBef>
              <a:buClrTx/>
              <a:buSzTx/>
              <a:buFontTx/>
              <a:buNone/>
            </a:pPr>
            <a:endParaRPr lang="en-US" altLang="zh-CN" sz="2400" b="0">
              <a:ea typeface="楷体_GB2312" pitchFamily="49" charset="-122"/>
            </a:endParaRPr>
          </a:p>
          <a:p>
            <a:pPr eaLnBrk="1" hangingPunct="1">
              <a:spcBef>
                <a:spcPct val="0"/>
              </a:spcBef>
              <a:buClrTx/>
              <a:buSzTx/>
              <a:buFontTx/>
              <a:buNone/>
            </a:pPr>
            <a:r>
              <a:rPr lang="en-US" altLang="zh-CN" sz="2400" b="0">
                <a:ea typeface="楷体_GB2312" pitchFamily="49" charset="-122"/>
              </a:rPr>
              <a:t> </a:t>
            </a:r>
          </a:p>
          <a:p>
            <a:pPr eaLnBrk="1" hangingPunct="1">
              <a:spcBef>
                <a:spcPct val="0"/>
              </a:spcBef>
              <a:buClrTx/>
              <a:buSzTx/>
              <a:buFontTx/>
              <a:buNone/>
            </a:pPr>
            <a:endParaRPr lang="en-US" altLang="zh-CN" sz="2400" b="0">
              <a:solidFill>
                <a:srgbClr val="0000FF"/>
              </a:solidFill>
              <a:ea typeface="楷体_GB2312" pitchFamily="49" charset="-122"/>
            </a:endParaRPr>
          </a:p>
        </p:txBody>
      </p:sp>
      <p:sp>
        <p:nvSpPr>
          <p:cNvPr id="32773" name="Text Box 10"/>
          <p:cNvSpPr txBox="1">
            <a:spLocks noChangeArrowheads="1"/>
          </p:cNvSpPr>
          <p:nvPr/>
        </p:nvSpPr>
        <p:spPr bwMode="auto">
          <a:xfrm>
            <a:off x="755650" y="908050"/>
            <a:ext cx="82089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800">
                <a:solidFill>
                  <a:schemeClr val="bg2"/>
                </a:solidFill>
                <a:ea typeface="楷体_GB2312" pitchFamily="49" charset="-122"/>
              </a:rPr>
              <a:t>已证明：</a:t>
            </a:r>
            <a:r>
              <a:rPr lang="en-US" altLang="zh-CN" sz="2800">
                <a:solidFill>
                  <a:schemeClr val="bg2"/>
                </a:solidFill>
                <a:ea typeface="楷体_GB2312" pitchFamily="49" charset="-122"/>
              </a:rPr>
              <a:t>DFA M</a:t>
            </a:r>
            <a:r>
              <a:rPr lang="zh-CN" altLang="en-US" sz="2800">
                <a:solidFill>
                  <a:schemeClr val="bg2"/>
                </a:solidFill>
                <a:ea typeface="楷体_GB2312" pitchFamily="49" charset="-122"/>
              </a:rPr>
              <a:t>与 </a:t>
            </a:r>
            <a:r>
              <a:rPr lang="en-US" altLang="zh-CN" sz="2800">
                <a:solidFill>
                  <a:schemeClr val="bg2"/>
                </a:solidFill>
                <a:ea typeface="楷体_GB2312" pitchFamily="49" charset="-122"/>
              </a:rPr>
              <a:t>NFA M</a:t>
            </a:r>
            <a:r>
              <a:rPr lang="zh-CN" altLang="en-US" sz="2800">
                <a:solidFill>
                  <a:schemeClr val="bg2"/>
                </a:solidFill>
                <a:ea typeface="楷体_GB2312" pitchFamily="49" charset="-122"/>
              </a:rPr>
              <a:t>功能上是等价的</a:t>
            </a:r>
            <a:r>
              <a:rPr lang="en-US" altLang="zh-CN" sz="2800">
                <a:solidFill>
                  <a:schemeClr val="bg2"/>
                </a:solidFill>
                <a:ea typeface="楷体_GB2312" pitchFamily="49" charset="-122"/>
              </a:rPr>
              <a:t>:</a:t>
            </a:r>
          </a:p>
        </p:txBody>
      </p:sp>
      <p:grpSp>
        <p:nvGrpSpPr>
          <p:cNvPr id="2" name="Group 15"/>
          <p:cNvGrpSpPr>
            <a:grpSpLocks/>
          </p:cNvGrpSpPr>
          <p:nvPr/>
        </p:nvGrpSpPr>
        <p:grpSpPr bwMode="auto">
          <a:xfrm>
            <a:off x="1116013" y="1268413"/>
            <a:ext cx="7169150" cy="728662"/>
            <a:chOff x="651" y="1253"/>
            <a:chExt cx="4516" cy="459"/>
          </a:xfrm>
        </p:grpSpPr>
        <p:sp>
          <p:nvSpPr>
            <p:cNvPr id="32810" name="Text Box 11"/>
            <p:cNvSpPr txBox="1">
              <a:spLocks noChangeArrowheads="1"/>
            </p:cNvSpPr>
            <p:nvPr/>
          </p:nvSpPr>
          <p:spPr bwMode="auto">
            <a:xfrm>
              <a:off x="651" y="1424"/>
              <a:ext cx="9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2400">
                  <a:solidFill>
                    <a:schemeClr val="bg2"/>
                  </a:solidFill>
                </a:rPr>
                <a:t>NFA  M’</a:t>
              </a:r>
            </a:p>
          </p:txBody>
        </p:sp>
        <p:sp>
          <p:nvSpPr>
            <p:cNvPr id="32811" name="Text Box 12"/>
            <p:cNvSpPr txBox="1">
              <a:spLocks noChangeArrowheads="1"/>
            </p:cNvSpPr>
            <p:nvPr/>
          </p:nvSpPr>
          <p:spPr bwMode="auto">
            <a:xfrm>
              <a:off x="2208" y="1421"/>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2400">
                  <a:solidFill>
                    <a:schemeClr val="bg2"/>
                  </a:solidFill>
                </a:rPr>
                <a:t>DFA   M</a:t>
              </a:r>
            </a:p>
          </p:txBody>
        </p:sp>
        <p:sp>
          <p:nvSpPr>
            <p:cNvPr id="32812" name="Text Box 13"/>
            <p:cNvSpPr txBox="1">
              <a:spLocks noChangeArrowheads="1"/>
            </p:cNvSpPr>
            <p:nvPr/>
          </p:nvSpPr>
          <p:spPr bwMode="auto">
            <a:xfrm>
              <a:off x="1565" y="1253"/>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400">
                  <a:solidFill>
                    <a:schemeClr val="bg2"/>
                  </a:solidFill>
                </a:rPr>
                <a:t>构造</a:t>
              </a:r>
            </a:p>
          </p:txBody>
        </p:sp>
        <p:sp>
          <p:nvSpPr>
            <p:cNvPr id="32813" name="Text Box 14"/>
            <p:cNvSpPr txBox="1">
              <a:spLocks noChangeArrowheads="1"/>
            </p:cNvSpPr>
            <p:nvPr/>
          </p:nvSpPr>
          <p:spPr bwMode="auto">
            <a:xfrm>
              <a:off x="3198" y="1389"/>
              <a:ext cx="19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400">
                  <a:solidFill>
                    <a:schemeClr val="bg2"/>
                  </a:solidFill>
                </a:rPr>
                <a:t>使得   </a:t>
              </a:r>
              <a:r>
                <a:rPr lang="en-US" altLang="zh-CN" sz="2400">
                  <a:solidFill>
                    <a:schemeClr val="bg2"/>
                  </a:solidFill>
                </a:rPr>
                <a:t>L(M)=L(M’)</a:t>
              </a:r>
            </a:p>
          </p:txBody>
        </p:sp>
        <p:sp>
          <p:nvSpPr>
            <p:cNvPr id="70663" name="AutoShape 7"/>
            <p:cNvSpPr>
              <a:spLocks noChangeArrowheads="1"/>
            </p:cNvSpPr>
            <p:nvPr/>
          </p:nvSpPr>
          <p:spPr bwMode="auto">
            <a:xfrm>
              <a:off x="1610" y="1525"/>
              <a:ext cx="499" cy="136"/>
            </a:xfrm>
            <a:prstGeom prst="rightArrow">
              <a:avLst>
                <a:gd name="adj1" fmla="val 50000"/>
                <a:gd name="adj2" fmla="val 91728"/>
              </a:avLst>
            </a:prstGeom>
            <a:solidFill>
              <a:schemeClr val="bg2"/>
            </a:solidFill>
            <a:ln w="9525">
              <a:solidFill>
                <a:schemeClr val="tx1"/>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sp>
        <p:nvSpPr>
          <p:cNvPr id="70673" name="AutoShape 17"/>
          <p:cNvSpPr>
            <a:spLocks noChangeArrowheads="1"/>
          </p:cNvSpPr>
          <p:nvPr/>
        </p:nvSpPr>
        <p:spPr bwMode="auto">
          <a:xfrm>
            <a:off x="4824413" y="261144"/>
            <a:ext cx="1009650" cy="147638"/>
          </a:xfrm>
          <a:prstGeom prst="rightArrow">
            <a:avLst>
              <a:gd name="adj1" fmla="val 50000"/>
              <a:gd name="adj2" fmla="val 170967"/>
            </a:avLst>
          </a:prstGeom>
          <a:solidFill>
            <a:srgbClr val="C00000"/>
          </a:solidFill>
          <a:ln w="9525">
            <a:solidFill>
              <a:schemeClr val="tx1"/>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nvGrpSpPr>
          <p:cNvPr id="3" name="Group 18"/>
          <p:cNvGrpSpPr>
            <a:grpSpLocks/>
          </p:cNvGrpSpPr>
          <p:nvPr/>
        </p:nvGrpSpPr>
        <p:grpSpPr bwMode="auto">
          <a:xfrm>
            <a:off x="430213" y="2214563"/>
            <a:ext cx="8599487" cy="3363912"/>
            <a:chOff x="103" y="384"/>
            <a:chExt cx="5417" cy="2119"/>
          </a:xfrm>
        </p:grpSpPr>
        <p:sp>
          <p:nvSpPr>
            <p:cNvPr id="32782" name="Text Box 19"/>
            <p:cNvSpPr txBox="1">
              <a:spLocks noChangeArrowheads="1"/>
            </p:cNvSpPr>
            <p:nvPr/>
          </p:nvSpPr>
          <p:spPr bwMode="auto">
            <a:xfrm>
              <a:off x="521" y="1933"/>
              <a:ext cx="3856" cy="570"/>
            </a:xfrm>
            <a:prstGeom prst="rect">
              <a:avLst/>
            </a:prstGeom>
            <a:solidFill>
              <a:srgbClr val="F1ECF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chemeClr val="accent1"/>
                </a:buClr>
                <a:buSzPct val="90000"/>
                <a:buFont typeface="Monotype Sorts" pitchFamily="2" charset="2"/>
                <a:buNone/>
              </a:pPr>
              <a:r>
                <a:rPr lang="en-US" altLang="zh-CN" sz="2400">
                  <a:solidFill>
                    <a:schemeClr val="bg2"/>
                  </a:solidFill>
                  <a:ea typeface="楷体_GB2312" pitchFamily="49" charset="-122"/>
                </a:rPr>
                <a:t>NFA</a:t>
              </a:r>
              <a:r>
                <a:rPr lang="zh-CN" altLang="en-US" sz="2400">
                  <a:solidFill>
                    <a:schemeClr val="bg2"/>
                  </a:solidFill>
                  <a:ea typeface="楷体_GB2312" pitchFamily="49" charset="-122"/>
                </a:rPr>
                <a:t>的矩阵中</a:t>
              </a:r>
              <a:r>
                <a:rPr lang="en-US" altLang="zh-CN" sz="2400">
                  <a:solidFill>
                    <a:schemeClr val="bg2"/>
                  </a:solidFill>
                  <a:ea typeface="楷体_GB2312" pitchFamily="49" charset="-122"/>
                </a:rPr>
                <a:t>: </a:t>
              </a:r>
              <a:r>
                <a:rPr lang="zh-CN" altLang="en-US" sz="2400">
                  <a:solidFill>
                    <a:schemeClr val="bg2"/>
                  </a:solidFill>
                  <a:ea typeface="楷体_GB2312" pitchFamily="49" charset="-122"/>
                </a:rPr>
                <a:t>表项可能是一状态的集合</a:t>
              </a:r>
              <a:r>
                <a:rPr lang="en-US" altLang="zh-CN" sz="2400">
                  <a:solidFill>
                    <a:schemeClr val="bg2"/>
                  </a:solidFill>
                  <a:ea typeface="楷体_GB2312" pitchFamily="49" charset="-122"/>
                </a:rPr>
                <a:t>;</a:t>
              </a:r>
            </a:p>
            <a:p>
              <a:pPr eaLnBrk="1" hangingPunct="1">
                <a:buClr>
                  <a:schemeClr val="accent1"/>
                </a:buClr>
                <a:buSzPct val="90000"/>
                <a:buFont typeface="Monotype Sorts" pitchFamily="2" charset="2"/>
                <a:buNone/>
              </a:pPr>
              <a:r>
                <a:rPr lang="en-US" altLang="zh-CN" sz="2400">
                  <a:solidFill>
                    <a:schemeClr val="bg2"/>
                  </a:solidFill>
                  <a:ea typeface="楷体_GB2312" pitchFamily="49" charset="-122"/>
                </a:rPr>
                <a:t>DFA</a:t>
              </a:r>
              <a:r>
                <a:rPr lang="zh-CN" altLang="en-US" sz="2400">
                  <a:solidFill>
                    <a:schemeClr val="bg2"/>
                  </a:solidFill>
                  <a:ea typeface="楷体_GB2312" pitchFamily="49" charset="-122"/>
                </a:rPr>
                <a:t>的矩阵中</a:t>
              </a:r>
              <a:r>
                <a:rPr lang="en-US" altLang="zh-CN" sz="2400">
                  <a:solidFill>
                    <a:schemeClr val="bg2"/>
                  </a:solidFill>
                  <a:ea typeface="楷体_GB2312" pitchFamily="49" charset="-122"/>
                </a:rPr>
                <a:t>: </a:t>
              </a:r>
              <a:r>
                <a:rPr lang="zh-CN" altLang="en-US" sz="2400">
                  <a:solidFill>
                    <a:schemeClr val="bg2"/>
                  </a:solidFill>
                  <a:ea typeface="楷体_GB2312" pitchFamily="49" charset="-122"/>
                </a:rPr>
                <a:t>表项是一个状态。</a:t>
              </a:r>
            </a:p>
          </p:txBody>
        </p:sp>
        <p:grpSp>
          <p:nvGrpSpPr>
            <p:cNvPr id="32783" name="Group 20"/>
            <p:cNvGrpSpPr>
              <a:grpSpLocks/>
            </p:cNvGrpSpPr>
            <p:nvPr/>
          </p:nvGrpSpPr>
          <p:grpSpPr bwMode="auto">
            <a:xfrm>
              <a:off x="2400" y="384"/>
              <a:ext cx="3120" cy="1344"/>
              <a:chOff x="1392" y="0"/>
              <a:chExt cx="3120" cy="1344"/>
            </a:xfrm>
          </p:grpSpPr>
          <p:sp>
            <p:nvSpPr>
              <p:cNvPr id="32806" name="AutoShape 21"/>
              <p:cNvSpPr>
                <a:spLocks noChangeArrowheads="1"/>
              </p:cNvSpPr>
              <p:nvPr/>
            </p:nvSpPr>
            <p:spPr bwMode="auto">
              <a:xfrm>
                <a:off x="1392" y="0"/>
                <a:ext cx="3120" cy="1344"/>
              </a:xfrm>
              <a:prstGeom prst="roundRect">
                <a:avLst>
                  <a:gd name="adj" fmla="val 16667"/>
                </a:avLst>
              </a:prstGeom>
              <a:noFill/>
              <a:ln>
                <a:noFill/>
              </a:ln>
              <a:effectLst>
                <a:prstShdw prst="shdw17" dist="17961" dir="2700000">
                  <a:srgbClr val="FFFFD5"/>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1600" b="0">
                    <a:solidFill>
                      <a:schemeClr val="accent2"/>
                    </a:solidFill>
                    <a:ea typeface="楷体_GB2312" pitchFamily="49" charset="-122"/>
                  </a:rPr>
                  <a:t>         </a:t>
                </a:r>
                <a:r>
                  <a:rPr lang="zh-CN" altLang="en-US" sz="1600">
                    <a:solidFill>
                      <a:schemeClr val="bg2"/>
                    </a:solidFill>
                    <a:ea typeface="楷体_GB2312" pitchFamily="49" charset="-122"/>
                  </a:rPr>
                  <a:t>符号</a:t>
                </a:r>
              </a:p>
              <a:p>
                <a:pPr eaLnBrk="1" hangingPunct="1">
                  <a:spcBef>
                    <a:spcPct val="0"/>
                  </a:spcBef>
                  <a:buClrTx/>
                  <a:buSzTx/>
                  <a:buFontTx/>
                  <a:buNone/>
                </a:pPr>
                <a:r>
                  <a:rPr lang="zh-CN" altLang="en-US" sz="1600">
                    <a:solidFill>
                      <a:schemeClr val="bg2"/>
                    </a:solidFill>
                    <a:ea typeface="楷体_GB2312" pitchFamily="49" charset="-122"/>
                  </a:rPr>
                  <a:t>   状态              </a:t>
                </a:r>
                <a:r>
                  <a:rPr lang="en-US" altLang="zh-CN" sz="2000">
                    <a:solidFill>
                      <a:schemeClr val="bg2"/>
                    </a:solidFill>
                    <a:ea typeface="楷体_GB2312" pitchFamily="49" charset="-122"/>
                  </a:rPr>
                  <a:t>ε          a              b               c</a:t>
                </a:r>
              </a:p>
              <a:p>
                <a:pPr eaLnBrk="1" hangingPunct="1">
                  <a:spcBef>
                    <a:spcPct val="0"/>
                  </a:spcBef>
                  <a:buClrTx/>
                  <a:buSzTx/>
                  <a:buFontTx/>
                  <a:buNone/>
                </a:pPr>
                <a:r>
                  <a:rPr lang="en-US" altLang="zh-CN" sz="2400">
                    <a:solidFill>
                      <a:schemeClr val="bg2"/>
                    </a:solidFill>
                    <a:ea typeface="楷体_GB2312" pitchFamily="49" charset="-122"/>
                  </a:rPr>
                  <a:t>        </a:t>
                </a:r>
                <a:r>
                  <a:rPr lang="en-US" altLang="zh-CN" sz="2000">
                    <a:solidFill>
                      <a:schemeClr val="bg2"/>
                    </a:solidFill>
                    <a:ea typeface="楷体_GB2312" pitchFamily="49" charset="-122"/>
                  </a:rPr>
                  <a:t>1     {4}      {2</a:t>
                </a:r>
                <a:r>
                  <a:rPr lang="zh-CN" altLang="en-US" sz="2000">
                    <a:solidFill>
                      <a:schemeClr val="bg2"/>
                    </a:solidFill>
                    <a:ea typeface="楷体_GB2312" pitchFamily="49" charset="-122"/>
                  </a:rPr>
                  <a:t>，</a:t>
                </a:r>
                <a:r>
                  <a:rPr lang="en-US" altLang="zh-CN" sz="2000">
                    <a:solidFill>
                      <a:schemeClr val="bg2"/>
                    </a:solidFill>
                    <a:ea typeface="楷体_GB2312" pitchFamily="49" charset="-122"/>
                  </a:rPr>
                  <a:t>3}        Φ             Φ</a:t>
                </a:r>
              </a:p>
              <a:p>
                <a:pPr eaLnBrk="1" hangingPunct="1">
                  <a:spcBef>
                    <a:spcPct val="0"/>
                  </a:spcBef>
                  <a:buClrTx/>
                  <a:buSzTx/>
                  <a:buFontTx/>
                  <a:buNone/>
                </a:pPr>
                <a:r>
                  <a:rPr lang="en-US" altLang="zh-CN" sz="2000">
                    <a:solidFill>
                      <a:schemeClr val="bg2"/>
                    </a:solidFill>
                    <a:ea typeface="楷体_GB2312" pitchFamily="49" charset="-122"/>
                  </a:rPr>
                  <a:t>          2      Φ         {2}          {4}            Φ</a:t>
                </a:r>
              </a:p>
              <a:p>
                <a:pPr eaLnBrk="1" hangingPunct="1">
                  <a:spcBef>
                    <a:spcPct val="0"/>
                  </a:spcBef>
                  <a:buClrTx/>
                  <a:buSzTx/>
                  <a:buFontTx/>
                  <a:buNone/>
                </a:pPr>
                <a:r>
                  <a:rPr lang="en-US" altLang="zh-CN" sz="2000">
                    <a:solidFill>
                      <a:schemeClr val="bg2"/>
                    </a:solidFill>
                    <a:ea typeface="楷体_GB2312" pitchFamily="49" charset="-122"/>
                  </a:rPr>
                  <a:t>          3      Φ          Φ            Φ          {3</a:t>
                </a:r>
                <a:r>
                  <a:rPr lang="zh-CN" altLang="en-US" sz="2000">
                    <a:solidFill>
                      <a:schemeClr val="bg2"/>
                    </a:solidFill>
                    <a:ea typeface="楷体_GB2312" pitchFamily="49" charset="-122"/>
                  </a:rPr>
                  <a:t>，</a:t>
                </a:r>
                <a:r>
                  <a:rPr lang="en-US" altLang="zh-CN" sz="2000">
                    <a:solidFill>
                      <a:schemeClr val="bg2"/>
                    </a:solidFill>
                    <a:ea typeface="楷体_GB2312" pitchFamily="49" charset="-122"/>
                  </a:rPr>
                  <a:t>4}  </a:t>
                </a:r>
              </a:p>
              <a:p>
                <a:pPr eaLnBrk="1" hangingPunct="1">
                  <a:spcBef>
                    <a:spcPct val="0"/>
                  </a:spcBef>
                  <a:buClrTx/>
                  <a:buSzTx/>
                  <a:buFontTx/>
                  <a:buNone/>
                </a:pPr>
                <a:r>
                  <a:rPr lang="en-US" altLang="zh-CN" sz="2000">
                    <a:solidFill>
                      <a:schemeClr val="bg2"/>
                    </a:solidFill>
                    <a:ea typeface="楷体_GB2312" pitchFamily="49" charset="-122"/>
                  </a:rPr>
                  <a:t>          4      Φ          Φ            Φ             Φ</a:t>
                </a:r>
              </a:p>
            </p:txBody>
          </p:sp>
          <p:sp>
            <p:nvSpPr>
              <p:cNvPr id="70678" name="Line 22"/>
              <p:cNvSpPr>
                <a:spLocks noChangeShapeType="1"/>
              </p:cNvSpPr>
              <p:nvPr/>
            </p:nvSpPr>
            <p:spPr bwMode="auto">
              <a:xfrm>
                <a:off x="1632" y="480"/>
                <a:ext cx="2832" cy="0"/>
              </a:xfrm>
              <a:prstGeom prst="line">
                <a:avLst/>
              </a:prstGeom>
              <a:noFill/>
              <a:ln w="9525">
                <a:solidFill>
                  <a:schemeClr val="bg2"/>
                </a:solidFill>
                <a:round/>
                <a:headEnd/>
                <a:tailEnd/>
              </a:ln>
              <a:effectLst>
                <a:prstShdw prst="shdw17" dist="17961" dir="2700000">
                  <a:srgbClr val="FFFFD5"/>
                </a:prstShdw>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70679" name="Line 23"/>
              <p:cNvSpPr>
                <a:spLocks noChangeShapeType="1"/>
              </p:cNvSpPr>
              <p:nvPr/>
            </p:nvSpPr>
            <p:spPr bwMode="auto">
              <a:xfrm>
                <a:off x="2064" y="144"/>
                <a:ext cx="0" cy="1104"/>
              </a:xfrm>
              <a:prstGeom prst="line">
                <a:avLst/>
              </a:prstGeom>
              <a:noFill/>
              <a:ln w="9525">
                <a:solidFill>
                  <a:schemeClr val="bg2"/>
                </a:solidFill>
                <a:round/>
                <a:headEnd/>
                <a:tailEnd/>
              </a:ln>
              <a:effectLst>
                <a:prstShdw prst="shdw17" dist="17961" dir="2700000">
                  <a:srgbClr val="FFFFD5"/>
                </a:prstShdw>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70680" name="Line 24"/>
              <p:cNvSpPr>
                <a:spLocks noChangeShapeType="1"/>
              </p:cNvSpPr>
              <p:nvPr/>
            </p:nvSpPr>
            <p:spPr bwMode="auto">
              <a:xfrm>
                <a:off x="1824" y="240"/>
                <a:ext cx="240" cy="240"/>
              </a:xfrm>
              <a:prstGeom prst="line">
                <a:avLst/>
              </a:prstGeom>
              <a:noFill/>
              <a:ln w="9525">
                <a:solidFill>
                  <a:schemeClr val="bg2"/>
                </a:solidFill>
                <a:round/>
                <a:headEnd/>
                <a:tailEnd/>
              </a:ln>
              <a:effectLst>
                <a:prstShdw prst="shdw17" dist="17961" dir="2700000">
                  <a:srgbClr val="FFFFD5"/>
                </a:prstShdw>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grpSp>
          <p:nvGrpSpPr>
            <p:cNvPr id="32784" name="Group 25"/>
            <p:cNvGrpSpPr>
              <a:grpSpLocks/>
            </p:cNvGrpSpPr>
            <p:nvPr/>
          </p:nvGrpSpPr>
          <p:grpSpPr bwMode="auto">
            <a:xfrm>
              <a:off x="103" y="392"/>
              <a:ext cx="2640" cy="1504"/>
              <a:chOff x="432" y="848"/>
              <a:chExt cx="2640" cy="1504"/>
            </a:xfrm>
          </p:grpSpPr>
          <p:sp>
            <p:nvSpPr>
              <p:cNvPr id="32785" name="Oval 26"/>
              <p:cNvSpPr>
                <a:spLocks noChangeArrowheads="1"/>
              </p:cNvSpPr>
              <p:nvPr/>
            </p:nvSpPr>
            <p:spPr bwMode="auto">
              <a:xfrm>
                <a:off x="864" y="1488"/>
                <a:ext cx="288" cy="288"/>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1</a:t>
                </a:r>
              </a:p>
            </p:txBody>
          </p:sp>
          <p:sp>
            <p:nvSpPr>
              <p:cNvPr id="70683" name="Line 27"/>
              <p:cNvSpPr>
                <a:spLocks noChangeShapeType="1"/>
              </p:cNvSpPr>
              <p:nvPr/>
            </p:nvSpPr>
            <p:spPr bwMode="auto">
              <a:xfrm>
                <a:off x="432" y="1632"/>
                <a:ext cx="432" cy="0"/>
              </a:xfrm>
              <a:prstGeom prst="line">
                <a:avLst/>
              </a:prstGeom>
              <a:noFill/>
              <a:ln w="28575">
                <a:solidFill>
                  <a:schemeClr val="bg2"/>
                </a:solidFill>
                <a:round/>
                <a:headEnd/>
                <a:tailEnd type="triangle"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32787" name="Oval 28"/>
              <p:cNvSpPr>
                <a:spLocks noChangeArrowheads="1"/>
              </p:cNvSpPr>
              <p:nvPr/>
            </p:nvSpPr>
            <p:spPr bwMode="auto">
              <a:xfrm>
                <a:off x="1680" y="1152"/>
                <a:ext cx="288" cy="288"/>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2</a:t>
                </a:r>
              </a:p>
            </p:txBody>
          </p:sp>
          <p:sp>
            <p:nvSpPr>
              <p:cNvPr id="32788" name="Oval 29"/>
              <p:cNvSpPr>
                <a:spLocks noChangeArrowheads="1"/>
              </p:cNvSpPr>
              <p:nvPr/>
            </p:nvSpPr>
            <p:spPr bwMode="auto">
              <a:xfrm>
                <a:off x="1728" y="1872"/>
                <a:ext cx="288" cy="288"/>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3</a:t>
                </a:r>
              </a:p>
            </p:txBody>
          </p:sp>
          <p:sp>
            <p:nvSpPr>
              <p:cNvPr id="70686" name="Oval 30"/>
              <p:cNvSpPr>
                <a:spLocks noChangeArrowheads="1"/>
              </p:cNvSpPr>
              <p:nvPr/>
            </p:nvSpPr>
            <p:spPr bwMode="auto">
              <a:xfrm>
                <a:off x="2592" y="1344"/>
                <a:ext cx="480" cy="480"/>
              </a:xfrm>
              <a:prstGeom prst="ellipse">
                <a:avLst/>
              </a:prstGeom>
              <a:solidFill>
                <a:schemeClr val="accent1"/>
              </a:solidFill>
              <a:ln w="9525">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32790" name="Oval 31"/>
              <p:cNvSpPr>
                <a:spLocks noChangeArrowheads="1"/>
              </p:cNvSpPr>
              <p:nvPr/>
            </p:nvSpPr>
            <p:spPr bwMode="auto">
              <a:xfrm>
                <a:off x="2640" y="1392"/>
                <a:ext cx="384" cy="384"/>
              </a:xfrm>
              <a:prstGeom prst="ellipse">
                <a:avLst/>
              </a:prstGeom>
              <a:solidFill>
                <a:schemeClr val="accent1"/>
              </a:solidFill>
              <a:ln w="9525">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4</a:t>
                </a:r>
              </a:p>
            </p:txBody>
          </p:sp>
          <p:cxnSp>
            <p:nvCxnSpPr>
              <p:cNvPr id="34839" name="AutoShape 32"/>
              <p:cNvCxnSpPr>
                <a:cxnSpLocks noChangeShapeType="1"/>
                <a:stCxn id="32785" idx="7"/>
                <a:endCxn id="32787" idx="2"/>
              </p:cNvCxnSpPr>
              <p:nvPr/>
            </p:nvCxnSpPr>
            <p:spPr bwMode="auto">
              <a:xfrm rot="-5400000">
                <a:off x="1278" y="1128"/>
                <a:ext cx="234" cy="570"/>
              </a:xfrm>
              <a:prstGeom prst="curvedConnector2">
                <a:avLst/>
              </a:prstGeom>
              <a:noFill/>
              <a:ln w="28575">
                <a:solidFill>
                  <a:schemeClr val="accent2">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34840" name="AutoShape 33"/>
              <p:cNvCxnSpPr>
                <a:cxnSpLocks noChangeShapeType="1"/>
                <a:stCxn id="32785" idx="5"/>
                <a:endCxn id="32788" idx="2"/>
              </p:cNvCxnSpPr>
              <p:nvPr/>
            </p:nvCxnSpPr>
            <p:spPr bwMode="auto">
              <a:xfrm rot="16200000" flipH="1">
                <a:off x="1278" y="1566"/>
                <a:ext cx="282" cy="618"/>
              </a:xfrm>
              <a:prstGeom prst="curvedConnector2">
                <a:avLst/>
              </a:prstGeom>
              <a:noFill/>
              <a:ln w="28575">
                <a:solidFill>
                  <a:schemeClr val="accent2">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34841" name="AutoShape 34"/>
              <p:cNvCxnSpPr>
                <a:cxnSpLocks noChangeShapeType="1"/>
                <a:stCxn id="32788" idx="6"/>
                <a:endCxn id="70686" idx="3"/>
              </p:cNvCxnSpPr>
              <p:nvPr/>
            </p:nvCxnSpPr>
            <p:spPr bwMode="auto">
              <a:xfrm flipV="1">
                <a:off x="2016" y="1754"/>
                <a:ext cx="646" cy="262"/>
              </a:xfrm>
              <a:prstGeom prst="curvedConnector2">
                <a:avLst/>
              </a:prstGeom>
              <a:noFill/>
              <a:ln w="28575">
                <a:solidFill>
                  <a:schemeClr val="accent2">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34842" name="AutoShape 35"/>
              <p:cNvCxnSpPr>
                <a:cxnSpLocks noChangeShapeType="1"/>
                <a:stCxn id="32788" idx="6"/>
                <a:endCxn id="32788" idx="3"/>
              </p:cNvCxnSpPr>
              <p:nvPr/>
            </p:nvCxnSpPr>
            <p:spPr bwMode="auto">
              <a:xfrm flipH="1">
                <a:off x="1770" y="2016"/>
                <a:ext cx="246" cy="102"/>
              </a:xfrm>
              <a:prstGeom prst="curvedConnector4">
                <a:avLst>
                  <a:gd name="adj1" fmla="val -58537"/>
                  <a:gd name="adj2" fmla="val 282352"/>
                </a:avLst>
              </a:prstGeom>
              <a:noFill/>
              <a:ln w="28575">
                <a:solidFill>
                  <a:schemeClr val="accent2">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32795" name="AutoShape 36"/>
              <p:cNvCxnSpPr>
                <a:cxnSpLocks noChangeShapeType="1"/>
                <a:stCxn id="32787" idx="6"/>
                <a:endCxn id="70686" idx="1"/>
              </p:cNvCxnSpPr>
              <p:nvPr/>
            </p:nvCxnSpPr>
            <p:spPr bwMode="auto">
              <a:xfrm>
                <a:off x="1968" y="1296"/>
                <a:ext cx="694" cy="118"/>
              </a:xfrm>
              <a:prstGeom prst="curvedConnector2">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32796" name="AutoShape 37"/>
              <p:cNvCxnSpPr>
                <a:cxnSpLocks noChangeShapeType="1"/>
                <a:stCxn id="32787" idx="6"/>
                <a:endCxn id="32787" idx="1"/>
              </p:cNvCxnSpPr>
              <p:nvPr/>
            </p:nvCxnSpPr>
            <p:spPr bwMode="auto">
              <a:xfrm flipH="1" flipV="1">
                <a:off x="1722" y="1194"/>
                <a:ext cx="246" cy="102"/>
              </a:xfrm>
              <a:prstGeom prst="curvedConnector4">
                <a:avLst>
                  <a:gd name="adj1" fmla="val -58537"/>
                  <a:gd name="adj2" fmla="val 325486"/>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32797" name="Text Box 38"/>
              <p:cNvSpPr txBox="1">
                <a:spLocks noChangeArrowheads="1"/>
              </p:cNvSpPr>
              <p:nvPr/>
            </p:nvSpPr>
            <p:spPr bwMode="auto">
              <a:xfrm>
                <a:off x="494" y="1368"/>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endParaRPr lang="zh-CN" altLang="zh-CN" sz="2400" b="0">
                  <a:solidFill>
                    <a:schemeClr val="bg2"/>
                  </a:solidFill>
                </a:endParaRPr>
              </a:p>
            </p:txBody>
          </p:sp>
          <p:sp>
            <p:nvSpPr>
              <p:cNvPr id="32798" name="Text Box 39"/>
              <p:cNvSpPr txBox="1">
                <a:spLocks noChangeArrowheads="1"/>
              </p:cNvSpPr>
              <p:nvPr/>
            </p:nvSpPr>
            <p:spPr bwMode="auto">
              <a:xfrm>
                <a:off x="1150" y="1096"/>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2400" b="0">
                    <a:solidFill>
                      <a:schemeClr val="bg2"/>
                    </a:solidFill>
                  </a:rPr>
                  <a:t>a</a:t>
                </a:r>
              </a:p>
            </p:txBody>
          </p:sp>
          <p:sp>
            <p:nvSpPr>
              <p:cNvPr id="32799" name="Text Box 40"/>
              <p:cNvSpPr txBox="1">
                <a:spLocks noChangeArrowheads="1"/>
              </p:cNvSpPr>
              <p:nvPr/>
            </p:nvSpPr>
            <p:spPr bwMode="auto">
              <a:xfrm>
                <a:off x="2282" y="106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2400" b="0">
                    <a:solidFill>
                      <a:schemeClr val="bg2"/>
                    </a:solidFill>
                  </a:rPr>
                  <a:t>b</a:t>
                </a:r>
              </a:p>
            </p:txBody>
          </p:sp>
          <p:sp>
            <p:nvSpPr>
              <p:cNvPr id="32800" name="Text Box 41"/>
              <p:cNvSpPr txBox="1">
                <a:spLocks noChangeArrowheads="1"/>
              </p:cNvSpPr>
              <p:nvPr/>
            </p:nvSpPr>
            <p:spPr bwMode="auto">
              <a:xfrm>
                <a:off x="1299" y="1909"/>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2400" b="0">
                    <a:solidFill>
                      <a:schemeClr val="bg2"/>
                    </a:solidFill>
                  </a:rPr>
                  <a:t>a</a:t>
                </a:r>
              </a:p>
            </p:txBody>
          </p:sp>
          <p:sp>
            <p:nvSpPr>
              <p:cNvPr id="32801" name="Text Box 42"/>
              <p:cNvSpPr txBox="1">
                <a:spLocks noChangeArrowheads="1"/>
              </p:cNvSpPr>
              <p:nvPr/>
            </p:nvSpPr>
            <p:spPr bwMode="auto">
              <a:xfrm>
                <a:off x="2400" y="1824"/>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2400" b="0">
                    <a:solidFill>
                      <a:schemeClr val="bg2"/>
                    </a:solidFill>
                  </a:rPr>
                  <a:t>c</a:t>
                </a:r>
              </a:p>
            </p:txBody>
          </p:sp>
          <p:sp>
            <p:nvSpPr>
              <p:cNvPr id="32802" name="Text Box 43"/>
              <p:cNvSpPr txBox="1">
                <a:spLocks noChangeArrowheads="1"/>
              </p:cNvSpPr>
              <p:nvPr/>
            </p:nvSpPr>
            <p:spPr bwMode="auto">
              <a:xfrm>
                <a:off x="2059" y="84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2400" b="0">
                    <a:solidFill>
                      <a:schemeClr val="bg2"/>
                    </a:solidFill>
                  </a:rPr>
                  <a:t>a</a:t>
                </a:r>
              </a:p>
            </p:txBody>
          </p:sp>
          <p:sp>
            <p:nvSpPr>
              <p:cNvPr id="32803" name="Text Box 44"/>
              <p:cNvSpPr txBox="1">
                <a:spLocks noChangeArrowheads="1"/>
              </p:cNvSpPr>
              <p:nvPr/>
            </p:nvSpPr>
            <p:spPr bwMode="auto">
              <a:xfrm>
                <a:off x="2112" y="2064"/>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2400" b="0">
                    <a:solidFill>
                      <a:schemeClr val="bg2"/>
                    </a:solidFill>
                  </a:rPr>
                  <a:t>c</a:t>
                </a:r>
              </a:p>
            </p:txBody>
          </p:sp>
          <p:sp>
            <p:nvSpPr>
              <p:cNvPr id="32804" name="Text Box 45"/>
              <p:cNvSpPr txBox="1">
                <a:spLocks noChangeArrowheads="1"/>
              </p:cNvSpPr>
              <p:nvPr/>
            </p:nvSpPr>
            <p:spPr bwMode="auto">
              <a:xfrm>
                <a:off x="1557" y="1397"/>
                <a:ext cx="19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2400" b="0">
                    <a:solidFill>
                      <a:schemeClr val="bg2"/>
                    </a:solidFill>
                  </a:rPr>
                  <a:t>ε</a:t>
                </a:r>
              </a:p>
            </p:txBody>
          </p:sp>
          <p:sp>
            <p:nvSpPr>
              <p:cNvPr id="70702" name="Line 46"/>
              <p:cNvSpPr>
                <a:spLocks noChangeShapeType="1"/>
              </p:cNvSpPr>
              <p:nvPr/>
            </p:nvSpPr>
            <p:spPr bwMode="auto">
              <a:xfrm>
                <a:off x="1152" y="1632"/>
                <a:ext cx="1440" cy="0"/>
              </a:xfrm>
              <a:prstGeom prst="line">
                <a:avLst/>
              </a:prstGeom>
              <a:noFill/>
              <a:ln w="28575">
                <a:solidFill>
                  <a:schemeClr val="bg2"/>
                </a:solidFill>
                <a:round/>
                <a:headEnd/>
                <a:tailEnd type="triangle"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grpSp>
      <p:sp>
        <p:nvSpPr>
          <p:cNvPr id="70703" name="Text Box 47"/>
          <p:cNvSpPr txBox="1">
            <a:spLocks noChangeArrowheads="1"/>
          </p:cNvSpPr>
          <p:nvPr/>
        </p:nvSpPr>
        <p:spPr bwMode="auto">
          <a:xfrm>
            <a:off x="395288" y="5661025"/>
            <a:ext cx="8569325" cy="676275"/>
          </a:xfrm>
          <a:prstGeom prst="rect">
            <a:avLst/>
          </a:prstGeom>
          <a:solidFill>
            <a:srgbClr val="F1F466"/>
          </a:solidFill>
          <a:ln w="9525">
            <a:noFill/>
            <a:miter lim="800000"/>
            <a:headEnd/>
            <a:tailEnd/>
          </a:ln>
          <a:effectLst/>
        </p:spPr>
        <p:txBody>
          <a:bodyPr lIns="92075" tIns="46038" rIns="92075" bIns="46038">
            <a:spAutoFit/>
          </a:bodyPr>
          <a:lstStyle/>
          <a:p>
            <a:pPr marL="457200" indent="-363538">
              <a:lnSpc>
                <a:spcPct val="120000"/>
              </a:lnSpc>
              <a:spcBef>
                <a:spcPct val="20000"/>
              </a:spcBef>
              <a:buClr>
                <a:schemeClr val="tx2"/>
              </a:buClr>
              <a:buSzPct val="75000"/>
              <a:buFont typeface="Monotype Sorts" pitchFamily="2" charset="2"/>
              <a:buNone/>
              <a:defRPr/>
            </a:pPr>
            <a:r>
              <a:rPr lang="zh-CN" altLang="en-US" sz="3200">
                <a:solidFill>
                  <a:schemeClr val="bg2"/>
                </a:solidFill>
              </a:rPr>
              <a:t>思路：</a:t>
            </a:r>
            <a:r>
              <a:rPr lang="en-US" altLang="zh-CN" sz="3200">
                <a:solidFill>
                  <a:schemeClr val="bg2"/>
                </a:solidFill>
                <a:latin typeface="Times New Roman" pitchFamily="18" charset="0"/>
              </a:rPr>
              <a:t>DFA</a:t>
            </a:r>
            <a:r>
              <a:rPr lang="zh-CN" altLang="en-US" sz="3200">
                <a:solidFill>
                  <a:schemeClr val="bg2"/>
                </a:solidFill>
              </a:rPr>
              <a:t>的一个状态对应</a:t>
            </a:r>
            <a:r>
              <a:rPr lang="en-US" altLang="zh-CN" sz="3200">
                <a:solidFill>
                  <a:schemeClr val="bg2"/>
                </a:solidFill>
                <a:latin typeface="Times New Roman" pitchFamily="18" charset="0"/>
              </a:rPr>
              <a:t>NFA</a:t>
            </a:r>
            <a:r>
              <a:rPr lang="zh-CN" altLang="en-US" sz="3200">
                <a:solidFill>
                  <a:schemeClr val="bg2"/>
                </a:solidFill>
              </a:rPr>
              <a:t>的一组状态。</a:t>
            </a:r>
            <a:endParaRPr lang="zh-CN" altLang="en-US" sz="3200">
              <a:solidFill>
                <a:schemeClr val="bg2"/>
              </a:solidFill>
              <a:effectLst>
                <a:outerShdw blurRad="38100" dist="38100" dir="2700000" algn="tl">
                  <a:srgbClr val="FFFFFF"/>
                </a:outerShdw>
              </a:effectLst>
            </a:endParaRPr>
          </a:p>
        </p:txBody>
      </p:sp>
      <p:sp>
        <p:nvSpPr>
          <p:cNvPr id="70704" name="Oval 48"/>
          <p:cNvSpPr>
            <a:spLocks noChangeArrowheads="1"/>
          </p:cNvSpPr>
          <p:nvPr/>
        </p:nvSpPr>
        <p:spPr bwMode="auto">
          <a:xfrm>
            <a:off x="3203575" y="4724400"/>
            <a:ext cx="914400" cy="914400"/>
          </a:xfrm>
          <a:prstGeom prst="ellipse">
            <a:avLst/>
          </a:prstGeom>
          <a:noFill/>
          <a:ln w="9525">
            <a:noFill/>
            <a:round/>
            <a:headEnd/>
            <a:tailEnd/>
          </a:ln>
          <a:effectLst/>
        </p:spPr>
        <p:txBody>
          <a:bodyPr wrap="none" lIns="92075" tIns="46038" rIns="92075" bIns="46038"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70705" name="Oval 49"/>
          <p:cNvSpPr>
            <a:spLocks noChangeArrowheads="1"/>
          </p:cNvSpPr>
          <p:nvPr/>
        </p:nvSpPr>
        <p:spPr bwMode="auto">
          <a:xfrm>
            <a:off x="5834063" y="2941638"/>
            <a:ext cx="1008062" cy="360362"/>
          </a:xfrm>
          <a:prstGeom prst="ellipse">
            <a:avLst/>
          </a:prstGeom>
          <a:noFill/>
          <a:ln w="28575">
            <a:solidFill>
              <a:schemeClr val="accent2">
                <a:lumMod val="75000"/>
              </a:schemeClr>
            </a:solidFill>
            <a:round/>
            <a:headEnd/>
            <a:tailEnd/>
          </a:ln>
          <a:effectLst/>
        </p:spPr>
        <p:txBody>
          <a:bodyPr wrap="none" lIns="92075" tIns="46038" rIns="92075" bIns="46038"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70706" name="Oval 50"/>
          <p:cNvSpPr>
            <a:spLocks noChangeArrowheads="1"/>
          </p:cNvSpPr>
          <p:nvPr/>
        </p:nvSpPr>
        <p:spPr bwMode="auto">
          <a:xfrm>
            <a:off x="7885113" y="3573463"/>
            <a:ext cx="1008062" cy="360362"/>
          </a:xfrm>
          <a:prstGeom prst="ellipse">
            <a:avLst/>
          </a:prstGeom>
          <a:noFill/>
          <a:ln w="28575">
            <a:solidFill>
              <a:schemeClr val="accent2">
                <a:lumMod val="75000"/>
              </a:schemeClr>
            </a:solidFill>
            <a:round/>
            <a:headEnd/>
            <a:tailEnd/>
          </a:ln>
          <a:effectLst/>
        </p:spPr>
        <p:txBody>
          <a:bodyPr wrap="none" lIns="92075" tIns="46038" rIns="92075" bIns="46038"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48"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strVal val="#ppt_w*0.70"/>
                                          </p:val>
                                        </p:tav>
                                        <p:tav tm="100000">
                                          <p:val>
                                            <p:strVal val="#ppt_w"/>
                                          </p:val>
                                        </p:tav>
                                      </p:tavLst>
                                    </p:anim>
                                    <p:anim calcmode="lin" valueType="num">
                                      <p:cBhvr>
                                        <p:cTn id="13" dur="1000" fill="hold"/>
                                        <p:tgtEl>
                                          <p:spTgt spid="3"/>
                                        </p:tgtEl>
                                        <p:attrNameLst>
                                          <p:attrName>ppt_h</p:attrName>
                                        </p:attrNameLst>
                                      </p:cBhvr>
                                      <p:tavLst>
                                        <p:tav tm="0">
                                          <p:val>
                                            <p:strVal val="#ppt_h"/>
                                          </p:val>
                                        </p:tav>
                                        <p:tav tm="100000">
                                          <p:val>
                                            <p:strVal val="#ppt_h"/>
                                          </p:val>
                                        </p:tav>
                                      </p:tavLst>
                                    </p:anim>
                                    <p:animEffect transition="in" filter="fade">
                                      <p:cBhvr>
                                        <p:cTn id="14" dur="1000"/>
                                        <p:tgtEl>
                                          <p:spTgt spid="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70705"/>
                                        </p:tgtEl>
                                        <p:attrNameLst>
                                          <p:attrName>style.visibility</p:attrName>
                                        </p:attrNameLst>
                                      </p:cBhvr>
                                      <p:to>
                                        <p:strVal val="visible"/>
                                      </p:to>
                                    </p:set>
                                    <p:animEffect transition="in" filter="blinds(horizontal)">
                                      <p:cBhvr>
                                        <p:cTn id="19" dur="500"/>
                                        <p:tgtEl>
                                          <p:spTgt spid="7070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70706"/>
                                        </p:tgtEl>
                                        <p:attrNameLst>
                                          <p:attrName>style.visibility</p:attrName>
                                        </p:attrNameLst>
                                      </p:cBhvr>
                                      <p:to>
                                        <p:strVal val="visible"/>
                                      </p:to>
                                    </p:set>
                                    <p:animEffect transition="in" filter="blinds(horizontal)">
                                      <p:cBhvr>
                                        <p:cTn id="24" dur="500"/>
                                        <p:tgtEl>
                                          <p:spTgt spid="7070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70703"/>
                                        </p:tgtEl>
                                        <p:attrNameLst>
                                          <p:attrName>style.visibility</p:attrName>
                                        </p:attrNameLst>
                                      </p:cBhvr>
                                      <p:to>
                                        <p:strVal val="visible"/>
                                      </p:to>
                                    </p:set>
                                    <p:animEffect transition="in" filter="dissolve">
                                      <p:cBhvr>
                                        <p:cTn id="29" dur="500"/>
                                        <p:tgtEl>
                                          <p:spTgt spid="70703"/>
                                        </p:tgtEl>
                                      </p:cBhvr>
                                    </p:animEffect>
                                  </p:childTnLst>
                                </p:cTn>
                              </p:par>
                            </p:childTnLst>
                          </p:cTn>
                        </p:par>
                        <p:par>
                          <p:cTn id="30" fill="hold" nodeType="afterGroup">
                            <p:stCondLst>
                              <p:cond delay="500"/>
                            </p:stCondLst>
                            <p:childTnLst>
                              <p:par>
                                <p:cTn id="31" presetID="2" presetClass="entr" presetSubtype="6" fill="hold" grpId="0" nodeType="afterEffect">
                                  <p:stCondLst>
                                    <p:cond delay="0"/>
                                  </p:stCondLst>
                                  <p:childTnLst>
                                    <p:set>
                                      <p:cBhvr>
                                        <p:cTn id="32" dur="1" fill="hold">
                                          <p:stCondLst>
                                            <p:cond delay="0"/>
                                          </p:stCondLst>
                                        </p:cTn>
                                        <p:tgtEl>
                                          <p:spTgt spid="48"/>
                                        </p:tgtEl>
                                        <p:attrNameLst>
                                          <p:attrName>style.visibility</p:attrName>
                                        </p:attrNameLst>
                                      </p:cBhvr>
                                      <p:to>
                                        <p:strVal val="visible"/>
                                      </p:to>
                                    </p:set>
                                    <p:anim calcmode="lin" valueType="num">
                                      <p:cBhvr additive="base">
                                        <p:cTn id="33" dur="500" fill="hold"/>
                                        <p:tgtEl>
                                          <p:spTgt spid="48"/>
                                        </p:tgtEl>
                                        <p:attrNameLst>
                                          <p:attrName>ppt_x</p:attrName>
                                        </p:attrNameLst>
                                      </p:cBhvr>
                                      <p:tavLst>
                                        <p:tav tm="0">
                                          <p:val>
                                            <p:strVal val="1+#ppt_w/2"/>
                                          </p:val>
                                        </p:tav>
                                        <p:tav tm="100000">
                                          <p:val>
                                            <p:strVal val="#ppt_x"/>
                                          </p:val>
                                        </p:tav>
                                      </p:tavLst>
                                    </p:anim>
                                    <p:anim calcmode="lin" valueType="num">
                                      <p:cBhvr additive="base">
                                        <p:cTn id="3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03" grpId="0" animBg="1"/>
      <p:bldP spid="70705" grpId="0" animBg="1"/>
      <p:bldP spid="70706" grpId="0" animBg="1"/>
      <p:bldP spid="48"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日期占位符 3"/>
          <p:cNvSpPr>
            <a:spLocks noGrp="1"/>
          </p:cNvSpPr>
          <p:nvPr>
            <p:ph type="dt" sz="quarter" idx="10"/>
          </p:nvPr>
        </p:nvSpPr>
        <p:spPr/>
        <p:txBody>
          <a:bodyPr/>
          <a:lstStyle/>
          <a:p>
            <a:pPr>
              <a:defRPr/>
            </a:pPr>
            <a:fld id="{A4CE7F0D-E524-4ADA-9495-E8BA897D3814}" type="datetime1">
              <a:rPr lang="zh-CN" altLang="en-US"/>
              <a:pPr>
                <a:defRPr/>
              </a:pPr>
              <a:t>2020/10/7</a:t>
            </a:fld>
            <a:endParaRPr lang="en-US" altLang="zh-CN"/>
          </a:p>
        </p:txBody>
      </p:sp>
      <p:sp>
        <p:nvSpPr>
          <p:cNvPr id="337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07FAC635-F0E0-4031-98A8-011EF9754065}" type="slidenum">
              <a:rPr lang="en-US" altLang="zh-CN" sz="1400" smtClean="0"/>
              <a:pPr>
                <a:spcBef>
                  <a:spcPct val="0"/>
                </a:spcBef>
                <a:buClrTx/>
                <a:buSzTx/>
                <a:buFontTx/>
                <a:buNone/>
              </a:pPr>
              <a:t>26</a:t>
            </a:fld>
            <a:endParaRPr lang="en-US" altLang="zh-CN" sz="1400"/>
          </a:p>
        </p:txBody>
      </p:sp>
      <p:sp>
        <p:nvSpPr>
          <p:cNvPr id="874500" name="Rectangle 4"/>
          <p:cNvSpPr>
            <a:spLocks noChangeArrowheads="1"/>
          </p:cNvSpPr>
          <p:nvPr/>
        </p:nvSpPr>
        <p:spPr bwMode="auto">
          <a:xfrm>
            <a:off x="2843213" y="-52388"/>
            <a:ext cx="4752975" cy="641351"/>
          </a:xfrm>
          <a:prstGeom prst="rect">
            <a:avLst/>
          </a:prstGeom>
          <a:noFill/>
          <a:ln w="25400">
            <a:noFill/>
            <a:miter lim="800000"/>
            <a:headEnd/>
            <a:tailEnd type="none" w="lg" len="med"/>
          </a:ln>
          <a:effectLst/>
        </p:spPr>
        <p:txBody>
          <a:bodyPr>
            <a:spAutoFit/>
          </a:bodyPr>
          <a:lstStyle/>
          <a:p>
            <a:pPr marL="457200" indent="-457200" eaLnBrk="1" hangingPunct="1">
              <a:buClr>
                <a:srgbClr val="FF0000"/>
              </a:buClr>
              <a:defRPr/>
            </a:pPr>
            <a:r>
              <a:rPr lang="zh-CN" altLang="en-US" sz="3600" dirty="0">
                <a:solidFill>
                  <a:schemeClr val="bg1"/>
                </a:solidFill>
                <a:effectLst>
                  <a:outerShdw blurRad="38100" dist="38100" dir="2700000" algn="tl">
                    <a:srgbClr val="000000"/>
                  </a:outerShdw>
                </a:effectLst>
              </a:rPr>
              <a:t>转换需解决的问题</a:t>
            </a:r>
            <a:r>
              <a:rPr lang="en-US" altLang="zh-CN" dirty="0">
                <a:solidFill>
                  <a:schemeClr val="bg1"/>
                </a:solidFill>
              </a:rPr>
              <a:t>(1)</a:t>
            </a:r>
          </a:p>
        </p:txBody>
      </p:sp>
      <p:sp>
        <p:nvSpPr>
          <p:cNvPr id="34821" name="Rectangle 5"/>
          <p:cNvSpPr>
            <a:spLocks noChangeArrowheads="1"/>
          </p:cNvSpPr>
          <p:nvPr/>
        </p:nvSpPr>
        <p:spPr bwMode="auto">
          <a:xfrm>
            <a:off x="900113" y="860425"/>
            <a:ext cx="7772400" cy="1473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marL="609600" indent="-6096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 typeface="Wingdings" panose="05000000000000000000" pitchFamily="2" charset="2"/>
              <a:buChar char="n"/>
              <a:defRPr/>
            </a:pPr>
            <a:r>
              <a:rPr lang="en-US" altLang="zh-CN" dirty="0">
                <a:solidFill>
                  <a:schemeClr val="accent6">
                    <a:lumMod val="75000"/>
                  </a:schemeClr>
                </a:solidFill>
                <a:latin typeface="楷体_GB2312" pitchFamily="49" charset="-122"/>
                <a:ea typeface="楷体_GB2312" pitchFamily="49" charset="-122"/>
              </a:rPr>
              <a:t>ε</a:t>
            </a:r>
            <a:r>
              <a:rPr lang="zh-CN" altLang="en-US" dirty="0">
                <a:solidFill>
                  <a:schemeClr val="accent6">
                    <a:lumMod val="75000"/>
                  </a:schemeClr>
                </a:solidFill>
                <a:latin typeface="楷体_GB2312" pitchFamily="49" charset="-122"/>
                <a:ea typeface="楷体_GB2312" pitchFamily="49" charset="-122"/>
              </a:rPr>
              <a:t>合并</a:t>
            </a:r>
          </a:p>
          <a:p>
            <a:pPr marL="0" indent="0" eaLnBrk="1" hangingPunct="1">
              <a:spcBef>
                <a:spcPct val="50000"/>
              </a:spcBef>
              <a:buClrTx/>
              <a:buSzTx/>
              <a:buFont typeface="Monotype Sorts" pitchFamily="2" charset="2"/>
              <a:buNone/>
              <a:defRPr/>
            </a:pPr>
            <a:r>
              <a:rPr lang="zh-CN" altLang="en-US" sz="2800" b="0" dirty="0">
                <a:solidFill>
                  <a:schemeClr val="bg2"/>
                </a:solidFill>
                <a:latin typeface="楷体_GB2312" pitchFamily="49" charset="-122"/>
                <a:ea typeface="楷体_GB2312" pitchFamily="49" charset="-122"/>
              </a:rPr>
              <a:t>	</a:t>
            </a:r>
            <a:r>
              <a:rPr lang="zh-CN" altLang="en-US" dirty="0">
                <a:solidFill>
                  <a:schemeClr val="bg2"/>
                </a:solidFill>
                <a:latin typeface="楷体_GB2312" pitchFamily="49" charset="-122"/>
                <a:ea typeface="楷体_GB2312" pitchFamily="49" charset="-122"/>
              </a:rPr>
              <a:t>如果有</a:t>
            </a:r>
            <a:r>
              <a:rPr lang="zh-CN" altLang="en-US" sz="2800" dirty="0">
                <a:solidFill>
                  <a:schemeClr val="bg2"/>
                </a:solidFill>
                <a:latin typeface="楷体_GB2312" pitchFamily="49" charset="-122"/>
                <a:ea typeface="楷体_GB2312" pitchFamily="49" charset="-122"/>
              </a:rPr>
              <a:t>             </a:t>
            </a:r>
            <a:r>
              <a:rPr lang="zh-CN" altLang="en-US" dirty="0">
                <a:solidFill>
                  <a:schemeClr val="bg2"/>
                </a:solidFill>
                <a:latin typeface="楷体_GB2312" pitchFamily="49" charset="-122"/>
                <a:ea typeface="楷体_GB2312" pitchFamily="49" charset="-122"/>
              </a:rPr>
              <a:t>则把</a:t>
            </a:r>
            <a:r>
              <a:rPr lang="zh-CN" altLang="en-US" sz="2800" dirty="0">
                <a:solidFill>
                  <a:schemeClr val="bg2"/>
                </a:solidFill>
                <a:latin typeface="楷体_GB2312" pitchFamily="49" charset="-122"/>
                <a:ea typeface="楷体_GB2312" pitchFamily="49" charset="-122"/>
              </a:rPr>
              <a:t> </a:t>
            </a:r>
            <a:r>
              <a:rPr lang="en-US" altLang="zh-CN" sz="3600" dirty="0">
                <a:solidFill>
                  <a:srgbClr val="FF0000"/>
                </a:solidFill>
                <a:latin typeface="+mj-lt"/>
                <a:ea typeface="楷体_GB2312" pitchFamily="49" charset="-122"/>
              </a:rPr>
              <a:t>j </a:t>
            </a:r>
            <a:r>
              <a:rPr lang="zh-CN" altLang="en-US" dirty="0">
                <a:solidFill>
                  <a:schemeClr val="bg2"/>
                </a:solidFill>
                <a:latin typeface="楷体_GB2312" pitchFamily="49" charset="-122"/>
                <a:ea typeface="楷体_GB2312" pitchFamily="49" charset="-122"/>
              </a:rPr>
              <a:t>合并到 </a:t>
            </a:r>
            <a:r>
              <a:rPr lang="en-US" altLang="zh-CN" sz="3600" dirty="0" err="1">
                <a:solidFill>
                  <a:srgbClr val="FF0000"/>
                </a:solidFill>
                <a:latin typeface="+mj-lt"/>
                <a:ea typeface="楷体_GB2312" pitchFamily="49" charset="-122"/>
              </a:rPr>
              <a:t>i</a:t>
            </a:r>
            <a:endParaRPr lang="en-US" altLang="zh-CN" sz="3600" dirty="0">
              <a:solidFill>
                <a:srgbClr val="FF0000"/>
              </a:solidFill>
              <a:latin typeface="+mj-lt"/>
              <a:ea typeface="楷体_GB2312" pitchFamily="49" charset="-122"/>
            </a:endParaRPr>
          </a:p>
        </p:txBody>
      </p:sp>
      <p:grpSp>
        <p:nvGrpSpPr>
          <p:cNvPr id="33798" name="Group 6"/>
          <p:cNvGrpSpPr>
            <a:grpSpLocks/>
          </p:cNvGrpSpPr>
          <p:nvPr/>
        </p:nvGrpSpPr>
        <p:grpSpPr bwMode="auto">
          <a:xfrm>
            <a:off x="3173413" y="1430338"/>
            <a:ext cx="2216150" cy="855662"/>
            <a:chOff x="1779" y="1776"/>
            <a:chExt cx="1396" cy="539"/>
          </a:xfrm>
        </p:grpSpPr>
        <p:sp>
          <p:nvSpPr>
            <p:cNvPr id="34857" name="Text Box 7"/>
            <p:cNvSpPr txBox="1">
              <a:spLocks noChangeArrowheads="1"/>
            </p:cNvSpPr>
            <p:nvPr/>
          </p:nvSpPr>
          <p:spPr bwMode="auto">
            <a:xfrm>
              <a:off x="1779" y="1901"/>
              <a:ext cx="38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en-US" altLang="zh-CN" sz="3600" dirty="0" err="1">
                  <a:solidFill>
                    <a:srgbClr val="FF0000"/>
                  </a:solidFill>
                  <a:latin typeface="+mj-lt"/>
                  <a:ea typeface="楷体_GB2312" pitchFamily="49" charset="-122"/>
                </a:rPr>
                <a:t>i</a:t>
              </a:r>
              <a:endParaRPr lang="en-US" altLang="zh-CN" sz="3600" baseline="-25000" dirty="0">
                <a:solidFill>
                  <a:srgbClr val="FF0000"/>
                </a:solidFill>
                <a:latin typeface="+mj-lt"/>
                <a:ea typeface="楷体_GB2312" pitchFamily="49" charset="-122"/>
              </a:endParaRPr>
            </a:p>
          </p:txBody>
        </p:sp>
        <p:sp>
          <p:nvSpPr>
            <p:cNvPr id="34858" name="Text Box 8"/>
            <p:cNvSpPr txBox="1">
              <a:spLocks noChangeArrowheads="1"/>
            </p:cNvSpPr>
            <p:nvPr/>
          </p:nvSpPr>
          <p:spPr bwMode="auto">
            <a:xfrm>
              <a:off x="2743" y="1908"/>
              <a:ext cx="43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 typeface="Monotype Sorts" pitchFamily="2" charset="2"/>
                <a:buNone/>
                <a:defRPr/>
              </a:pPr>
              <a:r>
                <a:rPr lang="en-US" altLang="zh-CN" sz="3600" dirty="0">
                  <a:solidFill>
                    <a:srgbClr val="FF0000"/>
                  </a:solidFill>
                  <a:latin typeface="+mj-lt"/>
                  <a:ea typeface="楷体_GB2312" pitchFamily="49" charset="-122"/>
                </a:rPr>
                <a:t>j</a:t>
              </a:r>
            </a:p>
          </p:txBody>
        </p:sp>
        <p:sp>
          <p:nvSpPr>
            <p:cNvPr id="874505" name="Line 9"/>
            <p:cNvSpPr>
              <a:spLocks noChangeShapeType="1"/>
            </p:cNvSpPr>
            <p:nvPr/>
          </p:nvSpPr>
          <p:spPr bwMode="auto">
            <a:xfrm>
              <a:off x="2064" y="2112"/>
              <a:ext cx="624" cy="0"/>
            </a:xfrm>
            <a:prstGeom prst="line">
              <a:avLst/>
            </a:prstGeom>
            <a:noFill/>
            <a:ln w="38100">
              <a:solidFill>
                <a:schemeClr val="bg2"/>
              </a:solidFill>
              <a:round/>
              <a:headEnd/>
              <a:tailEnd type="triangle" w="lg" len="med"/>
            </a:ln>
            <a:effectLst/>
          </p:spPr>
          <p:txBody>
            <a:bodyPr wrap="none"/>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33836" name="Text Box 10"/>
            <p:cNvSpPr txBox="1">
              <a:spLocks noChangeArrowheads="1"/>
            </p:cNvSpPr>
            <p:nvPr/>
          </p:nvSpPr>
          <p:spPr bwMode="auto">
            <a:xfrm>
              <a:off x="2112" y="1776"/>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a:solidFill>
                    <a:srgbClr val="FF0000"/>
                  </a:solidFill>
                  <a:latin typeface="楷体_GB2312" pitchFamily="49" charset="-122"/>
                  <a:ea typeface="楷体_GB2312" pitchFamily="49" charset="-122"/>
                </a:rPr>
                <a:t>ε</a:t>
              </a:r>
            </a:p>
          </p:txBody>
        </p:sp>
      </p:grpSp>
      <p:grpSp>
        <p:nvGrpSpPr>
          <p:cNvPr id="3" name="Group 46"/>
          <p:cNvGrpSpPr>
            <a:grpSpLocks/>
          </p:cNvGrpSpPr>
          <p:nvPr/>
        </p:nvGrpSpPr>
        <p:grpSpPr bwMode="auto">
          <a:xfrm>
            <a:off x="1066800" y="2895600"/>
            <a:ext cx="3124200" cy="2574925"/>
            <a:chOff x="672" y="1824"/>
            <a:chExt cx="1968" cy="1622"/>
          </a:xfrm>
        </p:grpSpPr>
        <p:grpSp>
          <p:nvGrpSpPr>
            <p:cNvPr id="33816" name="Group 44"/>
            <p:cNvGrpSpPr>
              <a:grpSpLocks/>
            </p:cNvGrpSpPr>
            <p:nvPr/>
          </p:nvGrpSpPr>
          <p:grpSpPr bwMode="auto">
            <a:xfrm>
              <a:off x="672" y="1824"/>
              <a:ext cx="1968" cy="1314"/>
              <a:chOff x="672" y="1824"/>
              <a:chExt cx="1968" cy="1314"/>
            </a:xfrm>
          </p:grpSpPr>
          <p:sp>
            <p:nvSpPr>
              <p:cNvPr id="33818" name="Oval 12"/>
              <p:cNvSpPr>
                <a:spLocks noChangeArrowheads="1"/>
              </p:cNvSpPr>
              <p:nvPr/>
            </p:nvSpPr>
            <p:spPr bwMode="auto">
              <a:xfrm>
                <a:off x="672" y="2352"/>
                <a:ext cx="336" cy="384"/>
              </a:xfrm>
              <a:prstGeom prst="ellipse">
                <a:avLst/>
              </a:prstGeom>
              <a:solidFill>
                <a:srgbClr val="99CC00"/>
              </a:solidFill>
              <a:ln w="38100">
                <a:solidFill>
                  <a:schemeClr val="bg2"/>
                </a:solidFill>
                <a:round/>
                <a:headEnd/>
                <a:tailEnd type="none" w="lg" len="me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a:solidFill>
                      <a:srgbClr val="FF0000"/>
                    </a:solidFill>
                  </a:rPr>
                  <a:t>i</a:t>
                </a:r>
              </a:p>
            </p:txBody>
          </p:sp>
          <p:sp>
            <p:nvSpPr>
              <p:cNvPr id="33819" name="Oval 13"/>
              <p:cNvSpPr>
                <a:spLocks noChangeArrowheads="1"/>
              </p:cNvSpPr>
              <p:nvPr/>
            </p:nvSpPr>
            <p:spPr bwMode="auto">
              <a:xfrm>
                <a:off x="1392" y="1968"/>
                <a:ext cx="336" cy="384"/>
              </a:xfrm>
              <a:prstGeom prst="ellipse">
                <a:avLst/>
              </a:prstGeom>
              <a:solidFill>
                <a:srgbClr val="99CC00"/>
              </a:solidFill>
              <a:ln w="38100">
                <a:solidFill>
                  <a:schemeClr val="bg2"/>
                </a:solidFill>
                <a:round/>
                <a:headEnd/>
                <a:tailEnd type="none" w="lg" len="me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a:solidFill>
                      <a:srgbClr val="FF0000"/>
                    </a:solidFill>
                  </a:rPr>
                  <a:t>j</a:t>
                </a:r>
              </a:p>
            </p:txBody>
          </p:sp>
          <p:sp>
            <p:nvSpPr>
              <p:cNvPr id="33820" name="Oval 14"/>
              <p:cNvSpPr>
                <a:spLocks noChangeArrowheads="1"/>
              </p:cNvSpPr>
              <p:nvPr/>
            </p:nvSpPr>
            <p:spPr bwMode="auto">
              <a:xfrm>
                <a:off x="1392" y="2688"/>
                <a:ext cx="336" cy="384"/>
              </a:xfrm>
              <a:prstGeom prst="ellipse">
                <a:avLst/>
              </a:prstGeom>
              <a:solidFill>
                <a:srgbClr val="99CC00"/>
              </a:solidFill>
              <a:ln w="38100">
                <a:solidFill>
                  <a:schemeClr val="bg2"/>
                </a:solidFill>
                <a:round/>
                <a:headEnd/>
                <a:tailEnd type="none" w="lg" len="me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a:solidFill>
                      <a:schemeClr val="bg2"/>
                    </a:solidFill>
                  </a:rPr>
                  <a:t>k</a:t>
                </a:r>
              </a:p>
            </p:txBody>
          </p:sp>
          <p:sp>
            <p:nvSpPr>
              <p:cNvPr id="33821" name="Oval 15"/>
              <p:cNvSpPr>
                <a:spLocks noChangeArrowheads="1"/>
              </p:cNvSpPr>
              <p:nvPr/>
            </p:nvSpPr>
            <p:spPr bwMode="auto">
              <a:xfrm>
                <a:off x="2304" y="1968"/>
                <a:ext cx="336" cy="384"/>
              </a:xfrm>
              <a:prstGeom prst="ellipse">
                <a:avLst/>
              </a:prstGeom>
              <a:solidFill>
                <a:srgbClr val="99CC00"/>
              </a:solidFill>
              <a:ln w="38100">
                <a:solidFill>
                  <a:schemeClr val="bg2"/>
                </a:solidFill>
                <a:round/>
                <a:headEnd/>
                <a:tailEnd type="none" w="lg" len="me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a:solidFill>
                      <a:schemeClr val="bg2"/>
                    </a:solidFill>
                  </a:rPr>
                  <a:t>m</a:t>
                </a:r>
              </a:p>
            </p:txBody>
          </p:sp>
          <p:sp>
            <p:nvSpPr>
              <p:cNvPr id="874512" name="Line 16"/>
              <p:cNvSpPr>
                <a:spLocks noChangeShapeType="1"/>
              </p:cNvSpPr>
              <p:nvPr/>
            </p:nvSpPr>
            <p:spPr bwMode="auto">
              <a:xfrm flipV="1">
                <a:off x="816" y="2112"/>
                <a:ext cx="0" cy="240"/>
              </a:xfrm>
              <a:prstGeom prst="line">
                <a:avLst/>
              </a:prstGeom>
              <a:noFill/>
              <a:ln w="38100">
                <a:solidFill>
                  <a:schemeClr val="bg2"/>
                </a:solidFill>
                <a:round/>
                <a:headEnd/>
                <a:tailEnd type="none" w="lg" len="med"/>
              </a:ln>
              <a:effectLst/>
            </p:spPr>
            <p:txBody>
              <a:bodyPr wrap="none"/>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74513" name="Line 17"/>
              <p:cNvSpPr>
                <a:spLocks noChangeShapeType="1"/>
              </p:cNvSpPr>
              <p:nvPr/>
            </p:nvSpPr>
            <p:spPr bwMode="auto">
              <a:xfrm>
                <a:off x="816" y="2112"/>
                <a:ext cx="576" cy="0"/>
              </a:xfrm>
              <a:prstGeom prst="line">
                <a:avLst/>
              </a:prstGeom>
              <a:noFill/>
              <a:ln w="38100">
                <a:solidFill>
                  <a:schemeClr val="bg2"/>
                </a:solidFill>
                <a:round/>
                <a:headEnd/>
                <a:tailEnd type="triangle" w="lg" len="med"/>
              </a:ln>
              <a:effectLst/>
            </p:spPr>
            <p:txBody>
              <a:bodyPr wrap="none"/>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74514" name="Line 18"/>
              <p:cNvSpPr>
                <a:spLocks noChangeShapeType="1"/>
              </p:cNvSpPr>
              <p:nvPr/>
            </p:nvSpPr>
            <p:spPr bwMode="auto">
              <a:xfrm>
                <a:off x="864" y="2880"/>
                <a:ext cx="528" cy="1"/>
              </a:xfrm>
              <a:prstGeom prst="line">
                <a:avLst/>
              </a:prstGeom>
              <a:noFill/>
              <a:ln w="38100">
                <a:solidFill>
                  <a:schemeClr val="bg2"/>
                </a:solidFill>
                <a:round/>
                <a:headEnd/>
                <a:tailEnd type="triangle" w="lg" len="med"/>
              </a:ln>
              <a:effectLst/>
            </p:spPr>
            <p:txBody>
              <a:bodyPr wrap="none"/>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74515" name="Line 19"/>
              <p:cNvSpPr>
                <a:spLocks noChangeShapeType="1"/>
              </p:cNvSpPr>
              <p:nvPr/>
            </p:nvSpPr>
            <p:spPr bwMode="auto">
              <a:xfrm flipV="1">
                <a:off x="864" y="2736"/>
                <a:ext cx="0" cy="144"/>
              </a:xfrm>
              <a:prstGeom prst="line">
                <a:avLst/>
              </a:prstGeom>
              <a:noFill/>
              <a:ln w="38100">
                <a:solidFill>
                  <a:schemeClr val="bg2"/>
                </a:solidFill>
                <a:round/>
                <a:headEnd/>
                <a:tailEnd type="none" w="lg" len="med"/>
              </a:ln>
              <a:effectLst/>
            </p:spPr>
            <p:txBody>
              <a:bodyPr wrap="none"/>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33826" name="Text Box 20"/>
              <p:cNvSpPr txBox="1">
                <a:spLocks noChangeArrowheads="1"/>
              </p:cNvSpPr>
              <p:nvPr/>
            </p:nvSpPr>
            <p:spPr bwMode="auto">
              <a:xfrm>
                <a:off x="912" y="1824"/>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me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a:solidFill>
                      <a:srgbClr val="FF0000"/>
                    </a:solidFill>
                    <a:latin typeface="Tahoma" panose="020B0604030504040204" pitchFamily="34" charset="0"/>
                  </a:rPr>
                  <a:t>ε</a:t>
                </a:r>
              </a:p>
            </p:txBody>
          </p:sp>
          <p:sp>
            <p:nvSpPr>
              <p:cNvPr id="33827" name="Text Box 21"/>
              <p:cNvSpPr txBox="1">
                <a:spLocks noChangeArrowheads="1"/>
              </p:cNvSpPr>
              <p:nvPr/>
            </p:nvSpPr>
            <p:spPr bwMode="auto">
              <a:xfrm>
                <a:off x="975" y="2840"/>
                <a:ext cx="2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med"/>
                  </a14:hiddenLine>
                </a:ext>
              </a:extLst>
            </p:spPr>
            <p:txBody>
              <a:bodyPr t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a:solidFill>
                      <a:schemeClr val="bg2"/>
                    </a:solidFill>
                  </a:rPr>
                  <a:t>a</a:t>
                </a:r>
              </a:p>
            </p:txBody>
          </p:sp>
          <p:sp>
            <p:nvSpPr>
              <p:cNvPr id="33828" name="Text Box 22"/>
              <p:cNvSpPr txBox="1">
                <a:spLocks noChangeArrowheads="1"/>
              </p:cNvSpPr>
              <p:nvPr/>
            </p:nvSpPr>
            <p:spPr bwMode="auto">
              <a:xfrm>
                <a:off x="1872" y="2256"/>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me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a:solidFill>
                      <a:schemeClr val="bg2"/>
                    </a:solidFill>
                  </a:rPr>
                  <a:t>b</a:t>
                </a:r>
              </a:p>
            </p:txBody>
          </p:sp>
          <p:sp>
            <p:nvSpPr>
              <p:cNvPr id="33829" name="Text Box 23"/>
              <p:cNvSpPr txBox="1">
                <a:spLocks noChangeArrowheads="1"/>
              </p:cNvSpPr>
              <p:nvPr/>
            </p:nvSpPr>
            <p:spPr bwMode="auto">
              <a:xfrm>
                <a:off x="1882" y="188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me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a:solidFill>
                      <a:schemeClr val="bg2"/>
                    </a:solidFill>
                  </a:rPr>
                  <a:t>a</a:t>
                </a:r>
              </a:p>
            </p:txBody>
          </p:sp>
          <p:sp>
            <p:nvSpPr>
              <p:cNvPr id="874520" name="Line 24"/>
              <p:cNvSpPr>
                <a:spLocks noChangeShapeType="1"/>
              </p:cNvSpPr>
              <p:nvPr/>
            </p:nvSpPr>
            <p:spPr bwMode="auto">
              <a:xfrm>
                <a:off x="1728" y="2160"/>
                <a:ext cx="576" cy="0"/>
              </a:xfrm>
              <a:prstGeom prst="line">
                <a:avLst/>
              </a:prstGeom>
              <a:noFill/>
              <a:ln w="38100">
                <a:solidFill>
                  <a:schemeClr val="bg2"/>
                </a:solidFill>
                <a:round/>
                <a:headEnd/>
                <a:tailEnd type="triangle" w="lg" len="med"/>
              </a:ln>
              <a:effectLst/>
            </p:spPr>
            <p:txBody>
              <a:bodyPr wrap="none"/>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74521" name="Line 25"/>
              <p:cNvSpPr>
                <a:spLocks noChangeShapeType="1"/>
              </p:cNvSpPr>
              <p:nvPr/>
            </p:nvSpPr>
            <p:spPr bwMode="auto">
              <a:xfrm>
                <a:off x="1680" y="2304"/>
                <a:ext cx="576" cy="432"/>
              </a:xfrm>
              <a:prstGeom prst="line">
                <a:avLst/>
              </a:prstGeom>
              <a:noFill/>
              <a:ln w="38100">
                <a:solidFill>
                  <a:schemeClr val="bg2"/>
                </a:solidFill>
                <a:round/>
                <a:headEnd/>
                <a:tailEnd type="triangle" w="lg" len="med"/>
              </a:ln>
              <a:effectLst/>
            </p:spPr>
            <p:txBody>
              <a:bodyPr wrap="none"/>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33832" name="Oval 26"/>
              <p:cNvSpPr>
                <a:spLocks noChangeArrowheads="1"/>
              </p:cNvSpPr>
              <p:nvPr/>
            </p:nvSpPr>
            <p:spPr bwMode="auto">
              <a:xfrm>
                <a:off x="2304" y="2544"/>
                <a:ext cx="336" cy="384"/>
              </a:xfrm>
              <a:prstGeom prst="ellipse">
                <a:avLst/>
              </a:prstGeom>
              <a:solidFill>
                <a:srgbClr val="99CC00"/>
              </a:solidFill>
              <a:ln w="38100">
                <a:solidFill>
                  <a:schemeClr val="bg2"/>
                </a:solidFill>
                <a:round/>
                <a:headEnd/>
                <a:tailEnd type="none" w="lg" len="me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a:solidFill>
                      <a:schemeClr val="bg2"/>
                    </a:solidFill>
                  </a:rPr>
                  <a:t>n</a:t>
                </a:r>
              </a:p>
            </p:txBody>
          </p:sp>
        </p:grpSp>
        <p:sp>
          <p:nvSpPr>
            <p:cNvPr id="33817" name="Text Box 27"/>
            <p:cNvSpPr txBox="1">
              <a:spLocks noChangeArrowheads="1"/>
            </p:cNvSpPr>
            <p:nvPr/>
          </p:nvSpPr>
          <p:spPr bwMode="auto">
            <a:xfrm>
              <a:off x="1338" y="3158"/>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me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chemeClr val="bg2"/>
                  </a:solidFill>
                </a:rPr>
                <a:t>NFA</a:t>
              </a:r>
            </a:p>
          </p:txBody>
        </p:sp>
      </p:grpSp>
      <p:grpSp>
        <p:nvGrpSpPr>
          <p:cNvPr id="5" name="Group 47"/>
          <p:cNvGrpSpPr>
            <a:grpSpLocks/>
          </p:cNvGrpSpPr>
          <p:nvPr/>
        </p:nvGrpSpPr>
        <p:grpSpPr bwMode="auto">
          <a:xfrm>
            <a:off x="5219700" y="2905125"/>
            <a:ext cx="2362200" cy="2636838"/>
            <a:chOff x="3243" y="1661"/>
            <a:chExt cx="1488" cy="1661"/>
          </a:xfrm>
        </p:grpSpPr>
        <p:sp>
          <p:nvSpPr>
            <p:cNvPr id="33802" name="Text Box 37"/>
            <p:cNvSpPr txBox="1">
              <a:spLocks noChangeArrowheads="1"/>
            </p:cNvSpPr>
            <p:nvPr/>
          </p:nvSpPr>
          <p:spPr bwMode="auto">
            <a:xfrm>
              <a:off x="3483" y="1661"/>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me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a:solidFill>
                    <a:schemeClr val="bg2"/>
                  </a:solidFill>
                </a:rPr>
                <a:t>a</a:t>
              </a:r>
            </a:p>
          </p:txBody>
        </p:sp>
        <p:grpSp>
          <p:nvGrpSpPr>
            <p:cNvPr id="33803" name="Group 45"/>
            <p:cNvGrpSpPr>
              <a:grpSpLocks/>
            </p:cNvGrpSpPr>
            <p:nvPr/>
          </p:nvGrpSpPr>
          <p:grpSpPr bwMode="auto">
            <a:xfrm>
              <a:off x="3243" y="1805"/>
              <a:ext cx="1488" cy="1134"/>
              <a:chOff x="3243" y="1805"/>
              <a:chExt cx="1488" cy="1134"/>
            </a:xfrm>
          </p:grpSpPr>
          <p:sp>
            <p:nvSpPr>
              <p:cNvPr id="33805" name="Oval 30"/>
              <p:cNvSpPr>
                <a:spLocks noChangeArrowheads="1"/>
              </p:cNvSpPr>
              <p:nvPr/>
            </p:nvSpPr>
            <p:spPr bwMode="auto">
              <a:xfrm>
                <a:off x="3243" y="2189"/>
                <a:ext cx="336" cy="384"/>
              </a:xfrm>
              <a:prstGeom prst="ellipse">
                <a:avLst/>
              </a:prstGeom>
              <a:solidFill>
                <a:srgbClr val="99CC00"/>
              </a:solidFill>
              <a:ln w="38100">
                <a:solidFill>
                  <a:srgbClr val="FF0000"/>
                </a:solidFill>
                <a:round/>
                <a:headEnd/>
                <a:tailEnd type="none" w="lg" len="me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a:solidFill>
                      <a:srgbClr val="FF0000"/>
                    </a:solidFill>
                  </a:rPr>
                  <a:t>i,j</a:t>
                </a:r>
              </a:p>
            </p:txBody>
          </p:sp>
          <p:sp>
            <p:nvSpPr>
              <p:cNvPr id="33806" name="Oval 31"/>
              <p:cNvSpPr>
                <a:spLocks noChangeArrowheads="1"/>
              </p:cNvSpPr>
              <p:nvPr/>
            </p:nvSpPr>
            <p:spPr bwMode="auto">
              <a:xfrm>
                <a:off x="3963" y="1805"/>
                <a:ext cx="336" cy="384"/>
              </a:xfrm>
              <a:prstGeom prst="ellipse">
                <a:avLst/>
              </a:prstGeom>
              <a:solidFill>
                <a:srgbClr val="99CC00"/>
              </a:solidFill>
              <a:ln w="38100">
                <a:solidFill>
                  <a:srgbClr val="000000"/>
                </a:solidFill>
                <a:round/>
                <a:headEnd/>
                <a:tailEnd type="none" w="lg" len="me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a:solidFill>
                      <a:schemeClr val="bg2"/>
                    </a:solidFill>
                  </a:rPr>
                  <a:t>m</a:t>
                </a:r>
              </a:p>
            </p:txBody>
          </p:sp>
          <p:sp>
            <p:nvSpPr>
              <p:cNvPr id="33807" name="Oval 32"/>
              <p:cNvSpPr>
                <a:spLocks noChangeArrowheads="1"/>
              </p:cNvSpPr>
              <p:nvPr/>
            </p:nvSpPr>
            <p:spPr bwMode="auto">
              <a:xfrm>
                <a:off x="3963" y="2525"/>
                <a:ext cx="336" cy="384"/>
              </a:xfrm>
              <a:prstGeom prst="ellipse">
                <a:avLst/>
              </a:prstGeom>
              <a:solidFill>
                <a:srgbClr val="99CC00"/>
              </a:solidFill>
              <a:ln w="38100">
                <a:solidFill>
                  <a:srgbClr val="000000"/>
                </a:solidFill>
                <a:round/>
                <a:headEnd/>
                <a:tailEnd type="none" w="lg" len="me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a:solidFill>
                      <a:schemeClr val="bg2"/>
                    </a:solidFill>
                  </a:rPr>
                  <a:t>k</a:t>
                </a:r>
              </a:p>
            </p:txBody>
          </p:sp>
          <p:sp>
            <p:nvSpPr>
              <p:cNvPr id="874529" name="Line 33"/>
              <p:cNvSpPr>
                <a:spLocks noChangeShapeType="1"/>
              </p:cNvSpPr>
              <p:nvPr/>
            </p:nvSpPr>
            <p:spPr bwMode="auto">
              <a:xfrm flipV="1">
                <a:off x="3387" y="1949"/>
                <a:ext cx="0" cy="240"/>
              </a:xfrm>
              <a:prstGeom prst="line">
                <a:avLst/>
              </a:prstGeom>
              <a:noFill/>
              <a:ln w="38100">
                <a:solidFill>
                  <a:srgbClr val="000000"/>
                </a:solidFill>
                <a:round/>
                <a:headEnd/>
                <a:tailEnd type="none" w="lg" len="med"/>
              </a:ln>
              <a:effectLst/>
            </p:spPr>
            <p:txBody>
              <a:bodyPr wrap="none"/>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74530" name="Line 34"/>
              <p:cNvSpPr>
                <a:spLocks noChangeShapeType="1"/>
              </p:cNvSpPr>
              <p:nvPr/>
            </p:nvSpPr>
            <p:spPr bwMode="auto">
              <a:xfrm>
                <a:off x="3387" y="1949"/>
                <a:ext cx="576" cy="0"/>
              </a:xfrm>
              <a:prstGeom prst="line">
                <a:avLst/>
              </a:prstGeom>
              <a:noFill/>
              <a:ln w="38100">
                <a:solidFill>
                  <a:srgbClr val="000000"/>
                </a:solidFill>
                <a:round/>
                <a:headEnd/>
                <a:tailEnd type="triangle" w="lg" len="med"/>
              </a:ln>
              <a:effectLst/>
            </p:spPr>
            <p:txBody>
              <a:bodyPr wrap="none"/>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74531" name="Line 35"/>
              <p:cNvSpPr>
                <a:spLocks noChangeShapeType="1"/>
              </p:cNvSpPr>
              <p:nvPr/>
            </p:nvSpPr>
            <p:spPr bwMode="auto">
              <a:xfrm>
                <a:off x="3435" y="2717"/>
                <a:ext cx="528" cy="1"/>
              </a:xfrm>
              <a:prstGeom prst="line">
                <a:avLst/>
              </a:prstGeom>
              <a:noFill/>
              <a:ln w="38100">
                <a:solidFill>
                  <a:srgbClr val="000000"/>
                </a:solidFill>
                <a:round/>
                <a:headEnd/>
                <a:tailEnd type="triangle" w="lg" len="med"/>
              </a:ln>
              <a:effectLst/>
            </p:spPr>
            <p:txBody>
              <a:bodyPr wrap="none"/>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74532" name="Line 36"/>
              <p:cNvSpPr>
                <a:spLocks noChangeShapeType="1"/>
              </p:cNvSpPr>
              <p:nvPr/>
            </p:nvSpPr>
            <p:spPr bwMode="auto">
              <a:xfrm flipV="1">
                <a:off x="3435" y="2573"/>
                <a:ext cx="0" cy="144"/>
              </a:xfrm>
              <a:prstGeom prst="line">
                <a:avLst/>
              </a:prstGeom>
              <a:noFill/>
              <a:ln w="38100">
                <a:solidFill>
                  <a:srgbClr val="000000"/>
                </a:solidFill>
                <a:round/>
                <a:headEnd/>
                <a:tailEnd type="none" w="lg" len="med"/>
              </a:ln>
              <a:effectLst/>
            </p:spPr>
            <p:txBody>
              <a:bodyPr wrap="none"/>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33812" name="Text Box 38"/>
              <p:cNvSpPr txBox="1">
                <a:spLocks noChangeArrowheads="1"/>
              </p:cNvSpPr>
              <p:nvPr/>
            </p:nvSpPr>
            <p:spPr bwMode="auto">
              <a:xfrm>
                <a:off x="3579" y="2668"/>
                <a:ext cx="28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med"/>
                  </a14:hiddenLine>
                </a:ext>
              </a:extLst>
            </p:spPr>
            <p:txBody>
              <a:bodyPr t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ClrTx/>
                  <a:buSzTx/>
                  <a:buFontTx/>
                  <a:buNone/>
                </a:pPr>
                <a:r>
                  <a:rPr lang="en-US" altLang="zh-CN" sz="2800">
                    <a:solidFill>
                      <a:schemeClr val="bg2"/>
                    </a:solidFill>
                  </a:rPr>
                  <a:t>a</a:t>
                </a:r>
              </a:p>
            </p:txBody>
          </p:sp>
          <p:sp>
            <p:nvSpPr>
              <p:cNvPr id="33813" name="Text Box 39"/>
              <p:cNvSpPr txBox="1">
                <a:spLocks noChangeArrowheads="1"/>
              </p:cNvSpPr>
              <p:nvPr/>
            </p:nvSpPr>
            <p:spPr bwMode="auto">
              <a:xfrm>
                <a:off x="3651" y="2069"/>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me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a:solidFill>
                      <a:schemeClr val="bg2"/>
                    </a:solidFill>
                  </a:rPr>
                  <a:t>b</a:t>
                </a:r>
              </a:p>
            </p:txBody>
          </p:sp>
          <p:sp>
            <p:nvSpPr>
              <p:cNvPr id="874536" name="Line 40"/>
              <p:cNvSpPr>
                <a:spLocks noChangeShapeType="1"/>
              </p:cNvSpPr>
              <p:nvPr/>
            </p:nvSpPr>
            <p:spPr bwMode="auto">
              <a:xfrm>
                <a:off x="3579" y="2333"/>
                <a:ext cx="816" cy="0"/>
              </a:xfrm>
              <a:prstGeom prst="line">
                <a:avLst/>
              </a:prstGeom>
              <a:noFill/>
              <a:ln w="38100">
                <a:solidFill>
                  <a:srgbClr val="000000"/>
                </a:solidFill>
                <a:round/>
                <a:headEnd/>
                <a:tailEnd type="triangle" w="lg" len="med"/>
              </a:ln>
              <a:effectLst/>
            </p:spPr>
            <p:txBody>
              <a:bodyPr wrap="none"/>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33815" name="Oval 41"/>
              <p:cNvSpPr>
                <a:spLocks noChangeArrowheads="1"/>
              </p:cNvSpPr>
              <p:nvPr/>
            </p:nvSpPr>
            <p:spPr bwMode="auto">
              <a:xfrm>
                <a:off x="4395" y="2141"/>
                <a:ext cx="336" cy="384"/>
              </a:xfrm>
              <a:prstGeom prst="ellipse">
                <a:avLst/>
              </a:prstGeom>
              <a:solidFill>
                <a:srgbClr val="99CC00"/>
              </a:solidFill>
              <a:ln w="38100">
                <a:solidFill>
                  <a:srgbClr val="000000"/>
                </a:solidFill>
                <a:round/>
                <a:headEnd/>
                <a:tailEnd type="none" w="lg" len="me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a:solidFill>
                      <a:schemeClr val="bg2"/>
                    </a:solidFill>
                  </a:rPr>
                  <a:t>n</a:t>
                </a:r>
              </a:p>
            </p:txBody>
          </p:sp>
        </p:grpSp>
        <p:sp>
          <p:nvSpPr>
            <p:cNvPr id="33804" name="Text Box 42"/>
            <p:cNvSpPr txBox="1">
              <a:spLocks noChangeArrowheads="1"/>
            </p:cNvSpPr>
            <p:nvPr/>
          </p:nvSpPr>
          <p:spPr bwMode="auto">
            <a:xfrm>
              <a:off x="3555" y="3034"/>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me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chemeClr val="bg2"/>
                  </a:solidFill>
                </a:rPr>
                <a:t>DFA</a:t>
              </a:r>
            </a:p>
          </p:txBody>
        </p:sp>
      </p:grpSp>
      <p:sp>
        <p:nvSpPr>
          <p:cNvPr id="45"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2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edge">
                                      <p:cBhvr>
                                        <p:cTn id="12" dur="2000"/>
                                        <p:tgtEl>
                                          <p:spTgt spid="5"/>
                                        </p:tgtEl>
                                      </p:cBhvr>
                                    </p:animEffect>
                                  </p:childTnLst>
                                </p:cTn>
                              </p:par>
                            </p:childTnLst>
                          </p:cTn>
                        </p:par>
                        <p:par>
                          <p:cTn id="13" fill="hold" nodeType="afterGroup">
                            <p:stCondLst>
                              <p:cond delay="2000"/>
                            </p:stCondLst>
                            <p:childTnLst>
                              <p:par>
                                <p:cTn id="14" presetID="2" presetClass="entr" presetSubtype="6" fill="hold" grpId="0" nodeType="afterEffect">
                                  <p:stCondLst>
                                    <p:cond delay="0"/>
                                  </p:stCondLst>
                                  <p:childTnLst>
                                    <p:set>
                                      <p:cBhvr>
                                        <p:cTn id="15" dur="1" fill="hold">
                                          <p:stCondLst>
                                            <p:cond delay="0"/>
                                          </p:stCondLst>
                                        </p:cTn>
                                        <p:tgtEl>
                                          <p:spTgt spid="45"/>
                                        </p:tgtEl>
                                        <p:attrNameLst>
                                          <p:attrName>style.visibility</p:attrName>
                                        </p:attrNameLst>
                                      </p:cBhvr>
                                      <p:to>
                                        <p:strVal val="visible"/>
                                      </p:to>
                                    </p:set>
                                    <p:anim calcmode="lin" valueType="num">
                                      <p:cBhvr additive="base">
                                        <p:cTn id="16" dur="500" fill="hold"/>
                                        <p:tgtEl>
                                          <p:spTgt spid="45"/>
                                        </p:tgtEl>
                                        <p:attrNameLst>
                                          <p:attrName>ppt_x</p:attrName>
                                        </p:attrNameLst>
                                      </p:cBhvr>
                                      <p:tavLst>
                                        <p:tav tm="0">
                                          <p:val>
                                            <p:strVal val="1+#ppt_w/2"/>
                                          </p:val>
                                        </p:tav>
                                        <p:tav tm="100000">
                                          <p:val>
                                            <p:strVal val="#ppt_x"/>
                                          </p:val>
                                        </p:tav>
                                      </p:tavLst>
                                    </p:anim>
                                    <p:anim calcmode="lin" valueType="num">
                                      <p:cBhvr additive="base">
                                        <p:cTn id="17"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4" name="日期占位符 3"/>
          <p:cNvSpPr>
            <a:spLocks noGrp="1"/>
          </p:cNvSpPr>
          <p:nvPr>
            <p:ph type="dt" sz="quarter" idx="10"/>
          </p:nvPr>
        </p:nvSpPr>
        <p:spPr/>
        <p:txBody>
          <a:bodyPr/>
          <a:lstStyle/>
          <a:p>
            <a:pPr>
              <a:defRPr/>
            </a:pPr>
            <a:fld id="{F84E8D77-86BF-4014-85D9-33602C535683}" type="datetime1">
              <a:rPr lang="zh-CN" altLang="en-US"/>
              <a:pPr>
                <a:defRPr/>
              </a:pPr>
              <a:t>2020/10/7</a:t>
            </a:fld>
            <a:endParaRPr lang="en-US" altLang="zh-CN"/>
          </a:p>
        </p:txBody>
      </p:sp>
      <p:sp>
        <p:nvSpPr>
          <p:cNvPr id="34819" name="Rectangle 7"/>
          <p:cNvSpPr>
            <a:spLocks noChangeArrowheads="1"/>
          </p:cNvSpPr>
          <p:nvPr/>
        </p:nvSpPr>
        <p:spPr bwMode="auto">
          <a:xfrm>
            <a:off x="1042988" y="0"/>
            <a:ext cx="6745287" cy="585788"/>
          </a:xfrm>
          <a:prstGeom prst="rect">
            <a:avLst/>
          </a:prstGeom>
          <a:solidFill>
            <a:srgbClr val="37F01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ts val="600"/>
              </a:spcBef>
              <a:buFont typeface="Monotype Sorts" pitchFamily="2" charset="2"/>
              <a:buNone/>
            </a:pPr>
            <a:r>
              <a:rPr lang="zh-CN" altLang="en-US">
                <a:solidFill>
                  <a:schemeClr val="bg2"/>
                </a:solidFill>
              </a:rPr>
              <a:t>状态集合 </a:t>
            </a:r>
            <a:r>
              <a:rPr lang="en-US" altLang="zh-CN">
                <a:solidFill>
                  <a:schemeClr val="bg2"/>
                </a:solidFill>
              </a:rPr>
              <a:t>P </a:t>
            </a:r>
            <a:r>
              <a:rPr lang="zh-CN" altLang="en-US">
                <a:solidFill>
                  <a:schemeClr val="bg2"/>
                </a:solidFill>
              </a:rPr>
              <a:t>的</a:t>
            </a:r>
            <a:r>
              <a:rPr lang="en-US" altLang="zh-CN">
                <a:solidFill>
                  <a:schemeClr val="bg2"/>
                </a:solidFill>
              </a:rPr>
              <a:t>ε-</a:t>
            </a:r>
            <a:r>
              <a:rPr lang="zh-CN" altLang="en-US">
                <a:solidFill>
                  <a:schemeClr val="bg2"/>
                </a:solidFill>
              </a:rPr>
              <a:t>闭包：</a:t>
            </a:r>
            <a:r>
              <a:rPr lang="en-US" altLang="zh-CN">
                <a:solidFill>
                  <a:schemeClr val="bg2"/>
                </a:solidFill>
              </a:rPr>
              <a:t>ε-closure(P)</a:t>
            </a:r>
          </a:p>
        </p:txBody>
      </p:sp>
      <p:sp>
        <p:nvSpPr>
          <p:cNvPr id="813069" name="AutoShape 13"/>
          <p:cNvSpPr>
            <a:spLocks noChangeArrowheads="1"/>
          </p:cNvSpPr>
          <p:nvPr/>
        </p:nvSpPr>
        <p:spPr bwMode="auto">
          <a:xfrm>
            <a:off x="571500" y="1041400"/>
            <a:ext cx="8064500" cy="1447800"/>
          </a:xfrm>
          <a:prstGeom prst="roundRect">
            <a:avLst>
              <a:gd name="adj" fmla="val 16667"/>
            </a:avLst>
          </a:pr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800">
                <a:solidFill>
                  <a:schemeClr val="bg2"/>
                </a:solidFill>
                <a:ea typeface="楷体_GB2312" pitchFamily="49" charset="-122"/>
              </a:rPr>
              <a:t>（</a:t>
            </a:r>
            <a:r>
              <a:rPr lang="en-US" altLang="zh-CN" sz="2800">
                <a:solidFill>
                  <a:schemeClr val="bg2"/>
                </a:solidFill>
                <a:ea typeface="楷体_GB2312" pitchFamily="49" charset="-122"/>
              </a:rPr>
              <a:t>1</a:t>
            </a:r>
            <a:r>
              <a:rPr lang="zh-CN" altLang="en-US" sz="2800">
                <a:solidFill>
                  <a:schemeClr val="bg2"/>
                </a:solidFill>
                <a:ea typeface="楷体_GB2312" pitchFamily="49" charset="-122"/>
              </a:rPr>
              <a:t>）若</a:t>
            </a:r>
            <a:r>
              <a:rPr lang="en-US" altLang="zh-CN" sz="2800">
                <a:solidFill>
                  <a:schemeClr val="bg2"/>
                </a:solidFill>
                <a:ea typeface="楷体_GB2312" pitchFamily="49" charset="-122"/>
              </a:rPr>
              <a:t>q∈P</a:t>
            </a:r>
            <a:r>
              <a:rPr lang="zh-CN" altLang="en-US" sz="2800">
                <a:solidFill>
                  <a:schemeClr val="bg2"/>
                </a:solidFill>
                <a:ea typeface="楷体_GB2312" pitchFamily="49" charset="-122"/>
              </a:rPr>
              <a:t>，则</a:t>
            </a:r>
            <a:r>
              <a:rPr lang="en-US" altLang="zh-CN" sz="2800">
                <a:solidFill>
                  <a:schemeClr val="bg2"/>
                </a:solidFill>
                <a:ea typeface="楷体_GB2312" pitchFamily="49" charset="-122"/>
              </a:rPr>
              <a:t>q∈</a:t>
            </a:r>
            <a:r>
              <a:rPr lang="en-US" altLang="zh-CN" sz="2800">
                <a:solidFill>
                  <a:schemeClr val="bg2"/>
                </a:solidFill>
                <a:ea typeface="楷体_GB2312" pitchFamily="49" charset="-122"/>
                <a:sym typeface="Symbol" panose="05050102010706020507" pitchFamily="18" charset="2"/>
              </a:rPr>
              <a:t></a:t>
            </a:r>
            <a:r>
              <a:rPr lang="en-US" altLang="zh-CN" sz="2800">
                <a:solidFill>
                  <a:schemeClr val="bg2"/>
                </a:solidFill>
                <a:ea typeface="楷体_GB2312" pitchFamily="49" charset="-122"/>
              </a:rPr>
              <a:t>-closure(P)</a:t>
            </a:r>
            <a:r>
              <a:rPr lang="zh-CN" altLang="en-US" sz="2800">
                <a:solidFill>
                  <a:schemeClr val="bg2"/>
                </a:solidFill>
                <a:ea typeface="楷体_GB2312" pitchFamily="49" charset="-122"/>
              </a:rPr>
              <a:t>；</a:t>
            </a:r>
          </a:p>
          <a:p>
            <a:pPr eaLnBrk="1" hangingPunct="1">
              <a:spcBef>
                <a:spcPct val="0"/>
              </a:spcBef>
              <a:buClrTx/>
              <a:buSzTx/>
              <a:buFontTx/>
              <a:buNone/>
            </a:pPr>
            <a:r>
              <a:rPr lang="zh-CN" altLang="en-US" sz="2800">
                <a:solidFill>
                  <a:schemeClr val="bg2"/>
                </a:solidFill>
                <a:ea typeface="楷体_GB2312" pitchFamily="49" charset="-122"/>
              </a:rPr>
              <a:t>（</a:t>
            </a:r>
            <a:r>
              <a:rPr lang="en-US" altLang="zh-CN" sz="2800">
                <a:solidFill>
                  <a:schemeClr val="bg2"/>
                </a:solidFill>
                <a:ea typeface="楷体_GB2312" pitchFamily="49" charset="-122"/>
              </a:rPr>
              <a:t>2</a:t>
            </a:r>
            <a:r>
              <a:rPr lang="zh-CN" altLang="en-US" sz="2800">
                <a:solidFill>
                  <a:schemeClr val="bg2"/>
                </a:solidFill>
                <a:ea typeface="楷体_GB2312" pitchFamily="49" charset="-122"/>
              </a:rPr>
              <a:t>）若</a:t>
            </a:r>
            <a:r>
              <a:rPr lang="en-US" altLang="zh-CN" sz="2800">
                <a:solidFill>
                  <a:schemeClr val="bg2"/>
                </a:solidFill>
                <a:ea typeface="楷体_GB2312" pitchFamily="49" charset="-122"/>
              </a:rPr>
              <a:t>q∈P</a:t>
            </a:r>
            <a:r>
              <a:rPr lang="zh-CN" altLang="en-US" sz="2800">
                <a:solidFill>
                  <a:schemeClr val="bg2"/>
                </a:solidFill>
                <a:ea typeface="楷体_GB2312" pitchFamily="49" charset="-122"/>
              </a:rPr>
              <a:t>，则从</a:t>
            </a:r>
            <a:r>
              <a:rPr lang="en-US" altLang="zh-CN" sz="2800">
                <a:solidFill>
                  <a:schemeClr val="bg2"/>
                </a:solidFill>
                <a:ea typeface="楷体_GB2312" pitchFamily="49" charset="-122"/>
              </a:rPr>
              <a:t>q</a:t>
            </a:r>
            <a:r>
              <a:rPr lang="zh-CN" altLang="en-US" sz="2800">
                <a:solidFill>
                  <a:schemeClr val="bg2"/>
                </a:solidFill>
                <a:ea typeface="楷体_GB2312" pitchFamily="49" charset="-122"/>
              </a:rPr>
              <a:t>出发经过任意条</a:t>
            </a:r>
            <a:r>
              <a:rPr lang="zh-CN" altLang="en-US" sz="2800">
                <a:solidFill>
                  <a:schemeClr val="bg2"/>
                </a:solidFill>
                <a:ea typeface="楷体_GB2312" pitchFamily="49" charset="-122"/>
                <a:sym typeface="Symbol" panose="05050102010706020507" pitchFamily="18" charset="2"/>
              </a:rPr>
              <a:t></a:t>
            </a:r>
            <a:r>
              <a:rPr lang="zh-CN" altLang="en-US" sz="2800">
                <a:solidFill>
                  <a:schemeClr val="bg2"/>
                </a:solidFill>
                <a:ea typeface="楷体_GB2312" pitchFamily="49" charset="-122"/>
              </a:rPr>
              <a:t>弧而能到达的任何状态  </a:t>
            </a:r>
            <a:r>
              <a:rPr lang="en-US" altLang="zh-CN" sz="2800">
                <a:solidFill>
                  <a:schemeClr val="bg2"/>
                </a:solidFill>
                <a:ea typeface="楷体_GB2312" pitchFamily="49" charset="-122"/>
              </a:rPr>
              <a:t>q'∈</a:t>
            </a:r>
            <a:r>
              <a:rPr lang="en-US" altLang="zh-CN" sz="2800">
                <a:solidFill>
                  <a:schemeClr val="bg2"/>
                </a:solidFill>
                <a:ea typeface="楷体_GB2312" pitchFamily="49" charset="-122"/>
                <a:sym typeface="Symbol" panose="05050102010706020507" pitchFamily="18" charset="2"/>
              </a:rPr>
              <a:t></a:t>
            </a:r>
            <a:r>
              <a:rPr lang="en-US" altLang="zh-CN" sz="2800">
                <a:solidFill>
                  <a:schemeClr val="bg2"/>
                </a:solidFill>
                <a:ea typeface="楷体_GB2312" pitchFamily="49" charset="-122"/>
              </a:rPr>
              <a:t>-closure(P)</a:t>
            </a:r>
            <a:r>
              <a:rPr lang="zh-CN" altLang="en-US" sz="2800">
                <a:solidFill>
                  <a:schemeClr val="bg2"/>
                </a:solidFill>
                <a:ea typeface="楷体_GB2312" pitchFamily="49" charset="-122"/>
              </a:rPr>
              <a:t>。</a:t>
            </a:r>
          </a:p>
        </p:txBody>
      </p:sp>
      <p:grpSp>
        <p:nvGrpSpPr>
          <p:cNvPr id="2" name="Group 73"/>
          <p:cNvGrpSpPr>
            <a:grpSpLocks/>
          </p:cNvGrpSpPr>
          <p:nvPr/>
        </p:nvGrpSpPr>
        <p:grpSpPr bwMode="auto">
          <a:xfrm>
            <a:off x="755650" y="3432175"/>
            <a:ext cx="3848100" cy="2027238"/>
            <a:chOff x="476" y="2162"/>
            <a:chExt cx="2424" cy="1277"/>
          </a:xfrm>
        </p:grpSpPr>
        <p:sp>
          <p:nvSpPr>
            <p:cNvPr id="34857" name="Rectangle 18"/>
            <p:cNvSpPr>
              <a:spLocks noChangeArrowheads="1"/>
            </p:cNvSpPr>
            <p:nvPr/>
          </p:nvSpPr>
          <p:spPr bwMode="auto">
            <a:xfrm>
              <a:off x="2085" y="2345"/>
              <a:ext cx="23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12700" tIns="12700" rIns="12700" bIns="12700"/>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lang="en-US" altLang="zh-CN" sz="2800">
                  <a:solidFill>
                    <a:schemeClr val="bg2"/>
                  </a:solidFill>
                  <a:latin typeface="Tahoma" panose="020B0604030504040204" pitchFamily="34" charset="0"/>
                </a:rPr>
                <a:t>ε</a:t>
              </a:r>
            </a:p>
          </p:txBody>
        </p:sp>
        <p:sp>
          <p:nvSpPr>
            <p:cNvPr id="34858" name="Rectangle 19"/>
            <p:cNvSpPr>
              <a:spLocks noChangeArrowheads="1"/>
            </p:cNvSpPr>
            <p:nvPr/>
          </p:nvSpPr>
          <p:spPr bwMode="auto">
            <a:xfrm>
              <a:off x="1311" y="2290"/>
              <a:ext cx="23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12700" tIns="12700" rIns="12700" bIns="12700"/>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lang="en-US" altLang="zh-CN" sz="2800">
                  <a:solidFill>
                    <a:schemeClr val="bg2"/>
                  </a:solidFill>
                  <a:latin typeface="Tahoma" panose="020B0604030504040204" pitchFamily="34" charset="0"/>
                </a:rPr>
                <a:t>ε</a:t>
              </a:r>
            </a:p>
          </p:txBody>
        </p:sp>
        <p:sp>
          <p:nvSpPr>
            <p:cNvPr id="34859" name="Rectangle 20"/>
            <p:cNvSpPr>
              <a:spLocks noChangeArrowheads="1"/>
            </p:cNvSpPr>
            <p:nvPr/>
          </p:nvSpPr>
          <p:spPr bwMode="auto">
            <a:xfrm>
              <a:off x="1319" y="2709"/>
              <a:ext cx="23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12700" tIns="12700" rIns="12700" bIns="12700"/>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lang="en-US" altLang="zh-CN" sz="2800">
                  <a:solidFill>
                    <a:schemeClr val="bg2"/>
                  </a:solidFill>
                  <a:latin typeface="Tahoma" panose="020B0604030504040204" pitchFamily="34" charset="0"/>
                </a:rPr>
                <a:t>ε</a:t>
              </a:r>
            </a:p>
          </p:txBody>
        </p:sp>
        <p:sp>
          <p:nvSpPr>
            <p:cNvPr id="34860" name="Rectangle 22"/>
            <p:cNvSpPr>
              <a:spLocks noChangeArrowheads="1"/>
            </p:cNvSpPr>
            <p:nvPr/>
          </p:nvSpPr>
          <p:spPr bwMode="auto">
            <a:xfrm>
              <a:off x="697" y="2623"/>
              <a:ext cx="307"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12700" tIns="12700" rIns="12700" bIns="12700"/>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a:solidFill>
                    <a:schemeClr val="bg2"/>
                  </a:solidFill>
                </a:rPr>
                <a:t>P</a:t>
              </a:r>
            </a:p>
          </p:txBody>
        </p:sp>
        <p:grpSp>
          <p:nvGrpSpPr>
            <p:cNvPr id="34861" name="Group 27"/>
            <p:cNvGrpSpPr>
              <a:grpSpLocks/>
            </p:cNvGrpSpPr>
            <p:nvPr/>
          </p:nvGrpSpPr>
          <p:grpSpPr bwMode="auto">
            <a:xfrm>
              <a:off x="476" y="2162"/>
              <a:ext cx="767" cy="1277"/>
              <a:chOff x="-4" y="0"/>
              <a:chExt cx="20004" cy="20000"/>
            </a:xfrm>
          </p:grpSpPr>
          <p:sp>
            <p:nvSpPr>
              <p:cNvPr id="813084" name="Arc 28"/>
              <p:cNvSpPr>
                <a:spLocks/>
              </p:cNvSpPr>
              <p:nvPr/>
            </p:nvSpPr>
            <p:spPr bwMode="auto">
              <a:xfrm flipV="1">
                <a:off x="13975" y="7142"/>
                <a:ext cx="6025" cy="714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085" name="Arc 29"/>
              <p:cNvSpPr>
                <a:spLocks/>
              </p:cNvSpPr>
              <p:nvPr/>
            </p:nvSpPr>
            <p:spPr bwMode="auto">
              <a:xfrm flipH="1">
                <a:off x="9985" y="14283"/>
                <a:ext cx="4016" cy="286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086" name="Arc 30"/>
              <p:cNvSpPr>
                <a:spLocks/>
              </p:cNvSpPr>
              <p:nvPr/>
            </p:nvSpPr>
            <p:spPr bwMode="auto">
              <a:xfrm>
                <a:off x="15984" y="0"/>
                <a:ext cx="4016" cy="71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087" name="Arc 31"/>
              <p:cNvSpPr>
                <a:spLocks/>
              </p:cNvSpPr>
              <p:nvPr/>
            </p:nvSpPr>
            <p:spPr bwMode="auto">
              <a:xfrm flipH="1" flipV="1">
                <a:off x="2004" y="17134"/>
                <a:ext cx="4016" cy="286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088" name="Arc 32"/>
              <p:cNvSpPr>
                <a:spLocks/>
              </p:cNvSpPr>
              <p:nvPr/>
            </p:nvSpPr>
            <p:spPr bwMode="auto">
              <a:xfrm flipV="1">
                <a:off x="5995" y="17134"/>
                <a:ext cx="4016" cy="286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089" name="Arc 33"/>
              <p:cNvSpPr>
                <a:spLocks/>
              </p:cNvSpPr>
              <p:nvPr/>
            </p:nvSpPr>
            <p:spPr bwMode="auto">
              <a:xfrm flipH="1">
                <a:off x="9985" y="0"/>
                <a:ext cx="6025" cy="429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090" name="Arc 34"/>
              <p:cNvSpPr>
                <a:spLocks/>
              </p:cNvSpPr>
              <p:nvPr/>
            </p:nvSpPr>
            <p:spPr bwMode="auto">
              <a:xfrm flipV="1">
                <a:off x="3986" y="4276"/>
                <a:ext cx="6025" cy="288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091" name="Arc 35"/>
              <p:cNvSpPr>
                <a:spLocks/>
              </p:cNvSpPr>
              <p:nvPr/>
            </p:nvSpPr>
            <p:spPr bwMode="auto">
              <a:xfrm flipH="1">
                <a:off x="-4" y="7142"/>
                <a:ext cx="4016" cy="429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092" name="Arc 36"/>
              <p:cNvSpPr>
                <a:spLocks/>
              </p:cNvSpPr>
              <p:nvPr/>
            </p:nvSpPr>
            <p:spPr bwMode="auto">
              <a:xfrm flipH="1" flipV="1">
                <a:off x="-4" y="11417"/>
                <a:ext cx="4016" cy="286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093" name="Arc 37"/>
              <p:cNvSpPr>
                <a:spLocks/>
              </p:cNvSpPr>
              <p:nvPr/>
            </p:nvSpPr>
            <p:spPr bwMode="auto">
              <a:xfrm flipH="1">
                <a:off x="2004" y="14283"/>
                <a:ext cx="2008" cy="286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grpSp>
        <p:sp>
          <p:nvSpPr>
            <p:cNvPr id="813094" name="Line 38"/>
            <p:cNvSpPr>
              <a:spLocks noChangeShapeType="1"/>
            </p:cNvSpPr>
            <p:nvPr/>
          </p:nvSpPr>
          <p:spPr bwMode="auto">
            <a:xfrm>
              <a:off x="1043" y="2602"/>
              <a:ext cx="537" cy="1"/>
            </a:xfrm>
            <a:prstGeom prst="line">
              <a:avLst/>
            </a:prstGeom>
            <a:noFill/>
            <a:ln w="38100">
              <a:solidFill>
                <a:schemeClr val="bg2"/>
              </a:solidFill>
              <a:round/>
              <a:headEnd type="none" w="med" len="sm"/>
              <a:tailEnd type="triangle" w="lg" len="me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095" name="Oval 39"/>
            <p:cNvSpPr>
              <a:spLocks noChangeArrowheads="1"/>
            </p:cNvSpPr>
            <p:nvPr/>
          </p:nvSpPr>
          <p:spPr bwMode="auto">
            <a:xfrm>
              <a:off x="1625" y="2345"/>
              <a:ext cx="384" cy="456"/>
            </a:xfrm>
            <a:prstGeom prst="ellipse">
              <a:avLst/>
            </a:prstGeom>
            <a:noFill/>
            <a:ln w="38100">
              <a:solidFill>
                <a:schemeClr val="bg2"/>
              </a:solidFill>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096" name="Line 40"/>
            <p:cNvSpPr>
              <a:spLocks noChangeShapeType="1"/>
            </p:cNvSpPr>
            <p:nvPr/>
          </p:nvSpPr>
          <p:spPr bwMode="auto">
            <a:xfrm>
              <a:off x="2008" y="2618"/>
              <a:ext cx="461" cy="1"/>
            </a:xfrm>
            <a:prstGeom prst="line">
              <a:avLst/>
            </a:prstGeom>
            <a:noFill/>
            <a:ln w="38100">
              <a:solidFill>
                <a:schemeClr val="bg2"/>
              </a:solidFill>
              <a:round/>
              <a:headEnd type="none" w="med" len="sm"/>
              <a:tailEnd type="triangle" w="lg" len="me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097" name="Oval 41"/>
            <p:cNvSpPr>
              <a:spLocks noChangeArrowheads="1"/>
            </p:cNvSpPr>
            <p:nvPr/>
          </p:nvSpPr>
          <p:spPr bwMode="auto">
            <a:xfrm>
              <a:off x="2468" y="2345"/>
              <a:ext cx="384" cy="456"/>
            </a:xfrm>
            <a:prstGeom prst="ellipse">
              <a:avLst/>
            </a:prstGeom>
            <a:noFill/>
            <a:ln w="38100">
              <a:solidFill>
                <a:schemeClr val="bg2"/>
              </a:solidFill>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098" name="Line 42"/>
            <p:cNvSpPr>
              <a:spLocks noChangeShapeType="1"/>
            </p:cNvSpPr>
            <p:nvPr/>
          </p:nvSpPr>
          <p:spPr bwMode="auto">
            <a:xfrm>
              <a:off x="782" y="2983"/>
              <a:ext cx="1151" cy="1"/>
            </a:xfrm>
            <a:prstGeom prst="line">
              <a:avLst/>
            </a:prstGeom>
            <a:noFill/>
            <a:ln w="38100">
              <a:solidFill>
                <a:schemeClr val="bg2"/>
              </a:solidFill>
              <a:round/>
              <a:headEnd type="none" w="med" len="sm"/>
              <a:tailEnd type="triangle" w="lg" len="me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099" name="Oval 43"/>
            <p:cNvSpPr>
              <a:spLocks noChangeArrowheads="1"/>
            </p:cNvSpPr>
            <p:nvPr/>
          </p:nvSpPr>
          <p:spPr bwMode="auto">
            <a:xfrm>
              <a:off x="1932" y="2800"/>
              <a:ext cx="384" cy="457"/>
            </a:xfrm>
            <a:prstGeom prst="ellipse">
              <a:avLst/>
            </a:prstGeom>
            <a:noFill/>
            <a:ln w="38100">
              <a:solidFill>
                <a:schemeClr val="bg2"/>
              </a:solidFill>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34868" name="Rectangle 44"/>
            <p:cNvSpPr>
              <a:spLocks noChangeArrowheads="1"/>
            </p:cNvSpPr>
            <p:nvPr/>
          </p:nvSpPr>
          <p:spPr bwMode="auto">
            <a:xfrm>
              <a:off x="2473" y="2435"/>
              <a:ext cx="427"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12700" tIns="12700" rIns="12700" bIns="12700"/>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a:solidFill>
                    <a:schemeClr val="bg2"/>
                  </a:solidFill>
                </a:rPr>
                <a:t>s</a:t>
              </a:r>
              <a:r>
                <a:rPr kumimoji="0" lang="en-US" altLang="zh-CN" sz="2800" baseline="-25000">
                  <a:solidFill>
                    <a:schemeClr val="bg2"/>
                  </a:solidFill>
                </a:rPr>
                <a:t>2</a:t>
              </a:r>
            </a:p>
          </p:txBody>
        </p:sp>
        <p:sp>
          <p:nvSpPr>
            <p:cNvPr id="34869" name="Rectangle 47"/>
            <p:cNvSpPr>
              <a:spLocks noChangeArrowheads="1"/>
            </p:cNvSpPr>
            <p:nvPr/>
          </p:nvSpPr>
          <p:spPr bwMode="auto">
            <a:xfrm>
              <a:off x="1654" y="2436"/>
              <a:ext cx="40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12700" tIns="12700" rIns="12700" bIns="12700"/>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a:solidFill>
                    <a:schemeClr val="bg2"/>
                  </a:solidFill>
                </a:rPr>
                <a:t>s</a:t>
              </a:r>
              <a:r>
                <a:rPr kumimoji="0" lang="en-US" altLang="zh-CN" sz="2800" baseline="-25000">
                  <a:solidFill>
                    <a:schemeClr val="bg2"/>
                  </a:solidFill>
                </a:rPr>
                <a:t>1</a:t>
              </a:r>
            </a:p>
          </p:txBody>
        </p:sp>
        <p:sp>
          <p:nvSpPr>
            <p:cNvPr id="34870" name="Rectangle 48"/>
            <p:cNvSpPr>
              <a:spLocks noChangeArrowheads="1"/>
            </p:cNvSpPr>
            <p:nvPr/>
          </p:nvSpPr>
          <p:spPr bwMode="auto">
            <a:xfrm>
              <a:off x="1948" y="2891"/>
              <a:ext cx="38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12700" tIns="12700" rIns="12700" bIns="12700"/>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a:solidFill>
                    <a:schemeClr val="bg2"/>
                  </a:solidFill>
                </a:rPr>
                <a:t>s</a:t>
              </a:r>
              <a:r>
                <a:rPr kumimoji="0" lang="en-US" altLang="zh-CN" sz="2800" baseline="-25000">
                  <a:solidFill>
                    <a:schemeClr val="bg2"/>
                  </a:solidFill>
                </a:rPr>
                <a:t>3</a:t>
              </a:r>
            </a:p>
          </p:txBody>
        </p:sp>
      </p:grpSp>
      <p:grpSp>
        <p:nvGrpSpPr>
          <p:cNvPr id="3" name="组合 2"/>
          <p:cNvGrpSpPr>
            <a:grpSpLocks/>
          </p:cNvGrpSpPr>
          <p:nvPr/>
        </p:nvGrpSpPr>
        <p:grpSpPr bwMode="auto">
          <a:xfrm>
            <a:off x="4862513" y="2820988"/>
            <a:ext cx="3309937" cy="3105150"/>
            <a:chOff x="4380164" y="3141663"/>
            <a:chExt cx="3309687" cy="3106238"/>
          </a:xfrm>
        </p:grpSpPr>
        <p:sp>
          <p:nvSpPr>
            <p:cNvPr id="34825" name="Rectangle 16"/>
            <p:cNvSpPr>
              <a:spLocks noChangeArrowheads="1"/>
            </p:cNvSpPr>
            <p:nvPr/>
          </p:nvSpPr>
          <p:spPr bwMode="auto">
            <a:xfrm>
              <a:off x="4932040" y="5859572"/>
              <a:ext cx="2148210" cy="388329"/>
            </a:xfrm>
            <a:prstGeom prst="rect">
              <a:avLst/>
            </a:prstGeom>
            <a:solidFill>
              <a:srgbClr val="66FF33"/>
            </a:solidFill>
            <a:ln w="50800">
              <a:solidFill>
                <a:srgbClr val="6EF27E"/>
              </a:solidFill>
              <a:miter lim="800000"/>
              <a:headEnd/>
              <a:tailEnd/>
            </a:ln>
          </p:spPr>
          <p:txBody>
            <a:bodyPr lIns="12700" tIns="12700" rIns="12700" bIns="12700"/>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2400">
                  <a:solidFill>
                    <a:schemeClr val="bg2"/>
                  </a:solidFill>
                  <a:latin typeface="Tahoma" panose="020B0604030504040204" pitchFamily="34" charset="0"/>
                </a:rPr>
                <a:t>ε_</a:t>
              </a:r>
              <a:r>
                <a:rPr kumimoji="0" lang="en-US" altLang="zh-CN" sz="2400">
                  <a:solidFill>
                    <a:schemeClr val="bg2"/>
                  </a:solidFill>
                </a:rPr>
                <a:t> closure(P)</a:t>
              </a:r>
            </a:p>
          </p:txBody>
        </p:sp>
        <p:sp>
          <p:nvSpPr>
            <p:cNvPr id="34826" name="Rectangle 21"/>
            <p:cNvSpPr>
              <a:spLocks noChangeArrowheads="1"/>
            </p:cNvSpPr>
            <p:nvPr/>
          </p:nvSpPr>
          <p:spPr bwMode="auto">
            <a:xfrm>
              <a:off x="5986463" y="3969895"/>
              <a:ext cx="487363" cy="553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lIns="12700" tIns="12700" rIns="12700" bIns="12700"/>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a:solidFill>
                    <a:schemeClr val="bg2"/>
                  </a:solidFill>
                </a:rPr>
                <a:t>P</a:t>
              </a:r>
            </a:p>
          </p:txBody>
        </p:sp>
        <p:sp>
          <p:nvSpPr>
            <p:cNvPr id="813079" name="Arc 23"/>
            <p:cNvSpPr>
              <a:spLocks/>
            </p:cNvSpPr>
            <p:nvPr/>
          </p:nvSpPr>
          <p:spPr bwMode="auto">
            <a:xfrm flipH="1">
              <a:off x="5986593" y="3141663"/>
              <a:ext cx="365097" cy="5558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a:solidFill>
                <a:srgbClr val="6EF27E"/>
              </a:solidFill>
              <a:prstDash val="sysDot"/>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080" name="Arc 24"/>
            <p:cNvSpPr>
              <a:spLocks/>
            </p:cNvSpPr>
            <p:nvPr/>
          </p:nvSpPr>
          <p:spPr bwMode="auto">
            <a:xfrm>
              <a:off x="6350102" y="3141663"/>
              <a:ext cx="366685" cy="5558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a:solidFill>
                <a:srgbClr val="6EF27E"/>
              </a:solidFill>
              <a:prstDash val="sysDot"/>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081" name="Arc 25"/>
            <p:cNvSpPr>
              <a:spLocks/>
            </p:cNvSpPr>
            <p:nvPr/>
          </p:nvSpPr>
          <p:spPr bwMode="auto">
            <a:xfrm>
              <a:off x="7202526" y="3834056"/>
              <a:ext cx="487325" cy="6876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a:solidFill>
                <a:srgbClr val="6EF27E"/>
              </a:solidFill>
              <a:prstDash val="sysDot"/>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082" name="Arc 26"/>
            <p:cNvSpPr>
              <a:spLocks/>
            </p:cNvSpPr>
            <p:nvPr/>
          </p:nvSpPr>
          <p:spPr bwMode="auto">
            <a:xfrm flipV="1">
              <a:off x="7202526" y="4524859"/>
              <a:ext cx="487325" cy="2779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a:solidFill>
                <a:srgbClr val="6EF27E"/>
              </a:solidFill>
              <a:prstDash val="sysDot"/>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34831" name="Rectangle 45"/>
            <p:cNvSpPr>
              <a:spLocks noChangeArrowheads="1"/>
            </p:cNvSpPr>
            <p:nvPr/>
          </p:nvSpPr>
          <p:spPr bwMode="auto">
            <a:xfrm>
              <a:off x="7080250" y="4247489"/>
              <a:ext cx="563563" cy="41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lIns="12700" tIns="12700" rIns="12700" bIns="12700"/>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a:solidFill>
                    <a:schemeClr val="bg2"/>
                  </a:solidFill>
                </a:rPr>
                <a:t>s</a:t>
              </a:r>
              <a:r>
                <a:rPr kumimoji="0" lang="en-US" altLang="zh-CN" sz="2800" baseline="-25000">
                  <a:solidFill>
                    <a:schemeClr val="bg2"/>
                  </a:solidFill>
                </a:rPr>
                <a:t>2</a:t>
              </a:r>
            </a:p>
          </p:txBody>
        </p:sp>
        <p:sp>
          <p:nvSpPr>
            <p:cNvPr id="34832" name="Rectangle 46"/>
            <p:cNvSpPr>
              <a:spLocks noChangeArrowheads="1"/>
            </p:cNvSpPr>
            <p:nvPr/>
          </p:nvSpPr>
          <p:spPr bwMode="auto">
            <a:xfrm>
              <a:off x="6837363" y="3833373"/>
              <a:ext cx="547688" cy="415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lIns="12700" tIns="12700" rIns="12700" bIns="12700"/>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a:solidFill>
                    <a:schemeClr val="bg2"/>
                  </a:solidFill>
                </a:rPr>
                <a:t>s</a:t>
              </a:r>
              <a:r>
                <a:rPr kumimoji="0" lang="en-US" altLang="zh-CN" sz="2800" baseline="-25000">
                  <a:solidFill>
                    <a:schemeClr val="bg2"/>
                  </a:solidFill>
                </a:rPr>
                <a:t>1</a:t>
              </a:r>
            </a:p>
          </p:txBody>
        </p:sp>
        <p:sp>
          <p:nvSpPr>
            <p:cNvPr id="34833" name="Rectangle 49"/>
            <p:cNvSpPr>
              <a:spLocks noChangeArrowheads="1"/>
            </p:cNvSpPr>
            <p:nvPr/>
          </p:nvSpPr>
          <p:spPr bwMode="auto">
            <a:xfrm>
              <a:off x="6546850" y="4663122"/>
              <a:ext cx="517525" cy="415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lIns="12700" tIns="12700" rIns="12700" bIns="12700"/>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a:solidFill>
                    <a:schemeClr val="bg2"/>
                  </a:solidFill>
                </a:rPr>
                <a:t>s</a:t>
              </a:r>
              <a:r>
                <a:rPr kumimoji="0" lang="en-US" altLang="zh-CN" sz="2800" baseline="-25000">
                  <a:solidFill>
                    <a:schemeClr val="bg2"/>
                  </a:solidFill>
                </a:rPr>
                <a:t>3</a:t>
              </a:r>
            </a:p>
          </p:txBody>
        </p:sp>
        <p:grpSp>
          <p:nvGrpSpPr>
            <p:cNvPr id="34834" name="Group 50"/>
            <p:cNvGrpSpPr>
              <a:grpSpLocks/>
            </p:cNvGrpSpPr>
            <p:nvPr/>
          </p:nvGrpSpPr>
          <p:grpSpPr bwMode="auto">
            <a:xfrm>
              <a:off x="5499100" y="3417740"/>
              <a:ext cx="1217613" cy="1937092"/>
              <a:chOff x="2" y="0"/>
              <a:chExt cx="19998" cy="20000"/>
            </a:xfrm>
          </p:grpSpPr>
          <p:sp>
            <p:nvSpPr>
              <p:cNvPr id="813107" name="Arc 51"/>
              <p:cNvSpPr>
                <a:spLocks/>
              </p:cNvSpPr>
              <p:nvPr/>
            </p:nvSpPr>
            <p:spPr bwMode="auto">
              <a:xfrm flipV="1">
                <a:off x="13979" y="7135"/>
                <a:ext cx="6022" cy="71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108" name="Arc 52"/>
              <p:cNvSpPr>
                <a:spLocks/>
              </p:cNvSpPr>
              <p:nvPr/>
            </p:nvSpPr>
            <p:spPr bwMode="auto">
              <a:xfrm flipH="1">
                <a:off x="9990" y="14284"/>
                <a:ext cx="4015" cy="286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109" name="Arc 53"/>
              <p:cNvSpPr>
                <a:spLocks/>
              </p:cNvSpPr>
              <p:nvPr/>
            </p:nvSpPr>
            <p:spPr bwMode="auto">
              <a:xfrm>
                <a:off x="15986" y="3"/>
                <a:ext cx="4015" cy="714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110" name="Arc 54"/>
              <p:cNvSpPr>
                <a:spLocks/>
              </p:cNvSpPr>
              <p:nvPr/>
            </p:nvSpPr>
            <p:spPr bwMode="auto">
              <a:xfrm flipH="1" flipV="1">
                <a:off x="2012" y="17137"/>
                <a:ext cx="4015" cy="286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111" name="Arc 55"/>
              <p:cNvSpPr>
                <a:spLocks/>
              </p:cNvSpPr>
              <p:nvPr/>
            </p:nvSpPr>
            <p:spPr bwMode="auto">
              <a:xfrm flipV="1">
                <a:off x="6001" y="17137"/>
                <a:ext cx="4015" cy="286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112" name="Arc 56"/>
              <p:cNvSpPr>
                <a:spLocks/>
              </p:cNvSpPr>
              <p:nvPr/>
            </p:nvSpPr>
            <p:spPr bwMode="auto">
              <a:xfrm flipH="1">
                <a:off x="9990" y="3"/>
                <a:ext cx="6022" cy="429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113" name="Arc 57"/>
              <p:cNvSpPr>
                <a:spLocks/>
              </p:cNvSpPr>
              <p:nvPr/>
            </p:nvSpPr>
            <p:spPr bwMode="auto">
              <a:xfrm flipV="1">
                <a:off x="3994" y="4282"/>
                <a:ext cx="6022" cy="286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114" name="Arc 58"/>
              <p:cNvSpPr>
                <a:spLocks/>
              </p:cNvSpPr>
              <p:nvPr/>
            </p:nvSpPr>
            <p:spPr bwMode="auto">
              <a:xfrm flipH="1">
                <a:off x="5" y="7135"/>
                <a:ext cx="4015"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115" name="Arc 59"/>
              <p:cNvSpPr>
                <a:spLocks/>
              </p:cNvSpPr>
              <p:nvPr/>
            </p:nvSpPr>
            <p:spPr bwMode="auto">
              <a:xfrm flipH="1" flipV="1">
                <a:off x="5" y="11431"/>
                <a:ext cx="4015" cy="286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116" name="Arc 60"/>
              <p:cNvSpPr>
                <a:spLocks/>
              </p:cNvSpPr>
              <p:nvPr/>
            </p:nvSpPr>
            <p:spPr bwMode="auto">
              <a:xfrm flipH="1">
                <a:off x="2012" y="14284"/>
                <a:ext cx="2007" cy="286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grpSp>
        <p:sp>
          <p:nvSpPr>
            <p:cNvPr id="813117" name="Arc 61"/>
            <p:cNvSpPr>
              <a:spLocks/>
            </p:cNvSpPr>
            <p:nvPr/>
          </p:nvSpPr>
          <p:spPr bwMode="auto">
            <a:xfrm flipH="1" flipV="1">
              <a:off x="6715200" y="3695894"/>
              <a:ext cx="488913" cy="13974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a:solidFill>
                <a:srgbClr val="6EF27E"/>
              </a:solidFill>
              <a:prstDash val="sysDot"/>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118" name="Arc 62"/>
            <p:cNvSpPr>
              <a:spLocks/>
            </p:cNvSpPr>
            <p:nvPr/>
          </p:nvSpPr>
          <p:spPr bwMode="auto">
            <a:xfrm flipH="1">
              <a:off x="7080297" y="4801181"/>
              <a:ext cx="123816" cy="2779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a:solidFill>
                <a:srgbClr val="6EF27E"/>
              </a:solidFill>
              <a:prstDash val="sysDot"/>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119" name="Arc 63"/>
            <p:cNvSpPr>
              <a:spLocks/>
            </p:cNvSpPr>
            <p:nvPr/>
          </p:nvSpPr>
          <p:spPr bwMode="auto">
            <a:xfrm flipV="1">
              <a:off x="6837428" y="5077503"/>
              <a:ext cx="244457" cy="13974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a:solidFill>
                <a:srgbClr val="6EF27E"/>
              </a:solidFill>
              <a:prstDash val="sysDot"/>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120" name="Arc 64"/>
            <p:cNvSpPr>
              <a:spLocks/>
            </p:cNvSpPr>
            <p:nvPr/>
          </p:nvSpPr>
          <p:spPr bwMode="auto">
            <a:xfrm>
              <a:off x="6350102" y="5077503"/>
              <a:ext cx="488913" cy="13974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a:solidFill>
                <a:srgbClr val="6EF27E"/>
              </a:solidFill>
              <a:prstDash val="sysDot"/>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121" name="Arc 65"/>
            <p:cNvSpPr>
              <a:spLocks/>
            </p:cNvSpPr>
            <p:nvPr/>
          </p:nvSpPr>
          <p:spPr bwMode="auto">
            <a:xfrm flipV="1">
              <a:off x="5499266" y="3556145"/>
              <a:ext cx="487326" cy="41607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a:solidFill>
                <a:srgbClr val="6EF27E"/>
              </a:solidFill>
              <a:prstDash val="sysDot"/>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122" name="Arc 66"/>
            <p:cNvSpPr>
              <a:spLocks/>
            </p:cNvSpPr>
            <p:nvPr/>
          </p:nvSpPr>
          <p:spPr bwMode="auto">
            <a:xfrm flipH="1">
              <a:off x="5256398" y="3970628"/>
              <a:ext cx="244457" cy="55105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a:solidFill>
                <a:srgbClr val="6EF27E"/>
              </a:solidFill>
              <a:prstDash val="sysDot"/>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123" name="Arc 67"/>
            <p:cNvSpPr>
              <a:spLocks/>
            </p:cNvSpPr>
            <p:nvPr/>
          </p:nvSpPr>
          <p:spPr bwMode="auto">
            <a:xfrm flipH="1" flipV="1">
              <a:off x="5256398" y="4524859"/>
              <a:ext cx="244457" cy="2779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a:solidFill>
                <a:srgbClr val="6EF27E"/>
              </a:solidFill>
              <a:prstDash val="sysDot"/>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124" name="Arc 68"/>
            <p:cNvSpPr>
              <a:spLocks/>
            </p:cNvSpPr>
            <p:nvPr/>
          </p:nvSpPr>
          <p:spPr bwMode="auto">
            <a:xfrm flipH="1">
              <a:off x="5377039" y="4801181"/>
              <a:ext cx="123816" cy="41607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a:solidFill>
                <a:srgbClr val="6EF27E"/>
              </a:solidFill>
              <a:prstDash val="sysDot"/>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125" name="Arc 69"/>
            <p:cNvSpPr>
              <a:spLocks/>
            </p:cNvSpPr>
            <p:nvPr/>
          </p:nvSpPr>
          <p:spPr bwMode="auto">
            <a:xfrm flipH="1" flipV="1">
              <a:off x="5377039" y="5355413"/>
              <a:ext cx="366684" cy="27632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a:solidFill>
                <a:srgbClr val="6EF27E"/>
              </a:solidFill>
              <a:prstDash val="sysDot"/>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126" name="Arc 70"/>
            <p:cNvSpPr>
              <a:spLocks/>
            </p:cNvSpPr>
            <p:nvPr/>
          </p:nvSpPr>
          <p:spPr bwMode="auto">
            <a:xfrm flipV="1">
              <a:off x="6107234" y="5077503"/>
              <a:ext cx="244457" cy="41765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a:solidFill>
                <a:srgbClr val="6EF27E"/>
              </a:solidFill>
              <a:prstDash val="sysDot"/>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127" name="Arc 71"/>
            <p:cNvSpPr>
              <a:spLocks/>
            </p:cNvSpPr>
            <p:nvPr/>
          </p:nvSpPr>
          <p:spPr bwMode="auto">
            <a:xfrm flipV="1">
              <a:off x="5742136" y="5495162"/>
              <a:ext cx="366684" cy="1381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a:solidFill>
                <a:srgbClr val="6EF27E"/>
              </a:solidFill>
              <a:prstDash val="sysDot"/>
              <a:round/>
              <a:headEnd/>
              <a:tailEn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13128" name="AutoShape 72"/>
            <p:cNvSpPr>
              <a:spLocks noChangeArrowheads="1"/>
            </p:cNvSpPr>
            <p:nvPr/>
          </p:nvSpPr>
          <p:spPr bwMode="auto">
            <a:xfrm>
              <a:off x="4380164" y="4437517"/>
              <a:ext cx="609554" cy="363664"/>
            </a:xfrm>
            <a:prstGeom prst="rightArrow">
              <a:avLst>
                <a:gd name="adj1" fmla="val 50000"/>
                <a:gd name="adj2" fmla="val 40000"/>
              </a:avLst>
            </a:prstGeom>
            <a:solidFill>
              <a:srgbClr val="99CC00"/>
            </a:solidFill>
            <a:ln w="50800">
              <a:solidFill>
                <a:srgbClr val="6EF27E"/>
              </a:solidFill>
              <a:miter lim="800000"/>
              <a:headEnd/>
              <a:tailEnd type="none" w="lg"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grpSp>
      <p:sp>
        <p:nvSpPr>
          <p:cNvPr id="813131" name="Text Box 75"/>
          <p:cNvSpPr txBox="1">
            <a:spLocks noChangeArrowheads="1"/>
          </p:cNvSpPr>
          <p:nvPr/>
        </p:nvSpPr>
        <p:spPr bwMode="auto">
          <a:xfrm>
            <a:off x="7704138" y="0"/>
            <a:ext cx="1439862" cy="566738"/>
          </a:xfrm>
          <a:prstGeom prst="rect">
            <a:avLst/>
          </a:prstGeom>
          <a:noFill/>
          <a:ln w="9525">
            <a:noFill/>
            <a:miter lim="800000"/>
            <a:headEnd/>
            <a:tailEnd/>
          </a:ln>
          <a:effectLst/>
        </p:spPr>
        <p:txBody>
          <a:bodyPr lIns="92075" tIns="46038" rIns="92075" bIns="46038">
            <a:spAutoFit/>
          </a:bodyPr>
          <a:lstStyle/>
          <a:p>
            <a:pPr marL="457200">
              <a:lnSpc>
                <a:spcPct val="110000"/>
              </a:lnSpc>
              <a:spcBef>
                <a:spcPct val="50000"/>
              </a:spcBef>
              <a:buClr>
                <a:schemeClr val="folHlink"/>
              </a:buClr>
              <a:buSzPct val="75000"/>
              <a:buFont typeface="Monotype Sorts" pitchFamily="2" charset="2"/>
              <a:buNone/>
              <a:defRPr/>
            </a:pPr>
            <a:r>
              <a:rPr lang="en-US" altLang="zh-CN" dirty="0">
                <a:solidFill>
                  <a:schemeClr val="bg2"/>
                </a:solidFill>
                <a:effectLst>
                  <a:outerShdw blurRad="38100" dist="38100" dir="2700000" algn="tl">
                    <a:srgbClr val="000000"/>
                  </a:outerShdw>
                </a:effectLst>
                <a:latin typeface="Times New Roman" pitchFamily="18" charset="0"/>
              </a:rPr>
              <a:t>P44</a:t>
            </a:r>
          </a:p>
        </p:txBody>
      </p:sp>
      <p:sp>
        <p:nvSpPr>
          <p:cNvPr id="66"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3069"/>
                                        </p:tgtEl>
                                        <p:attrNameLst>
                                          <p:attrName>style.visibility</p:attrName>
                                        </p:attrNameLst>
                                      </p:cBhvr>
                                      <p:to>
                                        <p:strVal val="visible"/>
                                      </p:to>
                                    </p:set>
                                    <p:animEffect transition="in" filter="wipe(left)">
                                      <p:cBhvr>
                                        <p:cTn id="7" dur="500"/>
                                        <p:tgtEl>
                                          <p:spTgt spid="8130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nodeType="afterGroup">
                            <p:stCondLst>
                              <p:cond delay="500"/>
                            </p:stCondLst>
                            <p:childTnLst>
                              <p:par>
                                <p:cTn id="19" presetID="2" presetClass="entr" presetSubtype="6" fill="hold" grpId="0" nodeType="afterEffect">
                                  <p:stCondLst>
                                    <p:cond delay="0"/>
                                  </p:stCondLst>
                                  <p:childTnLst>
                                    <p:set>
                                      <p:cBhvr>
                                        <p:cTn id="20" dur="1" fill="hold">
                                          <p:stCondLst>
                                            <p:cond delay="0"/>
                                          </p:stCondLst>
                                        </p:cTn>
                                        <p:tgtEl>
                                          <p:spTgt spid="66"/>
                                        </p:tgtEl>
                                        <p:attrNameLst>
                                          <p:attrName>style.visibility</p:attrName>
                                        </p:attrNameLst>
                                      </p:cBhvr>
                                      <p:to>
                                        <p:strVal val="visible"/>
                                      </p:to>
                                    </p:set>
                                    <p:anim calcmode="lin" valueType="num">
                                      <p:cBhvr additive="base">
                                        <p:cTn id="21" dur="500" fill="hold"/>
                                        <p:tgtEl>
                                          <p:spTgt spid="66"/>
                                        </p:tgtEl>
                                        <p:attrNameLst>
                                          <p:attrName>ppt_x</p:attrName>
                                        </p:attrNameLst>
                                      </p:cBhvr>
                                      <p:tavLst>
                                        <p:tav tm="0">
                                          <p:val>
                                            <p:strVal val="1+#ppt_w/2"/>
                                          </p:val>
                                        </p:tav>
                                        <p:tav tm="100000">
                                          <p:val>
                                            <p:strVal val="#ppt_x"/>
                                          </p:val>
                                        </p:tav>
                                      </p:tavLst>
                                    </p:anim>
                                    <p:anim calcmode="lin" valueType="num">
                                      <p:cBhvr additive="base">
                                        <p:cTn id="22"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3069" grpId="0" animBg="1" autoUpdateAnimBg="0"/>
      <p:bldP spid="66"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日期占位符 3"/>
          <p:cNvSpPr>
            <a:spLocks noGrp="1"/>
          </p:cNvSpPr>
          <p:nvPr>
            <p:ph type="dt" sz="quarter" idx="10"/>
          </p:nvPr>
        </p:nvSpPr>
        <p:spPr/>
        <p:txBody>
          <a:bodyPr/>
          <a:lstStyle/>
          <a:p>
            <a:pPr>
              <a:defRPr/>
            </a:pPr>
            <a:fld id="{15249DC7-C382-4A62-8B0D-43F796F36FA1}" type="datetime1">
              <a:rPr lang="zh-CN" altLang="en-US"/>
              <a:pPr>
                <a:defRPr/>
              </a:pPr>
              <a:t>2020/10/7</a:t>
            </a:fld>
            <a:endParaRPr lang="en-US" altLang="zh-CN"/>
          </a:p>
        </p:txBody>
      </p:sp>
      <p:sp>
        <p:nvSpPr>
          <p:cNvPr id="35843" name="Text Box 4"/>
          <p:cNvSpPr txBox="1">
            <a:spLocks noChangeArrowheads="1"/>
          </p:cNvSpPr>
          <p:nvPr/>
        </p:nvSpPr>
        <p:spPr bwMode="auto">
          <a:xfrm>
            <a:off x="0" y="0"/>
            <a:ext cx="9144000" cy="1117600"/>
          </a:xfrm>
          <a:prstGeom prst="rect">
            <a:avLst/>
          </a:prstGeom>
          <a:solidFill>
            <a:srgbClr val="FFEB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800">
                <a:solidFill>
                  <a:schemeClr val="bg2"/>
                </a:solidFill>
              </a:rPr>
              <a:t>[</a:t>
            </a:r>
            <a:r>
              <a:rPr lang="zh-CN" altLang="en-US" sz="2800">
                <a:solidFill>
                  <a:schemeClr val="bg2"/>
                </a:solidFill>
              </a:rPr>
              <a:t>例</a:t>
            </a:r>
            <a:r>
              <a:rPr lang="en-US" altLang="zh-CN" sz="2800">
                <a:solidFill>
                  <a:schemeClr val="bg2"/>
                </a:solidFill>
              </a:rPr>
              <a:t>3_11]</a:t>
            </a:r>
            <a:r>
              <a:rPr lang="zh-CN" altLang="en-US" sz="2800">
                <a:solidFill>
                  <a:schemeClr val="bg2"/>
                </a:solidFill>
              </a:rPr>
              <a:t>对图</a:t>
            </a:r>
            <a:r>
              <a:rPr lang="en-US" altLang="zh-CN" sz="2800">
                <a:solidFill>
                  <a:schemeClr val="bg2"/>
                </a:solidFill>
              </a:rPr>
              <a:t>3-13</a:t>
            </a:r>
            <a:r>
              <a:rPr lang="zh-CN" altLang="en-US" sz="2800">
                <a:solidFill>
                  <a:schemeClr val="bg2"/>
                </a:solidFill>
              </a:rPr>
              <a:t>所示的</a:t>
            </a:r>
            <a:r>
              <a:rPr lang="en-US" altLang="zh-CN" sz="2800">
                <a:solidFill>
                  <a:schemeClr val="bg2"/>
                </a:solidFill>
              </a:rPr>
              <a:t>NFA M’</a:t>
            </a:r>
            <a:r>
              <a:rPr lang="zh-CN" altLang="en-US" sz="2800">
                <a:solidFill>
                  <a:schemeClr val="bg2"/>
                </a:solidFill>
              </a:rPr>
              <a:t>，</a:t>
            </a:r>
            <a:endParaRPr lang="en-US" altLang="zh-CN" sz="2800">
              <a:solidFill>
                <a:schemeClr val="bg2"/>
              </a:solidFill>
            </a:endParaRPr>
          </a:p>
          <a:p>
            <a:pPr>
              <a:lnSpc>
                <a:spcPct val="110000"/>
              </a:lnSpc>
              <a:spcBef>
                <a:spcPts val="600"/>
              </a:spcBef>
              <a:buClr>
                <a:schemeClr val="folHlink"/>
              </a:buClr>
              <a:buFont typeface="Monotype Sorts" pitchFamily="2" charset="2"/>
              <a:buNone/>
            </a:pPr>
            <a:r>
              <a:rPr lang="zh-CN" altLang="en-US" sz="2800">
                <a:solidFill>
                  <a:schemeClr val="bg2"/>
                </a:solidFill>
              </a:rPr>
              <a:t>求状态集合 </a:t>
            </a:r>
            <a:r>
              <a:rPr lang="en-US" altLang="zh-CN" sz="2800">
                <a:solidFill>
                  <a:schemeClr val="bg2"/>
                </a:solidFill>
              </a:rPr>
              <a:t>{1}</a:t>
            </a:r>
            <a:r>
              <a:rPr lang="zh-CN" altLang="en-US" sz="2800">
                <a:solidFill>
                  <a:schemeClr val="bg2"/>
                </a:solidFill>
              </a:rPr>
              <a:t>、</a:t>
            </a:r>
            <a:r>
              <a:rPr lang="en-US" altLang="zh-CN" sz="2800">
                <a:solidFill>
                  <a:schemeClr val="bg2"/>
                </a:solidFill>
              </a:rPr>
              <a:t> {2}</a:t>
            </a:r>
            <a:r>
              <a:rPr lang="zh-CN" altLang="en-US" sz="2800">
                <a:solidFill>
                  <a:schemeClr val="bg2"/>
                </a:solidFill>
              </a:rPr>
              <a:t>、</a:t>
            </a:r>
            <a:r>
              <a:rPr lang="en-US" altLang="zh-CN" sz="2800">
                <a:solidFill>
                  <a:schemeClr val="bg2"/>
                </a:solidFill>
              </a:rPr>
              <a:t> {1</a:t>
            </a:r>
            <a:r>
              <a:rPr lang="zh-CN" altLang="en-US" sz="2800">
                <a:solidFill>
                  <a:schemeClr val="bg2"/>
                </a:solidFill>
              </a:rPr>
              <a:t>，</a:t>
            </a:r>
            <a:r>
              <a:rPr lang="en-US" altLang="zh-CN" sz="2800">
                <a:solidFill>
                  <a:schemeClr val="bg2"/>
                </a:solidFill>
              </a:rPr>
              <a:t>2}</a:t>
            </a:r>
            <a:r>
              <a:rPr lang="zh-CN" altLang="en-US" sz="2800">
                <a:solidFill>
                  <a:schemeClr val="bg2"/>
                </a:solidFill>
              </a:rPr>
              <a:t>的</a:t>
            </a:r>
            <a:r>
              <a:rPr lang="en-US" altLang="zh-CN" sz="2800">
                <a:solidFill>
                  <a:schemeClr val="bg2"/>
                </a:solidFill>
              </a:rPr>
              <a:t>ε</a:t>
            </a:r>
            <a:r>
              <a:rPr lang="zh-CN" altLang="en-US" sz="2800">
                <a:solidFill>
                  <a:schemeClr val="bg2"/>
                </a:solidFill>
              </a:rPr>
              <a:t>闭包。</a:t>
            </a:r>
          </a:p>
        </p:txBody>
      </p:sp>
      <p:sp>
        <p:nvSpPr>
          <p:cNvPr id="940065" name="Text Box 33"/>
          <p:cNvSpPr txBox="1">
            <a:spLocks noChangeArrowheads="1"/>
          </p:cNvSpPr>
          <p:nvPr/>
        </p:nvSpPr>
        <p:spPr bwMode="auto">
          <a:xfrm>
            <a:off x="4286250" y="1350963"/>
            <a:ext cx="2735263" cy="5619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800">
                <a:solidFill>
                  <a:schemeClr val="bg2"/>
                </a:solidFill>
              </a:rPr>
              <a:t>ε-closure({1})=</a:t>
            </a:r>
          </a:p>
        </p:txBody>
      </p:sp>
      <p:sp>
        <p:nvSpPr>
          <p:cNvPr id="940066" name="Text Box 34"/>
          <p:cNvSpPr txBox="1">
            <a:spLocks noChangeArrowheads="1"/>
          </p:cNvSpPr>
          <p:nvPr/>
        </p:nvSpPr>
        <p:spPr bwMode="auto">
          <a:xfrm>
            <a:off x="6715125" y="1357313"/>
            <a:ext cx="1692275" cy="5619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800">
                <a:solidFill>
                  <a:schemeClr val="bg2"/>
                </a:solidFill>
              </a:rPr>
              <a:t>{1,3,4,6}</a:t>
            </a:r>
          </a:p>
        </p:txBody>
      </p:sp>
      <p:sp>
        <p:nvSpPr>
          <p:cNvPr id="940068" name="Text Box 36"/>
          <p:cNvSpPr txBox="1">
            <a:spLocks noChangeArrowheads="1"/>
          </p:cNvSpPr>
          <p:nvPr/>
        </p:nvSpPr>
        <p:spPr bwMode="auto">
          <a:xfrm>
            <a:off x="4286250" y="2286000"/>
            <a:ext cx="2735263" cy="5619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800">
                <a:solidFill>
                  <a:schemeClr val="bg2"/>
                </a:solidFill>
              </a:rPr>
              <a:t>ε-closure({2})=</a:t>
            </a:r>
          </a:p>
        </p:txBody>
      </p:sp>
      <p:sp>
        <p:nvSpPr>
          <p:cNvPr id="940069" name="Text Box 37"/>
          <p:cNvSpPr txBox="1">
            <a:spLocks noChangeArrowheads="1"/>
          </p:cNvSpPr>
          <p:nvPr/>
        </p:nvSpPr>
        <p:spPr bwMode="auto">
          <a:xfrm>
            <a:off x="7000875" y="2286000"/>
            <a:ext cx="1008063" cy="5619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800">
                <a:solidFill>
                  <a:schemeClr val="bg2"/>
                </a:solidFill>
              </a:rPr>
              <a:t>{2,6}</a:t>
            </a:r>
          </a:p>
        </p:txBody>
      </p:sp>
      <p:sp>
        <p:nvSpPr>
          <p:cNvPr id="940070" name="Text Box 38"/>
          <p:cNvSpPr txBox="1">
            <a:spLocks noChangeArrowheads="1"/>
          </p:cNvSpPr>
          <p:nvPr/>
        </p:nvSpPr>
        <p:spPr bwMode="auto">
          <a:xfrm>
            <a:off x="3929063" y="3286125"/>
            <a:ext cx="2643187" cy="5667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800">
                <a:solidFill>
                  <a:schemeClr val="bg2"/>
                </a:solidFill>
              </a:rPr>
              <a:t>ε-closure({1,2})</a:t>
            </a:r>
          </a:p>
        </p:txBody>
      </p:sp>
      <p:sp>
        <p:nvSpPr>
          <p:cNvPr id="940071" name="Text Box 39"/>
          <p:cNvSpPr txBox="1">
            <a:spLocks noChangeArrowheads="1"/>
          </p:cNvSpPr>
          <p:nvPr/>
        </p:nvSpPr>
        <p:spPr bwMode="auto">
          <a:xfrm>
            <a:off x="3929063" y="4076700"/>
            <a:ext cx="5184775" cy="5619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800">
                <a:solidFill>
                  <a:schemeClr val="bg2"/>
                </a:solidFill>
              </a:rPr>
              <a:t>=ε-closure({1})∪ε-closure({2})</a:t>
            </a:r>
          </a:p>
        </p:txBody>
      </p:sp>
      <p:sp>
        <p:nvSpPr>
          <p:cNvPr id="940072" name="Text Box 40"/>
          <p:cNvSpPr txBox="1">
            <a:spLocks noChangeArrowheads="1"/>
          </p:cNvSpPr>
          <p:nvPr/>
        </p:nvSpPr>
        <p:spPr bwMode="auto">
          <a:xfrm>
            <a:off x="3929063" y="4724400"/>
            <a:ext cx="2952750" cy="519113"/>
          </a:xfrm>
          <a:prstGeom prst="rect">
            <a:avLst/>
          </a:prstGeom>
          <a:solidFill>
            <a:srgbClr val="FFFFCC"/>
          </a:solidFill>
          <a:ln w="9525">
            <a:noFill/>
            <a:miter lim="800000"/>
            <a:headEnd/>
            <a:tailEnd/>
          </a:ln>
          <a:effectLst/>
        </p:spPr>
        <p:txBody>
          <a:bodyPr lIns="92075" tIns="46038" rIns="92075" bIns="46038">
            <a:spAutoFit/>
          </a:bodyPr>
          <a:lstStyle/>
          <a:p>
            <a:pPr marL="457200" indent="-457200" algn="just" eaLnBrk="1" hangingPunct="1">
              <a:spcBef>
                <a:spcPct val="50000"/>
              </a:spcBef>
              <a:defRPr/>
            </a:pPr>
            <a:r>
              <a:rPr lang="en-US" altLang="zh-CN" dirty="0">
                <a:solidFill>
                  <a:schemeClr val="bg2"/>
                </a:solidFill>
                <a:latin typeface="Times New Roman" pitchFamily="18" charset="0"/>
              </a:rPr>
              <a:t>={1,3,4,6}∪{2,6}</a:t>
            </a:r>
            <a:endParaRPr lang="en-US" altLang="zh-CN" dirty="0">
              <a:solidFill>
                <a:schemeClr val="bg2"/>
              </a:solidFill>
              <a:effectLst>
                <a:outerShdw blurRad="38100" dist="38100" dir="2700000" algn="tl">
                  <a:srgbClr val="C0C0C0"/>
                </a:outerShdw>
              </a:effectLst>
            </a:endParaRPr>
          </a:p>
        </p:txBody>
      </p:sp>
      <p:sp>
        <p:nvSpPr>
          <p:cNvPr id="940073" name="Text Box 41"/>
          <p:cNvSpPr txBox="1">
            <a:spLocks noChangeArrowheads="1"/>
          </p:cNvSpPr>
          <p:nvPr/>
        </p:nvSpPr>
        <p:spPr bwMode="auto">
          <a:xfrm>
            <a:off x="3929063" y="5376863"/>
            <a:ext cx="2017712" cy="5619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800">
                <a:solidFill>
                  <a:schemeClr val="bg2"/>
                </a:solidFill>
              </a:rPr>
              <a:t>={1,2,3,4,6}</a:t>
            </a:r>
          </a:p>
        </p:txBody>
      </p:sp>
      <p:grpSp>
        <p:nvGrpSpPr>
          <p:cNvPr id="35852" name="Group 35"/>
          <p:cNvGrpSpPr>
            <a:grpSpLocks/>
          </p:cNvGrpSpPr>
          <p:nvPr/>
        </p:nvGrpSpPr>
        <p:grpSpPr bwMode="auto">
          <a:xfrm>
            <a:off x="0" y="1341438"/>
            <a:ext cx="4191000" cy="3433762"/>
            <a:chOff x="0" y="845"/>
            <a:chExt cx="2640" cy="2163"/>
          </a:xfrm>
        </p:grpSpPr>
        <p:sp>
          <p:nvSpPr>
            <p:cNvPr id="35857" name="Oval 7"/>
            <p:cNvSpPr>
              <a:spLocks noChangeArrowheads="1"/>
            </p:cNvSpPr>
            <p:nvPr/>
          </p:nvSpPr>
          <p:spPr bwMode="auto">
            <a:xfrm>
              <a:off x="288" y="1517"/>
              <a:ext cx="384" cy="336"/>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1</a:t>
              </a:r>
            </a:p>
          </p:txBody>
        </p:sp>
        <p:sp>
          <p:nvSpPr>
            <p:cNvPr id="35858" name="Oval 8"/>
            <p:cNvSpPr>
              <a:spLocks noChangeArrowheads="1"/>
            </p:cNvSpPr>
            <p:nvPr/>
          </p:nvSpPr>
          <p:spPr bwMode="auto">
            <a:xfrm>
              <a:off x="1056" y="2189"/>
              <a:ext cx="384" cy="336"/>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4</a:t>
              </a:r>
            </a:p>
          </p:txBody>
        </p:sp>
        <p:sp>
          <p:nvSpPr>
            <p:cNvPr id="35859" name="Oval 9"/>
            <p:cNvSpPr>
              <a:spLocks noChangeArrowheads="1"/>
            </p:cNvSpPr>
            <p:nvPr/>
          </p:nvSpPr>
          <p:spPr bwMode="auto">
            <a:xfrm>
              <a:off x="1008" y="1517"/>
              <a:ext cx="384" cy="336"/>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3</a:t>
              </a:r>
            </a:p>
          </p:txBody>
        </p:sp>
        <p:sp>
          <p:nvSpPr>
            <p:cNvPr id="35860" name="Oval 10"/>
            <p:cNvSpPr>
              <a:spLocks noChangeArrowheads="1"/>
            </p:cNvSpPr>
            <p:nvPr/>
          </p:nvSpPr>
          <p:spPr bwMode="auto">
            <a:xfrm>
              <a:off x="1008" y="893"/>
              <a:ext cx="384" cy="336"/>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2</a:t>
              </a:r>
            </a:p>
          </p:txBody>
        </p:sp>
        <p:sp>
          <p:nvSpPr>
            <p:cNvPr id="35861" name="Oval 11"/>
            <p:cNvSpPr>
              <a:spLocks noChangeArrowheads="1"/>
            </p:cNvSpPr>
            <p:nvPr/>
          </p:nvSpPr>
          <p:spPr bwMode="auto">
            <a:xfrm>
              <a:off x="1776" y="893"/>
              <a:ext cx="384" cy="336"/>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6</a:t>
              </a:r>
            </a:p>
          </p:txBody>
        </p:sp>
        <p:sp>
          <p:nvSpPr>
            <p:cNvPr id="35862" name="Oval 12"/>
            <p:cNvSpPr>
              <a:spLocks noChangeArrowheads="1"/>
            </p:cNvSpPr>
            <p:nvPr/>
          </p:nvSpPr>
          <p:spPr bwMode="auto">
            <a:xfrm>
              <a:off x="1824" y="1517"/>
              <a:ext cx="384" cy="336"/>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5</a:t>
              </a:r>
            </a:p>
          </p:txBody>
        </p:sp>
        <p:cxnSp>
          <p:nvCxnSpPr>
            <p:cNvPr id="35863" name="AutoShape 13"/>
            <p:cNvCxnSpPr>
              <a:cxnSpLocks noChangeShapeType="1"/>
              <a:stCxn id="35857" idx="6"/>
              <a:endCxn id="35859" idx="2"/>
            </p:cNvCxnSpPr>
            <p:nvPr/>
          </p:nvCxnSpPr>
          <p:spPr bwMode="auto">
            <a:xfrm>
              <a:off x="672" y="1685"/>
              <a:ext cx="336"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35864" name="AutoShape 14"/>
            <p:cNvCxnSpPr>
              <a:cxnSpLocks noChangeShapeType="1"/>
              <a:stCxn id="35857" idx="7"/>
              <a:endCxn id="35860" idx="3"/>
            </p:cNvCxnSpPr>
            <p:nvPr/>
          </p:nvCxnSpPr>
          <p:spPr bwMode="auto">
            <a:xfrm flipV="1">
              <a:off x="616" y="1180"/>
              <a:ext cx="448" cy="386"/>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35865" name="AutoShape 15"/>
            <p:cNvCxnSpPr>
              <a:cxnSpLocks noChangeShapeType="1"/>
              <a:stCxn id="35857" idx="5"/>
              <a:endCxn id="35858" idx="1"/>
            </p:cNvCxnSpPr>
            <p:nvPr/>
          </p:nvCxnSpPr>
          <p:spPr bwMode="auto">
            <a:xfrm>
              <a:off x="616" y="1804"/>
              <a:ext cx="496" cy="434"/>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35866" name="AutoShape 16"/>
            <p:cNvCxnSpPr>
              <a:cxnSpLocks noChangeShapeType="1"/>
              <a:stCxn id="35859" idx="6"/>
              <a:endCxn id="35862" idx="2"/>
            </p:cNvCxnSpPr>
            <p:nvPr/>
          </p:nvCxnSpPr>
          <p:spPr bwMode="auto">
            <a:xfrm>
              <a:off x="1392" y="1685"/>
              <a:ext cx="432"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35867" name="AutoShape 17"/>
            <p:cNvCxnSpPr>
              <a:cxnSpLocks noChangeShapeType="1"/>
              <a:stCxn id="35859" idx="7"/>
              <a:endCxn id="35861" idx="3"/>
            </p:cNvCxnSpPr>
            <p:nvPr/>
          </p:nvCxnSpPr>
          <p:spPr bwMode="auto">
            <a:xfrm flipV="1">
              <a:off x="1336" y="1180"/>
              <a:ext cx="496" cy="386"/>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35868" name="AutoShape 18"/>
            <p:cNvCxnSpPr>
              <a:cxnSpLocks noChangeShapeType="1"/>
              <a:stCxn id="35860" idx="6"/>
              <a:endCxn id="35861" idx="2"/>
            </p:cNvCxnSpPr>
            <p:nvPr/>
          </p:nvCxnSpPr>
          <p:spPr bwMode="auto">
            <a:xfrm>
              <a:off x="1392" y="1061"/>
              <a:ext cx="384"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35869" name="Text Box 22"/>
            <p:cNvSpPr txBox="1">
              <a:spLocks noChangeArrowheads="1"/>
            </p:cNvSpPr>
            <p:nvPr/>
          </p:nvSpPr>
          <p:spPr bwMode="auto">
            <a:xfrm>
              <a:off x="1488" y="1469"/>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a</a:t>
              </a:r>
            </a:p>
          </p:txBody>
        </p:sp>
        <p:sp>
          <p:nvSpPr>
            <p:cNvPr id="35870" name="Text Box 23"/>
            <p:cNvSpPr txBox="1">
              <a:spLocks noChangeArrowheads="1"/>
            </p:cNvSpPr>
            <p:nvPr/>
          </p:nvSpPr>
          <p:spPr bwMode="auto">
            <a:xfrm>
              <a:off x="672" y="1853"/>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a</a:t>
              </a:r>
            </a:p>
          </p:txBody>
        </p:sp>
        <p:sp>
          <p:nvSpPr>
            <p:cNvPr id="35871" name="Text Box 24"/>
            <p:cNvSpPr txBox="1">
              <a:spLocks noChangeArrowheads="1"/>
            </p:cNvSpPr>
            <p:nvPr/>
          </p:nvSpPr>
          <p:spPr bwMode="auto">
            <a:xfrm>
              <a:off x="672" y="1181"/>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a</a:t>
              </a:r>
            </a:p>
          </p:txBody>
        </p:sp>
        <p:sp>
          <p:nvSpPr>
            <p:cNvPr id="35872" name="Text Box 25"/>
            <p:cNvSpPr txBox="1">
              <a:spLocks noChangeArrowheads="1"/>
            </p:cNvSpPr>
            <p:nvPr/>
          </p:nvSpPr>
          <p:spPr bwMode="auto">
            <a:xfrm>
              <a:off x="1440" y="845"/>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0">
                  <a:solidFill>
                    <a:schemeClr val="bg2"/>
                  </a:solidFill>
                </a:rPr>
                <a:t>ε</a:t>
              </a:r>
            </a:p>
          </p:txBody>
        </p:sp>
        <p:sp>
          <p:nvSpPr>
            <p:cNvPr id="35873" name="Text Box 26"/>
            <p:cNvSpPr txBox="1">
              <a:spLocks noChangeArrowheads="1"/>
            </p:cNvSpPr>
            <p:nvPr/>
          </p:nvSpPr>
          <p:spPr bwMode="auto">
            <a:xfrm>
              <a:off x="765" y="144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b="0">
                  <a:solidFill>
                    <a:schemeClr val="bg2"/>
                  </a:solidFill>
                </a:rPr>
                <a:t>ε</a:t>
              </a:r>
            </a:p>
          </p:txBody>
        </p:sp>
        <p:sp>
          <p:nvSpPr>
            <p:cNvPr id="35874" name="Text Box 27"/>
            <p:cNvSpPr txBox="1">
              <a:spLocks noChangeArrowheads="1"/>
            </p:cNvSpPr>
            <p:nvPr/>
          </p:nvSpPr>
          <p:spPr bwMode="auto">
            <a:xfrm>
              <a:off x="1440" y="2141"/>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endParaRPr lang="zh-CN" altLang="zh-CN" sz="2000" b="0">
                <a:solidFill>
                  <a:schemeClr val="bg2"/>
                </a:solidFill>
              </a:endParaRPr>
            </a:p>
          </p:txBody>
        </p:sp>
        <p:sp>
          <p:nvSpPr>
            <p:cNvPr id="35875" name="Text Box 28"/>
            <p:cNvSpPr txBox="1">
              <a:spLocks noChangeArrowheads="1"/>
            </p:cNvSpPr>
            <p:nvPr/>
          </p:nvSpPr>
          <p:spPr bwMode="auto">
            <a:xfrm>
              <a:off x="288" y="2717"/>
              <a:ext cx="235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solidFill>
                    <a:schemeClr val="bg2"/>
                  </a:solidFill>
                </a:rPr>
                <a:t>图</a:t>
              </a:r>
              <a:r>
                <a:rPr lang="en-US" altLang="zh-CN" sz="2400">
                  <a:solidFill>
                    <a:schemeClr val="bg2"/>
                  </a:solidFill>
                </a:rPr>
                <a:t>3-13   NFA M’</a:t>
              </a:r>
              <a:r>
                <a:rPr lang="zh-CN" altLang="en-US" sz="2400">
                  <a:solidFill>
                    <a:schemeClr val="bg2"/>
                  </a:solidFill>
                </a:rPr>
                <a:t>状态图 </a:t>
              </a:r>
            </a:p>
          </p:txBody>
        </p:sp>
        <p:sp>
          <p:nvSpPr>
            <p:cNvPr id="940061" name="AutoShape 29"/>
            <p:cNvSpPr>
              <a:spLocks noChangeArrowheads="1"/>
            </p:cNvSpPr>
            <p:nvPr/>
          </p:nvSpPr>
          <p:spPr bwMode="auto">
            <a:xfrm>
              <a:off x="0" y="1613"/>
              <a:ext cx="288" cy="192"/>
            </a:xfrm>
            <a:prstGeom prst="rightArrow">
              <a:avLst>
                <a:gd name="adj1" fmla="val 50000"/>
                <a:gd name="adj2" fmla="val 37500"/>
              </a:avLst>
            </a:prstGeom>
            <a:noFill/>
            <a:ln w="38100">
              <a:solidFill>
                <a:schemeClr val="bg2"/>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cxnSp>
          <p:nvCxnSpPr>
            <p:cNvPr id="35877" name="AutoShape 30"/>
            <p:cNvCxnSpPr>
              <a:cxnSpLocks noChangeShapeType="1"/>
              <a:stCxn id="35859" idx="4"/>
              <a:endCxn id="35858" idx="0"/>
            </p:cNvCxnSpPr>
            <p:nvPr/>
          </p:nvCxnSpPr>
          <p:spPr bwMode="auto">
            <a:xfrm>
              <a:off x="1200" y="1853"/>
              <a:ext cx="48" cy="336"/>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35878" name="Text Box 31"/>
            <p:cNvSpPr txBox="1">
              <a:spLocks noChangeArrowheads="1"/>
            </p:cNvSpPr>
            <p:nvPr/>
          </p:nvSpPr>
          <p:spPr bwMode="auto">
            <a:xfrm>
              <a:off x="1260" y="1845"/>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0">
                  <a:solidFill>
                    <a:schemeClr val="bg2"/>
                  </a:solidFill>
                </a:rPr>
                <a:t>ε</a:t>
              </a:r>
            </a:p>
          </p:txBody>
        </p:sp>
        <p:sp>
          <p:nvSpPr>
            <p:cNvPr id="35879" name="Text Box 32"/>
            <p:cNvSpPr txBox="1">
              <a:spLocks noChangeArrowheads="1"/>
            </p:cNvSpPr>
            <p:nvPr/>
          </p:nvSpPr>
          <p:spPr bwMode="auto">
            <a:xfrm>
              <a:off x="1392" y="1229"/>
              <a:ext cx="18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b="0">
                  <a:solidFill>
                    <a:schemeClr val="bg2"/>
                  </a:solidFill>
                </a:rPr>
                <a:t>ε</a:t>
              </a:r>
            </a:p>
          </p:txBody>
        </p:sp>
      </p:grpSp>
      <p:cxnSp>
        <p:nvCxnSpPr>
          <p:cNvPr id="35853" name="直接箭头连接符 38"/>
          <p:cNvCxnSpPr>
            <a:cxnSpLocks noChangeShapeType="1"/>
          </p:cNvCxnSpPr>
          <p:nvPr/>
        </p:nvCxnSpPr>
        <p:spPr bwMode="auto">
          <a:xfrm rot="5400000" flipH="1" flipV="1">
            <a:off x="3446463" y="1287463"/>
            <a:ext cx="138112" cy="303212"/>
          </a:xfrm>
          <a:prstGeom prst="straightConnector1">
            <a:avLst/>
          </a:prstGeom>
          <a:noFill/>
          <a:ln w="38100" algn="ctr">
            <a:solidFill>
              <a:schemeClr val="bg2"/>
            </a:solidFill>
            <a:round/>
            <a:headEnd/>
            <a:tailEnd type="arrow" w="med" len="med"/>
          </a:ln>
          <a:extLst>
            <a:ext uri="{909E8E84-426E-40DD-AFC4-6F175D3DCCD1}">
              <a14:hiddenFill xmlns:a14="http://schemas.microsoft.com/office/drawing/2010/main">
                <a:noFill/>
              </a14:hiddenFill>
            </a:ext>
          </a:extLst>
        </p:spPr>
      </p:cxnSp>
      <p:cxnSp>
        <p:nvCxnSpPr>
          <p:cNvPr id="35854" name="直接箭头连接符 48"/>
          <p:cNvCxnSpPr>
            <a:cxnSpLocks noChangeShapeType="1"/>
          </p:cNvCxnSpPr>
          <p:nvPr/>
        </p:nvCxnSpPr>
        <p:spPr bwMode="auto">
          <a:xfrm>
            <a:off x="2309813" y="3798888"/>
            <a:ext cx="357187" cy="142875"/>
          </a:xfrm>
          <a:prstGeom prst="straightConnector1">
            <a:avLst/>
          </a:prstGeom>
          <a:noFill/>
          <a:ln w="38100" algn="ctr">
            <a:solidFill>
              <a:schemeClr val="bg2"/>
            </a:solidFill>
            <a:round/>
            <a:headEnd/>
            <a:tailEnd type="arrow" w="med" len="med"/>
          </a:ln>
          <a:extLst>
            <a:ext uri="{909E8E84-426E-40DD-AFC4-6F175D3DCCD1}">
              <a14:hiddenFill xmlns:a14="http://schemas.microsoft.com/office/drawing/2010/main">
                <a:noFill/>
              </a14:hiddenFill>
            </a:ext>
          </a:extLst>
        </p:spPr>
      </p:cxnSp>
      <p:cxnSp>
        <p:nvCxnSpPr>
          <p:cNvPr id="35855" name="AutoShape 16"/>
          <p:cNvCxnSpPr>
            <a:cxnSpLocks noChangeShapeType="1"/>
          </p:cNvCxnSpPr>
          <p:nvPr/>
        </p:nvCxnSpPr>
        <p:spPr bwMode="auto">
          <a:xfrm>
            <a:off x="3505200" y="2674938"/>
            <a:ext cx="685800"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41"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0065"/>
                                        </p:tgtEl>
                                        <p:attrNameLst>
                                          <p:attrName>style.visibility</p:attrName>
                                        </p:attrNameLst>
                                      </p:cBhvr>
                                      <p:to>
                                        <p:strVal val="visible"/>
                                      </p:to>
                                    </p:set>
                                    <p:animEffect transition="in" filter="blinds(horizontal)">
                                      <p:cBhvr>
                                        <p:cTn id="7" dur="500"/>
                                        <p:tgtEl>
                                          <p:spTgt spid="9400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40066"/>
                                        </p:tgtEl>
                                        <p:attrNameLst>
                                          <p:attrName>style.visibility</p:attrName>
                                        </p:attrNameLst>
                                      </p:cBhvr>
                                      <p:to>
                                        <p:strVal val="visible"/>
                                      </p:to>
                                    </p:set>
                                    <p:animEffect transition="in" filter="blinds(horizontal)">
                                      <p:cBhvr>
                                        <p:cTn id="12" dur="500"/>
                                        <p:tgtEl>
                                          <p:spTgt spid="9400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40068"/>
                                        </p:tgtEl>
                                        <p:attrNameLst>
                                          <p:attrName>style.visibility</p:attrName>
                                        </p:attrNameLst>
                                      </p:cBhvr>
                                      <p:to>
                                        <p:strVal val="visible"/>
                                      </p:to>
                                    </p:set>
                                    <p:animEffect transition="in" filter="blinds(horizontal)">
                                      <p:cBhvr>
                                        <p:cTn id="17" dur="500"/>
                                        <p:tgtEl>
                                          <p:spTgt spid="9400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40069"/>
                                        </p:tgtEl>
                                        <p:attrNameLst>
                                          <p:attrName>style.visibility</p:attrName>
                                        </p:attrNameLst>
                                      </p:cBhvr>
                                      <p:to>
                                        <p:strVal val="visible"/>
                                      </p:to>
                                    </p:set>
                                    <p:animEffect transition="in" filter="blinds(horizontal)">
                                      <p:cBhvr>
                                        <p:cTn id="22" dur="500"/>
                                        <p:tgtEl>
                                          <p:spTgt spid="9400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40070"/>
                                        </p:tgtEl>
                                        <p:attrNameLst>
                                          <p:attrName>style.visibility</p:attrName>
                                        </p:attrNameLst>
                                      </p:cBhvr>
                                      <p:to>
                                        <p:strVal val="visible"/>
                                      </p:to>
                                    </p:set>
                                    <p:animEffect transition="in" filter="blinds(horizontal)">
                                      <p:cBhvr>
                                        <p:cTn id="27" dur="500"/>
                                        <p:tgtEl>
                                          <p:spTgt spid="9400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40071"/>
                                        </p:tgtEl>
                                        <p:attrNameLst>
                                          <p:attrName>style.visibility</p:attrName>
                                        </p:attrNameLst>
                                      </p:cBhvr>
                                      <p:to>
                                        <p:strVal val="visible"/>
                                      </p:to>
                                    </p:set>
                                    <p:animEffect transition="in" filter="blinds(horizontal)">
                                      <p:cBhvr>
                                        <p:cTn id="32" dur="500"/>
                                        <p:tgtEl>
                                          <p:spTgt spid="9400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40072"/>
                                        </p:tgtEl>
                                        <p:attrNameLst>
                                          <p:attrName>style.visibility</p:attrName>
                                        </p:attrNameLst>
                                      </p:cBhvr>
                                      <p:to>
                                        <p:strVal val="visible"/>
                                      </p:to>
                                    </p:set>
                                    <p:animEffect transition="in" filter="blinds(horizontal)">
                                      <p:cBhvr>
                                        <p:cTn id="37" dur="500"/>
                                        <p:tgtEl>
                                          <p:spTgt spid="94007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40073"/>
                                        </p:tgtEl>
                                        <p:attrNameLst>
                                          <p:attrName>style.visibility</p:attrName>
                                        </p:attrNameLst>
                                      </p:cBhvr>
                                      <p:to>
                                        <p:strVal val="visible"/>
                                      </p:to>
                                    </p:set>
                                    <p:animEffect transition="in" filter="blinds(horizontal)">
                                      <p:cBhvr>
                                        <p:cTn id="42" dur="500"/>
                                        <p:tgtEl>
                                          <p:spTgt spid="940073"/>
                                        </p:tgtEl>
                                      </p:cBhvr>
                                    </p:animEffect>
                                  </p:childTnLst>
                                </p:cTn>
                              </p:par>
                            </p:childTnLst>
                          </p:cTn>
                        </p:par>
                        <p:par>
                          <p:cTn id="43" fill="hold" nodeType="afterGroup">
                            <p:stCondLst>
                              <p:cond delay="500"/>
                            </p:stCondLst>
                            <p:childTnLst>
                              <p:par>
                                <p:cTn id="44" presetID="2" presetClass="entr" presetSubtype="6" fill="hold" grpId="0" nodeType="afterEffect">
                                  <p:stCondLst>
                                    <p:cond delay="0"/>
                                  </p:stCondLst>
                                  <p:childTnLst>
                                    <p:set>
                                      <p:cBhvr>
                                        <p:cTn id="45" dur="1" fill="hold">
                                          <p:stCondLst>
                                            <p:cond delay="0"/>
                                          </p:stCondLst>
                                        </p:cTn>
                                        <p:tgtEl>
                                          <p:spTgt spid="41"/>
                                        </p:tgtEl>
                                        <p:attrNameLst>
                                          <p:attrName>style.visibility</p:attrName>
                                        </p:attrNameLst>
                                      </p:cBhvr>
                                      <p:to>
                                        <p:strVal val="visible"/>
                                      </p:to>
                                    </p:set>
                                    <p:anim calcmode="lin" valueType="num">
                                      <p:cBhvr additive="base">
                                        <p:cTn id="46" dur="500" fill="hold"/>
                                        <p:tgtEl>
                                          <p:spTgt spid="41"/>
                                        </p:tgtEl>
                                        <p:attrNameLst>
                                          <p:attrName>ppt_x</p:attrName>
                                        </p:attrNameLst>
                                      </p:cBhvr>
                                      <p:tavLst>
                                        <p:tav tm="0">
                                          <p:val>
                                            <p:strVal val="1+#ppt_w/2"/>
                                          </p:val>
                                        </p:tav>
                                        <p:tav tm="100000">
                                          <p:val>
                                            <p:strVal val="#ppt_x"/>
                                          </p:val>
                                        </p:tav>
                                      </p:tavLst>
                                    </p:anim>
                                    <p:anim calcmode="lin" valueType="num">
                                      <p:cBhvr additive="base">
                                        <p:cTn id="47"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0065" grpId="0" animBg="1"/>
      <p:bldP spid="940066" grpId="0" animBg="1"/>
      <p:bldP spid="940068" grpId="0" animBg="1"/>
      <p:bldP spid="940069" grpId="0" animBg="1"/>
      <p:bldP spid="940070" grpId="0" animBg="1"/>
      <p:bldP spid="940071" grpId="0" animBg="1"/>
      <p:bldP spid="940072" grpId="0" animBg="1"/>
      <p:bldP spid="940073" grpId="0" animBg="1"/>
      <p:bldP spid="41"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日期占位符 3"/>
          <p:cNvSpPr>
            <a:spLocks noGrp="1"/>
          </p:cNvSpPr>
          <p:nvPr>
            <p:ph type="dt" sz="quarter" idx="10"/>
          </p:nvPr>
        </p:nvSpPr>
        <p:spPr/>
        <p:txBody>
          <a:bodyPr/>
          <a:lstStyle/>
          <a:p>
            <a:pPr>
              <a:defRPr/>
            </a:pPr>
            <a:fld id="{77D31FD1-3B4D-4AA8-8F6B-8650E55AC025}" type="datetime1">
              <a:rPr lang="zh-CN" altLang="en-US"/>
              <a:pPr>
                <a:defRPr/>
              </a:pPr>
              <a:t>2020/10/7</a:t>
            </a:fld>
            <a:endParaRPr lang="en-US" altLang="zh-CN"/>
          </a:p>
        </p:txBody>
      </p:sp>
      <p:sp>
        <p:nvSpPr>
          <p:cNvPr id="875524" name="Rectangle 4"/>
          <p:cNvSpPr>
            <a:spLocks noChangeArrowheads="1"/>
          </p:cNvSpPr>
          <p:nvPr/>
        </p:nvSpPr>
        <p:spPr bwMode="auto">
          <a:xfrm>
            <a:off x="2843213" y="-41275"/>
            <a:ext cx="4270375" cy="641350"/>
          </a:xfrm>
          <a:prstGeom prst="rect">
            <a:avLst/>
          </a:prstGeom>
          <a:noFill/>
          <a:ln w="25400">
            <a:noFill/>
            <a:miter lim="800000"/>
            <a:headEnd/>
            <a:tailEnd type="none" w="lg" len="med"/>
          </a:ln>
          <a:effectLst/>
        </p:spPr>
        <p:txBody>
          <a:bodyPr wrap="none">
            <a:spAutoFit/>
          </a:bodyPr>
          <a:lstStyle/>
          <a:p>
            <a:pPr marL="457200" indent="-457200" eaLnBrk="1" hangingPunct="1">
              <a:buClr>
                <a:srgbClr val="FF0000"/>
              </a:buClr>
              <a:defRPr/>
            </a:pPr>
            <a:r>
              <a:rPr lang="zh-CN" altLang="en-US" sz="3600" dirty="0">
                <a:solidFill>
                  <a:schemeClr val="bg1"/>
                </a:solidFill>
                <a:effectLst>
                  <a:outerShdw blurRad="38100" dist="38100" dir="2700000" algn="tl">
                    <a:srgbClr val="000000"/>
                  </a:outerShdw>
                </a:effectLst>
              </a:rPr>
              <a:t>转换需解决的问题</a:t>
            </a:r>
            <a:r>
              <a:rPr lang="en-US" altLang="zh-CN" dirty="0">
                <a:solidFill>
                  <a:schemeClr val="bg1"/>
                </a:solidFill>
                <a:latin typeface="Times New Roman" pitchFamily="18" charset="0"/>
              </a:rPr>
              <a:t>(2)</a:t>
            </a:r>
          </a:p>
        </p:txBody>
      </p:sp>
      <p:sp>
        <p:nvSpPr>
          <p:cNvPr id="37893" name="Rectangle 5"/>
          <p:cNvSpPr>
            <a:spLocks noChangeArrowheads="1"/>
          </p:cNvSpPr>
          <p:nvPr/>
        </p:nvSpPr>
        <p:spPr bwMode="auto">
          <a:xfrm>
            <a:off x="609600" y="9144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marL="609600" indent="-609600" eaLnBrk="1" hangingPunct="1">
              <a:buClrTx/>
              <a:buSzTx/>
              <a:buFont typeface="Wingdings" panose="05000000000000000000" pitchFamily="2" charset="2"/>
              <a:buChar char="n"/>
              <a:defRPr/>
            </a:pPr>
            <a:r>
              <a:rPr lang="zh-CN" altLang="en-US" dirty="0">
                <a:solidFill>
                  <a:schemeClr val="accent6">
                    <a:lumMod val="75000"/>
                  </a:schemeClr>
                </a:solidFill>
                <a:latin typeface="楷体_GB2312" pitchFamily="49" charset="-122"/>
                <a:ea typeface="楷体_GB2312" pitchFamily="49" charset="-122"/>
              </a:rPr>
              <a:t>状态合并</a:t>
            </a:r>
          </a:p>
        </p:txBody>
      </p:sp>
      <p:sp>
        <p:nvSpPr>
          <p:cNvPr id="36869" name="Oval 6"/>
          <p:cNvSpPr>
            <a:spLocks noChangeArrowheads="1"/>
          </p:cNvSpPr>
          <p:nvPr/>
        </p:nvSpPr>
        <p:spPr bwMode="auto">
          <a:xfrm>
            <a:off x="857250" y="2903538"/>
            <a:ext cx="533400" cy="609600"/>
          </a:xfrm>
          <a:prstGeom prst="ellipse">
            <a:avLst/>
          </a:prstGeom>
          <a:solidFill>
            <a:srgbClr val="99CC00"/>
          </a:solidFill>
          <a:ln w="38100">
            <a:solidFill>
              <a:schemeClr val="bg2"/>
            </a:solidFill>
            <a:round/>
            <a:headEnd/>
            <a:tailEnd type="none" w="lg" len="me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a:solidFill>
                  <a:schemeClr val="bg2"/>
                </a:solidFill>
              </a:rPr>
              <a:t>0</a:t>
            </a:r>
          </a:p>
        </p:txBody>
      </p:sp>
      <p:sp>
        <p:nvSpPr>
          <p:cNvPr id="875527" name="Line 7"/>
          <p:cNvSpPr>
            <a:spLocks noChangeShapeType="1"/>
          </p:cNvSpPr>
          <p:nvPr/>
        </p:nvSpPr>
        <p:spPr bwMode="auto">
          <a:xfrm>
            <a:off x="323850" y="3208338"/>
            <a:ext cx="533400" cy="0"/>
          </a:xfrm>
          <a:prstGeom prst="line">
            <a:avLst/>
          </a:prstGeom>
          <a:noFill/>
          <a:ln w="38100">
            <a:solidFill>
              <a:schemeClr val="bg2"/>
            </a:solidFill>
            <a:round/>
            <a:headEnd/>
            <a:tailEnd type="triangle" w="lg" len="med"/>
          </a:ln>
          <a:effectLst/>
        </p:spPr>
        <p:txBody>
          <a:bodyPr wrap="none"/>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36871" name="Oval 8"/>
          <p:cNvSpPr>
            <a:spLocks noChangeArrowheads="1"/>
          </p:cNvSpPr>
          <p:nvPr/>
        </p:nvSpPr>
        <p:spPr bwMode="auto">
          <a:xfrm>
            <a:off x="2000250" y="2293938"/>
            <a:ext cx="533400" cy="609600"/>
          </a:xfrm>
          <a:prstGeom prst="ellipse">
            <a:avLst/>
          </a:prstGeom>
          <a:solidFill>
            <a:srgbClr val="99CC00"/>
          </a:solidFill>
          <a:ln w="38100">
            <a:solidFill>
              <a:schemeClr val="bg2"/>
            </a:solidFill>
            <a:round/>
            <a:headEnd/>
            <a:tailEnd type="none" w="lg" len="me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a:solidFill>
                  <a:srgbClr val="FF0000"/>
                </a:solidFill>
              </a:rPr>
              <a:t>1</a:t>
            </a:r>
          </a:p>
        </p:txBody>
      </p:sp>
      <p:sp>
        <p:nvSpPr>
          <p:cNvPr id="36872" name="Oval 9"/>
          <p:cNvSpPr>
            <a:spLocks noChangeArrowheads="1"/>
          </p:cNvSpPr>
          <p:nvPr/>
        </p:nvSpPr>
        <p:spPr bwMode="auto">
          <a:xfrm>
            <a:off x="2000250" y="3436938"/>
            <a:ext cx="533400" cy="609600"/>
          </a:xfrm>
          <a:prstGeom prst="ellipse">
            <a:avLst/>
          </a:prstGeom>
          <a:solidFill>
            <a:srgbClr val="99CC00"/>
          </a:solidFill>
          <a:ln w="38100">
            <a:solidFill>
              <a:schemeClr val="bg2"/>
            </a:solidFill>
            <a:round/>
            <a:headEnd/>
            <a:tailEnd type="none" w="lg" len="me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a:solidFill>
                  <a:srgbClr val="FF0000"/>
                </a:solidFill>
              </a:rPr>
              <a:t>2</a:t>
            </a:r>
          </a:p>
        </p:txBody>
      </p:sp>
      <p:sp>
        <p:nvSpPr>
          <p:cNvPr id="36873" name="Oval 10"/>
          <p:cNvSpPr>
            <a:spLocks noChangeArrowheads="1"/>
          </p:cNvSpPr>
          <p:nvPr/>
        </p:nvSpPr>
        <p:spPr bwMode="auto">
          <a:xfrm>
            <a:off x="3448050" y="2903538"/>
            <a:ext cx="533400" cy="609600"/>
          </a:xfrm>
          <a:prstGeom prst="ellipse">
            <a:avLst/>
          </a:prstGeom>
          <a:solidFill>
            <a:srgbClr val="99CC00"/>
          </a:solidFill>
          <a:ln w="38100">
            <a:solidFill>
              <a:schemeClr val="bg2"/>
            </a:solidFill>
            <a:round/>
            <a:headEnd/>
            <a:tailEnd type="none" w="lg" len="me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a:solidFill>
                  <a:schemeClr val="bg2"/>
                </a:solidFill>
              </a:rPr>
              <a:t>3</a:t>
            </a:r>
          </a:p>
        </p:txBody>
      </p:sp>
      <p:sp>
        <p:nvSpPr>
          <p:cNvPr id="875531" name="Oval 11"/>
          <p:cNvSpPr>
            <a:spLocks noChangeArrowheads="1"/>
          </p:cNvSpPr>
          <p:nvPr/>
        </p:nvSpPr>
        <p:spPr bwMode="auto">
          <a:xfrm>
            <a:off x="3371850" y="2827338"/>
            <a:ext cx="685800" cy="762000"/>
          </a:xfrm>
          <a:prstGeom prst="ellipse">
            <a:avLst/>
          </a:prstGeom>
          <a:noFill/>
          <a:ln w="38100">
            <a:solidFill>
              <a:schemeClr val="bg2"/>
            </a:solidFill>
            <a:round/>
            <a:headEnd/>
            <a:tailEnd type="none" w="lg"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75532" name="Line 12"/>
          <p:cNvSpPr>
            <a:spLocks noChangeShapeType="1"/>
          </p:cNvSpPr>
          <p:nvPr/>
        </p:nvSpPr>
        <p:spPr bwMode="auto">
          <a:xfrm flipV="1">
            <a:off x="1085850" y="2522538"/>
            <a:ext cx="0" cy="381000"/>
          </a:xfrm>
          <a:prstGeom prst="line">
            <a:avLst/>
          </a:prstGeom>
          <a:noFill/>
          <a:ln w="38100">
            <a:solidFill>
              <a:schemeClr val="bg2"/>
            </a:solidFill>
            <a:round/>
            <a:headEnd/>
            <a:tailEnd type="none" w="lg" len="med"/>
          </a:ln>
          <a:effectLst/>
        </p:spPr>
        <p:txBody>
          <a:bodyPr wrap="none"/>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75533" name="Line 13"/>
          <p:cNvSpPr>
            <a:spLocks noChangeShapeType="1"/>
          </p:cNvSpPr>
          <p:nvPr/>
        </p:nvSpPr>
        <p:spPr bwMode="auto">
          <a:xfrm>
            <a:off x="1085850" y="2522538"/>
            <a:ext cx="914400" cy="0"/>
          </a:xfrm>
          <a:prstGeom prst="line">
            <a:avLst/>
          </a:prstGeom>
          <a:noFill/>
          <a:ln w="38100">
            <a:solidFill>
              <a:schemeClr val="bg2"/>
            </a:solidFill>
            <a:round/>
            <a:headEnd/>
            <a:tailEnd type="triangle" w="lg" len="med"/>
          </a:ln>
          <a:effectLst/>
        </p:spPr>
        <p:txBody>
          <a:bodyPr wrap="none"/>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75534" name="Line 14"/>
          <p:cNvSpPr>
            <a:spLocks noChangeShapeType="1"/>
          </p:cNvSpPr>
          <p:nvPr/>
        </p:nvSpPr>
        <p:spPr bwMode="auto">
          <a:xfrm>
            <a:off x="1162050" y="3741738"/>
            <a:ext cx="838200" cy="1587"/>
          </a:xfrm>
          <a:prstGeom prst="line">
            <a:avLst/>
          </a:prstGeom>
          <a:noFill/>
          <a:ln w="38100">
            <a:solidFill>
              <a:schemeClr val="bg2"/>
            </a:solidFill>
            <a:round/>
            <a:headEnd/>
            <a:tailEnd type="triangle" w="lg" len="med"/>
          </a:ln>
          <a:effectLst/>
        </p:spPr>
        <p:txBody>
          <a:bodyPr wrap="none"/>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75535" name="Line 15"/>
          <p:cNvSpPr>
            <a:spLocks noChangeShapeType="1"/>
          </p:cNvSpPr>
          <p:nvPr/>
        </p:nvSpPr>
        <p:spPr bwMode="auto">
          <a:xfrm flipV="1">
            <a:off x="1162050" y="3513138"/>
            <a:ext cx="0" cy="228600"/>
          </a:xfrm>
          <a:prstGeom prst="line">
            <a:avLst/>
          </a:prstGeom>
          <a:noFill/>
          <a:ln w="38100">
            <a:solidFill>
              <a:schemeClr val="bg2"/>
            </a:solidFill>
            <a:round/>
            <a:headEnd/>
            <a:tailEnd type="none" w="lg" len="med"/>
          </a:ln>
          <a:effectLst/>
        </p:spPr>
        <p:txBody>
          <a:bodyPr wrap="none"/>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75536" name="Line 16"/>
          <p:cNvSpPr>
            <a:spLocks noChangeShapeType="1"/>
          </p:cNvSpPr>
          <p:nvPr/>
        </p:nvSpPr>
        <p:spPr bwMode="auto">
          <a:xfrm>
            <a:off x="2555875" y="2492375"/>
            <a:ext cx="1143000" cy="0"/>
          </a:xfrm>
          <a:prstGeom prst="line">
            <a:avLst/>
          </a:prstGeom>
          <a:noFill/>
          <a:ln w="38100">
            <a:solidFill>
              <a:schemeClr val="bg2"/>
            </a:solidFill>
            <a:round/>
            <a:headEnd/>
            <a:tailEnd type="none" w="lg" len="med"/>
          </a:ln>
          <a:effectLst/>
        </p:spPr>
        <p:txBody>
          <a:bodyPr wrap="none"/>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75537" name="Line 17"/>
          <p:cNvSpPr>
            <a:spLocks noChangeShapeType="1"/>
          </p:cNvSpPr>
          <p:nvPr/>
        </p:nvSpPr>
        <p:spPr bwMode="auto">
          <a:xfrm>
            <a:off x="3708400" y="2492375"/>
            <a:ext cx="0" cy="304800"/>
          </a:xfrm>
          <a:prstGeom prst="line">
            <a:avLst/>
          </a:prstGeom>
          <a:noFill/>
          <a:ln w="38100">
            <a:solidFill>
              <a:schemeClr val="bg2"/>
            </a:solidFill>
            <a:round/>
            <a:headEnd/>
            <a:tailEnd type="triangle" w="lg" len="med"/>
          </a:ln>
          <a:effectLst/>
        </p:spPr>
        <p:txBody>
          <a:bodyPr wrap="none"/>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75538" name="Line 18"/>
          <p:cNvSpPr>
            <a:spLocks noChangeShapeType="1"/>
          </p:cNvSpPr>
          <p:nvPr/>
        </p:nvSpPr>
        <p:spPr bwMode="auto">
          <a:xfrm>
            <a:off x="2533650" y="3817938"/>
            <a:ext cx="1219200" cy="0"/>
          </a:xfrm>
          <a:prstGeom prst="line">
            <a:avLst/>
          </a:prstGeom>
          <a:noFill/>
          <a:ln w="38100">
            <a:solidFill>
              <a:schemeClr val="bg2"/>
            </a:solidFill>
            <a:round/>
            <a:headEnd/>
            <a:tailEnd type="none" w="lg" len="med"/>
          </a:ln>
          <a:effectLst/>
        </p:spPr>
        <p:txBody>
          <a:bodyPr wrap="none"/>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75539" name="Line 19"/>
          <p:cNvSpPr>
            <a:spLocks noChangeShapeType="1"/>
          </p:cNvSpPr>
          <p:nvPr/>
        </p:nvSpPr>
        <p:spPr bwMode="auto">
          <a:xfrm flipV="1">
            <a:off x="3752850" y="3589338"/>
            <a:ext cx="0" cy="228600"/>
          </a:xfrm>
          <a:prstGeom prst="line">
            <a:avLst/>
          </a:prstGeom>
          <a:noFill/>
          <a:ln w="38100">
            <a:solidFill>
              <a:schemeClr val="bg2"/>
            </a:solidFill>
            <a:round/>
            <a:headEnd/>
            <a:tailEnd type="triangle" w="lg" len="med"/>
          </a:ln>
          <a:effectLst/>
        </p:spPr>
        <p:txBody>
          <a:bodyPr wrap="none"/>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36883" name="Text Box 20"/>
          <p:cNvSpPr txBox="1">
            <a:spLocks noChangeArrowheads="1"/>
          </p:cNvSpPr>
          <p:nvPr/>
        </p:nvSpPr>
        <p:spPr bwMode="auto">
          <a:xfrm>
            <a:off x="1238250" y="2065338"/>
            <a:ext cx="304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me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a:solidFill>
                  <a:srgbClr val="FF0000"/>
                </a:solidFill>
              </a:rPr>
              <a:t>a</a:t>
            </a:r>
          </a:p>
        </p:txBody>
      </p:sp>
      <p:sp>
        <p:nvSpPr>
          <p:cNvPr id="36884" name="Text Box 21"/>
          <p:cNvSpPr txBox="1">
            <a:spLocks noChangeArrowheads="1"/>
          </p:cNvSpPr>
          <p:nvPr/>
        </p:nvSpPr>
        <p:spPr bwMode="auto">
          <a:xfrm>
            <a:off x="1258888" y="36449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med"/>
              </a14:hiddenLine>
            </a:ext>
          </a:extLst>
        </p:spPr>
        <p:txBody>
          <a:bodyPr tIns="0" bIns="0">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a:solidFill>
                  <a:srgbClr val="FF0000"/>
                </a:solidFill>
              </a:rPr>
              <a:t>a</a:t>
            </a:r>
          </a:p>
        </p:txBody>
      </p:sp>
      <p:sp>
        <p:nvSpPr>
          <p:cNvPr id="36885" name="Text Box 22"/>
          <p:cNvSpPr txBox="1">
            <a:spLocks noChangeArrowheads="1"/>
          </p:cNvSpPr>
          <p:nvPr/>
        </p:nvSpPr>
        <p:spPr bwMode="auto">
          <a:xfrm>
            <a:off x="2771775" y="3716338"/>
            <a:ext cx="447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me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a:solidFill>
                  <a:schemeClr val="bg2"/>
                </a:solidFill>
              </a:rPr>
              <a:t>b</a:t>
            </a:r>
          </a:p>
        </p:txBody>
      </p:sp>
      <p:sp>
        <p:nvSpPr>
          <p:cNvPr id="36886" name="Text Box 23"/>
          <p:cNvSpPr txBox="1">
            <a:spLocks noChangeArrowheads="1"/>
          </p:cNvSpPr>
          <p:nvPr/>
        </p:nvSpPr>
        <p:spPr bwMode="auto">
          <a:xfrm>
            <a:off x="2838450" y="1989138"/>
            <a:ext cx="457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me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a:solidFill>
                  <a:schemeClr val="bg2"/>
                </a:solidFill>
              </a:rPr>
              <a:t>c</a:t>
            </a:r>
          </a:p>
        </p:txBody>
      </p:sp>
      <p:sp>
        <p:nvSpPr>
          <p:cNvPr id="36887" name="Text Box 24"/>
          <p:cNvSpPr txBox="1">
            <a:spLocks noChangeArrowheads="1"/>
          </p:cNvSpPr>
          <p:nvPr/>
        </p:nvSpPr>
        <p:spPr bwMode="auto">
          <a:xfrm>
            <a:off x="2071688" y="4811713"/>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chemeClr val="bg2"/>
                </a:solidFill>
              </a:rPr>
              <a:t>NFA</a:t>
            </a:r>
          </a:p>
        </p:txBody>
      </p:sp>
      <p:grpSp>
        <p:nvGrpSpPr>
          <p:cNvPr id="2" name="Group 25"/>
          <p:cNvGrpSpPr>
            <a:grpSpLocks/>
          </p:cNvGrpSpPr>
          <p:nvPr/>
        </p:nvGrpSpPr>
        <p:grpSpPr bwMode="auto">
          <a:xfrm>
            <a:off x="4859338" y="2420938"/>
            <a:ext cx="3581400" cy="2819400"/>
            <a:chOff x="3120" y="2064"/>
            <a:chExt cx="2256" cy="1776"/>
          </a:xfrm>
        </p:grpSpPr>
        <p:sp>
          <p:nvSpPr>
            <p:cNvPr id="36890" name="Oval 26"/>
            <p:cNvSpPr>
              <a:spLocks noChangeArrowheads="1"/>
            </p:cNvSpPr>
            <p:nvPr/>
          </p:nvSpPr>
          <p:spPr bwMode="auto">
            <a:xfrm>
              <a:off x="3360" y="2304"/>
              <a:ext cx="432" cy="432"/>
            </a:xfrm>
            <a:prstGeom prst="ellipse">
              <a:avLst/>
            </a:prstGeom>
            <a:solidFill>
              <a:srgbClr val="99CC00"/>
            </a:solidFill>
            <a:ln w="38100">
              <a:solidFill>
                <a:schemeClr val="bg2"/>
              </a:solidFill>
              <a:round/>
              <a:headEnd/>
              <a:tailEnd type="none" w="lg" len="me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a:solidFill>
                    <a:schemeClr val="bg2"/>
                  </a:solidFill>
                </a:rPr>
                <a:t>0</a:t>
              </a:r>
            </a:p>
          </p:txBody>
        </p:sp>
        <p:sp>
          <p:nvSpPr>
            <p:cNvPr id="36891" name="Oval 27"/>
            <p:cNvSpPr>
              <a:spLocks noChangeArrowheads="1"/>
            </p:cNvSpPr>
            <p:nvPr/>
          </p:nvSpPr>
          <p:spPr bwMode="auto">
            <a:xfrm>
              <a:off x="4080" y="2304"/>
              <a:ext cx="432" cy="432"/>
            </a:xfrm>
            <a:prstGeom prst="ellipse">
              <a:avLst/>
            </a:prstGeom>
            <a:solidFill>
              <a:srgbClr val="99CC00"/>
            </a:solidFill>
            <a:ln w="38100">
              <a:solidFill>
                <a:schemeClr val="bg2"/>
              </a:solidFill>
              <a:round/>
              <a:headEnd/>
              <a:tailEnd type="none" w="lg" len="me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a:solidFill>
                    <a:srgbClr val="FF0000"/>
                  </a:solidFill>
                </a:rPr>
                <a:t>1,2</a:t>
              </a:r>
            </a:p>
          </p:txBody>
        </p:sp>
        <p:sp>
          <p:nvSpPr>
            <p:cNvPr id="36892" name="Oval 28"/>
            <p:cNvSpPr>
              <a:spLocks noChangeArrowheads="1"/>
            </p:cNvSpPr>
            <p:nvPr/>
          </p:nvSpPr>
          <p:spPr bwMode="auto">
            <a:xfrm>
              <a:off x="4896" y="2304"/>
              <a:ext cx="432" cy="432"/>
            </a:xfrm>
            <a:prstGeom prst="ellipse">
              <a:avLst/>
            </a:prstGeom>
            <a:solidFill>
              <a:srgbClr val="99CC00"/>
            </a:solidFill>
            <a:ln w="38100">
              <a:solidFill>
                <a:schemeClr val="bg2"/>
              </a:solidFill>
              <a:round/>
              <a:headEnd/>
              <a:tailEnd type="none" w="lg" len="me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a:solidFill>
                    <a:schemeClr val="bg2"/>
                  </a:solidFill>
                </a:rPr>
                <a:t>3</a:t>
              </a:r>
            </a:p>
          </p:txBody>
        </p:sp>
        <p:sp>
          <p:nvSpPr>
            <p:cNvPr id="875549" name="Oval 29"/>
            <p:cNvSpPr>
              <a:spLocks noChangeArrowheads="1"/>
            </p:cNvSpPr>
            <p:nvPr/>
          </p:nvSpPr>
          <p:spPr bwMode="auto">
            <a:xfrm>
              <a:off x="4848" y="2256"/>
              <a:ext cx="528" cy="528"/>
            </a:xfrm>
            <a:prstGeom prst="ellipse">
              <a:avLst/>
            </a:prstGeom>
            <a:noFill/>
            <a:ln w="38100">
              <a:solidFill>
                <a:schemeClr val="bg2"/>
              </a:solidFill>
              <a:round/>
              <a:headEnd/>
              <a:tailEnd type="none" w="lg"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75550" name="Line 30"/>
            <p:cNvSpPr>
              <a:spLocks noChangeShapeType="1"/>
            </p:cNvSpPr>
            <p:nvPr/>
          </p:nvSpPr>
          <p:spPr bwMode="auto">
            <a:xfrm>
              <a:off x="3120" y="2496"/>
              <a:ext cx="240" cy="0"/>
            </a:xfrm>
            <a:prstGeom prst="line">
              <a:avLst/>
            </a:prstGeom>
            <a:noFill/>
            <a:ln w="38100">
              <a:solidFill>
                <a:schemeClr val="bg2"/>
              </a:solidFill>
              <a:round/>
              <a:headEnd/>
              <a:tailEnd type="triangle" w="lg" len="med"/>
            </a:ln>
            <a:effectLst/>
          </p:spPr>
          <p:txBody>
            <a:bodyPr wrap="none"/>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75551" name="Line 31"/>
            <p:cNvSpPr>
              <a:spLocks noChangeShapeType="1"/>
            </p:cNvSpPr>
            <p:nvPr/>
          </p:nvSpPr>
          <p:spPr bwMode="auto">
            <a:xfrm>
              <a:off x="3792" y="2496"/>
              <a:ext cx="288" cy="0"/>
            </a:xfrm>
            <a:prstGeom prst="line">
              <a:avLst/>
            </a:prstGeom>
            <a:noFill/>
            <a:ln w="38100">
              <a:solidFill>
                <a:schemeClr val="bg2"/>
              </a:solidFill>
              <a:round/>
              <a:headEnd/>
              <a:tailEnd type="triangle" w="lg" len="med"/>
            </a:ln>
            <a:effectLst/>
          </p:spPr>
          <p:txBody>
            <a:bodyPr wrap="none"/>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75552" name="Line 32"/>
            <p:cNvSpPr>
              <a:spLocks noChangeShapeType="1"/>
            </p:cNvSpPr>
            <p:nvPr/>
          </p:nvSpPr>
          <p:spPr bwMode="auto">
            <a:xfrm>
              <a:off x="4512" y="2400"/>
              <a:ext cx="336" cy="0"/>
            </a:xfrm>
            <a:prstGeom prst="line">
              <a:avLst/>
            </a:prstGeom>
            <a:noFill/>
            <a:ln w="38100">
              <a:solidFill>
                <a:schemeClr val="bg2"/>
              </a:solidFill>
              <a:round/>
              <a:headEnd/>
              <a:tailEnd type="triangle" w="lg" len="med"/>
            </a:ln>
            <a:effectLst/>
          </p:spPr>
          <p:txBody>
            <a:bodyPr wrap="none"/>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75553" name="Line 33"/>
            <p:cNvSpPr>
              <a:spLocks noChangeShapeType="1"/>
            </p:cNvSpPr>
            <p:nvPr/>
          </p:nvSpPr>
          <p:spPr bwMode="auto">
            <a:xfrm>
              <a:off x="4512" y="2640"/>
              <a:ext cx="336" cy="0"/>
            </a:xfrm>
            <a:prstGeom prst="line">
              <a:avLst/>
            </a:prstGeom>
            <a:noFill/>
            <a:ln w="38100">
              <a:solidFill>
                <a:schemeClr val="bg2"/>
              </a:solidFill>
              <a:round/>
              <a:headEnd/>
              <a:tailEnd type="triangle" w="lg" len="med"/>
            </a:ln>
            <a:effectLst/>
          </p:spPr>
          <p:txBody>
            <a:bodyPr wrap="none"/>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36898" name="Text Box 34"/>
            <p:cNvSpPr txBox="1">
              <a:spLocks noChangeArrowheads="1"/>
            </p:cNvSpPr>
            <p:nvPr/>
          </p:nvSpPr>
          <p:spPr bwMode="auto">
            <a:xfrm>
              <a:off x="3840" y="2160"/>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me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a:solidFill>
                    <a:srgbClr val="FF0000"/>
                  </a:solidFill>
                </a:rPr>
                <a:t>a</a:t>
              </a:r>
            </a:p>
          </p:txBody>
        </p:sp>
        <p:sp>
          <p:nvSpPr>
            <p:cNvPr id="36899" name="Text Box 35"/>
            <p:cNvSpPr txBox="1">
              <a:spLocks noChangeArrowheads="1"/>
            </p:cNvSpPr>
            <p:nvPr/>
          </p:nvSpPr>
          <p:spPr bwMode="auto">
            <a:xfrm>
              <a:off x="4560" y="2640"/>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me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a:solidFill>
                    <a:schemeClr val="bg2"/>
                  </a:solidFill>
                </a:rPr>
                <a:t>b</a:t>
              </a:r>
            </a:p>
          </p:txBody>
        </p:sp>
        <p:sp>
          <p:nvSpPr>
            <p:cNvPr id="36900" name="Text Box 36"/>
            <p:cNvSpPr txBox="1">
              <a:spLocks noChangeArrowheads="1"/>
            </p:cNvSpPr>
            <p:nvPr/>
          </p:nvSpPr>
          <p:spPr bwMode="auto">
            <a:xfrm>
              <a:off x="4512" y="206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me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a:solidFill>
                    <a:schemeClr val="bg2"/>
                  </a:solidFill>
                </a:rPr>
                <a:t>c</a:t>
              </a:r>
            </a:p>
          </p:txBody>
        </p:sp>
        <p:sp>
          <p:nvSpPr>
            <p:cNvPr id="36901" name="Text Box 37"/>
            <p:cNvSpPr txBox="1">
              <a:spLocks noChangeArrowheads="1"/>
            </p:cNvSpPr>
            <p:nvPr/>
          </p:nvSpPr>
          <p:spPr bwMode="auto">
            <a:xfrm>
              <a:off x="3984" y="3552"/>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me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chemeClr val="bg2"/>
                  </a:solidFill>
                </a:rPr>
                <a:t>DFA</a:t>
              </a:r>
            </a:p>
          </p:txBody>
        </p:sp>
      </p:grpSp>
      <p:sp>
        <p:nvSpPr>
          <p:cNvPr id="39"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nodeType="afterGroup">
                            <p:stCondLst>
                              <p:cond delay="500"/>
                            </p:stCondLst>
                            <p:childTnLst>
                              <p:par>
                                <p:cTn id="8" presetID="2" presetClass="entr" presetSubtype="6" fill="hold" grpId="0" nodeType="after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500" fill="hold"/>
                                        <p:tgtEl>
                                          <p:spTgt spid="39"/>
                                        </p:tgtEl>
                                        <p:attrNameLst>
                                          <p:attrName>ppt_x</p:attrName>
                                        </p:attrNameLst>
                                      </p:cBhvr>
                                      <p:tavLst>
                                        <p:tav tm="0">
                                          <p:val>
                                            <p:strVal val="1+#ppt_w/2"/>
                                          </p:val>
                                        </p:tav>
                                        <p:tav tm="100000">
                                          <p:val>
                                            <p:strVal val="#ppt_x"/>
                                          </p:val>
                                        </p:tav>
                                      </p:tavLst>
                                    </p:anim>
                                    <p:anim calcmode="lin" valueType="num">
                                      <p:cBhvr additive="base">
                                        <p:cTn id="11"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172AA75-695D-465B-9103-7B1E2EDB41EF}" type="datetime1">
              <a:rPr lang="zh-CN" altLang="en-US" smtClean="0"/>
              <a:pPr>
                <a:defRPr/>
              </a:pPr>
              <a:t>2020/10/7</a:t>
            </a:fld>
            <a:endParaRPr lang="en-US" altLang="zh-CN"/>
          </a:p>
        </p:txBody>
      </p:sp>
      <p:sp>
        <p:nvSpPr>
          <p:cNvPr id="8" name="Rectangle 3"/>
          <p:cNvSpPr txBox="1">
            <a:spLocks noChangeArrowheads="1"/>
          </p:cNvSpPr>
          <p:nvPr/>
        </p:nvSpPr>
        <p:spPr bwMode="auto">
          <a:xfrm>
            <a:off x="0" y="836613"/>
            <a:ext cx="9144000" cy="5732462"/>
          </a:xfrm>
          <a:prstGeom prst="rect">
            <a:avLst/>
          </a:prstGeom>
          <a:noFill/>
          <a:ln w="9525">
            <a:noFill/>
            <a:miter lim="800000"/>
            <a:headEnd/>
            <a:tailEnd/>
          </a:ln>
          <a:effectLst/>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a:lnSpc>
                <a:spcPct val="110000"/>
              </a:lnSpc>
              <a:spcBef>
                <a:spcPct val="25000"/>
              </a:spcBef>
              <a:defRPr/>
            </a:pPr>
            <a:r>
              <a:rPr lang="zh-CN" altLang="en-US" sz="2800" kern="0" dirty="0">
                <a:solidFill>
                  <a:schemeClr val="bg2"/>
                </a:solidFill>
              </a:rPr>
              <a:t>理论计算机科学中较早形成的部分。</a:t>
            </a:r>
          </a:p>
          <a:p>
            <a:pPr>
              <a:lnSpc>
                <a:spcPct val="110000"/>
              </a:lnSpc>
              <a:spcBef>
                <a:spcPct val="25000"/>
              </a:spcBef>
              <a:defRPr/>
            </a:pPr>
            <a:r>
              <a:rPr lang="en-US" altLang="zh-CN" sz="2800" kern="0" dirty="0">
                <a:solidFill>
                  <a:schemeClr val="bg2"/>
                </a:solidFill>
              </a:rPr>
              <a:t>1936</a:t>
            </a:r>
            <a:r>
              <a:rPr lang="zh-CN" altLang="en-US" sz="2800" kern="0" dirty="0">
                <a:solidFill>
                  <a:schemeClr val="bg2"/>
                </a:solidFill>
              </a:rPr>
              <a:t>年，图灵提出了图灵机模型，刻画了可实现的计算装置的理论极限。</a:t>
            </a:r>
          </a:p>
          <a:p>
            <a:pPr>
              <a:lnSpc>
                <a:spcPct val="110000"/>
              </a:lnSpc>
              <a:spcBef>
                <a:spcPct val="25000"/>
              </a:spcBef>
              <a:defRPr/>
            </a:pPr>
            <a:r>
              <a:rPr lang="en-US" altLang="zh-CN" sz="2800" kern="0" dirty="0">
                <a:solidFill>
                  <a:schemeClr val="bg2"/>
                </a:solidFill>
              </a:rPr>
              <a:t>1943</a:t>
            </a:r>
            <a:r>
              <a:rPr lang="zh-CN" altLang="en-US" sz="2800" kern="0" dirty="0">
                <a:solidFill>
                  <a:schemeClr val="bg2"/>
                </a:solidFill>
              </a:rPr>
              <a:t>年，神经生理学家麦柯洛克与匹茨在研究神经网络时引入了有限自动机的原始概念。</a:t>
            </a:r>
          </a:p>
          <a:p>
            <a:pPr>
              <a:lnSpc>
                <a:spcPct val="110000"/>
              </a:lnSpc>
              <a:spcBef>
                <a:spcPct val="25000"/>
              </a:spcBef>
              <a:defRPr/>
            </a:pPr>
            <a:r>
              <a:rPr lang="en-US" altLang="zh-CN" sz="2800" kern="0" dirty="0">
                <a:solidFill>
                  <a:schemeClr val="bg2"/>
                </a:solidFill>
              </a:rPr>
              <a:t>1948</a:t>
            </a:r>
            <a:r>
              <a:rPr lang="zh-CN" altLang="en-US" sz="2800" kern="0" dirty="0">
                <a:solidFill>
                  <a:schemeClr val="bg2"/>
                </a:solidFill>
              </a:rPr>
              <a:t>年，美籍匈牙利数学家冯</a:t>
            </a:r>
            <a:r>
              <a:rPr lang="en-US" altLang="zh-CN" sz="2800" kern="0" dirty="0">
                <a:solidFill>
                  <a:schemeClr val="bg2"/>
                </a:solidFill>
              </a:rPr>
              <a:t>·</a:t>
            </a:r>
            <a:r>
              <a:rPr lang="zh-CN" altLang="en-US" sz="2800" kern="0" dirty="0">
                <a:solidFill>
                  <a:schemeClr val="bg2"/>
                </a:solidFill>
              </a:rPr>
              <a:t>诺伊曼</a:t>
            </a:r>
            <a:r>
              <a:rPr lang="en-US" altLang="zh-CN" sz="2800" kern="0" dirty="0">
                <a:solidFill>
                  <a:schemeClr val="bg2"/>
                </a:solidFill>
              </a:rPr>
              <a:t>(von Neumann</a:t>
            </a:r>
            <a:r>
              <a:rPr lang="zh-CN" altLang="en-US" sz="2800" kern="0" dirty="0">
                <a:solidFill>
                  <a:schemeClr val="bg2"/>
                </a:solidFill>
              </a:rPr>
              <a:t>，</a:t>
            </a:r>
            <a:r>
              <a:rPr lang="en-US" altLang="zh-CN" sz="2800" kern="0" dirty="0">
                <a:solidFill>
                  <a:schemeClr val="bg2"/>
                </a:solidFill>
              </a:rPr>
              <a:t>J.)</a:t>
            </a:r>
            <a:r>
              <a:rPr lang="zh-CN" altLang="en-US" sz="2800" kern="0" dirty="0">
                <a:solidFill>
                  <a:schemeClr val="bg2"/>
                </a:solidFill>
              </a:rPr>
              <a:t>提出建立自动机的一般逻辑理论。</a:t>
            </a:r>
          </a:p>
          <a:p>
            <a:pPr>
              <a:lnSpc>
                <a:spcPct val="110000"/>
              </a:lnSpc>
              <a:spcBef>
                <a:spcPct val="25000"/>
              </a:spcBef>
              <a:defRPr/>
            </a:pPr>
            <a:r>
              <a:rPr lang="en-US" altLang="zh-CN" sz="2800" kern="0" dirty="0">
                <a:solidFill>
                  <a:schemeClr val="bg2"/>
                </a:solidFill>
              </a:rPr>
              <a:t>20</a:t>
            </a:r>
            <a:r>
              <a:rPr lang="zh-CN" altLang="en-US" sz="2800" kern="0" dirty="0">
                <a:solidFill>
                  <a:schemeClr val="bg2"/>
                </a:solidFill>
              </a:rPr>
              <a:t>世纪</a:t>
            </a:r>
            <a:r>
              <a:rPr lang="en-US" altLang="zh-CN" sz="2800" kern="0" dirty="0">
                <a:solidFill>
                  <a:schemeClr val="bg2"/>
                </a:solidFill>
              </a:rPr>
              <a:t>50</a:t>
            </a:r>
            <a:r>
              <a:rPr lang="zh-CN" altLang="en-US" sz="2800" kern="0" dirty="0">
                <a:solidFill>
                  <a:schemeClr val="bg2"/>
                </a:solidFill>
              </a:rPr>
              <a:t>年代，在开关网络理论和数理逻辑中图灵机理论的基础上，形成了自动机理论。</a:t>
            </a:r>
          </a:p>
          <a:p>
            <a:pPr>
              <a:lnSpc>
                <a:spcPct val="110000"/>
              </a:lnSpc>
              <a:spcBef>
                <a:spcPct val="25000"/>
              </a:spcBef>
              <a:defRPr/>
            </a:pPr>
            <a:r>
              <a:rPr lang="en-US" altLang="zh-CN" sz="2800" kern="0" dirty="0">
                <a:solidFill>
                  <a:schemeClr val="bg2"/>
                </a:solidFill>
              </a:rPr>
              <a:t>50</a:t>
            </a:r>
            <a:r>
              <a:rPr lang="zh-CN" altLang="en-US" sz="2800" kern="0" dirty="0">
                <a:solidFill>
                  <a:schemeClr val="bg2"/>
                </a:solidFill>
              </a:rPr>
              <a:t>年代乔姆斯基关于形式语言的分类理论提出后，人们又逐渐发现：有</a:t>
            </a:r>
            <a:r>
              <a:rPr lang="en-US" altLang="zh-CN" sz="2800" kern="0" dirty="0">
                <a:solidFill>
                  <a:schemeClr val="bg2"/>
                </a:solidFill>
              </a:rPr>
              <a:t>4</a:t>
            </a:r>
            <a:r>
              <a:rPr lang="zh-CN" altLang="en-US" sz="2800" kern="0" dirty="0">
                <a:solidFill>
                  <a:schemeClr val="bg2"/>
                </a:solidFill>
              </a:rPr>
              <a:t>类自动机正好与</a:t>
            </a:r>
            <a:r>
              <a:rPr lang="en-US" altLang="zh-CN" sz="2800" kern="0" dirty="0">
                <a:solidFill>
                  <a:schemeClr val="bg2"/>
                </a:solidFill>
              </a:rPr>
              <a:t>4</a:t>
            </a:r>
            <a:r>
              <a:rPr lang="zh-CN" altLang="en-US" sz="2800" kern="0" dirty="0">
                <a:solidFill>
                  <a:schemeClr val="bg2"/>
                </a:solidFill>
              </a:rPr>
              <a:t>种形式语言相对应。</a:t>
            </a:r>
          </a:p>
        </p:txBody>
      </p:sp>
      <p:sp>
        <p:nvSpPr>
          <p:cNvPr id="7172" name="Rectangle 2"/>
          <p:cNvSpPr>
            <a:spLocks noGrp="1" noChangeArrowheads="1"/>
          </p:cNvSpPr>
          <p:nvPr>
            <p:ph type="title"/>
          </p:nvPr>
        </p:nvSpPr>
        <p:spPr>
          <a:xfrm>
            <a:off x="2195512" y="0"/>
            <a:ext cx="4752975" cy="836613"/>
          </a:xfrm>
        </p:spPr>
        <p:txBody>
          <a:bodyPr/>
          <a:lstStyle/>
          <a:p>
            <a:r>
              <a:rPr lang="zh-CN" altLang="en-US" sz="4000" b="1" dirty="0">
                <a:solidFill>
                  <a:schemeClr val="bg1"/>
                </a:solidFill>
                <a:effectLst>
                  <a:outerShdw blurRad="38100" dist="38100" dir="2700000" algn="tl">
                    <a:srgbClr val="000000">
                      <a:alpha val="43137"/>
                    </a:srgbClr>
                  </a:outerShdw>
                </a:effectLst>
                <a:latin typeface="宋体" panose="02010600030101010101" pitchFamily="2" charset="-122"/>
              </a:rPr>
              <a:t>自动机理论的发展</a:t>
            </a:r>
          </a:p>
        </p:txBody>
      </p:sp>
      <p:sp>
        <p:nvSpPr>
          <p:cNvPr id="10"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日期占位符 3"/>
          <p:cNvSpPr>
            <a:spLocks noGrp="1"/>
          </p:cNvSpPr>
          <p:nvPr>
            <p:ph type="dt" sz="quarter" idx="10"/>
          </p:nvPr>
        </p:nvSpPr>
        <p:spPr/>
        <p:txBody>
          <a:bodyPr/>
          <a:lstStyle/>
          <a:p>
            <a:pPr>
              <a:defRPr/>
            </a:pPr>
            <a:fld id="{67D91734-A352-48B6-82D3-4CD9C7A27DDF}" type="datetime1">
              <a:rPr lang="zh-CN" altLang="en-US"/>
              <a:pPr>
                <a:defRPr/>
              </a:pPr>
              <a:t>2020/10/7</a:t>
            </a:fld>
            <a:endParaRPr lang="en-US" altLang="zh-CN"/>
          </a:p>
        </p:txBody>
      </p:sp>
      <p:sp>
        <p:nvSpPr>
          <p:cNvPr id="37891" name="Rectangle 5"/>
          <p:cNvSpPr>
            <a:spLocks noChangeArrowheads="1"/>
          </p:cNvSpPr>
          <p:nvPr/>
        </p:nvSpPr>
        <p:spPr bwMode="auto">
          <a:xfrm>
            <a:off x="2051050" y="0"/>
            <a:ext cx="4891088" cy="579438"/>
          </a:xfrm>
          <a:prstGeom prst="rect">
            <a:avLst/>
          </a:prstGeom>
          <a:solidFill>
            <a:srgbClr val="37F01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buFont typeface="Monotype Sorts" pitchFamily="2" charset="2"/>
              <a:buNone/>
            </a:pPr>
            <a:r>
              <a:rPr lang="zh-CN" altLang="en-US">
                <a:solidFill>
                  <a:schemeClr val="bg2"/>
                </a:solidFill>
              </a:rPr>
              <a:t>状态集合 </a:t>
            </a:r>
            <a:r>
              <a:rPr lang="en-US" altLang="zh-CN">
                <a:solidFill>
                  <a:schemeClr val="bg2"/>
                </a:solidFill>
              </a:rPr>
              <a:t>P </a:t>
            </a:r>
            <a:r>
              <a:rPr lang="zh-CN" altLang="en-US">
                <a:solidFill>
                  <a:schemeClr val="bg2"/>
                </a:solidFill>
              </a:rPr>
              <a:t>的</a:t>
            </a:r>
            <a:r>
              <a:rPr lang="en-US" altLang="zh-CN">
                <a:solidFill>
                  <a:schemeClr val="bg2"/>
                </a:solidFill>
              </a:rPr>
              <a:t>a</a:t>
            </a:r>
            <a:r>
              <a:rPr lang="zh-CN" altLang="en-US">
                <a:solidFill>
                  <a:schemeClr val="bg2"/>
                </a:solidFill>
              </a:rPr>
              <a:t>弧转换：</a:t>
            </a:r>
            <a:r>
              <a:rPr lang="en-US" altLang="zh-CN">
                <a:solidFill>
                  <a:schemeClr val="bg2"/>
                </a:solidFill>
              </a:rPr>
              <a:t>P</a:t>
            </a:r>
            <a:r>
              <a:rPr lang="en-US" altLang="zh-CN" baseline="-25000">
                <a:solidFill>
                  <a:schemeClr val="bg2"/>
                </a:solidFill>
              </a:rPr>
              <a:t>a</a:t>
            </a:r>
          </a:p>
        </p:txBody>
      </p:sp>
      <p:sp>
        <p:nvSpPr>
          <p:cNvPr id="37892" name="Text Box 59"/>
          <p:cNvSpPr txBox="1">
            <a:spLocks noChangeArrowheads="1"/>
          </p:cNvSpPr>
          <p:nvPr/>
        </p:nvSpPr>
        <p:spPr bwMode="auto">
          <a:xfrm>
            <a:off x="206375" y="868363"/>
            <a:ext cx="55514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solidFill>
                  <a:schemeClr val="bg2"/>
                </a:solidFill>
              </a:rPr>
              <a:t>设</a:t>
            </a:r>
            <a:r>
              <a:rPr lang="en-US" altLang="zh-CN" sz="2800">
                <a:solidFill>
                  <a:schemeClr val="bg2"/>
                </a:solidFill>
              </a:rPr>
              <a:t>P ={ p</a:t>
            </a:r>
            <a:r>
              <a:rPr lang="en-US" altLang="zh-CN" sz="2800" baseline="-25000">
                <a:solidFill>
                  <a:schemeClr val="bg2"/>
                </a:solidFill>
              </a:rPr>
              <a:t>1</a:t>
            </a:r>
            <a:r>
              <a:rPr lang="en-US" altLang="zh-CN" sz="2800">
                <a:solidFill>
                  <a:schemeClr val="bg2"/>
                </a:solidFill>
              </a:rPr>
              <a:t>, p</a:t>
            </a:r>
            <a:r>
              <a:rPr lang="en-US" altLang="zh-CN" sz="2800" baseline="-25000">
                <a:solidFill>
                  <a:schemeClr val="bg2"/>
                </a:solidFill>
              </a:rPr>
              <a:t>2</a:t>
            </a:r>
            <a:r>
              <a:rPr lang="en-US" altLang="zh-CN" sz="2800">
                <a:solidFill>
                  <a:schemeClr val="bg2"/>
                </a:solidFill>
              </a:rPr>
              <a:t>,…, p</a:t>
            </a:r>
            <a:r>
              <a:rPr lang="en-US" altLang="zh-CN" sz="2800" baseline="-25000">
                <a:solidFill>
                  <a:schemeClr val="bg2"/>
                </a:solidFill>
              </a:rPr>
              <a:t>n</a:t>
            </a:r>
            <a:r>
              <a:rPr lang="en-US" altLang="zh-CN" sz="2800">
                <a:solidFill>
                  <a:schemeClr val="bg2"/>
                </a:solidFill>
              </a:rPr>
              <a:t>},  a∈∑:</a:t>
            </a:r>
          </a:p>
        </p:txBody>
      </p:sp>
      <p:sp>
        <p:nvSpPr>
          <p:cNvPr id="37893" name="Text Box 61"/>
          <p:cNvSpPr txBox="1">
            <a:spLocks noChangeArrowheads="1"/>
          </p:cNvSpPr>
          <p:nvPr/>
        </p:nvSpPr>
        <p:spPr bwMode="auto">
          <a:xfrm>
            <a:off x="323850" y="1943100"/>
            <a:ext cx="5724525" cy="11636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
                <a:schemeClr val="folHlink"/>
              </a:buClr>
              <a:buFont typeface="Monotype Sorts" pitchFamily="2" charset="2"/>
              <a:buNone/>
            </a:pPr>
            <a:r>
              <a:rPr lang="en-US" altLang="zh-CN" sz="2800">
                <a:solidFill>
                  <a:schemeClr val="bg2"/>
                </a:solidFill>
              </a:rPr>
              <a:t>P</a:t>
            </a:r>
            <a:r>
              <a:rPr lang="en-US" altLang="zh-CN" sz="2800" baseline="-25000">
                <a:solidFill>
                  <a:schemeClr val="bg2"/>
                </a:solidFill>
              </a:rPr>
              <a:t>a</a:t>
            </a:r>
            <a:r>
              <a:rPr lang="en-US" altLang="zh-CN" sz="2800">
                <a:solidFill>
                  <a:schemeClr val="bg2"/>
                </a:solidFill>
              </a:rPr>
              <a:t>=ε-closure(</a:t>
            </a:r>
            <a:r>
              <a:rPr lang="en-US" altLang="zh-CN" sz="2800">
                <a:solidFill>
                  <a:srgbClr val="FF0000"/>
                </a:solidFill>
              </a:rPr>
              <a:t>J</a:t>
            </a:r>
            <a:r>
              <a:rPr lang="en-US" altLang="zh-CN" sz="2800">
                <a:solidFill>
                  <a:schemeClr val="bg2"/>
                </a:solidFill>
              </a:rPr>
              <a:t>)</a:t>
            </a:r>
            <a:r>
              <a:rPr lang="zh-CN" altLang="en-US" sz="2800">
                <a:solidFill>
                  <a:schemeClr val="bg2"/>
                </a:solidFill>
              </a:rPr>
              <a:t>， </a:t>
            </a:r>
          </a:p>
          <a:p>
            <a:pPr>
              <a:lnSpc>
                <a:spcPct val="110000"/>
              </a:lnSpc>
              <a:buClr>
                <a:schemeClr val="folHlink"/>
              </a:buClr>
              <a:buFont typeface="Monotype Sorts" pitchFamily="2" charset="2"/>
              <a:buNone/>
            </a:pPr>
            <a:r>
              <a:rPr lang="en-US" altLang="zh-CN">
                <a:solidFill>
                  <a:srgbClr val="FF0000"/>
                </a:solidFill>
              </a:rPr>
              <a:t>J</a:t>
            </a:r>
            <a:r>
              <a:rPr lang="en-US" altLang="zh-CN" sz="2800">
                <a:solidFill>
                  <a:schemeClr val="bg2"/>
                </a:solidFill>
              </a:rPr>
              <a:t>=δ(p</a:t>
            </a:r>
            <a:r>
              <a:rPr lang="en-US" altLang="zh-CN" sz="2800" baseline="-25000">
                <a:solidFill>
                  <a:schemeClr val="bg2"/>
                </a:solidFill>
              </a:rPr>
              <a:t>1</a:t>
            </a:r>
            <a:r>
              <a:rPr lang="en-US" altLang="zh-CN" sz="2800">
                <a:solidFill>
                  <a:schemeClr val="bg2"/>
                </a:solidFill>
              </a:rPr>
              <a:t>, a)∪δ(p</a:t>
            </a:r>
            <a:r>
              <a:rPr lang="en-US" altLang="zh-CN" sz="2800" baseline="-25000">
                <a:solidFill>
                  <a:schemeClr val="bg2"/>
                </a:solidFill>
              </a:rPr>
              <a:t>2</a:t>
            </a:r>
            <a:r>
              <a:rPr lang="en-US" altLang="zh-CN" sz="2800">
                <a:solidFill>
                  <a:schemeClr val="bg2"/>
                </a:solidFill>
              </a:rPr>
              <a:t>, a)∪…∪δ(p</a:t>
            </a:r>
            <a:r>
              <a:rPr lang="en-US" altLang="zh-CN" sz="2800" baseline="-25000">
                <a:solidFill>
                  <a:schemeClr val="bg2"/>
                </a:solidFill>
              </a:rPr>
              <a:t>n</a:t>
            </a:r>
            <a:r>
              <a:rPr lang="en-US" altLang="zh-CN" sz="2800">
                <a:solidFill>
                  <a:schemeClr val="bg2"/>
                </a:solidFill>
              </a:rPr>
              <a:t>, a)</a:t>
            </a:r>
          </a:p>
        </p:txBody>
      </p:sp>
      <p:sp>
        <p:nvSpPr>
          <p:cNvPr id="36878" name="Text Box 88"/>
          <p:cNvSpPr txBox="1">
            <a:spLocks noChangeArrowheads="1"/>
          </p:cNvSpPr>
          <p:nvPr/>
        </p:nvSpPr>
        <p:spPr bwMode="auto">
          <a:xfrm>
            <a:off x="4479925" y="3267075"/>
            <a:ext cx="4248150" cy="561975"/>
          </a:xfrm>
          <a:prstGeom prst="rect">
            <a:avLst/>
          </a:prstGeom>
          <a:solidFill>
            <a:srgbClr val="FFEB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800">
                <a:solidFill>
                  <a:schemeClr val="bg2"/>
                </a:solidFill>
              </a:rPr>
              <a:t>[</a:t>
            </a:r>
            <a:r>
              <a:rPr lang="zh-CN" altLang="en-US" sz="2800">
                <a:solidFill>
                  <a:schemeClr val="bg2"/>
                </a:solidFill>
              </a:rPr>
              <a:t>例</a:t>
            </a:r>
            <a:r>
              <a:rPr lang="en-US" altLang="zh-CN" sz="2800">
                <a:solidFill>
                  <a:schemeClr val="bg2"/>
                </a:solidFill>
              </a:rPr>
              <a:t>3_12]  P={1} </a:t>
            </a:r>
            <a:r>
              <a:rPr lang="zh-CN" altLang="en-US" sz="2800">
                <a:solidFill>
                  <a:schemeClr val="bg2"/>
                </a:solidFill>
                <a:latin typeface="宋体" panose="02010600030101010101" pitchFamily="2" charset="-122"/>
              </a:rPr>
              <a:t>，</a:t>
            </a:r>
            <a:r>
              <a:rPr lang="zh-CN" altLang="en-US" sz="2800">
                <a:solidFill>
                  <a:schemeClr val="bg2"/>
                </a:solidFill>
              </a:rPr>
              <a:t>求 </a:t>
            </a:r>
            <a:r>
              <a:rPr lang="en-US" altLang="zh-CN" sz="2800">
                <a:solidFill>
                  <a:schemeClr val="bg2"/>
                </a:solidFill>
              </a:rPr>
              <a:t>p</a:t>
            </a:r>
            <a:r>
              <a:rPr lang="en-US" altLang="zh-CN" sz="2800" baseline="-25000">
                <a:solidFill>
                  <a:schemeClr val="bg2"/>
                </a:solidFill>
              </a:rPr>
              <a:t>a</a:t>
            </a:r>
            <a:r>
              <a:rPr lang="en-US" altLang="zh-CN" sz="2800">
                <a:solidFill>
                  <a:schemeClr val="bg2"/>
                </a:solidFill>
              </a:rPr>
              <a:t> </a:t>
            </a:r>
            <a:r>
              <a:rPr lang="zh-CN" altLang="en-US" sz="2800">
                <a:solidFill>
                  <a:schemeClr val="bg2"/>
                </a:solidFill>
              </a:rPr>
              <a:t>。</a:t>
            </a:r>
          </a:p>
        </p:txBody>
      </p:sp>
      <p:sp>
        <p:nvSpPr>
          <p:cNvPr id="877657" name="Rectangle 89"/>
          <p:cNvSpPr>
            <a:spLocks noChangeArrowheads="1"/>
          </p:cNvSpPr>
          <p:nvPr/>
        </p:nvSpPr>
        <p:spPr bwMode="auto">
          <a:xfrm>
            <a:off x="4979988" y="4195763"/>
            <a:ext cx="2879725" cy="5619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177800" indent="-1778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sz="2800">
                <a:solidFill>
                  <a:schemeClr val="bg2"/>
                </a:solidFill>
              </a:rPr>
              <a:t>P</a:t>
            </a:r>
            <a:r>
              <a:rPr lang="en-US" altLang="zh-CN" sz="2800" baseline="-25000">
                <a:solidFill>
                  <a:schemeClr val="bg2"/>
                </a:solidFill>
              </a:rPr>
              <a:t>a</a:t>
            </a:r>
            <a:r>
              <a:rPr lang="en-US" altLang="zh-CN" sz="2800">
                <a:solidFill>
                  <a:schemeClr val="bg2"/>
                </a:solidFill>
              </a:rPr>
              <a:t> =ε-closure(J) </a:t>
            </a:r>
          </a:p>
        </p:txBody>
      </p:sp>
      <p:sp>
        <p:nvSpPr>
          <p:cNvPr id="877658" name="Rectangle 90"/>
          <p:cNvSpPr>
            <a:spLocks noChangeArrowheads="1"/>
          </p:cNvSpPr>
          <p:nvPr/>
        </p:nvSpPr>
        <p:spPr bwMode="auto">
          <a:xfrm>
            <a:off x="4979988" y="4938713"/>
            <a:ext cx="3403600" cy="519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a:solidFill>
                  <a:schemeClr val="bg2"/>
                </a:solidFill>
              </a:rPr>
              <a:t>=ε-closure(δ(1, a ))</a:t>
            </a:r>
          </a:p>
        </p:txBody>
      </p:sp>
      <p:sp>
        <p:nvSpPr>
          <p:cNvPr id="877659" name="Rectangle 91"/>
          <p:cNvSpPr>
            <a:spLocks noChangeArrowheads="1"/>
          </p:cNvSpPr>
          <p:nvPr/>
        </p:nvSpPr>
        <p:spPr bwMode="auto">
          <a:xfrm>
            <a:off x="4979988" y="5635625"/>
            <a:ext cx="4103687" cy="5619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sz="2800">
                <a:solidFill>
                  <a:schemeClr val="bg2"/>
                </a:solidFill>
              </a:rPr>
              <a:t>=ε-closure({2,4})={2,4,6}</a:t>
            </a:r>
          </a:p>
        </p:txBody>
      </p:sp>
      <p:sp>
        <p:nvSpPr>
          <p:cNvPr id="877631" name="AutoShape 63"/>
          <p:cNvSpPr>
            <a:spLocks/>
          </p:cNvSpPr>
          <p:nvPr/>
        </p:nvSpPr>
        <p:spPr bwMode="auto">
          <a:xfrm>
            <a:off x="4040188" y="1619250"/>
            <a:ext cx="5073650" cy="839788"/>
          </a:xfrm>
          <a:prstGeom prst="borderCallout2">
            <a:avLst>
              <a:gd name="adj1" fmla="val 11338"/>
              <a:gd name="adj2" fmla="val -1426"/>
              <a:gd name="adj3" fmla="val 11338"/>
              <a:gd name="adj4" fmla="val -12509"/>
              <a:gd name="adj5" fmla="val 55154"/>
              <a:gd name="adj6" fmla="val -29922"/>
            </a:avLst>
          </a:prstGeom>
          <a:solidFill>
            <a:schemeClr val="accent1">
              <a:lumMod val="60000"/>
              <a:lumOff val="40000"/>
            </a:schemeClr>
          </a:solidFill>
          <a:ln w="28575">
            <a:solidFill>
              <a:schemeClr val="bg2"/>
            </a:solidFill>
            <a:miter lim="800000"/>
            <a:headEnd/>
            <a:tailEnd/>
          </a:ln>
        </p:spPr>
        <p:txBody>
          <a:bodyPr lIns="92075" tIns="46038" rIns="92075" bIns="46038"/>
          <a:lstStyle/>
          <a:p>
            <a:pPr>
              <a:spcBef>
                <a:spcPts val="0"/>
              </a:spcBef>
              <a:buClr>
                <a:schemeClr val="folHlink"/>
              </a:buClr>
              <a:buSzPct val="75000"/>
              <a:buFont typeface="Monotype Sorts" pitchFamily="2" charset="2"/>
              <a:buNone/>
              <a:defRPr/>
            </a:pPr>
            <a:r>
              <a:rPr lang="zh-CN" altLang="en-US" sz="2400" dirty="0">
                <a:solidFill>
                  <a:schemeClr val="bg2"/>
                </a:solidFill>
                <a:latin typeface="Times New Roman" pitchFamily="18" charset="0"/>
              </a:rPr>
              <a:t>从</a:t>
            </a:r>
            <a:r>
              <a:rPr lang="en-US" altLang="zh-CN" sz="2400" dirty="0">
                <a:solidFill>
                  <a:schemeClr val="bg2"/>
                </a:solidFill>
                <a:latin typeface="Times New Roman" pitchFamily="18" charset="0"/>
              </a:rPr>
              <a:t>P</a:t>
            </a:r>
            <a:r>
              <a:rPr lang="zh-CN" altLang="en-US" sz="2400" dirty="0">
                <a:solidFill>
                  <a:schemeClr val="bg2"/>
                </a:solidFill>
                <a:latin typeface="Times New Roman" pitchFamily="18" charset="0"/>
              </a:rPr>
              <a:t>中的每一个状态出发，</a:t>
            </a:r>
            <a:endParaRPr lang="en-US" altLang="zh-CN" sz="2400" dirty="0">
              <a:solidFill>
                <a:schemeClr val="bg2"/>
              </a:solidFill>
              <a:latin typeface="Times New Roman" pitchFamily="18" charset="0"/>
            </a:endParaRPr>
          </a:p>
          <a:p>
            <a:pPr>
              <a:spcBef>
                <a:spcPts val="0"/>
              </a:spcBef>
              <a:buClr>
                <a:schemeClr val="folHlink"/>
              </a:buClr>
              <a:buSzPct val="75000"/>
              <a:buFont typeface="Monotype Sorts" pitchFamily="2" charset="2"/>
              <a:buNone/>
              <a:defRPr/>
            </a:pPr>
            <a:r>
              <a:rPr lang="zh-CN" altLang="en-US" sz="2400" dirty="0">
                <a:solidFill>
                  <a:schemeClr val="bg2"/>
                </a:solidFill>
                <a:latin typeface="Times New Roman" pitchFamily="18" charset="0"/>
              </a:rPr>
              <a:t>沿着</a:t>
            </a:r>
            <a:r>
              <a:rPr lang="en-US" altLang="zh-CN" sz="2400" dirty="0">
                <a:solidFill>
                  <a:schemeClr val="bg2"/>
                </a:solidFill>
                <a:latin typeface="Times New Roman" pitchFamily="18" charset="0"/>
              </a:rPr>
              <a:t>a</a:t>
            </a:r>
            <a:r>
              <a:rPr lang="zh-CN" altLang="en-US" sz="2400" dirty="0">
                <a:solidFill>
                  <a:schemeClr val="bg2"/>
                </a:solidFill>
                <a:latin typeface="Times New Roman" pitchFamily="18" charset="0"/>
              </a:rPr>
              <a:t>弧到达的状态所组成的集合。</a:t>
            </a:r>
          </a:p>
        </p:txBody>
      </p:sp>
      <p:sp>
        <p:nvSpPr>
          <p:cNvPr id="40" name="AutoShape 73">
            <a:hlinkClick r:id="" action="ppaction://hlinkshowjump?jump=nextslide" highlightClick="1"/>
          </p:cNvPr>
          <p:cNvSpPr>
            <a:spLocks noChangeArrowheads="1"/>
          </p:cNvSpPr>
          <p:nvPr/>
        </p:nvSpPr>
        <p:spPr bwMode="auto">
          <a:xfrm>
            <a:off x="8807450" y="64928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nvGrpSpPr>
          <p:cNvPr id="43" name="组合 42"/>
          <p:cNvGrpSpPr>
            <a:grpSpLocks/>
          </p:cNvGrpSpPr>
          <p:nvPr/>
        </p:nvGrpSpPr>
        <p:grpSpPr bwMode="auto">
          <a:xfrm>
            <a:off x="206375" y="3297238"/>
            <a:ext cx="4214813" cy="3433762"/>
            <a:chOff x="0" y="1341438"/>
            <a:chExt cx="4215098" cy="3433763"/>
          </a:xfrm>
        </p:grpSpPr>
        <p:grpSp>
          <p:nvGrpSpPr>
            <p:cNvPr id="37902" name="Group 35"/>
            <p:cNvGrpSpPr>
              <a:grpSpLocks/>
            </p:cNvGrpSpPr>
            <p:nvPr/>
          </p:nvGrpSpPr>
          <p:grpSpPr bwMode="auto">
            <a:xfrm>
              <a:off x="0" y="1341438"/>
              <a:ext cx="4191000" cy="3433763"/>
              <a:chOff x="0" y="845"/>
              <a:chExt cx="2640" cy="2163"/>
            </a:xfrm>
          </p:grpSpPr>
          <p:sp>
            <p:nvSpPr>
              <p:cNvPr id="37907" name="Oval 7"/>
              <p:cNvSpPr>
                <a:spLocks noChangeArrowheads="1"/>
              </p:cNvSpPr>
              <p:nvPr/>
            </p:nvSpPr>
            <p:spPr bwMode="auto">
              <a:xfrm>
                <a:off x="288" y="1517"/>
                <a:ext cx="384" cy="336"/>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1</a:t>
                </a:r>
              </a:p>
            </p:txBody>
          </p:sp>
          <p:sp>
            <p:nvSpPr>
              <p:cNvPr id="37908" name="Oval 8"/>
              <p:cNvSpPr>
                <a:spLocks noChangeArrowheads="1"/>
              </p:cNvSpPr>
              <p:nvPr/>
            </p:nvSpPr>
            <p:spPr bwMode="auto">
              <a:xfrm>
                <a:off x="1056" y="2189"/>
                <a:ext cx="384" cy="336"/>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4</a:t>
                </a:r>
              </a:p>
            </p:txBody>
          </p:sp>
          <p:sp>
            <p:nvSpPr>
              <p:cNvPr id="37909" name="Oval 9"/>
              <p:cNvSpPr>
                <a:spLocks noChangeArrowheads="1"/>
              </p:cNvSpPr>
              <p:nvPr/>
            </p:nvSpPr>
            <p:spPr bwMode="auto">
              <a:xfrm>
                <a:off x="1008" y="1517"/>
                <a:ext cx="384" cy="336"/>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3</a:t>
                </a:r>
              </a:p>
            </p:txBody>
          </p:sp>
          <p:sp>
            <p:nvSpPr>
              <p:cNvPr id="37910" name="Oval 10"/>
              <p:cNvSpPr>
                <a:spLocks noChangeArrowheads="1"/>
              </p:cNvSpPr>
              <p:nvPr/>
            </p:nvSpPr>
            <p:spPr bwMode="auto">
              <a:xfrm>
                <a:off x="1008" y="893"/>
                <a:ext cx="384" cy="336"/>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2</a:t>
                </a:r>
              </a:p>
            </p:txBody>
          </p:sp>
          <p:sp>
            <p:nvSpPr>
              <p:cNvPr id="37911" name="Oval 11"/>
              <p:cNvSpPr>
                <a:spLocks noChangeArrowheads="1"/>
              </p:cNvSpPr>
              <p:nvPr/>
            </p:nvSpPr>
            <p:spPr bwMode="auto">
              <a:xfrm>
                <a:off x="1776" y="893"/>
                <a:ext cx="384" cy="336"/>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6</a:t>
                </a:r>
              </a:p>
            </p:txBody>
          </p:sp>
          <p:sp>
            <p:nvSpPr>
              <p:cNvPr id="37912" name="Oval 12"/>
              <p:cNvSpPr>
                <a:spLocks noChangeArrowheads="1"/>
              </p:cNvSpPr>
              <p:nvPr/>
            </p:nvSpPr>
            <p:spPr bwMode="auto">
              <a:xfrm>
                <a:off x="1824" y="1517"/>
                <a:ext cx="384" cy="336"/>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5</a:t>
                </a:r>
              </a:p>
            </p:txBody>
          </p:sp>
          <p:cxnSp>
            <p:nvCxnSpPr>
              <p:cNvPr id="37913" name="AutoShape 13"/>
              <p:cNvCxnSpPr>
                <a:cxnSpLocks noChangeShapeType="1"/>
                <a:stCxn id="37907" idx="6"/>
                <a:endCxn id="37909" idx="2"/>
              </p:cNvCxnSpPr>
              <p:nvPr/>
            </p:nvCxnSpPr>
            <p:spPr bwMode="auto">
              <a:xfrm>
                <a:off x="672" y="1685"/>
                <a:ext cx="336"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37914" name="AutoShape 14"/>
              <p:cNvCxnSpPr>
                <a:cxnSpLocks noChangeShapeType="1"/>
                <a:stCxn id="37907" idx="7"/>
                <a:endCxn id="37910" idx="3"/>
              </p:cNvCxnSpPr>
              <p:nvPr/>
            </p:nvCxnSpPr>
            <p:spPr bwMode="auto">
              <a:xfrm flipV="1">
                <a:off x="616" y="1180"/>
                <a:ext cx="448" cy="386"/>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37915" name="AutoShape 15"/>
              <p:cNvCxnSpPr>
                <a:cxnSpLocks noChangeShapeType="1"/>
                <a:stCxn id="37907" idx="5"/>
                <a:endCxn id="37908" idx="1"/>
              </p:cNvCxnSpPr>
              <p:nvPr/>
            </p:nvCxnSpPr>
            <p:spPr bwMode="auto">
              <a:xfrm>
                <a:off x="616" y="1804"/>
                <a:ext cx="496" cy="434"/>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37916" name="AutoShape 16"/>
              <p:cNvCxnSpPr>
                <a:cxnSpLocks noChangeShapeType="1"/>
                <a:stCxn id="37909" idx="6"/>
                <a:endCxn id="37912" idx="2"/>
              </p:cNvCxnSpPr>
              <p:nvPr/>
            </p:nvCxnSpPr>
            <p:spPr bwMode="auto">
              <a:xfrm>
                <a:off x="1392" y="1685"/>
                <a:ext cx="432"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37917" name="AutoShape 17"/>
              <p:cNvCxnSpPr>
                <a:cxnSpLocks noChangeShapeType="1"/>
                <a:stCxn id="37909" idx="7"/>
                <a:endCxn id="37911" idx="3"/>
              </p:cNvCxnSpPr>
              <p:nvPr/>
            </p:nvCxnSpPr>
            <p:spPr bwMode="auto">
              <a:xfrm flipV="1">
                <a:off x="1336" y="1180"/>
                <a:ext cx="496" cy="386"/>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37918" name="AutoShape 18"/>
              <p:cNvCxnSpPr>
                <a:cxnSpLocks noChangeShapeType="1"/>
                <a:stCxn id="37910" idx="6"/>
                <a:endCxn id="37911" idx="2"/>
              </p:cNvCxnSpPr>
              <p:nvPr/>
            </p:nvCxnSpPr>
            <p:spPr bwMode="auto">
              <a:xfrm>
                <a:off x="1392" y="1061"/>
                <a:ext cx="384"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37919" name="Text Box 22"/>
              <p:cNvSpPr txBox="1">
                <a:spLocks noChangeArrowheads="1"/>
              </p:cNvSpPr>
              <p:nvPr/>
            </p:nvSpPr>
            <p:spPr bwMode="auto">
              <a:xfrm>
                <a:off x="1488" y="1469"/>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a</a:t>
                </a:r>
              </a:p>
            </p:txBody>
          </p:sp>
          <p:sp>
            <p:nvSpPr>
              <p:cNvPr id="37920" name="Text Box 23"/>
              <p:cNvSpPr txBox="1">
                <a:spLocks noChangeArrowheads="1"/>
              </p:cNvSpPr>
              <p:nvPr/>
            </p:nvSpPr>
            <p:spPr bwMode="auto">
              <a:xfrm>
                <a:off x="672" y="1853"/>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a</a:t>
                </a:r>
              </a:p>
            </p:txBody>
          </p:sp>
          <p:sp>
            <p:nvSpPr>
              <p:cNvPr id="37921" name="Text Box 24"/>
              <p:cNvSpPr txBox="1">
                <a:spLocks noChangeArrowheads="1"/>
              </p:cNvSpPr>
              <p:nvPr/>
            </p:nvSpPr>
            <p:spPr bwMode="auto">
              <a:xfrm>
                <a:off x="672" y="1181"/>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a</a:t>
                </a:r>
              </a:p>
            </p:txBody>
          </p:sp>
          <p:sp>
            <p:nvSpPr>
              <p:cNvPr id="37922" name="Text Box 25"/>
              <p:cNvSpPr txBox="1">
                <a:spLocks noChangeArrowheads="1"/>
              </p:cNvSpPr>
              <p:nvPr/>
            </p:nvSpPr>
            <p:spPr bwMode="auto">
              <a:xfrm>
                <a:off x="1440" y="845"/>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0">
                    <a:solidFill>
                      <a:schemeClr val="bg2"/>
                    </a:solidFill>
                  </a:rPr>
                  <a:t>ε</a:t>
                </a:r>
              </a:p>
            </p:txBody>
          </p:sp>
          <p:sp>
            <p:nvSpPr>
              <p:cNvPr id="37923" name="Text Box 26"/>
              <p:cNvSpPr txBox="1">
                <a:spLocks noChangeArrowheads="1"/>
              </p:cNvSpPr>
              <p:nvPr/>
            </p:nvSpPr>
            <p:spPr bwMode="auto">
              <a:xfrm>
                <a:off x="765" y="144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b="0">
                    <a:solidFill>
                      <a:schemeClr val="bg2"/>
                    </a:solidFill>
                  </a:rPr>
                  <a:t>ε</a:t>
                </a:r>
              </a:p>
            </p:txBody>
          </p:sp>
          <p:sp>
            <p:nvSpPr>
              <p:cNvPr id="37924" name="Text Box 27"/>
              <p:cNvSpPr txBox="1">
                <a:spLocks noChangeArrowheads="1"/>
              </p:cNvSpPr>
              <p:nvPr/>
            </p:nvSpPr>
            <p:spPr bwMode="auto">
              <a:xfrm>
                <a:off x="1440" y="2141"/>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endParaRPr lang="zh-CN" altLang="zh-CN" sz="2000" b="0">
                  <a:solidFill>
                    <a:schemeClr val="bg2"/>
                  </a:solidFill>
                </a:endParaRPr>
              </a:p>
            </p:txBody>
          </p:sp>
          <p:sp>
            <p:nvSpPr>
              <p:cNvPr id="37925" name="Text Box 28"/>
              <p:cNvSpPr txBox="1">
                <a:spLocks noChangeArrowheads="1"/>
              </p:cNvSpPr>
              <p:nvPr/>
            </p:nvSpPr>
            <p:spPr bwMode="auto">
              <a:xfrm>
                <a:off x="288" y="2717"/>
                <a:ext cx="235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solidFill>
                      <a:schemeClr val="bg2"/>
                    </a:solidFill>
                  </a:rPr>
                  <a:t>图</a:t>
                </a:r>
                <a:r>
                  <a:rPr lang="en-US" altLang="zh-CN" sz="2400">
                    <a:solidFill>
                      <a:schemeClr val="bg2"/>
                    </a:solidFill>
                  </a:rPr>
                  <a:t>3.13   NFA M’</a:t>
                </a:r>
                <a:r>
                  <a:rPr lang="zh-CN" altLang="en-US" sz="2400">
                    <a:solidFill>
                      <a:schemeClr val="bg2"/>
                    </a:solidFill>
                  </a:rPr>
                  <a:t>状态图 </a:t>
                </a:r>
              </a:p>
            </p:txBody>
          </p:sp>
          <p:sp>
            <p:nvSpPr>
              <p:cNvPr id="70" name="AutoShape 29"/>
              <p:cNvSpPr>
                <a:spLocks noChangeArrowheads="1"/>
              </p:cNvSpPr>
              <p:nvPr/>
            </p:nvSpPr>
            <p:spPr bwMode="auto">
              <a:xfrm>
                <a:off x="0" y="1613"/>
                <a:ext cx="288" cy="192"/>
              </a:xfrm>
              <a:prstGeom prst="rightArrow">
                <a:avLst>
                  <a:gd name="adj1" fmla="val 50000"/>
                  <a:gd name="adj2" fmla="val 37500"/>
                </a:avLst>
              </a:prstGeom>
              <a:noFill/>
              <a:ln w="38100">
                <a:solidFill>
                  <a:schemeClr val="bg2"/>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cxnSp>
            <p:nvCxnSpPr>
              <p:cNvPr id="37927" name="AutoShape 30"/>
              <p:cNvCxnSpPr>
                <a:cxnSpLocks noChangeShapeType="1"/>
                <a:stCxn id="37909" idx="4"/>
                <a:endCxn id="37908" idx="0"/>
              </p:cNvCxnSpPr>
              <p:nvPr/>
            </p:nvCxnSpPr>
            <p:spPr bwMode="auto">
              <a:xfrm>
                <a:off x="1200" y="1853"/>
                <a:ext cx="48" cy="336"/>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37928" name="Text Box 31"/>
              <p:cNvSpPr txBox="1">
                <a:spLocks noChangeArrowheads="1"/>
              </p:cNvSpPr>
              <p:nvPr/>
            </p:nvSpPr>
            <p:spPr bwMode="auto">
              <a:xfrm>
                <a:off x="1260" y="1845"/>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0">
                    <a:solidFill>
                      <a:schemeClr val="bg2"/>
                    </a:solidFill>
                  </a:rPr>
                  <a:t>ε</a:t>
                </a:r>
              </a:p>
            </p:txBody>
          </p:sp>
          <p:sp>
            <p:nvSpPr>
              <p:cNvPr id="37929" name="Text Box 32"/>
              <p:cNvSpPr txBox="1">
                <a:spLocks noChangeArrowheads="1"/>
              </p:cNvSpPr>
              <p:nvPr/>
            </p:nvSpPr>
            <p:spPr bwMode="auto">
              <a:xfrm>
                <a:off x="1392" y="1229"/>
                <a:ext cx="18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b="0">
                    <a:solidFill>
                      <a:schemeClr val="bg2"/>
                    </a:solidFill>
                  </a:rPr>
                  <a:t>ε</a:t>
                </a:r>
              </a:p>
            </p:txBody>
          </p:sp>
        </p:grpSp>
        <p:grpSp>
          <p:nvGrpSpPr>
            <p:cNvPr id="37903" name="组合 50"/>
            <p:cNvGrpSpPr>
              <a:grpSpLocks/>
            </p:cNvGrpSpPr>
            <p:nvPr/>
          </p:nvGrpSpPr>
          <p:grpSpPr bwMode="auto">
            <a:xfrm>
              <a:off x="2285984" y="1357298"/>
              <a:ext cx="1929114" cy="2571768"/>
              <a:chOff x="2285984" y="1357298"/>
              <a:chExt cx="1929114" cy="2571768"/>
            </a:xfrm>
          </p:grpSpPr>
          <p:cxnSp>
            <p:nvCxnSpPr>
              <p:cNvPr id="37904" name="直接箭头连接符 45"/>
              <p:cNvCxnSpPr>
                <a:cxnSpLocks noChangeShapeType="1"/>
                <a:stCxn id="37911" idx="7"/>
              </p:cNvCxnSpPr>
              <p:nvPr/>
            </p:nvCxnSpPr>
            <p:spPr bwMode="auto">
              <a:xfrm rot="5400000" flipH="1" flipV="1">
                <a:off x="3422289" y="1274736"/>
                <a:ext cx="138455" cy="303580"/>
              </a:xfrm>
              <a:prstGeom prst="straightConnector1">
                <a:avLst/>
              </a:prstGeom>
              <a:noFill/>
              <a:ln w="38100" algn="ctr">
                <a:solidFill>
                  <a:schemeClr val="bg2"/>
                </a:solidFill>
                <a:round/>
                <a:headEnd/>
                <a:tailEnd type="arrow" w="med" len="med"/>
              </a:ln>
              <a:extLst>
                <a:ext uri="{909E8E84-426E-40DD-AFC4-6F175D3DCCD1}">
                  <a14:hiddenFill xmlns:a14="http://schemas.microsoft.com/office/drawing/2010/main">
                    <a:noFill/>
                  </a14:hiddenFill>
                </a:ext>
              </a:extLst>
            </p:spPr>
          </p:cxnSp>
          <p:cxnSp>
            <p:nvCxnSpPr>
              <p:cNvPr id="37905" name="直接箭头连接符 47"/>
              <p:cNvCxnSpPr>
                <a:cxnSpLocks noChangeShapeType="1"/>
              </p:cNvCxnSpPr>
              <p:nvPr/>
            </p:nvCxnSpPr>
            <p:spPr bwMode="auto">
              <a:xfrm>
                <a:off x="2285984" y="3786190"/>
                <a:ext cx="357190" cy="142876"/>
              </a:xfrm>
              <a:prstGeom prst="straightConnector1">
                <a:avLst/>
              </a:prstGeom>
              <a:noFill/>
              <a:ln w="38100" algn="ctr">
                <a:solidFill>
                  <a:schemeClr val="bg2"/>
                </a:solidFill>
                <a:round/>
                <a:headEnd/>
                <a:tailEnd type="arrow" w="med" len="med"/>
              </a:ln>
              <a:extLst>
                <a:ext uri="{909E8E84-426E-40DD-AFC4-6F175D3DCCD1}">
                  <a14:hiddenFill xmlns:a14="http://schemas.microsoft.com/office/drawing/2010/main">
                    <a:noFill/>
                  </a14:hiddenFill>
                </a:ext>
              </a:extLst>
            </p:spPr>
          </p:cxnSp>
          <p:cxnSp>
            <p:nvCxnSpPr>
              <p:cNvPr id="37906" name="AutoShape 16"/>
              <p:cNvCxnSpPr>
                <a:cxnSpLocks noChangeShapeType="1"/>
              </p:cNvCxnSpPr>
              <p:nvPr/>
            </p:nvCxnSpPr>
            <p:spPr bwMode="auto">
              <a:xfrm>
                <a:off x="3529298" y="2664407"/>
                <a:ext cx="685800"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grpSp>
      </p:grpSp>
      <p:sp>
        <p:nvSpPr>
          <p:cNvPr id="41" name="AutoShape 63"/>
          <p:cNvSpPr>
            <a:spLocks/>
          </p:cNvSpPr>
          <p:nvPr/>
        </p:nvSpPr>
        <p:spPr bwMode="auto">
          <a:xfrm>
            <a:off x="4589463" y="560388"/>
            <a:ext cx="4524375" cy="827087"/>
          </a:xfrm>
          <a:prstGeom prst="borderCallout2">
            <a:avLst>
              <a:gd name="adj1" fmla="val 11338"/>
              <a:gd name="adj2" fmla="val -1426"/>
              <a:gd name="adj3" fmla="val 11338"/>
              <a:gd name="adj4" fmla="val -12509"/>
              <a:gd name="adj5" fmla="val 53070"/>
              <a:gd name="adj6" fmla="val -84538"/>
            </a:avLst>
          </a:prstGeom>
          <a:solidFill>
            <a:schemeClr val="accent1">
              <a:lumMod val="60000"/>
              <a:lumOff val="40000"/>
            </a:schemeClr>
          </a:solidFill>
          <a:ln w="28575">
            <a:solidFill>
              <a:schemeClr val="bg2"/>
            </a:solidFill>
            <a:miter lim="800000"/>
            <a:headEnd/>
            <a:tailEnd/>
          </a:ln>
        </p:spPr>
        <p:txBody>
          <a:bodyPr lIns="92075" tIns="46038" rIns="92075" bIns="46038"/>
          <a:lstStyle>
            <a:defPPr>
              <a:defRPr lang="zh-CN"/>
            </a:defPPr>
            <a:lvl1pPr algn="l" rtl="0" eaLnBrk="0" fontAlgn="base" hangingPunct="0">
              <a:spcBef>
                <a:spcPct val="0"/>
              </a:spcBef>
              <a:spcAft>
                <a:spcPct val="0"/>
              </a:spcAft>
              <a:defRPr kumimoji="1" sz="2800" b="1" kern="1200">
                <a:solidFill>
                  <a:srgbClr val="FFFF00"/>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rgbClr val="FFFF00"/>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rgbClr val="FFFF00"/>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rgbClr val="FFFF00"/>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rgbClr val="FFFF00"/>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2800" b="1" kern="1200">
                <a:solidFill>
                  <a:srgbClr val="FFFF00"/>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2800" b="1" kern="1200">
                <a:solidFill>
                  <a:srgbClr val="FFFF00"/>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2800" b="1" kern="1200">
                <a:solidFill>
                  <a:srgbClr val="FFFF00"/>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2800" b="1" kern="1200">
                <a:solidFill>
                  <a:srgbClr val="FFFF00"/>
                </a:solidFill>
                <a:latin typeface="宋体" panose="02010600030101010101" pitchFamily="2" charset="-122"/>
                <a:ea typeface="宋体" panose="02010600030101010101" pitchFamily="2" charset="-122"/>
                <a:cs typeface="+mn-cs"/>
              </a:defRPr>
            </a:lvl9pPr>
          </a:lstStyle>
          <a:p>
            <a:pPr>
              <a:spcBef>
                <a:spcPts val="0"/>
              </a:spcBef>
              <a:buClr>
                <a:schemeClr val="folHlink"/>
              </a:buClr>
              <a:buSzPct val="75000"/>
              <a:buFont typeface="Monotype Sorts" pitchFamily="2" charset="2"/>
              <a:buNone/>
              <a:defRPr/>
            </a:pPr>
            <a:r>
              <a:rPr lang="en-US" altLang="zh-CN" sz="2400" dirty="0">
                <a:solidFill>
                  <a:schemeClr val="bg2"/>
                </a:solidFill>
                <a:latin typeface="Times New Roman" pitchFamily="18" charset="0"/>
              </a:rPr>
              <a:t>DFA</a:t>
            </a:r>
            <a:r>
              <a:rPr lang="zh-CN" altLang="en-US" sz="2400" dirty="0">
                <a:solidFill>
                  <a:schemeClr val="bg2"/>
                </a:solidFill>
                <a:latin typeface="Times New Roman" pitchFamily="18" charset="0"/>
              </a:rPr>
              <a:t>的一个状态，</a:t>
            </a:r>
            <a:endParaRPr lang="en-US" altLang="zh-CN" sz="2400" dirty="0">
              <a:solidFill>
                <a:schemeClr val="bg2"/>
              </a:solidFill>
              <a:latin typeface="Times New Roman" pitchFamily="18" charset="0"/>
            </a:endParaRPr>
          </a:p>
          <a:p>
            <a:pPr>
              <a:spcBef>
                <a:spcPts val="0"/>
              </a:spcBef>
              <a:buClr>
                <a:schemeClr val="folHlink"/>
              </a:buClr>
              <a:buSzPct val="75000"/>
              <a:buFont typeface="Monotype Sorts" pitchFamily="2" charset="2"/>
              <a:buNone/>
              <a:defRPr/>
            </a:pPr>
            <a:r>
              <a:rPr lang="zh-CN" altLang="en-US" sz="2400" dirty="0">
                <a:solidFill>
                  <a:schemeClr val="bg2"/>
                </a:solidFill>
                <a:latin typeface="Times New Roman" pitchFamily="18" charset="0"/>
              </a:rPr>
              <a:t>由</a:t>
            </a:r>
            <a:r>
              <a:rPr lang="en-US" altLang="zh-CN" sz="2400" dirty="0">
                <a:solidFill>
                  <a:schemeClr val="bg2"/>
                </a:solidFill>
                <a:latin typeface="Times New Roman" pitchFamily="18" charset="0"/>
              </a:rPr>
              <a:t>NFA</a:t>
            </a:r>
            <a:r>
              <a:rPr lang="zh-CN" altLang="en-US" sz="2400" dirty="0">
                <a:solidFill>
                  <a:schemeClr val="bg2"/>
                </a:solidFill>
                <a:latin typeface="Times New Roman" pitchFamily="18" charset="0"/>
              </a:rPr>
              <a:t>的一组状态组成的集合。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77631"/>
                                        </p:tgtEl>
                                        <p:attrNameLst>
                                          <p:attrName>style.visibility</p:attrName>
                                        </p:attrNameLst>
                                      </p:cBhvr>
                                      <p:to>
                                        <p:strVal val="visible"/>
                                      </p:to>
                                    </p:set>
                                    <p:animEffect transition="in" filter="checkerboard(across)">
                                      <p:cBhvr>
                                        <p:cTn id="12" dur="500"/>
                                        <p:tgtEl>
                                          <p:spTgt spid="8776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878"/>
                                        </p:tgtEl>
                                        <p:attrNameLst>
                                          <p:attrName>style.visibility</p:attrName>
                                        </p:attrNameLst>
                                      </p:cBhvr>
                                      <p:to>
                                        <p:strVal val="visible"/>
                                      </p:to>
                                    </p:set>
                                    <p:animEffect transition="in" filter="blinds(horizontal)">
                                      <p:cBhvr>
                                        <p:cTn id="17" dur="500"/>
                                        <p:tgtEl>
                                          <p:spTgt spid="368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blinds(horizontal)">
                                      <p:cBhvr>
                                        <p:cTn id="22" dur="500"/>
                                        <p:tgtEl>
                                          <p:spTgt spid="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77657"/>
                                        </p:tgtEl>
                                        <p:attrNameLst>
                                          <p:attrName>style.visibility</p:attrName>
                                        </p:attrNameLst>
                                      </p:cBhvr>
                                      <p:to>
                                        <p:strVal val="visible"/>
                                      </p:to>
                                    </p:set>
                                    <p:animEffect transition="in" filter="blinds(horizontal)">
                                      <p:cBhvr>
                                        <p:cTn id="27" dur="500"/>
                                        <p:tgtEl>
                                          <p:spTgt spid="8776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77658"/>
                                        </p:tgtEl>
                                        <p:attrNameLst>
                                          <p:attrName>style.visibility</p:attrName>
                                        </p:attrNameLst>
                                      </p:cBhvr>
                                      <p:to>
                                        <p:strVal val="visible"/>
                                      </p:to>
                                    </p:set>
                                    <p:animEffect transition="in" filter="blinds(horizontal)">
                                      <p:cBhvr>
                                        <p:cTn id="32" dur="500"/>
                                        <p:tgtEl>
                                          <p:spTgt spid="87765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77659"/>
                                        </p:tgtEl>
                                        <p:attrNameLst>
                                          <p:attrName>style.visibility</p:attrName>
                                        </p:attrNameLst>
                                      </p:cBhvr>
                                      <p:to>
                                        <p:strVal val="visible"/>
                                      </p:to>
                                    </p:set>
                                    <p:animEffect transition="in" filter="blinds(horizontal)">
                                      <p:cBhvr>
                                        <p:cTn id="37" dur="500"/>
                                        <p:tgtEl>
                                          <p:spTgt spid="877659"/>
                                        </p:tgtEl>
                                      </p:cBhvr>
                                    </p:animEffect>
                                  </p:childTnLst>
                                </p:cTn>
                              </p:par>
                            </p:childTnLst>
                          </p:cTn>
                        </p:par>
                        <p:par>
                          <p:cTn id="38" fill="hold" nodeType="afterGroup">
                            <p:stCondLst>
                              <p:cond delay="500"/>
                            </p:stCondLst>
                            <p:childTnLst>
                              <p:par>
                                <p:cTn id="39" presetID="2" presetClass="entr" presetSubtype="6"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 calcmode="lin" valueType="num">
                                      <p:cBhvr additive="base">
                                        <p:cTn id="41" dur="500" fill="hold"/>
                                        <p:tgtEl>
                                          <p:spTgt spid="40"/>
                                        </p:tgtEl>
                                        <p:attrNameLst>
                                          <p:attrName>ppt_x</p:attrName>
                                        </p:attrNameLst>
                                      </p:cBhvr>
                                      <p:tavLst>
                                        <p:tav tm="0">
                                          <p:val>
                                            <p:strVal val="1+#ppt_w/2"/>
                                          </p:val>
                                        </p:tav>
                                        <p:tav tm="100000">
                                          <p:val>
                                            <p:strVal val="#ppt_x"/>
                                          </p:val>
                                        </p:tav>
                                      </p:tavLst>
                                    </p:anim>
                                    <p:anim calcmode="lin" valueType="num">
                                      <p:cBhvr additive="base">
                                        <p:cTn id="4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8" grpId="0" animBg="1"/>
      <p:bldP spid="877657" grpId="0" animBg="1"/>
      <p:bldP spid="877658" grpId="0" animBg="1"/>
      <p:bldP spid="877659" grpId="0" animBg="1"/>
      <p:bldP spid="877631" grpId="0" animBg="1"/>
      <p:bldP spid="40" grpId="0" animBg="1"/>
      <p:bldP spid="41"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日期占位符 2"/>
          <p:cNvSpPr>
            <a:spLocks noGrp="1"/>
          </p:cNvSpPr>
          <p:nvPr>
            <p:ph type="dt" sz="quarter" idx="10"/>
          </p:nvPr>
        </p:nvSpPr>
        <p:spPr/>
        <p:txBody>
          <a:bodyPr/>
          <a:lstStyle/>
          <a:p>
            <a:pPr>
              <a:defRPr/>
            </a:pPr>
            <a:fld id="{E386FFBC-7635-4D88-AEE7-C7CA4A7CCF76}" type="datetime1">
              <a:rPr lang="zh-CN" altLang="en-US"/>
              <a:pPr>
                <a:defRPr/>
              </a:pPr>
              <a:t>2020/10/7</a:t>
            </a:fld>
            <a:endParaRPr lang="en-US" altLang="zh-CN"/>
          </a:p>
        </p:txBody>
      </p:sp>
      <p:sp>
        <p:nvSpPr>
          <p:cNvPr id="38915" name="Text Box 5"/>
          <p:cNvSpPr txBox="1">
            <a:spLocks noChangeArrowheads="1"/>
          </p:cNvSpPr>
          <p:nvPr/>
        </p:nvSpPr>
        <p:spPr bwMode="auto">
          <a:xfrm>
            <a:off x="0" y="692150"/>
            <a:ext cx="9144000" cy="998538"/>
          </a:xfrm>
          <a:prstGeom prst="rect">
            <a:avLst/>
          </a:prstGeom>
          <a:solidFill>
            <a:srgbClr val="FFEBFF"/>
          </a:solidFill>
          <a:ln w="9525">
            <a:solidFill>
              <a:srgbClr val="FFEBFF"/>
            </a:solidFill>
            <a:miter lim="800000"/>
            <a:headEnd/>
            <a:tailEnd/>
          </a:ln>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10000"/>
              </a:spcBef>
              <a:buClrTx/>
              <a:buSzTx/>
              <a:buFontTx/>
              <a:buNone/>
            </a:pPr>
            <a:r>
              <a:rPr lang="en-US" altLang="zh-CN" sz="2800">
                <a:solidFill>
                  <a:schemeClr val="bg2"/>
                </a:solidFill>
                <a:cs typeface="Times New Roman" panose="02020603050405020304" pitchFamily="18" charset="0"/>
              </a:rPr>
              <a:t>NFA M’= </a:t>
            </a:r>
            <a:r>
              <a:rPr lang="zh-CN" altLang="en-US" sz="2800">
                <a:solidFill>
                  <a:schemeClr val="bg2"/>
                </a:solidFill>
              </a:rPr>
              <a:t>（</a:t>
            </a:r>
            <a:r>
              <a:rPr lang="en-US" altLang="zh-CN" sz="2800">
                <a:solidFill>
                  <a:schemeClr val="bg2"/>
                </a:solidFill>
              </a:rPr>
              <a:t>Q’</a:t>
            </a:r>
            <a:r>
              <a:rPr lang="zh-CN" altLang="en-US" sz="2800">
                <a:solidFill>
                  <a:schemeClr val="bg2"/>
                </a:solidFill>
              </a:rPr>
              <a:t>，∑</a:t>
            </a:r>
            <a:r>
              <a:rPr lang="en-US" altLang="zh-CN" sz="2800">
                <a:solidFill>
                  <a:schemeClr val="bg2"/>
                </a:solidFill>
              </a:rPr>
              <a:t>’</a:t>
            </a:r>
            <a:r>
              <a:rPr lang="zh-CN" altLang="en-US" sz="2800">
                <a:solidFill>
                  <a:schemeClr val="bg2"/>
                </a:solidFill>
              </a:rPr>
              <a:t>∪</a:t>
            </a:r>
            <a:r>
              <a:rPr lang="en-US" altLang="zh-CN" sz="2800">
                <a:solidFill>
                  <a:schemeClr val="bg2"/>
                </a:solidFill>
              </a:rPr>
              <a:t>{ε} </a:t>
            </a:r>
            <a:r>
              <a:rPr lang="zh-CN" altLang="en-US" sz="2800">
                <a:solidFill>
                  <a:schemeClr val="bg2"/>
                </a:solidFill>
              </a:rPr>
              <a:t>，</a:t>
            </a:r>
            <a:r>
              <a:rPr lang="en-US" altLang="zh-CN" sz="2800">
                <a:solidFill>
                  <a:schemeClr val="bg2"/>
                </a:solidFill>
              </a:rPr>
              <a:t>δ’ </a:t>
            </a:r>
            <a:r>
              <a:rPr lang="zh-CN" altLang="en-US" sz="2800">
                <a:solidFill>
                  <a:schemeClr val="bg2"/>
                </a:solidFill>
              </a:rPr>
              <a:t>，</a:t>
            </a:r>
            <a:r>
              <a:rPr lang="en-US" altLang="zh-CN" sz="2800">
                <a:solidFill>
                  <a:schemeClr val="bg2"/>
                </a:solidFill>
              </a:rPr>
              <a:t>q</a:t>
            </a:r>
            <a:r>
              <a:rPr lang="en-US" altLang="zh-CN" sz="2800" baseline="-25000">
                <a:solidFill>
                  <a:schemeClr val="bg2"/>
                </a:solidFill>
              </a:rPr>
              <a:t>0</a:t>
            </a:r>
            <a:r>
              <a:rPr lang="en-US" altLang="zh-CN" sz="2800">
                <a:solidFill>
                  <a:schemeClr val="bg2"/>
                </a:solidFill>
              </a:rPr>
              <a:t>’ </a:t>
            </a:r>
            <a:r>
              <a:rPr lang="zh-CN" altLang="en-US" sz="2800">
                <a:solidFill>
                  <a:schemeClr val="bg2"/>
                </a:solidFill>
              </a:rPr>
              <a:t>，</a:t>
            </a:r>
            <a:r>
              <a:rPr lang="en-US" altLang="zh-CN" sz="2800">
                <a:solidFill>
                  <a:schemeClr val="bg2"/>
                </a:solidFill>
              </a:rPr>
              <a:t>F’</a:t>
            </a:r>
            <a:r>
              <a:rPr lang="zh-CN" altLang="en-US" sz="2800">
                <a:solidFill>
                  <a:schemeClr val="bg2"/>
                </a:solidFill>
              </a:rPr>
              <a:t>），</a:t>
            </a:r>
          </a:p>
          <a:p>
            <a:pPr algn="just" eaLnBrk="1" hangingPunct="1">
              <a:spcBef>
                <a:spcPct val="10000"/>
              </a:spcBef>
              <a:buClrTx/>
              <a:buSzTx/>
              <a:buFontTx/>
              <a:buNone/>
            </a:pPr>
            <a:r>
              <a:rPr lang="en-US" altLang="zh-CN" sz="2800">
                <a:solidFill>
                  <a:schemeClr val="bg2"/>
                </a:solidFill>
              </a:rPr>
              <a:t>Q’={1,2,3,4}</a:t>
            </a:r>
            <a:r>
              <a:rPr lang="zh-CN" altLang="en-US" sz="2800">
                <a:solidFill>
                  <a:schemeClr val="bg2"/>
                </a:solidFill>
              </a:rPr>
              <a:t>，∑</a:t>
            </a:r>
            <a:r>
              <a:rPr lang="en-US" altLang="zh-CN" sz="2800">
                <a:solidFill>
                  <a:schemeClr val="bg2"/>
                </a:solidFill>
              </a:rPr>
              <a:t>’={a,b,c}</a:t>
            </a:r>
            <a:r>
              <a:rPr lang="zh-CN" altLang="en-US" sz="2800">
                <a:solidFill>
                  <a:schemeClr val="bg2"/>
                </a:solidFill>
              </a:rPr>
              <a:t>，</a:t>
            </a:r>
            <a:r>
              <a:rPr lang="en-US" altLang="zh-CN" sz="2800">
                <a:solidFill>
                  <a:schemeClr val="bg2"/>
                </a:solidFill>
              </a:rPr>
              <a:t>q</a:t>
            </a:r>
            <a:r>
              <a:rPr lang="en-US" altLang="zh-CN" sz="2800" baseline="-25000">
                <a:solidFill>
                  <a:schemeClr val="bg2"/>
                </a:solidFill>
              </a:rPr>
              <a:t>0</a:t>
            </a:r>
            <a:r>
              <a:rPr lang="en-US" altLang="zh-CN" sz="2800">
                <a:solidFill>
                  <a:schemeClr val="bg2"/>
                </a:solidFill>
              </a:rPr>
              <a:t>’ =1</a:t>
            </a:r>
            <a:r>
              <a:rPr lang="zh-CN" altLang="en-US" sz="2800">
                <a:solidFill>
                  <a:schemeClr val="bg2"/>
                </a:solidFill>
              </a:rPr>
              <a:t>， </a:t>
            </a:r>
            <a:r>
              <a:rPr lang="en-US" altLang="zh-CN" sz="2800">
                <a:solidFill>
                  <a:schemeClr val="bg2"/>
                </a:solidFill>
              </a:rPr>
              <a:t>F’={4}</a:t>
            </a:r>
          </a:p>
        </p:txBody>
      </p:sp>
      <p:sp>
        <p:nvSpPr>
          <p:cNvPr id="38916" name="Text Box 26"/>
          <p:cNvSpPr txBox="1">
            <a:spLocks noChangeArrowheads="1"/>
          </p:cNvSpPr>
          <p:nvPr/>
        </p:nvSpPr>
        <p:spPr bwMode="auto">
          <a:xfrm>
            <a:off x="6257925" y="4903788"/>
            <a:ext cx="21637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000">
                <a:solidFill>
                  <a:schemeClr val="bg2"/>
                </a:solidFill>
              </a:rPr>
              <a:t>图</a:t>
            </a:r>
            <a:r>
              <a:rPr lang="en-US" altLang="zh-CN" sz="2000">
                <a:solidFill>
                  <a:schemeClr val="bg2"/>
                </a:solidFill>
              </a:rPr>
              <a:t>3-14  NFA</a:t>
            </a:r>
            <a:endParaRPr lang="zh-CN" altLang="en-US" sz="2000" b="0"/>
          </a:p>
        </p:txBody>
      </p:sp>
      <p:sp>
        <p:nvSpPr>
          <p:cNvPr id="38917" name="Text Box 28"/>
          <p:cNvSpPr txBox="1">
            <a:spLocks noChangeArrowheads="1"/>
          </p:cNvSpPr>
          <p:nvPr/>
        </p:nvSpPr>
        <p:spPr bwMode="auto">
          <a:xfrm>
            <a:off x="6797675" y="0"/>
            <a:ext cx="23463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a:solidFill>
                  <a:schemeClr val="bg1"/>
                </a:solidFill>
              </a:rPr>
              <a:t>NFA</a:t>
            </a:r>
            <a:r>
              <a:rPr lang="zh-CN" altLang="en-US">
                <a:solidFill>
                  <a:schemeClr val="bg1"/>
                </a:solidFill>
                <a:latin typeface="宋体" panose="02010600030101010101" pitchFamily="2" charset="-122"/>
              </a:rPr>
              <a:t>确定化</a:t>
            </a:r>
          </a:p>
        </p:txBody>
      </p:sp>
      <p:sp>
        <p:nvSpPr>
          <p:cNvPr id="941085" name="Text Box 29"/>
          <p:cNvSpPr txBox="1">
            <a:spLocks noChangeArrowheads="1"/>
          </p:cNvSpPr>
          <p:nvPr/>
        </p:nvSpPr>
        <p:spPr bwMode="auto">
          <a:xfrm>
            <a:off x="106363" y="3221038"/>
            <a:ext cx="1690687" cy="523875"/>
          </a:xfrm>
          <a:prstGeom prst="rect">
            <a:avLst/>
          </a:prstGeom>
          <a:solidFill>
            <a:srgbClr val="FFFF00"/>
          </a:solidFill>
          <a:ln w="9525">
            <a:noFill/>
            <a:miter lim="800000"/>
            <a:headEnd/>
            <a:tailEnd/>
          </a:ln>
        </p:spPr>
        <p:txBody>
          <a:bodyPr>
            <a:spAutoFit/>
          </a:bodyPr>
          <a:lstStyle/>
          <a:p>
            <a:pPr eaLnBrk="1" hangingPunct="1">
              <a:spcBef>
                <a:spcPct val="20000"/>
              </a:spcBef>
              <a:defRPr/>
            </a:pPr>
            <a:r>
              <a:rPr lang="en-US" altLang="zh-CN" dirty="0">
                <a:solidFill>
                  <a:schemeClr val="bg2">
                    <a:lumMod val="95000"/>
                    <a:lumOff val="5000"/>
                  </a:schemeClr>
                </a:solidFill>
                <a:latin typeface="Times New Roman" pitchFamily="18" charset="0"/>
              </a:rPr>
              <a:t>L(M’) = </a:t>
            </a:r>
          </a:p>
        </p:txBody>
      </p:sp>
      <p:sp>
        <p:nvSpPr>
          <p:cNvPr id="941086" name="Text Box 30"/>
          <p:cNvSpPr txBox="1">
            <a:spLocks noChangeArrowheads="1"/>
          </p:cNvSpPr>
          <p:nvPr/>
        </p:nvSpPr>
        <p:spPr bwMode="auto">
          <a:xfrm>
            <a:off x="0" y="551656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solidFill>
                  <a:schemeClr val="bg2"/>
                </a:solidFill>
              </a:rPr>
              <a:t>构造一个</a:t>
            </a:r>
            <a:r>
              <a:rPr lang="en-US" altLang="zh-CN" sz="2800">
                <a:solidFill>
                  <a:schemeClr val="bg2"/>
                </a:solidFill>
              </a:rPr>
              <a:t>DFA M= </a:t>
            </a:r>
            <a:r>
              <a:rPr lang="zh-CN" altLang="en-US" sz="2800">
                <a:solidFill>
                  <a:schemeClr val="bg2"/>
                </a:solidFill>
              </a:rPr>
              <a:t>（</a:t>
            </a:r>
            <a:r>
              <a:rPr lang="en-US" altLang="zh-CN" sz="2800">
                <a:solidFill>
                  <a:schemeClr val="bg2"/>
                </a:solidFill>
              </a:rPr>
              <a:t>Q</a:t>
            </a:r>
            <a:r>
              <a:rPr lang="zh-CN" altLang="en-US" sz="2800">
                <a:solidFill>
                  <a:schemeClr val="bg2"/>
                </a:solidFill>
              </a:rPr>
              <a:t>，∑ ，</a:t>
            </a:r>
            <a:r>
              <a:rPr lang="en-US" altLang="zh-CN" sz="2800">
                <a:solidFill>
                  <a:schemeClr val="bg2"/>
                </a:solidFill>
              </a:rPr>
              <a:t>δ </a:t>
            </a:r>
            <a:r>
              <a:rPr lang="zh-CN" altLang="en-US" sz="2800">
                <a:solidFill>
                  <a:schemeClr val="bg2"/>
                </a:solidFill>
              </a:rPr>
              <a:t>，</a:t>
            </a:r>
            <a:r>
              <a:rPr lang="en-US" altLang="zh-CN" sz="2800">
                <a:solidFill>
                  <a:schemeClr val="bg2"/>
                </a:solidFill>
              </a:rPr>
              <a:t>q</a:t>
            </a:r>
            <a:r>
              <a:rPr lang="en-US" altLang="zh-CN" sz="2800" baseline="-25000">
                <a:solidFill>
                  <a:schemeClr val="bg2"/>
                </a:solidFill>
              </a:rPr>
              <a:t>0</a:t>
            </a:r>
            <a:r>
              <a:rPr lang="zh-CN" altLang="en-US" sz="2800">
                <a:solidFill>
                  <a:schemeClr val="bg2"/>
                </a:solidFill>
              </a:rPr>
              <a:t>，</a:t>
            </a:r>
            <a:r>
              <a:rPr lang="en-US" altLang="zh-CN" sz="2800">
                <a:solidFill>
                  <a:schemeClr val="bg2"/>
                </a:solidFill>
              </a:rPr>
              <a:t>F</a:t>
            </a:r>
            <a:r>
              <a:rPr lang="zh-CN" altLang="en-US" sz="2800">
                <a:solidFill>
                  <a:schemeClr val="bg2"/>
                </a:solidFill>
              </a:rPr>
              <a:t>），</a:t>
            </a:r>
            <a:r>
              <a:rPr lang="en-US" altLang="zh-CN" sz="2800">
                <a:solidFill>
                  <a:schemeClr val="bg2"/>
                </a:solidFill>
              </a:rPr>
              <a:t>L(M)=L(M’)</a:t>
            </a:r>
            <a:r>
              <a:rPr lang="en-US" altLang="zh-CN" sz="2000">
                <a:solidFill>
                  <a:schemeClr val="bg2"/>
                </a:solidFill>
              </a:rPr>
              <a:t> </a:t>
            </a:r>
          </a:p>
        </p:txBody>
      </p:sp>
      <p:grpSp>
        <p:nvGrpSpPr>
          <p:cNvPr id="38920" name="Group 32"/>
          <p:cNvGrpSpPr>
            <a:grpSpLocks/>
          </p:cNvGrpSpPr>
          <p:nvPr/>
        </p:nvGrpSpPr>
        <p:grpSpPr bwMode="auto">
          <a:xfrm>
            <a:off x="5435600" y="1773238"/>
            <a:ext cx="3124200" cy="3048000"/>
            <a:chOff x="3696" y="1872"/>
            <a:chExt cx="1968" cy="1920"/>
          </a:xfrm>
        </p:grpSpPr>
        <p:sp>
          <p:nvSpPr>
            <p:cNvPr id="38925" name="Oval 33"/>
            <p:cNvSpPr>
              <a:spLocks noChangeArrowheads="1"/>
            </p:cNvSpPr>
            <p:nvPr/>
          </p:nvSpPr>
          <p:spPr bwMode="auto">
            <a:xfrm>
              <a:off x="3984" y="2688"/>
              <a:ext cx="336" cy="336"/>
            </a:xfrm>
            <a:prstGeom prst="ellipse">
              <a:avLst/>
            </a:prstGeom>
            <a:solidFill>
              <a:schemeClr val="accent1"/>
            </a:solidFill>
            <a:ln w="9525">
              <a:solidFill>
                <a:srgbClr val="080808"/>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1</a:t>
              </a:r>
            </a:p>
          </p:txBody>
        </p:sp>
        <p:sp>
          <p:nvSpPr>
            <p:cNvPr id="38926" name="Oval 34"/>
            <p:cNvSpPr>
              <a:spLocks noChangeArrowheads="1"/>
            </p:cNvSpPr>
            <p:nvPr/>
          </p:nvSpPr>
          <p:spPr bwMode="auto">
            <a:xfrm>
              <a:off x="4656" y="2184"/>
              <a:ext cx="336" cy="336"/>
            </a:xfrm>
            <a:prstGeom prst="ellipse">
              <a:avLst/>
            </a:prstGeom>
            <a:solidFill>
              <a:schemeClr val="accent1"/>
            </a:solidFill>
            <a:ln w="9525">
              <a:solidFill>
                <a:srgbClr val="080808"/>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2</a:t>
              </a:r>
            </a:p>
          </p:txBody>
        </p:sp>
        <p:sp>
          <p:nvSpPr>
            <p:cNvPr id="38927" name="Oval 35"/>
            <p:cNvSpPr>
              <a:spLocks noChangeArrowheads="1"/>
            </p:cNvSpPr>
            <p:nvPr/>
          </p:nvSpPr>
          <p:spPr bwMode="auto">
            <a:xfrm>
              <a:off x="4656" y="3168"/>
              <a:ext cx="336" cy="336"/>
            </a:xfrm>
            <a:prstGeom prst="ellipse">
              <a:avLst/>
            </a:prstGeom>
            <a:solidFill>
              <a:schemeClr val="accent1"/>
            </a:solidFill>
            <a:ln w="9525">
              <a:solidFill>
                <a:srgbClr val="080808"/>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3</a:t>
              </a:r>
            </a:p>
          </p:txBody>
        </p:sp>
        <p:sp>
          <p:nvSpPr>
            <p:cNvPr id="38928" name="Oval 36"/>
            <p:cNvSpPr>
              <a:spLocks noChangeArrowheads="1"/>
            </p:cNvSpPr>
            <p:nvPr/>
          </p:nvSpPr>
          <p:spPr bwMode="auto">
            <a:xfrm>
              <a:off x="5328" y="2688"/>
              <a:ext cx="336" cy="336"/>
            </a:xfrm>
            <a:prstGeom prst="ellipse">
              <a:avLst/>
            </a:prstGeom>
            <a:solidFill>
              <a:schemeClr val="accent1"/>
            </a:solidFill>
            <a:ln w="57150" cmpd="thinThick">
              <a:solidFill>
                <a:srgbClr val="080808"/>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4</a:t>
              </a:r>
            </a:p>
          </p:txBody>
        </p:sp>
        <p:sp>
          <p:nvSpPr>
            <p:cNvPr id="941093" name="AutoShape 37"/>
            <p:cNvSpPr>
              <a:spLocks noChangeArrowheads="1"/>
            </p:cNvSpPr>
            <p:nvPr/>
          </p:nvSpPr>
          <p:spPr bwMode="auto">
            <a:xfrm>
              <a:off x="3696" y="2784"/>
              <a:ext cx="288" cy="192"/>
            </a:xfrm>
            <a:prstGeom prst="rightArrow">
              <a:avLst>
                <a:gd name="adj1" fmla="val 50000"/>
                <a:gd name="adj2" fmla="val 37500"/>
              </a:avLst>
            </a:prstGeom>
            <a:noFill/>
            <a:ln w="9525">
              <a:solidFill>
                <a:srgbClr val="080808"/>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cxnSp>
          <p:nvCxnSpPr>
            <p:cNvPr id="38930" name="AutoShape 38"/>
            <p:cNvCxnSpPr>
              <a:cxnSpLocks noChangeShapeType="1"/>
              <a:stCxn id="38925" idx="6"/>
              <a:endCxn id="38928" idx="2"/>
            </p:cNvCxnSpPr>
            <p:nvPr/>
          </p:nvCxnSpPr>
          <p:spPr bwMode="auto">
            <a:xfrm>
              <a:off x="4320" y="2856"/>
              <a:ext cx="990" cy="0"/>
            </a:xfrm>
            <a:prstGeom prst="straightConnector1">
              <a:avLst/>
            </a:prstGeom>
            <a:noFill/>
            <a:ln w="28575">
              <a:solidFill>
                <a:srgbClr val="080808"/>
              </a:solidFill>
              <a:round/>
              <a:headEnd/>
              <a:tailEnd type="triangle" w="med" len="med"/>
            </a:ln>
            <a:extLst>
              <a:ext uri="{909E8E84-426E-40DD-AFC4-6F175D3DCCD1}">
                <a14:hiddenFill xmlns:a14="http://schemas.microsoft.com/office/drawing/2010/main">
                  <a:noFill/>
                </a14:hiddenFill>
              </a:ext>
            </a:extLst>
          </p:spPr>
        </p:cxnSp>
        <p:cxnSp>
          <p:nvCxnSpPr>
            <p:cNvPr id="38931" name="AutoShape 39"/>
            <p:cNvCxnSpPr>
              <a:cxnSpLocks noChangeShapeType="1"/>
              <a:stCxn id="38925" idx="7"/>
              <a:endCxn id="38926" idx="3"/>
            </p:cNvCxnSpPr>
            <p:nvPr/>
          </p:nvCxnSpPr>
          <p:spPr bwMode="auto">
            <a:xfrm flipV="1">
              <a:off x="4271" y="2471"/>
              <a:ext cx="434" cy="266"/>
            </a:xfrm>
            <a:prstGeom prst="straightConnector1">
              <a:avLst/>
            </a:prstGeom>
            <a:noFill/>
            <a:ln w="28575">
              <a:solidFill>
                <a:srgbClr val="080808"/>
              </a:solidFill>
              <a:round/>
              <a:headEnd/>
              <a:tailEnd type="triangle" w="med" len="med"/>
            </a:ln>
            <a:extLst>
              <a:ext uri="{909E8E84-426E-40DD-AFC4-6F175D3DCCD1}">
                <a14:hiddenFill xmlns:a14="http://schemas.microsoft.com/office/drawing/2010/main">
                  <a:noFill/>
                </a14:hiddenFill>
              </a:ext>
            </a:extLst>
          </p:spPr>
        </p:cxnSp>
        <p:cxnSp>
          <p:nvCxnSpPr>
            <p:cNvPr id="38932" name="AutoShape 40"/>
            <p:cNvCxnSpPr>
              <a:cxnSpLocks noChangeShapeType="1"/>
              <a:stCxn id="38925" idx="5"/>
              <a:endCxn id="38927" idx="1"/>
            </p:cNvCxnSpPr>
            <p:nvPr/>
          </p:nvCxnSpPr>
          <p:spPr bwMode="auto">
            <a:xfrm>
              <a:off x="4271" y="2975"/>
              <a:ext cx="434" cy="242"/>
            </a:xfrm>
            <a:prstGeom prst="straightConnector1">
              <a:avLst/>
            </a:prstGeom>
            <a:noFill/>
            <a:ln w="28575">
              <a:solidFill>
                <a:srgbClr val="080808"/>
              </a:solidFill>
              <a:round/>
              <a:headEnd/>
              <a:tailEnd type="triangle" w="med" len="med"/>
            </a:ln>
            <a:extLst>
              <a:ext uri="{909E8E84-426E-40DD-AFC4-6F175D3DCCD1}">
                <a14:hiddenFill xmlns:a14="http://schemas.microsoft.com/office/drawing/2010/main">
                  <a:noFill/>
                </a14:hiddenFill>
              </a:ext>
            </a:extLst>
          </p:spPr>
        </p:cxnSp>
        <p:cxnSp>
          <p:nvCxnSpPr>
            <p:cNvPr id="38933" name="AutoShape 41"/>
            <p:cNvCxnSpPr>
              <a:cxnSpLocks noChangeShapeType="1"/>
              <a:stCxn id="38927" idx="7"/>
              <a:endCxn id="38928" idx="3"/>
            </p:cNvCxnSpPr>
            <p:nvPr/>
          </p:nvCxnSpPr>
          <p:spPr bwMode="auto">
            <a:xfrm flipV="1">
              <a:off x="4943" y="2993"/>
              <a:ext cx="434" cy="224"/>
            </a:xfrm>
            <a:prstGeom prst="straightConnector1">
              <a:avLst/>
            </a:prstGeom>
            <a:noFill/>
            <a:ln w="28575">
              <a:solidFill>
                <a:srgbClr val="080808"/>
              </a:solidFill>
              <a:round/>
              <a:headEnd/>
              <a:tailEnd type="triangle" w="med" len="med"/>
            </a:ln>
            <a:extLst>
              <a:ext uri="{909E8E84-426E-40DD-AFC4-6F175D3DCCD1}">
                <a14:hiddenFill xmlns:a14="http://schemas.microsoft.com/office/drawing/2010/main">
                  <a:noFill/>
                </a14:hiddenFill>
              </a:ext>
            </a:extLst>
          </p:spPr>
        </p:cxnSp>
        <p:cxnSp>
          <p:nvCxnSpPr>
            <p:cNvPr id="38934" name="AutoShape 42"/>
            <p:cNvCxnSpPr>
              <a:cxnSpLocks noChangeShapeType="1"/>
              <a:stCxn id="38926" idx="5"/>
              <a:endCxn id="38928" idx="1"/>
            </p:cNvCxnSpPr>
            <p:nvPr/>
          </p:nvCxnSpPr>
          <p:spPr bwMode="auto">
            <a:xfrm>
              <a:off x="4943" y="2471"/>
              <a:ext cx="434" cy="248"/>
            </a:xfrm>
            <a:prstGeom prst="straightConnector1">
              <a:avLst/>
            </a:prstGeom>
            <a:noFill/>
            <a:ln w="28575">
              <a:solidFill>
                <a:srgbClr val="080808"/>
              </a:solidFill>
              <a:round/>
              <a:headEnd/>
              <a:tailEnd type="triangle" w="med" len="med"/>
            </a:ln>
            <a:extLst>
              <a:ext uri="{909E8E84-426E-40DD-AFC4-6F175D3DCCD1}">
                <a14:hiddenFill xmlns:a14="http://schemas.microsoft.com/office/drawing/2010/main">
                  <a:noFill/>
                </a14:hiddenFill>
              </a:ext>
            </a:extLst>
          </p:spPr>
        </p:cxnSp>
        <p:cxnSp>
          <p:nvCxnSpPr>
            <p:cNvPr id="38935" name="AutoShape 43"/>
            <p:cNvCxnSpPr>
              <a:cxnSpLocks noChangeShapeType="1"/>
              <a:stCxn id="38926" idx="1"/>
              <a:endCxn id="38926" idx="7"/>
            </p:cNvCxnSpPr>
            <p:nvPr/>
          </p:nvCxnSpPr>
          <p:spPr bwMode="auto">
            <a:xfrm rot="5400000" flipV="1">
              <a:off x="4823" y="2115"/>
              <a:ext cx="1" cy="238"/>
            </a:xfrm>
            <a:prstGeom prst="curvedConnector3">
              <a:avLst>
                <a:gd name="adj1" fmla="val -19300009"/>
              </a:avLst>
            </a:prstGeom>
            <a:noFill/>
            <a:ln w="28575">
              <a:solidFill>
                <a:srgbClr val="080808"/>
              </a:solidFill>
              <a:round/>
              <a:headEnd/>
              <a:tailEnd type="triangle" w="med" len="med"/>
            </a:ln>
            <a:extLst>
              <a:ext uri="{909E8E84-426E-40DD-AFC4-6F175D3DCCD1}">
                <a14:hiddenFill xmlns:a14="http://schemas.microsoft.com/office/drawing/2010/main">
                  <a:noFill/>
                </a14:hiddenFill>
              </a:ext>
            </a:extLst>
          </p:spPr>
        </p:cxnSp>
        <p:cxnSp>
          <p:nvCxnSpPr>
            <p:cNvPr id="38936" name="AutoShape 44"/>
            <p:cNvCxnSpPr>
              <a:cxnSpLocks noChangeShapeType="1"/>
              <a:stCxn id="38927" idx="3"/>
              <a:endCxn id="38927" idx="5"/>
            </p:cNvCxnSpPr>
            <p:nvPr/>
          </p:nvCxnSpPr>
          <p:spPr bwMode="auto">
            <a:xfrm rot="16200000" flipH="1">
              <a:off x="4823" y="3337"/>
              <a:ext cx="1" cy="238"/>
            </a:xfrm>
            <a:prstGeom prst="curvedConnector3">
              <a:avLst>
                <a:gd name="adj1" fmla="val 19300009"/>
              </a:avLst>
            </a:prstGeom>
            <a:noFill/>
            <a:ln w="28575">
              <a:solidFill>
                <a:srgbClr val="080808"/>
              </a:solidFill>
              <a:round/>
              <a:headEnd/>
              <a:tailEnd type="triangle" w="med" len="med"/>
            </a:ln>
            <a:extLst>
              <a:ext uri="{909E8E84-426E-40DD-AFC4-6F175D3DCCD1}">
                <a14:hiddenFill xmlns:a14="http://schemas.microsoft.com/office/drawing/2010/main">
                  <a:noFill/>
                </a14:hiddenFill>
              </a:ext>
            </a:extLst>
          </p:spPr>
        </p:cxnSp>
        <p:sp>
          <p:nvSpPr>
            <p:cNvPr id="38937" name="Text Box 45"/>
            <p:cNvSpPr txBox="1">
              <a:spLocks noChangeArrowheads="1"/>
            </p:cNvSpPr>
            <p:nvPr/>
          </p:nvSpPr>
          <p:spPr bwMode="auto">
            <a:xfrm>
              <a:off x="4320" y="297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a</a:t>
              </a:r>
            </a:p>
          </p:txBody>
        </p:sp>
        <p:sp>
          <p:nvSpPr>
            <p:cNvPr id="38938" name="Text Box 46"/>
            <p:cNvSpPr txBox="1">
              <a:spLocks noChangeArrowheads="1"/>
            </p:cNvSpPr>
            <p:nvPr/>
          </p:nvSpPr>
          <p:spPr bwMode="auto">
            <a:xfrm>
              <a:off x="4800" y="1872"/>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a</a:t>
              </a:r>
            </a:p>
          </p:txBody>
        </p:sp>
        <p:sp>
          <p:nvSpPr>
            <p:cNvPr id="38939" name="Text Box 47"/>
            <p:cNvSpPr txBox="1">
              <a:spLocks noChangeArrowheads="1"/>
            </p:cNvSpPr>
            <p:nvPr/>
          </p:nvSpPr>
          <p:spPr bwMode="auto">
            <a:xfrm>
              <a:off x="4272" y="244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a</a:t>
              </a:r>
            </a:p>
          </p:txBody>
        </p:sp>
        <p:sp>
          <p:nvSpPr>
            <p:cNvPr id="38940" name="Text Box 48"/>
            <p:cNvSpPr txBox="1">
              <a:spLocks noChangeArrowheads="1"/>
            </p:cNvSpPr>
            <p:nvPr/>
          </p:nvSpPr>
          <p:spPr bwMode="auto">
            <a:xfrm>
              <a:off x="5088" y="297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c</a:t>
              </a:r>
            </a:p>
          </p:txBody>
        </p:sp>
        <p:sp>
          <p:nvSpPr>
            <p:cNvPr id="38941" name="Text Box 49"/>
            <p:cNvSpPr txBox="1">
              <a:spLocks noChangeArrowheads="1"/>
            </p:cNvSpPr>
            <p:nvPr/>
          </p:nvSpPr>
          <p:spPr bwMode="auto">
            <a:xfrm>
              <a:off x="4800" y="3504"/>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c</a:t>
              </a:r>
            </a:p>
          </p:txBody>
        </p:sp>
        <p:sp>
          <p:nvSpPr>
            <p:cNvPr id="38942" name="Text Box 50"/>
            <p:cNvSpPr txBox="1">
              <a:spLocks noChangeArrowheads="1"/>
            </p:cNvSpPr>
            <p:nvPr/>
          </p:nvSpPr>
          <p:spPr bwMode="auto">
            <a:xfrm>
              <a:off x="5088" y="2400"/>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b</a:t>
              </a:r>
            </a:p>
          </p:txBody>
        </p:sp>
        <p:sp>
          <p:nvSpPr>
            <p:cNvPr id="38943" name="Text Box 51"/>
            <p:cNvSpPr txBox="1">
              <a:spLocks noChangeArrowheads="1"/>
            </p:cNvSpPr>
            <p:nvPr/>
          </p:nvSpPr>
          <p:spPr bwMode="auto">
            <a:xfrm>
              <a:off x="4608" y="264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0">
                  <a:solidFill>
                    <a:schemeClr val="bg2"/>
                  </a:solidFill>
                </a:rPr>
                <a:t>ε</a:t>
              </a:r>
            </a:p>
          </p:txBody>
        </p:sp>
      </p:grpSp>
      <p:sp>
        <p:nvSpPr>
          <p:cNvPr id="30"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 name="矩形 1"/>
          <p:cNvSpPr/>
          <p:nvPr/>
        </p:nvSpPr>
        <p:spPr>
          <a:xfrm>
            <a:off x="3733800" y="3219450"/>
            <a:ext cx="1392238" cy="523875"/>
          </a:xfrm>
          <a:prstGeom prst="rect">
            <a:avLst/>
          </a:prstGeom>
          <a:solidFill>
            <a:srgbClr val="FFFF00"/>
          </a:solidFill>
        </p:spPr>
        <p:txBody>
          <a:bodyPr wrap="none">
            <a:spAutoFit/>
          </a:bodyPr>
          <a:lstStyle/>
          <a:p>
            <a:pPr>
              <a:defRPr/>
            </a:pPr>
            <a:r>
              <a:rPr lang="en-US" altLang="zh-CN" dirty="0">
                <a:solidFill>
                  <a:schemeClr val="bg2">
                    <a:lumMod val="95000"/>
                    <a:lumOff val="5000"/>
                  </a:schemeClr>
                </a:solidFill>
                <a:latin typeface="Times New Roman" pitchFamily="18" charset="0"/>
              </a:rPr>
              <a:t>∪{ac</a:t>
            </a:r>
            <a:r>
              <a:rPr lang="en-US" altLang="zh-CN" baseline="30000" dirty="0">
                <a:solidFill>
                  <a:schemeClr val="bg2">
                    <a:lumMod val="95000"/>
                    <a:lumOff val="5000"/>
                  </a:schemeClr>
                </a:solidFill>
                <a:latin typeface="Times New Roman" pitchFamily="18" charset="0"/>
              </a:rPr>
              <a:t>+</a:t>
            </a:r>
            <a:r>
              <a:rPr lang="en-US" altLang="zh-CN" dirty="0">
                <a:solidFill>
                  <a:schemeClr val="bg2">
                    <a:lumMod val="95000"/>
                    <a:lumOff val="5000"/>
                  </a:schemeClr>
                </a:solidFill>
                <a:latin typeface="Times New Roman" pitchFamily="18" charset="0"/>
              </a:rPr>
              <a:t>} </a:t>
            </a:r>
            <a:endParaRPr lang="zh-CN" altLang="en-US" dirty="0"/>
          </a:p>
        </p:txBody>
      </p:sp>
      <p:sp>
        <p:nvSpPr>
          <p:cNvPr id="3" name="矩形 2"/>
          <p:cNvSpPr/>
          <p:nvPr/>
        </p:nvSpPr>
        <p:spPr>
          <a:xfrm>
            <a:off x="2768600" y="3221038"/>
            <a:ext cx="981075" cy="523875"/>
          </a:xfrm>
          <a:prstGeom prst="rect">
            <a:avLst/>
          </a:prstGeom>
          <a:solidFill>
            <a:srgbClr val="FFFF00"/>
          </a:solidFill>
        </p:spPr>
        <p:txBody>
          <a:bodyPr wrap="none">
            <a:spAutoFit/>
          </a:bodyPr>
          <a:lstStyle/>
          <a:p>
            <a:pPr>
              <a:defRPr/>
            </a:pPr>
            <a:r>
              <a:rPr lang="en-US" altLang="zh-CN" dirty="0">
                <a:solidFill>
                  <a:schemeClr val="bg2">
                    <a:lumMod val="95000"/>
                    <a:lumOff val="5000"/>
                  </a:schemeClr>
                </a:solidFill>
                <a:latin typeface="Times New Roman" pitchFamily="18" charset="0"/>
              </a:rPr>
              <a:t>∪{ε}</a:t>
            </a:r>
            <a:endParaRPr lang="zh-CN" altLang="en-US" dirty="0"/>
          </a:p>
        </p:txBody>
      </p:sp>
      <p:sp>
        <p:nvSpPr>
          <p:cNvPr id="4" name="矩形 3"/>
          <p:cNvSpPr/>
          <p:nvPr/>
        </p:nvSpPr>
        <p:spPr>
          <a:xfrm>
            <a:off x="1784350" y="3222625"/>
            <a:ext cx="984250" cy="523875"/>
          </a:xfrm>
          <a:prstGeom prst="rect">
            <a:avLst/>
          </a:prstGeom>
          <a:solidFill>
            <a:srgbClr val="FFFF00"/>
          </a:solidFill>
        </p:spPr>
        <p:txBody>
          <a:bodyPr wrap="none">
            <a:spAutoFit/>
          </a:bodyPr>
          <a:lstStyle/>
          <a:p>
            <a:pPr eaLnBrk="1" hangingPunct="1">
              <a:spcBef>
                <a:spcPct val="20000"/>
              </a:spcBef>
              <a:defRPr/>
            </a:pPr>
            <a:r>
              <a:rPr lang="en-US" altLang="zh-CN" dirty="0">
                <a:solidFill>
                  <a:schemeClr val="bg2">
                    <a:lumMod val="95000"/>
                    <a:lumOff val="5000"/>
                  </a:schemeClr>
                </a:solidFill>
                <a:latin typeface="Times New Roman" pitchFamily="18" charset="0"/>
              </a:rPr>
              <a:t>{</a:t>
            </a:r>
            <a:r>
              <a:rPr lang="en-US" altLang="zh-CN" dirty="0" err="1">
                <a:solidFill>
                  <a:schemeClr val="bg2">
                    <a:lumMod val="95000"/>
                    <a:lumOff val="5000"/>
                  </a:schemeClr>
                </a:solidFill>
                <a:latin typeface="Times New Roman" pitchFamily="18" charset="0"/>
              </a:rPr>
              <a:t>a</a:t>
            </a:r>
            <a:r>
              <a:rPr lang="en-US" altLang="zh-CN" baseline="30000" dirty="0" err="1">
                <a:solidFill>
                  <a:schemeClr val="bg2">
                    <a:lumMod val="95000"/>
                    <a:lumOff val="5000"/>
                  </a:schemeClr>
                </a:solidFill>
                <a:latin typeface="Times New Roman" pitchFamily="18" charset="0"/>
              </a:rPr>
              <a:t>+</a:t>
            </a:r>
            <a:r>
              <a:rPr lang="en-US" altLang="zh-CN" dirty="0" err="1">
                <a:solidFill>
                  <a:schemeClr val="bg2">
                    <a:lumMod val="95000"/>
                    <a:lumOff val="5000"/>
                  </a:schemeClr>
                </a:solidFill>
                <a:latin typeface="Times New Roman" pitchFamily="18" charset="0"/>
              </a:rPr>
              <a:t>b</a:t>
            </a:r>
            <a:r>
              <a:rPr lang="en-US" altLang="zh-CN" dirty="0">
                <a:solidFill>
                  <a:schemeClr val="bg2">
                    <a:lumMod val="95000"/>
                    <a:lumOff val="5000"/>
                  </a:schemeClr>
                </a:solidFill>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1086"/>
                                        </p:tgtEl>
                                        <p:attrNameLst>
                                          <p:attrName>style.visibility</p:attrName>
                                        </p:attrNameLst>
                                      </p:cBhvr>
                                      <p:to>
                                        <p:strVal val="visible"/>
                                      </p:to>
                                    </p:set>
                                    <p:animEffect transition="in" filter="blinds(horizontal)">
                                      <p:cBhvr>
                                        <p:cTn id="7" dur="500"/>
                                        <p:tgtEl>
                                          <p:spTgt spid="9410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41085"/>
                                        </p:tgtEl>
                                        <p:attrNameLst>
                                          <p:attrName>style.visibility</p:attrName>
                                        </p:attrNameLst>
                                      </p:cBhvr>
                                      <p:to>
                                        <p:strVal val="visible"/>
                                      </p:to>
                                    </p:set>
                                    <p:animEffect transition="in" filter="fade">
                                      <p:cBhvr>
                                        <p:cTn id="12" dur="500"/>
                                        <p:tgtEl>
                                          <p:spTgt spid="9410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1000"/>
                            </p:stCondLst>
                            <p:childTnLst>
                              <p:par>
                                <p:cTn id="35" presetID="2" presetClass="entr" presetSubtype="6"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1+#ppt_w/2"/>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1085" grpId="0" animBg="1"/>
      <p:bldP spid="941086" grpId="0"/>
      <p:bldP spid="30" grpId="0" animBg="1"/>
      <p:bldP spid="2" grpId="0" animBg="1"/>
      <p:bldP spid="3" grpId="0" animBg="1"/>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Text Box 5"/>
          <p:cNvSpPr txBox="1">
            <a:spLocks noChangeArrowheads="1"/>
          </p:cNvSpPr>
          <p:nvPr/>
        </p:nvSpPr>
        <p:spPr bwMode="auto">
          <a:xfrm>
            <a:off x="3783013" y="1314450"/>
            <a:ext cx="3635375"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10000"/>
              </a:spcBef>
              <a:buClrTx/>
              <a:buSzTx/>
              <a:buFontTx/>
              <a:buNone/>
            </a:pPr>
            <a:r>
              <a:rPr lang="en-US" altLang="zh-CN" sz="2800">
                <a:solidFill>
                  <a:srgbClr val="FF3F3F"/>
                </a:solidFill>
              </a:rPr>
              <a:t>q</a:t>
            </a:r>
            <a:r>
              <a:rPr lang="en-US" altLang="zh-CN" sz="2800" baseline="-25000">
                <a:solidFill>
                  <a:srgbClr val="FF3F3F"/>
                </a:solidFill>
              </a:rPr>
              <a:t>0</a:t>
            </a:r>
            <a:r>
              <a:rPr lang="en-US" altLang="zh-CN" sz="2800">
                <a:solidFill>
                  <a:schemeClr val="bg2"/>
                </a:solidFill>
              </a:rPr>
              <a:t> = ε-closure({1 }) =</a:t>
            </a:r>
          </a:p>
        </p:txBody>
      </p:sp>
      <p:sp>
        <p:nvSpPr>
          <p:cNvPr id="39939" name="Text Box 27"/>
          <p:cNvSpPr txBox="1">
            <a:spLocks noChangeArrowheads="1"/>
          </p:cNvSpPr>
          <p:nvPr/>
        </p:nvSpPr>
        <p:spPr bwMode="auto">
          <a:xfrm>
            <a:off x="6797675" y="0"/>
            <a:ext cx="23463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a:solidFill>
                  <a:schemeClr val="bg1"/>
                </a:solidFill>
              </a:rPr>
              <a:t>NFA</a:t>
            </a:r>
            <a:r>
              <a:rPr lang="zh-CN" altLang="en-US">
                <a:solidFill>
                  <a:schemeClr val="bg1"/>
                </a:solidFill>
                <a:latin typeface="宋体" panose="02010600030101010101" pitchFamily="2" charset="-122"/>
              </a:rPr>
              <a:t>确定化</a:t>
            </a:r>
          </a:p>
        </p:txBody>
      </p:sp>
      <p:sp>
        <p:nvSpPr>
          <p:cNvPr id="942108" name="Text Box 28"/>
          <p:cNvSpPr txBox="1">
            <a:spLocks noChangeArrowheads="1"/>
          </p:cNvSpPr>
          <p:nvPr/>
        </p:nvSpPr>
        <p:spPr bwMode="auto">
          <a:xfrm>
            <a:off x="1798638" y="2660650"/>
            <a:ext cx="1692275"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800">
                <a:solidFill>
                  <a:schemeClr val="bg2"/>
                </a:solidFill>
              </a:rPr>
              <a:t>δ(q</a:t>
            </a:r>
            <a:r>
              <a:rPr lang="en-US" altLang="zh-CN" sz="2800" baseline="-25000">
                <a:solidFill>
                  <a:schemeClr val="bg2"/>
                </a:solidFill>
              </a:rPr>
              <a:t>0</a:t>
            </a:r>
            <a:r>
              <a:rPr lang="en-US" altLang="zh-CN" sz="2800">
                <a:solidFill>
                  <a:schemeClr val="bg2"/>
                </a:solidFill>
              </a:rPr>
              <a:t>,a)=</a:t>
            </a:r>
          </a:p>
        </p:txBody>
      </p:sp>
      <p:sp>
        <p:nvSpPr>
          <p:cNvPr id="942109" name="Text Box 29"/>
          <p:cNvSpPr txBox="1">
            <a:spLocks noChangeArrowheads="1"/>
          </p:cNvSpPr>
          <p:nvPr/>
        </p:nvSpPr>
        <p:spPr bwMode="auto">
          <a:xfrm>
            <a:off x="3633788" y="4173538"/>
            <a:ext cx="5148262" cy="519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800">
                <a:solidFill>
                  <a:schemeClr val="bg2"/>
                </a:solidFill>
              </a:rPr>
              <a:t>ε-closure(δ(1, b ) ∪ δ(4, b ) )</a:t>
            </a:r>
          </a:p>
        </p:txBody>
      </p:sp>
      <p:sp>
        <p:nvSpPr>
          <p:cNvPr id="942110" name="Text Box 30"/>
          <p:cNvSpPr txBox="1">
            <a:spLocks noChangeArrowheads="1"/>
          </p:cNvSpPr>
          <p:nvPr/>
        </p:nvSpPr>
        <p:spPr bwMode="auto">
          <a:xfrm>
            <a:off x="3562350" y="5540375"/>
            <a:ext cx="5184775" cy="528638"/>
          </a:xfrm>
          <a:prstGeom prst="rect">
            <a:avLst/>
          </a:prstGeom>
          <a:solidFill>
            <a:srgbClr val="FFFFCC"/>
          </a:solidFill>
          <a:ln w="9525">
            <a:solidFill>
              <a:srgbClr val="FFFF99"/>
            </a:solidFill>
            <a:miter lim="800000"/>
            <a:headEnd/>
            <a:tailEnd/>
          </a:ln>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800">
                <a:solidFill>
                  <a:schemeClr val="bg2"/>
                </a:solidFill>
              </a:rPr>
              <a:t>ε-closure(δ(1, c ) ∪ δ(4, c ) )</a:t>
            </a:r>
          </a:p>
        </p:txBody>
      </p:sp>
      <p:sp>
        <p:nvSpPr>
          <p:cNvPr id="39943" name="Text Box 32"/>
          <p:cNvSpPr txBox="1">
            <a:spLocks noChangeArrowheads="1"/>
          </p:cNvSpPr>
          <p:nvPr/>
        </p:nvSpPr>
        <p:spPr bwMode="auto">
          <a:xfrm>
            <a:off x="3681413" y="692150"/>
            <a:ext cx="2619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400">
                <a:solidFill>
                  <a:schemeClr val="bg2"/>
                </a:solidFill>
              </a:rPr>
              <a:t>DFA M</a:t>
            </a:r>
            <a:r>
              <a:rPr lang="zh-CN" altLang="en-US" sz="2400">
                <a:solidFill>
                  <a:schemeClr val="bg2"/>
                </a:solidFill>
              </a:rPr>
              <a:t>的</a:t>
            </a:r>
            <a:r>
              <a:rPr lang="zh-CN" altLang="en-US" sz="2400">
                <a:solidFill>
                  <a:srgbClr val="FF0000"/>
                </a:solidFill>
              </a:rPr>
              <a:t>初态</a:t>
            </a:r>
            <a:r>
              <a:rPr lang="en-US" altLang="zh-CN" sz="2400">
                <a:solidFill>
                  <a:srgbClr val="FF0000"/>
                </a:solidFill>
              </a:rPr>
              <a:t>q</a:t>
            </a:r>
            <a:r>
              <a:rPr lang="en-US" altLang="zh-CN" sz="2400" baseline="-25000">
                <a:solidFill>
                  <a:srgbClr val="FF0000"/>
                </a:solidFill>
              </a:rPr>
              <a:t>0</a:t>
            </a:r>
            <a:r>
              <a:rPr lang="en-US" altLang="zh-CN" sz="2400">
                <a:solidFill>
                  <a:schemeClr val="bg2"/>
                </a:solidFill>
              </a:rPr>
              <a:t>:</a:t>
            </a:r>
          </a:p>
        </p:txBody>
      </p:sp>
      <p:sp>
        <p:nvSpPr>
          <p:cNvPr id="942113" name="Rectangle 33"/>
          <p:cNvSpPr>
            <a:spLocks noChangeArrowheads="1"/>
          </p:cNvSpPr>
          <p:nvPr/>
        </p:nvSpPr>
        <p:spPr bwMode="auto">
          <a:xfrm>
            <a:off x="7346950" y="1314450"/>
            <a:ext cx="917575" cy="5238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10000"/>
              </a:spcBef>
              <a:buClr>
                <a:schemeClr val="folHlink"/>
              </a:buClr>
              <a:buFont typeface="Monotype Sorts" pitchFamily="2" charset="2"/>
              <a:buNone/>
            </a:pPr>
            <a:r>
              <a:rPr lang="en-US" altLang="zh-CN" sz="2800">
                <a:solidFill>
                  <a:schemeClr val="bg2"/>
                </a:solidFill>
              </a:rPr>
              <a:t>{1,4}</a:t>
            </a:r>
          </a:p>
        </p:txBody>
      </p:sp>
      <p:sp>
        <p:nvSpPr>
          <p:cNvPr id="942114" name="Text Box 34"/>
          <p:cNvSpPr txBox="1">
            <a:spLocks noChangeArrowheads="1"/>
          </p:cNvSpPr>
          <p:nvPr/>
        </p:nvSpPr>
        <p:spPr bwMode="auto">
          <a:xfrm>
            <a:off x="2563813" y="1998663"/>
            <a:ext cx="4960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ts val="600"/>
              </a:spcBef>
              <a:buClrTx/>
              <a:buSzTx/>
              <a:buFontTx/>
              <a:buNone/>
            </a:pPr>
            <a:r>
              <a:rPr lang="zh-CN" altLang="en-US" sz="2400">
                <a:solidFill>
                  <a:schemeClr val="bg2"/>
                </a:solidFill>
              </a:rPr>
              <a:t>求</a:t>
            </a:r>
            <a:r>
              <a:rPr lang="en-US" altLang="zh-CN" sz="2400">
                <a:solidFill>
                  <a:schemeClr val="bg2"/>
                </a:solidFill>
              </a:rPr>
              <a:t>q</a:t>
            </a:r>
            <a:r>
              <a:rPr lang="en-US" altLang="zh-CN" sz="2400" baseline="-25000">
                <a:solidFill>
                  <a:schemeClr val="bg2"/>
                </a:solidFill>
              </a:rPr>
              <a:t>0</a:t>
            </a:r>
            <a:r>
              <a:rPr lang="zh-CN" altLang="en-US" sz="2400">
                <a:solidFill>
                  <a:schemeClr val="bg2"/>
                </a:solidFill>
              </a:rPr>
              <a:t>对每个输入符号的弧转换集：</a:t>
            </a:r>
            <a:endParaRPr lang="en-US" altLang="zh-CN" sz="2400">
              <a:solidFill>
                <a:schemeClr val="bg2"/>
              </a:solidFill>
            </a:endParaRPr>
          </a:p>
        </p:txBody>
      </p:sp>
      <p:sp>
        <p:nvSpPr>
          <p:cNvPr id="942115" name="Text Box 35"/>
          <p:cNvSpPr txBox="1">
            <a:spLocks noChangeArrowheads="1"/>
          </p:cNvSpPr>
          <p:nvPr/>
        </p:nvSpPr>
        <p:spPr bwMode="auto">
          <a:xfrm>
            <a:off x="3346450" y="3308350"/>
            <a:ext cx="4392613"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800">
                <a:solidFill>
                  <a:schemeClr val="bg2"/>
                </a:solidFill>
              </a:rPr>
              <a:t>=ε-closure({2,3}∪</a:t>
            </a:r>
            <a:r>
              <a:rPr lang="en-US" altLang="zh-CN" sz="2800" i="1">
                <a:solidFill>
                  <a:schemeClr val="bg2"/>
                </a:solidFill>
              </a:rPr>
              <a:t>Φ</a:t>
            </a:r>
            <a:r>
              <a:rPr lang="en-US" altLang="zh-CN" sz="2800">
                <a:solidFill>
                  <a:schemeClr val="bg2"/>
                </a:solidFill>
              </a:rPr>
              <a:t>)={2,3}</a:t>
            </a:r>
          </a:p>
        </p:txBody>
      </p:sp>
      <p:sp>
        <p:nvSpPr>
          <p:cNvPr id="942116" name="Text Box 36"/>
          <p:cNvSpPr txBox="1">
            <a:spLocks noChangeArrowheads="1"/>
          </p:cNvSpPr>
          <p:nvPr/>
        </p:nvSpPr>
        <p:spPr bwMode="auto">
          <a:xfrm>
            <a:off x="3490913" y="2660650"/>
            <a:ext cx="4968875"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800">
                <a:solidFill>
                  <a:schemeClr val="bg2"/>
                </a:solidFill>
              </a:rPr>
              <a:t>ε-closure(δ(1, a )∪δ(4, a ) )</a:t>
            </a:r>
          </a:p>
        </p:txBody>
      </p:sp>
      <p:sp>
        <p:nvSpPr>
          <p:cNvPr id="942117" name="Text Box 37"/>
          <p:cNvSpPr txBox="1">
            <a:spLocks noChangeArrowheads="1"/>
          </p:cNvSpPr>
          <p:nvPr/>
        </p:nvSpPr>
        <p:spPr bwMode="auto">
          <a:xfrm>
            <a:off x="7735888" y="3308350"/>
            <a:ext cx="936625"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800">
                <a:solidFill>
                  <a:schemeClr val="bg2"/>
                </a:solidFill>
              </a:rPr>
              <a:t>= </a:t>
            </a:r>
            <a:r>
              <a:rPr lang="en-US" altLang="zh-CN" sz="2800">
                <a:solidFill>
                  <a:srgbClr val="FF3F3F"/>
                </a:solidFill>
              </a:rPr>
              <a:t>q</a:t>
            </a:r>
            <a:r>
              <a:rPr lang="en-US" altLang="zh-CN" sz="2800" baseline="-25000">
                <a:solidFill>
                  <a:srgbClr val="FF3F3F"/>
                </a:solidFill>
              </a:rPr>
              <a:t>1</a:t>
            </a:r>
            <a:r>
              <a:rPr lang="en-US" altLang="zh-CN" sz="2800">
                <a:solidFill>
                  <a:schemeClr val="bg2"/>
                </a:solidFill>
              </a:rPr>
              <a:t> </a:t>
            </a:r>
          </a:p>
        </p:txBody>
      </p:sp>
      <p:sp>
        <p:nvSpPr>
          <p:cNvPr id="942118" name="Text Box 38"/>
          <p:cNvSpPr txBox="1">
            <a:spLocks noChangeArrowheads="1"/>
          </p:cNvSpPr>
          <p:nvPr/>
        </p:nvSpPr>
        <p:spPr bwMode="auto">
          <a:xfrm>
            <a:off x="1798638" y="4173538"/>
            <a:ext cx="1835150" cy="519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800">
                <a:solidFill>
                  <a:schemeClr val="bg2"/>
                </a:solidFill>
              </a:rPr>
              <a:t>δ(q</a:t>
            </a:r>
            <a:r>
              <a:rPr lang="en-US" altLang="zh-CN" sz="2800" baseline="-25000">
                <a:solidFill>
                  <a:schemeClr val="bg2"/>
                </a:solidFill>
              </a:rPr>
              <a:t>0</a:t>
            </a:r>
            <a:r>
              <a:rPr lang="en-US" altLang="zh-CN" sz="2800">
                <a:solidFill>
                  <a:schemeClr val="bg2"/>
                </a:solidFill>
              </a:rPr>
              <a:t>,b) =</a:t>
            </a:r>
          </a:p>
        </p:txBody>
      </p:sp>
      <p:sp>
        <p:nvSpPr>
          <p:cNvPr id="942119" name="Text Box 39"/>
          <p:cNvSpPr txBox="1">
            <a:spLocks noChangeArrowheads="1"/>
          </p:cNvSpPr>
          <p:nvPr/>
        </p:nvSpPr>
        <p:spPr bwMode="auto">
          <a:xfrm>
            <a:off x="3346450" y="4748213"/>
            <a:ext cx="3673475" cy="519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800">
                <a:solidFill>
                  <a:schemeClr val="bg2"/>
                </a:solidFill>
              </a:rPr>
              <a:t>= ε-closure(</a:t>
            </a:r>
            <a:r>
              <a:rPr lang="en-US" altLang="zh-CN" sz="2800" i="1">
                <a:solidFill>
                  <a:schemeClr val="bg2"/>
                </a:solidFill>
              </a:rPr>
              <a:t>Φ</a:t>
            </a:r>
            <a:r>
              <a:rPr lang="en-US" altLang="zh-CN" sz="2800">
                <a:solidFill>
                  <a:schemeClr val="bg2"/>
                </a:solidFill>
              </a:rPr>
              <a:t>)= </a:t>
            </a:r>
            <a:r>
              <a:rPr lang="en-US" altLang="zh-CN" sz="2800" i="1">
                <a:solidFill>
                  <a:srgbClr val="FF3F3F"/>
                </a:solidFill>
              </a:rPr>
              <a:t>Φ</a:t>
            </a:r>
            <a:endParaRPr lang="en-US" altLang="zh-CN" sz="2800">
              <a:solidFill>
                <a:srgbClr val="FF3F3F"/>
              </a:solidFill>
            </a:endParaRPr>
          </a:p>
        </p:txBody>
      </p:sp>
      <p:sp>
        <p:nvSpPr>
          <p:cNvPr id="942120" name="Text Box 40"/>
          <p:cNvSpPr txBox="1">
            <a:spLocks noChangeArrowheads="1"/>
          </p:cNvSpPr>
          <p:nvPr/>
        </p:nvSpPr>
        <p:spPr bwMode="auto">
          <a:xfrm>
            <a:off x="1798638" y="5540375"/>
            <a:ext cx="1763712" cy="528638"/>
          </a:xfrm>
          <a:prstGeom prst="rect">
            <a:avLst/>
          </a:prstGeom>
          <a:solidFill>
            <a:srgbClr val="FFFFCC"/>
          </a:solidFill>
          <a:ln w="9525">
            <a:solidFill>
              <a:srgbClr val="FFFF99"/>
            </a:solidFill>
            <a:miter lim="800000"/>
            <a:headEnd/>
            <a:tailEnd/>
          </a:ln>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800">
                <a:solidFill>
                  <a:schemeClr val="bg2"/>
                </a:solidFill>
              </a:rPr>
              <a:t>δ(q</a:t>
            </a:r>
            <a:r>
              <a:rPr lang="en-US" altLang="zh-CN" sz="2800" baseline="-25000">
                <a:solidFill>
                  <a:schemeClr val="bg2"/>
                </a:solidFill>
              </a:rPr>
              <a:t>0</a:t>
            </a:r>
            <a:r>
              <a:rPr lang="en-US" altLang="zh-CN" sz="2800">
                <a:solidFill>
                  <a:schemeClr val="bg2"/>
                </a:solidFill>
              </a:rPr>
              <a:t>,c) =</a:t>
            </a:r>
          </a:p>
        </p:txBody>
      </p:sp>
      <p:sp>
        <p:nvSpPr>
          <p:cNvPr id="942122" name="Text Box 42"/>
          <p:cNvSpPr txBox="1">
            <a:spLocks noChangeArrowheads="1"/>
          </p:cNvSpPr>
          <p:nvPr/>
        </p:nvSpPr>
        <p:spPr bwMode="auto">
          <a:xfrm>
            <a:off x="3417888" y="6189663"/>
            <a:ext cx="3673475" cy="519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800">
                <a:solidFill>
                  <a:schemeClr val="bg2"/>
                </a:solidFill>
              </a:rPr>
              <a:t>= ε-closure(</a:t>
            </a:r>
            <a:r>
              <a:rPr lang="en-US" altLang="zh-CN" sz="2800" i="1">
                <a:solidFill>
                  <a:schemeClr val="bg2"/>
                </a:solidFill>
              </a:rPr>
              <a:t>Φ</a:t>
            </a:r>
            <a:r>
              <a:rPr lang="en-US" altLang="zh-CN" sz="2800">
                <a:solidFill>
                  <a:schemeClr val="bg2"/>
                </a:solidFill>
              </a:rPr>
              <a:t>)= </a:t>
            </a:r>
            <a:r>
              <a:rPr lang="en-US" altLang="zh-CN" sz="2800" i="1">
                <a:solidFill>
                  <a:srgbClr val="FF3F3F"/>
                </a:solidFill>
              </a:rPr>
              <a:t>Φ</a:t>
            </a:r>
            <a:endParaRPr lang="en-US" altLang="zh-CN" sz="2800">
              <a:solidFill>
                <a:srgbClr val="FF3F3F"/>
              </a:solidFill>
            </a:endParaRPr>
          </a:p>
        </p:txBody>
      </p:sp>
      <p:grpSp>
        <p:nvGrpSpPr>
          <p:cNvPr id="39953" name="Group 32"/>
          <p:cNvGrpSpPr>
            <a:grpSpLocks/>
          </p:cNvGrpSpPr>
          <p:nvPr/>
        </p:nvGrpSpPr>
        <p:grpSpPr bwMode="auto">
          <a:xfrm>
            <a:off x="-12700" y="-209550"/>
            <a:ext cx="3124200" cy="3048000"/>
            <a:chOff x="3696" y="1872"/>
            <a:chExt cx="1968" cy="1920"/>
          </a:xfrm>
        </p:grpSpPr>
        <p:sp>
          <p:nvSpPr>
            <p:cNvPr id="39955" name="Oval 33"/>
            <p:cNvSpPr>
              <a:spLocks noChangeArrowheads="1"/>
            </p:cNvSpPr>
            <p:nvPr/>
          </p:nvSpPr>
          <p:spPr bwMode="auto">
            <a:xfrm>
              <a:off x="3984" y="2688"/>
              <a:ext cx="336" cy="336"/>
            </a:xfrm>
            <a:prstGeom prst="ellipse">
              <a:avLst/>
            </a:prstGeom>
            <a:solidFill>
              <a:schemeClr val="accent1"/>
            </a:solidFill>
            <a:ln w="9525">
              <a:solidFill>
                <a:srgbClr val="080808"/>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1</a:t>
              </a:r>
            </a:p>
          </p:txBody>
        </p:sp>
        <p:sp>
          <p:nvSpPr>
            <p:cNvPr id="39956" name="Oval 34"/>
            <p:cNvSpPr>
              <a:spLocks noChangeArrowheads="1"/>
            </p:cNvSpPr>
            <p:nvPr/>
          </p:nvSpPr>
          <p:spPr bwMode="auto">
            <a:xfrm>
              <a:off x="4656" y="2184"/>
              <a:ext cx="336" cy="336"/>
            </a:xfrm>
            <a:prstGeom prst="ellipse">
              <a:avLst/>
            </a:prstGeom>
            <a:solidFill>
              <a:schemeClr val="accent1"/>
            </a:solidFill>
            <a:ln w="9525">
              <a:solidFill>
                <a:srgbClr val="080808"/>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2</a:t>
              </a:r>
            </a:p>
          </p:txBody>
        </p:sp>
        <p:sp>
          <p:nvSpPr>
            <p:cNvPr id="39957" name="Oval 35"/>
            <p:cNvSpPr>
              <a:spLocks noChangeArrowheads="1"/>
            </p:cNvSpPr>
            <p:nvPr/>
          </p:nvSpPr>
          <p:spPr bwMode="auto">
            <a:xfrm>
              <a:off x="4656" y="3168"/>
              <a:ext cx="336" cy="336"/>
            </a:xfrm>
            <a:prstGeom prst="ellipse">
              <a:avLst/>
            </a:prstGeom>
            <a:solidFill>
              <a:schemeClr val="accent1"/>
            </a:solidFill>
            <a:ln w="9525">
              <a:solidFill>
                <a:srgbClr val="080808"/>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3</a:t>
              </a:r>
            </a:p>
          </p:txBody>
        </p:sp>
        <p:sp>
          <p:nvSpPr>
            <p:cNvPr id="39958" name="Oval 36"/>
            <p:cNvSpPr>
              <a:spLocks noChangeArrowheads="1"/>
            </p:cNvSpPr>
            <p:nvPr/>
          </p:nvSpPr>
          <p:spPr bwMode="auto">
            <a:xfrm>
              <a:off x="5328" y="2688"/>
              <a:ext cx="336" cy="336"/>
            </a:xfrm>
            <a:prstGeom prst="ellipse">
              <a:avLst/>
            </a:prstGeom>
            <a:solidFill>
              <a:schemeClr val="accent1"/>
            </a:solidFill>
            <a:ln w="57150" cmpd="thinThick">
              <a:solidFill>
                <a:srgbClr val="080808"/>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4</a:t>
              </a:r>
            </a:p>
          </p:txBody>
        </p:sp>
        <p:sp>
          <p:nvSpPr>
            <p:cNvPr id="45" name="AutoShape 37"/>
            <p:cNvSpPr>
              <a:spLocks noChangeArrowheads="1"/>
            </p:cNvSpPr>
            <p:nvPr/>
          </p:nvSpPr>
          <p:spPr bwMode="auto">
            <a:xfrm>
              <a:off x="3696" y="2784"/>
              <a:ext cx="288" cy="192"/>
            </a:xfrm>
            <a:prstGeom prst="rightArrow">
              <a:avLst>
                <a:gd name="adj1" fmla="val 50000"/>
                <a:gd name="adj2" fmla="val 37500"/>
              </a:avLst>
            </a:prstGeom>
            <a:noFill/>
            <a:ln w="9525">
              <a:solidFill>
                <a:srgbClr val="080808"/>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cxnSp>
          <p:nvCxnSpPr>
            <p:cNvPr id="39960" name="AutoShape 38"/>
            <p:cNvCxnSpPr>
              <a:cxnSpLocks noChangeShapeType="1"/>
              <a:stCxn id="39955" idx="6"/>
              <a:endCxn id="39958" idx="2"/>
            </p:cNvCxnSpPr>
            <p:nvPr/>
          </p:nvCxnSpPr>
          <p:spPr bwMode="auto">
            <a:xfrm>
              <a:off x="4320" y="2856"/>
              <a:ext cx="990" cy="0"/>
            </a:xfrm>
            <a:prstGeom prst="straightConnector1">
              <a:avLst/>
            </a:prstGeom>
            <a:noFill/>
            <a:ln w="28575">
              <a:solidFill>
                <a:srgbClr val="080808"/>
              </a:solidFill>
              <a:round/>
              <a:headEnd/>
              <a:tailEnd type="triangle" w="med" len="med"/>
            </a:ln>
            <a:extLst>
              <a:ext uri="{909E8E84-426E-40DD-AFC4-6F175D3DCCD1}">
                <a14:hiddenFill xmlns:a14="http://schemas.microsoft.com/office/drawing/2010/main">
                  <a:noFill/>
                </a14:hiddenFill>
              </a:ext>
            </a:extLst>
          </p:spPr>
        </p:cxnSp>
        <p:cxnSp>
          <p:nvCxnSpPr>
            <p:cNvPr id="39961" name="AutoShape 39"/>
            <p:cNvCxnSpPr>
              <a:cxnSpLocks noChangeShapeType="1"/>
              <a:stCxn id="39955" idx="7"/>
              <a:endCxn id="39956" idx="3"/>
            </p:cNvCxnSpPr>
            <p:nvPr/>
          </p:nvCxnSpPr>
          <p:spPr bwMode="auto">
            <a:xfrm flipV="1">
              <a:off x="4271" y="2471"/>
              <a:ext cx="434" cy="266"/>
            </a:xfrm>
            <a:prstGeom prst="straightConnector1">
              <a:avLst/>
            </a:prstGeom>
            <a:noFill/>
            <a:ln w="28575">
              <a:solidFill>
                <a:srgbClr val="080808"/>
              </a:solidFill>
              <a:round/>
              <a:headEnd/>
              <a:tailEnd type="triangle" w="med" len="med"/>
            </a:ln>
            <a:extLst>
              <a:ext uri="{909E8E84-426E-40DD-AFC4-6F175D3DCCD1}">
                <a14:hiddenFill xmlns:a14="http://schemas.microsoft.com/office/drawing/2010/main">
                  <a:noFill/>
                </a14:hiddenFill>
              </a:ext>
            </a:extLst>
          </p:spPr>
        </p:cxnSp>
        <p:cxnSp>
          <p:nvCxnSpPr>
            <p:cNvPr id="39962" name="AutoShape 40"/>
            <p:cNvCxnSpPr>
              <a:cxnSpLocks noChangeShapeType="1"/>
              <a:stCxn id="39955" idx="5"/>
              <a:endCxn id="39957" idx="1"/>
            </p:cNvCxnSpPr>
            <p:nvPr/>
          </p:nvCxnSpPr>
          <p:spPr bwMode="auto">
            <a:xfrm>
              <a:off x="4271" y="2975"/>
              <a:ext cx="434" cy="242"/>
            </a:xfrm>
            <a:prstGeom prst="straightConnector1">
              <a:avLst/>
            </a:prstGeom>
            <a:noFill/>
            <a:ln w="28575">
              <a:solidFill>
                <a:srgbClr val="080808"/>
              </a:solidFill>
              <a:round/>
              <a:headEnd/>
              <a:tailEnd type="triangle" w="med" len="med"/>
            </a:ln>
            <a:extLst>
              <a:ext uri="{909E8E84-426E-40DD-AFC4-6F175D3DCCD1}">
                <a14:hiddenFill xmlns:a14="http://schemas.microsoft.com/office/drawing/2010/main">
                  <a:noFill/>
                </a14:hiddenFill>
              </a:ext>
            </a:extLst>
          </p:spPr>
        </p:cxnSp>
        <p:cxnSp>
          <p:nvCxnSpPr>
            <p:cNvPr id="39963" name="AutoShape 41"/>
            <p:cNvCxnSpPr>
              <a:cxnSpLocks noChangeShapeType="1"/>
              <a:stCxn id="39957" idx="7"/>
              <a:endCxn id="39958" idx="3"/>
            </p:cNvCxnSpPr>
            <p:nvPr/>
          </p:nvCxnSpPr>
          <p:spPr bwMode="auto">
            <a:xfrm flipV="1">
              <a:off x="4943" y="2993"/>
              <a:ext cx="434" cy="224"/>
            </a:xfrm>
            <a:prstGeom prst="straightConnector1">
              <a:avLst/>
            </a:prstGeom>
            <a:noFill/>
            <a:ln w="28575">
              <a:solidFill>
                <a:srgbClr val="080808"/>
              </a:solidFill>
              <a:round/>
              <a:headEnd/>
              <a:tailEnd type="triangle" w="med" len="med"/>
            </a:ln>
            <a:extLst>
              <a:ext uri="{909E8E84-426E-40DD-AFC4-6F175D3DCCD1}">
                <a14:hiddenFill xmlns:a14="http://schemas.microsoft.com/office/drawing/2010/main">
                  <a:noFill/>
                </a14:hiddenFill>
              </a:ext>
            </a:extLst>
          </p:spPr>
        </p:cxnSp>
        <p:cxnSp>
          <p:nvCxnSpPr>
            <p:cNvPr id="39964" name="AutoShape 42"/>
            <p:cNvCxnSpPr>
              <a:cxnSpLocks noChangeShapeType="1"/>
              <a:stCxn id="39956" idx="5"/>
              <a:endCxn id="39958" idx="1"/>
            </p:cNvCxnSpPr>
            <p:nvPr/>
          </p:nvCxnSpPr>
          <p:spPr bwMode="auto">
            <a:xfrm>
              <a:off x="4943" y="2471"/>
              <a:ext cx="434" cy="248"/>
            </a:xfrm>
            <a:prstGeom prst="straightConnector1">
              <a:avLst/>
            </a:prstGeom>
            <a:noFill/>
            <a:ln w="28575">
              <a:solidFill>
                <a:srgbClr val="080808"/>
              </a:solidFill>
              <a:round/>
              <a:headEnd/>
              <a:tailEnd type="triangle" w="med" len="med"/>
            </a:ln>
            <a:extLst>
              <a:ext uri="{909E8E84-426E-40DD-AFC4-6F175D3DCCD1}">
                <a14:hiddenFill xmlns:a14="http://schemas.microsoft.com/office/drawing/2010/main">
                  <a:noFill/>
                </a14:hiddenFill>
              </a:ext>
            </a:extLst>
          </p:spPr>
        </p:cxnSp>
        <p:cxnSp>
          <p:nvCxnSpPr>
            <p:cNvPr id="39965" name="AutoShape 43"/>
            <p:cNvCxnSpPr>
              <a:cxnSpLocks noChangeShapeType="1"/>
              <a:stCxn id="39956" idx="1"/>
              <a:endCxn id="39956" idx="7"/>
            </p:cNvCxnSpPr>
            <p:nvPr/>
          </p:nvCxnSpPr>
          <p:spPr bwMode="auto">
            <a:xfrm rot="5400000" flipV="1">
              <a:off x="4823" y="2115"/>
              <a:ext cx="1" cy="238"/>
            </a:xfrm>
            <a:prstGeom prst="curvedConnector3">
              <a:avLst>
                <a:gd name="adj1" fmla="val -19300009"/>
              </a:avLst>
            </a:prstGeom>
            <a:noFill/>
            <a:ln w="28575">
              <a:solidFill>
                <a:srgbClr val="080808"/>
              </a:solidFill>
              <a:round/>
              <a:headEnd/>
              <a:tailEnd type="triangle" w="med" len="med"/>
            </a:ln>
            <a:extLst>
              <a:ext uri="{909E8E84-426E-40DD-AFC4-6F175D3DCCD1}">
                <a14:hiddenFill xmlns:a14="http://schemas.microsoft.com/office/drawing/2010/main">
                  <a:noFill/>
                </a14:hiddenFill>
              </a:ext>
            </a:extLst>
          </p:spPr>
        </p:cxnSp>
        <p:cxnSp>
          <p:nvCxnSpPr>
            <p:cNvPr id="39966" name="AutoShape 44"/>
            <p:cNvCxnSpPr>
              <a:cxnSpLocks noChangeShapeType="1"/>
              <a:stCxn id="39957" idx="3"/>
              <a:endCxn id="39957" idx="5"/>
            </p:cNvCxnSpPr>
            <p:nvPr/>
          </p:nvCxnSpPr>
          <p:spPr bwMode="auto">
            <a:xfrm rot="16200000" flipH="1">
              <a:off x="4823" y="3337"/>
              <a:ext cx="1" cy="238"/>
            </a:xfrm>
            <a:prstGeom prst="curvedConnector3">
              <a:avLst>
                <a:gd name="adj1" fmla="val 19300009"/>
              </a:avLst>
            </a:prstGeom>
            <a:noFill/>
            <a:ln w="28575">
              <a:solidFill>
                <a:srgbClr val="080808"/>
              </a:solidFill>
              <a:round/>
              <a:headEnd/>
              <a:tailEnd type="triangle" w="med" len="med"/>
            </a:ln>
            <a:extLst>
              <a:ext uri="{909E8E84-426E-40DD-AFC4-6F175D3DCCD1}">
                <a14:hiddenFill xmlns:a14="http://schemas.microsoft.com/office/drawing/2010/main">
                  <a:noFill/>
                </a14:hiddenFill>
              </a:ext>
            </a:extLst>
          </p:spPr>
        </p:cxnSp>
        <p:sp>
          <p:nvSpPr>
            <p:cNvPr id="39967" name="Text Box 45"/>
            <p:cNvSpPr txBox="1">
              <a:spLocks noChangeArrowheads="1"/>
            </p:cNvSpPr>
            <p:nvPr/>
          </p:nvSpPr>
          <p:spPr bwMode="auto">
            <a:xfrm>
              <a:off x="4320" y="297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a</a:t>
              </a:r>
            </a:p>
          </p:txBody>
        </p:sp>
        <p:sp>
          <p:nvSpPr>
            <p:cNvPr id="39968" name="Text Box 46"/>
            <p:cNvSpPr txBox="1">
              <a:spLocks noChangeArrowheads="1"/>
            </p:cNvSpPr>
            <p:nvPr/>
          </p:nvSpPr>
          <p:spPr bwMode="auto">
            <a:xfrm>
              <a:off x="4800" y="1872"/>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a</a:t>
              </a:r>
            </a:p>
          </p:txBody>
        </p:sp>
        <p:sp>
          <p:nvSpPr>
            <p:cNvPr id="39969" name="Text Box 47"/>
            <p:cNvSpPr txBox="1">
              <a:spLocks noChangeArrowheads="1"/>
            </p:cNvSpPr>
            <p:nvPr/>
          </p:nvSpPr>
          <p:spPr bwMode="auto">
            <a:xfrm>
              <a:off x="4272" y="244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a</a:t>
              </a:r>
            </a:p>
          </p:txBody>
        </p:sp>
        <p:sp>
          <p:nvSpPr>
            <p:cNvPr id="39970" name="Text Box 48"/>
            <p:cNvSpPr txBox="1">
              <a:spLocks noChangeArrowheads="1"/>
            </p:cNvSpPr>
            <p:nvPr/>
          </p:nvSpPr>
          <p:spPr bwMode="auto">
            <a:xfrm>
              <a:off x="5088" y="297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c</a:t>
              </a:r>
            </a:p>
          </p:txBody>
        </p:sp>
        <p:sp>
          <p:nvSpPr>
            <p:cNvPr id="39971" name="Text Box 49"/>
            <p:cNvSpPr txBox="1">
              <a:spLocks noChangeArrowheads="1"/>
            </p:cNvSpPr>
            <p:nvPr/>
          </p:nvSpPr>
          <p:spPr bwMode="auto">
            <a:xfrm>
              <a:off x="4800" y="3504"/>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c</a:t>
              </a:r>
            </a:p>
          </p:txBody>
        </p:sp>
        <p:sp>
          <p:nvSpPr>
            <p:cNvPr id="39972" name="Text Box 50"/>
            <p:cNvSpPr txBox="1">
              <a:spLocks noChangeArrowheads="1"/>
            </p:cNvSpPr>
            <p:nvPr/>
          </p:nvSpPr>
          <p:spPr bwMode="auto">
            <a:xfrm>
              <a:off x="5088" y="2400"/>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b</a:t>
              </a:r>
            </a:p>
          </p:txBody>
        </p:sp>
        <p:sp>
          <p:nvSpPr>
            <p:cNvPr id="39973" name="Text Box 51"/>
            <p:cNvSpPr txBox="1">
              <a:spLocks noChangeArrowheads="1"/>
            </p:cNvSpPr>
            <p:nvPr/>
          </p:nvSpPr>
          <p:spPr bwMode="auto">
            <a:xfrm>
              <a:off x="4608" y="264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0">
                  <a:solidFill>
                    <a:schemeClr val="bg2"/>
                  </a:solidFill>
                </a:rPr>
                <a:t>ε</a:t>
              </a:r>
            </a:p>
          </p:txBody>
        </p:sp>
      </p:grpSp>
      <p:sp>
        <p:nvSpPr>
          <p:cNvPr id="39" name="AutoShape 73">
            <a:hlinkClick r:id="" action="ppaction://hlinkshowjump?jump=nextslide" highlightClick="1"/>
          </p:cNvPr>
          <p:cNvSpPr>
            <a:spLocks noChangeArrowheads="1"/>
          </p:cNvSpPr>
          <p:nvPr/>
        </p:nvSpPr>
        <p:spPr bwMode="auto">
          <a:xfrm>
            <a:off x="8767763" y="64928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2113"/>
                                        </p:tgtEl>
                                        <p:attrNameLst>
                                          <p:attrName>style.visibility</p:attrName>
                                        </p:attrNameLst>
                                      </p:cBhvr>
                                      <p:to>
                                        <p:strVal val="visible"/>
                                      </p:to>
                                    </p:set>
                                    <p:animEffect transition="in" filter="blinds(horizontal)">
                                      <p:cBhvr>
                                        <p:cTn id="7" dur="500"/>
                                        <p:tgtEl>
                                          <p:spTgt spid="9421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42114"/>
                                        </p:tgtEl>
                                        <p:attrNameLst>
                                          <p:attrName>style.visibility</p:attrName>
                                        </p:attrNameLst>
                                      </p:cBhvr>
                                      <p:to>
                                        <p:strVal val="visible"/>
                                      </p:to>
                                    </p:set>
                                    <p:animEffect transition="in" filter="blinds(horizontal)">
                                      <p:cBhvr>
                                        <p:cTn id="12" dur="500"/>
                                        <p:tgtEl>
                                          <p:spTgt spid="9421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42108"/>
                                        </p:tgtEl>
                                        <p:attrNameLst>
                                          <p:attrName>style.visibility</p:attrName>
                                        </p:attrNameLst>
                                      </p:cBhvr>
                                      <p:to>
                                        <p:strVal val="visible"/>
                                      </p:to>
                                    </p:set>
                                    <p:animEffect transition="in" filter="blinds(horizontal)">
                                      <p:cBhvr>
                                        <p:cTn id="17" dur="500"/>
                                        <p:tgtEl>
                                          <p:spTgt spid="9421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42116"/>
                                        </p:tgtEl>
                                        <p:attrNameLst>
                                          <p:attrName>style.visibility</p:attrName>
                                        </p:attrNameLst>
                                      </p:cBhvr>
                                      <p:to>
                                        <p:strVal val="visible"/>
                                      </p:to>
                                    </p:set>
                                    <p:animEffect transition="in" filter="blinds(horizontal)">
                                      <p:cBhvr>
                                        <p:cTn id="22" dur="500"/>
                                        <p:tgtEl>
                                          <p:spTgt spid="9421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42115"/>
                                        </p:tgtEl>
                                        <p:attrNameLst>
                                          <p:attrName>style.visibility</p:attrName>
                                        </p:attrNameLst>
                                      </p:cBhvr>
                                      <p:to>
                                        <p:strVal val="visible"/>
                                      </p:to>
                                    </p:set>
                                    <p:animEffect transition="in" filter="blinds(horizontal)">
                                      <p:cBhvr>
                                        <p:cTn id="27" dur="500"/>
                                        <p:tgtEl>
                                          <p:spTgt spid="9421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42117"/>
                                        </p:tgtEl>
                                        <p:attrNameLst>
                                          <p:attrName>style.visibility</p:attrName>
                                        </p:attrNameLst>
                                      </p:cBhvr>
                                      <p:to>
                                        <p:strVal val="visible"/>
                                      </p:to>
                                    </p:set>
                                    <p:animEffect transition="in" filter="blinds(horizontal)">
                                      <p:cBhvr>
                                        <p:cTn id="32" dur="500"/>
                                        <p:tgtEl>
                                          <p:spTgt spid="9421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42118"/>
                                        </p:tgtEl>
                                        <p:attrNameLst>
                                          <p:attrName>style.visibility</p:attrName>
                                        </p:attrNameLst>
                                      </p:cBhvr>
                                      <p:to>
                                        <p:strVal val="visible"/>
                                      </p:to>
                                    </p:set>
                                    <p:animEffect transition="in" filter="blinds(horizontal)">
                                      <p:cBhvr>
                                        <p:cTn id="37" dur="500"/>
                                        <p:tgtEl>
                                          <p:spTgt spid="9421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42109"/>
                                        </p:tgtEl>
                                        <p:attrNameLst>
                                          <p:attrName>style.visibility</p:attrName>
                                        </p:attrNameLst>
                                      </p:cBhvr>
                                      <p:to>
                                        <p:strVal val="visible"/>
                                      </p:to>
                                    </p:set>
                                    <p:animEffect transition="in" filter="blinds(horizontal)">
                                      <p:cBhvr>
                                        <p:cTn id="42" dur="500"/>
                                        <p:tgtEl>
                                          <p:spTgt spid="94210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42119"/>
                                        </p:tgtEl>
                                        <p:attrNameLst>
                                          <p:attrName>style.visibility</p:attrName>
                                        </p:attrNameLst>
                                      </p:cBhvr>
                                      <p:to>
                                        <p:strVal val="visible"/>
                                      </p:to>
                                    </p:set>
                                    <p:animEffect transition="in" filter="blinds(horizontal)">
                                      <p:cBhvr>
                                        <p:cTn id="47" dur="500"/>
                                        <p:tgtEl>
                                          <p:spTgt spid="94211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42120"/>
                                        </p:tgtEl>
                                        <p:attrNameLst>
                                          <p:attrName>style.visibility</p:attrName>
                                        </p:attrNameLst>
                                      </p:cBhvr>
                                      <p:to>
                                        <p:strVal val="visible"/>
                                      </p:to>
                                    </p:set>
                                    <p:animEffect transition="in" filter="blinds(horizontal)">
                                      <p:cBhvr>
                                        <p:cTn id="52" dur="500"/>
                                        <p:tgtEl>
                                          <p:spTgt spid="94212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942110"/>
                                        </p:tgtEl>
                                        <p:attrNameLst>
                                          <p:attrName>style.visibility</p:attrName>
                                        </p:attrNameLst>
                                      </p:cBhvr>
                                      <p:to>
                                        <p:strVal val="visible"/>
                                      </p:to>
                                    </p:set>
                                    <p:animEffect transition="in" filter="blinds(horizontal)">
                                      <p:cBhvr>
                                        <p:cTn id="57" dur="500"/>
                                        <p:tgtEl>
                                          <p:spTgt spid="94211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942122"/>
                                        </p:tgtEl>
                                        <p:attrNameLst>
                                          <p:attrName>style.visibility</p:attrName>
                                        </p:attrNameLst>
                                      </p:cBhvr>
                                      <p:to>
                                        <p:strVal val="visible"/>
                                      </p:to>
                                    </p:set>
                                    <p:animEffect transition="in" filter="blinds(horizontal)">
                                      <p:cBhvr>
                                        <p:cTn id="62" dur="500"/>
                                        <p:tgtEl>
                                          <p:spTgt spid="942122"/>
                                        </p:tgtEl>
                                      </p:cBhvr>
                                    </p:animEffect>
                                  </p:childTnLst>
                                </p:cTn>
                              </p:par>
                            </p:childTnLst>
                          </p:cTn>
                        </p:par>
                        <p:par>
                          <p:cTn id="63" fill="hold" nodeType="afterGroup">
                            <p:stCondLst>
                              <p:cond delay="500"/>
                            </p:stCondLst>
                            <p:childTnLst>
                              <p:par>
                                <p:cTn id="64" presetID="2" presetClass="entr" presetSubtype="6" fill="hold" grpId="0" nodeType="afterEffect">
                                  <p:stCondLst>
                                    <p:cond delay="0"/>
                                  </p:stCondLst>
                                  <p:childTnLst>
                                    <p:set>
                                      <p:cBhvr>
                                        <p:cTn id="65" dur="1" fill="hold">
                                          <p:stCondLst>
                                            <p:cond delay="0"/>
                                          </p:stCondLst>
                                        </p:cTn>
                                        <p:tgtEl>
                                          <p:spTgt spid="39"/>
                                        </p:tgtEl>
                                        <p:attrNameLst>
                                          <p:attrName>style.visibility</p:attrName>
                                        </p:attrNameLst>
                                      </p:cBhvr>
                                      <p:to>
                                        <p:strVal val="visible"/>
                                      </p:to>
                                    </p:set>
                                    <p:anim calcmode="lin" valueType="num">
                                      <p:cBhvr additive="base">
                                        <p:cTn id="66" dur="500" fill="hold"/>
                                        <p:tgtEl>
                                          <p:spTgt spid="39"/>
                                        </p:tgtEl>
                                        <p:attrNameLst>
                                          <p:attrName>ppt_x</p:attrName>
                                        </p:attrNameLst>
                                      </p:cBhvr>
                                      <p:tavLst>
                                        <p:tav tm="0">
                                          <p:val>
                                            <p:strVal val="1+#ppt_w/2"/>
                                          </p:val>
                                        </p:tav>
                                        <p:tav tm="100000">
                                          <p:val>
                                            <p:strVal val="#ppt_x"/>
                                          </p:val>
                                        </p:tav>
                                      </p:tavLst>
                                    </p:anim>
                                    <p:anim calcmode="lin" valueType="num">
                                      <p:cBhvr additive="base">
                                        <p:cTn id="67"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8" grpId="0" animBg="1"/>
      <p:bldP spid="942109" grpId="0" animBg="1"/>
      <p:bldP spid="942110" grpId="0" animBg="1"/>
      <p:bldP spid="942113" grpId="0" animBg="1"/>
      <p:bldP spid="942114" grpId="0"/>
      <p:bldP spid="942115" grpId="0" animBg="1"/>
      <p:bldP spid="942116" grpId="0" animBg="1"/>
      <p:bldP spid="942117" grpId="0" animBg="1"/>
      <p:bldP spid="942118" grpId="0" animBg="1"/>
      <p:bldP spid="942119" grpId="0" animBg="1"/>
      <p:bldP spid="942120" grpId="0" animBg="1"/>
      <p:bldP spid="942122" grpId="0" animBg="1"/>
      <p:bldP spid="39"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日期占位符 2"/>
          <p:cNvSpPr>
            <a:spLocks noGrp="1"/>
          </p:cNvSpPr>
          <p:nvPr>
            <p:ph type="dt" sz="quarter" idx="10"/>
          </p:nvPr>
        </p:nvSpPr>
        <p:spPr/>
        <p:txBody>
          <a:bodyPr/>
          <a:lstStyle/>
          <a:p>
            <a:pPr>
              <a:defRPr/>
            </a:pPr>
            <a:fld id="{8065F072-8925-4062-97EE-F7024EB231FD}" type="datetime1">
              <a:rPr lang="zh-CN" altLang="en-US"/>
              <a:pPr>
                <a:defRPr/>
              </a:pPr>
              <a:t>2020/10/7</a:t>
            </a:fld>
            <a:endParaRPr lang="en-US" altLang="zh-CN"/>
          </a:p>
        </p:txBody>
      </p:sp>
      <p:sp>
        <p:nvSpPr>
          <p:cNvPr id="943132" name="Text Box 28"/>
          <p:cNvSpPr txBox="1">
            <a:spLocks noChangeArrowheads="1"/>
          </p:cNvSpPr>
          <p:nvPr/>
        </p:nvSpPr>
        <p:spPr bwMode="auto">
          <a:xfrm>
            <a:off x="0" y="188913"/>
            <a:ext cx="3571875" cy="519112"/>
          </a:xfrm>
          <a:prstGeom prst="rect">
            <a:avLst/>
          </a:prstGeom>
          <a:solidFill>
            <a:srgbClr val="CCFFFF"/>
          </a:solidFill>
          <a:ln w="9525">
            <a:noFill/>
            <a:miter lim="800000"/>
            <a:headEnd/>
            <a:tailEnd/>
          </a:ln>
          <a:effectLst/>
        </p:spPr>
        <p:txBody>
          <a:bodyPr>
            <a:spAutoFit/>
          </a:bodyPr>
          <a:lstStyle/>
          <a:p>
            <a:pPr algn="just" eaLnBrk="1" hangingPunct="1">
              <a:spcBef>
                <a:spcPct val="10000"/>
              </a:spcBef>
              <a:defRPr/>
            </a:pPr>
            <a:r>
              <a:rPr lang="en-US" altLang="zh-CN" dirty="0">
                <a:solidFill>
                  <a:schemeClr val="bg2"/>
                </a:solidFill>
                <a:latin typeface="Times New Roman" pitchFamily="18" charset="0"/>
              </a:rPr>
              <a:t>q</a:t>
            </a:r>
            <a:r>
              <a:rPr lang="en-US" altLang="zh-CN" baseline="-25000" dirty="0">
                <a:solidFill>
                  <a:schemeClr val="bg2"/>
                </a:solidFill>
                <a:latin typeface="Times New Roman" pitchFamily="18" charset="0"/>
              </a:rPr>
              <a:t>0</a:t>
            </a:r>
            <a:r>
              <a:rPr lang="en-US" altLang="zh-CN" dirty="0">
                <a:solidFill>
                  <a:schemeClr val="bg2"/>
                </a:solidFill>
                <a:latin typeface="Times New Roman" pitchFamily="18" charset="0"/>
              </a:rPr>
              <a:t> ={1,4}     q</a:t>
            </a:r>
            <a:r>
              <a:rPr lang="en-US" altLang="zh-CN" baseline="-25000" dirty="0">
                <a:solidFill>
                  <a:schemeClr val="bg2"/>
                </a:solidFill>
                <a:latin typeface="Times New Roman" pitchFamily="18" charset="0"/>
              </a:rPr>
              <a:t>1</a:t>
            </a:r>
            <a:r>
              <a:rPr lang="en-US" altLang="zh-CN" dirty="0">
                <a:solidFill>
                  <a:schemeClr val="bg2"/>
                </a:solidFill>
                <a:latin typeface="Times New Roman" pitchFamily="18" charset="0"/>
              </a:rPr>
              <a:t> = {2, 3}</a:t>
            </a:r>
            <a:r>
              <a:rPr lang="en-US" altLang="zh-CN" dirty="0">
                <a:effectLst>
                  <a:outerShdw blurRad="38100" dist="38100" dir="2700000" algn="tl">
                    <a:srgbClr val="000000"/>
                  </a:outerShdw>
                </a:effectLst>
              </a:rPr>
              <a:t> </a:t>
            </a:r>
          </a:p>
        </p:txBody>
      </p:sp>
      <p:sp>
        <p:nvSpPr>
          <p:cNvPr id="943136" name="Text Box 32"/>
          <p:cNvSpPr txBox="1">
            <a:spLocks noChangeArrowheads="1"/>
          </p:cNvSpPr>
          <p:nvPr/>
        </p:nvSpPr>
        <p:spPr bwMode="auto">
          <a:xfrm>
            <a:off x="395288" y="6021388"/>
            <a:ext cx="7534275" cy="519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a:solidFill>
                  <a:schemeClr val="bg2"/>
                </a:solidFill>
              </a:rPr>
              <a:t>δ(q</a:t>
            </a:r>
            <a:r>
              <a:rPr lang="en-US" altLang="zh-CN" sz="2800" baseline="-25000">
                <a:solidFill>
                  <a:schemeClr val="bg2"/>
                </a:solidFill>
              </a:rPr>
              <a:t>4</a:t>
            </a:r>
            <a:r>
              <a:rPr lang="en-US" altLang="zh-CN" sz="2800">
                <a:solidFill>
                  <a:schemeClr val="bg2"/>
                </a:solidFill>
              </a:rPr>
              <a:t>, a ) =</a:t>
            </a:r>
            <a:r>
              <a:rPr lang="en-US" altLang="zh-CN" sz="2800" i="1">
                <a:solidFill>
                  <a:schemeClr val="bg2"/>
                </a:solidFill>
              </a:rPr>
              <a:t>Φ </a:t>
            </a:r>
            <a:r>
              <a:rPr lang="zh-CN" altLang="en-US" sz="2800" i="1">
                <a:solidFill>
                  <a:schemeClr val="bg2"/>
                </a:solidFill>
              </a:rPr>
              <a:t>，</a:t>
            </a:r>
            <a:r>
              <a:rPr lang="en-US" altLang="zh-CN" sz="2800">
                <a:solidFill>
                  <a:schemeClr val="bg2"/>
                </a:solidFill>
              </a:rPr>
              <a:t>δ(q</a:t>
            </a:r>
            <a:r>
              <a:rPr lang="en-US" altLang="zh-CN" sz="2800" baseline="-25000">
                <a:solidFill>
                  <a:schemeClr val="bg2"/>
                </a:solidFill>
              </a:rPr>
              <a:t>4</a:t>
            </a:r>
            <a:r>
              <a:rPr lang="en-US" altLang="zh-CN" sz="2800">
                <a:solidFill>
                  <a:schemeClr val="bg2"/>
                </a:solidFill>
              </a:rPr>
              <a:t>, b ) =</a:t>
            </a:r>
            <a:r>
              <a:rPr lang="en-US" altLang="zh-CN" sz="2800" i="1">
                <a:solidFill>
                  <a:schemeClr val="bg2"/>
                </a:solidFill>
              </a:rPr>
              <a:t>Φ</a:t>
            </a:r>
            <a:r>
              <a:rPr lang="zh-CN" altLang="en-US" sz="2800" i="1">
                <a:solidFill>
                  <a:schemeClr val="bg2"/>
                </a:solidFill>
              </a:rPr>
              <a:t>，</a:t>
            </a:r>
            <a:r>
              <a:rPr lang="en-US" altLang="zh-CN" sz="2800">
                <a:solidFill>
                  <a:schemeClr val="bg2"/>
                </a:solidFill>
              </a:rPr>
              <a:t>δ(q</a:t>
            </a:r>
            <a:r>
              <a:rPr lang="en-US" altLang="zh-CN" sz="2800" baseline="-25000">
                <a:solidFill>
                  <a:schemeClr val="bg2"/>
                </a:solidFill>
              </a:rPr>
              <a:t>4</a:t>
            </a:r>
            <a:r>
              <a:rPr lang="en-US" altLang="zh-CN" sz="2800">
                <a:solidFill>
                  <a:schemeClr val="bg2"/>
                </a:solidFill>
              </a:rPr>
              <a:t>, c ) = {3,4}= q</a:t>
            </a:r>
            <a:r>
              <a:rPr lang="en-US" altLang="zh-CN" sz="2800" baseline="-25000">
                <a:solidFill>
                  <a:schemeClr val="bg2"/>
                </a:solidFill>
              </a:rPr>
              <a:t>4</a:t>
            </a:r>
            <a:endParaRPr lang="en-US" altLang="zh-CN" sz="2800">
              <a:solidFill>
                <a:schemeClr val="bg2"/>
              </a:solidFill>
            </a:endParaRPr>
          </a:p>
        </p:txBody>
      </p:sp>
      <p:sp>
        <p:nvSpPr>
          <p:cNvPr id="943137" name="Text Box 33"/>
          <p:cNvSpPr txBox="1">
            <a:spLocks noChangeArrowheads="1"/>
          </p:cNvSpPr>
          <p:nvPr/>
        </p:nvSpPr>
        <p:spPr bwMode="auto">
          <a:xfrm>
            <a:off x="2265363" y="1628775"/>
            <a:ext cx="1733550"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800">
                <a:solidFill>
                  <a:srgbClr val="FF3F3F"/>
                </a:solidFill>
              </a:rPr>
              <a:t>{4}</a:t>
            </a:r>
            <a:r>
              <a:rPr lang="en-US" altLang="zh-CN" sz="2800">
                <a:solidFill>
                  <a:schemeClr val="bg2"/>
                </a:solidFill>
              </a:rPr>
              <a:t> = </a:t>
            </a:r>
            <a:r>
              <a:rPr lang="en-US" altLang="zh-CN" sz="2800">
                <a:solidFill>
                  <a:srgbClr val="FF3F3F"/>
                </a:solidFill>
              </a:rPr>
              <a:t>q</a:t>
            </a:r>
            <a:r>
              <a:rPr lang="en-US" altLang="zh-CN" sz="2800" baseline="-25000">
                <a:solidFill>
                  <a:srgbClr val="FF3F3F"/>
                </a:solidFill>
              </a:rPr>
              <a:t>3</a:t>
            </a:r>
          </a:p>
        </p:txBody>
      </p:sp>
      <p:sp>
        <p:nvSpPr>
          <p:cNvPr id="943139" name="Text Box 35"/>
          <p:cNvSpPr txBox="1">
            <a:spLocks noChangeArrowheads="1"/>
          </p:cNvSpPr>
          <p:nvPr/>
        </p:nvSpPr>
        <p:spPr bwMode="auto">
          <a:xfrm>
            <a:off x="2259013" y="1052513"/>
            <a:ext cx="1739900" cy="519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800">
                <a:solidFill>
                  <a:srgbClr val="FF3F3F"/>
                </a:solidFill>
              </a:rPr>
              <a:t>{2}</a:t>
            </a:r>
            <a:r>
              <a:rPr lang="en-US" altLang="zh-CN" sz="2800">
                <a:solidFill>
                  <a:schemeClr val="bg2"/>
                </a:solidFill>
              </a:rPr>
              <a:t> =</a:t>
            </a:r>
            <a:r>
              <a:rPr lang="en-US" altLang="zh-CN" sz="2800">
                <a:solidFill>
                  <a:srgbClr val="FF3F3F"/>
                </a:solidFill>
              </a:rPr>
              <a:t>q</a:t>
            </a:r>
            <a:r>
              <a:rPr lang="en-US" altLang="zh-CN" sz="2800" baseline="-25000">
                <a:solidFill>
                  <a:srgbClr val="FF3F3F"/>
                </a:solidFill>
              </a:rPr>
              <a:t>2</a:t>
            </a:r>
            <a:endParaRPr lang="en-US" altLang="zh-CN" sz="2800">
              <a:solidFill>
                <a:srgbClr val="FF3F3F"/>
              </a:solidFill>
            </a:endParaRPr>
          </a:p>
        </p:txBody>
      </p:sp>
      <p:grpSp>
        <p:nvGrpSpPr>
          <p:cNvPr id="3" name="Group 49"/>
          <p:cNvGrpSpPr>
            <a:grpSpLocks/>
          </p:cNvGrpSpPr>
          <p:nvPr/>
        </p:nvGrpSpPr>
        <p:grpSpPr bwMode="auto">
          <a:xfrm>
            <a:off x="395288" y="1052513"/>
            <a:ext cx="1873250" cy="1671637"/>
            <a:chOff x="249" y="663"/>
            <a:chExt cx="1180" cy="1053"/>
          </a:xfrm>
          <a:solidFill>
            <a:srgbClr val="FFFFCC"/>
          </a:solidFill>
        </p:grpSpPr>
        <p:sp>
          <p:nvSpPr>
            <p:cNvPr id="43028" name="Text Box 5"/>
            <p:cNvSpPr txBox="1">
              <a:spLocks noChangeArrowheads="1"/>
            </p:cNvSpPr>
            <p:nvPr/>
          </p:nvSpPr>
          <p:spPr bwMode="auto">
            <a:xfrm>
              <a:off x="249" y="663"/>
              <a:ext cx="1180"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defRPr/>
              </a:pPr>
              <a:r>
                <a:rPr lang="en-US" altLang="zh-CN" sz="2800">
                  <a:solidFill>
                    <a:schemeClr val="bg2"/>
                  </a:solidFill>
                </a:rPr>
                <a:t>δ(q</a:t>
              </a:r>
              <a:r>
                <a:rPr lang="en-US" altLang="zh-CN" sz="2800" baseline="-25000">
                  <a:solidFill>
                    <a:schemeClr val="bg2"/>
                  </a:solidFill>
                </a:rPr>
                <a:t>1</a:t>
              </a:r>
              <a:r>
                <a:rPr lang="en-US" altLang="zh-CN" sz="2800">
                  <a:solidFill>
                    <a:schemeClr val="bg2"/>
                  </a:solidFill>
                </a:rPr>
                <a:t>, a ) =</a:t>
              </a:r>
            </a:p>
          </p:txBody>
        </p:sp>
        <p:sp>
          <p:nvSpPr>
            <p:cNvPr id="43029" name="Text Box 34"/>
            <p:cNvSpPr txBox="1">
              <a:spLocks noChangeArrowheads="1"/>
            </p:cNvSpPr>
            <p:nvPr/>
          </p:nvSpPr>
          <p:spPr bwMode="auto">
            <a:xfrm>
              <a:off x="249" y="1389"/>
              <a:ext cx="1180"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defRPr/>
              </a:pPr>
              <a:r>
                <a:rPr lang="en-US" altLang="zh-CN" sz="2800">
                  <a:solidFill>
                    <a:schemeClr val="bg2"/>
                  </a:solidFill>
                </a:rPr>
                <a:t>δ(q</a:t>
              </a:r>
              <a:r>
                <a:rPr lang="en-US" altLang="zh-CN" sz="2800" baseline="-25000">
                  <a:solidFill>
                    <a:schemeClr val="bg2"/>
                  </a:solidFill>
                </a:rPr>
                <a:t>1</a:t>
              </a:r>
              <a:r>
                <a:rPr lang="en-US" altLang="zh-CN" sz="2800">
                  <a:solidFill>
                    <a:schemeClr val="bg2"/>
                  </a:solidFill>
                </a:rPr>
                <a:t>, c) =</a:t>
              </a:r>
            </a:p>
          </p:txBody>
        </p:sp>
        <p:sp>
          <p:nvSpPr>
            <p:cNvPr id="43030" name="Text Box 36"/>
            <p:cNvSpPr txBox="1">
              <a:spLocks noChangeArrowheads="1"/>
            </p:cNvSpPr>
            <p:nvPr/>
          </p:nvSpPr>
          <p:spPr bwMode="auto">
            <a:xfrm>
              <a:off x="249" y="1026"/>
              <a:ext cx="1180"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defRPr/>
              </a:pPr>
              <a:r>
                <a:rPr lang="en-US" altLang="zh-CN" sz="2800">
                  <a:solidFill>
                    <a:schemeClr val="bg2"/>
                  </a:solidFill>
                </a:rPr>
                <a:t>δ(q</a:t>
              </a:r>
              <a:r>
                <a:rPr lang="en-US" altLang="zh-CN" sz="2800" baseline="-25000">
                  <a:solidFill>
                    <a:schemeClr val="bg2"/>
                  </a:solidFill>
                </a:rPr>
                <a:t>1</a:t>
              </a:r>
              <a:r>
                <a:rPr lang="en-US" altLang="zh-CN" sz="2800">
                  <a:solidFill>
                    <a:schemeClr val="bg2"/>
                  </a:solidFill>
                </a:rPr>
                <a:t>, b ) =</a:t>
              </a:r>
              <a:endParaRPr lang="en-US" altLang="zh-CN" sz="2800" baseline="-25000">
                <a:solidFill>
                  <a:schemeClr val="bg2"/>
                </a:solidFill>
              </a:endParaRPr>
            </a:p>
          </p:txBody>
        </p:sp>
      </p:grpSp>
      <p:sp>
        <p:nvSpPr>
          <p:cNvPr id="943141" name="Text Box 37"/>
          <p:cNvSpPr txBox="1">
            <a:spLocks noChangeArrowheads="1"/>
          </p:cNvSpPr>
          <p:nvPr/>
        </p:nvSpPr>
        <p:spPr bwMode="auto">
          <a:xfrm>
            <a:off x="2265363" y="2216150"/>
            <a:ext cx="1733550"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800">
                <a:solidFill>
                  <a:srgbClr val="FF3F3F"/>
                </a:solidFill>
              </a:rPr>
              <a:t>{3,4}</a:t>
            </a:r>
            <a:r>
              <a:rPr lang="en-US" altLang="zh-CN" sz="2800">
                <a:solidFill>
                  <a:schemeClr val="bg2"/>
                </a:solidFill>
              </a:rPr>
              <a:t> = </a:t>
            </a:r>
            <a:r>
              <a:rPr lang="en-US" altLang="zh-CN" sz="2800">
                <a:solidFill>
                  <a:srgbClr val="FF3F3F"/>
                </a:solidFill>
              </a:rPr>
              <a:t>q</a:t>
            </a:r>
            <a:r>
              <a:rPr lang="en-US" altLang="zh-CN" sz="2800" baseline="-25000">
                <a:solidFill>
                  <a:srgbClr val="FF3F3F"/>
                </a:solidFill>
              </a:rPr>
              <a:t>4</a:t>
            </a:r>
            <a:r>
              <a:rPr lang="en-US" altLang="zh-CN" sz="2000"/>
              <a:t> </a:t>
            </a:r>
          </a:p>
        </p:txBody>
      </p:sp>
      <p:sp>
        <p:nvSpPr>
          <p:cNvPr id="943146" name="Text Box 42"/>
          <p:cNvSpPr txBox="1">
            <a:spLocks noChangeArrowheads="1"/>
          </p:cNvSpPr>
          <p:nvPr/>
        </p:nvSpPr>
        <p:spPr bwMode="auto">
          <a:xfrm>
            <a:off x="395288" y="5229225"/>
            <a:ext cx="7129040"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dirty="0">
                <a:solidFill>
                  <a:schemeClr val="bg2"/>
                </a:solidFill>
              </a:rPr>
              <a:t>δ(q</a:t>
            </a:r>
            <a:r>
              <a:rPr lang="en-US" altLang="zh-CN" sz="2800" baseline="-25000" dirty="0">
                <a:solidFill>
                  <a:schemeClr val="bg2"/>
                </a:solidFill>
              </a:rPr>
              <a:t>3</a:t>
            </a:r>
            <a:r>
              <a:rPr lang="en-US" altLang="zh-CN" sz="2800" dirty="0">
                <a:solidFill>
                  <a:schemeClr val="bg2"/>
                </a:solidFill>
              </a:rPr>
              <a:t>, a ) = </a:t>
            </a:r>
            <a:r>
              <a:rPr lang="en-US" altLang="zh-CN" sz="2800" i="1" dirty="0">
                <a:solidFill>
                  <a:schemeClr val="bg2"/>
                </a:solidFill>
              </a:rPr>
              <a:t>Φ</a:t>
            </a:r>
            <a:r>
              <a:rPr lang="en-US" altLang="zh-CN" sz="2800" dirty="0">
                <a:solidFill>
                  <a:schemeClr val="bg2"/>
                </a:solidFill>
              </a:rPr>
              <a:t> , </a:t>
            </a:r>
            <a:r>
              <a:rPr lang="en-US" altLang="zh-CN" sz="2800" i="1" dirty="0">
                <a:solidFill>
                  <a:schemeClr val="bg2"/>
                </a:solidFill>
              </a:rPr>
              <a:t> </a:t>
            </a:r>
            <a:r>
              <a:rPr lang="en-US" altLang="zh-CN" sz="2800" dirty="0">
                <a:solidFill>
                  <a:schemeClr val="bg2"/>
                </a:solidFill>
              </a:rPr>
              <a:t>δ(q</a:t>
            </a:r>
            <a:r>
              <a:rPr lang="en-US" altLang="zh-CN" sz="2800" baseline="-25000" dirty="0">
                <a:solidFill>
                  <a:schemeClr val="bg2"/>
                </a:solidFill>
              </a:rPr>
              <a:t>3</a:t>
            </a:r>
            <a:r>
              <a:rPr lang="en-US" altLang="zh-CN" sz="2800" dirty="0">
                <a:solidFill>
                  <a:schemeClr val="bg2"/>
                </a:solidFill>
              </a:rPr>
              <a:t>, b ) = </a:t>
            </a:r>
            <a:r>
              <a:rPr lang="en-US" altLang="zh-CN" sz="2800" i="1" dirty="0">
                <a:solidFill>
                  <a:schemeClr val="bg2"/>
                </a:solidFill>
              </a:rPr>
              <a:t>Φ </a:t>
            </a:r>
            <a:r>
              <a:rPr lang="en-US" altLang="zh-CN" sz="2800" dirty="0">
                <a:solidFill>
                  <a:schemeClr val="bg2"/>
                </a:solidFill>
              </a:rPr>
              <a:t> , δ(q</a:t>
            </a:r>
            <a:r>
              <a:rPr lang="en-US" altLang="zh-CN" sz="2800" baseline="-25000" dirty="0">
                <a:solidFill>
                  <a:schemeClr val="bg2"/>
                </a:solidFill>
              </a:rPr>
              <a:t>3</a:t>
            </a:r>
            <a:r>
              <a:rPr lang="en-US" altLang="zh-CN" sz="2800" dirty="0">
                <a:solidFill>
                  <a:schemeClr val="bg2"/>
                </a:solidFill>
              </a:rPr>
              <a:t>, c ) = </a:t>
            </a:r>
            <a:r>
              <a:rPr lang="en-US" altLang="zh-CN" sz="2800" i="1" dirty="0">
                <a:solidFill>
                  <a:schemeClr val="bg2"/>
                </a:solidFill>
              </a:rPr>
              <a:t>Φ</a:t>
            </a:r>
            <a:endParaRPr lang="en-US" altLang="zh-CN" sz="2800" dirty="0">
              <a:solidFill>
                <a:schemeClr val="bg2"/>
              </a:solidFill>
            </a:endParaRPr>
          </a:p>
        </p:txBody>
      </p:sp>
      <p:sp>
        <p:nvSpPr>
          <p:cNvPr id="943147" name="Text Box 43"/>
          <p:cNvSpPr txBox="1">
            <a:spLocks noChangeArrowheads="1"/>
          </p:cNvSpPr>
          <p:nvPr/>
        </p:nvSpPr>
        <p:spPr bwMode="auto">
          <a:xfrm>
            <a:off x="2411413" y="3789363"/>
            <a:ext cx="1295400" cy="519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800">
                <a:solidFill>
                  <a:schemeClr val="bg2"/>
                </a:solidFill>
              </a:rPr>
              <a:t>{4}=q</a:t>
            </a:r>
            <a:r>
              <a:rPr lang="en-US" altLang="zh-CN" sz="2800" baseline="-25000">
                <a:solidFill>
                  <a:schemeClr val="bg2"/>
                </a:solidFill>
              </a:rPr>
              <a:t>3</a:t>
            </a:r>
            <a:endParaRPr lang="en-US" altLang="zh-CN" sz="2800">
              <a:solidFill>
                <a:schemeClr val="bg2"/>
              </a:solidFill>
            </a:endParaRPr>
          </a:p>
        </p:txBody>
      </p:sp>
      <p:sp>
        <p:nvSpPr>
          <p:cNvPr id="943149" name="Text Box 45"/>
          <p:cNvSpPr txBox="1">
            <a:spLocks noChangeArrowheads="1"/>
          </p:cNvSpPr>
          <p:nvPr/>
        </p:nvSpPr>
        <p:spPr bwMode="auto">
          <a:xfrm>
            <a:off x="2411413" y="3213100"/>
            <a:ext cx="1295400"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800">
                <a:solidFill>
                  <a:schemeClr val="bg2"/>
                </a:solidFill>
              </a:rPr>
              <a:t>{2}=q</a:t>
            </a:r>
            <a:r>
              <a:rPr lang="en-US" altLang="zh-CN" sz="2800" baseline="-25000">
                <a:solidFill>
                  <a:schemeClr val="bg2"/>
                </a:solidFill>
              </a:rPr>
              <a:t>2</a:t>
            </a:r>
            <a:endParaRPr lang="en-US" altLang="zh-CN" sz="2800">
              <a:solidFill>
                <a:schemeClr val="bg2"/>
              </a:solidFill>
            </a:endParaRPr>
          </a:p>
        </p:txBody>
      </p:sp>
      <p:grpSp>
        <p:nvGrpSpPr>
          <p:cNvPr id="4" name="Group 48"/>
          <p:cNvGrpSpPr>
            <a:grpSpLocks/>
          </p:cNvGrpSpPr>
          <p:nvPr/>
        </p:nvGrpSpPr>
        <p:grpSpPr bwMode="auto">
          <a:xfrm>
            <a:off x="395288" y="3213100"/>
            <a:ext cx="2016125" cy="1671638"/>
            <a:chOff x="249" y="2160"/>
            <a:chExt cx="1270" cy="1053"/>
          </a:xfrm>
          <a:solidFill>
            <a:srgbClr val="FFFFCC"/>
          </a:solidFill>
        </p:grpSpPr>
        <p:sp>
          <p:nvSpPr>
            <p:cNvPr id="43025" name="Text Box 41"/>
            <p:cNvSpPr txBox="1">
              <a:spLocks noChangeArrowheads="1"/>
            </p:cNvSpPr>
            <p:nvPr/>
          </p:nvSpPr>
          <p:spPr bwMode="auto">
            <a:xfrm>
              <a:off x="249" y="2160"/>
              <a:ext cx="1270"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defRPr/>
              </a:pPr>
              <a:r>
                <a:rPr lang="en-US" altLang="zh-CN" sz="2800">
                  <a:solidFill>
                    <a:schemeClr val="bg2"/>
                  </a:solidFill>
                </a:rPr>
                <a:t>δ(q</a:t>
              </a:r>
              <a:r>
                <a:rPr lang="en-US" altLang="zh-CN" sz="2800" baseline="-25000">
                  <a:solidFill>
                    <a:schemeClr val="bg2"/>
                  </a:solidFill>
                </a:rPr>
                <a:t>2</a:t>
              </a:r>
              <a:r>
                <a:rPr lang="en-US" altLang="zh-CN" sz="2800">
                  <a:solidFill>
                    <a:schemeClr val="bg2"/>
                  </a:solidFill>
                </a:rPr>
                <a:t>, a ) =</a:t>
              </a:r>
            </a:p>
          </p:txBody>
        </p:sp>
        <p:sp>
          <p:nvSpPr>
            <p:cNvPr id="43026" name="Text Box 44"/>
            <p:cNvSpPr txBox="1">
              <a:spLocks noChangeArrowheads="1"/>
            </p:cNvSpPr>
            <p:nvPr/>
          </p:nvSpPr>
          <p:spPr bwMode="auto">
            <a:xfrm>
              <a:off x="249" y="2886"/>
              <a:ext cx="1270"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defRPr/>
              </a:pPr>
              <a:r>
                <a:rPr lang="en-US" altLang="zh-CN" sz="2800" dirty="0">
                  <a:solidFill>
                    <a:schemeClr val="bg2"/>
                  </a:solidFill>
                </a:rPr>
                <a:t>δ(q</a:t>
              </a:r>
              <a:r>
                <a:rPr lang="en-US" altLang="zh-CN" sz="2800" baseline="-25000" dirty="0">
                  <a:solidFill>
                    <a:schemeClr val="bg2"/>
                  </a:solidFill>
                </a:rPr>
                <a:t>2</a:t>
              </a:r>
              <a:r>
                <a:rPr lang="en-US" altLang="zh-CN" sz="2800" dirty="0">
                  <a:solidFill>
                    <a:schemeClr val="bg2"/>
                  </a:solidFill>
                </a:rPr>
                <a:t>, c ) =</a:t>
              </a:r>
            </a:p>
          </p:txBody>
        </p:sp>
        <p:sp>
          <p:nvSpPr>
            <p:cNvPr id="43027" name="Text Box 46"/>
            <p:cNvSpPr txBox="1">
              <a:spLocks noChangeArrowheads="1"/>
            </p:cNvSpPr>
            <p:nvPr/>
          </p:nvSpPr>
          <p:spPr bwMode="auto">
            <a:xfrm>
              <a:off x="249" y="2523"/>
              <a:ext cx="1270"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defRPr/>
              </a:pPr>
              <a:r>
                <a:rPr lang="en-US" altLang="zh-CN" sz="2800">
                  <a:solidFill>
                    <a:schemeClr val="bg2"/>
                  </a:solidFill>
                </a:rPr>
                <a:t>δ(q</a:t>
              </a:r>
              <a:r>
                <a:rPr lang="en-US" altLang="zh-CN" sz="2800" baseline="-25000">
                  <a:solidFill>
                    <a:schemeClr val="bg2"/>
                  </a:solidFill>
                </a:rPr>
                <a:t>2</a:t>
              </a:r>
              <a:r>
                <a:rPr lang="en-US" altLang="zh-CN" sz="2800">
                  <a:solidFill>
                    <a:schemeClr val="bg2"/>
                  </a:solidFill>
                </a:rPr>
                <a:t>, b ) =</a:t>
              </a:r>
            </a:p>
          </p:txBody>
        </p:sp>
      </p:grpSp>
      <p:sp>
        <p:nvSpPr>
          <p:cNvPr id="943151" name="Text Box 47"/>
          <p:cNvSpPr txBox="1">
            <a:spLocks noChangeArrowheads="1"/>
          </p:cNvSpPr>
          <p:nvPr/>
        </p:nvSpPr>
        <p:spPr bwMode="auto">
          <a:xfrm>
            <a:off x="2411413" y="4378325"/>
            <a:ext cx="1295400"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800" i="1">
                <a:solidFill>
                  <a:schemeClr val="bg2"/>
                </a:solidFill>
              </a:rPr>
              <a:t>Φ</a:t>
            </a:r>
            <a:endParaRPr lang="en-US" altLang="zh-CN" sz="2800">
              <a:solidFill>
                <a:schemeClr val="bg2"/>
              </a:solidFill>
            </a:endParaRPr>
          </a:p>
        </p:txBody>
      </p:sp>
      <p:grpSp>
        <p:nvGrpSpPr>
          <p:cNvPr id="41998" name="Group 32"/>
          <p:cNvGrpSpPr>
            <a:grpSpLocks/>
          </p:cNvGrpSpPr>
          <p:nvPr/>
        </p:nvGrpSpPr>
        <p:grpSpPr bwMode="auto">
          <a:xfrm>
            <a:off x="5219700" y="104775"/>
            <a:ext cx="3124200" cy="3048000"/>
            <a:chOff x="3696" y="1872"/>
            <a:chExt cx="1968" cy="1920"/>
          </a:xfrm>
        </p:grpSpPr>
        <p:sp>
          <p:nvSpPr>
            <p:cNvPr id="42000" name="Oval 33"/>
            <p:cNvSpPr>
              <a:spLocks noChangeArrowheads="1"/>
            </p:cNvSpPr>
            <p:nvPr/>
          </p:nvSpPr>
          <p:spPr bwMode="auto">
            <a:xfrm>
              <a:off x="3984" y="2688"/>
              <a:ext cx="336" cy="336"/>
            </a:xfrm>
            <a:prstGeom prst="ellipse">
              <a:avLst/>
            </a:prstGeom>
            <a:solidFill>
              <a:schemeClr val="accent1"/>
            </a:solidFill>
            <a:ln w="9525">
              <a:solidFill>
                <a:srgbClr val="080808"/>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1</a:t>
              </a:r>
            </a:p>
          </p:txBody>
        </p:sp>
        <p:sp>
          <p:nvSpPr>
            <p:cNvPr id="42001" name="Oval 34"/>
            <p:cNvSpPr>
              <a:spLocks noChangeArrowheads="1"/>
            </p:cNvSpPr>
            <p:nvPr/>
          </p:nvSpPr>
          <p:spPr bwMode="auto">
            <a:xfrm>
              <a:off x="4656" y="2184"/>
              <a:ext cx="336" cy="336"/>
            </a:xfrm>
            <a:prstGeom prst="ellipse">
              <a:avLst/>
            </a:prstGeom>
            <a:solidFill>
              <a:schemeClr val="accent1"/>
            </a:solidFill>
            <a:ln w="9525">
              <a:solidFill>
                <a:srgbClr val="080808"/>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2</a:t>
              </a:r>
            </a:p>
          </p:txBody>
        </p:sp>
        <p:sp>
          <p:nvSpPr>
            <p:cNvPr id="42002" name="Oval 35"/>
            <p:cNvSpPr>
              <a:spLocks noChangeArrowheads="1"/>
            </p:cNvSpPr>
            <p:nvPr/>
          </p:nvSpPr>
          <p:spPr bwMode="auto">
            <a:xfrm>
              <a:off x="4656" y="3168"/>
              <a:ext cx="336" cy="336"/>
            </a:xfrm>
            <a:prstGeom prst="ellipse">
              <a:avLst/>
            </a:prstGeom>
            <a:solidFill>
              <a:schemeClr val="accent1"/>
            </a:solidFill>
            <a:ln w="9525">
              <a:solidFill>
                <a:srgbClr val="080808"/>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3</a:t>
              </a:r>
            </a:p>
          </p:txBody>
        </p:sp>
        <p:sp>
          <p:nvSpPr>
            <p:cNvPr id="42003" name="Oval 36"/>
            <p:cNvSpPr>
              <a:spLocks noChangeArrowheads="1"/>
            </p:cNvSpPr>
            <p:nvPr/>
          </p:nvSpPr>
          <p:spPr bwMode="auto">
            <a:xfrm>
              <a:off x="5328" y="2688"/>
              <a:ext cx="336" cy="336"/>
            </a:xfrm>
            <a:prstGeom prst="ellipse">
              <a:avLst/>
            </a:prstGeom>
            <a:solidFill>
              <a:schemeClr val="accent1"/>
            </a:solidFill>
            <a:ln w="57150" cmpd="thinThick">
              <a:solidFill>
                <a:srgbClr val="080808"/>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4</a:t>
              </a:r>
            </a:p>
          </p:txBody>
        </p:sp>
        <p:sp>
          <p:nvSpPr>
            <p:cNvPr id="47" name="AutoShape 37"/>
            <p:cNvSpPr>
              <a:spLocks noChangeArrowheads="1"/>
            </p:cNvSpPr>
            <p:nvPr/>
          </p:nvSpPr>
          <p:spPr bwMode="auto">
            <a:xfrm>
              <a:off x="3696" y="2784"/>
              <a:ext cx="288" cy="192"/>
            </a:xfrm>
            <a:prstGeom prst="rightArrow">
              <a:avLst>
                <a:gd name="adj1" fmla="val 50000"/>
                <a:gd name="adj2" fmla="val 37500"/>
              </a:avLst>
            </a:prstGeom>
            <a:noFill/>
            <a:ln w="9525">
              <a:solidFill>
                <a:srgbClr val="080808"/>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cxnSp>
          <p:nvCxnSpPr>
            <p:cNvPr id="42005" name="AutoShape 38"/>
            <p:cNvCxnSpPr>
              <a:cxnSpLocks noChangeShapeType="1"/>
              <a:stCxn id="42000" idx="6"/>
              <a:endCxn id="42003" idx="2"/>
            </p:cNvCxnSpPr>
            <p:nvPr/>
          </p:nvCxnSpPr>
          <p:spPr bwMode="auto">
            <a:xfrm>
              <a:off x="4320" y="2856"/>
              <a:ext cx="990" cy="0"/>
            </a:xfrm>
            <a:prstGeom prst="straightConnector1">
              <a:avLst/>
            </a:prstGeom>
            <a:noFill/>
            <a:ln w="28575">
              <a:solidFill>
                <a:srgbClr val="080808"/>
              </a:solidFill>
              <a:round/>
              <a:headEnd/>
              <a:tailEnd type="triangle" w="med" len="med"/>
            </a:ln>
            <a:extLst>
              <a:ext uri="{909E8E84-426E-40DD-AFC4-6F175D3DCCD1}">
                <a14:hiddenFill xmlns:a14="http://schemas.microsoft.com/office/drawing/2010/main">
                  <a:noFill/>
                </a14:hiddenFill>
              </a:ext>
            </a:extLst>
          </p:spPr>
        </p:cxnSp>
        <p:cxnSp>
          <p:nvCxnSpPr>
            <p:cNvPr id="42006" name="AutoShape 39"/>
            <p:cNvCxnSpPr>
              <a:cxnSpLocks noChangeShapeType="1"/>
              <a:stCxn id="42000" idx="7"/>
              <a:endCxn id="42001" idx="3"/>
            </p:cNvCxnSpPr>
            <p:nvPr/>
          </p:nvCxnSpPr>
          <p:spPr bwMode="auto">
            <a:xfrm flipV="1">
              <a:off x="4271" y="2471"/>
              <a:ext cx="434" cy="266"/>
            </a:xfrm>
            <a:prstGeom prst="straightConnector1">
              <a:avLst/>
            </a:prstGeom>
            <a:noFill/>
            <a:ln w="28575">
              <a:solidFill>
                <a:srgbClr val="080808"/>
              </a:solidFill>
              <a:round/>
              <a:headEnd/>
              <a:tailEnd type="triangle" w="med" len="med"/>
            </a:ln>
            <a:extLst>
              <a:ext uri="{909E8E84-426E-40DD-AFC4-6F175D3DCCD1}">
                <a14:hiddenFill xmlns:a14="http://schemas.microsoft.com/office/drawing/2010/main">
                  <a:noFill/>
                </a14:hiddenFill>
              </a:ext>
            </a:extLst>
          </p:spPr>
        </p:cxnSp>
        <p:cxnSp>
          <p:nvCxnSpPr>
            <p:cNvPr id="42007" name="AutoShape 40"/>
            <p:cNvCxnSpPr>
              <a:cxnSpLocks noChangeShapeType="1"/>
              <a:stCxn id="42000" idx="5"/>
              <a:endCxn id="42002" idx="1"/>
            </p:cNvCxnSpPr>
            <p:nvPr/>
          </p:nvCxnSpPr>
          <p:spPr bwMode="auto">
            <a:xfrm>
              <a:off x="4271" y="2975"/>
              <a:ext cx="434" cy="242"/>
            </a:xfrm>
            <a:prstGeom prst="straightConnector1">
              <a:avLst/>
            </a:prstGeom>
            <a:noFill/>
            <a:ln w="28575">
              <a:solidFill>
                <a:srgbClr val="080808"/>
              </a:solidFill>
              <a:round/>
              <a:headEnd/>
              <a:tailEnd type="triangle" w="med" len="med"/>
            </a:ln>
            <a:extLst>
              <a:ext uri="{909E8E84-426E-40DD-AFC4-6F175D3DCCD1}">
                <a14:hiddenFill xmlns:a14="http://schemas.microsoft.com/office/drawing/2010/main">
                  <a:noFill/>
                </a14:hiddenFill>
              </a:ext>
            </a:extLst>
          </p:spPr>
        </p:cxnSp>
        <p:cxnSp>
          <p:nvCxnSpPr>
            <p:cNvPr id="42008" name="AutoShape 41"/>
            <p:cNvCxnSpPr>
              <a:cxnSpLocks noChangeShapeType="1"/>
              <a:stCxn id="42002" idx="7"/>
              <a:endCxn id="42003" idx="3"/>
            </p:cNvCxnSpPr>
            <p:nvPr/>
          </p:nvCxnSpPr>
          <p:spPr bwMode="auto">
            <a:xfrm flipV="1">
              <a:off x="4943" y="2993"/>
              <a:ext cx="434" cy="224"/>
            </a:xfrm>
            <a:prstGeom prst="straightConnector1">
              <a:avLst/>
            </a:prstGeom>
            <a:noFill/>
            <a:ln w="28575">
              <a:solidFill>
                <a:srgbClr val="080808"/>
              </a:solidFill>
              <a:round/>
              <a:headEnd/>
              <a:tailEnd type="triangle" w="med" len="med"/>
            </a:ln>
            <a:extLst>
              <a:ext uri="{909E8E84-426E-40DD-AFC4-6F175D3DCCD1}">
                <a14:hiddenFill xmlns:a14="http://schemas.microsoft.com/office/drawing/2010/main">
                  <a:noFill/>
                </a14:hiddenFill>
              </a:ext>
            </a:extLst>
          </p:spPr>
        </p:cxnSp>
        <p:cxnSp>
          <p:nvCxnSpPr>
            <p:cNvPr id="42009" name="AutoShape 42"/>
            <p:cNvCxnSpPr>
              <a:cxnSpLocks noChangeShapeType="1"/>
              <a:stCxn id="42001" idx="5"/>
              <a:endCxn id="42003" idx="1"/>
            </p:cNvCxnSpPr>
            <p:nvPr/>
          </p:nvCxnSpPr>
          <p:spPr bwMode="auto">
            <a:xfrm>
              <a:off x="4943" y="2471"/>
              <a:ext cx="434" cy="248"/>
            </a:xfrm>
            <a:prstGeom prst="straightConnector1">
              <a:avLst/>
            </a:prstGeom>
            <a:noFill/>
            <a:ln w="28575">
              <a:solidFill>
                <a:srgbClr val="080808"/>
              </a:solidFill>
              <a:round/>
              <a:headEnd/>
              <a:tailEnd type="triangle" w="med" len="med"/>
            </a:ln>
            <a:extLst>
              <a:ext uri="{909E8E84-426E-40DD-AFC4-6F175D3DCCD1}">
                <a14:hiddenFill xmlns:a14="http://schemas.microsoft.com/office/drawing/2010/main">
                  <a:noFill/>
                </a14:hiddenFill>
              </a:ext>
            </a:extLst>
          </p:spPr>
        </p:cxnSp>
        <p:cxnSp>
          <p:nvCxnSpPr>
            <p:cNvPr id="42010" name="AutoShape 43"/>
            <p:cNvCxnSpPr>
              <a:cxnSpLocks noChangeShapeType="1"/>
              <a:stCxn id="42001" idx="1"/>
              <a:endCxn id="42001" idx="7"/>
            </p:cNvCxnSpPr>
            <p:nvPr/>
          </p:nvCxnSpPr>
          <p:spPr bwMode="auto">
            <a:xfrm rot="5400000" flipV="1">
              <a:off x="4823" y="2115"/>
              <a:ext cx="1" cy="238"/>
            </a:xfrm>
            <a:prstGeom prst="curvedConnector3">
              <a:avLst>
                <a:gd name="adj1" fmla="val -19300009"/>
              </a:avLst>
            </a:prstGeom>
            <a:noFill/>
            <a:ln w="28575">
              <a:solidFill>
                <a:srgbClr val="080808"/>
              </a:solidFill>
              <a:round/>
              <a:headEnd/>
              <a:tailEnd type="triangle" w="med" len="med"/>
            </a:ln>
            <a:extLst>
              <a:ext uri="{909E8E84-426E-40DD-AFC4-6F175D3DCCD1}">
                <a14:hiddenFill xmlns:a14="http://schemas.microsoft.com/office/drawing/2010/main">
                  <a:noFill/>
                </a14:hiddenFill>
              </a:ext>
            </a:extLst>
          </p:spPr>
        </p:cxnSp>
        <p:cxnSp>
          <p:nvCxnSpPr>
            <p:cNvPr id="42011" name="AutoShape 44"/>
            <p:cNvCxnSpPr>
              <a:cxnSpLocks noChangeShapeType="1"/>
              <a:stCxn id="42002" idx="3"/>
              <a:endCxn id="42002" idx="5"/>
            </p:cNvCxnSpPr>
            <p:nvPr/>
          </p:nvCxnSpPr>
          <p:spPr bwMode="auto">
            <a:xfrm rot="16200000" flipH="1">
              <a:off x="4823" y="3337"/>
              <a:ext cx="1" cy="238"/>
            </a:xfrm>
            <a:prstGeom prst="curvedConnector3">
              <a:avLst>
                <a:gd name="adj1" fmla="val 19300009"/>
              </a:avLst>
            </a:prstGeom>
            <a:noFill/>
            <a:ln w="28575">
              <a:solidFill>
                <a:srgbClr val="080808"/>
              </a:solidFill>
              <a:round/>
              <a:headEnd/>
              <a:tailEnd type="triangle" w="med" len="med"/>
            </a:ln>
            <a:extLst>
              <a:ext uri="{909E8E84-426E-40DD-AFC4-6F175D3DCCD1}">
                <a14:hiddenFill xmlns:a14="http://schemas.microsoft.com/office/drawing/2010/main">
                  <a:noFill/>
                </a14:hiddenFill>
              </a:ext>
            </a:extLst>
          </p:spPr>
        </p:cxnSp>
        <p:sp>
          <p:nvSpPr>
            <p:cNvPr id="42012" name="Text Box 45"/>
            <p:cNvSpPr txBox="1">
              <a:spLocks noChangeArrowheads="1"/>
            </p:cNvSpPr>
            <p:nvPr/>
          </p:nvSpPr>
          <p:spPr bwMode="auto">
            <a:xfrm>
              <a:off x="4320" y="297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a</a:t>
              </a:r>
            </a:p>
          </p:txBody>
        </p:sp>
        <p:sp>
          <p:nvSpPr>
            <p:cNvPr id="42013" name="Text Box 46"/>
            <p:cNvSpPr txBox="1">
              <a:spLocks noChangeArrowheads="1"/>
            </p:cNvSpPr>
            <p:nvPr/>
          </p:nvSpPr>
          <p:spPr bwMode="auto">
            <a:xfrm>
              <a:off x="4800" y="1872"/>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a</a:t>
              </a:r>
            </a:p>
          </p:txBody>
        </p:sp>
        <p:sp>
          <p:nvSpPr>
            <p:cNvPr id="42014" name="Text Box 47"/>
            <p:cNvSpPr txBox="1">
              <a:spLocks noChangeArrowheads="1"/>
            </p:cNvSpPr>
            <p:nvPr/>
          </p:nvSpPr>
          <p:spPr bwMode="auto">
            <a:xfrm>
              <a:off x="4272" y="244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a</a:t>
              </a:r>
            </a:p>
          </p:txBody>
        </p:sp>
        <p:sp>
          <p:nvSpPr>
            <p:cNvPr id="42015" name="Text Box 48"/>
            <p:cNvSpPr txBox="1">
              <a:spLocks noChangeArrowheads="1"/>
            </p:cNvSpPr>
            <p:nvPr/>
          </p:nvSpPr>
          <p:spPr bwMode="auto">
            <a:xfrm>
              <a:off x="5088" y="297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c</a:t>
              </a:r>
            </a:p>
          </p:txBody>
        </p:sp>
        <p:sp>
          <p:nvSpPr>
            <p:cNvPr id="42016" name="Text Box 49"/>
            <p:cNvSpPr txBox="1">
              <a:spLocks noChangeArrowheads="1"/>
            </p:cNvSpPr>
            <p:nvPr/>
          </p:nvSpPr>
          <p:spPr bwMode="auto">
            <a:xfrm>
              <a:off x="4800" y="3504"/>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c</a:t>
              </a:r>
            </a:p>
          </p:txBody>
        </p:sp>
        <p:sp>
          <p:nvSpPr>
            <p:cNvPr id="42017" name="Text Box 50"/>
            <p:cNvSpPr txBox="1">
              <a:spLocks noChangeArrowheads="1"/>
            </p:cNvSpPr>
            <p:nvPr/>
          </p:nvSpPr>
          <p:spPr bwMode="auto">
            <a:xfrm>
              <a:off x="5088" y="2400"/>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b</a:t>
              </a:r>
            </a:p>
          </p:txBody>
        </p:sp>
        <p:sp>
          <p:nvSpPr>
            <p:cNvPr id="42018" name="Text Box 51"/>
            <p:cNvSpPr txBox="1">
              <a:spLocks noChangeArrowheads="1"/>
            </p:cNvSpPr>
            <p:nvPr/>
          </p:nvSpPr>
          <p:spPr bwMode="auto">
            <a:xfrm>
              <a:off x="4608" y="264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0">
                  <a:solidFill>
                    <a:schemeClr val="bg2"/>
                  </a:solidFill>
                </a:rPr>
                <a:t>ε</a:t>
              </a:r>
            </a:p>
          </p:txBody>
        </p:sp>
      </p:grpSp>
      <p:sp>
        <p:nvSpPr>
          <p:cNvPr id="42"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43139"/>
                                        </p:tgtEl>
                                        <p:attrNameLst>
                                          <p:attrName>style.visibility</p:attrName>
                                        </p:attrNameLst>
                                      </p:cBhvr>
                                      <p:to>
                                        <p:strVal val="visible"/>
                                      </p:to>
                                    </p:set>
                                    <p:animEffect transition="in" filter="blinds(horizontal)">
                                      <p:cBhvr>
                                        <p:cTn id="12" dur="500"/>
                                        <p:tgtEl>
                                          <p:spTgt spid="9431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43137"/>
                                        </p:tgtEl>
                                        <p:attrNameLst>
                                          <p:attrName>style.visibility</p:attrName>
                                        </p:attrNameLst>
                                      </p:cBhvr>
                                      <p:to>
                                        <p:strVal val="visible"/>
                                      </p:to>
                                    </p:set>
                                    <p:animEffect transition="in" filter="blinds(horizontal)">
                                      <p:cBhvr>
                                        <p:cTn id="17" dur="500"/>
                                        <p:tgtEl>
                                          <p:spTgt spid="9431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43141"/>
                                        </p:tgtEl>
                                        <p:attrNameLst>
                                          <p:attrName>style.visibility</p:attrName>
                                        </p:attrNameLst>
                                      </p:cBhvr>
                                      <p:to>
                                        <p:strVal val="visible"/>
                                      </p:to>
                                    </p:set>
                                    <p:animEffect transition="in" filter="blinds(horizontal)">
                                      <p:cBhvr>
                                        <p:cTn id="22" dur="500"/>
                                        <p:tgtEl>
                                          <p:spTgt spid="9431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43149"/>
                                        </p:tgtEl>
                                        <p:attrNameLst>
                                          <p:attrName>style.visibility</p:attrName>
                                        </p:attrNameLst>
                                      </p:cBhvr>
                                      <p:to>
                                        <p:strVal val="visible"/>
                                      </p:to>
                                    </p:set>
                                    <p:animEffect transition="in" filter="blinds(horizontal)">
                                      <p:cBhvr>
                                        <p:cTn id="32" dur="500"/>
                                        <p:tgtEl>
                                          <p:spTgt spid="9431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43147"/>
                                        </p:tgtEl>
                                        <p:attrNameLst>
                                          <p:attrName>style.visibility</p:attrName>
                                        </p:attrNameLst>
                                      </p:cBhvr>
                                      <p:to>
                                        <p:strVal val="visible"/>
                                      </p:to>
                                    </p:set>
                                    <p:animEffect transition="in" filter="blinds(horizontal)">
                                      <p:cBhvr>
                                        <p:cTn id="37" dur="500"/>
                                        <p:tgtEl>
                                          <p:spTgt spid="94314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43151"/>
                                        </p:tgtEl>
                                        <p:attrNameLst>
                                          <p:attrName>style.visibility</p:attrName>
                                        </p:attrNameLst>
                                      </p:cBhvr>
                                      <p:to>
                                        <p:strVal val="visible"/>
                                      </p:to>
                                    </p:set>
                                    <p:animEffect transition="in" filter="blinds(horizontal)">
                                      <p:cBhvr>
                                        <p:cTn id="42" dur="500"/>
                                        <p:tgtEl>
                                          <p:spTgt spid="9431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43146"/>
                                        </p:tgtEl>
                                        <p:attrNameLst>
                                          <p:attrName>style.visibility</p:attrName>
                                        </p:attrNameLst>
                                      </p:cBhvr>
                                      <p:to>
                                        <p:strVal val="visible"/>
                                      </p:to>
                                    </p:set>
                                    <p:animEffect transition="in" filter="blinds(horizontal)">
                                      <p:cBhvr>
                                        <p:cTn id="47" dur="500"/>
                                        <p:tgtEl>
                                          <p:spTgt spid="94314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43136"/>
                                        </p:tgtEl>
                                        <p:attrNameLst>
                                          <p:attrName>style.visibility</p:attrName>
                                        </p:attrNameLst>
                                      </p:cBhvr>
                                      <p:to>
                                        <p:strVal val="visible"/>
                                      </p:to>
                                    </p:set>
                                    <p:animEffect transition="in" filter="blinds(horizontal)">
                                      <p:cBhvr>
                                        <p:cTn id="52" dur="500"/>
                                        <p:tgtEl>
                                          <p:spTgt spid="943136"/>
                                        </p:tgtEl>
                                      </p:cBhvr>
                                    </p:animEffect>
                                  </p:childTnLst>
                                </p:cTn>
                              </p:par>
                            </p:childTnLst>
                          </p:cTn>
                        </p:par>
                        <p:par>
                          <p:cTn id="53" fill="hold" nodeType="afterGroup">
                            <p:stCondLst>
                              <p:cond delay="500"/>
                            </p:stCondLst>
                            <p:childTnLst>
                              <p:par>
                                <p:cTn id="54" presetID="2" presetClass="entr" presetSubtype="6"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1+#ppt_w/2"/>
                                          </p:val>
                                        </p:tav>
                                        <p:tav tm="100000">
                                          <p:val>
                                            <p:strVal val="#ppt_x"/>
                                          </p:val>
                                        </p:tav>
                                      </p:tavLst>
                                    </p:anim>
                                    <p:anim calcmode="lin" valueType="num">
                                      <p:cBhvr additive="base">
                                        <p:cTn id="57"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136" grpId="0" animBg="1"/>
      <p:bldP spid="943137" grpId="0" animBg="1"/>
      <p:bldP spid="943139" grpId="0" animBg="1"/>
      <p:bldP spid="943141" grpId="0" animBg="1"/>
      <p:bldP spid="943146" grpId="0" animBg="1"/>
      <p:bldP spid="943147" grpId="0" animBg="1"/>
      <p:bldP spid="943149" grpId="0" animBg="1"/>
      <p:bldP spid="943151" grpId="0" animBg="1"/>
      <p:bldP spid="42"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7ACCA7DA-11D4-496D-9543-2FB33D3F6AF9}" type="slidenum">
              <a:rPr lang="en-US" altLang="zh-CN" sz="1400" smtClean="0"/>
              <a:pPr>
                <a:spcBef>
                  <a:spcPct val="0"/>
                </a:spcBef>
                <a:buClrTx/>
                <a:buSzTx/>
                <a:buFontTx/>
                <a:buNone/>
              </a:pPr>
              <a:t>34</a:t>
            </a:fld>
            <a:endParaRPr lang="en-US" altLang="zh-CN" sz="1400"/>
          </a:p>
        </p:txBody>
      </p:sp>
      <p:sp>
        <p:nvSpPr>
          <p:cNvPr id="944133" name="Text Box 5"/>
          <p:cNvSpPr txBox="1">
            <a:spLocks noChangeArrowheads="1"/>
          </p:cNvSpPr>
          <p:nvPr/>
        </p:nvSpPr>
        <p:spPr bwMode="auto">
          <a:xfrm>
            <a:off x="0" y="2419350"/>
            <a:ext cx="8893175" cy="519113"/>
          </a:xfrm>
          <a:prstGeom prst="rect">
            <a:avLst/>
          </a:prstGeom>
          <a:solidFill>
            <a:srgbClr val="DBFDD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800">
                <a:solidFill>
                  <a:srgbClr val="FF3F3F"/>
                </a:solidFill>
                <a:cs typeface="Times New Roman" panose="02020603050405020304" pitchFamily="18" charset="0"/>
              </a:rPr>
              <a:t>DFA M</a:t>
            </a:r>
            <a:r>
              <a:rPr lang="en-US" altLang="zh-CN" sz="2800">
                <a:solidFill>
                  <a:schemeClr val="bg2"/>
                </a:solidFill>
                <a:cs typeface="Times New Roman" panose="02020603050405020304" pitchFamily="18" charset="0"/>
              </a:rPr>
              <a:t>= ({q</a:t>
            </a:r>
            <a:r>
              <a:rPr lang="en-US" altLang="zh-CN" sz="2800" baseline="-25000">
                <a:solidFill>
                  <a:schemeClr val="bg2"/>
                </a:solidFill>
              </a:rPr>
              <a:t>0</a:t>
            </a:r>
            <a:r>
              <a:rPr lang="en-US" altLang="zh-CN" sz="2800">
                <a:solidFill>
                  <a:schemeClr val="bg2"/>
                </a:solidFill>
              </a:rPr>
              <a:t>, q</a:t>
            </a:r>
            <a:r>
              <a:rPr lang="en-US" altLang="zh-CN" sz="2800" baseline="-25000">
                <a:solidFill>
                  <a:schemeClr val="bg2"/>
                </a:solidFill>
              </a:rPr>
              <a:t>1</a:t>
            </a:r>
            <a:r>
              <a:rPr lang="en-US" altLang="zh-CN" sz="2800">
                <a:solidFill>
                  <a:schemeClr val="bg2"/>
                </a:solidFill>
              </a:rPr>
              <a:t> , q</a:t>
            </a:r>
            <a:r>
              <a:rPr lang="en-US" altLang="zh-CN" sz="2800" baseline="-25000">
                <a:solidFill>
                  <a:schemeClr val="bg2"/>
                </a:solidFill>
              </a:rPr>
              <a:t>2</a:t>
            </a:r>
            <a:r>
              <a:rPr lang="en-US" altLang="zh-CN" sz="2800">
                <a:solidFill>
                  <a:schemeClr val="bg2"/>
                </a:solidFill>
              </a:rPr>
              <a:t>, q</a:t>
            </a:r>
            <a:r>
              <a:rPr lang="en-US" altLang="zh-CN" sz="2800" baseline="-25000">
                <a:solidFill>
                  <a:schemeClr val="bg2"/>
                </a:solidFill>
              </a:rPr>
              <a:t>3</a:t>
            </a:r>
            <a:r>
              <a:rPr lang="en-US" altLang="zh-CN" sz="2800">
                <a:solidFill>
                  <a:schemeClr val="bg2"/>
                </a:solidFill>
              </a:rPr>
              <a:t> , q</a:t>
            </a:r>
            <a:r>
              <a:rPr lang="en-US" altLang="zh-CN" sz="2800" baseline="-25000">
                <a:solidFill>
                  <a:schemeClr val="bg2"/>
                </a:solidFill>
              </a:rPr>
              <a:t>4</a:t>
            </a:r>
            <a:r>
              <a:rPr lang="en-US" altLang="zh-CN" sz="2800">
                <a:solidFill>
                  <a:schemeClr val="bg2"/>
                </a:solidFill>
              </a:rPr>
              <a:t>},{a,b,c}, δ, q</a:t>
            </a:r>
            <a:r>
              <a:rPr lang="en-US" altLang="zh-CN" sz="2800" baseline="-25000">
                <a:solidFill>
                  <a:schemeClr val="bg2"/>
                </a:solidFill>
              </a:rPr>
              <a:t>0</a:t>
            </a:r>
            <a:r>
              <a:rPr lang="en-US" altLang="zh-CN" sz="2800">
                <a:solidFill>
                  <a:schemeClr val="bg2"/>
                </a:solidFill>
              </a:rPr>
              <a:t> , {q</a:t>
            </a:r>
            <a:r>
              <a:rPr lang="en-US" altLang="zh-CN" sz="2800" baseline="-25000">
                <a:solidFill>
                  <a:schemeClr val="bg2"/>
                </a:solidFill>
              </a:rPr>
              <a:t>0</a:t>
            </a:r>
            <a:r>
              <a:rPr lang="en-US" altLang="zh-CN" sz="2800">
                <a:solidFill>
                  <a:schemeClr val="bg2"/>
                </a:solidFill>
              </a:rPr>
              <a:t>, q</a:t>
            </a:r>
            <a:r>
              <a:rPr lang="en-US" altLang="zh-CN" sz="2800" baseline="-25000">
                <a:solidFill>
                  <a:schemeClr val="bg2"/>
                </a:solidFill>
              </a:rPr>
              <a:t>3</a:t>
            </a:r>
            <a:r>
              <a:rPr lang="en-US" altLang="zh-CN" sz="2800">
                <a:solidFill>
                  <a:schemeClr val="bg2"/>
                </a:solidFill>
              </a:rPr>
              <a:t> , q</a:t>
            </a:r>
            <a:r>
              <a:rPr lang="en-US" altLang="zh-CN" sz="2800" baseline="-25000">
                <a:solidFill>
                  <a:schemeClr val="bg2"/>
                </a:solidFill>
              </a:rPr>
              <a:t>4</a:t>
            </a:r>
            <a:r>
              <a:rPr lang="en-US" altLang="zh-CN" sz="2800">
                <a:solidFill>
                  <a:schemeClr val="bg2"/>
                </a:solidFill>
              </a:rPr>
              <a:t>})</a:t>
            </a:r>
          </a:p>
        </p:txBody>
      </p:sp>
      <p:sp>
        <p:nvSpPr>
          <p:cNvPr id="944135" name="Text Box 7"/>
          <p:cNvSpPr txBox="1">
            <a:spLocks noChangeArrowheads="1"/>
          </p:cNvSpPr>
          <p:nvPr/>
        </p:nvSpPr>
        <p:spPr bwMode="auto">
          <a:xfrm>
            <a:off x="0" y="1844675"/>
            <a:ext cx="3276600" cy="5191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800">
                <a:solidFill>
                  <a:srgbClr val="FF3F3F"/>
                </a:solidFill>
              </a:rPr>
              <a:t>F</a:t>
            </a:r>
            <a:r>
              <a:rPr lang="en-US" altLang="zh-CN" sz="2800">
                <a:solidFill>
                  <a:schemeClr val="bg2"/>
                </a:solidFill>
              </a:rPr>
              <a:t>={ p| p∩F’≠ </a:t>
            </a:r>
            <a:r>
              <a:rPr lang="en-US" altLang="zh-CN" sz="2800" i="1">
                <a:solidFill>
                  <a:schemeClr val="bg2"/>
                </a:solidFill>
              </a:rPr>
              <a:t>Φ</a:t>
            </a:r>
            <a:r>
              <a:rPr lang="en-US" altLang="zh-CN" sz="2800">
                <a:solidFill>
                  <a:schemeClr val="bg2"/>
                </a:solidFill>
              </a:rPr>
              <a:t> }</a:t>
            </a:r>
          </a:p>
        </p:txBody>
      </p:sp>
      <p:sp>
        <p:nvSpPr>
          <p:cNvPr id="944136" name="Text Box 8"/>
          <p:cNvSpPr txBox="1">
            <a:spLocks noChangeArrowheads="1"/>
          </p:cNvSpPr>
          <p:nvPr/>
        </p:nvSpPr>
        <p:spPr bwMode="auto">
          <a:xfrm>
            <a:off x="2933700" y="1825625"/>
            <a:ext cx="2359025" cy="519113"/>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800">
                <a:solidFill>
                  <a:schemeClr val="bg2"/>
                </a:solidFill>
              </a:rPr>
              <a:t>= {q</a:t>
            </a:r>
            <a:r>
              <a:rPr lang="en-US" altLang="zh-CN" sz="2800" baseline="-25000">
                <a:solidFill>
                  <a:schemeClr val="bg2"/>
                </a:solidFill>
              </a:rPr>
              <a:t>0</a:t>
            </a:r>
            <a:r>
              <a:rPr lang="en-US" altLang="zh-CN" sz="2800">
                <a:solidFill>
                  <a:schemeClr val="bg2"/>
                </a:solidFill>
              </a:rPr>
              <a:t>, q</a:t>
            </a:r>
            <a:r>
              <a:rPr lang="en-US" altLang="zh-CN" sz="2800" baseline="-25000">
                <a:solidFill>
                  <a:schemeClr val="bg2"/>
                </a:solidFill>
              </a:rPr>
              <a:t>3</a:t>
            </a:r>
            <a:r>
              <a:rPr lang="en-US" altLang="zh-CN" sz="2800">
                <a:solidFill>
                  <a:schemeClr val="bg2"/>
                </a:solidFill>
              </a:rPr>
              <a:t> , q</a:t>
            </a:r>
            <a:r>
              <a:rPr lang="en-US" altLang="zh-CN" sz="2800" baseline="-25000">
                <a:solidFill>
                  <a:schemeClr val="bg2"/>
                </a:solidFill>
              </a:rPr>
              <a:t>4</a:t>
            </a:r>
            <a:r>
              <a:rPr lang="en-US" altLang="zh-CN" sz="2800">
                <a:solidFill>
                  <a:schemeClr val="bg2"/>
                </a:solidFill>
              </a:rPr>
              <a:t>}</a:t>
            </a:r>
          </a:p>
        </p:txBody>
      </p:sp>
      <p:sp>
        <p:nvSpPr>
          <p:cNvPr id="43014" name="Text Box 9"/>
          <p:cNvSpPr txBox="1">
            <a:spLocks noChangeArrowheads="1"/>
          </p:cNvSpPr>
          <p:nvPr/>
        </p:nvSpPr>
        <p:spPr bwMode="auto">
          <a:xfrm>
            <a:off x="0" y="1125538"/>
            <a:ext cx="9144000" cy="51911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sz="2800">
                <a:solidFill>
                  <a:schemeClr val="bg2"/>
                </a:solidFill>
              </a:rPr>
              <a:t>q</a:t>
            </a:r>
            <a:r>
              <a:rPr lang="en-US" altLang="zh-CN" sz="2800" baseline="-25000">
                <a:solidFill>
                  <a:schemeClr val="bg2"/>
                </a:solidFill>
              </a:rPr>
              <a:t>0</a:t>
            </a:r>
            <a:r>
              <a:rPr lang="en-US" altLang="zh-CN" sz="2800">
                <a:solidFill>
                  <a:schemeClr val="bg2"/>
                </a:solidFill>
              </a:rPr>
              <a:t> ={1,4}</a:t>
            </a:r>
            <a:r>
              <a:rPr lang="zh-CN" altLang="en-US" sz="2800">
                <a:solidFill>
                  <a:schemeClr val="bg2"/>
                </a:solidFill>
              </a:rPr>
              <a:t>、</a:t>
            </a:r>
            <a:r>
              <a:rPr lang="en-US" altLang="zh-CN" sz="2800">
                <a:solidFill>
                  <a:schemeClr val="bg2"/>
                </a:solidFill>
              </a:rPr>
              <a:t>q</a:t>
            </a:r>
            <a:r>
              <a:rPr lang="en-US" altLang="zh-CN" sz="2800" baseline="-25000">
                <a:solidFill>
                  <a:schemeClr val="bg2"/>
                </a:solidFill>
              </a:rPr>
              <a:t>1</a:t>
            </a:r>
            <a:r>
              <a:rPr lang="en-US" altLang="zh-CN" sz="2800">
                <a:solidFill>
                  <a:schemeClr val="bg2"/>
                </a:solidFill>
              </a:rPr>
              <a:t> = {2,3}</a:t>
            </a:r>
            <a:r>
              <a:rPr lang="zh-CN" altLang="en-US" sz="2800">
                <a:solidFill>
                  <a:schemeClr val="bg2"/>
                </a:solidFill>
              </a:rPr>
              <a:t>、</a:t>
            </a:r>
            <a:r>
              <a:rPr lang="en-US" altLang="zh-CN" sz="2800">
                <a:solidFill>
                  <a:schemeClr val="bg2"/>
                </a:solidFill>
              </a:rPr>
              <a:t>q</a:t>
            </a:r>
            <a:r>
              <a:rPr lang="en-US" altLang="zh-CN" sz="2800" baseline="-25000">
                <a:solidFill>
                  <a:schemeClr val="bg2"/>
                </a:solidFill>
              </a:rPr>
              <a:t>2</a:t>
            </a:r>
            <a:r>
              <a:rPr lang="en-US" altLang="zh-CN" sz="2800">
                <a:solidFill>
                  <a:schemeClr val="bg2"/>
                </a:solidFill>
              </a:rPr>
              <a:t>={2}</a:t>
            </a:r>
            <a:r>
              <a:rPr lang="zh-CN" altLang="en-US" sz="2800">
                <a:solidFill>
                  <a:schemeClr val="bg2"/>
                </a:solidFill>
              </a:rPr>
              <a:t>、</a:t>
            </a:r>
            <a:r>
              <a:rPr lang="en-US" altLang="zh-CN" sz="2800">
                <a:solidFill>
                  <a:schemeClr val="bg2"/>
                </a:solidFill>
              </a:rPr>
              <a:t>q</a:t>
            </a:r>
            <a:r>
              <a:rPr lang="en-US" altLang="zh-CN" sz="2800" baseline="-25000">
                <a:solidFill>
                  <a:schemeClr val="bg2"/>
                </a:solidFill>
              </a:rPr>
              <a:t>3</a:t>
            </a:r>
            <a:r>
              <a:rPr lang="en-US" altLang="zh-CN" sz="2800">
                <a:solidFill>
                  <a:schemeClr val="bg2"/>
                </a:solidFill>
              </a:rPr>
              <a:t>={4}</a:t>
            </a:r>
            <a:r>
              <a:rPr lang="zh-CN" altLang="en-US" sz="2800">
                <a:solidFill>
                  <a:schemeClr val="bg2"/>
                </a:solidFill>
              </a:rPr>
              <a:t>、</a:t>
            </a:r>
            <a:r>
              <a:rPr lang="en-US" altLang="zh-CN" sz="2800">
                <a:solidFill>
                  <a:schemeClr val="bg2"/>
                </a:solidFill>
              </a:rPr>
              <a:t>q</a:t>
            </a:r>
            <a:r>
              <a:rPr lang="en-US" altLang="zh-CN" sz="2800" baseline="-25000">
                <a:solidFill>
                  <a:schemeClr val="bg2"/>
                </a:solidFill>
              </a:rPr>
              <a:t>4</a:t>
            </a:r>
            <a:r>
              <a:rPr lang="en-US" altLang="zh-CN" sz="2800">
                <a:solidFill>
                  <a:schemeClr val="bg2"/>
                </a:solidFill>
              </a:rPr>
              <a:t>={3,4}</a:t>
            </a:r>
          </a:p>
        </p:txBody>
      </p:sp>
      <p:sp>
        <p:nvSpPr>
          <p:cNvPr id="43015" name="Text Box 10"/>
          <p:cNvSpPr txBox="1">
            <a:spLocks noChangeArrowheads="1"/>
          </p:cNvSpPr>
          <p:nvPr/>
        </p:nvSpPr>
        <p:spPr bwMode="auto">
          <a:xfrm>
            <a:off x="0" y="0"/>
            <a:ext cx="9144000" cy="528638"/>
          </a:xfrm>
          <a:prstGeom prst="rect">
            <a:avLst/>
          </a:prstGeom>
          <a:solidFill>
            <a:srgbClr val="FFEBFF"/>
          </a:solidFill>
          <a:ln w="9525">
            <a:solidFill>
              <a:srgbClr val="FFEBFF"/>
            </a:solidFill>
            <a:miter lim="800000"/>
            <a:headEnd/>
            <a:tailEnd/>
          </a:ln>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10000"/>
              </a:spcBef>
              <a:buClrTx/>
              <a:buSzTx/>
              <a:buFontTx/>
              <a:buNone/>
            </a:pPr>
            <a:r>
              <a:rPr lang="en-US" altLang="zh-CN" sz="2800">
                <a:solidFill>
                  <a:schemeClr val="bg2"/>
                </a:solidFill>
                <a:cs typeface="Times New Roman" panose="02020603050405020304" pitchFamily="18" charset="0"/>
              </a:rPr>
              <a:t>NFA M’= </a:t>
            </a:r>
            <a:r>
              <a:rPr lang="zh-CN" altLang="en-US" sz="2800">
                <a:solidFill>
                  <a:schemeClr val="bg2"/>
                </a:solidFill>
              </a:rPr>
              <a:t>（</a:t>
            </a:r>
            <a:r>
              <a:rPr lang="en-US" altLang="zh-CN" sz="2800">
                <a:solidFill>
                  <a:schemeClr val="bg2"/>
                </a:solidFill>
              </a:rPr>
              <a:t>Q’</a:t>
            </a:r>
            <a:r>
              <a:rPr lang="zh-CN" altLang="en-US" sz="2800">
                <a:solidFill>
                  <a:schemeClr val="bg2"/>
                </a:solidFill>
              </a:rPr>
              <a:t>，∑’∪</a:t>
            </a:r>
            <a:r>
              <a:rPr lang="en-US" altLang="zh-CN" sz="2800">
                <a:solidFill>
                  <a:schemeClr val="bg2"/>
                </a:solidFill>
              </a:rPr>
              <a:t>{ε} </a:t>
            </a:r>
            <a:r>
              <a:rPr lang="zh-CN" altLang="en-US" sz="2800">
                <a:solidFill>
                  <a:schemeClr val="bg2"/>
                </a:solidFill>
              </a:rPr>
              <a:t>，</a:t>
            </a:r>
            <a:r>
              <a:rPr lang="en-US" altLang="zh-CN" sz="2800">
                <a:solidFill>
                  <a:schemeClr val="bg2"/>
                </a:solidFill>
              </a:rPr>
              <a:t>δ’ </a:t>
            </a:r>
            <a:r>
              <a:rPr lang="zh-CN" altLang="en-US" sz="2800">
                <a:solidFill>
                  <a:schemeClr val="bg2"/>
                </a:solidFill>
              </a:rPr>
              <a:t>，</a:t>
            </a:r>
            <a:r>
              <a:rPr lang="en-US" altLang="zh-CN" sz="2800">
                <a:solidFill>
                  <a:schemeClr val="bg2"/>
                </a:solidFill>
              </a:rPr>
              <a:t>q</a:t>
            </a:r>
            <a:r>
              <a:rPr lang="en-US" altLang="zh-CN" sz="2800" baseline="-25000">
                <a:solidFill>
                  <a:schemeClr val="bg2"/>
                </a:solidFill>
              </a:rPr>
              <a:t>0</a:t>
            </a:r>
            <a:r>
              <a:rPr lang="en-US" altLang="zh-CN" sz="2800">
                <a:solidFill>
                  <a:schemeClr val="bg2"/>
                </a:solidFill>
              </a:rPr>
              <a:t>’ </a:t>
            </a:r>
            <a:r>
              <a:rPr lang="zh-CN" altLang="en-US" sz="2800">
                <a:solidFill>
                  <a:schemeClr val="bg2"/>
                </a:solidFill>
              </a:rPr>
              <a:t>，</a:t>
            </a:r>
            <a:r>
              <a:rPr lang="en-US" altLang="zh-CN" sz="2800">
                <a:solidFill>
                  <a:schemeClr val="bg2"/>
                </a:solidFill>
              </a:rPr>
              <a:t>F’</a:t>
            </a:r>
            <a:r>
              <a:rPr lang="zh-CN" altLang="en-US" sz="2800">
                <a:solidFill>
                  <a:schemeClr val="bg2"/>
                </a:solidFill>
              </a:rPr>
              <a:t>），</a:t>
            </a:r>
            <a:r>
              <a:rPr lang="en-US" altLang="zh-CN" sz="2800">
                <a:solidFill>
                  <a:schemeClr val="bg2"/>
                </a:solidFill>
              </a:rPr>
              <a:t>F’={4}</a:t>
            </a:r>
          </a:p>
        </p:txBody>
      </p:sp>
      <p:sp>
        <p:nvSpPr>
          <p:cNvPr id="43016" name="Text Box 11"/>
          <p:cNvSpPr txBox="1">
            <a:spLocks noChangeArrowheads="1"/>
          </p:cNvSpPr>
          <p:nvPr/>
        </p:nvSpPr>
        <p:spPr bwMode="auto">
          <a:xfrm>
            <a:off x="0" y="620713"/>
            <a:ext cx="9144000" cy="51911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solidFill>
                  <a:schemeClr val="bg2"/>
                </a:solidFill>
              </a:rPr>
              <a:t>构造一个</a:t>
            </a:r>
            <a:r>
              <a:rPr lang="en-US" altLang="zh-CN" sz="2800">
                <a:solidFill>
                  <a:schemeClr val="bg2"/>
                </a:solidFill>
              </a:rPr>
              <a:t>DFA M= </a:t>
            </a:r>
            <a:r>
              <a:rPr lang="zh-CN" altLang="en-US" sz="2800">
                <a:solidFill>
                  <a:schemeClr val="bg2"/>
                </a:solidFill>
              </a:rPr>
              <a:t>（</a:t>
            </a:r>
            <a:r>
              <a:rPr lang="en-US" altLang="zh-CN" sz="2800">
                <a:solidFill>
                  <a:schemeClr val="bg2"/>
                </a:solidFill>
              </a:rPr>
              <a:t>Q</a:t>
            </a:r>
            <a:r>
              <a:rPr lang="zh-CN" altLang="en-US" sz="2800">
                <a:solidFill>
                  <a:schemeClr val="bg2"/>
                </a:solidFill>
              </a:rPr>
              <a:t>，∑ ，</a:t>
            </a:r>
            <a:r>
              <a:rPr lang="en-US" altLang="zh-CN" sz="2800">
                <a:solidFill>
                  <a:schemeClr val="bg2"/>
                </a:solidFill>
              </a:rPr>
              <a:t>δ </a:t>
            </a:r>
            <a:r>
              <a:rPr lang="zh-CN" altLang="en-US" sz="2800">
                <a:solidFill>
                  <a:schemeClr val="bg2"/>
                </a:solidFill>
              </a:rPr>
              <a:t>，</a:t>
            </a:r>
            <a:r>
              <a:rPr lang="en-US" altLang="zh-CN" sz="2800">
                <a:solidFill>
                  <a:schemeClr val="bg2"/>
                </a:solidFill>
              </a:rPr>
              <a:t>q</a:t>
            </a:r>
            <a:r>
              <a:rPr lang="en-US" altLang="zh-CN" sz="2800" baseline="-25000">
                <a:solidFill>
                  <a:schemeClr val="bg2"/>
                </a:solidFill>
              </a:rPr>
              <a:t>0</a:t>
            </a:r>
            <a:r>
              <a:rPr lang="zh-CN" altLang="en-US" sz="2800">
                <a:solidFill>
                  <a:schemeClr val="bg2"/>
                </a:solidFill>
              </a:rPr>
              <a:t>，</a:t>
            </a:r>
            <a:r>
              <a:rPr lang="en-US" altLang="zh-CN" sz="2800">
                <a:solidFill>
                  <a:schemeClr val="bg2"/>
                </a:solidFill>
              </a:rPr>
              <a:t>F</a:t>
            </a:r>
            <a:r>
              <a:rPr lang="zh-CN" altLang="en-US" sz="2800">
                <a:solidFill>
                  <a:schemeClr val="bg2"/>
                </a:solidFill>
              </a:rPr>
              <a:t>），</a:t>
            </a:r>
            <a:r>
              <a:rPr lang="en-US" altLang="zh-CN" sz="2800">
                <a:solidFill>
                  <a:schemeClr val="bg2"/>
                </a:solidFill>
              </a:rPr>
              <a:t>L(M)=L(M’)</a:t>
            </a:r>
            <a:r>
              <a:rPr lang="en-US" altLang="zh-CN" sz="2000">
                <a:solidFill>
                  <a:schemeClr val="bg2"/>
                </a:solidFill>
              </a:rPr>
              <a:t> </a:t>
            </a:r>
          </a:p>
        </p:txBody>
      </p:sp>
      <p:grpSp>
        <p:nvGrpSpPr>
          <p:cNvPr id="2" name="Group 178"/>
          <p:cNvGrpSpPr>
            <a:grpSpLocks/>
          </p:cNvGrpSpPr>
          <p:nvPr/>
        </p:nvGrpSpPr>
        <p:grpSpPr bwMode="auto">
          <a:xfrm>
            <a:off x="500063" y="2973388"/>
            <a:ext cx="3810000" cy="2765425"/>
            <a:chOff x="204" y="1870"/>
            <a:chExt cx="2400" cy="1742"/>
          </a:xfrm>
        </p:grpSpPr>
        <p:grpSp>
          <p:nvGrpSpPr>
            <p:cNvPr id="43049" name="Group 13"/>
            <p:cNvGrpSpPr>
              <a:grpSpLocks/>
            </p:cNvGrpSpPr>
            <p:nvPr/>
          </p:nvGrpSpPr>
          <p:grpSpPr bwMode="auto">
            <a:xfrm>
              <a:off x="249" y="1870"/>
              <a:ext cx="2304" cy="1460"/>
              <a:chOff x="288" y="1468"/>
              <a:chExt cx="2304" cy="1460"/>
            </a:xfrm>
          </p:grpSpPr>
          <p:sp>
            <p:nvSpPr>
              <p:cNvPr id="43051" name="Oval 14"/>
              <p:cNvSpPr>
                <a:spLocks noChangeArrowheads="1"/>
              </p:cNvSpPr>
              <p:nvPr/>
            </p:nvSpPr>
            <p:spPr bwMode="auto">
              <a:xfrm>
                <a:off x="288" y="2208"/>
                <a:ext cx="288" cy="288"/>
              </a:xfrm>
              <a:prstGeom prst="ellipse">
                <a:avLst/>
              </a:prstGeom>
              <a:solidFill>
                <a:schemeClr val="accent1"/>
              </a:solidFill>
              <a:ln w="57150" cmpd="thickThin">
                <a:solidFill>
                  <a:srgbClr val="FF0000"/>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q</a:t>
                </a:r>
                <a:r>
                  <a:rPr lang="en-US" altLang="zh-CN" sz="2400" baseline="-25000">
                    <a:solidFill>
                      <a:schemeClr val="bg2"/>
                    </a:solidFill>
                  </a:rPr>
                  <a:t>0</a:t>
                </a:r>
              </a:p>
            </p:txBody>
          </p:sp>
          <p:sp>
            <p:nvSpPr>
              <p:cNvPr id="43052" name="Oval 15"/>
              <p:cNvSpPr>
                <a:spLocks noChangeArrowheads="1"/>
              </p:cNvSpPr>
              <p:nvPr/>
            </p:nvSpPr>
            <p:spPr bwMode="auto">
              <a:xfrm>
                <a:off x="960" y="2208"/>
                <a:ext cx="288" cy="288"/>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q</a:t>
                </a:r>
                <a:r>
                  <a:rPr lang="en-US" altLang="zh-CN" sz="2400" baseline="-25000">
                    <a:solidFill>
                      <a:schemeClr val="bg2"/>
                    </a:solidFill>
                  </a:rPr>
                  <a:t>1</a:t>
                </a:r>
              </a:p>
            </p:txBody>
          </p:sp>
          <p:sp>
            <p:nvSpPr>
              <p:cNvPr id="43053" name="Oval 16"/>
              <p:cNvSpPr>
                <a:spLocks noChangeArrowheads="1"/>
              </p:cNvSpPr>
              <p:nvPr/>
            </p:nvSpPr>
            <p:spPr bwMode="auto">
              <a:xfrm>
                <a:off x="1536" y="1728"/>
                <a:ext cx="288" cy="288"/>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q</a:t>
                </a:r>
                <a:r>
                  <a:rPr lang="en-US" altLang="zh-CN" sz="2400" baseline="-25000">
                    <a:solidFill>
                      <a:schemeClr val="bg2"/>
                    </a:solidFill>
                  </a:rPr>
                  <a:t>2</a:t>
                </a:r>
              </a:p>
            </p:txBody>
          </p:sp>
          <p:sp>
            <p:nvSpPr>
              <p:cNvPr id="43054" name="Oval 17"/>
              <p:cNvSpPr>
                <a:spLocks noChangeArrowheads="1"/>
              </p:cNvSpPr>
              <p:nvPr/>
            </p:nvSpPr>
            <p:spPr bwMode="auto">
              <a:xfrm>
                <a:off x="2304" y="2208"/>
                <a:ext cx="288" cy="288"/>
              </a:xfrm>
              <a:prstGeom prst="ellipse">
                <a:avLst/>
              </a:prstGeom>
              <a:solidFill>
                <a:schemeClr val="accent1"/>
              </a:solidFill>
              <a:ln w="57150" cmpd="thickThin">
                <a:solidFill>
                  <a:srgbClr val="FF0000"/>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q</a:t>
                </a:r>
                <a:r>
                  <a:rPr lang="en-US" altLang="zh-CN" sz="2400" baseline="-25000">
                    <a:solidFill>
                      <a:schemeClr val="bg2"/>
                    </a:solidFill>
                  </a:rPr>
                  <a:t>3</a:t>
                </a:r>
              </a:p>
            </p:txBody>
          </p:sp>
          <p:sp>
            <p:nvSpPr>
              <p:cNvPr id="43055" name="Oval 18"/>
              <p:cNvSpPr>
                <a:spLocks noChangeArrowheads="1"/>
              </p:cNvSpPr>
              <p:nvPr/>
            </p:nvSpPr>
            <p:spPr bwMode="auto">
              <a:xfrm>
                <a:off x="1632" y="2640"/>
                <a:ext cx="288" cy="288"/>
              </a:xfrm>
              <a:prstGeom prst="ellipse">
                <a:avLst/>
              </a:prstGeom>
              <a:solidFill>
                <a:schemeClr val="accent1"/>
              </a:solidFill>
              <a:ln w="57150" cmpd="thickThin">
                <a:solidFill>
                  <a:srgbClr val="FF0000"/>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q</a:t>
                </a:r>
                <a:r>
                  <a:rPr lang="en-US" altLang="zh-CN" sz="2400" baseline="-25000">
                    <a:solidFill>
                      <a:schemeClr val="bg2"/>
                    </a:solidFill>
                  </a:rPr>
                  <a:t>4</a:t>
                </a:r>
              </a:p>
            </p:txBody>
          </p:sp>
          <p:cxnSp>
            <p:nvCxnSpPr>
              <p:cNvPr id="43056" name="AutoShape 19"/>
              <p:cNvCxnSpPr>
                <a:cxnSpLocks noChangeShapeType="1"/>
                <a:stCxn id="43051" idx="6"/>
                <a:endCxn id="43052" idx="2"/>
              </p:cNvCxnSpPr>
              <p:nvPr/>
            </p:nvCxnSpPr>
            <p:spPr bwMode="auto">
              <a:xfrm>
                <a:off x="594" y="2352"/>
                <a:ext cx="366"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43057" name="AutoShape 20"/>
              <p:cNvCxnSpPr>
                <a:cxnSpLocks noChangeShapeType="1"/>
                <a:stCxn id="43052" idx="5"/>
                <a:endCxn id="43055" idx="2"/>
              </p:cNvCxnSpPr>
              <p:nvPr/>
            </p:nvCxnSpPr>
            <p:spPr bwMode="auto">
              <a:xfrm>
                <a:off x="1206" y="2454"/>
                <a:ext cx="408" cy="33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43058" name="AutoShape 21"/>
              <p:cNvCxnSpPr>
                <a:cxnSpLocks noChangeShapeType="1"/>
                <a:stCxn id="43052" idx="7"/>
                <a:endCxn id="43053" idx="3"/>
              </p:cNvCxnSpPr>
              <p:nvPr/>
            </p:nvCxnSpPr>
            <p:spPr bwMode="auto">
              <a:xfrm flipV="1">
                <a:off x="1206" y="1974"/>
                <a:ext cx="372" cy="276"/>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43059" name="AutoShape 22"/>
              <p:cNvCxnSpPr>
                <a:cxnSpLocks noChangeShapeType="1"/>
                <a:stCxn id="43052" idx="6"/>
                <a:endCxn id="43054" idx="2"/>
              </p:cNvCxnSpPr>
              <p:nvPr/>
            </p:nvCxnSpPr>
            <p:spPr bwMode="auto">
              <a:xfrm>
                <a:off x="1248" y="2352"/>
                <a:ext cx="1038"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43060" name="AutoShape 23"/>
              <p:cNvCxnSpPr>
                <a:cxnSpLocks noChangeShapeType="1"/>
                <a:stCxn id="43053" idx="4"/>
                <a:endCxn id="43054" idx="1"/>
              </p:cNvCxnSpPr>
              <p:nvPr/>
            </p:nvCxnSpPr>
            <p:spPr bwMode="auto">
              <a:xfrm>
                <a:off x="1680" y="2016"/>
                <a:ext cx="666" cy="216"/>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43061" name="AutoShape 24"/>
              <p:cNvCxnSpPr>
                <a:cxnSpLocks noChangeShapeType="1"/>
              </p:cNvCxnSpPr>
              <p:nvPr/>
            </p:nvCxnSpPr>
            <p:spPr bwMode="auto">
              <a:xfrm rot="5400000" flipV="1">
                <a:off x="1698" y="1632"/>
                <a:ext cx="1" cy="204"/>
              </a:xfrm>
              <a:prstGeom prst="curvedConnector3">
                <a:avLst>
                  <a:gd name="adj1" fmla="val -18600009"/>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43062" name="AutoShape 25"/>
              <p:cNvCxnSpPr>
                <a:cxnSpLocks noChangeShapeType="1"/>
                <a:stCxn id="43055" idx="0"/>
                <a:endCxn id="43055" idx="6"/>
              </p:cNvCxnSpPr>
              <p:nvPr/>
            </p:nvCxnSpPr>
            <p:spPr bwMode="auto">
              <a:xfrm rot="5400000" flipV="1">
                <a:off x="1776" y="2622"/>
                <a:ext cx="162" cy="162"/>
              </a:xfrm>
              <a:prstGeom prst="curvedConnector4">
                <a:avLst>
                  <a:gd name="adj1" fmla="val -77778"/>
                  <a:gd name="adj2" fmla="val 177778"/>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43063" name="Text Box 26"/>
              <p:cNvSpPr txBox="1">
                <a:spLocks noChangeArrowheads="1"/>
              </p:cNvSpPr>
              <p:nvPr/>
            </p:nvSpPr>
            <p:spPr bwMode="auto">
              <a:xfrm>
                <a:off x="659" y="2029"/>
                <a:ext cx="192" cy="28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a</a:t>
                </a:r>
              </a:p>
            </p:txBody>
          </p:sp>
          <p:sp>
            <p:nvSpPr>
              <p:cNvPr id="43064" name="Text Box 27"/>
              <p:cNvSpPr txBox="1">
                <a:spLocks noChangeArrowheads="1"/>
              </p:cNvSpPr>
              <p:nvPr/>
            </p:nvSpPr>
            <p:spPr bwMode="auto">
              <a:xfrm>
                <a:off x="1167" y="1779"/>
                <a:ext cx="192" cy="28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a</a:t>
                </a:r>
              </a:p>
            </p:txBody>
          </p:sp>
          <p:sp>
            <p:nvSpPr>
              <p:cNvPr id="43065" name="Text Box 28"/>
              <p:cNvSpPr txBox="1">
                <a:spLocks noChangeArrowheads="1"/>
              </p:cNvSpPr>
              <p:nvPr/>
            </p:nvSpPr>
            <p:spPr bwMode="auto">
              <a:xfrm>
                <a:off x="1842" y="1468"/>
                <a:ext cx="192" cy="28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a</a:t>
                </a:r>
              </a:p>
            </p:txBody>
          </p:sp>
          <p:sp>
            <p:nvSpPr>
              <p:cNvPr id="43066" name="Text Box 29"/>
              <p:cNvSpPr txBox="1">
                <a:spLocks noChangeArrowheads="1"/>
              </p:cNvSpPr>
              <p:nvPr/>
            </p:nvSpPr>
            <p:spPr bwMode="auto">
              <a:xfrm>
                <a:off x="1989" y="1788"/>
                <a:ext cx="192" cy="28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b</a:t>
                </a:r>
              </a:p>
            </p:txBody>
          </p:sp>
          <p:sp>
            <p:nvSpPr>
              <p:cNvPr id="43067" name="Text Box 30"/>
              <p:cNvSpPr txBox="1">
                <a:spLocks noChangeArrowheads="1"/>
              </p:cNvSpPr>
              <p:nvPr/>
            </p:nvSpPr>
            <p:spPr bwMode="auto">
              <a:xfrm>
                <a:off x="1440" y="2112"/>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b</a:t>
                </a:r>
              </a:p>
            </p:txBody>
          </p:sp>
          <p:sp>
            <p:nvSpPr>
              <p:cNvPr id="43068" name="Rectangle 31"/>
              <p:cNvSpPr>
                <a:spLocks noChangeArrowheads="1"/>
              </p:cNvSpPr>
              <p:nvPr/>
            </p:nvSpPr>
            <p:spPr bwMode="auto">
              <a:xfrm>
                <a:off x="2012" y="2496"/>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0">
                    <a:solidFill>
                      <a:schemeClr val="bg2"/>
                    </a:solidFill>
                  </a:rPr>
                  <a:t>c</a:t>
                </a:r>
              </a:p>
            </p:txBody>
          </p:sp>
          <p:sp>
            <p:nvSpPr>
              <p:cNvPr id="43069" name="Rectangle 32"/>
              <p:cNvSpPr>
                <a:spLocks noChangeArrowheads="1"/>
              </p:cNvSpPr>
              <p:nvPr/>
            </p:nvSpPr>
            <p:spPr bwMode="auto">
              <a:xfrm>
                <a:off x="1392" y="244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0">
                    <a:solidFill>
                      <a:schemeClr val="bg2"/>
                    </a:solidFill>
                  </a:rPr>
                  <a:t>c</a:t>
                </a:r>
              </a:p>
            </p:txBody>
          </p:sp>
        </p:grpSp>
        <p:sp>
          <p:nvSpPr>
            <p:cNvPr id="43050" name="Text Box 33"/>
            <p:cNvSpPr txBox="1">
              <a:spLocks noChangeArrowheads="1"/>
            </p:cNvSpPr>
            <p:nvPr/>
          </p:nvSpPr>
          <p:spPr bwMode="auto">
            <a:xfrm>
              <a:off x="204" y="3362"/>
              <a:ext cx="2400" cy="2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bg2"/>
                  </a:solidFill>
                </a:rPr>
                <a:t>图</a:t>
              </a:r>
              <a:r>
                <a:rPr lang="en-US" altLang="zh-CN" sz="2000">
                  <a:solidFill>
                    <a:schemeClr val="bg2"/>
                  </a:solidFill>
                </a:rPr>
                <a:t>3-15 (a)   DFA M</a:t>
              </a:r>
              <a:r>
                <a:rPr lang="zh-CN" altLang="en-US" sz="2000">
                  <a:solidFill>
                    <a:schemeClr val="bg2"/>
                  </a:solidFill>
                </a:rPr>
                <a:t>的状态图 </a:t>
              </a:r>
            </a:p>
          </p:txBody>
        </p:sp>
      </p:grpSp>
      <p:sp>
        <p:nvSpPr>
          <p:cNvPr id="944186" name="Text Box 58"/>
          <p:cNvSpPr txBox="1">
            <a:spLocks noChangeArrowheads="1"/>
          </p:cNvSpPr>
          <p:nvPr/>
        </p:nvSpPr>
        <p:spPr bwMode="auto">
          <a:xfrm>
            <a:off x="5119688" y="5670550"/>
            <a:ext cx="3484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000">
                <a:solidFill>
                  <a:schemeClr val="bg2"/>
                </a:solidFill>
              </a:rPr>
              <a:t>图</a:t>
            </a:r>
            <a:r>
              <a:rPr lang="en-US" altLang="zh-CN" sz="2000">
                <a:solidFill>
                  <a:schemeClr val="bg2"/>
                </a:solidFill>
              </a:rPr>
              <a:t>3-15(b) DFA M</a:t>
            </a:r>
            <a:r>
              <a:rPr lang="zh-CN" altLang="en-US" sz="2000">
                <a:solidFill>
                  <a:schemeClr val="bg2"/>
                </a:solidFill>
              </a:rPr>
              <a:t>的转换矩阵</a:t>
            </a:r>
            <a:r>
              <a:rPr lang="zh-CN" altLang="en-US" sz="2400" b="0">
                <a:solidFill>
                  <a:schemeClr val="bg2"/>
                </a:solidFill>
              </a:rPr>
              <a:t> </a:t>
            </a:r>
          </a:p>
        </p:txBody>
      </p:sp>
      <p:graphicFrame>
        <p:nvGraphicFramePr>
          <p:cNvPr id="944304" name="Group 176"/>
          <p:cNvGraphicFramePr>
            <a:graphicFrameLocks noGrp="1"/>
          </p:cNvGraphicFramePr>
          <p:nvPr>
            <p:ph/>
          </p:nvPr>
        </p:nvGraphicFramePr>
        <p:xfrm>
          <a:off x="5435600" y="3213100"/>
          <a:ext cx="2735263" cy="2392363"/>
        </p:xfrm>
        <a:graphic>
          <a:graphicData uri="http://schemas.openxmlformats.org/drawingml/2006/table">
            <a:tbl>
              <a:tblPr/>
              <a:tblGrid>
                <a:gridCol w="723900">
                  <a:extLst>
                    <a:ext uri="{9D8B030D-6E8A-4147-A177-3AD203B41FA5}">
                      <a16:colId xmlns:a16="http://schemas.microsoft.com/office/drawing/2014/main" val="20000"/>
                    </a:ext>
                  </a:extLst>
                </a:gridCol>
                <a:gridCol w="2011363">
                  <a:extLst>
                    <a:ext uri="{9D8B030D-6E8A-4147-A177-3AD203B41FA5}">
                      <a16:colId xmlns:a16="http://schemas.microsoft.com/office/drawing/2014/main" val="20001"/>
                    </a:ext>
                  </a:extLst>
                </a:gridCol>
              </a:tblGrid>
              <a:tr h="36036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000" b="1" i="0" u="none" strike="noStrike" cap="none" normalizeH="0" baseline="0" dirty="0">
                          <a:ln>
                            <a:noFill/>
                          </a:ln>
                          <a:solidFill>
                            <a:schemeClr val="bg2"/>
                          </a:solidFill>
                          <a:effectLst/>
                          <a:latin typeface="Times New Roman" pitchFamily="18" charset="0"/>
                          <a:ea typeface="宋体" pitchFamily="2" charset="-122"/>
                        </a:rPr>
                        <a:t>状态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1" i="0" u="none" strike="noStrike" cap="none" normalizeH="0" baseline="0">
                          <a:ln>
                            <a:noFill/>
                          </a:ln>
                          <a:solidFill>
                            <a:schemeClr val="bg2"/>
                          </a:solidFill>
                          <a:effectLst/>
                          <a:latin typeface="Times New Roman" pitchFamily="18" charset="0"/>
                          <a:ea typeface="宋体" pitchFamily="2" charset="-122"/>
                        </a:rPr>
                        <a:t>  a         b         c </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37941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1" i="0" u="none" strike="noStrike" cap="none" normalizeH="0" baseline="0" dirty="0">
                          <a:ln>
                            <a:noFill/>
                          </a:ln>
                          <a:solidFill>
                            <a:schemeClr val="bg2"/>
                          </a:solidFill>
                          <a:effectLst>
                            <a:outerShdw blurRad="38100" dist="38100" dir="2700000" algn="tl">
                              <a:srgbClr val="FFFFFF"/>
                            </a:outerShdw>
                          </a:effectLst>
                          <a:latin typeface="Times New Roman" pitchFamily="18" charset="0"/>
                          <a:ea typeface="宋体" pitchFamily="2" charset="-122"/>
                          <a:cs typeface="Times New Roman" pitchFamily="18" charset="0"/>
                        </a:rPr>
                        <a:t>  q</a:t>
                      </a:r>
                      <a:r>
                        <a:rPr kumimoji="1" lang="en-US" altLang="zh-CN" sz="2000" b="1" i="0" u="none" strike="noStrike" cap="none" normalizeH="0" baseline="-30000" dirty="0">
                          <a:ln>
                            <a:noFill/>
                          </a:ln>
                          <a:solidFill>
                            <a:schemeClr val="bg2"/>
                          </a:solidFill>
                          <a:effectLst>
                            <a:outerShdw blurRad="38100" dist="38100" dir="2700000" algn="tl">
                              <a:srgbClr val="FFFFFF"/>
                            </a:outerShdw>
                          </a:effectLst>
                          <a:latin typeface="Times New Roman" pitchFamily="18" charset="0"/>
                          <a:ea typeface="宋体" pitchFamily="2" charset="-122"/>
                          <a:cs typeface="Times New Roman" pitchFamily="18" charset="0"/>
                        </a:rPr>
                        <a:t>0</a:t>
                      </a:r>
                      <a:r>
                        <a:rPr kumimoji="1" lang="en-US" altLang="zh-CN" sz="2000" b="1" i="0" u="none" strike="noStrike" cap="none" normalizeH="0" baseline="30000" dirty="0">
                          <a:ln>
                            <a:noFill/>
                          </a:ln>
                          <a:solidFill>
                            <a:schemeClr val="bg2"/>
                          </a:solidFill>
                          <a:effectLst>
                            <a:outerShdw blurRad="38100" dist="38100" dir="2700000" algn="tl">
                              <a:srgbClr val="FFFFFF"/>
                            </a:outerShdw>
                          </a:effectLst>
                          <a:latin typeface="Times New Roman" pitchFamily="18" charset="0"/>
                          <a:ea typeface="宋体" pitchFamily="2" charset="-122"/>
                          <a:cs typeface="Times New Roman" pitchFamily="18" charset="0"/>
                        </a:rPr>
                        <a: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1" i="0" u="none" strike="noStrike" cap="none" normalizeH="0" baseline="0">
                          <a:ln>
                            <a:noFill/>
                          </a:ln>
                          <a:solidFill>
                            <a:schemeClr val="bg2"/>
                          </a:solidFill>
                          <a:effectLst>
                            <a:outerShdw blurRad="38100" dist="38100" dir="2700000" algn="tl">
                              <a:srgbClr val="FFFFFF"/>
                            </a:outerShdw>
                          </a:effectLst>
                          <a:latin typeface="Times New Roman" pitchFamily="18" charset="0"/>
                          <a:ea typeface="宋体" pitchFamily="2" charset="-122"/>
                          <a:cs typeface="Times New Roman" pitchFamily="18" charset="0"/>
                        </a:rPr>
                        <a:t>  q</a:t>
                      </a:r>
                      <a:r>
                        <a:rPr kumimoji="1" lang="en-US" altLang="zh-CN" sz="2000" b="1" i="0" u="none" strike="noStrike" cap="none" normalizeH="0" baseline="-30000">
                          <a:ln>
                            <a:noFill/>
                          </a:ln>
                          <a:solidFill>
                            <a:schemeClr val="bg2"/>
                          </a:solidFill>
                          <a:effectLst>
                            <a:outerShdw blurRad="38100" dist="38100" dir="2700000" algn="tl">
                              <a:srgbClr val="FFFFFF"/>
                            </a:outerShdw>
                          </a:effectLst>
                          <a:latin typeface="Times New Roman" pitchFamily="18" charset="0"/>
                          <a:ea typeface="宋体" pitchFamily="2" charset="-122"/>
                          <a:cs typeface="Times New Roman" pitchFamily="18" charset="0"/>
                        </a:rPr>
                        <a:t>1</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1116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1" i="0" u="none" strike="noStrike" cap="none" normalizeH="0" baseline="0" dirty="0">
                          <a:ln>
                            <a:noFill/>
                          </a:ln>
                          <a:solidFill>
                            <a:schemeClr val="bg2"/>
                          </a:solidFill>
                          <a:effectLst>
                            <a:outerShdw blurRad="38100" dist="38100" dir="2700000" algn="tl">
                              <a:srgbClr val="FFFFFF"/>
                            </a:outerShdw>
                          </a:effectLst>
                          <a:latin typeface="Times New Roman" pitchFamily="18" charset="0"/>
                          <a:ea typeface="宋体" pitchFamily="2" charset="-122"/>
                          <a:cs typeface="Times New Roman" pitchFamily="18" charset="0"/>
                        </a:rPr>
                        <a:t>  q</a:t>
                      </a:r>
                      <a:r>
                        <a:rPr kumimoji="1" lang="en-US" altLang="zh-CN" sz="2000" b="1" i="0" u="none" strike="noStrike" cap="none" normalizeH="0" baseline="-30000" dirty="0">
                          <a:ln>
                            <a:noFill/>
                          </a:ln>
                          <a:solidFill>
                            <a:schemeClr val="bg2"/>
                          </a:solidFill>
                          <a:effectLst>
                            <a:outerShdw blurRad="38100" dist="38100" dir="2700000" algn="tl">
                              <a:srgbClr val="FFFFFF"/>
                            </a:outerShdw>
                          </a:effectLst>
                          <a:latin typeface="Times New Roman" pitchFamily="18" charset="0"/>
                          <a:ea typeface="宋体" pitchFamily="2" charset="-122"/>
                          <a:cs typeface="Times New Roman" pitchFamily="18" charset="0"/>
                        </a:rPr>
                        <a:t>1</a:t>
                      </a:r>
                      <a:endParaRPr kumimoji="1" lang="en-US" altLang="zh-CN" sz="2000" b="1" i="0" u="none" strike="noStrike" cap="none" normalizeH="0" baseline="30000" dirty="0">
                        <a:ln>
                          <a:noFill/>
                        </a:ln>
                        <a:solidFill>
                          <a:schemeClr val="bg2"/>
                        </a:solidFill>
                        <a:effectLst>
                          <a:outerShdw blurRad="38100" dist="38100" dir="2700000" algn="tl">
                            <a:srgbClr val="FFFFFF"/>
                          </a:outerShdw>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1" i="0" u="none" strike="noStrike" cap="none" normalizeH="0" baseline="0">
                          <a:ln>
                            <a:noFill/>
                          </a:ln>
                          <a:solidFill>
                            <a:schemeClr val="bg2"/>
                          </a:solidFill>
                          <a:effectLst>
                            <a:outerShdw blurRad="38100" dist="38100" dir="2700000" algn="tl">
                              <a:srgbClr val="FFFFFF"/>
                            </a:outerShdw>
                          </a:effectLst>
                          <a:latin typeface="Times New Roman" pitchFamily="18" charset="0"/>
                          <a:ea typeface="宋体" pitchFamily="2" charset="-122"/>
                          <a:cs typeface="Times New Roman" pitchFamily="18" charset="0"/>
                        </a:rPr>
                        <a:t>  q</a:t>
                      </a:r>
                      <a:r>
                        <a:rPr kumimoji="1" lang="en-US" altLang="zh-CN" sz="2000" b="1" i="0" u="none" strike="noStrike" cap="none" normalizeH="0" baseline="-30000">
                          <a:ln>
                            <a:noFill/>
                          </a:ln>
                          <a:solidFill>
                            <a:schemeClr val="bg2"/>
                          </a:solidFill>
                          <a:effectLst>
                            <a:outerShdw blurRad="38100" dist="38100" dir="2700000" algn="tl">
                              <a:srgbClr val="FFFFFF"/>
                            </a:outerShdw>
                          </a:effectLst>
                          <a:latin typeface="Times New Roman" pitchFamily="18" charset="0"/>
                          <a:ea typeface="宋体" pitchFamily="2" charset="-122"/>
                          <a:cs typeface="Times New Roman" pitchFamily="18" charset="0"/>
                        </a:rPr>
                        <a:t>2            </a:t>
                      </a:r>
                      <a:r>
                        <a:rPr kumimoji="1" lang="en-US" altLang="zh-CN" sz="2000" b="1" i="0" u="none" strike="noStrike" cap="none" normalizeH="0" baseline="0">
                          <a:ln>
                            <a:noFill/>
                          </a:ln>
                          <a:solidFill>
                            <a:schemeClr val="bg2"/>
                          </a:solidFill>
                          <a:effectLst>
                            <a:outerShdw blurRad="38100" dist="38100" dir="2700000" algn="tl">
                              <a:srgbClr val="FFFFFF"/>
                            </a:outerShdw>
                          </a:effectLst>
                          <a:latin typeface="Times New Roman" pitchFamily="18" charset="0"/>
                          <a:ea typeface="宋体" pitchFamily="2" charset="-122"/>
                          <a:cs typeface="Times New Roman" pitchFamily="18" charset="0"/>
                        </a:rPr>
                        <a:t>q</a:t>
                      </a:r>
                      <a:r>
                        <a:rPr kumimoji="1" lang="en-US" altLang="zh-CN" sz="2000" b="1" i="0" u="none" strike="noStrike" cap="none" normalizeH="0" baseline="-30000">
                          <a:ln>
                            <a:noFill/>
                          </a:ln>
                          <a:solidFill>
                            <a:schemeClr val="bg2"/>
                          </a:solidFill>
                          <a:effectLst>
                            <a:outerShdw blurRad="38100" dist="38100" dir="2700000" algn="tl">
                              <a:srgbClr val="FFFFFF"/>
                            </a:outerShdw>
                          </a:effectLst>
                          <a:latin typeface="Times New Roman" pitchFamily="18" charset="0"/>
                          <a:ea typeface="宋体" pitchFamily="2" charset="-122"/>
                          <a:cs typeface="Times New Roman" pitchFamily="18" charset="0"/>
                        </a:rPr>
                        <a:t>3          </a:t>
                      </a:r>
                      <a:r>
                        <a:rPr kumimoji="1" lang="en-US" altLang="zh-CN" sz="2000" b="1" i="0" u="none" strike="noStrike" cap="none" normalizeH="0" baseline="0">
                          <a:ln>
                            <a:noFill/>
                          </a:ln>
                          <a:solidFill>
                            <a:schemeClr val="bg2"/>
                          </a:solidFill>
                          <a:effectLst>
                            <a:outerShdw blurRad="38100" dist="38100" dir="2700000" algn="tl">
                              <a:srgbClr val="FFFFFF"/>
                            </a:outerShdw>
                          </a:effectLst>
                          <a:latin typeface="Times New Roman" pitchFamily="18" charset="0"/>
                          <a:ea typeface="宋体" pitchFamily="2" charset="-122"/>
                          <a:cs typeface="Times New Roman" pitchFamily="18" charset="0"/>
                        </a:rPr>
                        <a:t>q</a:t>
                      </a:r>
                      <a:r>
                        <a:rPr kumimoji="1" lang="en-US" altLang="zh-CN" sz="2000" b="1" i="0" u="none" strike="noStrike" cap="none" normalizeH="0" baseline="-30000">
                          <a:ln>
                            <a:noFill/>
                          </a:ln>
                          <a:solidFill>
                            <a:schemeClr val="bg2"/>
                          </a:solidFill>
                          <a:effectLst>
                            <a:outerShdw blurRad="38100" dist="38100" dir="2700000" algn="tl">
                              <a:srgbClr val="FFFFFF"/>
                            </a:outerShdw>
                          </a:effectLst>
                          <a:latin typeface="Times New Roman" pitchFamily="18" charset="0"/>
                          <a:ea typeface="宋体" pitchFamily="2" charset="-122"/>
                          <a:cs typeface="Times New Roman" pitchFamily="18" charset="0"/>
                        </a:rPr>
                        <a:t>4</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6036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1" i="0" u="none" strike="noStrike" cap="none" normalizeH="0" baseline="0">
                          <a:ln>
                            <a:noFill/>
                          </a:ln>
                          <a:solidFill>
                            <a:schemeClr val="bg2"/>
                          </a:solidFill>
                          <a:effectLst>
                            <a:outerShdw blurRad="38100" dist="38100" dir="2700000" algn="tl">
                              <a:srgbClr val="FFFFFF"/>
                            </a:outerShdw>
                          </a:effectLst>
                          <a:latin typeface="Times New Roman" pitchFamily="18" charset="0"/>
                          <a:ea typeface="宋体" pitchFamily="2" charset="-122"/>
                          <a:cs typeface="Times New Roman" pitchFamily="18" charset="0"/>
                        </a:rPr>
                        <a:t>  q</a:t>
                      </a:r>
                      <a:r>
                        <a:rPr kumimoji="1" lang="en-US" altLang="zh-CN" sz="2000" b="1" i="0" u="none" strike="noStrike" cap="none" normalizeH="0" baseline="-30000">
                          <a:ln>
                            <a:noFill/>
                          </a:ln>
                          <a:solidFill>
                            <a:schemeClr val="bg2"/>
                          </a:solidFill>
                          <a:effectLst>
                            <a:outerShdw blurRad="38100" dist="38100" dir="2700000" algn="tl">
                              <a:srgbClr val="FFFFFF"/>
                            </a:outerShdw>
                          </a:effectLst>
                          <a:latin typeface="Times New Roman" pitchFamily="18" charset="0"/>
                          <a:ea typeface="宋体" pitchFamily="2" charset="-122"/>
                          <a:cs typeface="Times New Roman" pitchFamily="18" charset="0"/>
                        </a:rPr>
                        <a:t>2 </a:t>
                      </a:r>
                      <a:endParaRPr kumimoji="1" lang="en-US" altLang="zh-CN" sz="2000" b="1" i="0" u="none" strike="noStrike" cap="none" normalizeH="0" baseline="30000">
                        <a:ln>
                          <a:noFill/>
                        </a:ln>
                        <a:solidFill>
                          <a:schemeClr val="bg2"/>
                        </a:solidFill>
                        <a:effectLst>
                          <a:outerShdw blurRad="38100" dist="38100" dir="2700000" algn="tl">
                            <a:srgbClr val="FFFFFF"/>
                          </a:outerShdw>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1" i="0" u="none" strike="noStrike" cap="none" normalizeH="0" baseline="0">
                          <a:ln>
                            <a:noFill/>
                          </a:ln>
                          <a:solidFill>
                            <a:schemeClr val="bg2"/>
                          </a:solidFill>
                          <a:effectLst>
                            <a:outerShdw blurRad="38100" dist="38100" dir="2700000" algn="tl">
                              <a:srgbClr val="FFFFFF"/>
                            </a:outerShdw>
                          </a:effectLst>
                          <a:latin typeface="Times New Roman" pitchFamily="18" charset="0"/>
                          <a:ea typeface="宋体" pitchFamily="2" charset="-122"/>
                          <a:cs typeface="Times New Roman" pitchFamily="18" charset="0"/>
                        </a:rPr>
                        <a:t>  q</a:t>
                      </a:r>
                      <a:r>
                        <a:rPr kumimoji="1" lang="en-US" altLang="zh-CN" sz="2000" b="1" i="0" u="none" strike="noStrike" cap="none" normalizeH="0" baseline="-30000">
                          <a:ln>
                            <a:noFill/>
                          </a:ln>
                          <a:solidFill>
                            <a:schemeClr val="bg2"/>
                          </a:solidFill>
                          <a:effectLst>
                            <a:outerShdw blurRad="38100" dist="38100" dir="2700000" algn="tl">
                              <a:srgbClr val="FFFFFF"/>
                            </a:outerShdw>
                          </a:effectLst>
                          <a:latin typeface="Times New Roman" pitchFamily="18" charset="0"/>
                          <a:ea typeface="宋体" pitchFamily="2" charset="-122"/>
                          <a:cs typeface="Times New Roman" pitchFamily="18" charset="0"/>
                        </a:rPr>
                        <a:t>2            </a:t>
                      </a:r>
                      <a:r>
                        <a:rPr kumimoji="1" lang="en-US" altLang="zh-CN" sz="2000" b="1" i="0" u="none" strike="noStrike" cap="none" normalizeH="0" baseline="0">
                          <a:ln>
                            <a:noFill/>
                          </a:ln>
                          <a:solidFill>
                            <a:schemeClr val="bg2"/>
                          </a:solidFill>
                          <a:effectLst>
                            <a:outerShdw blurRad="38100" dist="38100" dir="2700000" algn="tl">
                              <a:srgbClr val="FFFFFF"/>
                            </a:outerShdw>
                          </a:effectLst>
                          <a:latin typeface="Times New Roman" pitchFamily="18" charset="0"/>
                          <a:ea typeface="宋体" pitchFamily="2" charset="-122"/>
                          <a:cs typeface="Times New Roman" pitchFamily="18" charset="0"/>
                        </a:rPr>
                        <a:t>q</a:t>
                      </a:r>
                      <a:r>
                        <a:rPr kumimoji="1" lang="en-US" altLang="zh-CN" sz="2000" b="1" i="0" u="none" strike="noStrike" cap="none" normalizeH="0" baseline="-30000">
                          <a:ln>
                            <a:noFill/>
                          </a:ln>
                          <a:solidFill>
                            <a:schemeClr val="bg2"/>
                          </a:solidFill>
                          <a:effectLst>
                            <a:outerShdw blurRad="38100" dist="38100" dir="2700000" algn="tl">
                              <a:srgbClr val="FFFFFF"/>
                            </a:outerShdw>
                          </a:effectLst>
                          <a:latin typeface="Times New Roman" pitchFamily="18" charset="0"/>
                          <a:ea typeface="宋体" pitchFamily="2" charset="-122"/>
                          <a:cs typeface="Times New Roman" pitchFamily="18" charset="0"/>
                        </a:rPr>
                        <a:t>3</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37941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1" i="0" u="none" strike="noStrike" cap="none" normalizeH="0" baseline="0" dirty="0">
                          <a:ln>
                            <a:noFill/>
                          </a:ln>
                          <a:solidFill>
                            <a:schemeClr val="bg2"/>
                          </a:solidFill>
                          <a:effectLst>
                            <a:outerShdw blurRad="38100" dist="38100" dir="2700000" algn="tl">
                              <a:srgbClr val="FFFFFF"/>
                            </a:outerShdw>
                          </a:effectLst>
                          <a:latin typeface="Times New Roman" pitchFamily="18" charset="0"/>
                          <a:ea typeface="宋体" pitchFamily="2" charset="-122"/>
                          <a:cs typeface="Times New Roman" pitchFamily="18" charset="0"/>
                        </a:rPr>
                        <a:t>  q</a:t>
                      </a:r>
                      <a:r>
                        <a:rPr kumimoji="1" lang="en-US" altLang="zh-CN" sz="2000" b="1" i="0" u="none" strike="noStrike" cap="none" normalizeH="0" baseline="-30000" dirty="0">
                          <a:ln>
                            <a:noFill/>
                          </a:ln>
                          <a:solidFill>
                            <a:schemeClr val="bg2"/>
                          </a:solidFill>
                          <a:effectLst>
                            <a:outerShdw blurRad="38100" dist="38100" dir="2700000" algn="tl">
                              <a:srgbClr val="FFFFFF"/>
                            </a:outerShdw>
                          </a:effectLst>
                          <a:latin typeface="Times New Roman" pitchFamily="18" charset="0"/>
                          <a:ea typeface="宋体" pitchFamily="2" charset="-122"/>
                          <a:cs typeface="Times New Roman" pitchFamily="18" charset="0"/>
                        </a:rPr>
                        <a:t>3</a:t>
                      </a:r>
                      <a:r>
                        <a:rPr kumimoji="1" lang="en-US" altLang="zh-CN" sz="2000" b="1" i="0" u="none" strike="noStrike" cap="none" normalizeH="0" baseline="30000" dirty="0">
                          <a:ln>
                            <a:noFill/>
                          </a:ln>
                          <a:solidFill>
                            <a:schemeClr val="bg2"/>
                          </a:solidFill>
                          <a:effectLst>
                            <a:outerShdw blurRad="38100" dist="38100" dir="2700000" algn="tl">
                              <a:srgbClr val="FFFFFF"/>
                            </a:outerShdw>
                          </a:effectLst>
                          <a:latin typeface="Times New Roman" pitchFamily="18" charset="0"/>
                          <a:ea typeface="宋体" pitchFamily="2" charset="-122"/>
                          <a:cs typeface="Times New Roman" pitchFamily="18" charset="0"/>
                        </a:rPr>
                        <a: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1" lang="zh-CN" altLang="zh-CN" sz="2000" b="1" i="0" u="none" strike="noStrike" cap="none" normalizeH="0" baseline="-30000">
                        <a:ln>
                          <a:noFill/>
                        </a:ln>
                        <a:solidFill>
                          <a:schemeClr val="bg2"/>
                        </a:solidFill>
                        <a:effectLst>
                          <a:outerShdw blurRad="38100" dist="38100" dir="2700000" algn="tl">
                            <a:srgbClr val="FFFFFF"/>
                          </a:outerShdw>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r h="36036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1" i="0" u="none" strike="noStrike" cap="none" normalizeH="0" baseline="0" dirty="0">
                          <a:ln>
                            <a:noFill/>
                          </a:ln>
                          <a:solidFill>
                            <a:schemeClr val="bg2"/>
                          </a:solidFill>
                          <a:effectLst>
                            <a:outerShdw blurRad="38100" dist="38100" dir="2700000" algn="tl">
                              <a:srgbClr val="FFFFFF"/>
                            </a:outerShdw>
                          </a:effectLst>
                          <a:latin typeface="Times New Roman" pitchFamily="18" charset="0"/>
                          <a:ea typeface="宋体" pitchFamily="2" charset="-122"/>
                          <a:cs typeface="Times New Roman" pitchFamily="18" charset="0"/>
                        </a:rPr>
                        <a:t>  q</a:t>
                      </a:r>
                      <a:r>
                        <a:rPr kumimoji="1" lang="en-US" altLang="zh-CN" sz="2000" b="1" i="0" u="none" strike="noStrike" cap="none" normalizeH="0" baseline="-30000" dirty="0">
                          <a:ln>
                            <a:noFill/>
                          </a:ln>
                          <a:solidFill>
                            <a:schemeClr val="bg2"/>
                          </a:solidFill>
                          <a:effectLst>
                            <a:outerShdw blurRad="38100" dist="38100" dir="2700000" algn="tl">
                              <a:srgbClr val="FFFFFF"/>
                            </a:outerShdw>
                          </a:effectLst>
                          <a:latin typeface="Times New Roman" pitchFamily="18" charset="0"/>
                          <a:ea typeface="宋体" pitchFamily="2" charset="-122"/>
                          <a:cs typeface="Times New Roman" pitchFamily="18" charset="0"/>
                        </a:rPr>
                        <a:t>4</a:t>
                      </a:r>
                      <a:r>
                        <a:rPr kumimoji="1" lang="en-US" altLang="zh-CN" sz="2000" b="1" i="0" u="none" strike="noStrike" cap="none" normalizeH="0" baseline="30000" dirty="0">
                          <a:ln>
                            <a:noFill/>
                          </a:ln>
                          <a:solidFill>
                            <a:schemeClr val="bg2"/>
                          </a:solidFill>
                          <a:effectLst>
                            <a:outerShdw blurRad="38100" dist="38100" dir="2700000" algn="tl">
                              <a:srgbClr val="FFFFFF"/>
                            </a:outerShdw>
                          </a:effectLst>
                          <a:latin typeface="Times New Roman" pitchFamily="18" charset="0"/>
                          <a:ea typeface="宋体" pitchFamily="2" charset="-122"/>
                          <a:cs typeface="Times New Roman" pitchFamily="18" charset="0"/>
                        </a:rPr>
                        <a: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1" i="0" u="none" strike="noStrike" cap="none" normalizeH="0" baseline="0" dirty="0">
                          <a:ln>
                            <a:noFill/>
                          </a:ln>
                          <a:solidFill>
                            <a:schemeClr val="bg2"/>
                          </a:solidFill>
                          <a:effectLst>
                            <a:outerShdw blurRad="38100" dist="38100" dir="2700000" algn="tl">
                              <a:srgbClr val="FFFFFF"/>
                            </a:outerShdw>
                          </a:effectLst>
                          <a:latin typeface="Times New Roman" pitchFamily="18" charset="0"/>
                          <a:ea typeface="宋体" pitchFamily="2" charset="-122"/>
                          <a:cs typeface="Times New Roman" pitchFamily="18" charset="0"/>
                        </a:rPr>
                        <a:t>                        q</a:t>
                      </a:r>
                      <a:r>
                        <a:rPr kumimoji="1" lang="en-US" altLang="zh-CN" sz="2000" b="1" i="0" u="none" strike="noStrike" cap="none" normalizeH="0" baseline="-30000" dirty="0">
                          <a:ln>
                            <a:noFill/>
                          </a:ln>
                          <a:solidFill>
                            <a:schemeClr val="bg2"/>
                          </a:solidFill>
                          <a:effectLst>
                            <a:outerShdw blurRad="38100" dist="38100" dir="2700000" algn="tl">
                              <a:srgbClr val="FFFFFF"/>
                            </a:outerShdw>
                          </a:effectLst>
                          <a:latin typeface="Times New Roman" pitchFamily="18" charset="0"/>
                          <a:ea typeface="宋体" pitchFamily="2" charset="-122"/>
                          <a:cs typeface="Times New Roman" pitchFamily="18" charset="0"/>
                        </a:rPr>
                        <a:t>4</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5"/>
                  </a:ext>
                </a:extLst>
              </a:tr>
            </a:tbl>
          </a:graphicData>
        </a:graphic>
      </p:graphicFrame>
      <p:sp>
        <p:nvSpPr>
          <p:cNvPr id="944305" name="Text Box 177"/>
          <p:cNvSpPr txBox="1">
            <a:spLocks noChangeArrowheads="1"/>
          </p:cNvSpPr>
          <p:nvPr/>
        </p:nvSpPr>
        <p:spPr bwMode="auto">
          <a:xfrm>
            <a:off x="90488" y="5743575"/>
            <a:ext cx="1547812"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t> </a:t>
            </a:r>
            <a:r>
              <a:rPr lang="en-US" altLang="zh-CN" sz="2800">
                <a:solidFill>
                  <a:schemeClr val="bg2"/>
                </a:solidFill>
              </a:rPr>
              <a:t>L(M)=</a:t>
            </a:r>
          </a:p>
        </p:txBody>
      </p:sp>
      <p:sp>
        <p:nvSpPr>
          <p:cNvPr id="36" name="AutoShape 49"/>
          <p:cNvSpPr>
            <a:spLocks noChangeArrowheads="1"/>
          </p:cNvSpPr>
          <p:nvPr/>
        </p:nvSpPr>
        <p:spPr bwMode="auto">
          <a:xfrm>
            <a:off x="42863" y="4214813"/>
            <a:ext cx="457200" cy="238125"/>
          </a:xfrm>
          <a:prstGeom prst="rightArrow">
            <a:avLst>
              <a:gd name="adj1" fmla="val 50000"/>
              <a:gd name="adj2" fmla="val 37500"/>
            </a:avLst>
          </a:prstGeom>
          <a:noFill/>
          <a:ln w="38100">
            <a:solidFill>
              <a:schemeClr val="bg2"/>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37" name="AutoShape 7">
            <a:hlinkClick r:id="rId3" action="ppaction://hlinksldjump" highlightClick="1"/>
          </p:cNvPr>
          <p:cNvSpPr>
            <a:spLocks noChangeArrowheads="1"/>
          </p:cNvSpPr>
          <p:nvPr/>
        </p:nvSpPr>
        <p:spPr bwMode="auto">
          <a:xfrm>
            <a:off x="8820150" y="6524625"/>
            <a:ext cx="323850" cy="333375"/>
          </a:xfrm>
          <a:prstGeom prst="actionButtonReturn">
            <a:avLst/>
          </a:prstGeom>
          <a:solidFill>
            <a:schemeClr val="tx1">
              <a:alpha val="89999"/>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3" name="矩形 2"/>
          <p:cNvSpPr/>
          <p:nvPr/>
        </p:nvSpPr>
        <p:spPr>
          <a:xfrm>
            <a:off x="2552700" y="5762625"/>
            <a:ext cx="1392238" cy="522288"/>
          </a:xfrm>
          <a:prstGeom prst="rect">
            <a:avLst/>
          </a:prstGeom>
          <a:solidFill>
            <a:srgbClr val="FFFF00"/>
          </a:solidFill>
        </p:spPr>
        <p:txBody>
          <a:bodyPr wrap="none">
            <a:spAutoFit/>
          </a:bodyPr>
          <a:lstStyle/>
          <a:p>
            <a:pPr>
              <a:defRPr/>
            </a:pPr>
            <a:r>
              <a:rPr lang="en-US" altLang="zh-CN" dirty="0">
                <a:solidFill>
                  <a:schemeClr val="bg2"/>
                </a:solidFill>
                <a:latin typeface="+mj-lt"/>
              </a:rPr>
              <a:t>∪{ac</a:t>
            </a:r>
            <a:r>
              <a:rPr lang="en-US" altLang="zh-CN" baseline="30000" dirty="0">
                <a:solidFill>
                  <a:schemeClr val="bg2"/>
                </a:solidFill>
                <a:latin typeface="+mj-lt"/>
              </a:rPr>
              <a:t>+</a:t>
            </a:r>
            <a:r>
              <a:rPr lang="en-US" altLang="zh-CN" dirty="0">
                <a:solidFill>
                  <a:schemeClr val="bg2"/>
                </a:solidFill>
                <a:latin typeface="+mj-lt"/>
              </a:rPr>
              <a:t>} </a:t>
            </a:r>
            <a:endParaRPr lang="zh-CN" altLang="en-US" dirty="0">
              <a:latin typeface="+mj-lt"/>
            </a:endParaRPr>
          </a:p>
        </p:txBody>
      </p:sp>
      <p:sp>
        <p:nvSpPr>
          <p:cNvPr id="5" name="矩形 4"/>
          <p:cNvSpPr/>
          <p:nvPr/>
        </p:nvSpPr>
        <p:spPr>
          <a:xfrm>
            <a:off x="1543050" y="5743575"/>
            <a:ext cx="1163638" cy="523875"/>
          </a:xfrm>
          <a:prstGeom prst="rect">
            <a:avLst/>
          </a:prstGeom>
          <a:solidFill>
            <a:srgbClr val="FFFF00"/>
          </a:solidFill>
        </p:spPr>
        <p:txBody>
          <a:bodyPr wrap="none">
            <a:spAutoFit/>
          </a:bodyPr>
          <a:lstStyle/>
          <a:p>
            <a:pPr>
              <a:defRPr/>
            </a:pPr>
            <a:r>
              <a:rPr lang="en-US" altLang="zh-CN" dirty="0">
                <a:solidFill>
                  <a:schemeClr val="bg2"/>
                </a:solidFill>
                <a:latin typeface="+mj-lt"/>
              </a:rPr>
              <a:t>{</a:t>
            </a:r>
            <a:r>
              <a:rPr lang="en-US" altLang="zh-CN" dirty="0" err="1">
                <a:solidFill>
                  <a:schemeClr val="bg2"/>
                </a:solidFill>
                <a:latin typeface="+mj-lt"/>
              </a:rPr>
              <a:t>a</a:t>
            </a:r>
            <a:r>
              <a:rPr lang="en-US" altLang="zh-CN" baseline="30000" dirty="0" err="1">
                <a:solidFill>
                  <a:schemeClr val="bg2"/>
                </a:solidFill>
                <a:latin typeface="+mj-lt"/>
              </a:rPr>
              <a:t>+</a:t>
            </a:r>
            <a:r>
              <a:rPr lang="en-US" altLang="zh-CN" dirty="0" err="1">
                <a:solidFill>
                  <a:schemeClr val="bg2"/>
                </a:solidFill>
                <a:latin typeface="+mj-lt"/>
              </a:rPr>
              <a:t>b</a:t>
            </a:r>
            <a:r>
              <a:rPr lang="en-US" altLang="zh-CN" dirty="0">
                <a:solidFill>
                  <a:schemeClr val="bg2"/>
                </a:solidFill>
                <a:latin typeface="+mj-lt"/>
              </a:rPr>
              <a:t> } </a:t>
            </a:r>
            <a:endParaRPr lang="zh-CN" altLang="en-US" dirty="0">
              <a:latin typeface="+mj-lt"/>
            </a:endParaRPr>
          </a:p>
        </p:txBody>
      </p:sp>
      <p:sp>
        <p:nvSpPr>
          <p:cNvPr id="6" name="矩形 5"/>
          <p:cNvSpPr/>
          <p:nvPr/>
        </p:nvSpPr>
        <p:spPr>
          <a:xfrm>
            <a:off x="3819525" y="5762625"/>
            <a:ext cx="981075" cy="522288"/>
          </a:xfrm>
          <a:prstGeom prst="rect">
            <a:avLst/>
          </a:prstGeom>
          <a:solidFill>
            <a:srgbClr val="FFFF00"/>
          </a:solidFill>
        </p:spPr>
        <p:txBody>
          <a:bodyPr wrap="none">
            <a:spAutoFit/>
          </a:bodyPr>
          <a:lstStyle/>
          <a:p>
            <a:pPr>
              <a:defRPr/>
            </a:pPr>
            <a:r>
              <a:rPr lang="en-US" altLang="zh-CN" dirty="0">
                <a:solidFill>
                  <a:schemeClr val="bg2"/>
                </a:solidFill>
                <a:latin typeface="+mj-lt"/>
              </a:rPr>
              <a:t>∪{ε}</a:t>
            </a:r>
            <a:endParaRPr lang="zh-CN" altLang="en-US" dirty="0">
              <a:latin typeface="+mj-lt"/>
            </a:endParaRPr>
          </a:p>
        </p:txBody>
      </p:sp>
      <p:sp>
        <p:nvSpPr>
          <p:cNvPr id="7" name="矩形 6"/>
          <p:cNvSpPr/>
          <p:nvPr/>
        </p:nvSpPr>
        <p:spPr>
          <a:xfrm>
            <a:off x="2951163" y="6284913"/>
            <a:ext cx="2414587" cy="523875"/>
          </a:xfrm>
          <a:prstGeom prst="rect">
            <a:avLst/>
          </a:prstGeom>
          <a:solidFill>
            <a:srgbClr val="66FF33"/>
          </a:solidFill>
        </p:spPr>
        <p:txBody>
          <a:bodyPr wrap="none">
            <a:spAutoFit/>
          </a:bodyPr>
          <a:lstStyle/>
          <a:p>
            <a:pPr eaLnBrk="1" hangingPunct="1">
              <a:spcBef>
                <a:spcPct val="50000"/>
              </a:spcBef>
              <a:defRPr/>
            </a:pPr>
            <a:r>
              <a:rPr lang="en-US" altLang="zh-CN" dirty="0">
                <a:solidFill>
                  <a:schemeClr val="bg2"/>
                </a:solidFill>
                <a:latin typeface="+mj-lt"/>
              </a:rPr>
              <a:t>L(M) = L(M’)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4135"/>
                                        </p:tgtEl>
                                        <p:attrNameLst>
                                          <p:attrName>style.visibility</p:attrName>
                                        </p:attrNameLst>
                                      </p:cBhvr>
                                      <p:to>
                                        <p:strVal val="visible"/>
                                      </p:to>
                                    </p:set>
                                    <p:animEffect transition="in" filter="blinds(horizontal)">
                                      <p:cBhvr>
                                        <p:cTn id="7" dur="500"/>
                                        <p:tgtEl>
                                          <p:spTgt spid="9441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44136"/>
                                        </p:tgtEl>
                                        <p:attrNameLst>
                                          <p:attrName>style.visibility</p:attrName>
                                        </p:attrNameLst>
                                      </p:cBhvr>
                                      <p:to>
                                        <p:strVal val="visible"/>
                                      </p:to>
                                    </p:set>
                                    <p:animEffect transition="in" filter="blinds(horizontal)">
                                      <p:cBhvr>
                                        <p:cTn id="12" dur="500"/>
                                        <p:tgtEl>
                                          <p:spTgt spid="9441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44133"/>
                                        </p:tgtEl>
                                        <p:attrNameLst>
                                          <p:attrName>style.visibility</p:attrName>
                                        </p:attrNameLst>
                                      </p:cBhvr>
                                      <p:to>
                                        <p:strVal val="visible"/>
                                      </p:to>
                                    </p:set>
                                    <p:animEffect transition="in" filter="blinds(horizontal)">
                                      <p:cBhvr>
                                        <p:cTn id="17" dur="500"/>
                                        <p:tgtEl>
                                          <p:spTgt spid="9441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par>
                          <p:cTn id="23" fill="hold" nodeType="afterGroup">
                            <p:stCondLst>
                              <p:cond delay="500"/>
                            </p:stCondLst>
                            <p:childTnLst>
                              <p:par>
                                <p:cTn id="24" presetID="5" presetClass="entr" presetSubtype="10"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checkerboard(across)">
                                      <p:cBhvr>
                                        <p:cTn id="26" dur="500"/>
                                        <p:tgtEl>
                                          <p:spTgt spid="3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944186"/>
                                        </p:tgtEl>
                                        <p:attrNameLst>
                                          <p:attrName>style.visibility</p:attrName>
                                        </p:attrNameLst>
                                      </p:cBhvr>
                                      <p:to>
                                        <p:strVal val="visible"/>
                                      </p:to>
                                    </p:set>
                                    <p:animEffect transition="in" filter="blinds(horizontal)">
                                      <p:cBhvr>
                                        <p:cTn id="31" dur="500"/>
                                        <p:tgtEl>
                                          <p:spTgt spid="944186"/>
                                        </p:tgtEl>
                                      </p:cBhvr>
                                    </p:animEffect>
                                  </p:childTnLst>
                                </p:cTn>
                              </p:par>
                              <p:par>
                                <p:cTn id="32" presetID="3" presetClass="entr" presetSubtype="10" fill="hold" nodeType="withEffect">
                                  <p:stCondLst>
                                    <p:cond delay="0"/>
                                  </p:stCondLst>
                                  <p:childTnLst>
                                    <p:set>
                                      <p:cBhvr>
                                        <p:cTn id="33" dur="1" fill="hold">
                                          <p:stCondLst>
                                            <p:cond delay="0"/>
                                          </p:stCondLst>
                                        </p:cTn>
                                        <p:tgtEl>
                                          <p:spTgt spid="944304"/>
                                        </p:tgtEl>
                                        <p:attrNameLst>
                                          <p:attrName>style.visibility</p:attrName>
                                        </p:attrNameLst>
                                      </p:cBhvr>
                                      <p:to>
                                        <p:strVal val="visible"/>
                                      </p:to>
                                    </p:set>
                                    <p:animEffect transition="in" filter="blinds(horizontal)">
                                      <p:cBhvr>
                                        <p:cTn id="34" dur="500"/>
                                        <p:tgtEl>
                                          <p:spTgt spid="94430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944305"/>
                                        </p:tgtEl>
                                        <p:attrNameLst>
                                          <p:attrName>style.visibility</p:attrName>
                                        </p:attrNameLst>
                                      </p:cBhvr>
                                      <p:to>
                                        <p:strVal val="visible"/>
                                      </p:to>
                                    </p:set>
                                    <p:animEffect transition="in" filter="dissolve">
                                      <p:cBhvr>
                                        <p:cTn id="39" dur="500"/>
                                        <p:tgtEl>
                                          <p:spTgt spid="94430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dissolve">
                                      <p:cBhvr>
                                        <p:cTn id="44" dur="500"/>
                                        <p:tgtEl>
                                          <p:spTgt spid="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dissolve">
                                      <p:cBhvr>
                                        <p:cTn id="49" dur="500"/>
                                        <p:tgtEl>
                                          <p:spTgt spid="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dissolve">
                                      <p:cBhvr>
                                        <p:cTn id="54" dur="500"/>
                                        <p:tgtEl>
                                          <p:spTgt spid="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6" presetClass="entr" presetSubtype="16"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circle(in)">
                                      <p:cBhvr>
                                        <p:cTn id="59" dur="2000"/>
                                        <p:tgtEl>
                                          <p:spTgt spid="7"/>
                                        </p:tgtEl>
                                      </p:cBhvr>
                                    </p:animEffect>
                                  </p:childTnLst>
                                </p:cTn>
                              </p:par>
                            </p:childTnLst>
                          </p:cTn>
                        </p:par>
                        <p:par>
                          <p:cTn id="60" fill="hold" nodeType="afterGroup">
                            <p:stCondLst>
                              <p:cond delay="2000"/>
                            </p:stCondLst>
                            <p:childTnLst>
                              <p:par>
                                <p:cTn id="61" presetID="4" presetClass="entr" presetSubtype="16" fill="hold" grpId="0" nodeType="after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box(in)">
                                      <p:cBhvr>
                                        <p:cTn id="6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4133" grpId="0" animBg="1"/>
      <p:bldP spid="944135" grpId="0" animBg="1"/>
      <p:bldP spid="944136" grpId="0" animBg="1"/>
      <p:bldP spid="944186" grpId="0"/>
      <p:bldP spid="944305" grpId="0" animBg="1"/>
      <p:bldP spid="36" grpId="0" animBg="1"/>
      <p:bldP spid="37" grpId="0" animBg="1"/>
      <p:bldP spid="3" grpId="0" animBg="1"/>
      <p:bldP spid="5" grpId="0" animBg="1"/>
      <p:bldP spid="6"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日期占位符 3"/>
          <p:cNvSpPr>
            <a:spLocks noGrp="1"/>
          </p:cNvSpPr>
          <p:nvPr>
            <p:ph type="dt" sz="quarter" idx="10"/>
          </p:nvPr>
        </p:nvSpPr>
        <p:spPr/>
        <p:txBody>
          <a:bodyPr/>
          <a:lstStyle/>
          <a:p>
            <a:pPr>
              <a:defRPr/>
            </a:pPr>
            <a:fld id="{05A84AFE-853E-45A9-BF05-88A0CF6A2916}" type="datetime1">
              <a:rPr lang="zh-CN" altLang="en-US"/>
              <a:pPr>
                <a:defRPr/>
              </a:pPr>
              <a:t>2020/10/7</a:t>
            </a:fld>
            <a:endParaRPr lang="en-US" altLang="zh-CN"/>
          </a:p>
        </p:txBody>
      </p:sp>
      <p:sp>
        <p:nvSpPr>
          <p:cNvPr id="450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EA44DE9E-24DF-4075-B3CF-A401C8412894}" type="slidenum">
              <a:rPr lang="en-US" altLang="zh-CN" sz="1400" smtClean="0"/>
              <a:pPr>
                <a:spcBef>
                  <a:spcPct val="0"/>
                </a:spcBef>
                <a:buClrTx/>
                <a:buSzTx/>
                <a:buFontTx/>
                <a:buNone/>
              </a:pPr>
              <a:t>35</a:t>
            </a:fld>
            <a:endParaRPr lang="en-US" altLang="zh-CN" sz="1400"/>
          </a:p>
        </p:txBody>
      </p:sp>
      <p:sp>
        <p:nvSpPr>
          <p:cNvPr id="45060" name="Rectangle 4"/>
          <p:cNvSpPr>
            <a:spLocks noGrp="1" noChangeArrowheads="1"/>
          </p:cNvSpPr>
          <p:nvPr>
            <p:ph type="title"/>
          </p:nvPr>
        </p:nvSpPr>
        <p:spPr>
          <a:xfrm>
            <a:off x="485775" y="0"/>
            <a:ext cx="8201025" cy="981075"/>
          </a:xfrm>
          <a:noFill/>
        </p:spPr>
        <p:txBody>
          <a:bodyPr/>
          <a:lstStyle/>
          <a:p>
            <a:pPr algn="ctr"/>
            <a:r>
              <a:rPr lang="en-US" altLang="zh-CN" sz="4000" b="1" dirty="0">
                <a:solidFill>
                  <a:srgbClr val="C00000"/>
                </a:solidFill>
                <a:effectLst>
                  <a:outerShdw blurRad="38100" dist="38100" dir="2700000" algn="tl">
                    <a:srgbClr val="000000">
                      <a:alpha val="43137"/>
                    </a:srgbClr>
                  </a:outerShdw>
                </a:effectLst>
              </a:rPr>
              <a:t>3.6.4 </a:t>
            </a:r>
            <a:r>
              <a:rPr lang="zh-CN" altLang="en-US" sz="4000" b="1" dirty="0">
                <a:solidFill>
                  <a:srgbClr val="C00000"/>
                </a:solidFill>
                <a:effectLst>
                  <a:outerShdw blurRad="38100" dist="38100" dir="2700000" algn="tl">
                    <a:srgbClr val="000000">
                      <a:alpha val="43137"/>
                    </a:srgbClr>
                  </a:outerShdw>
                </a:effectLst>
              </a:rPr>
              <a:t>正规式和有穷自动机的等价性</a:t>
            </a:r>
          </a:p>
        </p:txBody>
      </p:sp>
      <p:sp>
        <p:nvSpPr>
          <p:cNvPr id="826373" name="Text Box 5"/>
          <p:cNvSpPr txBox="1">
            <a:spLocks noChangeArrowheads="1"/>
          </p:cNvSpPr>
          <p:nvPr/>
        </p:nvSpPr>
        <p:spPr bwMode="auto">
          <a:xfrm>
            <a:off x="609600" y="1600200"/>
            <a:ext cx="8077200" cy="2398713"/>
          </a:xfrm>
          <a:prstGeom prst="rect">
            <a:avLst/>
          </a:prstGeom>
          <a:solidFill>
            <a:schemeClr val="accent6">
              <a:lumMod val="20000"/>
              <a:lumOff val="80000"/>
            </a:schemeClr>
          </a:solidFill>
          <a:ln w="9525">
            <a:noFill/>
            <a:miter lim="800000"/>
            <a:headEnd/>
            <a:tailEnd/>
          </a:ln>
          <a:effectLst/>
        </p:spPr>
        <p:txBody>
          <a:bodyPr lIns="92075" tIns="46038" rIns="92075" bIns="46038">
            <a:spAutoFit/>
          </a:bodyPr>
          <a:lstStyle/>
          <a:p>
            <a:pPr eaLnBrk="1" hangingPunct="1">
              <a:spcBef>
                <a:spcPct val="20000"/>
              </a:spcBef>
              <a:buSzPct val="85000"/>
              <a:defRPr/>
            </a:pPr>
            <a:r>
              <a:rPr lang="zh-CN" altLang="zh-CN" dirty="0">
                <a:solidFill>
                  <a:schemeClr val="bg2"/>
                </a:solidFill>
                <a:latin typeface="Times New Roman" pitchFamily="18" charset="0"/>
                <a:ea typeface="楷体_GB2312" pitchFamily="49" charset="-122"/>
              </a:rPr>
              <a:t>1.对于∑上的一个NFA  M，可以构造一个∑上的正规式</a:t>
            </a:r>
            <a:r>
              <a:rPr lang="en-US" altLang="zh-CN" dirty="0">
                <a:solidFill>
                  <a:schemeClr val="bg2"/>
                </a:solidFill>
                <a:latin typeface="Times New Roman" pitchFamily="18" charset="0"/>
                <a:ea typeface="楷体_GB2312" pitchFamily="49" charset="-122"/>
              </a:rPr>
              <a:t>R</a:t>
            </a:r>
            <a:r>
              <a:rPr lang="zh-CN" altLang="zh-CN" dirty="0">
                <a:solidFill>
                  <a:schemeClr val="bg2"/>
                </a:solidFill>
                <a:latin typeface="Times New Roman" pitchFamily="18" charset="0"/>
                <a:ea typeface="楷体_GB2312" pitchFamily="49" charset="-122"/>
              </a:rPr>
              <a:t>,</a:t>
            </a:r>
            <a:r>
              <a:rPr lang="en-US" altLang="zh-CN" dirty="0">
                <a:solidFill>
                  <a:schemeClr val="bg2"/>
                </a:solidFill>
                <a:latin typeface="Times New Roman" pitchFamily="18" charset="0"/>
                <a:ea typeface="楷体_GB2312" pitchFamily="49" charset="-122"/>
              </a:rPr>
              <a:t> </a:t>
            </a:r>
            <a:r>
              <a:rPr lang="zh-CN" altLang="zh-CN" dirty="0">
                <a:solidFill>
                  <a:schemeClr val="bg2"/>
                </a:solidFill>
                <a:latin typeface="Times New Roman" pitchFamily="18" charset="0"/>
                <a:ea typeface="楷体_GB2312" pitchFamily="49" charset="-122"/>
              </a:rPr>
              <a:t>使得L(</a:t>
            </a:r>
            <a:r>
              <a:rPr lang="en-US" altLang="zh-CN" dirty="0">
                <a:solidFill>
                  <a:schemeClr val="bg2"/>
                </a:solidFill>
                <a:latin typeface="Times New Roman" pitchFamily="18" charset="0"/>
                <a:ea typeface="楷体_GB2312" pitchFamily="49" charset="-122"/>
              </a:rPr>
              <a:t>R</a:t>
            </a:r>
            <a:r>
              <a:rPr lang="zh-CN" altLang="zh-CN" dirty="0">
                <a:solidFill>
                  <a:schemeClr val="bg2"/>
                </a:solidFill>
                <a:latin typeface="Times New Roman" pitchFamily="18" charset="0"/>
                <a:ea typeface="楷体_GB2312" pitchFamily="49" charset="-122"/>
              </a:rPr>
              <a:t>)=L(M)。</a:t>
            </a:r>
          </a:p>
          <a:p>
            <a:pPr eaLnBrk="1" hangingPunct="1">
              <a:spcBef>
                <a:spcPct val="20000"/>
              </a:spcBef>
              <a:buSzPct val="85000"/>
              <a:defRPr/>
            </a:pPr>
            <a:endParaRPr lang="zh-CN" altLang="en-US" dirty="0">
              <a:solidFill>
                <a:schemeClr val="bg2"/>
              </a:solidFill>
              <a:latin typeface="Times New Roman" pitchFamily="18" charset="0"/>
              <a:ea typeface="楷体_GB2312" pitchFamily="49" charset="-122"/>
            </a:endParaRPr>
          </a:p>
          <a:p>
            <a:pPr eaLnBrk="1" hangingPunct="1">
              <a:spcBef>
                <a:spcPct val="20000"/>
              </a:spcBef>
              <a:buSzPct val="85000"/>
              <a:defRPr/>
            </a:pPr>
            <a:r>
              <a:rPr lang="zh-CN" altLang="zh-CN" dirty="0">
                <a:solidFill>
                  <a:schemeClr val="bg2"/>
                </a:solidFill>
                <a:latin typeface="Times New Roman" pitchFamily="18" charset="0"/>
                <a:ea typeface="楷体_GB2312" pitchFamily="49" charset="-122"/>
              </a:rPr>
              <a:t>2</a:t>
            </a:r>
            <a:r>
              <a:rPr lang="en-US" altLang="zh-CN" dirty="0">
                <a:solidFill>
                  <a:schemeClr val="bg2"/>
                </a:solidFill>
                <a:latin typeface="Times New Roman" pitchFamily="18" charset="0"/>
                <a:ea typeface="楷体_GB2312" pitchFamily="49" charset="-122"/>
              </a:rPr>
              <a:t>.</a:t>
            </a:r>
            <a:r>
              <a:rPr lang="zh-CN" altLang="en-US" dirty="0">
                <a:solidFill>
                  <a:schemeClr val="bg2"/>
                </a:solidFill>
                <a:latin typeface="Times New Roman" pitchFamily="18" charset="0"/>
                <a:ea typeface="楷体_GB2312" pitchFamily="49" charset="-122"/>
              </a:rPr>
              <a:t>对于</a:t>
            </a:r>
            <a:r>
              <a:rPr lang="zh-CN" altLang="zh-CN" dirty="0">
                <a:solidFill>
                  <a:schemeClr val="bg2"/>
                </a:solidFill>
                <a:latin typeface="Times New Roman" pitchFamily="18" charset="0"/>
                <a:ea typeface="楷体_GB2312" pitchFamily="49" charset="-122"/>
              </a:rPr>
              <a:t>∑上的一个正规式</a:t>
            </a:r>
            <a:r>
              <a:rPr lang="en-US" altLang="zh-CN" dirty="0">
                <a:solidFill>
                  <a:schemeClr val="bg2"/>
                </a:solidFill>
                <a:latin typeface="Times New Roman" pitchFamily="18" charset="0"/>
                <a:ea typeface="楷体_GB2312" pitchFamily="49" charset="-122"/>
              </a:rPr>
              <a:t>R</a:t>
            </a:r>
            <a:r>
              <a:rPr lang="zh-CN" altLang="zh-CN" dirty="0">
                <a:solidFill>
                  <a:schemeClr val="bg2"/>
                </a:solidFill>
                <a:latin typeface="Times New Roman" pitchFamily="18" charset="0"/>
                <a:ea typeface="楷体_GB2312" pitchFamily="49" charset="-122"/>
              </a:rPr>
              <a:t>，可以构造一个∑上的NFA M，使的L</a:t>
            </a:r>
            <a:r>
              <a:rPr lang="en-US" altLang="zh-CN" dirty="0">
                <a:solidFill>
                  <a:schemeClr val="bg2"/>
                </a:solidFill>
                <a:latin typeface="Times New Roman" pitchFamily="18" charset="0"/>
                <a:ea typeface="楷体_GB2312" pitchFamily="49" charset="-122"/>
              </a:rPr>
              <a:t>(M)=L(R)</a:t>
            </a:r>
            <a:r>
              <a:rPr lang="zh-CN" altLang="en-US" dirty="0">
                <a:solidFill>
                  <a:schemeClr val="bg2"/>
                </a:solidFill>
                <a:latin typeface="Times New Roman" pitchFamily="18" charset="0"/>
                <a:ea typeface="楷体_GB2312" pitchFamily="49" charset="-122"/>
              </a:rPr>
              <a:t>。</a:t>
            </a:r>
            <a:endParaRPr lang="zh-CN" altLang="en-US" dirty="0">
              <a:solidFill>
                <a:schemeClr val="bg2"/>
              </a:solidFill>
              <a:effectLst>
                <a:outerShdw blurRad="38100" dist="38100" dir="2700000" algn="tl">
                  <a:srgbClr val="C0C0C0"/>
                </a:outerShdw>
              </a:effectLst>
              <a:latin typeface="Times New Roman" pitchFamily="18" charset="0"/>
              <a:ea typeface="楷体_GB2312" pitchFamily="49" charset="-122"/>
            </a:endParaRPr>
          </a:p>
        </p:txBody>
      </p:sp>
      <p:grpSp>
        <p:nvGrpSpPr>
          <p:cNvPr id="2" name="Group 10"/>
          <p:cNvGrpSpPr>
            <a:grpSpLocks/>
          </p:cNvGrpSpPr>
          <p:nvPr/>
        </p:nvGrpSpPr>
        <p:grpSpPr bwMode="auto">
          <a:xfrm>
            <a:off x="2095500" y="4652963"/>
            <a:ext cx="4941888" cy="1266825"/>
            <a:chOff x="1536" y="2892"/>
            <a:chExt cx="2514" cy="798"/>
          </a:xfrm>
        </p:grpSpPr>
        <p:sp>
          <p:nvSpPr>
            <p:cNvPr id="826374" name="Rectangle 6"/>
            <p:cNvSpPr>
              <a:spLocks noChangeArrowheads="1"/>
            </p:cNvSpPr>
            <p:nvPr/>
          </p:nvSpPr>
          <p:spPr bwMode="auto">
            <a:xfrm>
              <a:off x="1536" y="2892"/>
              <a:ext cx="2514" cy="798"/>
            </a:xfrm>
            <a:prstGeom prst="rect">
              <a:avLst/>
            </a:prstGeom>
            <a:noFill/>
            <a:ln w="28575">
              <a:noFill/>
              <a:miter lim="800000"/>
              <a:headEnd/>
              <a:tailEnd/>
            </a:ln>
            <a:effectLst/>
          </p:spPr>
          <p:txBody>
            <a:bodyPr lIns="92075" tIns="46038" rIns="92075" bIns="46038">
              <a:spAutoFit/>
            </a:bodyPr>
            <a:lstStyle/>
            <a:p>
              <a:pPr>
                <a:lnSpc>
                  <a:spcPct val="110000"/>
                </a:lnSpc>
                <a:spcBef>
                  <a:spcPct val="20000"/>
                </a:spcBef>
                <a:buClr>
                  <a:schemeClr val="folHlink"/>
                </a:buClr>
                <a:buSzPct val="75000"/>
                <a:buFont typeface="Monotype Sorts" pitchFamily="2" charset="2"/>
                <a:buNone/>
                <a:defRPr/>
              </a:pPr>
              <a:r>
                <a:rPr lang="en-US" altLang="zh-CN" sz="3600" dirty="0">
                  <a:solidFill>
                    <a:srgbClr val="C00000"/>
                  </a:solidFill>
                  <a:latin typeface="+mj-lt"/>
                  <a:ea typeface="+mj-ea"/>
                  <a:cs typeface="+mj-cs"/>
                </a:rPr>
                <a:t>NFA M        </a:t>
              </a:r>
              <a:r>
                <a:rPr lang="zh-CN" altLang="en-US" sz="3600" dirty="0">
                  <a:solidFill>
                    <a:srgbClr val="C00000"/>
                  </a:solidFill>
                  <a:latin typeface="+mj-lt"/>
                  <a:ea typeface="+mj-ea"/>
                  <a:cs typeface="+mj-cs"/>
                </a:rPr>
                <a:t>正规式</a:t>
              </a:r>
              <a:r>
                <a:rPr lang="en-US" altLang="zh-CN" sz="3600" dirty="0">
                  <a:solidFill>
                    <a:srgbClr val="C00000"/>
                  </a:solidFill>
                  <a:latin typeface="+mj-lt"/>
                  <a:ea typeface="+mj-ea"/>
                  <a:cs typeface="+mj-cs"/>
                </a:rPr>
                <a:t>R</a:t>
              </a:r>
            </a:p>
          </p:txBody>
        </p:sp>
        <p:sp>
          <p:nvSpPr>
            <p:cNvPr id="826375" name="Line 7"/>
            <p:cNvSpPr>
              <a:spLocks noChangeShapeType="1"/>
            </p:cNvSpPr>
            <p:nvPr/>
          </p:nvSpPr>
          <p:spPr bwMode="auto">
            <a:xfrm>
              <a:off x="2313" y="3119"/>
              <a:ext cx="481" cy="0"/>
            </a:xfrm>
            <a:prstGeom prst="line">
              <a:avLst/>
            </a:prstGeom>
            <a:noFill/>
            <a:ln w="76200">
              <a:solidFill>
                <a:srgbClr val="C00000"/>
              </a:solidFill>
              <a:round/>
              <a:headEnd type="triangle" w="med" len="med"/>
              <a:tailEnd type="triangle" w="med" len="med"/>
            </a:ln>
            <a:effectLst/>
          </p:spPr>
          <p:txBody>
            <a:bodyPr lIns="92075" tIns="46038" rIns="92075" bIns="46038"/>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sp>
        <p:nvSpPr>
          <p:cNvPr id="10"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6373">
                                            <p:txEl>
                                              <p:pRg st="0" end="0"/>
                                            </p:txEl>
                                          </p:spTgt>
                                        </p:tgtEl>
                                        <p:attrNameLst>
                                          <p:attrName>style.visibility</p:attrName>
                                        </p:attrNameLst>
                                      </p:cBhvr>
                                      <p:to>
                                        <p:strVal val="visible"/>
                                      </p:to>
                                    </p:set>
                                    <p:anim calcmode="lin" valueType="num">
                                      <p:cBhvr additive="base">
                                        <p:cTn id="7" dur="500" fill="hold"/>
                                        <p:tgtEl>
                                          <p:spTgt spid="82637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2637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6373">
                                            <p:txEl>
                                              <p:pRg st="2" end="2"/>
                                            </p:txEl>
                                          </p:spTgt>
                                        </p:tgtEl>
                                        <p:attrNameLst>
                                          <p:attrName>style.visibility</p:attrName>
                                        </p:attrNameLst>
                                      </p:cBhvr>
                                      <p:to>
                                        <p:strVal val="visible"/>
                                      </p:to>
                                    </p:set>
                                    <p:anim calcmode="lin" valueType="num">
                                      <p:cBhvr additive="base">
                                        <p:cTn id="13" dur="500" fill="hold"/>
                                        <p:tgtEl>
                                          <p:spTgt spid="82637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2637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par>
                          <p:cTn id="20" fill="hold" nodeType="afterGroup">
                            <p:stCondLst>
                              <p:cond delay="500"/>
                            </p:stCondLst>
                            <p:childTnLst>
                              <p:par>
                                <p:cTn id="21" presetID="2" presetClass="entr" presetSubtype="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6373" grpId="0" build="p" autoUpdateAnimBg="0"/>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日期占位符 3"/>
          <p:cNvSpPr>
            <a:spLocks noGrp="1"/>
          </p:cNvSpPr>
          <p:nvPr>
            <p:ph type="dt" sz="quarter" idx="10"/>
          </p:nvPr>
        </p:nvSpPr>
        <p:spPr/>
        <p:txBody>
          <a:bodyPr/>
          <a:lstStyle/>
          <a:p>
            <a:pPr>
              <a:defRPr/>
            </a:pPr>
            <a:fld id="{331F4B0D-6CF7-4413-AC75-D6881E54E28F}" type="datetime1">
              <a:rPr lang="zh-CN" altLang="en-US"/>
              <a:pPr>
                <a:defRPr/>
              </a:pPr>
              <a:t>2020/10/7</a:t>
            </a:fld>
            <a:endParaRPr lang="en-US" altLang="zh-CN"/>
          </a:p>
        </p:txBody>
      </p:sp>
      <p:sp>
        <p:nvSpPr>
          <p:cNvPr id="460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E9C8F5FC-C282-488D-8BB6-516C20857A5D}" type="slidenum">
              <a:rPr lang="en-US" altLang="zh-CN" sz="1400" smtClean="0"/>
              <a:pPr>
                <a:spcBef>
                  <a:spcPct val="0"/>
                </a:spcBef>
                <a:buClrTx/>
                <a:buSzTx/>
                <a:buFontTx/>
                <a:buNone/>
              </a:pPr>
              <a:t>36</a:t>
            </a:fld>
            <a:endParaRPr lang="en-US" altLang="zh-CN" sz="1400"/>
          </a:p>
        </p:txBody>
      </p:sp>
      <p:sp>
        <p:nvSpPr>
          <p:cNvPr id="838660" name="Rectangle 4"/>
          <p:cNvSpPr>
            <a:spLocks noChangeArrowheads="1"/>
          </p:cNvSpPr>
          <p:nvPr/>
        </p:nvSpPr>
        <p:spPr bwMode="auto">
          <a:xfrm>
            <a:off x="2771775" y="0"/>
            <a:ext cx="4048125" cy="652463"/>
          </a:xfrm>
          <a:prstGeom prst="rect">
            <a:avLst/>
          </a:prstGeom>
          <a:noFill/>
          <a:ln w="9525">
            <a:noFill/>
            <a:miter lim="800000"/>
            <a:headEnd/>
            <a:tailEnd/>
          </a:ln>
          <a:effectLst/>
        </p:spPr>
        <p:txBody>
          <a:bodyPr wrap="none" lIns="92075" tIns="46038" rIns="92075" bIns="46038">
            <a:spAutoFit/>
          </a:bodyPr>
          <a:lstStyle/>
          <a:p>
            <a:pPr>
              <a:lnSpc>
                <a:spcPct val="110000"/>
              </a:lnSpc>
              <a:spcBef>
                <a:spcPct val="20000"/>
              </a:spcBef>
              <a:buClr>
                <a:schemeClr val="folHlink"/>
              </a:buClr>
              <a:buSzPct val="75000"/>
              <a:buFont typeface="Monotype Sorts" pitchFamily="2" charset="2"/>
              <a:buNone/>
              <a:defRPr/>
            </a:pPr>
            <a:r>
              <a:rPr lang="zh-CN" altLang="en-US" sz="3600" dirty="0">
                <a:solidFill>
                  <a:srgbClr val="C00000"/>
                </a:solidFill>
                <a:effectLst>
                  <a:outerShdw blurRad="38100" dist="38100" dir="2700000" algn="tl">
                    <a:srgbClr val="000000"/>
                  </a:outerShdw>
                </a:effectLst>
                <a:latin typeface="Times New Roman" pitchFamily="18" charset="0"/>
              </a:rPr>
              <a:t>正规式</a:t>
            </a:r>
            <a:r>
              <a:rPr lang="en-US" altLang="zh-CN" sz="3600" dirty="0">
                <a:solidFill>
                  <a:srgbClr val="C00000"/>
                </a:solidFill>
                <a:effectLst>
                  <a:outerShdw blurRad="38100" dist="38100" dir="2700000" algn="tl">
                    <a:srgbClr val="000000"/>
                  </a:outerShdw>
                </a:effectLst>
                <a:latin typeface="Times New Roman" pitchFamily="18" charset="0"/>
              </a:rPr>
              <a:t>R </a:t>
            </a:r>
            <a:r>
              <a:rPr lang="en-US" altLang="zh-CN" sz="3200" dirty="0">
                <a:solidFill>
                  <a:srgbClr val="C00000"/>
                </a:solidFill>
                <a:latin typeface="Times New Roman" pitchFamily="18" charset="0"/>
              </a:rPr>
              <a:t>=&gt;</a:t>
            </a:r>
            <a:r>
              <a:rPr lang="en-US" altLang="zh-CN" sz="3600" dirty="0">
                <a:solidFill>
                  <a:srgbClr val="C00000"/>
                </a:solidFill>
                <a:effectLst>
                  <a:outerShdw blurRad="38100" dist="38100" dir="2700000" algn="tl">
                    <a:srgbClr val="000000"/>
                  </a:outerShdw>
                </a:effectLst>
                <a:latin typeface="Times New Roman" pitchFamily="18" charset="0"/>
              </a:rPr>
              <a:t> NFA M</a:t>
            </a:r>
          </a:p>
        </p:txBody>
      </p:sp>
      <p:sp>
        <p:nvSpPr>
          <p:cNvPr id="838662" name="Rectangle 6"/>
          <p:cNvSpPr>
            <a:spLocks noChangeArrowheads="1"/>
          </p:cNvSpPr>
          <p:nvPr/>
        </p:nvSpPr>
        <p:spPr bwMode="auto">
          <a:xfrm>
            <a:off x="611188" y="3357563"/>
            <a:ext cx="8675687" cy="1292225"/>
          </a:xfrm>
          <a:prstGeom prst="rect">
            <a:avLst/>
          </a:prstGeom>
          <a:noFill/>
          <a:ln w="9525">
            <a:noFill/>
            <a:miter lim="800000"/>
            <a:headEnd/>
            <a:tailEnd/>
          </a:ln>
          <a:effectLst/>
        </p:spPr>
        <p:txBody>
          <a:bodyPr/>
          <a:lstStyle/>
          <a:p>
            <a:pPr marL="342900" indent="-342900">
              <a:lnSpc>
                <a:spcPct val="120000"/>
              </a:lnSpc>
              <a:spcBef>
                <a:spcPct val="20000"/>
              </a:spcBef>
              <a:buClr>
                <a:schemeClr val="tx2"/>
              </a:buClr>
              <a:buSzPct val="75000"/>
              <a:buFont typeface="Monotype Sorts" pitchFamily="2" charset="2"/>
              <a:buNone/>
              <a:defRPr/>
            </a:pPr>
            <a:r>
              <a:rPr lang="zh-CN" altLang="en-US" sz="3200" dirty="0">
                <a:solidFill>
                  <a:schemeClr val="bg2"/>
                </a:solidFill>
                <a:effectLst>
                  <a:outerShdw blurRad="38100" dist="38100" dir="2700000" algn="tl">
                    <a:srgbClr val="000000"/>
                  </a:outerShdw>
                </a:effectLst>
                <a:latin typeface="Times New Roman" pitchFamily="18" charset="0"/>
                <a:ea typeface="楷体_GB2312" pitchFamily="49" charset="-122"/>
              </a:rPr>
              <a:t>（</a:t>
            </a:r>
            <a:r>
              <a:rPr lang="en-US" altLang="zh-CN" sz="3200" dirty="0">
                <a:solidFill>
                  <a:schemeClr val="bg2"/>
                </a:solidFill>
                <a:effectLst>
                  <a:outerShdw blurRad="38100" dist="38100" dir="2700000" algn="tl">
                    <a:srgbClr val="000000"/>
                  </a:outerShdw>
                </a:effectLst>
                <a:latin typeface="Times New Roman" pitchFamily="18" charset="0"/>
                <a:ea typeface="楷体_GB2312" pitchFamily="49" charset="-122"/>
              </a:rPr>
              <a:t>2</a:t>
            </a:r>
            <a:r>
              <a:rPr lang="zh-CN" altLang="en-US" sz="3200" dirty="0">
                <a:solidFill>
                  <a:schemeClr val="bg2"/>
                </a:solidFill>
                <a:effectLst>
                  <a:outerShdw blurRad="38100" dist="38100" dir="2700000" algn="tl">
                    <a:srgbClr val="000000"/>
                  </a:outerShdw>
                </a:effectLst>
                <a:latin typeface="Times New Roman" pitchFamily="18" charset="0"/>
                <a:ea typeface="楷体_GB2312" pitchFamily="49" charset="-122"/>
              </a:rPr>
              <a:t>）</a:t>
            </a:r>
            <a:r>
              <a:rPr lang="zh-CN" altLang="en-US" sz="3200" dirty="0">
                <a:solidFill>
                  <a:schemeClr val="bg2"/>
                </a:solidFill>
                <a:latin typeface="Times New Roman" pitchFamily="18" charset="0"/>
                <a:ea typeface="楷体_GB2312" pitchFamily="49" charset="-122"/>
              </a:rPr>
              <a:t>对</a:t>
            </a:r>
            <a:r>
              <a:rPr lang="en-US" altLang="zh-CN" sz="3200" dirty="0">
                <a:solidFill>
                  <a:schemeClr val="bg2"/>
                </a:solidFill>
                <a:latin typeface="Times New Roman" pitchFamily="18" charset="0"/>
                <a:ea typeface="楷体_GB2312" pitchFamily="49" charset="-122"/>
              </a:rPr>
              <a:t>R</a:t>
            </a:r>
            <a:r>
              <a:rPr lang="zh-CN" altLang="en-US" sz="3200" dirty="0">
                <a:solidFill>
                  <a:schemeClr val="bg2"/>
                </a:solidFill>
                <a:latin typeface="Times New Roman" pitchFamily="18" charset="0"/>
                <a:ea typeface="楷体_GB2312" pitchFamily="49" charset="-122"/>
              </a:rPr>
              <a:t>进行分裂：</a:t>
            </a:r>
            <a:r>
              <a:rPr lang="zh-CN" altLang="en-US" sz="3200" dirty="0">
                <a:solidFill>
                  <a:schemeClr val="bg2"/>
                </a:solidFill>
                <a:latin typeface="Times New Roman" pitchFamily="18" charset="0"/>
                <a:ea typeface="楷体_GB2312" pitchFamily="49" charset="-122"/>
                <a:sym typeface="Symbol" pitchFamily="18" charset="2"/>
              </a:rPr>
              <a:t>加入结点和弧，直到所有弧的标记都是</a:t>
            </a:r>
            <a:r>
              <a:rPr lang="en-US" altLang="zh-CN" sz="3200" dirty="0">
                <a:solidFill>
                  <a:schemeClr val="bg2"/>
                </a:solidFill>
                <a:latin typeface="Times New Roman" pitchFamily="18" charset="0"/>
                <a:ea typeface="楷体_GB2312" pitchFamily="49" charset="-122"/>
                <a:sym typeface="Symbol" pitchFamily="18" charset="2"/>
              </a:rPr>
              <a:t>Σ</a:t>
            </a:r>
            <a:r>
              <a:rPr lang="zh-CN" altLang="en-US" sz="3200" dirty="0">
                <a:solidFill>
                  <a:schemeClr val="bg2"/>
                </a:solidFill>
                <a:latin typeface="Times New Roman" pitchFamily="18" charset="0"/>
                <a:ea typeface="楷体_GB2312" pitchFamily="49" charset="-122"/>
                <a:sym typeface="Symbol" pitchFamily="18" charset="2"/>
              </a:rPr>
              <a:t>上的元素或。</a:t>
            </a:r>
            <a:endParaRPr lang="zh-CN" altLang="en-US" sz="3200" dirty="0">
              <a:solidFill>
                <a:schemeClr val="bg2"/>
              </a:solidFill>
              <a:effectLst>
                <a:outerShdw blurRad="38100" dist="38100" dir="2700000" algn="tl">
                  <a:srgbClr val="000000"/>
                </a:outerShdw>
              </a:effectLst>
              <a:latin typeface="Times New Roman" pitchFamily="18" charset="0"/>
            </a:endParaRPr>
          </a:p>
        </p:txBody>
      </p:sp>
      <p:sp>
        <p:nvSpPr>
          <p:cNvPr id="838672" name="Text Box 16"/>
          <p:cNvSpPr txBox="1">
            <a:spLocks noChangeArrowheads="1"/>
          </p:cNvSpPr>
          <p:nvPr/>
        </p:nvSpPr>
        <p:spPr bwMode="auto">
          <a:xfrm>
            <a:off x="503238" y="836613"/>
            <a:ext cx="8640762" cy="1225550"/>
          </a:xfrm>
          <a:prstGeom prst="rect">
            <a:avLst/>
          </a:prstGeom>
          <a:noFill/>
          <a:ln w="9525">
            <a:noFill/>
            <a:miter lim="800000"/>
            <a:headEnd/>
            <a:tailEnd/>
          </a:ln>
          <a:effectLst/>
        </p:spPr>
        <p:txBody>
          <a:bodyPr lIns="92075" tIns="46038" rIns="92075" bIns="46038">
            <a:spAutoFit/>
          </a:bodyPr>
          <a:lstStyle/>
          <a:p>
            <a:pPr marL="457200" indent="-457200">
              <a:lnSpc>
                <a:spcPct val="110000"/>
              </a:lnSpc>
              <a:spcBef>
                <a:spcPct val="50000"/>
              </a:spcBef>
              <a:buClr>
                <a:schemeClr val="folHlink"/>
              </a:buClr>
              <a:buSzPct val="75000"/>
              <a:buFont typeface="Monotype Sorts" pitchFamily="2" charset="2"/>
              <a:buNone/>
              <a:defRPr/>
            </a:pPr>
            <a:r>
              <a:rPr lang="zh-CN" altLang="en-US" sz="3200" dirty="0">
                <a:solidFill>
                  <a:schemeClr val="bg2"/>
                </a:solidFill>
                <a:effectLst>
                  <a:outerShdw blurRad="38100" dist="38100" dir="2700000" algn="tl">
                    <a:srgbClr val="000000"/>
                  </a:outerShdw>
                </a:effectLst>
                <a:latin typeface="Times New Roman" pitchFamily="18" charset="0"/>
                <a:ea typeface="楷体_GB2312" pitchFamily="49" charset="-122"/>
              </a:rPr>
              <a:t>（</a:t>
            </a:r>
            <a:r>
              <a:rPr lang="en-US" altLang="zh-CN" sz="3200" dirty="0">
                <a:solidFill>
                  <a:schemeClr val="bg2"/>
                </a:solidFill>
                <a:effectLst>
                  <a:outerShdw blurRad="38100" dist="38100" dir="2700000" algn="tl">
                    <a:srgbClr val="000000"/>
                  </a:outerShdw>
                </a:effectLst>
                <a:latin typeface="Times New Roman" pitchFamily="18" charset="0"/>
                <a:ea typeface="楷体_GB2312" pitchFamily="49" charset="-122"/>
              </a:rPr>
              <a:t>1</a:t>
            </a:r>
            <a:r>
              <a:rPr lang="zh-CN" altLang="en-US" sz="3200" dirty="0">
                <a:solidFill>
                  <a:schemeClr val="bg2"/>
                </a:solidFill>
                <a:effectLst>
                  <a:outerShdw blurRad="38100" dist="38100" dir="2700000" algn="tl">
                    <a:srgbClr val="000000"/>
                  </a:outerShdw>
                </a:effectLst>
                <a:latin typeface="Times New Roman" pitchFamily="18" charset="0"/>
                <a:ea typeface="楷体_GB2312" pitchFamily="49" charset="-122"/>
              </a:rPr>
              <a:t>）</a:t>
            </a:r>
            <a:r>
              <a:rPr lang="zh-CN" altLang="en-US" sz="3200" dirty="0">
                <a:solidFill>
                  <a:schemeClr val="bg2"/>
                </a:solidFill>
                <a:latin typeface="Times New Roman" pitchFamily="18" charset="0"/>
                <a:ea typeface="楷体_GB2312" pitchFamily="49" charset="-122"/>
                <a:sym typeface="Symbol" pitchFamily="18" charset="2"/>
              </a:rPr>
              <a:t>构造一个</a:t>
            </a:r>
            <a:r>
              <a:rPr lang="zh-CN" altLang="en-US" sz="3200" dirty="0">
                <a:solidFill>
                  <a:schemeClr val="accent2">
                    <a:lumMod val="50000"/>
                  </a:schemeClr>
                </a:solidFill>
                <a:latin typeface="Times New Roman" pitchFamily="18" charset="0"/>
                <a:ea typeface="楷体_GB2312" pitchFamily="49" charset="-122"/>
                <a:sym typeface="Symbol" pitchFamily="18" charset="2"/>
              </a:rPr>
              <a:t>广义的</a:t>
            </a:r>
            <a:r>
              <a:rPr lang="en-US" altLang="zh-CN" sz="3200" dirty="0">
                <a:solidFill>
                  <a:schemeClr val="bg2"/>
                </a:solidFill>
                <a:latin typeface="Times New Roman" pitchFamily="18" charset="0"/>
                <a:ea typeface="楷体_GB2312" pitchFamily="49" charset="-122"/>
                <a:sym typeface="Symbol" pitchFamily="18" charset="2"/>
              </a:rPr>
              <a:t>NFA M</a:t>
            </a:r>
            <a:r>
              <a:rPr lang="zh-CN" altLang="en-US" sz="3200" dirty="0">
                <a:solidFill>
                  <a:schemeClr val="bg2"/>
                </a:solidFill>
                <a:latin typeface="Times New Roman" pitchFamily="18" charset="0"/>
                <a:ea typeface="楷体_GB2312" pitchFamily="49" charset="-122"/>
                <a:sym typeface="Symbol" pitchFamily="18" charset="2"/>
              </a:rPr>
              <a:t>状态图：</a:t>
            </a:r>
          </a:p>
          <a:p>
            <a:pPr marL="457200" indent="-457200">
              <a:lnSpc>
                <a:spcPct val="110000"/>
              </a:lnSpc>
              <a:spcBef>
                <a:spcPct val="10000"/>
              </a:spcBef>
              <a:buClr>
                <a:schemeClr val="folHlink"/>
              </a:buClr>
              <a:buSzPct val="75000"/>
              <a:buFont typeface="Monotype Sorts" pitchFamily="2" charset="2"/>
              <a:buNone/>
              <a:defRPr/>
            </a:pPr>
            <a:r>
              <a:rPr lang="zh-CN" altLang="en-US" sz="3200" dirty="0">
                <a:solidFill>
                  <a:schemeClr val="bg2"/>
                </a:solidFill>
                <a:latin typeface="Times New Roman" pitchFamily="18" charset="0"/>
                <a:ea typeface="楷体_GB2312" pitchFamily="49" charset="-122"/>
                <a:sym typeface="Symbol" pitchFamily="18" charset="2"/>
              </a:rPr>
              <a:t>	  只有一个初态</a:t>
            </a:r>
            <a:r>
              <a:rPr lang="en-US" altLang="zh-CN" sz="3200" b="0" dirty="0">
                <a:solidFill>
                  <a:schemeClr val="bg2"/>
                </a:solidFill>
                <a:latin typeface="Times New Roman" pitchFamily="18" charset="0"/>
              </a:rPr>
              <a:t>S</a:t>
            </a:r>
            <a:r>
              <a:rPr lang="en-US" altLang="zh-CN" sz="3200" b="0" baseline="-25000" dirty="0">
                <a:solidFill>
                  <a:schemeClr val="bg2"/>
                </a:solidFill>
                <a:latin typeface="Times New Roman" pitchFamily="18" charset="0"/>
              </a:rPr>
              <a:t>0</a:t>
            </a:r>
            <a:r>
              <a:rPr lang="zh-CN" altLang="en-US" sz="3200" dirty="0">
                <a:solidFill>
                  <a:schemeClr val="bg2"/>
                </a:solidFill>
                <a:latin typeface="Times New Roman" pitchFamily="18" charset="0"/>
                <a:ea typeface="楷体_GB2312" pitchFamily="49" charset="-122"/>
                <a:sym typeface="Symbol" pitchFamily="18" charset="2"/>
              </a:rPr>
              <a:t>和终态</a:t>
            </a:r>
            <a:r>
              <a:rPr lang="en-US" altLang="zh-CN" sz="3200" b="0" dirty="0">
                <a:solidFill>
                  <a:schemeClr val="bg2"/>
                </a:solidFill>
                <a:latin typeface="Times New Roman" pitchFamily="18" charset="0"/>
              </a:rPr>
              <a:t>S</a:t>
            </a:r>
            <a:r>
              <a:rPr lang="en-US" altLang="zh-CN" sz="3200" b="0" baseline="-25000" dirty="0">
                <a:solidFill>
                  <a:schemeClr val="bg2"/>
                </a:solidFill>
                <a:latin typeface="Times New Roman" pitchFamily="18" charset="0"/>
              </a:rPr>
              <a:t>1</a:t>
            </a:r>
            <a:r>
              <a:rPr lang="zh-CN" altLang="en-US" sz="3200" dirty="0">
                <a:solidFill>
                  <a:schemeClr val="bg2"/>
                </a:solidFill>
                <a:latin typeface="Times New Roman" pitchFamily="18" charset="0"/>
                <a:ea typeface="楷体_GB2312" pitchFamily="49" charset="-122"/>
                <a:sym typeface="Symbol" pitchFamily="18" charset="2"/>
              </a:rPr>
              <a:t>，有向弧标记为 </a:t>
            </a:r>
            <a:r>
              <a:rPr lang="en-US" altLang="zh-CN" sz="3200" dirty="0">
                <a:solidFill>
                  <a:schemeClr val="bg2"/>
                </a:solidFill>
                <a:latin typeface="Times New Roman" pitchFamily="18" charset="0"/>
                <a:ea typeface="楷体_GB2312" pitchFamily="49" charset="-122"/>
                <a:sym typeface="Symbol" pitchFamily="18" charset="2"/>
              </a:rPr>
              <a:t>R</a:t>
            </a:r>
          </a:p>
        </p:txBody>
      </p:sp>
      <p:sp>
        <p:nvSpPr>
          <p:cNvPr id="46087" name="Rectangle 74"/>
          <p:cNvSpPr>
            <a:spLocks noChangeArrowheads="1"/>
          </p:cNvSpPr>
          <p:nvPr/>
        </p:nvSpPr>
        <p:spPr bwMode="auto">
          <a:xfrm>
            <a:off x="7618413" y="0"/>
            <a:ext cx="1525587"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zh-CN" altLang="en-US">
                <a:solidFill>
                  <a:schemeClr val="bg1"/>
                </a:solidFill>
              </a:rPr>
              <a:t>分裂法</a:t>
            </a:r>
          </a:p>
        </p:txBody>
      </p:sp>
      <p:grpSp>
        <p:nvGrpSpPr>
          <p:cNvPr id="16" name="Group 111"/>
          <p:cNvGrpSpPr>
            <a:grpSpLocks/>
          </p:cNvGrpSpPr>
          <p:nvPr/>
        </p:nvGrpSpPr>
        <p:grpSpPr bwMode="auto">
          <a:xfrm>
            <a:off x="2122488" y="2330450"/>
            <a:ext cx="2725737" cy="798513"/>
            <a:chOff x="629" y="1343"/>
            <a:chExt cx="1291" cy="385"/>
          </a:xfrm>
        </p:grpSpPr>
        <p:sp>
          <p:nvSpPr>
            <p:cNvPr id="46090" name="Oval 50"/>
            <p:cNvSpPr>
              <a:spLocks noChangeArrowheads="1"/>
            </p:cNvSpPr>
            <p:nvPr/>
          </p:nvSpPr>
          <p:spPr bwMode="auto">
            <a:xfrm>
              <a:off x="816" y="1440"/>
              <a:ext cx="240" cy="240"/>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ea typeface="楷体_GB2312" pitchFamily="49" charset="-122"/>
                </a:rPr>
                <a:t>S</a:t>
              </a:r>
              <a:r>
                <a:rPr lang="en-US" altLang="zh-CN" sz="2400" baseline="-25000">
                  <a:solidFill>
                    <a:schemeClr val="bg2"/>
                  </a:solidFill>
                  <a:ea typeface="楷体_GB2312" pitchFamily="49" charset="-122"/>
                </a:rPr>
                <a:t>0</a:t>
              </a:r>
            </a:p>
          </p:txBody>
        </p:sp>
        <p:grpSp>
          <p:nvGrpSpPr>
            <p:cNvPr id="46091" name="Group 51"/>
            <p:cNvGrpSpPr>
              <a:grpSpLocks/>
            </p:cNvGrpSpPr>
            <p:nvPr/>
          </p:nvGrpSpPr>
          <p:grpSpPr bwMode="auto">
            <a:xfrm>
              <a:off x="1584" y="1392"/>
              <a:ext cx="336" cy="336"/>
              <a:chOff x="4224" y="960"/>
              <a:chExt cx="336" cy="336"/>
            </a:xfrm>
          </p:grpSpPr>
          <p:sp>
            <p:nvSpPr>
              <p:cNvPr id="22" name="Oval 52"/>
              <p:cNvSpPr>
                <a:spLocks noChangeArrowheads="1"/>
              </p:cNvSpPr>
              <p:nvPr/>
            </p:nvSpPr>
            <p:spPr bwMode="auto">
              <a:xfrm>
                <a:off x="4224" y="960"/>
                <a:ext cx="336" cy="336"/>
              </a:xfrm>
              <a:prstGeom prst="ellipse">
                <a:avLst/>
              </a:prstGeom>
              <a:solidFill>
                <a:schemeClr val="accent1"/>
              </a:solid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46096" name="Oval 53"/>
              <p:cNvSpPr>
                <a:spLocks noChangeArrowheads="1"/>
              </p:cNvSpPr>
              <p:nvPr/>
            </p:nvSpPr>
            <p:spPr bwMode="auto">
              <a:xfrm>
                <a:off x="4272" y="1008"/>
                <a:ext cx="240" cy="240"/>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ea typeface="楷体_GB2312" pitchFamily="49" charset="-122"/>
                  </a:rPr>
                  <a:t>S</a:t>
                </a:r>
                <a:r>
                  <a:rPr lang="en-US" altLang="zh-CN" sz="2400" baseline="-25000">
                    <a:solidFill>
                      <a:schemeClr val="bg2"/>
                    </a:solidFill>
                    <a:ea typeface="楷体_GB2312" pitchFamily="49" charset="-122"/>
                  </a:rPr>
                  <a:t>1</a:t>
                </a:r>
              </a:p>
            </p:txBody>
          </p:sp>
        </p:grpSp>
        <p:sp>
          <p:nvSpPr>
            <p:cNvPr id="19" name="Line 54"/>
            <p:cNvSpPr>
              <a:spLocks noChangeShapeType="1"/>
            </p:cNvSpPr>
            <p:nvPr/>
          </p:nvSpPr>
          <p:spPr bwMode="auto">
            <a:xfrm>
              <a:off x="629" y="1564"/>
              <a:ext cx="192" cy="0"/>
            </a:xfrm>
            <a:prstGeom prst="line">
              <a:avLst/>
            </a:prstGeom>
            <a:noFill/>
            <a:ln w="38100">
              <a:solidFill>
                <a:schemeClr val="bg2"/>
              </a:solidFill>
              <a:round/>
              <a:headEnd/>
              <a:tailEnd type="triangle" w="med" len="me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0" name="Line 55"/>
            <p:cNvSpPr>
              <a:spLocks noChangeShapeType="1"/>
            </p:cNvSpPr>
            <p:nvPr/>
          </p:nvSpPr>
          <p:spPr bwMode="auto">
            <a:xfrm>
              <a:off x="1064" y="1564"/>
              <a:ext cx="528" cy="0"/>
            </a:xfrm>
            <a:prstGeom prst="line">
              <a:avLst/>
            </a:prstGeom>
            <a:noFill/>
            <a:ln w="38100">
              <a:solidFill>
                <a:schemeClr val="bg2"/>
              </a:solidFill>
              <a:round/>
              <a:headEnd/>
              <a:tailEnd type="triangle" w="med" len="me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46094" name="Text Box 56"/>
            <p:cNvSpPr txBox="1">
              <a:spLocks noChangeArrowheads="1"/>
            </p:cNvSpPr>
            <p:nvPr/>
          </p:nvSpPr>
          <p:spPr bwMode="auto">
            <a:xfrm>
              <a:off x="1104" y="1343"/>
              <a:ext cx="43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2400">
                  <a:solidFill>
                    <a:schemeClr val="bg2"/>
                  </a:solidFill>
                </a:rPr>
                <a:t>R</a:t>
              </a:r>
              <a:endParaRPr lang="en-US" altLang="zh-CN" sz="2400" baseline="-25000">
                <a:solidFill>
                  <a:schemeClr val="bg2"/>
                </a:solidFill>
              </a:endParaRPr>
            </a:p>
          </p:txBody>
        </p:sp>
      </p:grpSp>
      <p:sp>
        <p:nvSpPr>
          <p:cNvPr id="17"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38662">
                                            <p:txEl>
                                              <p:pRg st="0" end="0"/>
                                            </p:txEl>
                                          </p:spTgt>
                                        </p:tgtEl>
                                        <p:attrNameLst>
                                          <p:attrName>style.visibility</p:attrName>
                                        </p:attrNameLst>
                                      </p:cBhvr>
                                      <p:to>
                                        <p:strVal val="visible"/>
                                      </p:to>
                                    </p:set>
                                    <p:anim calcmode="lin" valueType="num">
                                      <p:cBhvr additive="base">
                                        <p:cTn id="12" dur="500" fill="hold"/>
                                        <p:tgtEl>
                                          <p:spTgt spid="838662">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38662">
                                            <p:txEl>
                                              <p:pRg st="0" end="0"/>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 presetClass="entr" presetSubtype="6"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1+#ppt_w/2"/>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8662" grpId="0" build="p" autoUpdateAnimBg="0"/>
      <p:bldP spid="17"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 name="日期占位符 3"/>
          <p:cNvSpPr>
            <a:spLocks noGrp="1"/>
          </p:cNvSpPr>
          <p:nvPr>
            <p:ph type="dt" sz="quarter" idx="10"/>
          </p:nvPr>
        </p:nvSpPr>
        <p:spPr/>
        <p:txBody>
          <a:bodyPr/>
          <a:lstStyle/>
          <a:p>
            <a:pPr>
              <a:defRPr/>
            </a:pPr>
            <a:fld id="{ADDB2927-7E74-477C-B5DF-DF8AD386B9E1}" type="datetime1">
              <a:rPr lang="zh-CN" altLang="en-US"/>
              <a:pPr>
                <a:defRPr/>
              </a:pPr>
              <a:t>2020/10/7</a:t>
            </a:fld>
            <a:endParaRPr lang="en-US" altLang="zh-CN"/>
          </a:p>
        </p:txBody>
      </p:sp>
      <p:sp>
        <p:nvSpPr>
          <p:cNvPr id="839684" name="Rectangle 4"/>
          <p:cNvSpPr>
            <a:spLocks noChangeArrowheads="1"/>
          </p:cNvSpPr>
          <p:nvPr/>
        </p:nvSpPr>
        <p:spPr bwMode="auto">
          <a:xfrm>
            <a:off x="2743200" y="44450"/>
            <a:ext cx="4048125" cy="652463"/>
          </a:xfrm>
          <a:prstGeom prst="rect">
            <a:avLst/>
          </a:prstGeom>
          <a:noFill/>
          <a:ln w="9525">
            <a:noFill/>
            <a:miter lim="800000"/>
            <a:headEnd/>
            <a:tailEnd/>
          </a:ln>
          <a:effectLst/>
        </p:spPr>
        <p:txBody>
          <a:bodyPr wrap="none" lIns="92075" tIns="46038" rIns="92075" bIns="46038">
            <a:spAutoFit/>
          </a:bodyPr>
          <a:lstStyle/>
          <a:p>
            <a:pPr>
              <a:lnSpc>
                <a:spcPct val="110000"/>
              </a:lnSpc>
              <a:spcBef>
                <a:spcPct val="20000"/>
              </a:spcBef>
              <a:buClr>
                <a:schemeClr val="folHlink"/>
              </a:buClr>
              <a:buSzPct val="75000"/>
              <a:buFont typeface="Monotype Sorts" pitchFamily="2" charset="2"/>
              <a:buNone/>
              <a:defRPr/>
            </a:pPr>
            <a:r>
              <a:rPr lang="zh-CN" altLang="en-US" sz="3600" dirty="0">
                <a:solidFill>
                  <a:srgbClr val="C00000"/>
                </a:solidFill>
                <a:effectLst>
                  <a:outerShdw blurRad="38100" dist="38100" dir="2700000" algn="tl">
                    <a:srgbClr val="000000"/>
                  </a:outerShdw>
                </a:effectLst>
                <a:latin typeface="Times New Roman" pitchFamily="18" charset="0"/>
              </a:rPr>
              <a:t>正规式</a:t>
            </a:r>
            <a:r>
              <a:rPr lang="en-US" altLang="zh-CN" sz="3600" dirty="0">
                <a:solidFill>
                  <a:srgbClr val="C00000"/>
                </a:solidFill>
                <a:effectLst>
                  <a:outerShdw blurRad="38100" dist="38100" dir="2700000" algn="tl">
                    <a:srgbClr val="000000"/>
                  </a:outerShdw>
                </a:effectLst>
                <a:latin typeface="Times New Roman" pitchFamily="18" charset="0"/>
              </a:rPr>
              <a:t>R </a:t>
            </a:r>
            <a:r>
              <a:rPr lang="en-US" altLang="zh-CN" sz="3200" dirty="0">
                <a:solidFill>
                  <a:srgbClr val="C00000"/>
                </a:solidFill>
                <a:latin typeface="Times New Roman" pitchFamily="18" charset="0"/>
              </a:rPr>
              <a:t>=&gt;</a:t>
            </a:r>
            <a:r>
              <a:rPr lang="en-US" altLang="zh-CN" sz="3600" dirty="0">
                <a:solidFill>
                  <a:srgbClr val="C00000"/>
                </a:solidFill>
                <a:effectLst>
                  <a:outerShdw blurRad="38100" dist="38100" dir="2700000" algn="tl">
                    <a:srgbClr val="000000"/>
                  </a:outerShdw>
                </a:effectLst>
                <a:latin typeface="Times New Roman" pitchFamily="18" charset="0"/>
              </a:rPr>
              <a:t> NFA M</a:t>
            </a:r>
          </a:p>
        </p:txBody>
      </p:sp>
      <p:sp>
        <p:nvSpPr>
          <p:cNvPr id="47108" name="Rectangle 5"/>
          <p:cNvSpPr>
            <a:spLocks noChangeArrowheads="1"/>
          </p:cNvSpPr>
          <p:nvPr/>
        </p:nvSpPr>
        <p:spPr bwMode="auto">
          <a:xfrm>
            <a:off x="7735888" y="0"/>
            <a:ext cx="1422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defRPr/>
            </a:pPr>
            <a:r>
              <a:rPr lang="zh-CN" altLang="en-US" dirty="0">
                <a:solidFill>
                  <a:schemeClr val="bg1">
                    <a:lumMod val="75000"/>
                  </a:schemeClr>
                </a:solidFill>
              </a:rPr>
              <a:t>分裂法</a:t>
            </a:r>
          </a:p>
        </p:txBody>
      </p:sp>
      <p:sp>
        <p:nvSpPr>
          <p:cNvPr id="47109" name="Rectangle 47"/>
          <p:cNvSpPr>
            <a:spLocks noChangeArrowheads="1"/>
          </p:cNvSpPr>
          <p:nvPr/>
        </p:nvSpPr>
        <p:spPr bwMode="auto">
          <a:xfrm>
            <a:off x="762000" y="7620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a:ea typeface="楷体_GB2312" pitchFamily="49" charset="-122"/>
              </a:rPr>
              <a:t>若</a:t>
            </a:r>
            <a:r>
              <a:rPr lang="en-US" altLang="zh-CN" sz="2800">
                <a:solidFill>
                  <a:schemeClr val="bg2"/>
                </a:solidFill>
              </a:rPr>
              <a:t>R</a:t>
            </a:r>
            <a:r>
              <a:rPr lang="en-US" altLang="zh-CN" sz="2800" baseline="-25000">
                <a:solidFill>
                  <a:schemeClr val="bg2"/>
                </a:solidFill>
              </a:rPr>
              <a:t>1</a:t>
            </a:r>
            <a:r>
              <a:rPr lang="zh-CN" altLang="en-US" sz="2800">
                <a:solidFill>
                  <a:schemeClr val="bg2"/>
                </a:solidFill>
              </a:rPr>
              <a:t>、</a:t>
            </a:r>
            <a:r>
              <a:rPr lang="en-US" altLang="zh-CN" sz="2800">
                <a:solidFill>
                  <a:schemeClr val="bg2"/>
                </a:solidFill>
              </a:rPr>
              <a:t>R</a:t>
            </a:r>
            <a:r>
              <a:rPr lang="en-US" altLang="zh-CN" sz="2800" baseline="-25000">
                <a:solidFill>
                  <a:schemeClr val="bg2"/>
                </a:solidFill>
              </a:rPr>
              <a:t>2</a:t>
            </a:r>
            <a:r>
              <a:rPr lang="zh-CN" altLang="en-US">
                <a:solidFill>
                  <a:schemeClr val="bg2"/>
                </a:solidFill>
                <a:ea typeface="楷体_GB2312" pitchFamily="49" charset="-122"/>
              </a:rPr>
              <a:t>为</a:t>
            </a:r>
            <a:r>
              <a:rPr lang="en-US" altLang="zh-CN">
                <a:solidFill>
                  <a:schemeClr val="bg2"/>
                </a:solidFill>
                <a:ea typeface="楷体_GB2312" pitchFamily="49" charset="-122"/>
              </a:rPr>
              <a:t>Σ</a:t>
            </a:r>
            <a:r>
              <a:rPr lang="zh-CN" altLang="en-US">
                <a:solidFill>
                  <a:schemeClr val="bg2"/>
                </a:solidFill>
                <a:ea typeface="楷体_GB2312" pitchFamily="49" charset="-122"/>
              </a:rPr>
              <a:t>上的正规式</a:t>
            </a:r>
          </a:p>
        </p:txBody>
      </p:sp>
      <p:sp>
        <p:nvSpPr>
          <p:cNvPr id="47110" name="Rectangle 49"/>
          <p:cNvSpPr>
            <a:spLocks noChangeArrowheads="1"/>
          </p:cNvSpPr>
          <p:nvPr/>
        </p:nvSpPr>
        <p:spPr bwMode="auto">
          <a:xfrm>
            <a:off x="755650" y="1268413"/>
            <a:ext cx="3311525" cy="50482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800">
                <a:solidFill>
                  <a:schemeClr val="bg2"/>
                </a:solidFill>
                <a:ea typeface="楷体_GB2312" pitchFamily="49" charset="-122"/>
              </a:rPr>
              <a:t>(a) </a:t>
            </a:r>
            <a:r>
              <a:rPr lang="zh-CN" altLang="en-US" sz="2800">
                <a:solidFill>
                  <a:schemeClr val="bg2"/>
                </a:solidFill>
                <a:ea typeface="楷体_GB2312" pitchFamily="49" charset="-122"/>
              </a:rPr>
              <a:t>正规式 </a:t>
            </a:r>
            <a:r>
              <a:rPr lang="en-US" altLang="zh-CN" sz="2800">
                <a:solidFill>
                  <a:schemeClr val="bg2"/>
                </a:solidFill>
                <a:ea typeface="楷体_GB2312" pitchFamily="49" charset="-122"/>
              </a:rPr>
              <a:t>R = R</a:t>
            </a:r>
            <a:r>
              <a:rPr lang="en-US" altLang="zh-CN" sz="2800" baseline="-25000">
                <a:solidFill>
                  <a:schemeClr val="bg2"/>
                </a:solidFill>
                <a:ea typeface="楷体_GB2312" pitchFamily="49" charset="-122"/>
              </a:rPr>
              <a:t>1</a:t>
            </a:r>
            <a:r>
              <a:rPr lang="en-US" altLang="zh-CN" sz="2800">
                <a:solidFill>
                  <a:schemeClr val="bg2"/>
                </a:solidFill>
                <a:ea typeface="楷体_GB2312" pitchFamily="49" charset="-122"/>
              </a:rPr>
              <a:t>R</a:t>
            </a:r>
            <a:r>
              <a:rPr lang="en-US" altLang="zh-CN" sz="2800" baseline="-25000">
                <a:solidFill>
                  <a:schemeClr val="bg2"/>
                </a:solidFill>
                <a:ea typeface="楷体_GB2312" pitchFamily="49" charset="-122"/>
              </a:rPr>
              <a:t>2</a:t>
            </a:r>
          </a:p>
        </p:txBody>
      </p:sp>
      <p:grpSp>
        <p:nvGrpSpPr>
          <p:cNvPr id="2" name="Group 111"/>
          <p:cNvGrpSpPr>
            <a:grpSpLocks/>
          </p:cNvGrpSpPr>
          <p:nvPr/>
        </p:nvGrpSpPr>
        <p:grpSpPr bwMode="auto">
          <a:xfrm>
            <a:off x="757238" y="1908175"/>
            <a:ext cx="2725737" cy="923925"/>
            <a:chOff x="629" y="1282"/>
            <a:chExt cx="1291" cy="446"/>
          </a:xfrm>
        </p:grpSpPr>
        <p:sp>
          <p:nvSpPr>
            <p:cNvPr id="47168" name="Oval 50"/>
            <p:cNvSpPr>
              <a:spLocks noChangeArrowheads="1"/>
            </p:cNvSpPr>
            <p:nvPr/>
          </p:nvSpPr>
          <p:spPr bwMode="auto">
            <a:xfrm>
              <a:off x="816" y="1440"/>
              <a:ext cx="240" cy="240"/>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ea typeface="楷体_GB2312" pitchFamily="49" charset="-122"/>
                </a:rPr>
                <a:t>S</a:t>
              </a:r>
              <a:r>
                <a:rPr lang="en-US" altLang="zh-CN" sz="2400" baseline="-25000">
                  <a:solidFill>
                    <a:schemeClr val="bg2"/>
                  </a:solidFill>
                  <a:ea typeface="楷体_GB2312" pitchFamily="49" charset="-122"/>
                </a:rPr>
                <a:t>0</a:t>
              </a:r>
            </a:p>
          </p:txBody>
        </p:sp>
        <p:grpSp>
          <p:nvGrpSpPr>
            <p:cNvPr id="47169" name="Group 51"/>
            <p:cNvGrpSpPr>
              <a:grpSpLocks/>
            </p:cNvGrpSpPr>
            <p:nvPr/>
          </p:nvGrpSpPr>
          <p:grpSpPr bwMode="auto">
            <a:xfrm>
              <a:off x="1584" y="1392"/>
              <a:ext cx="336" cy="336"/>
              <a:chOff x="4224" y="960"/>
              <a:chExt cx="336" cy="336"/>
            </a:xfrm>
          </p:grpSpPr>
          <p:sp>
            <p:nvSpPr>
              <p:cNvPr id="839732" name="Oval 52"/>
              <p:cNvSpPr>
                <a:spLocks noChangeArrowheads="1"/>
              </p:cNvSpPr>
              <p:nvPr/>
            </p:nvSpPr>
            <p:spPr bwMode="auto">
              <a:xfrm>
                <a:off x="4224" y="960"/>
                <a:ext cx="336" cy="336"/>
              </a:xfrm>
              <a:prstGeom prst="ellipse">
                <a:avLst/>
              </a:prstGeom>
              <a:solidFill>
                <a:schemeClr val="accent1"/>
              </a:solidFill>
              <a:ln w="9525">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47174" name="Oval 53"/>
              <p:cNvSpPr>
                <a:spLocks noChangeArrowheads="1"/>
              </p:cNvSpPr>
              <p:nvPr/>
            </p:nvSpPr>
            <p:spPr bwMode="auto">
              <a:xfrm>
                <a:off x="4272" y="1008"/>
                <a:ext cx="240" cy="240"/>
              </a:xfrm>
              <a:prstGeom prst="ellipse">
                <a:avLst/>
              </a:prstGeom>
              <a:solidFill>
                <a:schemeClr val="accent1"/>
              </a:solidFill>
              <a:ln w="9525">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ea typeface="楷体_GB2312" pitchFamily="49" charset="-122"/>
                  </a:rPr>
                  <a:t>S</a:t>
                </a:r>
                <a:r>
                  <a:rPr lang="en-US" altLang="zh-CN" sz="2400" baseline="-25000">
                    <a:solidFill>
                      <a:schemeClr val="bg2"/>
                    </a:solidFill>
                    <a:ea typeface="楷体_GB2312" pitchFamily="49" charset="-122"/>
                  </a:rPr>
                  <a:t>1</a:t>
                </a:r>
              </a:p>
            </p:txBody>
          </p:sp>
        </p:grpSp>
        <p:sp>
          <p:nvSpPr>
            <p:cNvPr id="839734" name="Line 54"/>
            <p:cNvSpPr>
              <a:spLocks noChangeShapeType="1"/>
            </p:cNvSpPr>
            <p:nvPr/>
          </p:nvSpPr>
          <p:spPr bwMode="auto">
            <a:xfrm>
              <a:off x="629" y="1564"/>
              <a:ext cx="192" cy="0"/>
            </a:xfrm>
            <a:prstGeom prst="line">
              <a:avLst/>
            </a:prstGeom>
            <a:noFill/>
            <a:ln w="38100">
              <a:solidFill>
                <a:schemeClr val="bg2"/>
              </a:solidFill>
              <a:round/>
              <a:headEnd/>
              <a:tailEnd type="triangle" w="med" len="me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39735" name="Line 55"/>
            <p:cNvSpPr>
              <a:spLocks noChangeShapeType="1"/>
            </p:cNvSpPr>
            <p:nvPr/>
          </p:nvSpPr>
          <p:spPr bwMode="auto">
            <a:xfrm>
              <a:off x="1064" y="1564"/>
              <a:ext cx="528" cy="0"/>
            </a:xfrm>
            <a:prstGeom prst="line">
              <a:avLst/>
            </a:prstGeom>
            <a:noFill/>
            <a:ln w="38100">
              <a:solidFill>
                <a:schemeClr val="bg2"/>
              </a:solidFill>
              <a:round/>
              <a:headEnd/>
              <a:tailEnd type="triangle" w="med" len="me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47172" name="Text Box 56"/>
            <p:cNvSpPr txBox="1">
              <a:spLocks noChangeArrowheads="1"/>
            </p:cNvSpPr>
            <p:nvPr/>
          </p:nvSpPr>
          <p:spPr bwMode="auto">
            <a:xfrm>
              <a:off x="1112" y="1282"/>
              <a:ext cx="43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2400">
                  <a:solidFill>
                    <a:schemeClr val="bg2"/>
                  </a:solidFill>
                </a:rPr>
                <a:t>R</a:t>
              </a:r>
              <a:r>
                <a:rPr lang="en-US" altLang="zh-CN" sz="2400" baseline="-25000">
                  <a:solidFill>
                    <a:schemeClr val="bg2"/>
                  </a:solidFill>
                </a:rPr>
                <a:t>1</a:t>
              </a:r>
              <a:r>
                <a:rPr lang="en-US" altLang="zh-CN" sz="2400">
                  <a:solidFill>
                    <a:schemeClr val="bg2"/>
                  </a:solidFill>
                </a:rPr>
                <a:t>R</a:t>
              </a:r>
              <a:r>
                <a:rPr lang="en-US" altLang="zh-CN" sz="2400" baseline="-25000">
                  <a:solidFill>
                    <a:schemeClr val="bg2"/>
                  </a:solidFill>
                </a:rPr>
                <a:t>2</a:t>
              </a:r>
            </a:p>
          </p:txBody>
        </p:sp>
      </p:grpSp>
      <p:grpSp>
        <p:nvGrpSpPr>
          <p:cNvPr id="4" name="Group 112"/>
          <p:cNvGrpSpPr>
            <a:grpSpLocks/>
          </p:cNvGrpSpPr>
          <p:nvPr/>
        </p:nvGrpSpPr>
        <p:grpSpPr bwMode="auto">
          <a:xfrm>
            <a:off x="4645025" y="1957388"/>
            <a:ext cx="4321175" cy="927100"/>
            <a:chOff x="2928" y="1336"/>
            <a:chExt cx="2064" cy="440"/>
          </a:xfrm>
        </p:grpSpPr>
        <p:sp>
          <p:nvSpPr>
            <p:cNvPr id="47158" name="Oval 57"/>
            <p:cNvSpPr>
              <a:spLocks noChangeArrowheads="1"/>
            </p:cNvSpPr>
            <p:nvPr/>
          </p:nvSpPr>
          <p:spPr bwMode="auto">
            <a:xfrm>
              <a:off x="3120" y="1488"/>
              <a:ext cx="240" cy="240"/>
            </a:xfrm>
            <a:prstGeom prst="ellipse">
              <a:avLst/>
            </a:prstGeom>
            <a:solidFill>
              <a:schemeClr val="accent1"/>
            </a:solidFill>
            <a:ln w="38100">
              <a:solidFill>
                <a:srgbClr val="000000"/>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S</a:t>
              </a:r>
              <a:r>
                <a:rPr lang="en-US" altLang="zh-CN" sz="2400" baseline="-25000">
                  <a:solidFill>
                    <a:schemeClr val="bg2"/>
                  </a:solidFill>
                </a:rPr>
                <a:t>0</a:t>
              </a:r>
            </a:p>
          </p:txBody>
        </p:sp>
        <p:grpSp>
          <p:nvGrpSpPr>
            <p:cNvPr id="47159" name="Group 58"/>
            <p:cNvGrpSpPr>
              <a:grpSpLocks/>
            </p:cNvGrpSpPr>
            <p:nvPr/>
          </p:nvGrpSpPr>
          <p:grpSpPr bwMode="auto">
            <a:xfrm>
              <a:off x="4656" y="1440"/>
              <a:ext cx="336" cy="336"/>
              <a:chOff x="4224" y="960"/>
              <a:chExt cx="336" cy="336"/>
            </a:xfrm>
          </p:grpSpPr>
          <p:sp>
            <p:nvSpPr>
              <p:cNvPr id="839739" name="Oval 59"/>
              <p:cNvSpPr>
                <a:spLocks noChangeArrowheads="1"/>
              </p:cNvSpPr>
              <p:nvPr/>
            </p:nvSpPr>
            <p:spPr bwMode="auto">
              <a:xfrm>
                <a:off x="4224" y="960"/>
                <a:ext cx="336" cy="336"/>
              </a:xfrm>
              <a:prstGeom prst="ellipse">
                <a:avLst/>
              </a:prstGeom>
              <a:solidFill>
                <a:schemeClr val="accent1"/>
              </a:solid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47167" name="Oval 60"/>
              <p:cNvSpPr>
                <a:spLocks noChangeArrowheads="1"/>
              </p:cNvSpPr>
              <p:nvPr/>
            </p:nvSpPr>
            <p:spPr bwMode="auto">
              <a:xfrm>
                <a:off x="4272" y="1008"/>
                <a:ext cx="240" cy="240"/>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S</a:t>
                </a:r>
                <a:r>
                  <a:rPr lang="en-US" altLang="zh-CN" sz="2400" baseline="-25000">
                    <a:solidFill>
                      <a:schemeClr val="bg2"/>
                    </a:solidFill>
                  </a:rPr>
                  <a:t>1</a:t>
                </a:r>
              </a:p>
            </p:txBody>
          </p:sp>
        </p:grpSp>
        <p:sp>
          <p:nvSpPr>
            <p:cNvPr id="839741" name="Line 61"/>
            <p:cNvSpPr>
              <a:spLocks noChangeShapeType="1"/>
            </p:cNvSpPr>
            <p:nvPr/>
          </p:nvSpPr>
          <p:spPr bwMode="auto">
            <a:xfrm>
              <a:off x="2928" y="1584"/>
              <a:ext cx="192" cy="0"/>
            </a:xfrm>
            <a:prstGeom prst="line">
              <a:avLst/>
            </a:prstGeom>
            <a:noFill/>
            <a:ln w="38100">
              <a:solidFill>
                <a:schemeClr val="bg2"/>
              </a:solidFill>
              <a:round/>
              <a:headEnd/>
              <a:tailEnd type="triangle" w="med" len="me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39742" name="Line 62"/>
            <p:cNvSpPr>
              <a:spLocks noChangeShapeType="1"/>
            </p:cNvSpPr>
            <p:nvPr/>
          </p:nvSpPr>
          <p:spPr bwMode="auto">
            <a:xfrm>
              <a:off x="3360" y="1593"/>
              <a:ext cx="528" cy="0"/>
            </a:xfrm>
            <a:prstGeom prst="line">
              <a:avLst/>
            </a:prstGeom>
            <a:noFill/>
            <a:ln w="38100">
              <a:solidFill>
                <a:schemeClr val="bg2"/>
              </a:solidFill>
              <a:round/>
              <a:headEnd/>
              <a:tailEnd type="triangle" w="med" len="me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47162" name="Text Box 63"/>
            <p:cNvSpPr txBox="1">
              <a:spLocks noChangeArrowheads="1"/>
            </p:cNvSpPr>
            <p:nvPr/>
          </p:nvSpPr>
          <p:spPr bwMode="auto">
            <a:xfrm>
              <a:off x="3406" y="1370"/>
              <a:ext cx="43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2400">
                  <a:solidFill>
                    <a:schemeClr val="bg2"/>
                  </a:solidFill>
                  <a:ea typeface="楷体_GB2312" pitchFamily="49" charset="-122"/>
                </a:rPr>
                <a:t>R</a:t>
              </a:r>
              <a:r>
                <a:rPr lang="en-US" altLang="zh-CN" sz="2400" baseline="-25000">
                  <a:solidFill>
                    <a:schemeClr val="bg2"/>
                  </a:solidFill>
                  <a:ea typeface="楷体_GB2312" pitchFamily="49" charset="-122"/>
                </a:rPr>
                <a:t>1</a:t>
              </a:r>
            </a:p>
          </p:txBody>
        </p:sp>
        <p:sp>
          <p:nvSpPr>
            <p:cNvPr id="47163" name="Oval 64"/>
            <p:cNvSpPr>
              <a:spLocks noChangeArrowheads="1"/>
            </p:cNvSpPr>
            <p:nvPr/>
          </p:nvSpPr>
          <p:spPr bwMode="auto">
            <a:xfrm>
              <a:off x="3888" y="1488"/>
              <a:ext cx="240" cy="240"/>
            </a:xfrm>
            <a:prstGeom prst="ellipse">
              <a:avLst/>
            </a:prstGeom>
            <a:solidFill>
              <a:schemeClr val="accent1"/>
            </a:solidFill>
            <a:ln w="38100">
              <a:solidFill>
                <a:srgbClr val="000000"/>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S</a:t>
              </a:r>
              <a:r>
                <a:rPr lang="en-US" altLang="zh-CN" sz="2400" baseline="-25000">
                  <a:solidFill>
                    <a:schemeClr val="bg2"/>
                  </a:solidFill>
                </a:rPr>
                <a:t>2</a:t>
              </a:r>
              <a:endParaRPr lang="en-US" altLang="zh-CN" sz="2400">
                <a:solidFill>
                  <a:schemeClr val="bg2"/>
                </a:solidFill>
                <a:latin typeface="楷体_GB2312" pitchFamily="49" charset="-122"/>
                <a:ea typeface="楷体_GB2312" pitchFamily="49" charset="-122"/>
              </a:endParaRPr>
            </a:p>
          </p:txBody>
        </p:sp>
        <p:sp>
          <p:nvSpPr>
            <p:cNvPr id="839745" name="Line 65"/>
            <p:cNvSpPr>
              <a:spLocks noChangeShapeType="1"/>
            </p:cNvSpPr>
            <p:nvPr/>
          </p:nvSpPr>
          <p:spPr bwMode="auto">
            <a:xfrm>
              <a:off x="4137" y="1593"/>
              <a:ext cx="529" cy="0"/>
            </a:xfrm>
            <a:prstGeom prst="line">
              <a:avLst/>
            </a:prstGeom>
            <a:noFill/>
            <a:ln w="38100">
              <a:solidFill>
                <a:schemeClr val="bg2"/>
              </a:solidFill>
              <a:round/>
              <a:headEnd/>
              <a:tailEnd type="triangle" w="med" len="me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47165" name="Text Box 66"/>
            <p:cNvSpPr txBox="1">
              <a:spLocks noChangeArrowheads="1"/>
            </p:cNvSpPr>
            <p:nvPr/>
          </p:nvSpPr>
          <p:spPr bwMode="auto">
            <a:xfrm>
              <a:off x="4156" y="1336"/>
              <a:ext cx="43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2400">
                  <a:solidFill>
                    <a:schemeClr val="bg2"/>
                  </a:solidFill>
                  <a:ea typeface="楷体_GB2312" pitchFamily="49" charset="-122"/>
                </a:rPr>
                <a:t>R</a:t>
              </a:r>
              <a:r>
                <a:rPr lang="en-US" altLang="zh-CN" sz="2400" baseline="-25000">
                  <a:solidFill>
                    <a:schemeClr val="bg2"/>
                  </a:solidFill>
                  <a:ea typeface="楷体_GB2312" pitchFamily="49" charset="-122"/>
                </a:rPr>
                <a:t>2</a:t>
              </a:r>
            </a:p>
          </p:txBody>
        </p:sp>
      </p:grpSp>
      <p:sp>
        <p:nvSpPr>
          <p:cNvPr id="839747" name="AutoShape 67"/>
          <p:cNvSpPr>
            <a:spLocks noChangeArrowheads="1"/>
          </p:cNvSpPr>
          <p:nvPr/>
        </p:nvSpPr>
        <p:spPr bwMode="auto">
          <a:xfrm>
            <a:off x="3579813" y="2365375"/>
            <a:ext cx="762000" cy="228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99CC"/>
          </a:solidFill>
          <a:ln w="9525">
            <a:solidFill>
              <a:schemeClr val="tx1"/>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39757" name="AutoShape 77"/>
          <p:cNvSpPr>
            <a:spLocks noChangeArrowheads="1"/>
          </p:cNvSpPr>
          <p:nvPr/>
        </p:nvSpPr>
        <p:spPr bwMode="auto">
          <a:xfrm>
            <a:off x="3986213" y="3967163"/>
            <a:ext cx="762000" cy="228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99CC"/>
          </a:solidFill>
          <a:ln w="9525">
            <a:solidFill>
              <a:schemeClr val="tx1"/>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nvGrpSpPr>
          <p:cNvPr id="6" name="Group 117"/>
          <p:cNvGrpSpPr>
            <a:grpSpLocks/>
          </p:cNvGrpSpPr>
          <p:nvPr/>
        </p:nvGrpSpPr>
        <p:grpSpPr bwMode="auto">
          <a:xfrm>
            <a:off x="5113338" y="3022600"/>
            <a:ext cx="3168650" cy="2039938"/>
            <a:chOff x="2784" y="1945"/>
            <a:chExt cx="1488" cy="1022"/>
          </a:xfrm>
        </p:grpSpPr>
        <p:sp>
          <p:nvSpPr>
            <p:cNvPr id="47149" name="Oval 78"/>
            <p:cNvSpPr>
              <a:spLocks noChangeArrowheads="1"/>
            </p:cNvSpPr>
            <p:nvPr/>
          </p:nvSpPr>
          <p:spPr bwMode="auto">
            <a:xfrm>
              <a:off x="2976" y="2352"/>
              <a:ext cx="240" cy="240"/>
            </a:xfrm>
            <a:prstGeom prst="ellipse">
              <a:avLst/>
            </a:prstGeom>
            <a:solidFill>
              <a:schemeClr val="accent1"/>
            </a:solidFill>
            <a:ln w="38100">
              <a:solidFill>
                <a:srgbClr val="000000"/>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ea typeface="楷体_GB2312" pitchFamily="49" charset="-122"/>
                </a:rPr>
                <a:t>S</a:t>
              </a:r>
              <a:r>
                <a:rPr lang="en-US" altLang="zh-CN" sz="2400" baseline="-25000">
                  <a:solidFill>
                    <a:schemeClr val="bg2"/>
                  </a:solidFill>
                  <a:ea typeface="楷体_GB2312" pitchFamily="49" charset="-122"/>
                </a:rPr>
                <a:t>0</a:t>
              </a:r>
            </a:p>
          </p:txBody>
        </p:sp>
        <p:grpSp>
          <p:nvGrpSpPr>
            <p:cNvPr id="47150" name="Group 79"/>
            <p:cNvGrpSpPr>
              <a:grpSpLocks/>
            </p:cNvGrpSpPr>
            <p:nvPr/>
          </p:nvGrpSpPr>
          <p:grpSpPr bwMode="auto">
            <a:xfrm>
              <a:off x="3936" y="2304"/>
              <a:ext cx="336" cy="336"/>
              <a:chOff x="4224" y="960"/>
              <a:chExt cx="336" cy="336"/>
            </a:xfrm>
          </p:grpSpPr>
          <p:sp>
            <p:nvSpPr>
              <p:cNvPr id="839760" name="Oval 80"/>
              <p:cNvSpPr>
                <a:spLocks noChangeArrowheads="1"/>
              </p:cNvSpPr>
              <p:nvPr/>
            </p:nvSpPr>
            <p:spPr bwMode="auto">
              <a:xfrm>
                <a:off x="4224" y="960"/>
                <a:ext cx="336" cy="337"/>
              </a:xfrm>
              <a:prstGeom prst="ellipse">
                <a:avLst/>
              </a:prstGeom>
              <a:solidFill>
                <a:schemeClr val="accent1"/>
              </a:solidFill>
              <a:ln w="38100">
                <a:solidFill>
                  <a:srgbClr val="080808"/>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47157" name="Oval 81"/>
              <p:cNvSpPr>
                <a:spLocks noChangeArrowheads="1"/>
              </p:cNvSpPr>
              <p:nvPr/>
            </p:nvSpPr>
            <p:spPr bwMode="auto">
              <a:xfrm>
                <a:off x="4272" y="1008"/>
                <a:ext cx="240" cy="240"/>
              </a:xfrm>
              <a:prstGeom prst="ellipse">
                <a:avLst/>
              </a:prstGeom>
              <a:solidFill>
                <a:schemeClr val="accent1"/>
              </a:solidFill>
              <a:ln w="38100">
                <a:solidFill>
                  <a:srgbClr val="080808"/>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ea typeface="楷体_GB2312" pitchFamily="49" charset="-122"/>
                  </a:rPr>
                  <a:t>S</a:t>
                </a:r>
                <a:r>
                  <a:rPr lang="en-US" altLang="zh-CN" sz="2400" baseline="-25000">
                    <a:solidFill>
                      <a:schemeClr val="bg2"/>
                    </a:solidFill>
                    <a:ea typeface="楷体_GB2312" pitchFamily="49" charset="-122"/>
                  </a:rPr>
                  <a:t>1</a:t>
                </a:r>
              </a:p>
            </p:txBody>
          </p:sp>
        </p:grpSp>
        <p:sp>
          <p:nvSpPr>
            <p:cNvPr id="839762" name="Line 82"/>
            <p:cNvSpPr>
              <a:spLocks noChangeShapeType="1"/>
            </p:cNvSpPr>
            <p:nvPr/>
          </p:nvSpPr>
          <p:spPr bwMode="auto">
            <a:xfrm>
              <a:off x="2784" y="2448"/>
              <a:ext cx="192" cy="0"/>
            </a:xfrm>
            <a:prstGeom prst="line">
              <a:avLst/>
            </a:prstGeom>
            <a:noFill/>
            <a:ln w="38100">
              <a:solidFill>
                <a:srgbClr val="080808"/>
              </a:solidFill>
              <a:round/>
              <a:headEnd/>
              <a:tailEnd type="triangle" w="med" len="me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cxnSp>
          <p:nvCxnSpPr>
            <p:cNvPr id="47152" name="AutoShape 83"/>
            <p:cNvCxnSpPr>
              <a:cxnSpLocks noChangeShapeType="1"/>
              <a:stCxn id="47149" idx="7"/>
              <a:endCxn id="839760" idx="0"/>
            </p:cNvCxnSpPr>
            <p:nvPr/>
          </p:nvCxnSpPr>
          <p:spPr bwMode="auto">
            <a:xfrm rot="-5400000">
              <a:off x="3601" y="1884"/>
              <a:ext cx="83" cy="923"/>
            </a:xfrm>
            <a:prstGeom prst="curvedConnector3">
              <a:avLst>
                <a:gd name="adj1" fmla="val 273495"/>
              </a:avLst>
            </a:prstGeom>
            <a:noFill/>
            <a:ln w="38100">
              <a:solidFill>
                <a:srgbClr val="080808"/>
              </a:solidFill>
              <a:round/>
              <a:headEnd/>
              <a:tailEnd type="triangle" w="med" len="med"/>
            </a:ln>
            <a:extLst>
              <a:ext uri="{909E8E84-426E-40DD-AFC4-6F175D3DCCD1}">
                <a14:hiddenFill xmlns:a14="http://schemas.microsoft.com/office/drawing/2010/main">
                  <a:noFill/>
                </a14:hiddenFill>
              </a:ext>
            </a:extLst>
          </p:spPr>
        </p:cxnSp>
        <p:cxnSp>
          <p:nvCxnSpPr>
            <p:cNvPr id="47153" name="AutoShape 84"/>
            <p:cNvCxnSpPr>
              <a:cxnSpLocks noChangeShapeType="1"/>
            </p:cNvCxnSpPr>
            <p:nvPr/>
          </p:nvCxnSpPr>
          <p:spPr bwMode="auto">
            <a:xfrm rot="16200000" flipH="1">
              <a:off x="3604" y="2134"/>
              <a:ext cx="83" cy="923"/>
            </a:xfrm>
            <a:prstGeom prst="curvedConnector3">
              <a:avLst>
                <a:gd name="adj1" fmla="val 273495"/>
              </a:avLst>
            </a:prstGeom>
            <a:noFill/>
            <a:ln w="38100">
              <a:solidFill>
                <a:srgbClr val="080808"/>
              </a:solidFill>
              <a:round/>
              <a:headEnd/>
              <a:tailEnd type="triangle" w="med" len="med"/>
            </a:ln>
            <a:extLst>
              <a:ext uri="{909E8E84-426E-40DD-AFC4-6F175D3DCCD1}">
                <a14:hiddenFill xmlns:a14="http://schemas.microsoft.com/office/drawing/2010/main">
                  <a:noFill/>
                </a14:hiddenFill>
              </a:ext>
            </a:extLst>
          </p:spPr>
        </p:cxnSp>
        <p:sp>
          <p:nvSpPr>
            <p:cNvPr id="47154" name="Text Box 85"/>
            <p:cNvSpPr txBox="1">
              <a:spLocks noChangeArrowheads="1"/>
            </p:cNvSpPr>
            <p:nvPr/>
          </p:nvSpPr>
          <p:spPr bwMode="auto">
            <a:xfrm>
              <a:off x="3486" y="194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2400">
                  <a:solidFill>
                    <a:schemeClr val="bg2"/>
                  </a:solidFill>
                  <a:ea typeface="楷体_GB2312" pitchFamily="49" charset="-122"/>
                </a:rPr>
                <a:t>R</a:t>
              </a:r>
              <a:r>
                <a:rPr lang="en-US" altLang="zh-CN" sz="2400" baseline="-25000">
                  <a:solidFill>
                    <a:schemeClr val="bg2"/>
                  </a:solidFill>
                  <a:ea typeface="楷体_GB2312" pitchFamily="49" charset="-122"/>
                </a:rPr>
                <a:t>1</a:t>
              </a:r>
            </a:p>
          </p:txBody>
        </p:sp>
        <p:sp>
          <p:nvSpPr>
            <p:cNvPr id="47155" name="Text Box 86"/>
            <p:cNvSpPr txBox="1">
              <a:spLocks noChangeArrowheads="1"/>
            </p:cNvSpPr>
            <p:nvPr/>
          </p:nvSpPr>
          <p:spPr bwMode="auto">
            <a:xfrm>
              <a:off x="3504" y="2736"/>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2400">
                  <a:solidFill>
                    <a:schemeClr val="bg2"/>
                  </a:solidFill>
                  <a:ea typeface="楷体_GB2312" pitchFamily="49" charset="-122"/>
                </a:rPr>
                <a:t>R</a:t>
              </a:r>
              <a:r>
                <a:rPr lang="en-US" altLang="zh-CN" sz="2400" baseline="-25000">
                  <a:solidFill>
                    <a:schemeClr val="bg2"/>
                  </a:solidFill>
                  <a:ea typeface="楷体_GB2312" pitchFamily="49" charset="-122"/>
                </a:rPr>
                <a:t>2</a:t>
              </a:r>
            </a:p>
          </p:txBody>
        </p:sp>
      </p:grpSp>
      <p:sp>
        <p:nvSpPr>
          <p:cNvPr id="47116" name="Rectangle 91"/>
          <p:cNvSpPr>
            <a:spLocks noChangeArrowheads="1"/>
          </p:cNvSpPr>
          <p:nvPr/>
        </p:nvSpPr>
        <p:spPr bwMode="auto">
          <a:xfrm>
            <a:off x="714375" y="4929188"/>
            <a:ext cx="3024188" cy="50482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800">
                <a:solidFill>
                  <a:schemeClr val="bg2"/>
                </a:solidFill>
                <a:ea typeface="楷体_GB2312" pitchFamily="49" charset="-122"/>
              </a:rPr>
              <a:t>(c)  </a:t>
            </a:r>
            <a:r>
              <a:rPr lang="zh-CN" altLang="en-US" sz="2800">
                <a:solidFill>
                  <a:schemeClr val="bg2"/>
                </a:solidFill>
                <a:ea typeface="楷体_GB2312" pitchFamily="49" charset="-122"/>
              </a:rPr>
              <a:t>正规式 </a:t>
            </a:r>
            <a:r>
              <a:rPr lang="en-US" altLang="zh-CN" sz="2800">
                <a:solidFill>
                  <a:schemeClr val="bg2"/>
                </a:solidFill>
                <a:ea typeface="楷体_GB2312" pitchFamily="49" charset="-122"/>
              </a:rPr>
              <a:t>R =r</a:t>
            </a:r>
            <a:r>
              <a:rPr lang="en-US" altLang="zh-CN" sz="2800" baseline="30000">
                <a:solidFill>
                  <a:schemeClr val="bg2"/>
                </a:solidFill>
                <a:ea typeface="楷体_GB2312" pitchFamily="49" charset="-122"/>
              </a:rPr>
              <a:t>*</a:t>
            </a:r>
            <a:endParaRPr lang="en-US" altLang="zh-CN" sz="2800">
              <a:solidFill>
                <a:schemeClr val="bg2"/>
              </a:solidFill>
              <a:ea typeface="楷体_GB2312" pitchFamily="49" charset="-122"/>
            </a:endParaRPr>
          </a:p>
        </p:txBody>
      </p:sp>
      <p:grpSp>
        <p:nvGrpSpPr>
          <p:cNvPr id="8" name="Group 115"/>
          <p:cNvGrpSpPr>
            <a:grpSpLocks/>
          </p:cNvGrpSpPr>
          <p:nvPr/>
        </p:nvGrpSpPr>
        <p:grpSpPr bwMode="auto">
          <a:xfrm>
            <a:off x="558800" y="5513388"/>
            <a:ext cx="2717800" cy="868362"/>
            <a:chOff x="352" y="3456"/>
            <a:chExt cx="1435" cy="421"/>
          </a:xfrm>
        </p:grpSpPr>
        <p:sp>
          <p:nvSpPr>
            <p:cNvPr id="47142" name="Oval 92"/>
            <p:cNvSpPr>
              <a:spLocks noChangeArrowheads="1"/>
            </p:cNvSpPr>
            <p:nvPr/>
          </p:nvSpPr>
          <p:spPr bwMode="auto">
            <a:xfrm>
              <a:off x="564" y="3589"/>
              <a:ext cx="266" cy="240"/>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ea typeface="楷体_GB2312" pitchFamily="49" charset="-122"/>
                </a:rPr>
                <a:t>S</a:t>
              </a:r>
              <a:r>
                <a:rPr lang="en-US" altLang="zh-CN" sz="2400" baseline="-25000">
                  <a:solidFill>
                    <a:schemeClr val="bg2"/>
                  </a:solidFill>
                  <a:ea typeface="楷体_GB2312" pitchFamily="49" charset="-122"/>
                </a:rPr>
                <a:t>0</a:t>
              </a:r>
            </a:p>
          </p:txBody>
        </p:sp>
        <p:grpSp>
          <p:nvGrpSpPr>
            <p:cNvPr id="47143" name="Group 93"/>
            <p:cNvGrpSpPr>
              <a:grpSpLocks/>
            </p:cNvGrpSpPr>
            <p:nvPr/>
          </p:nvGrpSpPr>
          <p:grpSpPr bwMode="auto">
            <a:xfrm>
              <a:off x="1415" y="3541"/>
              <a:ext cx="372" cy="336"/>
              <a:chOff x="4224" y="960"/>
              <a:chExt cx="336" cy="336"/>
            </a:xfrm>
          </p:grpSpPr>
          <p:sp>
            <p:nvSpPr>
              <p:cNvPr id="839774" name="Oval 94"/>
              <p:cNvSpPr>
                <a:spLocks noChangeArrowheads="1"/>
              </p:cNvSpPr>
              <p:nvPr/>
            </p:nvSpPr>
            <p:spPr bwMode="auto">
              <a:xfrm>
                <a:off x="4224" y="960"/>
                <a:ext cx="336" cy="336"/>
              </a:xfrm>
              <a:prstGeom prst="ellipse">
                <a:avLst/>
              </a:prstGeom>
              <a:solidFill>
                <a:schemeClr val="accent1"/>
              </a:solidFill>
              <a:ln w="9525">
                <a:solidFill>
                  <a:srgbClr val="080808"/>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47148" name="Oval 95"/>
              <p:cNvSpPr>
                <a:spLocks noChangeArrowheads="1"/>
              </p:cNvSpPr>
              <p:nvPr/>
            </p:nvSpPr>
            <p:spPr bwMode="auto">
              <a:xfrm>
                <a:off x="4272" y="1008"/>
                <a:ext cx="240" cy="240"/>
              </a:xfrm>
              <a:prstGeom prst="ellipse">
                <a:avLst/>
              </a:prstGeom>
              <a:solidFill>
                <a:schemeClr val="accent1"/>
              </a:solidFill>
              <a:ln w="9525">
                <a:solidFill>
                  <a:srgbClr val="080808"/>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ea typeface="楷体_GB2312" pitchFamily="49" charset="-122"/>
                  </a:rPr>
                  <a:t>S</a:t>
                </a:r>
                <a:r>
                  <a:rPr lang="en-US" altLang="zh-CN" sz="2400" baseline="-25000">
                    <a:solidFill>
                      <a:schemeClr val="bg2"/>
                    </a:solidFill>
                    <a:ea typeface="楷体_GB2312" pitchFamily="49" charset="-122"/>
                  </a:rPr>
                  <a:t>1</a:t>
                </a:r>
              </a:p>
            </p:txBody>
          </p:sp>
        </p:grpSp>
        <p:sp>
          <p:nvSpPr>
            <p:cNvPr id="839776" name="Line 96"/>
            <p:cNvSpPr>
              <a:spLocks noChangeShapeType="1"/>
            </p:cNvSpPr>
            <p:nvPr/>
          </p:nvSpPr>
          <p:spPr bwMode="auto">
            <a:xfrm>
              <a:off x="352" y="3685"/>
              <a:ext cx="212" cy="0"/>
            </a:xfrm>
            <a:prstGeom prst="line">
              <a:avLst/>
            </a:prstGeom>
            <a:noFill/>
            <a:ln w="38100">
              <a:solidFill>
                <a:srgbClr val="080808"/>
              </a:solidFill>
              <a:round/>
              <a:headEnd/>
              <a:tailEnd type="triangle" w="med" len="me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39777" name="Line 97"/>
            <p:cNvSpPr>
              <a:spLocks noChangeShapeType="1"/>
            </p:cNvSpPr>
            <p:nvPr/>
          </p:nvSpPr>
          <p:spPr bwMode="auto">
            <a:xfrm>
              <a:off x="830" y="3708"/>
              <a:ext cx="585" cy="0"/>
            </a:xfrm>
            <a:prstGeom prst="line">
              <a:avLst/>
            </a:prstGeom>
            <a:noFill/>
            <a:ln w="38100">
              <a:solidFill>
                <a:srgbClr val="080808"/>
              </a:solidFill>
              <a:round/>
              <a:headEnd/>
              <a:tailEnd type="triangle" w="med" len="me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47146" name="Text Box 98"/>
            <p:cNvSpPr txBox="1">
              <a:spLocks noChangeArrowheads="1"/>
            </p:cNvSpPr>
            <p:nvPr/>
          </p:nvSpPr>
          <p:spPr bwMode="auto">
            <a:xfrm>
              <a:off x="986" y="3456"/>
              <a:ext cx="32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800">
                  <a:solidFill>
                    <a:schemeClr val="bg2"/>
                  </a:solidFill>
                  <a:ea typeface="楷体_GB2312" pitchFamily="49" charset="-122"/>
                </a:rPr>
                <a:t>r</a:t>
              </a:r>
              <a:r>
                <a:rPr lang="en-US" altLang="zh-CN" sz="2800" baseline="30000">
                  <a:solidFill>
                    <a:schemeClr val="bg2"/>
                  </a:solidFill>
                  <a:ea typeface="楷体_GB2312" pitchFamily="49" charset="-122"/>
                </a:rPr>
                <a:t>*</a:t>
              </a:r>
              <a:r>
                <a:rPr lang="en-US" altLang="zh-CN" sz="2400" baseline="30000">
                  <a:solidFill>
                    <a:schemeClr val="bg2"/>
                  </a:solidFill>
                  <a:latin typeface="楷体_GB2312" pitchFamily="49" charset="-122"/>
                  <a:ea typeface="楷体_GB2312" pitchFamily="49" charset="-122"/>
                </a:rPr>
                <a:t> </a:t>
              </a:r>
              <a:endParaRPr lang="en-US" altLang="zh-CN" sz="2400">
                <a:solidFill>
                  <a:schemeClr val="bg2"/>
                </a:solidFill>
                <a:latin typeface="楷体_GB2312" pitchFamily="49" charset="-122"/>
                <a:ea typeface="楷体_GB2312" pitchFamily="49" charset="-122"/>
              </a:endParaRPr>
            </a:p>
          </p:txBody>
        </p:sp>
      </p:grpSp>
      <p:sp>
        <p:nvSpPr>
          <p:cNvPr id="839789" name="AutoShape 109"/>
          <p:cNvSpPr>
            <a:spLocks noChangeArrowheads="1"/>
          </p:cNvSpPr>
          <p:nvPr/>
        </p:nvSpPr>
        <p:spPr bwMode="auto">
          <a:xfrm>
            <a:off x="3708400" y="5805488"/>
            <a:ext cx="842963" cy="228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99CC"/>
          </a:solidFill>
          <a:ln w="9525">
            <a:solidFill>
              <a:schemeClr val="tx1"/>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nvGrpSpPr>
          <p:cNvPr id="10" name="Group 118"/>
          <p:cNvGrpSpPr>
            <a:grpSpLocks/>
          </p:cNvGrpSpPr>
          <p:nvPr/>
        </p:nvGrpSpPr>
        <p:grpSpPr bwMode="auto">
          <a:xfrm>
            <a:off x="4935538" y="5041900"/>
            <a:ext cx="4067175" cy="1295400"/>
            <a:chOff x="2925" y="3249"/>
            <a:chExt cx="2287" cy="672"/>
          </a:xfrm>
        </p:grpSpPr>
        <p:cxnSp>
          <p:nvCxnSpPr>
            <p:cNvPr id="47130" name="AutoShape 88"/>
            <p:cNvCxnSpPr>
              <a:cxnSpLocks noChangeShapeType="1"/>
              <a:stCxn id="47136" idx="1"/>
              <a:endCxn id="47136" idx="7"/>
            </p:cNvCxnSpPr>
            <p:nvPr/>
          </p:nvCxnSpPr>
          <p:spPr bwMode="auto">
            <a:xfrm rot="5400000" flipV="1">
              <a:off x="4121" y="3575"/>
              <a:ext cx="1" cy="187"/>
            </a:xfrm>
            <a:prstGeom prst="curvedConnector3">
              <a:avLst>
                <a:gd name="adj1" fmla="val -17900009"/>
              </a:avLst>
            </a:prstGeom>
            <a:noFill/>
            <a:ln w="38100">
              <a:solidFill>
                <a:srgbClr val="080808"/>
              </a:solidFill>
              <a:round/>
              <a:headEnd/>
              <a:tailEnd type="triangle" w="med" len="med"/>
            </a:ln>
            <a:extLst>
              <a:ext uri="{909E8E84-426E-40DD-AFC4-6F175D3DCCD1}">
                <a14:hiddenFill xmlns:a14="http://schemas.microsoft.com/office/drawing/2010/main">
                  <a:noFill/>
                </a14:hiddenFill>
              </a:ext>
            </a:extLst>
          </p:spPr>
        </p:cxnSp>
        <p:sp>
          <p:nvSpPr>
            <p:cNvPr id="47131" name="Oval 99"/>
            <p:cNvSpPr>
              <a:spLocks noChangeArrowheads="1"/>
            </p:cNvSpPr>
            <p:nvPr/>
          </p:nvSpPr>
          <p:spPr bwMode="auto">
            <a:xfrm>
              <a:off x="3138" y="3633"/>
              <a:ext cx="266" cy="240"/>
            </a:xfrm>
            <a:prstGeom prst="ellipse">
              <a:avLst/>
            </a:prstGeom>
            <a:solidFill>
              <a:schemeClr val="accent1"/>
            </a:solidFill>
            <a:ln w="38100">
              <a:solidFill>
                <a:srgbClr val="080808"/>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ea typeface="楷体_GB2312" pitchFamily="49" charset="-122"/>
                </a:rPr>
                <a:t>S</a:t>
              </a:r>
              <a:r>
                <a:rPr lang="en-US" altLang="zh-CN" sz="2400" baseline="-25000">
                  <a:solidFill>
                    <a:schemeClr val="bg2"/>
                  </a:solidFill>
                  <a:ea typeface="楷体_GB2312" pitchFamily="49" charset="-122"/>
                </a:rPr>
                <a:t>0</a:t>
              </a:r>
            </a:p>
          </p:txBody>
        </p:sp>
        <p:grpSp>
          <p:nvGrpSpPr>
            <p:cNvPr id="47132" name="Group 100"/>
            <p:cNvGrpSpPr>
              <a:grpSpLocks/>
            </p:cNvGrpSpPr>
            <p:nvPr/>
          </p:nvGrpSpPr>
          <p:grpSpPr bwMode="auto">
            <a:xfrm>
              <a:off x="4839" y="3585"/>
              <a:ext cx="373" cy="336"/>
              <a:chOff x="4224" y="960"/>
              <a:chExt cx="336" cy="336"/>
            </a:xfrm>
          </p:grpSpPr>
          <p:sp>
            <p:nvSpPr>
              <p:cNvPr id="839781" name="Oval 101"/>
              <p:cNvSpPr>
                <a:spLocks noChangeArrowheads="1"/>
              </p:cNvSpPr>
              <p:nvPr/>
            </p:nvSpPr>
            <p:spPr bwMode="auto">
              <a:xfrm>
                <a:off x="4224" y="960"/>
                <a:ext cx="336" cy="336"/>
              </a:xfrm>
              <a:prstGeom prst="ellipse">
                <a:avLst/>
              </a:prstGeom>
              <a:solidFill>
                <a:schemeClr val="accent1"/>
              </a:solidFill>
              <a:ln w="38100">
                <a:solidFill>
                  <a:srgbClr val="080808"/>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47141" name="Oval 102"/>
              <p:cNvSpPr>
                <a:spLocks noChangeArrowheads="1"/>
              </p:cNvSpPr>
              <p:nvPr/>
            </p:nvSpPr>
            <p:spPr bwMode="auto">
              <a:xfrm>
                <a:off x="4272" y="1008"/>
                <a:ext cx="240" cy="240"/>
              </a:xfrm>
              <a:prstGeom prst="ellipse">
                <a:avLst/>
              </a:prstGeom>
              <a:solidFill>
                <a:schemeClr val="accent1"/>
              </a:solidFill>
              <a:ln w="38100">
                <a:solidFill>
                  <a:srgbClr val="080808"/>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ea typeface="楷体_GB2312" pitchFamily="49" charset="-122"/>
                  </a:rPr>
                  <a:t>S</a:t>
                </a:r>
                <a:r>
                  <a:rPr lang="en-US" altLang="zh-CN" sz="2400" baseline="-25000">
                    <a:solidFill>
                      <a:schemeClr val="bg2"/>
                    </a:solidFill>
                    <a:ea typeface="楷体_GB2312" pitchFamily="49" charset="-122"/>
                  </a:rPr>
                  <a:t>1</a:t>
                </a:r>
              </a:p>
            </p:txBody>
          </p:sp>
        </p:grpSp>
        <p:sp>
          <p:nvSpPr>
            <p:cNvPr id="839783" name="Line 103"/>
            <p:cNvSpPr>
              <a:spLocks noChangeShapeType="1"/>
            </p:cNvSpPr>
            <p:nvPr/>
          </p:nvSpPr>
          <p:spPr bwMode="auto">
            <a:xfrm>
              <a:off x="2925" y="3729"/>
              <a:ext cx="213" cy="0"/>
            </a:xfrm>
            <a:prstGeom prst="line">
              <a:avLst/>
            </a:prstGeom>
            <a:noFill/>
            <a:ln w="38100">
              <a:solidFill>
                <a:srgbClr val="080808"/>
              </a:solidFill>
              <a:round/>
              <a:headEnd/>
              <a:tailEnd type="triangle" w="med" len="me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39784" name="Line 104"/>
            <p:cNvSpPr>
              <a:spLocks noChangeShapeType="1"/>
            </p:cNvSpPr>
            <p:nvPr/>
          </p:nvSpPr>
          <p:spPr bwMode="auto">
            <a:xfrm>
              <a:off x="3404" y="3739"/>
              <a:ext cx="585" cy="0"/>
            </a:xfrm>
            <a:prstGeom prst="line">
              <a:avLst/>
            </a:prstGeom>
            <a:noFill/>
            <a:ln w="38100">
              <a:solidFill>
                <a:srgbClr val="080808"/>
              </a:solidFill>
              <a:round/>
              <a:headEnd/>
              <a:tailEnd type="triangle" w="med" len="me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47135" name="Text Box 105"/>
            <p:cNvSpPr txBox="1">
              <a:spLocks noChangeArrowheads="1"/>
            </p:cNvSpPr>
            <p:nvPr/>
          </p:nvSpPr>
          <p:spPr bwMode="auto">
            <a:xfrm>
              <a:off x="3438" y="3465"/>
              <a:ext cx="47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2800">
                  <a:solidFill>
                    <a:schemeClr val="bg2"/>
                  </a:solidFill>
                  <a:ea typeface="楷体_GB2312" pitchFamily="49" charset="-122"/>
                </a:rPr>
                <a:t>ε</a:t>
              </a:r>
            </a:p>
          </p:txBody>
        </p:sp>
        <p:sp>
          <p:nvSpPr>
            <p:cNvPr id="47136" name="Oval 106"/>
            <p:cNvSpPr>
              <a:spLocks noChangeArrowheads="1"/>
            </p:cNvSpPr>
            <p:nvPr/>
          </p:nvSpPr>
          <p:spPr bwMode="auto">
            <a:xfrm>
              <a:off x="3989" y="3633"/>
              <a:ext cx="265" cy="240"/>
            </a:xfrm>
            <a:prstGeom prst="ellipse">
              <a:avLst/>
            </a:prstGeom>
            <a:solidFill>
              <a:schemeClr val="accent1"/>
            </a:solidFill>
            <a:ln w="38100">
              <a:solidFill>
                <a:srgbClr val="000000"/>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ea typeface="楷体_GB2312" pitchFamily="49" charset="-122"/>
                </a:rPr>
                <a:t>S</a:t>
              </a:r>
              <a:r>
                <a:rPr lang="en-US" altLang="zh-CN" sz="2400" baseline="-25000">
                  <a:solidFill>
                    <a:schemeClr val="bg2"/>
                  </a:solidFill>
                  <a:ea typeface="楷体_GB2312" pitchFamily="49" charset="-122"/>
                </a:rPr>
                <a:t>2</a:t>
              </a:r>
            </a:p>
          </p:txBody>
        </p:sp>
        <p:sp>
          <p:nvSpPr>
            <p:cNvPr id="839787" name="Line 107"/>
            <p:cNvSpPr>
              <a:spLocks noChangeShapeType="1"/>
            </p:cNvSpPr>
            <p:nvPr/>
          </p:nvSpPr>
          <p:spPr bwMode="auto">
            <a:xfrm>
              <a:off x="4254" y="3742"/>
              <a:ext cx="585" cy="0"/>
            </a:xfrm>
            <a:prstGeom prst="line">
              <a:avLst/>
            </a:prstGeom>
            <a:noFill/>
            <a:ln w="38100">
              <a:solidFill>
                <a:srgbClr val="080808"/>
              </a:solidFill>
              <a:round/>
              <a:headEnd/>
              <a:tailEnd type="triangle" w="med" len="me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47138" name="Text Box 108"/>
            <p:cNvSpPr txBox="1">
              <a:spLocks noChangeArrowheads="1"/>
            </p:cNvSpPr>
            <p:nvPr/>
          </p:nvSpPr>
          <p:spPr bwMode="auto">
            <a:xfrm>
              <a:off x="4288" y="3465"/>
              <a:ext cx="47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2800">
                  <a:solidFill>
                    <a:schemeClr val="bg2"/>
                  </a:solidFill>
                  <a:ea typeface="楷体_GB2312" pitchFamily="49" charset="-122"/>
                </a:rPr>
                <a:t>ε</a:t>
              </a:r>
            </a:p>
          </p:txBody>
        </p:sp>
        <p:sp>
          <p:nvSpPr>
            <p:cNvPr id="47139" name="Text Box 110"/>
            <p:cNvSpPr txBox="1">
              <a:spLocks noChangeArrowheads="1"/>
            </p:cNvSpPr>
            <p:nvPr/>
          </p:nvSpPr>
          <p:spPr bwMode="auto">
            <a:xfrm>
              <a:off x="3882" y="3249"/>
              <a:ext cx="47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a:solidFill>
                    <a:schemeClr val="bg2"/>
                  </a:solidFill>
                  <a:ea typeface="楷体_GB2312" pitchFamily="49" charset="-122"/>
                </a:rPr>
                <a:t>r</a:t>
              </a:r>
            </a:p>
          </p:txBody>
        </p:sp>
      </p:grpSp>
      <p:sp>
        <p:nvSpPr>
          <p:cNvPr id="47120" name="Rectangle 119"/>
          <p:cNvSpPr>
            <a:spLocks noChangeArrowheads="1"/>
          </p:cNvSpPr>
          <p:nvPr/>
        </p:nvSpPr>
        <p:spPr bwMode="auto">
          <a:xfrm>
            <a:off x="746125" y="2998788"/>
            <a:ext cx="3455988" cy="50482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800">
                <a:solidFill>
                  <a:schemeClr val="bg2"/>
                </a:solidFill>
                <a:ea typeface="楷体_GB2312" pitchFamily="49" charset="-122"/>
              </a:rPr>
              <a:t>(b) </a:t>
            </a:r>
            <a:r>
              <a:rPr lang="zh-CN" altLang="en-US" sz="2800">
                <a:solidFill>
                  <a:schemeClr val="bg2"/>
                </a:solidFill>
                <a:ea typeface="楷体_GB2312" pitchFamily="49" charset="-122"/>
              </a:rPr>
              <a:t>正规式 </a:t>
            </a:r>
            <a:r>
              <a:rPr lang="en-US" altLang="zh-CN" sz="2800">
                <a:solidFill>
                  <a:schemeClr val="bg2"/>
                </a:solidFill>
                <a:ea typeface="楷体_GB2312" pitchFamily="49" charset="-122"/>
              </a:rPr>
              <a:t>R = R</a:t>
            </a:r>
            <a:r>
              <a:rPr lang="en-US" altLang="zh-CN" sz="2800" baseline="-25000">
                <a:solidFill>
                  <a:schemeClr val="bg2"/>
                </a:solidFill>
                <a:ea typeface="楷体_GB2312" pitchFamily="49" charset="-122"/>
              </a:rPr>
              <a:t>1</a:t>
            </a:r>
            <a:r>
              <a:rPr lang="en-US" altLang="zh-CN" sz="2800">
                <a:solidFill>
                  <a:schemeClr val="bg2"/>
                </a:solidFill>
                <a:ea typeface="楷体_GB2312" pitchFamily="49" charset="-122"/>
              </a:rPr>
              <a:t>|R</a:t>
            </a:r>
            <a:r>
              <a:rPr lang="en-US" altLang="zh-CN" sz="2800" baseline="-25000">
                <a:solidFill>
                  <a:schemeClr val="bg2"/>
                </a:solidFill>
                <a:ea typeface="楷体_GB2312" pitchFamily="49" charset="-122"/>
              </a:rPr>
              <a:t>2</a:t>
            </a:r>
          </a:p>
        </p:txBody>
      </p:sp>
      <p:grpSp>
        <p:nvGrpSpPr>
          <p:cNvPr id="12" name="Group 120"/>
          <p:cNvGrpSpPr>
            <a:grpSpLocks/>
          </p:cNvGrpSpPr>
          <p:nvPr/>
        </p:nvGrpSpPr>
        <p:grpSpPr bwMode="auto">
          <a:xfrm>
            <a:off x="687388" y="3613150"/>
            <a:ext cx="2930525" cy="866775"/>
            <a:chOff x="624" y="1310"/>
            <a:chExt cx="1287" cy="418"/>
          </a:xfrm>
        </p:grpSpPr>
        <p:sp>
          <p:nvSpPr>
            <p:cNvPr id="47123" name="Oval 121"/>
            <p:cNvSpPr>
              <a:spLocks noChangeArrowheads="1"/>
            </p:cNvSpPr>
            <p:nvPr/>
          </p:nvSpPr>
          <p:spPr bwMode="auto">
            <a:xfrm>
              <a:off x="816" y="1440"/>
              <a:ext cx="240" cy="24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ea typeface="楷体_GB2312" pitchFamily="49" charset="-122"/>
                </a:rPr>
                <a:t>S</a:t>
              </a:r>
              <a:r>
                <a:rPr lang="en-US" altLang="zh-CN" sz="2400" baseline="-25000">
                  <a:solidFill>
                    <a:schemeClr val="bg2"/>
                  </a:solidFill>
                  <a:ea typeface="楷体_GB2312" pitchFamily="49" charset="-122"/>
                </a:rPr>
                <a:t>0</a:t>
              </a:r>
            </a:p>
          </p:txBody>
        </p:sp>
        <p:grpSp>
          <p:nvGrpSpPr>
            <p:cNvPr id="47124" name="Group 122"/>
            <p:cNvGrpSpPr>
              <a:grpSpLocks/>
            </p:cNvGrpSpPr>
            <p:nvPr/>
          </p:nvGrpSpPr>
          <p:grpSpPr bwMode="auto">
            <a:xfrm>
              <a:off x="1584" y="1392"/>
              <a:ext cx="327" cy="336"/>
              <a:chOff x="4224" y="960"/>
              <a:chExt cx="327" cy="336"/>
            </a:xfrm>
          </p:grpSpPr>
          <p:sp>
            <p:nvSpPr>
              <p:cNvPr id="839803" name="Oval 123"/>
              <p:cNvSpPr>
                <a:spLocks noChangeArrowheads="1"/>
              </p:cNvSpPr>
              <p:nvPr/>
            </p:nvSpPr>
            <p:spPr bwMode="auto">
              <a:xfrm>
                <a:off x="4224" y="960"/>
                <a:ext cx="327" cy="336"/>
              </a:xfrm>
              <a:prstGeom prst="ellipse">
                <a:avLst/>
              </a:prstGeom>
              <a:solidFill>
                <a:schemeClr val="accent1"/>
              </a:solidFill>
              <a:ln w="9525">
                <a:no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47129" name="Oval 124"/>
              <p:cNvSpPr>
                <a:spLocks noChangeArrowheads="1"/>
              </p:cNvSpPr>
              <p:nvPr/>
            </p:nvSpPr>
            <p:spPr bwMode="auto">
              <a:xfrm>
                <a:off x="4272" y="1008"/>
                <a:ext cx="240" cy="240"/>
              </a:xfrm>
              <a:prstGeom prst="ellipse">
                <a:avLst/>
              </a:prstGeom>
              <a:solidFill>
                <a:schemeClr val="accent1"/>
              </a:solidFill>
              <a:ln w="9525">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ea typeface="楷体_GB2312" pitchFamily="49" charset="-122"/>
                  </a:rPr>
                  <a:t>S</a:t>
                </a:r>
                <a:r>
                  <a:rPr lang="en-US" altLang="zh-CN" sz="2400" baseline="-25000">
                    <a:solidFill>
                      <a:schemeClr val="bg2"/>
                    </a:solidFill>
                    <a:ea typeface="楷体_GB2312" pitchFamily="49" charset="-122"/>
                  </a:rPr>
                  <a:t>1</a:t>
                </a:r>
              </a:p>
            </p:txBody>
          </p:sp>
        </p:grpSp>
        <p:sp>
          <p:nvSpPr>
            <p:cNvPr id="839805" name="Line 125"/>
            <p:cNvSpPr>
              <a:spLocks noChangeShapeType="1"/>
            </p:cNvSpPr>
            <p:nvPr/>
          </p:nvSpPr>
          <p:spPr bwMode="auto">
            <a:xfrm>
              <a:off x="624" y="1536"/>
              <a:ext cx="192" cy="0"/>
            </a:xfrm>
            <a:prstGeom prst="line">
              <a:avLst/>
            </a:prstGeom>
            <a:noFill/>
            <a:ln w="38100">
              <a:solidFill>
                <a:schemeClr val="bg2"/>
              </a:solidFill>
              <a:round/>
              <a:headEnd/>
              <a:tailEnd type="triangle" w="med" len="me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39806" name="Line 126"/>
            <p:cNvSpPr>
              <a:spLocks noChangeShapeType="1"/>
            </p:cNvSpPr>
            <p:nvPr/>
          </p:nvSpPr>
          <p:spPr bwMode="auto">
            <a:xfrm>
              <a:off x="1056" y="1555"/>
              <a:ext cx="528" cy="0"/>
            </a:xfrm>
            <a:prstGeom prst="line">
              <a:avLst/>
            </a:prstGeom>
            <a:noFill/>
            <a:ln w="38100">
              <a:solidFill>
                <a:schemeClr val="bg2"/>
              </a:solidFill>
              <a:round/>
              <a:headEnd/>
              <a:tailEnd type="triangle" w="med" len="me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47127" name="Text Box 127"/>
            <p:cNvSpPr txBox="1">
              <a:spLocks noChangeArrowheads="1"/>
            </p:cNvSpPr>
            <p:nvPr/>
          </p:nvSpPr>
          <p:spPr bwMode="auto">
            <a:xfrm>
              <a:off x="1139" y="1310"/>
              <a:ext cx="43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2400">
                  <a:solidFill>
                    <a:schemeClr val="bg2"/>
                  </a:solidFill>
                </a:rPr>
                <a:t>R</a:t>
              </a:r>
              <a:r>
                <a:rPr lang="en-US" altLang="zh-CN" sz="2400" baseline="-25000">
                  <a:solidFill>
                    <a:schemeClr val="bg2"/>
                  </a:solidFill>
                </a:rPr>
                <a:t>1</a:t>
              </a:r>
              <a:r>
                <a:rPr lang="en-US" altLang="zh-CN" sz="2400">
                  <a:solidFill>
                    <a:schemeClr val="bg2"/>
                  </a:solidFill>
                  <a:latin typeface="宋体" panose="02010600030101010101" pitchFamily="2" charset="-122"/>
                </a:rPr>
                <a:t>|</a:t>
              </a:r>
              <a:r>
                <a:rPr lang="en-US" altLang="zh-CN" sz="2400">
                  <a:solidFill>
                    <a:schemeClr val="bg2"/>
                  </a:solidFill>
                </a:rPr>
                <a:t>R</a:t>
              </a:r>
              <a:r>
                <a:rPr lang="en-US" altLang="zh-CN" sz="2400" baseline="-25000">
                  <a:solidFill>
                    <a:schemeClr val="bg2"/>
                  </a:solidFill>
                </a:rPr>
                <a:t>2</a:t>
              </a:r>
            </a:p>
          </p:txBody>
        </p:sp>
      </p:grpSp>
      <p:sp>
        <p:nvSpPr>
          <p:cNvPr id="72"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39747"/>
                                        </p:tgtEl>
                                        <p:attrNameLst>
                                          <p:attrName>style.visibility</p:attrName>
                                        </p:attrNameLst>
                                      </p:cBhvr>
                                      <p:to>
                                        <p:strVal val="visible"/>
                                      </p:to>
                                    </p:set>
                                    <p:animEffect transition="in" filter="box(in)">
                                      <p:cBhvr>
                                        <p:cTn id="12" dur="500"/>
                                        <p:tgtEl>
                                          <p:spTgt spid="8397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5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839757"/>
                                        </p:tgtEl>
                                        <p:attrNameLst>
                                          <p:attrName>style.visibility</p:attrName>
                                        </p:attrNameLst>
                                      </p:cBhvr>
                                      <p:to>
                                        <p:strVal val="visible"/>
                                      </p:to>
                                    </p:set>
                                    <p:animEffect transition="in" filter="box(in)">
                                      <p:cBhvr>
                                        <p:cTn id="27" dur="500"/>
                                        <p:tgtEl>
                                          <p:spTgt spid="8397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ox(in)">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839789"/>
                                        </p:tgtEl>
                                        <p:attrNameLst>
                                          <p:attrName>style.visibility</p:attrName>
                                        </p:attrNameLst>
                                      </p:cBhvr>
                                      <p:to>
                                        <p:strVal val="visible"/>
                                      </p:to>
                                    </p:set>
                                    <p:animEffect transition="in" filter="box(in)">
                                      <p:cBhvr>
                                        <p:cTn id="42" dur="500"/>
                                        <p:tgtEl>
                                          <p:spTgt spid="83978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dissolve">
                                      <p:cBhvr>
                                        <p:cTn id="47" dur="500"/>
                                        <p:tgtEl>
                                          <p:spTgt spid="10"/>
                                        </p:tgtEl>
                                      </p:cBhvr>
                                    </p:animEffect>
                                  </p:childTnLst>
                                </p:cTn>
                              </p:par>
                            </p:childTnLst>
                          </p:cTn>
                        </p:par>
                        <p:par>
                          <p:cTn id="48" fill="hold" nodeType="afterGroup">
                            <p:stCondLst>
                              <p:cond delay="500"/>
                            </p:stCondLst>
                            <p:childTnLst>
                              <p:par>
                                <p:cTn id="49" presetID="2" presetClass="entr" presetSubtype="6" fill="hold" grpId="0" nodeType="afterEffect">
                                  <p:stCondLst>
                                    <p:cond delay="0"/>
                                  </p:stCondLst>
                                  <p:childTnLst>
                                    <p:set>
                                      <p:cBhvr>
                                        <p:cTn id="50" dur="1" fill="hold">
                                          <p:stCondLst>
                                            <p:cond delay="0"/>
                                          </p:stCondLst>
                                        </p:cTn>
                                        <p:tgtEl>
                                          <p:spTgt spid="72"/>
                                        </p:tgtEl>
                                        <p:attrNameLst>
                                          <p:attrName>style.visibility</p:attrName>
                                        </p:attrNameLst>
                                      </p:cBhvr>
                                      <p:to>
                                        <p:strVal val="visible"/>
                                      </p:to>
                                    </p:set>
                                    <p:anim calcmode="lin" valueType="num">
                                      <p:cBhvr additive="base">
                                        <p:cTn id="51" dur="500" fill="hold"/>
                                        <p:tgtEl>
                                          <p:spTgt spid="72"/>
                                        </p:tgtEl>
                                        <p:attrNameLst>
                                          <p:attrName>ppt_x</p:attrName>
                                        </p:attrNameLst>
                                      </p:cBhvr>
                                      <p:tavLst>
                                        <p:tav tm="0">
                                          <p:val>
                                            <p:strVal val="1+#ppt_w/2"/>
                                          </p:val>
                                        </p:tav>
                                        <p:tav tm="100000">
                                          <p:val>
                                            <p:strVal val="#ppt_x"/>
                                          </p:val>
                                        </p:tav>
                                      </p:tavLst>
                                    </p:anim>
                                    <p:anim calcmode="lin" valueType="num">
                                      <p:cBhvr additive="base">
                                        <p:cTn id="52"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DB4A881A-0EC1-41C4-8B3F-4AB8DFB4B5D0}" type="datetime1">
              <a:rPr lang="zh-CN" altLang="en-US"/>
              <a:pPr>
                <a:defRPr/>
              </a:pPr>
              <a:t>2020/10/7</a:t>
            </a:fld>
            <a:endParaRPr lang="en-US" altLang="zh-CN"/>
          </a:p>
        </p:txBody>
      </p:sp>
      <p:sp>
        <p:nvSpPr>
          <p:cNvPr id="48131" name="Rectangle 3"/>
          <p:cNvSpPr>
            <a:spLocks noGrp="1" noChangeArrowheads="1"/>
          </p:cNvSpPr>
          <p:nvPr>
            <p:ph type="body" idx="1"/>
          </p:nvPr>
        </p:nvSpPr>
        <p:spPr>
          <a:xfrm>
            <a:off x="-36513" y="1219200"/>
            <a:ext cx="9180513" cy="696913"/>
          </a:xfrm>
          <a:solidFill>
            <a:srgbClr val="FFEBFF"/>
          </a:solidFill>
        </p:spPr>
        <p:txBody>
          <a:bodyPr/>
          <a:lstStyle/>
          <a:p>
            <a:pPr>
              <a:buFont typeface="Monotype Sorts" pitchFamily="2" charset="2"/>
              <a:buNone/>
            </a:pPr>
            <a:r>
              <a:rPr lang="en-US" altLang="zh-CN" b="1">
                <a:solidFill>
                  <a:schemeClr val="bg2"/>
                </a:solidFill>
                <a:effectLst/>
              </a:rPr>
              <a:t>[</a:t>
            </a:r>
            <a:r>
              <a:rPr lang="zh-CN" altLang="en-US" b="1">
                <a:solidFill>
                  <a:schemeClr val="bg2"/>
                </a:solidFill>
                <a:effectLst/>
              </a:rPr>
              <a:t>例</a:t>
            </a:r>
            <a:r>
              <a:rPr lang="en-US" altLang="zh-CN" b="1">
                <a:solidFill>
                  <a:schemeClr val="bg2"/>
                </a:solidFill>
                <a:effectLst/>
              </a:rPr>
              <a:t>] </a:t>
            </a:r>
            <a:r>
              <a:rPr lang="zh-CN" altLang="en-US" b="1">
                <a:solidFill>
                  <a:schemeClr val="bg2"/>
                </a:solidFill>
                <a:effectLst/>
              </a:rPr>
              <a:t>为</a:t>
            </a:r>
            <a:r>
              <a:rPr lang="en-US" altLang="zh-CN" b="1">
                <a:solidFill>
                  <a:schemeClr val="bg1"/>
                </a:solidFill>
                <a:effectLst/>
              </a:rPr>
              <a:t>R=(a|b)</a:t>
            </a:r>
            <a:r>
              <a:rPr lang="en-US" altLang="zh-CN" b="1" baseline="30000">
                <a:solidFill>
                  <a:schemeClr val="bg1"/>
                </a:solidFill>
                <a:effectLst/>
              </a:rPr>
              <a:t>*</a:t>
            </a:r>
            <a:r>
              <a:rPr lang="en-US" altLang="zh-CN" b="1">
                <a:solidFill>
                  <a:schemeClr val="bg1"/>
                </a:solidFill>
                <a:effectLst/>
              </a:rPr>
              <a:t>abb </a:t>
            </a:r>
            <a:r>
              <a:rPr lang="zh-CN" altLang="en-US" b="1">
                <a:solidFill>
                  <a:schemeClr val="bg2"/>
                </a:solidFill>
                <a:effectLst/>
              </a:rPr>
              <a:t>构造等价的</a:t>
            </a:r>
            <a:r>
              <a:rPr lang="en-US" altLang="zh-CN" b="1">
                <a:solidFill>
                  <a:schemeClr val="bg2"/>
                </a:solidFill>
                <a:effectLst/>
              </a:rPr>
              <a:t>NFA M</a:t>
            </a:r>
            <a:r>
              <a:rPr lang="zh-CN" altLang="en-US" b="1">
                <a:solidFill>
                  <a:schemeClr val="bg2"/>
                </a:solidFill>
                <a:effectLst/>
              </a:rPr>
              <a:t>。 　　</a:t>
            </a:r>
          </a:p>
        </p:txBody>
      </p:sp>
      <p:sp>
        <p:nvSpPr>
          <p:cNvPr id="842756" name="Rectangle 4"/>
          <p:cNvSpPr>
            <a:spLocks noChangeArrowheads="1"/>
          </p:cNvSpPr>
          <p:nvPr/>
        </p:nvSpPr>
        <p:spPr bwMode="auto">
          <a:xfrm>
            <a:off x="2700338" y="0"/>
            <a:ext cx="4048125" cy="652463"/>
          </a:xfrm>
          <a:prstGeom prst="rect">
            <a:avLst/>
          </a:prstGeom>
          <a:noFill/>
          <a:ln w="9525">
            <a:noFill/>
            <a:miter lim="800000"/>
            <a:headEnd/>
            <a:tailEnd/>
          </a:ln>
          <a:effectLst/>
        </p:spPr>
        <p:txBody>
          <a:bodyPr wrap="none" lIns="92075" tIns="46038" rIns="92075" bIns="46038">
            <a:spAutoFit/>
          </a:bodyPr>
          <a:lstStyle/>
          <a:p>
            <a:pPr>
              <a:lnSpc>
                <a:spcPct val="110000"/>
              </a:lnSpc>
              <a:spcBef>
                <a:spcPct val="20000"/>
              </a:spcBef>
              <a:buClr>
                <a:schemeClr val="folHlink"/>
              </a:buClr>
              <a:buSzPct val="75000"/>
              <a:buFont typeface="Monotype Sorts" pitchFamily="2" charset="2"/>
              <a:buNone/>
              <a:defRPr/>
            </a:pPr>
            <a:r>
              <a:rPr lang="zh-CN" altLang="en-US" sz="3600" dirty="0">
                <a:solidFill>
                  <a:srgbClr val="C00000"/>
                </a:solidFill>
                <a:effectLst>
                  <a:outerShdw blurRad="38100" dist="38100" dir="2700000" algn="tl">
                    <a:srgbClr val="000000"/>
                  </a:outerShdw>
                </a:effectLst>
                <a:latin typeface="Times New Roman" pitchFamily="18" charset="0"/>
              </a:rPr>
              <a:t>正规式</a:t>
            </a:r>
            <a:r>
              <a:rPr lang="en-US" altLang="zh-CN" sz="3600" dirty="0">
                <a:solidFill>
                  <a:srgbClr val="C00000"/>
                </a:solidFill>
                <a:effectLst>
                  <a:outerShdw blurRad="38100" dist="38100" dir="2700000" algn="tl">
                    <a:srgbClr val="000000"/>
                  </a:outerShdw>
                </a:effectLst>
                <a:latin typeface="Times New Roman" pitchFamily="18" charset="0"/>
              </a:rPr>
              <a:t>R </a:t>
            </a:r>
            <a:r>
              <a:rPr lang="en-US" altLang="zh-CN" sz="3200" dirty="0">
                <a:solidFill>
                  <a:srgbClr val="C00000"/>
                </a:solidFill>
                <a:latin typeface="Times New Roman" pitchFamily="18" charset="0"/>
              </a:rPr>
              <a:t>=&gt;</a:t>
            </a:r>
            <a:r>
              <a:rPr lang="en-US" altLang="zh-CN" sz="3600" dirty="0">
                <a:solidFill>
                  <a:srgbClr val="C00000"/>
                </a:solidFill>
                <a:effectLst>
                  <a:outerShdw blurRad="38100" dist="38100" dir="2700000" algn="tl">
                    <a:srgbClr val="000000"/>
                  </a:outerShdw>
                </a:effectLst>
                <a:latin typeface="Times New Roman" pitchFamily="18" charset="0"/>
              </a:rPr>
              <a:t> NFA M</a:t>
            </a:r>
          </a:p>
        </p:txBody>
      </p:sp>
      <p:grpSp>
        <p:nvGrpSpPr>
          <p:cNvPr id="2" name="组合 1"/>
          <p:cNvGrpSpPr>
            <a:grpSpLocks/>
          </p:cNvGrpSpPr>
          <p:nvPr/>
        </p:nvGrpSpPr>
        <p:grpSpPr bwMode="auto">
          <a:xfrm>
            <a:off x="1590675" y="2255838"/>
            <a:ext cx="3551238" cy="747712"/>
            <a:chOff x="290512" y="2243138"/>
            <a:chExt cx="3551238" cy="747712"/>
          </a:xfrm>
        </p:grpSpPr>
        <p:sp>
          <p:nvSpPr>
            <p:cNvPr id="7" name="Rectangle 30"/>
            <p:cNvSpPr>
              <a:spLocks noChangeArrowheads="1"/>
            </p:cNvSpPr>
            <p:nvPr/>
          </p:nvSpPr>
          <p:spPr bwMode="auto">
            <a:xfrm>
              <a:off x="290512" y="2397125"/>
              <a:ext cx="620713" cy="519113"/>
            </a:xfrm>
            <a:prstGeom prst="rect">
              <a:avLst/>
            </a:prstGeom>
            <a:noFill/>
            <a:ln w="9525">
              <a:noFill/>
              <a:miter lim="800000"/>
              <a:headEnd/>
              <a:tailEnd/>
            </a:ln>
            <a:effectLst/>
          </p:spPr>
          <p:txBody>
            <a:bodyPr lIns="92075" tIns="46038" rIns="92075" bIns="46038">
              <a:spAutoFit/>
            </a:bodyPr>
            <a:lstStyle/>
            <a:p>
              <a:pPr marL="457200" indent="-457200" eaLnBrk="1" hangingPunct="1">
                <a:defRPr/>
              </a:pPr>
              <a:r>
                <a:rPr lang="en-US" altLang="zh-CN" dirty="0">
                  <a:solidFill>
                    <a:schemeClr val="bg2"/>
                  </a:solidFill>
                  <a:sym typeface="Symbol" pitchFamily="18" charset="2"/>
                </a:rPr>
                <a:t></a:t>
              </a:r>
              <a:endParaRPr lang="en-US" altLang="zh-CN" dirty="0">
                <a:solidFill>
                  <a:schemeClr val="bg2"/>
                </a:solidFill>
                <a:effectLst>
                  <a:outerShdw blurRad="38100" dist="38100" dir="2700000" algn="tl">
                    <a:srgbClr val="000000"/>
                  </a:outerShdw>
                </a:effectLst>
              </a:endParaRPr>
            </a:p>
          </p:txBody>
        </p:sp>
        <p:grpSp>
          <p:nvGrpSpPr>
            <p:cNvPr id="48171" name="Group 32"/>
            <p:cNvGrpSpPr>
              <a:grpSpLocks/>
            </p:cNvGrpSpPr>
            <p:nvPr/>
          </p:nvGrpSpPr>
          <p:grpSpPr bwMode="auto">
            <a:xfrm>
              <a:off x="736600" y="2243138"/>
              <a:ext cx="3105150" cy="747712"/>
              <a:chOff x="1793" y="436"/>
              <a:chExt cx="1956" cy="471"/>
            </a:xfrm>
          </p:grpSpPr>
          <p:grpSp>
            <p:nvGrpSpPr>
              <p:cNvPr id="48172" name="Group 24"/>
              <p:cNvGrpSpPr>
                <a:grpSpLocks/>
              </p:cNvGrpSpPr>
              <p:nvPr/>
            </p:nvGrpSpPr>
            <p:grpSpPr bwMode="auto">
              <a:xfrm>
                <a:off x="3413" y="571"/>
                <a:ext cx="336" cy="336"/>
                <a:chOff x="3978" y="1057"/>
                <a:chExt cx="336" cy="336"/>
              </a:xfrm>
            </p:grpSpPr>
            <p:sp>
              <p:nvSpPr>
                <p:cNvPr id="13" name="Oval 25"/>
                <p:cNvSpPr>
                  <a:spLocks noChangeArrowheads="1"/>
                </p:cNvSpPr>
                <p:nvPr/>
              </p:nvSpPr>
              <p:spPr bwMode="auto">
                <a:xfrm>
                  <a:off x="3978" y="1057"/>
                  <a:ext cx="336" cy="336"/>
                </a:xfrm>
                <a:prstGeom prst="ellipse">
                  <a:avLst/>
                </a:prstGeom>
                <a:solidFill>
                  <a:schemeClr val="accent1"/>
                </a:solid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48177" name="Oval 26"/>
                <p:cNvSpPr>
                  <a:spLocks noChangeArrowheads="1"/>
                </p:cNvSpPr>
                <p:nvPr/>
              </p:nvSpPr>
              <p:spPr bwMode="auto">
                <a:xfrm>
                  <a:off x="4023" y="1102"/>
                  <a:ext cx="240" cy="240"/>
                </a:xfrm>
                <a:prstGeom prst="ellipse">
                  <a:avLst/>
                </a:prstGeom>
                <a:solidFill>
                  <a:schemeClr val="accent1"/>
                </a:solidFill>
                <a:ln w="28575">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ea typeface="楷体_GB2312" pitchFamily="49" charset="-122"/>
                    </a:rPr>
                    <a:t>S</a:t>
                  </a:r>
                  <a:r>
                    <a:rPr lang="en-US" altLang="zh-CN" sz="2400" baseline="-25000">
                      <a:solidFill>
                        <a:schemeClr val="bg2"/>
                      </a:solidFill>
                      <a:ea typeface="楷体_GB2312" pitchFamily="49" charset="-122"/>
                    </a:rPr>
                    <a:t>1</a:t>
                  </a:r>
                </a:p>
              </p:txBody>
            </p:sp>
          </p:grpSp>
          <p:sp>
            <p:nvSpPr>
              <p:cNvPr id="48173" name="Oval 27"/>
              <p:cNvSpPr>
                <a:spLocks noChangeArrowheads="1"/>
              </p:cNvSpPr>
              <p:nvPr/>
            </p:nvSpPr>
            <p:spPr bwMode="auto">
              <a:xfrm>
                <a:off x="1793" y="581"/>
                <a:ext cx="280" cy="274"/>
              </a:xfrm>
              <a:prstGeom prst="ellipse">
                <a:avLst/>
              </a:prstGeom>
              <a:solidFill>
                <a:schemeClr val="accent1"/>
              </a:solidFill>
              <a:ln w="28575">
                <a:solidFill>
                  <a:srgbClr val="000000"/>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ea typeface="楷体_GB2312" pitchFamily="49" charset="-122"/>
                  </a:rPr>
                  <a:t>S</a:t>
                </a:r>
                <a:r>
                  <a:rPr lang="en-US" altLang="zh-CN" sz="2400" baseline="-25000">
                    <a:solidFill>
                      <a:schemeClr val="bg2"/>
                    </a:solidFill>
                    <a:ea typeface="楷体_GB2312" pitchFamily="49" charset="-122"/>
                  </a:rPr>
                  <a:t>0</a:t>
                </a:r>
              </a:p>
            </p:txBody>
          </p:sp>
          <p:sp>
            <p:nvSpPr>
              <p:cNvPr id="48174" name="Text Box 28"/>
              <p:cNvSpPr txBox="1">
                <a:spLocks noChangeArrowheads="1"/>
              </p:cNvSpPr>
              <p:nvPr/>
            </p:nvSpPr>
            <p:spPr bwMode="auto">
              <a:xfrm>
                <a:off x="2200" y="436"/>
                <a:ext cx="11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chemeClr val="bg2"/>
                    </a:solidFill>
                  </a:rPr>
                  <a:t>(a|b) * abb</a:t>
                </a:r>
              </a:p>
            </p:txBody>
          </p:sp>
          <p:sp>
            <p:nvSpPr>
              <p:cNvPr id="12" name="Line 31"/>
              <p:cNvSpPr>
                <a:spLocks noChangeShapeType="1"/>
              </p:cNvSpPr>
              <p:nvPr/>
            </p:nvSpPr>
            <p:spPr bwMode="auto">
              <a:xfrm>
                <a:off x="2063" y="751"/>
                <a:ext cx="1361" cy="0"/>
              </a:xfrm>
              <a:prstGeom prst="line">
                <a:avLst/>
              </a:prstGeom>
              <a:noFill/>
              <a:ln w="38100">
                <a:solidFill>
                  <a:schemeClr val="bg2"/>
                </a:solidFill>
                <a:round/>
                <a:headEnd/>
                <a:tailEnd type="triangle" w="med" len="med"/>
              </a:ln>
              <a:effectLst/>
            </p:spPr>
            <p:txBody>
              <a:bodyPr lIns="92075" tIns="46038" rIns="92075" bIns="46038"/>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grpSp>
      </p:grpSp>
      <p:sp>
        <p:nvSpPr>
          <p:cNvPr id="15" name="Oval 15"/>
          <p:cNvSpPr>
            <a:spLocks noChangeArrowheads="1"/>
          </p:cNvSpPr>
          <p:nvPr/>
        </p:nvSpPr>
        <p:spPr bwMode="auto">
          <a:xfrm>
            <a:off x="3384550" y="3635375"/>
            <a:ext cx="381000" cy="381000"/>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X</a:t>
            </a:r>
          </a:p>
        </p:txBody>
      </p:sp>
      <p:sp>
        <p:nvSpPr>
          <p:cNvPr id="16" name="Text Box 20"/>
          <p:cNvSpPr txBox="1">
            <a:spLocks noChangeArrowheads="1"/>
          </p:cNvSpPr>
          <p:nvPr/>
        </p:nvSpPr>
        <p:spPr bwMode="auto">
          <a:xfrm>
            <a:off x="2447925" y="3276600"/>
            <a:ext cx="107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chemeClr val="bg2"/>
                </a:solidFill>
              </a:rPr>
              <a:t>(a|b) *</a:t>
            </a:r>
          </a:p>
        </p:txBody>
      </p:sp>
      <p:sp>
        <p:nvSpPr>
          <p:cNvPr id="17" name="Text Box 21"/>
          <p:cNvSpPr txBox="1">
            <a:spLocks noChangeArrowheads="1"/>
          </p:cNvSpPr>
          <p:nvPr/>
        </p:nvSpPr>
        <p:spPr bwMode="auto">
          <a:xfrm>
            <a:off x="3887788" y="3276600"/>
            <a:ext cx="720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chemeClr val="bg2"/>
                </a:solidFill>
              </a:rPr>
              <a:t>abb</a:t>
            </a:r>
          </a:p>
        </p:txBody>
      </p:sp>
      <p:grpSp>
        <p:nvGrpSpPr>
          <p:cNvPr id="18" name="Group 88"/>
          <p:cNvGrpSpPr>
            <a:grpSpLocks/>
          </p:cNvGrpSpPr>
          <p:nvPr/>
        </p:nvGrpSpPr>
        <p:grpSpPr bwMode="auto">
          <a:xfrm>
            <a:off x="1460500" y="3563938"/>
            <a:ext cx="3722688" cy="542925"/>
            <a:chOff x="1260" y="1025"/>
            <a:chExt cx="2345" cy="342"/>
          </a:xfrm>
        </p:grpSpPr>
        <p:grpSp>
          <p:nvGrpSpPr>
            <p:cNvPr id="48165" name="Group 16"/>
            <p:cNvGrpSpPr>
              <a:grpSpLocks/>
            </p:cNvGrpSpPr>
            <p:nvPr/>
          </p:nvGrpSpPr>
          <p:grpSpPr bwMode="auto">
            <a:xfrm>
              <a:off x="3269" y="1031"/>
              <a:ext cx="336" cy="336"/>
              <a:chOff x="4032" y="1056"/>
              <a:chExt cx="336" cy="336"/>
            </a:xfrm>
          </p:grpSpPr>
          <p:sp>
            <p:nvSpPr>
              <p:cNvPr id="22" name="Oval 17"/>
              <p:cNvSpPr>
                <a:spLocks noChangeArrowheads="1"/>
              </p:cNvSpPr>
              <p:nvPr/>
            </p:nvSpPr>
            <p:spPr bwMode="auto">
              <a:xfrm>
                <a:off x="4032" y="1056"/>
                <a:ext cx="336" cy="336"/>
              </a:xfrm>
              <a:prstGeom prst="ellipse">
                <a:avLst/>
              </a:prstGeom>
              <a:solidFill>
                <a:schemeClr val="accent1"/>
              </a:solid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48169" name="Oval 18"/>
              <p:cNvSpPr>
                <a:spLocks noChangeArrowheads="1"/>
              </p:cNvSpPr>
              <p:nvPr/>
            </p:nvSpPr>
            <p:spPr bwMode="auto">
              <a:xfrm>
                <a:off x="4080" y="1104"/>
                <a:ext cx="240" cy="240"/>
              </a:xfrm>
              <a:prstGeom prst="ellipse">
                <a:avLst/>
              </a:prstGeom>
              <a:solidFill>
                <a:schemeClr val="accent1"/>
              </a:solidFill>
              <a:ln w="28575">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ea typeface="楷体_GB2312" pitchFamily="49" charset="-122"/>
                  </a:rPr>
                  <a:t>S</a:t>
                </a:r>
                <a:r>
                  <a:rPr lang="en-US" altLang="zh-CN" sz="2400" baseline="-25000">
                    <a:solidFill>
                      <a:schemeClr val="bg2"/>
                    </a:solidFill>
                    <a:ea typeface="楷体_GB2312" pitchFamily="49" charset="-122"/>
                  </a:rPr>
                  <a:t>1</a:t>
                </a:r>
              </a:p>
            </p:txBody>
          </p:sp>
        </p:grpSp>
        <p:sp>
          <p:nvSpPr>
            <p:cNvPr id="48166" name="Oval 19"/>
            <p:cNvSpPr>
              <a:spLocks noChangeArrowheads="1"/>
            </p:cNvSpPr>
            <p:nvPr/>
          </p:nvSpPr>
          <p:spPr bwMode="auto">
            <a:xfrm>
              <a:off x="1620" y="1079"/>
              <a:ext cx="278" cy="265"/>
            </a:xfrm>
            <a:prstGeom prst="ellipse">
              <a:avLst/>
            </a:prstGeom>
            <a:solidFill>
              <a:schemeClr val="accent1"/>
            </a:solidFill>
            <a:ln w="28575">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ea typeface="楷体_GB2312" pitchFamily="49" charset="-122"/>
                </a:rPr>
                <a:t>S</a:t>
              </a:r>
              <a:r>
                <a:rPr lang="en-US" altLang="zh-CN" sz="2400" baseline="-25000">
                  <a:solidFill>
                    <a:schemeClr val="bg2"/>
                  </a:solidFill>
                  <a:ea typeface="楷体_GB2312" pitchFamily="49" charset="-122"/>
                </a:rPr>
                <a:t>0</a:t>
              </a:r>
            </a:p>
          </p:txBody>
        </p:sp>
        <p:sp>
          <p:nvSpPr>
            <p:cNvPr id="21" name="Rectangle 22"/>
            <p:cNvSpPr>
              <a:spLocks noChangeArrowheads="1"/>
            </p:cNvSpPr>
            <p:nvPr/>
          </p:nvSpPr>
          <p:spPr bwMode="auto">
            <a:xfrm>
              <a:off x="1260" y="1025"/>
              <a:ext cx="441" cy="327"/>
            </a:xfrm>
            <a:prstGeom prst="rect">
              <a:avLst/>
            </a:prstGeom>
            <a:noFill/>
            <a:ln w="9525">
              <a:noFill/>
              <a:miter lim="800000"/>
              <a:headEnd/>
              <a:tailEnd/>
            </a:ln>
            <a:effectLst/>
          </p:spPr>
          <p:txBody>
            <a:bodyPr lIns="92075" tIns="46038" rIns="92075" bIns="46038">
              <a:spAutoFit/>
            </a:bodyPr>
            <a:lstStyle/>
            <a:p>
              <a:pPr marL="457200" indent="-457200" eaLnBrk="1" hangingPunct="1">
                <a:defRPr/>
              </a:pPr>
              <a:r>
                <a:rPr lang="en-US" altLang="zh-CN" dirty="0">
                  <a:solidFill>
                    <a:schemeClr val="bg2"/>
                  </a:solidFill>
                  <a:sym typeface="Symbol" pitchFamily="18" charset="2"/>
                </a:rPr>
                <a:t></a:t>
              </a:r>
              <a:r>
                <a:rPr lang="en-US" altLang="zh-CN" dirty="0">
                  <a:solidFill>
                    <a:schemeClr val="bg2"/>
                  </a:solidFill>
                  <a:effectLst>
                    <a:outerShdw blurRad="38100" dist="38100" dir="2700000" algn="tl">
                      <a:srgbClr val="000000"/>
                    </a:outerShdw>
                  </a:effectLst>
                </a:rPr>
                <a:t> </a:t>
              </a:r>
            </a:p>
          </p:txBody>
        </p:sp>
      </p:grpSp>
      <p:sp>
        <p:nvSpPr>
          <p:cNvPr id="24" name="Line 33"/>
          <p:cNvSpPr>
            <a:spLocks noChangeShapeType="1"/>
          </p:cNvSpPr>
          <p:nvPr/>
        </p:nvSpPr>
        <p:spPr bwMode="auto">
          <a:xfrm>
            <a:off x="2519363" y="3851275"/>
            <a:ext cx="865187" cy="0"/>
          </a:xfrm>
          <a:prstGeom prst="line">
            <a:avLst/>
          </a:prstGeom>
          <a:noFill/>
          <a:ln w="38100">
            <a:solidFill>
              <a:schemeClr val="bg2"/>
            </a:solidFill>
            <a:round/>
            <a:headEnd/>
            <a:tailEnd type="triangle" w="med" len="med"/>
          </a:ln>
          <a:effectLst/>
        </p:spPr>
        <p:txBody>
          <a:bodyPr lIns="92075" tIns="46038" rIns="92075" bIns="46038"/>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25" name="Line 34"/>
          <p:cNvSpPr>
            <a:spLocks noChangeShapeType="1"/>
          </p:cNvSpPr>
          <p:nvPr/>
        </p:nvSpPr>
        <p:spPr bwMode="auto">
          <a:xfrm>
            <a:off x="3744913" y="3851275"/>
            <a:ext cx="935037" cy="0"/>
          </a:xfrm>
          <a:prstGeom prst="line">
            <a:avLst/>
          </a:prstGeom>
          <a:noFill/>
          <a:ln w="38100">
            <a:solidFill>
              <a:schemeClr val="bg2"/>
            </a:solidFill>
            <a:round/>
            <a:headEnd/>
            <a:tailEnd type="triangle" w="med" len="med"/>
          </a:ln>
          <a:effectLst/>
        </p:spPr>
        <p:txBody>
          <a:bodyPr lIns="92075" tIns="46038" rIns="92075" bIns="46038"/>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26" name="Line 65"/>
          <p:cNvSpPr>
            <a:spLocks noChangeShapeType="1"/>
          </p:cNvSpPr>
          <p:nvPr/>
        </p:nvSpPr>
        <p:spPr bwMode="auto">
          <a:xfrm>
            <a:off x="6164263" y="5495925"/>
            <a:ext cx="838200" cy="0"/>
          </a:xfrm>
          <a:prstGeom prst="line">
            <a:avLst/>
          </a:prstGeom>
          <a:noFill/>
          <a:ln w="38100">
            <a:solidFill>
              <a:schemeClr val="bg2"/>
            </a:solidFill>
            <a:round/>
            <a:headEnd/>
            <a:tailEnd type="triangle" w="med" len="me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27" name="Text Box 66"/>
          <p:cNvSpPr txBox="1">
            <a:spLocks noChangeArrowheads="1"/>
          </p:cNvSpPr>
          <p:nvPr/>
        </p:nvSpPr>
        <p:spPr bwMode="auto">
          <a:xfrm>
            <a:off x="6381750" y="505460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chemeClr val="bg2"/>
                </a:solidFill>
              </a:rPr>
              <a:t>b</a:t>
            </a:r>
          </a:p>
        </p:txBody>
      </p:sp>
      <p:sp>
        <p:nvSpPr>
          <p:cNvPr id="28" name="Oval 67"/>
          <p:cNvSpPr>
            <a:spLocks noChangeArrowheads="1"/>
          </p:cNvSpPr>
          <p:nvPr/>
        </p:nvSpPr>
        <p:spPr bwMode="auto">
          <a:xfrm>
            <a:off x="5783263" y="5307013"/>
            <a:ext cx="381000" cy="381000"/>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A</a:t>
            </a:r>
          </a:p>
        </p:txBody>
      </p:sp>
      <p:sp>
        <p:nvSpPr>
          <p:cNvPr id="29" name="Line 68"/>
          <p:cNvSpPr>
            <a:spLocks noChangeShapeType="1"/>
          </p:cNvSpPr>
          <p:nvPr/>
        </p:nvSpPr>
        <p:spPr bwMode="auto">
          <a:xfrm>
            <a:off x="4868863" y="5497513"/>
            <a:ext cx="914400" cy="0"/>
          </a:xfrm>
          <a:prstGeom prst="line">
            <a:avLst/>
          </a:prstGeom>
          <a:noFill/>
          <a:ln w="38100">
            <a:solidFill>
              <a:schemeClr val="bg2"/>
            </a:solidFill>
            <a:round/>
            <a:headEnd/>
            <a:tailEnd type="triangle" w="med" len="me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30" name="Oval 69"/>
          <p:cNvSpPr>
            <a:spLocks noChangeArrowheads="1"/>
          </p:cNvSpPr>
          <p:nvPr/>
        </p:nvSpPr>
        <p:spPr bwMode="auto">
          <a:xfrm>
            <a:off x="7002463" y="5343525"/>
            <a:ext cx="381000" cy="381000"/>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B</a:t>
            </a:r>
          </a:p>
        </p:txBody>
      </p:sp>
      <p:sp>
        <p:nvSpPr>
          <p:cNvPr id="31" name="Line 70"/>
          <p:cNvSpPr>
            <a:spLocks noChangeShapeType="1"/>
          </p:cNvSpPr>
          <p:nvPr/>
        </p:nvSpPr>
        <p:spPr bwMode="auto">
          <a:xfrm>
            <a:off x="7370763" y="5495925"/>
            <a:ext cx="838200" cy="0"/>
          </a:xfrm>
          <a:prstGeom prst="line">
            <a:avLst/>
          </a:prstGeom>
          <a:noFill/>
          <a:ln w="38100">
            <a:solidFill>
              <a:schemeClr val="bg2"/>
            </a:solidFill>
            <a:round/>
            <a:headEnd/>
            <a:tailEnd type="triangle" w="med" len="me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32" name="Text Box 71"/>
          <p:cNvSpPr txBox="1">
            <a:spLocks noChangeArrowheads="1"/>
          </p:cNvSpPr>
          <p:nvPr/>
        </p:nvSpPr>
        <p:spPr bwMode="auto">
          <a:xfrm>
            <a:off x="7604125" y="5040313"/>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chemeClr val="bg2"/>
                </a:solidFill>
              </a:rPr>
              <a:t>b</a:t>
            </a:r>
          </a:p>
        </p:txBody>
      </p:sp>
      <p:sp>
        <p:nvSpPr>
          <p:cNvPr id="33" name="Text Box 72"/>
          <p:cNvSpPr txBox="1">
            <a:spLocks noChangeArrowheads="1"/>
          </p:cNvSpPr>
          <p:nvPr/>
        </p:nvSpPr>
        <p:spPr bwMode="auto">
          <a:xfrm>
            <a:off x="5095875" y="5114925"/>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chemeClr val="bg2"/>
                </a:solidFill>
              </a:rPr>
              <a:t>a</a:t>
            </a:r>
          </a:p>
        </p:txBody>
      </p:sp>
      <p:sp>
        <p:nvSpPr>
          <p:cNvPr id="34" name="Oval 74"/>
          <p:cNvSpPr>
            <a:spLocks noChangeArrowheads="1"/>
          </p:cNvSpPr>
          <p:nvPr/>
        </p:nvSpPr>
        <p:spPr bwMode="auto">
          <a:xfrm>
            <a:off x="3079750" y="5354638"/>
            <a:ext cx="381000" cy="381000"/>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C</a:t>
            </a:r>
          </a:p>
        </p:txBody>
      </p:sp>
      <p:cxnSp>
        <p:nvCxnSpPr>
          <p:cNvPr id="35" name="AutoShape 75"/>
          <p:cNvCxnSpPr>
            <a:cxnSpLocks noChangeShapeType="1"/>
            <a:stCxn id="34" idx="3"/>
            <a:endCxn id="34" idx="6"/>
          </p:cNvCxnSpPr>
          <p:nvPr/>
        </p:nvCxnSpPr>
        <p:spPr bwMode="auto">
          <a:xfrm rot="5400000" flipH="1" flipV="1">
            <a:off x="3230563" y="5449888"/>
            <a:ext cx="153987" cy="344487"/>
          </a:xfrm>
          <a:prstGeom prst="curvedConnector4">
            <a:avLst>
              <a:gd name="adj1" fmla="val -172167"/>
              <a:gd name="adj2" fmla="val 160829"/>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36" name="Text Box 77"/>
          <p:cNvSpPr txBox="1">
            <a:spLocks noChangeArrowheads="1"/>
          </p:cNvSpPr>
          <p:nvPr/>
        </p:nvSpPr>
        <p:spPr bwMode="auto">
          <a:xfrm>
            <a:off x="3224213" y="4560888"/>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chemeClr val="bg2"/>
                </a:solidFill>
              </a:rPr>
              <a:t>a</a:t>
            </a:r>
          </a:p>
        </p:txBody>
      </p:sp>
      <p:sp>
        <p:nvSpPr>
          <p:cNvPr id="37" name="Text Box 78"/>
          <p:cNvSpPr txBox="1">
            <a:spLocks noChangeArrowheads="1"/>
          </p:cNvSpPr>
          <p:nvPr/>
        </p:nvSpPr>
        <p:spPr bwMode="auto">
          <a:xfrm>
            <a:off x="3155950" y="5811838"/>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chemeClr val="bg2"/>
                </a:solidFill>
              </a:rPr>
              <a:t>b</a:t>
            </a:r>
          </a:p>
        </p:txBody>
      </p:sp>
      <p:grpSp>
        <p:nvGrpSpPr>
          <p:cNvPr id="38" name="Group 89"/>
          <p:cNvGrpSpPr>
            <a:grpSpLocks/>
          </p:cNvGrpSpPr>
          <p:nvPr/>
        </p:nvGrpSpPr>
        <p:grpSpPr bwMode="auto">
          <a:xfrm>
            <a:off x="1454150" y="5207000"/>
            <a:ext cx="7300913" cy="546100"/>
            <a:chOff x="495" y="2340"/>
            <a:chExt cx="4599" cy="344"/>
          </a:xfrm>
        </p:grpSpPr>
        <p:sp>
          <p:nvSpPr>
            <p:cNvPr id="48159" name="Oval 41"/>
            <p:cNvSpPr>
              <a:spLocks noChangeArrowheads="1"/>
            </p:cNvSpPr>
            <p:nvPr/>
          </p:nvSpPr>
          <p:spPr bwMode="auto">
            <a:xfrm>
              <a:off x="810" y="2433"/>
              <a:ext cx="269" cy="240"/>
            </a:xfrm>
            <a:prstGeom prst="ellipse">
              <a:avLst/>
            </a:prstGeom>
            <a:solidFill>
              <a:schemeClr val="accent1"/>
            </a:solidFill>
            <a:ln w="9525">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ea typeface="楷体_GB2312" pitchFamily="49" charset="-122"/>
                </a:rPr>
                <a:t>S</a:t>
              </a:r>
              <a:r>
                <a:rPr lang="en-US" altLang="zh-CN" sz="2400" baseline="-25000">
                  <a:solidFill>
                    <a:schemeClr val="bg2"/>
                  </a:solidFill>
                  <a:ea typeface="楷体_GB2312" pitchFamily="49" charset="-122"/>
                </a:rPr>
                <a:t>0</a:t>
              </a:r>
            </a:p>
          </p:txBody>
        </p:sp>
        <p:sp>
          <p:nvSpPr>
            <p:cNvPr id="40" name="Rectangle 44"/>
            <p:cNvSpPr>
              <a:spLocks noChangeArrowheads="1"/>
            </p:cNvSpPr>
            <p:nvPr/>
          </p:nvSpPr>
          <p:spPr bwMode="auto">
            <a:xfrm>
              <a:off x="495" y="2340"/>
              <a:ext cx="362" cy="327"/>
            </a:xfrm>
            <a:prstGeom prst="rect">
              <a:avLst/>
            </a:prstGeom>
            <a:noFill/>
            <a:ln w="9525">
              <a:noFill/>
              <a:miter lim="800000"/>
              <a:headEnd/>
              <a:tailEnd/>
            </a:ln>
            <a:effectLst/>
          </p:spPr>
          <p:txBody>
            <a:bodyPr lIns="92075" tIns="46038" rIns="92075" bIns="46038">
              <a:spAutoFit/>
            </a:bodyPr>
            <a:lstStyle/>
            <a:p>
              <a:pPr marL="457200" indent="-457200" eaLnBrk="1" hangingPunct="1">
                <a:defRPr/>
              </a:pPr>
              <a:r>
                <a:rPr lang="en-US" altLang="zh-CN" dirty="0">
                  <a:solidFill>
                    <a:schemeClr val="bg2"/>
                  </a:solidFill>
                  <a:sym typeface="Symbol" pitchFamily="18" charset="2"/>
                </a:rPr>
                <a:t></a:t>
              </a:r>
              <a:endParaRPr lang="en-US" altLang="zh-CN" dirty="0">
                <a:solidFill>
                  <a:schemeClr val="bg2"/>
                </a:solidFill>
                <a:effectLst>
                  <a:outerShdw blurRad="38100" dist="38100" dir="2700000" algn="tl">
                    <a:srgbClr val="000000"/>
                  </a:outerShdw>
                </a:effectLst>
              </a:endParaRPr>
            </a:p>
          </p:txBody>
        </p:sp>
        <p:grpSp>
          <p:nvGrpSpPr>
            <p:cNvPr id="48161" name="Group 62"/>
            <p:cNvGrpSpPr>
              <a:grpSpLocks/>
            </p:cNvGrpSpPr>
            <p:nvPr/>
          </p:nvGrpSpPr>
          <p:grpSpPr bwMode="auto">
            <a:xfrm>
              <a:off x="4758" y="2348"/>
              <a:ext cx="336" cy="336"/>
              <a:chOff x="4032" y="1056"/>
              <a:chExt cx="336" cy="336"/>
            </a:xfrm>
          </p:grpSpPr>
          <p:sp>
            <p:nvSpPr>
              <p:cNvPr id="43" name="Oval 63"/>
              <p:cNvSpPr>
                <a:spLocks noChangeArrowheads="1"/>
              </p:cNvSpPr>
              <p:nvPr/>
            </p:nvSpPr>
            <p:spPr bwMode="auto">
              <a:xfrm>
                <a:off x="4032" y="1056"/>
                <a:ext cx="336" cy="336"/>
              </a:xfrm>
              <a:prstGeom prst="ellipse">
                <a:avLst/>
              </a:prstGeom>
              <a:solidFill>
                <a:schemeClr val="accent1"/>
              </a:solid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48164" name="Oval 64"/>
              <p:cNvSpPr>
                <a:spLocks noChangeArrowheads="1"/>
              </p:cNvSpPr>
              <p:nvPr/>
            </p:nvSpPr>
            <p:spPr bwMode="auto">
              <a:xfrm>
                <a:off x="4073" y="1096"/>
                <a:ext cx="240" cy="240"/>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ea typeface="楷体_GB2312" pitchFamily="49" charset="-122"/>
                  </a:rPr>
                  <a:t>S</a:t>
                </a:r>
                <a:r>
                  <a:rPr lang="en-US" altLang="zh-CN" sz="2400" baseline="-25000">
                    <a:solidFill>
                      <a:schemeClr val="bg2"/>
                    </a:solidFill>
                    <a:ea typeface="楷体_GB2312" pitchFamily="49" charset="-122"/>
                  </a:rPr>
                  <a:t>1</a:t>
                </a:r>
              </a:p>
            </p:txBody>
          </p:sp>
        </p:grpSp>
        <p:sp>
          <p:nvSpPr>
            <p:cNvPr id="48162" name="Oval 80"/>
            <p:cNvSpPr>
              <a:spLocks noChangeArrowheads="1"/>
            </p:cNvSpPr>
            <p:nvPr/>
          </p:nvSpPr>
          <p:spPr bwMode="auto">
            <a:xfrm>
              <a:off x="2381" y="2388"/>
              <a:ext cx="240" cy="240"/>
            </a:xfrm>
            <a:prstGeom prst="ellipse">
              <a:avLst/>
            </a:prstGeom>
            <a:solidFill>
              <a:schemeClr val="accent1"/>
            </a:solidFill>
            <a:ln w="28575">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X</a:t>
              </a:r>
            </a:p>
          </p:txBody>
        </p:sp>
      </p:grpSp>
      <p:sp>
        <p:nvSpPr>
          <p:cNvPr id="45" name="Line 81"/>
          <p:cNvSpPr>
            <a:spLocks noChangeShapeType="1"/>
          </p:cNvSpPr>
          <p:nvPr/>
        </p:nvSpPr>
        <p:spPr bwMode="auto">
          <a:xfrm>
            <a:off x="3440113" y="5499100"/>
            <a:ext cx="1008062" cy="0"/>
          </a:xfrm>
          <a:prstGeom prst="line">
            <a:avLst/>
          </a:prstGeom>
          <a:noFill/>
          <a:ln w="38100">
            <a:solidFill>
              <a:schemeClr val="bg2"/>
            </a:solidFill>
            <a:round/>
            <a:headEnd/>
            <a:tailEnd type="triangle" w="med" len="med"/>
          </a:ln>
          <a:effectLst/>
        </p:spPr>
        <p:txBody>
          <a:bodyPr lIns="92075" tIns="46038" rIns="92075" bIns="46038"/>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46" name="Line 82"/>
          <p:cNvSpPr>
            <a:spLocks noChangeShapeType="1"/>
          </p:cNvSpPr>
          <p:nvPr/>
        </p:nvSpPr>
        <p:spPr bwMode="auto">
          <a:xfrm>
            <a:off x="2360613" y="5499100"/>
            <a:ext cx="719137" cy="0"/>
          </a:xfrm>
          <a:prstGeom prst="line">
            <a:avLst/>
          </a:prstGeom>
          <a:noFill/>
          <a:ln w="38100">
            <a:solidFill>
              <a:schemeClr val="bg2"/>
            </a:solidFill>
            <a:round/>
            <a:headEnd/>
            <a:tailEnd type="triangle" w="med" len="med"/>
          </a:ln>
          <a:effectLst/>
        </p:spPr>
        <p:txBody>
          <a:bodyPr lIns="92075" tIns="46038" rIns="92075" bIns="46038"/>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47" name="Text Box 83"/>
          <p:cNvSpPr txBox="1">
            <a:spLocks noChangeArrowheads="1"/>
          </p:cNvSpPr>
          <p:nvPr/>
        </p:nvSpPr>
        <p:spPr bwMode="auto">
          <a:xfrm>
            <a:off x="2505075" y="4994275"/>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b="0">
                <a:solidFill>
                  <a:schemeClr val="bg2"/>
                </a:solidFill>
              </a:rPr>
              <a:t>ε</a:t>
            </a:r>
          </a:p>
        </p:txBody>
      </p:sp>
      <p:sp>
        <p:nvSpPr>
          <p:cNvPr id="48" name="Text Box 84"/>
          <p:cNvSpPr txBox="1">
            <a:spLocks noChangeArrowheads="1"/>
          </p:cNvSpPr>
          <p:nvPr/>
        </p:nvSpPr>
        <p:spPr bwMode="auto">
          <a:xfrm>
            <a:off x="3727450" y="4994275"/>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b="0">
                <a:solidFill>
                  <a:schemeClr val="bg2"/>
                </a:solidFill>
              </a:rPr>
              <a:t>ε</a:t>
            </a:r>
          </a:p>
        </p:txBody>
      </p:sp>
      <p:sp>
        <p:nvSpPr>
          <p:cNvPr id="49" name="Freeform 93"/>
          <p:cNvSpPr>
            <a:spLocks/>
          </p:cNvSpPr>
          <p:nvPr/>
        </p:nvSpPr>
        <p:spPr bwMode="auto">
          <a:xfrm>
            <a:off x="2925763" y="4968875"/>
            <a:ext cx="790575" cy="528638"/>
          </a:xfrm>
          <a:custGeom>
            <a:avLst/>
            <a:gdLst/>
            <a:ahLst/>
            <a:cxnLst>
              <a:cxn ang="0">
                <a:pos x="143" y="333"/>
              </a:cxn>
              <a:cxn ang="0">
                <a:pos x="7" y="197"/>
              </a:cxn>
              <a:cxn ang="0">
                <a:pos x="188" y="15"/>
              </a:cxn>
              <a:cxn ang="0">
                <a:pos x="460" y="106"/>
              </a:cxn>
              <a:cxn ang="0">
                <a:pos x="415" y="242"/>
              </a:cxn>
              <a:cxn ang="0">
                <a:pos x="279" y="288"/>
              </a:cxn>
            </a:cxnLst>
            <a:rect l="0" t="0" r="r" b="b"/>
            <a:pathLst>
              <a:path w="498" h="333">
                <a:moveTo>
                  <a:pt x="143" y="333"/>
                </a:moveTo>
                <a:cubicBezTo>
                  <a:pt x="71" y="291"/>
                  <a:pt x="0" y="250"/>
                  <a:pt x="7" y="197"/>
                </a:cubicBezTo>
                <a:cubicBezTo>
                  <a:pt x="14" y="144"/>
                  <a:pt x="113" y="30"/>
                  <a:pt x="188" y="15"/>
                </a:cubicBezTo>
                <a:cubicBezTo>
                  <a:pt x="263" y="0"/>
                  <a:pt x="422" y="68"/>
                  <a:pt x="460" y="106"/>
                </a:cubicBezTo>
                <a:cubicBezTo>
                  <a:pt x="498" y="144"/>
                  <a:pt x="445" y="212"/>
                  <a:pt x="415" y="242"/>
                </a:cubicBezTo>
                <a:cubicBezTo>
                  <a:pt x="385" y="272"/>
                  <a:pt x="302" y="280"/>
                  <a:pt x="279" y="288"/>
                </a:cubicBezTo>
              </a:path>
            </a:pathLst>
          </a:custGeom>
          <a:noFill/>
          <a:ln w="28575" cap="flat" cmpd="sng">
            <a:solidFill>
              <a:schemeClr val="bg2"/>
            </a:solidFill>
            <a:prstDash val="solid"/>
            <a:round/>
            <a:headEnd type="none" w="med" len="med"/>
            <a:tailEnd type="arrow" w="med" len="med"/>
          </a:ln>
          <a:effectLst/>
        </p:spPr>
        <p:txBody>
          <a:bodyPr lIns="92075" tIns="46038" rIns="92075" bIns="46038"/>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51"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par>
                                <p:cTn id="18" presetID="9" presetClass="entr" presetSubtype="0" fill="hold"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dissolve">
                                      <p:cBhvr>
                                        <p:cTn id="20" dur="500"/>
                                        <p:tgtEl>
                                          <p:spTgt spid="24"/>
                                        </p:tgtEl>
                                      </p:cBhvr>
                                    </p:animEffect>
                                  </p:childTnLst>
                                </p:cTn>
                              </p:par>
                              <p:par>
                                <p:cTn id="21" presetID="9"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dissolve">
                                      <p:cBhvr>
                                        <p:cTn id="23" dur="500"/>
                                        <p:tgtEl>
                                          <p:spTgt spid="2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dissolve">
                                      <p:cBhvr>
                                        <p:cTn id="28" dur="500"/>
                                        <p:tgtEl>
                                          <p:spTgt spid="1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dissolve">
                                      <p:cBhvr>
                                        <p:cTn id="31" dur="500"/>
                                        <p:tgtEl>
                                          <p:spTgt spid="1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blinds(horizontal)">
                                      <p:cBhvr>
                                        <p:cTn id="36" dur="500"/>
                                        <p:tgtEl>
                                          <p:spTgt spid="3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dissolve">
                                      <p:cBhvr>
                                        <p:cTn id="41" dur="500"/>
                                        <p:tgtEl>
                                          <p:spTgt spid="34"/>
                                        </p:tgtEl>
                                      </p:cBhvr>
                                    </p:animEffect>
                                  </p:childTnLst>
                                </p:cTn>
                              </p:par>
                              <p:par>
                                <p:cTn id="42" presetID="9" presetClass="entr" presetSubtype="0" fill="hold"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dissolve">
                                      <p:cBhvr>
                                        <p:cTn id="44" dur="500"/>
                                        <p:tgtEl>
                                          <p:spTgt spid="3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dissolve">
                                      <p:cBhvr>
                                        <p:cTn id="47" dur="500"/>
                                        <p:tgtEl>
                                          <p:spTgt spid="3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dissolve">
                                      <p:cBhvr>
                                        <p:cTn id="50" dur="500"/>
                                        <p:tgtEl>
                                          <p:spTgt spid="37"/>
                                        </p:tgtEl>
                                      </p:cBhvr>
                                    </p:animEffect>
                                  </p:childTnLst>
                                </p:cTn>
                              </p:par>
                              <p:par>
                                <p:cTn id="51" presetID="9" presetClass="entr" presetSubtype="0" fill="hold" nodeType="with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dissolve">
                                      <p:cBhvr>
                                        <p:cTn id="53" dur="500"/>
                                        <p:tgtEl>
                                          <p:spTgt spid="45"/>
                                        </p:tgtEl>
                                      </p:cBhvr>
                                    </p:animEffect>
                                  </p:childTnLst>
                                </p:cTn>
                              </p:par>
                              <p:par>
                                <p:cTn id="54" presetID="9" presetClass="entr" presetSubtype="0" fill="hold" nodeType="with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dissolve">
                                      <p:cBhvr>
                                        <p:cTn id="56" dur="500"/>
                                        <p:tgtEl>
                                          <p:spTgt spid="46"/>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dissolve">
                                      <p:cBhvr>
                                        <p:cTn id="59" dur="500"/>
                                        <p:tgtEl>
                                          <p:spTgt spid="47"/>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dissolve">
                                      <p:cBhvr>
                                        <p:cTn id="62" dur="500"/>
                                        <p:tgtEl>
                                          <p:spTgt spid="4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dissolve">
                                      <p:cBhvr>
                                        <p:cTn id="67" dur="500"/>
                                        <p:tgtEl>
                                          <p:spTgt spid="4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dissolve">
                                      <p:cBhvr>
                                        <p:cTn id="72" dur="500"/>
                                        <p:tgtEl>
                                          <p:spTgt spid="26"/>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dissolve">
                                      <p:cBhvr>
                                        <p:cTn id="75" dur="500"/>
                                        <p:tgtEl>
                                          <p:spTgt spid="27"/>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dissolve">
                                      <p:cBhvr>
                                        <p:cTn id="78" dur="500"/>
                                        <p:tgtEl>
                                          <p:spTgt spid="28"/>
                                        </p:tgtEl>
                                      </p:cBhvr>
                                    </p:animEffect>
                                  </p:childTnLst>
                                </p:cTn>
                              </p:par>
                              <p:par>
                                <p:cTn id="79" presetID="9" presetClass="entr" presetSubtype="0"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dissolve">
                                      <p:cBhvr>
                                        <p:cTn id="81" dur="500"/>
                                        <p:tgtEl>
                                          <p:spTgt spid="29"/>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dissolve">
                                      <p:cBhvr>
                                        <p:cTn id="84" dur="500"/>
                                        <p:tgtEl>
                                          <p:spTgt spid="30"/>
                                        </p:tgtEl>
                                      </p:cBhvr>
                                    </p:animEffect>
                                  </p:childTnLst>
                                </p:cTn>
                              </p:par>
                              <p:par>
                                <p:cTn id="85" presetID="9" presetClass="entr" presetSubtype="0"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dissolve">
                                      <p:cBhvr>
                                        <p:cTn id="87" dur="500"/>
                                        <p:tgtEl>
                                          <p:spTgt spid="31"/>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dissolve">
                                      <p:cBhvr>
                                        <p:cTn id="90" dur="500"/>
                                        <p:tgtEl>
                                          <p:spTgt spid="32"/>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dissolve">
                                      <p:cBhvr>
                                        <p:cTn id="93" dur="500"/>
                                        <p:tgtEl>
                                          <p:spTgt spid="33"/>
                                        </p:tgtEl>
                                      </p:cBhvr>
                                    </p:animEffect>
                                  </p:childTnLst>
                                </p:cTn>
                              </p:par>
                            </p:childTnLst>
                          </p:cTn>
                        </p:par>
                        <p:par>
                          <p:cTn id="94" fill="hold" nodeType="afterGroup">
                            <p:stCondLst>
                              <p:cond delay="500"/>
                            </p:stCondLst>
                            <p:childTnLst>
                              <p:par>
                                <p:cTn id="95" presetID="2" presetClass="entr" presetSubtype="6" fill="hold" grpId="0" nodeType="afterEffect">
                                  <p:stCondLst>
                                    <p:cond delay="0"/>
                                  </p:stCondLst>
                                  <p:childTnLst>
                                    <p:set>
                                      <p:cBhvr>
                                        <p:cTn id="96" dur="1" fill="hold">
                                          <p:stCondLst>
                                            <p:cond delay="0"/>
                                          </p:stCondLst>
                                        </p:cTn>
                                        <p:tgtEl>
                                          <p:spTgt spid="51"/>
                                        </p:tgtEl>
                                        <p:attrNameLst>
                                          <p:attrName>style.visibility</p:attrName>
                                        </p:attrNameLst>
                                      </p:cBhvr>
                                      <p:to>
                                        <p:strVal val="visible"/>
                                      </p:to>
                                    </p:set>
                                    <p:anim calcmode="lin" valueType="num">
                                      <p:cBhvr additive="base">
                                        <p:cTn id="97" dur="500" fill="hold"/>
                                        <p:tgtEl>
                                          <p:spTgt spid="51"/>
                                        </p:tgtEl>
                                        <p:attrNameLst>
                                          <p:attrName>ppt_x</p:attrName>
                                        </p:attrNameLst>
                                      </p:cBhvr>
                                      <p:tavLst>
                                        <p:tav tm="0">
                                          <p:val>
                                            <p:strVal val="1+#ppt_w/2"/>
                                          </p:val>
                                        </p:tav>
                                        <p:tav tm="100000">
                                          <p:val>
                                            <p:strVal val="#ppt_x"/>
                                          </p:val>
                                        </p:tav>
                                      </p:tavLst>
                                    </p:anim>
                                    <p:anim calcmode="lin" valueType="num">
                                      <p:cBhvr additive="base">
                                        <p:cTn id="9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p:bldP spid="27" grpId="0"/>
      <p:bldP spid="28" grpId="0" animBg="1"/>
      <p:bldP spid="30" grpId="0" animBg="1"/>
      <p:bldP spid="32" grpId="0"/>
      <p:bldP spid="33" grpId="0"/>
      <p:bldP spid="34" grpId="0" animBg="1"/>
      <p:bldP spid="36" grpId="0"/>
      <p:bldP spid="37" grpId="0"/>
      <p:bldP spid="47" grpId="0"/>
      <p:bldP spid="48" grpId="0"/>
      <p:bldP spid="51"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6101EB64-3365-4C0E-99C8-CC4404C09C9B}" type="datetime1">
              <a:rPr lang="zh-CN" altLang="en-US"/>
              <a:pPr>
                <a:defRPr/>
              </a:pPr>
              <a:t>2020/10/7</a:t>
            </a:fld>
            <a:endParaRPr lang="en-US" altLang="zh-CN"/>
          </a:p>
        </p:txBody>
      </p:sp>
      <p:sp>
        <p:nvSpPr>
          <p:cNvPr id="53251" name="Rectangle 4"/>
          <p:cNvSpPr>
            <a:spLocks noChangeArrowheads="1"/>
          </p:cNvSpPr>
          <p:nvPr/>
        </p:nvSpPr>
        <p:spPr bwMode="auto">
          <a:xfrm>
            <a:off x="0" y="981075"/>
            <a:ext cx="9180513" cy="576263"/>
          </a:xfrm>
          <a:prstGeom prst="rect">
            <a:avLst/>
          </a:prstGeom>
          <a:solidFill>
            <a:srgbClr val="CFF4F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800">
                <a:solidFill>
                  <a:schemeClr val="bg2"/>
                </a:solidFill>
                <a:ea typeface="楷体_GB2312" pitchFamily="49" charset="-122"/>
              </a:rPr>
              <a:t>对于任一</a:t>
            </a:r>
            <a:r>
              <a:rPr lang="en-US" altLang="zh-CN" sz="2800">
                <a:solidFill>
                  <a:schemeClr val="bg2"/>
                </a:solidFill>
                <a:ea typeface="楷体_GB2312" pitchFamily="49" charset="-122"/>
              </a:rPr>
              <a:t>DFA</a:t>
            </a:r>
            <a:r>
              <a:rPr lang="zh-CN" altLang="en-US" sz="2800">
                <a:solidFill>
                  <a:schemeClr val="bg2"/>
                </a:solidFill>
                <a:ea typeface="楷体_GB2312" pitchFamily="49" charset="-122"/>
              </a:rPr>
              <a:t>，存在一个唯一的状态最少的等价的</a:t>
            </a:r>
            <a:r>
              <a:rPr lang="en-US" altLang="zh-CN" sz="2800">
                <a:solidFill>
                  <a:schemeClr val="bg2"/>
                </a:solidFill>
                <a:ea typeface="楷体_GB2312" pitchFamily="49" charset="-122"/>
              </a:rPr>
              <a:t>DFA</a:t>
            </a:r>
            <a:endParaRPr lang="en-US" altLang="zh-CN" sz="3600">
              <a:solidFill>
                <a:schemeClr val="bg2"/>
              </a:solidFill>
              <a:ea typeface="楷体_GB2312" pitchFamily="49" charset="-122"/>
            </a:endParaRPr>
          </a:p>
        </p:txBody>
      </p:sp>
      <p:sp>
        <p:nvSpPr>
          <p:cNvPr id="53252" name="Rectangle 5"/>
          <p:cNvSpPr>
            <a:spLocks noChangeArrowheads="1"/>
          </p:cNvSpPr>
          <p:nvPr/>
        </p:nvSpPr>
        <p:spPr bwMode="auto">
          <a:xfrm>
            <a:off x="2825750" y="-36513"/>
            <a:ext cx="3631828"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4000" dirty="0">
                <a:solidFill>
                  <a:srgbClr val="C00000"/>
                </a:solidFill>
                <a:effectLst>
                  <a:outerShdw blurRad="38100" dist="38100" dir="2700000" algn="tl">
                    <a:srgbClr val="000000">
                      <a:alpha val="43137"/>
                    </a:srgbClr>
                  </a:outerShdw>
                </a:effectLst>
              </a:rPr>
              <a:t>3.6.5</a:t>
            </a:r>
            <a:r>
              <a:rPr lang="en-US" altLang="zh-CN" sz="3600" dirty="0">
                <a:solidFill>
                  <a:srgbClr val="C00000"/>
                </a:solidFill>
              </a:rPr>
              <a:t> </a:t>
            </a:r>
            <a:r>
              <a:rPr lang="en-US" altLang="zh-CN" sz="3600" dirty="0">
                <a:solidFill>
                  <a:srgbClr val="C00000"/>
                </a:solidFill>
                <a:effectLst>
                  <a:outerShdw blurRad="38100" dist="38100" dir="2700000" algn="tl">
                    <a:srgbClr val="000000">
                      <a:alpha val="43137"/>
                    </a:srgbClr>
                  </a:outerShdw>
                </a:effectLst>
              </a:rPr>
              <a:t>DFA</a:t>
            </a:r>
            <a:r>
              <a:rPr lang="zh-CN" altLang="en-US" sz="3600" dirty="0">
                <a:solidFill>
                  <a:srgbClr val="C00000"/>
                </a:solidFill>
                <a:effectLst>
                  <a:outerShdw blurRad="38100" dist="38100" dir="2700000" algn="tl">
                    <a:srgbClr val="000000">
                      <a:alpha val="43137"/>
                    </a:srgbClr>
                  </a:outerShdw>
                </a:effectLst>
              </a:rPr>
              <a:t>的化简</a:t>
            </a:r>
          </a:p>
        </p:txBody>
      </p:sp>
      <p:sp>
        <p:nvSpPr>
          <p:cNvPr id="821257" name="Rectangle 9"/>
          <p:cNvSpPr>
            <a:spLocks noChangeArrowheads="1"/>
          </p:cNvSpPr>
          <p:nvPr/>
        </p:nvSpPr>
        <p:spPr bwMode="auto">
          <a:xfrm>
            <a:off x="395288" y="1916113"/>
            <a:ext cx="85693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a:solidFill>
                  <a:schemeClr val="bg2"/>
                </a:solidFill>
                <a:ea typeface="楷体_GB2312" pitchFamily="49" charset="-122"/>
              </a:rPr>
              <a:t>最小状态</a:t>
            </a:r>
            <a:r>
              <a:rPr lang="en-US" altLang="zh-CN">
                <a:solidFill>
                  <a:schemeClr val="bg2"/>
                </a:solidFill>
                <a:ea typeface="楷体_GB2312" pitchFamily="49" charset="-122"/>
              </a:rPr>
              <a:t>DFA </a:t>
            </a:r>
            <a:r>
              <a:rPr lang="en-US" altLang="zh-CN">
                <a:solidFill>
                  <a:schemeClr val="bg2"/>
                </a:solidFill>
                <a:ea typeface="楷体_GB2312" pitchFamily="49" charset="-122"/>
                <a:sym typeface="Symbol" panose="05050102010706020507" pitchFamily="18" charset="2"/>
              </a:rPr>
              <a:t> </a:t>
            </a:r>
            <a:r>
              <a:rPr lang="zh-CN" altLang="en-US">
                <a:solidFill>
                  <a:schemeClr val="bg2"/>
                </a:solidFill>
                <a:ea typeface="楷体_GB2312" pitchFamily="49" charset="-122"/>
                <a:sym typeface="Symbol" panose="05050102010706020507" pitchFamily="18" charset="2"/>
              </a:rPr>
              <a:t>没有多余</a:t>
            </a:r>
            <a:r>
              <a:rPr lang="zh-CN" altLang="en-US">
                <a:solidFill>
                  <a:schemeClr val="bg2"/>
                </a:solidFill>
                <a:ea typeface="楷体_GB2312" pitchFamily="49" charset="-122"/>
              </a:rPr>
              <a:t>状态和等价状态</a:t>
            </a:r>
          </a:p>
        </p:txBody>
      </p:sp>
      <p:sp>
        <p:nvSpPr>
          <p:cNvPr id="821258" name="Rectangle 10"/>
          <p:cNvSpPr>
            <a:spLocks noGrp="1" noChangeArrowheads="1"/>
          </p:cNvSpPr>
          <p:nvPr>
            <p:ph type="body" idx="1"/>
          </p:nvPr>
        </p:nvSpPr>
        <p:spPr>
          <a:xfrm>
            <a:off x="2843213" y="2781300"/>
            <a:ext cx="3313112" cy="2303463"/>
          </a:xfrm>
        </p:spPr>
        <p:txBody>
          <a:bodyPr/>
          <a:lstStyle/>
          <a:p>
            <a:pPr>
              <a:spcBef>
                <a:spcPct val="50000"/>
              </a:spcBef>
              <a:buClr>
                <a:srgbClr val="FF00FF"/>
              </a:buClr>
              <a:defRPr/>
            </a:pPr>
            <a:r>
              <a:rPr lang="zh-CN" altLang="en-US" b="1" dirty="0">
                <a:solidFill>
                  <a:srgbClr val="FF00FF"/>
                </a:solidFill>
                <a:latin typeface="楷体_GB2312" pitchFamily="49" charset="-122"/>
                <a:ea typeface="楷体_GB2312" pitchFamily="49" charset="-122"/>
                <a:sym typeface="Wingdings" pitchFamily="2" charset="2"/>
              </a:rPr>
              <a:t>多余状态</a:t>
            </a:r>
          </a:p>
          <a:p>
            <a:pPr>
              <a:spcBef>
                <a:spcPct val="50000"/>
              </a:spcBef>
              <a:buClr>
                <a:srgbClr val="FF00FF"/>
              </a:buClr>
              <a:defRPr/>
            </a:pPr>
            <a:r>
              <a:rPr lang="zh-CN" altLang="en-US" b="1" dirty="0">
                <a:solidFill>
                  <a:srgbClr val="FF00FF"/>
                </a:solidFill>
                <a:latin typeface="楷体_GB2312" pitchFamily="49" charset="-122"/>
                <a:ea typeface="楷体_GB2312" pitchFamily="49" charset="-122"/>
                <a:sym typeface="Wingdings" pitchFamily="2" charset="2"/>
              </a:rPr>
              <a:t>等价状态</a:t>
            </a:r>
          </a:p>
          <a:p>
            <a:pPr>
              <a:spcBef>
                <a:spcPct val="50000"/>
              </a:spcBef>
              <a:buClr>
                <a:srgbClr val="FF00FF"/>
              </a:buClr>
              <a:defRPr/>
            </a:pPr>
            <a:r>
              <a:rPr lang="zh-CN" altLang="en-US" b="1" dirty="0">
                <a:solidFill>
                  <a:srgbClr val="FF00FF"/>
                </a:solidFill>
                <a:latin typeface="楷体_GB2312" pitchFamily="49" charset="-122"/>
                <a:ea typeface="楷体_GB2312" pitchFamily="49" charset="-122"/>
                <a:sym typeface="Wingdings" pitchFamily="2" charset="2"/>
              </a:rPr>
              <a:t>分割法</a:t>
            </a:r>
          </a:p>
        </p:txBody>
      </p:sp>
      <p:sp>
        <p:nvSpPr>
          <p:cNvPr id="9"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1257"/>
                                        </p:tgtEl>
                                        <p:attrNameLst>
                                          <p:attrName>style.visibility</p:attrName>
                                        </p:attrNameLst>
                                      </p:cBhvr>
                                      <p:to>
                                        <p:strVal val="visible"/>
                                      </p:to>
                                    </p:set>
                                    <p:anim calcmode="lin" valueType="num">
                                      <p:cBhvr additive="base">
                                        <p:cTn id="7" dur="500" fill="hold"/>
                                        <p:tgtEl>
                                          <p:spTgt spid="821257"/>
                                        </p:tgtEl>
                                        <p:attrNameLst>
                                          <p:attrName>ppt_x</p:attrName>
                                        </p:attrNameLst>
                                      </p:cBhvr>
                                      <p:tavLst>
                                        <p:tav tm="0">
                                          <p:val>
                                            <p:strVal val="0-#ppt_w/2"/>
                                          </p:val>
                                        </p:tav>
                                        <p:tav tm="100000">
                                          <p:val>
                                            <p:strVal val="#ppt_x"/>
                                          </p:val>
                                        </p:tav>
                                      </p:tavLst>
                                    </p:anim>
                                    <p:anim calcmode="lin" valueType="num">
                                      <p:cBhvr additive="base">
                                        <p:cTn id="8" dur="500" fill="hold"/>
                                        <p:tgtEl>
                                          <p:spTgt spid="82125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821258">
                                            <p:txEl>
                                              <p:pRg st="0" end="0"/>
                                            </p:txEl>
                                          </p:spTgt>
                                        </p:tgtEl>
                                        <p:attrNameLst>
                                          <p:attrName>style.visibility</p:attrName>
                                        </p:attrNameLst>
                                      </p:cBhvr>
                                      <p:to>
                                        <p:strVal val="visible"/>
                                      </p:to>
                                    </p:set>
                                    <p:animEffect transition="in" filter="blinds(horizontal)">
                                      <p:cBhvr>
                                        <p:cTn id="13" dur="500"/>
                                        <p:tgtEl>
                                          <p:spTgt spid="821258">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21258">
                                            <p:txEl>
                                              <p:pRg st="1" end="1"/>
                                            </p:txEl>
                                          </p:spTgt>
                                        </p:tgtEl>
                                        <p:attrNameLst>
                                          <p:attrName>style.visibility</p:attrName>
                                        </p:attrNameLst>
                                      </p:cBhvr>
                                      <p:to>
                                        <p:strVal val="visible"/>
                                      </p:to>
                                    </p:set>
                                    <p:animEffect transition="in" filter="blinds(horizontal)">
                                      <p:cBhvr>
                                        <p:cTn id="18" dur="500"/>
                                        <p:tgtEl>
                                          <p:spTgt spid="821258">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21258">
                                            <p:txEl>
                                              <p:pRg st="2" end="2"/>
                                            </p:txEl>
                                          </p:spTgt>
                                        </p:tgtEl>
                                        <p:attrNameLst>
                                          <p:attrName>style.visibility</p:attrName>
                                        </p:attrNameLst>
                                      </p:cBhvr>
                                      <p:to>
                                        <p:strVal val="visible"/>
                                      </p:to>
                                    </p:set>
                                    <p:animEffect transition="in" filter="blinds(horizontal)">
                                      <p:cBhvr>
                                        <p:cTn id="23" dur="500"/>
                                        <p:tgtEl>
                                          <p:spTgt spid="821258">
                                            <p:txEl>
                                              <p:pRg st="2" end="2"/>
                                            </p:txEl>
                                          </p:spTgt>
                                        </p:tgtEl>
                                      </p:cBhvr>
                                    </p:animEffect>
                                  </p:childTnLst>
                                </p:cTn>
                              </p:par>
                            </p:childTnLst>
                          </p:cTn>
                        </p:par>
                        <p:par>
                          <p:cTn id="24" fill="hold" nodeType="afterGroup">
                            <p:stCondLst>
                              <p:cond delay="500"/>
                            </p:stCondLst>
                            <p:childTnLst>
                              <p:par>
                                <p:cTn id="25" presetID="2" presetClass="entr" presetSubtype="6"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1+#ppt_w/2"/>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257" grpId="0" autoUpdateAnimBg="0"/>
      <p:bldP spid="821258" grpId="0" build="p" autoUpdateAnimBg="0"/>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194" name="Group 5"/>
          <p:cNvGrpSpPr>
            <a:grpSpLocks/>
          </p:cNvGrpSpPr>
          <p:nvPr/>
        </p:nvGrpSpPr>
        <p:grpSpPr bwMode="auto">
          <a:xfrm>
            <a:off x="1116013" y="620713"/>
            <a:ext cx="6985000" cy="3887787"/>
            <a:chOff x="703" y="391"/>
            <a:chExt cx="4400" cy="2449"/>
          </a:xfrm>
        </p:grpSpPr>
        <p:sp>
          <p:nvSpPr>
            <p:cNvPr id="7" name="Oval 6"/>
            <p:cNvSpPr>
              <a:spLocks noChangeArrowheads="1"/>
            </p:cNvSpPr>
            <p:nvPr/>
          </p:nvSpPr>
          <p:spPr bwMode="auto">
            <a:xfrm>
              <a:off x="703" y="391"/>
              <a:ext cx="4400" cy="2449"/>
            </a:xfrm>
            <a:prstGeom prst="ellipse">
              <a:avLst/>
            </a:prstGeom>
            <a:solidFill>
              <a:srgbClr val="00FF99"/>
            </a:solidFill>
            <a:ln w="19050">
              <a:solidFill>
                <a:schemeClr val="tx1"/>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 name="Oval 7"/>
            <p:cNvSpPr>
              <a:spLocks noChangeArrowheads="1"/>
            </p:cNvSpPr>
            <p:nvPr/>
          </p:nvSpPr>
          <p:spPr bwMode="auto">
            <a:xfrm>
              <a:off x="1012" y="750"/>
              <a:ext cx="3905" cy="2030"/>
            </a:xfrm>
            <a:prstGeom prst="ellipse">
              <a:avLst/>
            </a:prstGeom>
            <a:solidFill>
              <a:srgbClr val="FFCCFF"/>
            </a:solidFill>
            <a:ln w="28575">
              <a:solidFill>
                <a:schemeClr val="tx1"/>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9" name="Oval 8"/>
            <p:cNvSpPr>
              <a:spLocks noChangeArrowheads="1"/>
            </p:cNvSpPr>
            <p:nvPr/>
          </p:nvSpPr>
          <p:spPr bwMode="auto">
            <a:xfrm>
              <a:off x="1446" y="1347"/>
              <a:ext cx="3138" cy="1314"/>
            </a:xfrm>
            <a:prstGeom prst="ellipse">
              <a:avLst/>
            </a:prstGeom>
            <a:solidFill>
              <a:srgbClr val="FFFF99"/>
            </a:solidFill>
            <a:ln w="28575">
              <a:solidFill>
                <a:schemeClr val="tx1"/>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 name="Oval 9"/>
            <p:cNvSpPr>
              <a:spLocks noChangeArrowheads="1"/>
            </p:cNvSpPr>
            <p:nvPr/>
          </p:nvSpPr>
          <p:spPr bwMode="auto">
            <a:xfrm>
              <a:off x="2004" y="1884"/>
              <a:ext cx="1953" cy="658"/>
            </a:xfrm>
            <a:prstGeom prst="ellipse">
              <a:avLst/>
            </a:prstGeom>
            <a:solidFill>
              <a:srgbClr val="CCFFFF"/>
            </a:solidFill>
            <a:ln w="28575">
              <a:solidFill>
                <a:schemeClr val="tx1"/>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201" name="Text Box 10"/>
            <p:cNvSpPr txBox="1">
              <a:spLocks noChangeArrowheads="1"/>
            </p:cNvSpPr>
            <p:nvPr/>
          </p:nvSpPr>
          <p:spPr bwMode="auto">
            <a:xfrm>
              <a:off x="1565" y="1525"/>
              <a:ext cx="31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rgbClr val="000066"/>
                  </a:solidFill>
                  <a:latin typeface="楷体_GB2312" pitchFamily="49" charset="-122"/>
                  <a:ea typeface="楷体_GB2312" pitchFamily="49" charset="-122"/>
                </a:rPr>
                <a:t>2</a:t>
              </a:r>
              <a:r>
                <a:rPr lang="zh-CN" altLang="en-US" sz="2400">
                  <a:solidFill>
                    <a:srgbClr val="000066"/>
                  </a:solidFill>
                  <a:latin typeface="楷体_GB2312" pitchFamily="49" charset="-122"/>
                  <a:ea typeface="楷体_GB2312" pitchFamily="49" charset="-122"/>
                </a:rPr>
                <a:t>型文法（不确定的下推自动机）</a:t>
              </a:r>
            </a:p>
          </p:txBody>
        </p:sp>
        <p:sp>
          <p:nvSpPr>
            <p:cNvPr id="8202" name="Text Box 11"/>
            <p:cNvSpPr txBox="1">
              <a:spLocks noChangeArrowheads="1"/>
            </p:cNvSpPr>
            <p:nvPr/>
          </p:nvSpPr>
          <p:spPr bwMode="auto">
            <a:xfrm>
              <a:off x="1565" y="981"/>
              <a:ext cx="30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rgbClr val="000066"/>
                  </a:solidFill>
                  <a:latin typeface="楷体_GB2312" pitchFamily="49" charset="-122"/>
                  <a:ea typeface="楷体_GB2312" pitchFamily="49" charset="-122"/>
                </a:rPr>
                <a:t>1</a:t>
              </a:r>
              <a:r>
                <a:rPr lang="zh-CN" altLang="en-US" sz="2400">
                  <a:solidFill>
                    <a:srgbClr val="000066"/>
                  </a:solidFill>
                  <a:latin typeface="楷体_GB2312" pitchFamily="49" charset="-122"/>
                  <a:ea typeface="楷体_GB2312" pitchFamily="49" charset="-122"/>
                </a:rPr>
                <a:t>型文法（不确定的界限自动机）</a:t>
              </a:r>
            </a:p>
          </p:txBody>
        </p:sp>
        <p:sp>
          <p:nvSpPr>
            <p:cNvPr id="8203" name="Text Box 12"/>
            <p:cNvSpPr txBox="1">
              <a:spLocks noChangeArrowheads="1"/>
            </p:cNvSpPr>
            <p:nvPr/>
          </p:nvSpPr>
          <p:spPr bwMode="auto">
            <a:xfrm>
              <a:off x="2154" y="436"/>
              <a:ext cx="19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rgbClr val="000066"/>
                  </a:solidFill>
                  <a:latin typeface="楷体_GB2312" pitchFamily="49" charset="-122"/>
                  <a:ea typeface="楷体_GB2312" pitchFamily="49" charset="-122"/>
                </a:rPr>
                <a:t>0</a:t>
              </a:r>
              <a:r>
                <a:rPr lang="zh-CN" altLang="en-US" sz="2400">
                  <a:solidFill>
                    <a:srgbClr val="000066"/>
                  </a:solidFill>
                  <a:latin typeface="楷体_GB2312" pitchFamily="49" charset="-122"/>
                  <a:ea typeface="楷体_GB2312" pitchFamily="49" charset="-122"/>
                </a:rPr>
                <a:t>型文法（图灵机）</a:t>
              </a:r>
            </a:p>
          </p:txBody>
        </p:sp>
        <p:sp>
          <p:nvSpPr>
            <p:cNvPr id="8204" name="Text Box 13"/>
            <p:cNvSpPr txBox="1">
              <a:spLocks noChangeArrowheads="1"/>
            </p:cNvSpPr>
            <p:nvPr/>
          </p:nvSpPr>
          <p:spPr bwMode="auto">
            <a:xfrm>
              <a:off x="1973" y="2069"/>
              <a:ext cx="2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rgbClr val="000066"/>
                  </a:solidFill>
                  <a:latin typeface="楷体_GB2312" pitchFamily="49" charset="-122"/>
                  <a:ea typeface="楷体_GB2312" pitchFamily="49" charset="-122"/>
                </a:rPr>
                <a:t>3</a:t>
              </a:r>
              <a:r>
                <a:rPr lang="zh-CN" altLang="en-US" sz="2400">
                  <a:solidFill>
                    <a:srgbClr val="000066"/>
                  </a:solidFill>
                  <a:latin typeface="楷体_GB2312" pitchFamily="49" charset="-122"/>
                  <a:ea typeface="楷体_GB2312" pitchFamily="49" charset="-122"/>
                </a:rPr>
                <a:t>型文法（有限自动机）</a:t>
              </a:r>
            </a:p>
          </p:txBody>
        </p:sp>
      </p:grpSp>
      <p:sp>
        <p:nvSpPr>
          <p:cNvPr id="15" name="Text Box 14"/>
          <p:cNvSpPr txBox="1">
            <a:spLocks noChangeArrowheads="1"/>
          </p:cNvSpPr>
          <p:nvPr/>
        </p:nvSpPr>
        <p:spPr bwMode="auto">
          <a:xfrm>
            <a:off x="2268538" y="5013325"/>
            <a:ext cx="5400675" cy="509588"/>
          </a:xfrm>
          <a:prstGeom prst="rect">
            <a:avLst/>
          </a:prstGeom>
          <a:noFill/>
          <a:ln w="9525">
            <a:noFill/>
            <a:miter lim="800000"/>
            <a:headEnd/>
            <a:tailEnd/>
          </a:ln>
          <a:effectLst/>
        </p:spPr>
        <p:txBody>
          <a:bodyPr lIns="92075" tIns="46038" rIns="92075" bIns="46038">
            <a:spAutoFit/>
          </a:bodyPr>
          <a:lstStyle/>
          <a:p>
            <a:pPr marL="457200">
              <a:lnSpc>
                <a:spcPct val="110000"/>
              </a:lnSpc>
              <a:spcBef>
                <a:spcPct val="50000"/>
              </a:spcBef>
              <a:buClr>
                <a:schemeClr val="folHlink"/>
              </a:buClr>
              <a:buSzPct val="75000"/>
              <a:buFont typeface="Monotype Sorts" pitchFamily="2" charset="2"/>
              <a:buNone/>
              <a:defRPr/>
            </a:pPr>
            <a:r>
              <a:rPr lang="zh-CN" altLang="en-US" dirty="0">
                <a:solidFill>
                  <a:schemeClr val="bg2"/>
                </a:solidFill>
                <a:effectLst>
                  <a:outerShdw blurRad="38100" dist="38100" dir="2700000" algn="tl">
                    <a:srgbClr val="000000"/>
                  </a:outerShdw>
                </a:effectLst>
              </a:rPr>
              <a:t>四类文法与对应的自动机</a:t>
            </a:r>
          </a:p>
        </p:txBody>
      </p:sp>
      <p:sp>
        <p:nvSpPr>
          <p:cNvPr id="14"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 name="日期占位符 3"/>
          <p:cNvSpPr>
            <a:spLocks noGrp="1"/>
          </p:cNvSpPr>
          <p:nvPr>
            <p:ph type="dt" sz="quarter" idx="10"/>
          </p:nvPr>
        </p:nvSpPr>
        <p:spPr/>
        <p:txBody>
          <a:bodyPr/>
          <a:lstStyle/>
          <a:p>
            <a:pPr>
              <a:defRPr/>
            </a:pPr>
            <a:fld id="{29CDBBFF-B5A0-461F-948B-507FB177D005}" type="datetime1">
              <a:rPr lang="zh-CN" altLang="en-US"/>
              <a:pPr>
                <a:defRPr/>
              </a:pPr>
              <a:t>2020/10/7</a:t>
            </a:fld>
            <a:endParaRPr lang="en-US" altLang="zh-CN"/>
          </a:p>
        </p:txBody>
      </p:sp>
      <p:sp>
        <p:nvSpPr>
          <p:cNvPr id="55299" name="Rectangle 4"/>
          <p:cNvSpPr>
            <a:spLocks noChangeArrowheads="1"/>
          </p:cNvSpPr>
          <p:nvPr/>
        </p:nvSpPr>
        <p:spPr bwMode="auto">
          <a:xfrm>
            <a:off x="500063" y="0"/>
            <a:ext cx="7740650" cy="1584325"/>
          </a:xfrm>
          <a:prstGeom prst="rect">
            <a:avLst/>
          </a:prstGeom>
          <a:solidFill>
            <a:srgbClr val="E8FA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dirty="0">
                <a:solidFill>
                  <a:srgbClr val="6600FF"/>
                </a:solidFill>
                <a:effectLst>
                  <a:outerShdw blurRad="38100" dist="38100" dir="2700000" algn="tl">
                    <a:srgbClr val="000000">
                      <a:alpha val="43137"/>
                    </a:srgbClr>
                  </a:outerShdw>
                </a:effectLst>
                <a:ea typeface="楷体_GB2312" pitchFamily="49" charset="-122"/>
              </a:rPr>
              <a:t>多　余　状　态</a:t>
            </a:r>
          </a:p>
          <a:p>
            <a:pPr eaLnBrk="1" hangingPunct="1">
              <a:spcBef>
                <a:spcPct val="10000"/>
              </a:spcBef>
              <a:buClrTx/>
              <a:buSzTx/>
              <a:buFontTx/>
              <a:buChar char="•"/>
            </a:pPr>
            <a:r>
              <a:rPr lang="zh-CN" altLang="en-US" sz="2800" dirty="0">
                <a:solidFill>
                  <a:schemeClr val="bg2"/>
                </a:solidFill>
                <a:ea typeface="楷体_GB2312" pitchFamily="49" charset="-122"/>
              </a:rPr>
              <a:t>从开始状态出发，</a:t>
            </a:r>
            <a:r>
              <a:rPr lang="en-US" altLang="zh-CN" sz="2800" dirty="0">
                <a:solidFill>
                  <a:schemeClr val="bg2"/>
                </a:solidFill>
                <a:ea typeface="楷体_GB2312" pitchFamily="49" charset="-122"/>
              </a:rPr>
              <a:t> </a:t>
            </a:r>
            <a:r>
              <a:rPr lang="zh-CN" altLang="en-US" sz="2800" dirty="0">
                <a:solidFill>
                  <a:schemeClr val="bg2"/>
                </a:solidFill>
                <a:ea typeface="楷体_GB2312" pitchFamily="49" charset="-122"/>
              </a:rPr>
              <a:t>经过任何输入串也不能到达。</a:t>
            </a:r>
          </a:p>
          <a:p>
            <a:pPr eaLnBrk="1" hangingPunct="1">
              <a:spcBef>
                <a:spcPct val="10000"/>
              </a:spcBef>
              <a:buClrTx/>
              <a:buSzTx/>
              <a:buFontTx/>
              <a:buChar char="•"/>
            </a:pPr>
            <a:r>
              <a:rPr lang="zh-CN" altLang="en-US" sz="2800" dirty="0">
                <a:solidFill>
                  <a:schemeClr val="bg2"/>
                </a:solidFill>
                <a:ea typeface="楷体_GB2312" pitchFamily="49" charset="-122"/>
              </a:rPr>
              <a:t>从该状态无法到达终止状态。</a:t>
            </a:r>
          </a:p>
        </p:txBody>
      </p:sp>
      <p:sp>
        <p:nvSpPr>
          <p:cNvPr id="883845" name="Text Box 133"/>
          <p:cNvSpPr txBox="1">
            <a:spLocks noChangeArrowheads="1"/>
          </p:cNvSpPr>
          <p:nvPr/>
        </p:nvSpPr>
        <p:spPr bwMode="auto">
          <a:xfrm>
            <a:off x="8496300" y="0"/>
            <a:ext cx="647700" cy="532583"/>
          </a:xfrm>
          <a:prstGeom prst="rect">
            <a:avLst/>
          </a:prstGeom>
          <a:noFill/>
          <a:ln w="9525">
            <a:noFill/>
            <a:miter lim="800000"/>
            <a:headEnd/>
            <a:tailEnd/>
          </a:ln>
          <a:effectLst/>
        </p:spPr>
        <p:txBody>
          <a:bodyPr lIns="92075" tIns="46038" rIns="92075" bIns="46038">
            <a:spAutoFit/>
          </a:bodyPr>
          <a:lstStyle/>
          <a:p>
            <a:pPr marL="457200" indent="-457200">
              <a:lnSpc>
                <a:spcPct val="110000"/>
              </a:lnSpc>
              <a:spcBef>
                <a:spcPct val="50000"/>
              </a:spcBef>
              <a:buClr>
                <a:schemeClr val="folHlink"/>
              </a:buClr>
              <a:buSzPct val="75000"/>
              <a:buFont typeface="Monotype Sorts" pitchFamily="2" charset="2"/>
              <a:buNone/>
              <a:defRPr/>
            </a:pPr>
            <a:r>
              <a:rPr lang="en-US" altLang="zh-CN" dirty="0">
                <a:solidFill>
                  <a:schemeClr val="bg2"/>
                </a:solidFill>
                <a:latin typeface="Times New Roman" pitchFamily="18" charset="0"/>
              </a:rPr>
              <a:t>P</a:t>
            </a:r>
            <a:r>
              <a:rPr lang="en-US" altLang="zh-CN" sz="1800" dirty="0">
                <a:solidFill>
                  <a:schemeClr val="bg2"/>
                </a:solidFill>
                <a:latin typeface="Times New Roman" pitchFamily="18" charset="0"/>
              </a:rPr>
              <a:t>60</a:t>
            </a:r>
          </a:p>
        </p:txBody>
      </p:sp>
      <p:sp>
        <p:nvSpPr>
          <p:cNvPr id="883865" name="AutoShape 153"/>
          <p:cNvSpPr>
            <a:spLocks/>
          </p:cNvSpPr>
          <p:nvPr/>
        </p:nvSpPr>
        <p:spPr bwMode="auto">
          <a:xfrm>
            <a:off x="2374900" y="3000375"/>
            <a:ext cx="3529013" cy="357188"/>
          </a:xfrm>
          <a:prstGeom prst="borderCallout1">
            <a:avLst>
              <a:gd name="adj1" fmla="val 26472"/>
              <a:gd name="adj2" fmla="val -2157"/>
              <a:gd name="adj3" fmla="val 141801"/>
              <a:gd name="adj4" fmla="val -17634"/>
            </a:avLst>
          </a:prstGeom>
          <a:solidFill>
            <a:schemeClr val="accent2">
              <a:lumMod val="50000"/>
            </a:schemeClr>
          </a:solidFill>
          <a:ln w="28575">
            <a:solidFill>
              <a:schemeClr val="accent2">
                <a:lumMod val="50000"/>
              </a:schemeClr>
            </a:solidFill>
            <a:miter lim="800000"/>
            <a:headEnd/>
            <a:tailEnd/>
          </a:ln>
        </p:spPr>
        <p:txBody>
          <a:bodyPr lIns="92075" tIns="0" rIns="92075" bIns="46038"/>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zh-CN" altLang="en-US" sz="2400">
                <a:solidFill>
                  <a:schemeClr val="tx1">
                    <a:lumMod val="95000"/>
                  </a:schemeClr>
                </a:solidFill>
              </a:rPr>
              <a:t>从状态</a:t>
            </a:r>
            <a:r>
              <a:rPr lang="en-US" altLang="zh-CN" sz="2400">
                <a:solidFill>
                  <a:schemeClr val="tx1">
                    <a:lumMod val="95000"/>
                  </a:schemeClr>
                </a:solidFill>
              </a:rPr>
              <a:t>0</a:t>
            </a:r>
            <a:r>
              <a:rPr lang="zh-CN" altLang="en-US" sz="2400">
                <a:solidFill>
                  <a:schemeClr val="tx1">
                    <a:lumMod val="95000"/>
                  </a:schemeClr>
                </a:solidFill>
              </a:rPr>
              <a:t>出发，无法到达</a:t>
            </a:r>
          </a:p>
        </p:txBody>
      </p:sp>
      <p:sp>
        <p:nvSpPr>
          <p:cNvPr id="883866" name="AutoShape 154"/>
          <p:cNvSpPr>
            <a:spLocks/>
          </p:cNvSpPr>
          <p:nvPr/>
        </p:nvSpPr>
        <p:spPr bwMode="auto">
          <a:xfrm>
            <a:off x="2633117" y="5521310"/>
            <a:ext cx="1989683" cy="369332"/>
          </a:xfrm>
          <a:prstGeom prst="borderCallout1">
            <a:avLst>
              <a:gd name="adj1" fmla="val 3996"/>
              <a:gd name="adj2" fmla="val 66494"/>
              <a:gd name="adj3" fmla="val -107273"/>
              <a:gd name="adj4" fmla="val 55577"/>
            </a:avLst>
          </a:prstGeom>
          <a:solidFill>
            <a:schemeClr val="accent2">
              <a:lumMod val="50000"/>
            </a:schemeClr>
          </a:solidFill>
          <a:ln w="28575">
            <a:solidFill>
              <a:schemeClr val="accent2">
                <a:lumMod val="50000"/>
              </a:schemeClr>
            </a:solidFill>
            <a:miter lim="800000"/>
            <a:headEnd/>
            <a:tailEnd/>
          </a:ln>
        </p:spPr>
        <p:txBody>
          <a:bodyPr wrap="square" lIns="92075" tIns="0" rIns="92075" bIns="0">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
                <a:schemeClr val="folHlink"/>
              </a:buClr>
              <a:buFont typeface="Monotype Sorts" pitchFamily="2" charset="2"/>
              <a:buNone/>
            </a:pPr>
            <a:r>
              <a:rPr lang="zh-CN" altLang="en-US" sz="2400" dirty="0">
                <a:solidFill>
                  <a:schemeClr val="tx1">
                    <a:lumMod val="95000"/>
                  </a:schemeClr>
                </a:solidFill>
                <a:latin typeface="宋体" panose="02010600030101010101" pitchFamily="2" charset="-122"/>
              </a:rPr>
              <a:t>无法终止</a:t>
            </a:r>
          </a:p>
        </p:txBody>
      </p:sp>
      <p:grpSp>
        <p:nvGrpSpPr>
          <p:cNvPr id="3" name="Group 155"/>
          <p:cNvGrpSpPr>
            <a:grpSpLocks/>
          </p:cNvGrpSpPr>
          <p:nvPr/>
        </p:nvGrpSpPr>
        <p:grpSpPr bwMode="auto">
          <a:xfrm>
            <a:off x="5148263" y="4224338"/>
            <a:ext cx="3810000" cy="1295400"/>
            <a:chOff x="3024" y="3168"/>
            <a:chExt cx="2400" cy="816"/>
          </a:xfrm>
        </p:grpSpPr>
        <p:sp>
          <p:nvSpPr>
            <p:cNvPr id="55327" name="Oval 156"/>
            <p:cNvSpPr>
              <a:spLocks noChangeArrowheads="1"/>
            </p:cNvSpPr>
            <p:nvPr/>
          </p:nvSpPr>
          <p:spPr bwMode="auto">
            <a:xfrm>
              <a:off x="3312" y="3264"/>
              <a:ext cx="288" cy="288"/>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0</a:t>
              </a:r>
            </a:p>
          </p:txBody>
        </p:sp>
        <p:sp>
          <p:nvSpPr>
            <p:cNvPr id="55328" name="Oval 157"/>
            <p:cNvSpPr>
              <a:spLocks noChangeArrowheads="1"/>
            </p:cNvSpPr>
            <p:nvPr/>
          </p:nvSpPr>
          <p:spPr bwMode="auto">
            <a:xfrm>
              <a:off x="3888" y="3696"/>
              <a:ext cx="288" cy="288"/>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2</a:t>
              </a:r>
            </a:p>
          </p:txBody>
        </p:sp>
        <p:sp>
          <p:nvSpPr>
            <p:cNvPr id="55329" name="Oval 158"/>
            <p:cNvSpPr>
              <a:spLocks noChangeArrowheads="1"/>
            </p:cNvSpPr>
            <p:nvPr/>
          </p:nvSpPr>
          <p:spPr bwMode="auto">
            <a:xfrm>
              <a:off x="4512" y="3264"/>
              <a:ext cx="288" cy="288"/>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3</a:t>
              </a:r>
            </a:p>
          </p:txBody>
        </p:sp>
        <p:sp>
          <p:nvSpPr>
            <p:cNvPr id="55330" name="Oval 159"/>
            <p:cNvSpPr>
              <a:spLocks noChangeArrowheads="1"/>
            </p:cNvSpPr>
            <p:nvPr/>
          </p:nvSpPr>
          <p:spPr bwMode="auto">
            <a:xfrm>
              <a:off x="5136" y="3264"/>
              <a:ext cx="288" cy="288"/>
            </a:xfrm>
            <a:prstGeom prst="ellipse">
              <a:avLst/>
            </a:prstGeom>
            <a:solidFill>
              <a:schemeClr val="accent1"/>
            </a:solidFill>
            <a:ln w="38100" cmpd="thinThick">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4</a:t>
              </a:r>
            </a:p>
          </p:txBody>
        </p:sp>
        <p:sp>
          <p:nvSpPr>
            <p:cNvPr id="883872" name="AutoShape 160"/>
            <p:cNvSpPr>
              <a:spLocks noChangeArrowheads="1"/>
            </p:cNvSpPr>
            <p:nvPr/>
          </p:nvSpPr>
          <p:spPr bwMode="auto">
            <a:xfrm>
              <a:off x="3024" y="3312"/>
              <a:ext cx="288" cy="192"/>
            </a:xfrm>
            <a:prstGeom prst="rightArrow">
              <a:avLst>
                <a:gd name="adj1" fmla="val 50000"/>
                <a:gd name="adj2" fmla="val 37500"/>
              </a:avLst>
            </a:prstGeom>
            <a:noFill/>
            <a:ln w="38100">
              <a:solidFill>
                <a:schemeClr val="bg2"/>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cxnSp>
          <p:nvCxnSpPr>
            <p:cNvPr id="55332" name="AutoShape 161"/>
            <p:cNvCxnSpPr>
              <a:cxnSpLocks noChangeShapeType="1"/>
              <a:stCxn id="55327" idx="5"/>
              <a:endCxn id="55328" idx="2"/>
            </p:cNvCxnSpPr>
            <p:nvPr/>
          </p:nvCxnSpPr>
          <p:spPr bwMode="auto">
            <a:xfrm rot="16200000" flipH="1">
              <a:off x="3558" y="3510"/>
              <a:ext cx="330" cy="330"/>
            </a:xfrm>
            <a:prstGeom prst="curvedConnector2">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55333" name="AutoShape 162"/>
            <p:cNvCxnSpPr>
              <a:cxnSpLocks noChangeShapeType="1"/>
              <a:stCxn id="55328" idx="7"/>
            </p:cNvCxnSpPr>
            <p:nvPr/>
          </p:nvCxnSpPr>
          <p:spPr bwMode="auto">
            <a:xfrm rot="-5400000">
              <a:off x="4227" y="3411"/>
              <a:ext cx="234" cy="420"/>
            </a:xfrm>
            <a:prstGeom prst="curvedConnector2">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55334" name="AutoShape 163"/>
            <p:cNvCxnSpPr>
              <a:cxnSpLocks noChangeShapeType="1"/>
              <a:stCxn id="55329" idx="6"/>
              <a:endCxn id="55330" idx="2"/>
            </p:cNvCxnSpPr>
            <p:nvPr/>
          </p:nvCxnSpPr>
          <p:spPr bwMode="auto">
            <a:xfrm>
              <a:off x="4800" y="3408"/>
              <a:ext cx="318"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55335" name="Text Box 164"/>
            <p:cNvSpPr txBox="1">
              <a:spLocks noChangeArrowheads="1"/>
            </p:cNvSpPr>
            <p:nvPr/>
          </p:nvSpPr>
          <p:spPr bwMode="auto">
            <a:xfrm>
              <a:off x="4848" y="316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b</a:t>
              </a:r>
            </a:p>
          </p:txBody>
        </p:sp>
        <p:sp>
          <p:nvSpPr>
            <p:cNvPr id="55336" name="Text Box 165"/>
            <p:cNvSpPr txBox="1">
              <a:spLocks noChangeArrowheads="1"/>
            </p:cNvSpPr>
            <p:nvPr/>
          </p:nvSpPr>
          <p:spPr bwMode="auto">
            <a:xfrm>
              <a:off x="3600" y="350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b</a:t>
              </a:r>
            </a:p>
          </p:txBody>
        </p:sp>
        <p:sp>
          <p:nvSpPr>
            <p:cNvPr id="55337" name="Text Box 166"/>
            <p:cNvSpPr txBox="1">
              <a:spLocks noChangeArrowheads="1"/>
            </p:cNvSpPr>
            <p:nvPr/>
          </p:nvSpPr>
          <p:spPr bwMode="auto">
            <a:xfrm>
              <a:off x="4176" y="348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a</a:t>
              </a:r>
            </a:p>
          </p:txBody>
        </p:sp>
      </p:grpSp>
      <p:sp>
        <p:nvSpPr>
          <p:cNvPr id="883879" name="Text Box 167"/>
          <p:cNvSpPr txBox="1">
            <a:spLocks noChangeArrowheads="1"/>
          </p:cNvSpPr>
          <p:nvPr/>
        </p:nvSpPr>
        <p:spPr bwMode="auto">
          <a:xfrm>
            <a:off x="5003800" y="5880100"/>
            <a:ext cx="3873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000" dirty="0">
                <a:solidFill>
                  <a:schemeClr val="bg2"/>
                </a:solidFill>
              </a:rPr>
              <a:t>图</a:t>
            </a:r>
            <a:r>
              <a:rPr lang="en-US" altLang="zh-CN" sz="2000" dirty="0">
                <a:solidFill>
                  <a:schemeClr val="bg2"/>
                </a:solidFill>
              </a:rPr>
              <a:t>3-29(b) </a:t>
            </a:r>
            <a:r>
              <a:rPr lang="zh-CN" altLang="en-US" sz="2000" dirty="0">
                <a:solidFill>
                  <a:schemeClr val="bg2"/>
                </a:solidFill>
              </a:rPr>
              <a:t>删除多余状态的状态图 </a:t>
            </a:r>
          </a:p>
        </p:txBody>
      </p:sp>
      <p:sp>
        <p:nvSpPr>
          <p:cNvPr id="41" name="TextBox 40"/>
          <p:cNvSpPr txBox="1"/>
          <p:nvPr/>
        </p:nvSpPr>
        <p:spPr>
          <a:xfrm>
            <a:off x="0" y="1714500"/>
            <a:ext cx="9001125" cy="633413"/>
          </a:xfrm>
          <a:prstGeom prst="rect">
            <a:avLst/>
          </a:prstGeom>
          <a:solidFill>
            <a:srgbClr val="FFEFFF"/>
          </a:solidFill>
        </p:spPr>
        <p:txBody>
          <a:bodyPr>
            <a:spAutoFit/>
          </a:bodyPr>
          <a:lstStyle/>
          <a:p>
            <a:pPr>
              <a:lnSpc>
                <a:spcPct val="110000"/>
              </a:lnSpc>
              <a:spcBef>
                <a:spcPct val="20000"/>
              </a:spcBef>
              <a:buClr>
                <a:schemeClr val="folHlink"/>
              </a:buClr>
              <a:buSzPct val="75000"/>
              <a:buFont typeface="Monotype Sorts" pitchFamily="2" charset="2"/>
              <a:buNone/>
              <a:defRPr/>
            </a:pPr>
            <a:r>
              <a:rPr lang="en-US" altLang="zh-CN" sz="3200" dirty="0">
                <a:solidFill>
                  <a:schemeClr val="bg2"/>
                </a:solidFill>
                <a:latin typeface="+mj-lt"/>
              </a:rPr>
              <a:t>[</a:t>
            </a:r>
            <a:r>
              <a:rPr lang="zh-CN" altLang="en-US" sz="3200" dirty="0">
                <a:solidFill>
                  <a:schemeClr val="bg2"/>
                </a:solidFill>
                <a:latin typeface="+mj-lt"/>
              </a:rPr>
              <a:t>例</a:t>
            </a:r>
            <a:r>
              <a:rPr lang="en-US" altLang="zh-CN" sz="3200" dirty="0">
                <a:solidFill>
                  <a:schemeClr val="bg2"/>
                </a:solidFill>
                <a:latin typeface="+mj-lt"/>
              </a:rPr>
              <a:t>3-15] </a:t>
            </a:r>
            <a:r>
              <a:rPr lang="zh-CN" altLang="en-US" sz="3200" dirty="0">
                <a:solidFill>
                  <a:schemeClr val="bg2"/>
                </a:solidFill>
                <a:latin typeface="+mj-lt"/>
              </a:rPr>
              <a:t>判断哪些状态是多余状态。</a:t>
            </a:r>
            <a:endParaRPr lang="zh-CN" altLang="en-US" dirty="0"/>
          </a:p>
        </p:txBody>
      </p:sp>
      <p:sp>
        <p:nvSpPr>
          <p:cNvPr id="42"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nvGrpSpPr>
          <p:cNvPr id="2" name="组合 1"/>
          <p:cNvGrpSpPr/>
          <p:nvPr/>
        </p:nvGrpSpPr>
        <p:grpSpPr>
          <a:xfrm>
            <a:off x="0" y="3576638"/>
            <a:ext cx="3940175" cy="2628900"/>
            <a:chOff x="0" y="3576638"/>
            <a:chExt cx="3940175" cy="2628900"/>
          </a:xfrm>
        </p:grpSpPr>
        <p:sp>
          <p:nvSpPr>
            <p:cNvPr id="55301" name="Text Box 152"/>
            <p:cNvSpPr txBox="1">
              <a:spLocks noChangeArrowheads="1"/>
            </p:cNvSpPr>
            <p:nvPr/>
          </p:nvSpPr>
          <p:spPr bwMode="auto">
            <a:xfrm>
              <a:off x="360363" y="5808663"/>
              <a:ext cx="35798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000" dirty="0">
                  <a:solidFill>
                    <a:schemeClr val="bg2"/>
                  </a:solidFill>
                </a:rPr>
                <a:t>图</a:t>
              </a:r>
              <a:r>
                <a:rPr lang="en-US" altLang="zh-CN" sz="2000" dirty="0">
                  <a:solidFill>
                    <a:schemeClr val="bg2"/>
                  </a:solidFill>
                </a:rPr>
                <a:t>3-29(a) </a:t>
              </a:r>
              <a:r>
                <a:rPr lang="zh-CN" altLang="en-US" sz="2000" dirty="0">
                  <a:solidFill>
                    <a:schemeClr val="bg2"/>
                  </a:solidFill>
                </a:rPr>
                <a:t>有多余状态的状态图</a:t>
              </a:r>
              <a:r>
                <a:rPr lang="zh-CN" altLang="en-US" sz="2000" b="0" dirty="0">
                  <a:solidFill>
                    <a:schemeClr val="bg2"/>
                  </a:solidFill>
                </a:rPr>
                <a:t> </a:t>
              </a:r>
            </a:p>
          </p:txBody>
        </p:sp>
        <p:grpSp>
          <p:nvGrpSpPr>
            <p:cNvPr id="5" name="组合 4"/>
            <p:cNvGrpSpPr>
              <a:grpSpLocks/>
            </p:cNvGrpSpPr>
            <p:nvPr/>
          </p:nvGrpSpPr>
          <p:grpSpPr bwMode="auto">
            <a:xfrm>
              <a:off x="0" y="3576638"/>
              <a:ext cx="3886200" cy="1828800"/>
              <a:chOff x="0" y="3576638"/>
              <a:chExt cx="3886200" cy="1828800"/>
            </a:xfrm>
          </p:grpSpPr>
          <p:grpSp>
            <p:nvGrpSpPr>
              <p:cNvPr id="55309" name="Group 134"/>
              <p:cNvGrpSpPr>
                <a:grpSpLocks/>
              </p:cNvGrpSpPr>
              <p:nvPr/>
            </p:nvGrpSpPr>
            <p:grpSpPr bwMode="auto">
              <a:xfrm>
                <a:off x="0" y="3576638"/>
                <a:ext cx="3886200" cy="1828800"/>
                <a:chOff x="192" y="2880"/>
                <a:chExt cx="2448" cy="1152"/>
              </a:xfrm>
            </p:grpSpPr>
            <p:sp>
              <p:nvSpPr>
                <p:cNvPr id="55311" name="Oval 135"/>
                <p:cNvSpPr>
                  <a:spLocks noChangeArrowheads="1"/>
                </p:cNvSpPr>
                <p:nvPr/>
              </p:nvSpPr>
              <p:spPr bwMode="auto">
                <a:xfrm>
                  <a:off x="480" y="3264"/>
                  <a:ext cx="288" cy="288"/>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0</a:t>
                  </a:r>
                </a:p>
              </p:txBody>
            </p:sp>
            <p:sp>
              <p:nvSpPr>
                <p:cNvPr id="55312" name="Oval 136"/>
                <p:cNvSpPr>
                  <a:spLocks noChangeArrowheads="1"/>
                </p:cNvSpPr>
                <p:nvPr/>
              </p:nvSpPr>
              <p:spPr bwMode="auto">
                <a:xfrm>
                  <a:off x="1104" y="2880"/>
                  <a:ext cx="288" cy="288"/>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1</a:t>
                  </a:r>
                </a:p>
              </p:txBody>
            </p:sp>
            <p:sp>
              <p:nvSpPr>
                <p:cNvPr id="55313" name="Oval 137"/>
                <p:cNvSpPr>
                  <a:spLocks noChangeArrowheads="1"/>
                </p:cNvSpPr>
                <p:nvPr/>
              </p:nvSpPr>
              <p:spPr bwMode="auto">
                <a:xfrm>
                  <a:off x="1056" y="3696"/>
                  <a:ext cx="288" cy="288"/>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2</a:t>
                  </a:r>
                </a:p>
              </p:txBody>
            </p:sp>
            <p:sp>
              <p:nvSpPr>
                <p:cNvPr id="55314" name="Oval 138"/>
                <p:cNvSpPr>
                  <a:spLocks noChangeArrowheads="1"/>
                </p:cNvSpPr>
                <p:nvPr/>
              </p:nvSpPr>
              <p:spPr bwMode="auto">
                <a:xfrm>
                  <a:off x="1680" y="3264"/>
                  <a:ext cx="288" cy="288"/>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3</a:t>
                  </a:r>
                </a:p>
              </p:txBody>
            </p:sp>
            <p:sp>
              <p:nvSpPr>
                <p:cNvPr id="55315" name="Oval 139"/>
                <p:cNvSpPr>
                  <a:spLocks noChangeArrowheads="1"/>
                </p:cNvSpPr>
                <p:nvPr/>
              </p:nvSpPr>
              <p:spPr bwMode="auto">
                <a:xfrm>
                  <a:off x="2352" y="3264"/>
                  <a:ext cx="288" cy="288"/>
                </a:xfrm>
                <a:prstGeom prst="ellipse">
                  <a:avLst/>
                </a:prstGeom>
                <a:solidFill>
                  <a:schemeClr val="accent1"/>
                </a:solidFill>
                <a:ln w="38100" cmpd="thinThick">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4</a:t>
                  </a:r>
                </a:p>
              </p:txBody>
            </p:sp>
            <p:sp>
              <p:nvSpPr>
                <p:cNvPr id="55316" name="Oval 140"/>
                <p:cNvSpPr>
                  <a:spLocks noChangeArrowheads="1"/>
                </p:cNvSpPr>
                <p:nvPr/>
              </p:nvSpPr>
              <p:spPr bwMode="auto">
                <a:xfrm>
                  <a:off x="2256" y="3696"/>
                  <a:ext cx="288" cy="288"/>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5</a:t>
                  </a:r>
                </a:p>
              </p:txBody>
            </p:sp>
            <p:sp>
              <p:nvSpPr>
                <p:cNvPr id="883853" name="AutoShape 141"/>
                <p:cNvSpPr>
                  <a:spLocks noChangeArrowheads="1"/>
                </p:cNvSpPr>
                <p:nvPr/>
              </p:nvSpPr>
              <p:spPr bwMode="auto">
                <a:xfrm>
                  <a:off x="192" y="3312"/>
                  <a:ext cx="288" cy="192"/>
                </a:xfrm>
                <a:prstGeom prst="rightArrow">
                  <a:avLst>
                    <a:gd name="adj1" fmla="val 50000"/>
                    <a:gd name="adj2" fmla="val 37500"/>
                  </a:avLst>
                </a:prstGeom>
                <a:noFill/>
                <a:ln w="38100">
                  <a:solidFill>
                    <a:schemeClr val="bg2"/>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cxnSp>
              <p:nvCxnSpPr>
                <p:cNvPr id="55318" name="AutoShape 142"/>
                <p:cNvCxnSpPr>
                  <a:cxnSpLocks noChangeShapeType="1"/>
                  <a:stCxn id="55311" idx="5"/>
                  <a:endCxn id="55313" idx="2"/>
                </p:cNvCxnSpPr>
                <p:nvPr/>
              </p:nvCxnSpPr>
              <p:spPr bwMode="auto">
                <a:xfrm rot="16200000" flipH="1">
                  <a:off x="726" y="3510"/>
                  <a:ext cx="330" cy="330"/>
                </a:xfrm>
                <a:prstGeom prst="curvedConnector2">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55319" name="AutoShape 143"/>
                <p:cNvCxnSpPr>
                  <a:cxnSpLocks noChangeShapeType="1"/>
                  <a:stCxn id="55313" idx="7"/>
                </p:cNvCxnSpPr>
                <p:nvPr/>
              </p:nvCxnSpPr>
              <p:spPr bwMode="auto">
                <a:xfrm rot="-5400000">
                  <a:off x="1395" y="3411"/>
                  <a:ext cx="234" cy="420"/>
                </a:xfrm>
                <a:prstGeom prst="curvedConnector2">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55320" name="AutoShape 144"/>
                <p:cNvCxnSpPr>
                  <a:cxnSpLocks noChangeShapeType="1"/>
                  <a:stCxn id="55313" idx="6"/>
                  <a:endCxn id="55316" idx="2"/>
                </p:cNvCxnSpPr>
                <p:nvPr/>
              </p:nvCxnSpPr>
              <p:spPr bwMode="auto">
                <a:xfrm>
                  <a:off x="1344" y="3840"/>
                  <a:ext cx="912"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55321" name="AutoShape 146"/>
                <p:cNvCxnSpPr>
                  <a:cxnSpLocks noChangeShapeType="1"/>
                  <a:stCxn id="55314" idx="6"/>
                  <a:endCxn id="55315" idx="2"/>
                </p:cNvCxnSpPr>
                <p:nvPr/>
              </p:nvCxnSpPr>
              <p:spPr bwMode="auto">
                <a:xfrm>
                  <a:off x="1968" y="3408"/>
                  <a:ext cx="366"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55322" name="Text Box 147"/>
                <p:cNvSpPr txBox="1">
                  <a:spLocks noChangeArrowheads="1"/>
                </p:cNvSpPr>
                <p:nvPr/>
              </p:nvSpPr>
              <p:spPr bwMode="auto">
                <a:xfrm>
                  <a:off x="2064" y="316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b</a:t>
                  </a:r>
                </a:p>
              </p:txBody>
            </p:sp>
            <p:sp>
              <p:nvSpPr>
                <p:cNvPr id="55323" name="Text Box 148"/>
                <p:cNvSpPr txBox="1">
                  <a:spLocks noChangeArrowheads="1"/>
                </p:cNvSpPr>
                <p:nvPr/>
              </p:nvSpPr>
              <p:spPr bwMode="auto">
                <a:xfrm>
                  <a:off x="768" y="350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b</a:t>
                  </a:r>
                </a:p>
              </p:txBody>
            </p:sp>
            <p:sp>
              <p:nvSpPr>
                <p:cNvPr id="55324" name="Text Box 149"/>
                <p:cNvSpPr txBox="1">
                  <a:spLocks noChangeArrowheads="1"/>
                </p:cNvSpPr>
                <p:nvPr/>
              </p:nvSpPr>
              <p:spPr bwMode="auto">
                <a:xfrm>
                  <a:off x="1584" y="37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b</a:t>
                  </a:r>
                </a:p>
              </p:txBody>
            </p:sp>
            <p:sp>
              <p:nvSpPr>
                <p:cNvPr id="55325" name="Text Box 150"/>
                <p:cNvSpPr txBox="1">
                  <a:spLocks noChangeArrowheads="1"/>
                </p:cNvSpPr>
                <p:nvPr/>
              </p:nvSpPr>
              <p:spPr bwMode="auto">
                <a:xfrm>
                  <a:off x="1344" y="345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a</a:t>
                  </a:r>
                </a:p>
              </p:txBody>
            </p:sp>
            <p:sp>
              <p:nvSpPr>
                <p:cNvPr id="55326" name="Text Box 151"/>
                <p:cNvSpPr txBox="1">
                  <a:spLocks noChangeArrowheads="1"/>
                </p:cNvSpPr>
                <p:nvPr/>
              </p:nvSpPr>
              <p:spPr bwMode="auto">
                <a:xfrm>
                  <a:off x="1488" y="288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a</a:t>
                  </a:r>
                </a:p>
              </p:txBody>
            </p:sp>
          </p:grpSp>
          <p:cxnSp>
            <p:nvCxnSpPr>
              <p:cNvPr id="55310" name="直接箭头连接符 3"/>
              <p:cNvCxnSpPr>
                <a:cxnSpLocks noChangeShapeType="1"/>
                <a:stCxn id="55312" idx="5"/>
                <a:endCxn id="55314" idx="1"/>
              </p:cNvCxnSpPr>
              <p:nvPr/>
            </p:nvCxnSpPr>
            <p:spPr bwMode="auto">
              <a:xfrm>
                <a:off x="1838045" y="3966883"/>
                <a:ext cx="591110" cy="286310"/>
              </a:xfrm>
              <a:prstGeom prst="straightConnector1">
                <a:avLst/>
              </a:prstGeom>
              <a:noFill/>
              <a:ln w="38100" algn="ctr">
                <a:solidFill>
                  <a:schemeClr val="bg2"/>
                </a:solidFill>
                <a:round/>
                <a:headEnd/>
                <a:tailEnd type="triangle" w="med" len="med"/>
              </a:ln>
              <a:extLst>
                <a:ext uri="{909E8E84-426E-40DD-AFC4-6F175D3DCCD1}">
                  <a14:hiddenFill xmlns:a14="http://schemas.microsoft.com/office/drawing/2010/main">
                    <a:noFill/>
                  </a14:hiddenFill>
                </a:ext>
              </a:extLst>
            </p:spPr>
          </p:cxn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83865"/>
                                        </p:tgtEl>
                                        <p:attrNameLst>
                                          <p:attrName>style.visibility</p:attrName>
                                        </p:attrNameLst>
                                      </p:cBhvr>
                                      <p:to>
                                        <p:strVal val="visible"/>
                                      </p:to>
                                    </p:set>
                                    <p:animEffect transition="in" filter="checkerboard(across)">
                                      <p:cBhvr>
                                        <p:cTn id="17" dur="500"/>
                                        <p:tgtEl>
                                          <p:spTgt spid="8838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83866"/>
                                        </p:tgtEl>
                                        <p:attrNameLst>
                                          <p:attrName>style.visibility</p:attrName>
                                        </p:attrNameLst>
                                      </p:cBhvr>
                                      <p:to>
                                        <p:strVal val="visible"/>
                                      </p:to>
                                    </p:set>
                                    <p:animEffect transition="in" filter="blinds(horizontal)">
                                      <p:cBhvr>
                                        <p:cTn id="22" dur="500"/>
                                        <p:tgtEl>
                                          <p:spTgt spid="8838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par>
                          <p:cTn id="28" fill="hold" nodeType="afterGroup">
                            <p:stCondLst>
                              <p:cond delay="500"/>
                            </p:stCondLst>
                            <p:childTnLst>
                              <p:par>
                                <p:cTn id="29" presetID="3" presetClass="entr" presetSubtype="10" fill="hold" grpId="0" nodeType="afterEffect">
                                  <p:stCondLst>
                                    <p:cond delay="0"/>
                                  </p:stCondLst>
                                  <p:childTnLst>
                                    <p:set>
                                      <p:cBhvr>
                                        <p:cTn id="30" dur="1" fill="hold">
                                          <p:stCondLst>
                                            <p:cond delay="0"/>
                                          </p:stCondLst>
                                        </p:cTn>
                                        <p:tgtEl>
                                          <p:spTgt spid="883879"/>
                                        </p:tgtEl>
                                        <p:attrNameLst>
                                          <p:attrName>style.visibility</p:attrName>
                                        </p:attrNameLst>
                                      </p:cBhvr>
                                      <p:to>
                                        <p:strVal val="visible"/>
                                      </p:to>
                                    </p:set>
                                    <p:animEffect transition="in" filter="blinds(horizontal)">
                                      <p:cBhvr>
                                        <p:cTn id="31" dur="500"/>
                                        <p:tgtEl>
                                          <p:spTgt spid="883879"/>
                                        </p:tgtEl>
                                      </p:cBhvr>
                                    </p:animEffect>
                                  </p:childTnLst>
                                </p:cTn>
                              </p:par>
                            </p:childTnLst>
                          </p:cTn>
                        </p:par>
                        <p:par>
                          <p:cTn id="32" fill="hold" nodeType="afterGroup">
                            <p:stCondLst>
                              <p:cond delay="1000"/>
                            </p:stCondLst>
                            <p:childTnLst>
                              <p:par>
                                <p:cTn id="33" presetID="2" presetClass="entr" presetSubtype="6" fill="hold" grpId="0" nodeType="after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1+#ppt_w/2"/>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3865" grpId="0" animBg="1"/>
      <p:bldP spid="883866" grpId="0" animBg="1"/>
      <p:bldP spid="883879" grpId="0"/>
      <p:bldP spid="41" grpId="0" animBg="1"/>
      <p:bldP spid="42"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日期占位符 3"/>
          <p:cNvSpPr>
            <a:spLocks noGrp="1"/>
          </p:cNvSpPr>
          <p:nvPr>
            <p:ph type="dt" sz="quarter" idx="10"/>
          </p:nvPr>
        </p:nvSpPr>
        <p:spPr>
          <a:xfrm>
            <a:off x="0" y="6400800"/>
            <a:ext cx="1905000" cy="457200"/>
          </a:xfrm>
        </p:spPr>
        <p:txBody>
          <a:bodyPr/>
          <a:lstStyle/>
          <a:p>
            <a:pPr>
              <a:defRPr/>
            </a:pPr>
            <a:fld id="{A1FA3AED-E82A-4E9F-A290-7BCF31D92CAE}" type="datetime1">
              <a:rPr lang="zh-CN" altLang="en-US"/>
              <a:pPr>
                <a:defRPr/>
              </a:pPr>
              <a:t>2020/10/7</a:t>
            </a:fld>
            <a:endParaRPr lang="en-US" altLang="zh-CN" dirty="0"/>
          </a:p>
        </p:txBody>
      </p:sp>
      <p:sp>
        <p:nvSpPr>
          <p:cNvPr id="57347" name="灯片编号占位符 5"/>
          <p:cNvSpPr>
            <a:spLocks noGrp="1"/>
          </p:cNvSpPr>
          <p:nvPr>
            <p:ph type="sldNum" sz="quarter" idx="12"/>
          </p:nvPr>
        </p:nvSpPr>
        <p:spPr>
          <a:xfrm>
            <a:off x="7010400" y="5462588"/>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DAFDB01B-9E0C-49D3-B94F-E52A85725752}" type="slidenum">
              <a:rPr lang="en-US" altLang="zh-CN" sz="1400" smtClean="0"/>
              <a:pPr>
                <a:spcBef>
                  <a:spcPct val="0"/>
                </a:spcBef>
                <a:buClrTx/>
                <a:buSzTx/>
                <a:buFontTx/>
                <a:buNone/>
              </a:pPr>
              <a:t>41</a:t>
            </a:fld>
            <a:endParaRPr lang="en-US" altLang="zh-CN" sz="1400"/>
          </a:p>
        </p:txBody>
      </p:sp>
      <p:sp>
        <p:nvSpPr>
          <p:cNvPr id="882696" name="Rectangle 8"/>
          <p:cNvSpPr>
            <a:spLocks noChangeArrowheads="1"/>
          </p:cNvSpPr>
          <p:nvPr/>
        </p:nvSpPr>
        <p:spPr bwMode="auto">
          <a:xfrm>
            <a:off x="1214438" y="857250"/>
            <a:ext cx="7488237"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Char char="•"/>
            </a:pPr>
            <a:endParaRPr lang="zh-CN" altLang="en-US" sz="2800">
              <a:solidFill>
                <a:srgbClr val="EBEF4B"/>
              </a:solidFill>
              <a:ea typeface="楷体_GB2312" pitchFamily="49" charset="-122"/>
            </a:endParaRPr>
          </a:p>
        </p:txBody>
      </p:sp>
      <p:sp>
        <p:nvSpPr>
          <p:cNvPr id="57349" name="Rectangle 9"/>
          <p:cNvSpPr>
            <a:spLocks noChangeArrowheads="1"/>
          </p:cNvSpPr>
          <p:nvPr/>
        </p:nvSpPr>
        <p:spPr bwMode="auto">
          <a:xfrm>
            <a:off x="0" y="0"/>
            <a:ext cx="9144000" cy="1928813"/>
          </a:xfrm>
          <a:prstGeom prst="rect">
            <a:avLst/>
          </a:prstGeom>
          <a:solidFill>
            <a:srgbClr val="E8FA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ClrTx/>
              <a:buSzTx/>
              <a:buFont typeface="Monotype Sorts" pitchFamily="2" charset="2"/>
              <a:buNone/>
            </a:pPr>
            <a:r>
              <a:rPr lang="zh-CN" altLang="en-US" sz="3600" dirty="0">
                <a:solidFill>
                  <a:srgbClr val="6600FF"/>
                </a:solidFill>
                <a:effectLst>
                  <a:outerShdw blurRad="38100" dist="38100" dir="2700000" algn="tl">
                    <a:srgbClr val="000000">
                      <a:alpha val="43137"/>
                    </a:srgbClr>
                  </a:outerShdw>
                </a:effectLst>
                <a:ea typeface="楷体_GB2312" pitchFamily="49" charset="-122"/>
              </a:rPr>
              <a:t>状态</a:t>
            </a:r>
            <a:r>
              <a:rPr lang="en-US" altLang="zh-CN" sz="3600" dirty="0">
                <a:solidFill>
                  <a:srgbClr val="6600FF"/>
                </a:solidFill>
                <a:effectLst>
                  <a:outerShdw blurRad="38100" dist="38100" dir="2700000" algn="tl">
                    <a:srgbClr val="000000">
                      <a:alpha val="43137"/>
                    </a:srgbClr>
                  </a:outerShdw>
                </a:effectLst>
                <a:ea typeface="楷体_GB2312" pitchFamily="49" charset="-122"/>
              </a:rPr>
              <a:t>s</a:t>
            </a:r>
            <a:r>
              <a:rPr lang="zh-CN" altLang="en-US" sz="3600" dirty="0">
                <a:solidFill>
                  <a:srgbClr val="6600FF"/>
                </a:solidFill>
                <a:effectLst>
                  <a:outerShdw blurRad="38100" dist="38100" dir="2700000" algn="tl">
                    <a:srgbClr val="000000">
                      <a:alpha val="43137"/>
                    </a:srgbClr>
                  </a:outerShdw>
                </a:effectLst>
                <a:ea typeface="楷体_GB2312" pitchFamily="49" charset="-122"/>
              </a:rPr>
              <a:t>和</a:t>
            </a:r>
            <a:r>
              <a:rPr lang="en-US" altLang="zh-CN" sz="3600" dirty="0">
                <a:solidFill>
                  <a:srgbClr val="6600FF"/>
                </a:solidFill>
                <a:effectLst>
                  <a:outerShdw blurRad="38100" dist="38100" dir="2700000" algn="tl">
                    <a:srgbClr val="000000">
                      <a:alpha val="43137"/>
                    </a:srgbClr>
                  </a:outerShdw>
                </a:effectLst>
                <a:ea typeface="楷体_GB2312" pitchFamily="49" charset="-122"/>
              </a:rPr>
              <a:t>t</a:t>
            </a:r>
            <a:r>
              <a:rPr lang="zh-CN" altLang="en-US" sz="3600" dirty="0">
                <a:solidFill>
                  <a:srgbClr val="6600FF"/>
                </a:solidFill>
                <a:effectLst>
                  <a:outerShdw blurRad="38100" dist="38100" dir="2700000" algn="tl">
                    <a:srgbClr val="000000">
                      <a:alpha val="43137"/>
                    </a:srgbClr>
                  </a:outerShdw>
                </a:effectLst>
                <a:ea typeface="楷体_GB2312" pitchFamily="49" charset="-122"/>
              </a:rPr>
              <a:t>等价</a:t>
            </a:r>
            <a:endParaRPr lang="en-US" altLang="zh-CN" sz="3600" dirty="0">
              <a:solidFill>
                <a:srgbClr val="6600FF"/>
              </a:solidFill>
              <a:effectLst>
                <a:outerShdw blurRad="38100" dist="38100" dir="2700000" algn="tl">
                  <a:srgbClr val="000000">
                    <a:alpha val="43137"/>
                  </a:srgbClr>
                </a:outerShdw>
              </a:effectLst>
              <a:ea typeface="楷体_GB2312" pitchFamily="49" charset="-122"/>
            </a:endParaRPr>
          </a:p>
          <a:p>
            <a:pPr eaLnBrk="1" hangingPunct="1">
              <a:buClrTx/>
              <a:buSzTx/>
              <a:buFontTx/>
              <a:buChar char="•"/>
            </a:pPr>
            <a:r>
              <a:rPr lang="en-US" altLang="zh-CN" dirty="0">
                <a:solidFill>
                  <a:schemeClr val="bg2"/>
                </a:solidFill>
                <a:ea typeface="楷体_GB2312" pitchFamily="49" charset="-122"/>
              </a:rPr>
              <a:t>s </a:t>
            </a:r>
            <a:r>
              <a:rPr lang="zh-CN" altLang="en-US" dirty="0">
                <a:solidFill>
                  <a:schemeClr val="bg2"/>
                </a:solidFill>
                <a:ea typeface="楷体_GB2312" pitchFamily="49" charset="-122"/>
              </a:rPr>
              <a:t>和 </a:t>
            </a:r>
            <a:r>
              <a:rPr lang="en-US" altLang="zh-CN" dirty="0">
                <a:solidFill>
                  <a:schemeClr val="bg2"/>
                </a:solidFill>
                <a:ea typeface="楷体_GB2312" pitchFamily="49" charset="-122"/>
              </a:rPr>
              <a:t>t </a:t>
            </a:r>
            <a:r>
              <a:rPr lang="zh-CN" altLang="en-US" dirty="0">
                <a:solidFill>
                  <a:schemeClr val="bg2"/>
                </a:solidFill>
                <a:ea typeface="楷体_GB2312" pitchFamily="49" charset="-122"/>
              </a:rPr>
              <a:t>同时为终态或非终态</a:t>
            </a:r>
          </a:p>
          <a:p>
            <a:pPr eaLnBrk="1" hangingPunct="1">
              <a:buClrTx/>
              <a:buSzTx/>
              <a:buFontTx/>
              <a:buChar char="•"/>
            </a:pPr>
            <a:r>
              <a:rPr lang="zh-CN" altLang="en-US" dirty="0">
                <a:solidFill>
                  <a:schemeClr val="bg2"/>
                </a:solidFill>
                <a:ea typeface="楷体_GB2312" pitchFamily="49" charset="-122"/>
              </a:rPr>
              <a:t>对于所有输入符号，</a:t>
            </a:r>
            <a:r>
              <a:rPr lang="en-US" altLang="zh-CN" dirty="0">
                <a:solidFill>
                  <a:schemeClr val="bg2"/>
                </a:solidFill>
                <a:ea typeface="楷体_GB2312" pitchFamily="49" charset="-122"/>
              </a:rPr>
              <a:t>s </a:t>
            </a:r>
            <a:r>
              <a:rPr lang="zh-CN" altLang="en-US" dirty="0">
                <a:solidFill>
                  <a:schemeClr val="bg2"/>
                </a:solidFill>
                <a:ea typeface="楷体_GB2312" pitchFamily="49" charset="-122"/>
              </a:rPr>
              <a:t>和 </a:t>
            </a:r>
            <a:r>
              <a:rPr lang="en-US" altLang="zh-CN" dirty="0">
                <a:solidFill>
                  <a:schemeClr val="bg2"/>
                </a:solidFill>
                <a:ea typeface="楷体_GB2312" pitchFamily="49" charset="-122"/>
              </a:rPr>
              <a:t>t </a:t>
            </a:r>
            <a:r>
              <a:rPr lang="zh-CN" altLang="en-US" dirty="0">
                <a:solidFill>
                  <a:schemeClr val="bg2"/>
                </a:solidFill>
                <a:ea typeface="楷体_GB2312" pitchFamily="49" charset="-122"/>
              </a:rPr>
              <a:t>转换到等价的状态里</a:t>
            </a:r>
            <a:endParaRPr lang="en-US" altLang="zh-CN" dirty="0">
              <a:solidFill>
                <a:schemeClr val="bg2"/>
              </a:solidFill>
              <a:ea typeface="楷体_GB2312" pitchFamily="49" charset="-122"/>
            </a:endParaRPr>
          </a:p>
        </p:txBody>
      </p:sp>
      <p:sp>
        <p:nvSpPr>
          <p:cNvPr id="882699" name="Rectangle 11"/>
          <p:cNvSpPr>
            <a:spLocks noChangeArrowheads="1"/>
          </p:cNvSpPr>
          <p:nvPr/>
        </p:nvSpPr>
        <p:spPr bwMode="auto">
          <a:xfrm>
            <a:off x="428625" y="2357438"/>
            <a:ext cx="2925763" cy="57943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a:solidFill>
                  <a:schemeClr val="bg2"/>
                </a:solidFill>
                <a:ea typeface="仿宋_GB2312" pitchFamily="49" charset="-122"/>
                <a:sym typeface="Wingdings" panose="05000000000000000000" pitchFamily="2" charset="2"/>
              </a:rPr>
              <a:t>状态</a:t>
            </a:r>
            <a:r>
              <a:rPr lang="en-US" altLang="zh-CN">
                <a:solidFill>
                  <a:schemeClr val="bg2"/>
                </a:solidFill>
                <a:ea typeface="仿宋_GB2312" pitchFamily="49" charset="-122"/>
                <a:sym typeface="Wingdings" panose="05000000000000000000" pitchFamily="2" charset="2"/>
              </a:rPr>
              <a:t>s</a:t>
            </a:r>
            <a:r>
              <a:rPr lang="zh-CN" altLang="en-US">
                <a:solidFill>
                  <a:schemeClr val="bg2"/>
                </a:solidFill>
                <a:ea typeface="仿宋_GB2312" pitchFamily="49" charset="-122"/>
                <a:sym typeface="Wingdings" panose="05000000000000000000" pitchFamily="2" charset="2"/>
              </a:rPr>
              <a:t>和</a:t>
            </a:r>
            <a:r>
              <a:rPr lang="en-US" altLang="zh-CN">
                <a:solidFill>
                  <a:schemeClr val="bg2"/>
                </a:solidFill>
                <a:ea typeface="仿宋_GB2312" pitchFamily="49" charset="-122"/>
                <a:sym typeface="Wingdings" panose="05000000000000000000" pitchFamily="2" charset="2"/>
              </a:rPr>
              <a:t>t</a:t>
            </a:r>
            <a:r>
              <a:rPr lang="zh-CN" altLang="en-US">
                <a:solidFill>
                  <a:schemeClr val="bg2"/>
                </a:solidFill>
                <a:ea typeface="仿宋_GB2312" pitchFamily="49" charset="-122"/>
                <a:sym typeface="Wingdings" panose="05000000000000000000" pitchFamily="2" charset="2"/>
              </a:rPr>
              <a:t>不等价</a:t>
            </a:r>
          </a:p>
        </p:txBody>
      </p:sp>
      <p:sp>
        <p:nvSpPr>
          <p:cNvPr id="882700" name="Rectangle 12"/>
          <p:cNvSpPr>
            <a:spLocks noChangeArrowheads="1"/>
          </p:cNvSpPr>
          <p:nvPr/>
        </p:nvSpPr>
        <p:spPr bwMode="auto">
          <a:xfrm>
            <a:off x="5072063" y="2357438"/>
            <a:ext cx="3776662" cy="584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a:solidFill>
                  <a:schemeClr val="bg2"/>
                </a:solidFill>
                <a:ea typeface="仿宋_GB2312" pitchFamily="49" charset="-122"/>
                <a:sym typeface="Wingdings" panose="05000000000000000000" pitchFamily="2" charset="2"/>
              </a:rPr>
              <a:t>状态</a:t>
            </a:r>
            <a:r>
              <a:rPr lang="en-US" altLang="zh-CN">
                <a:solidFill>
                  <a:schemeClr val="bg2"/>
                </a:solidFill>
                <a:ea typeface="仿宋_GB2312" pitchFamily="49" charset="-122"/>
                <a:sym typeface="Wingdings" panose="05000000000000000000" pitchFamily="2" charset="2"/>
              </a:rPr>
              <a:t>s</a:t>
            </a:r>
            <a:r>
              <a:rPr lang="zh-CN" altLang="en-US">
                <a:solidFill>
                  <a:schemeClr val="bg2"/>
                </a:solidFill>
                <a:ea typeface="仿宋_GB2312" pitchFamily="49" charset="-122"/>
                <a:sym typeface="Wingdings" panose="05000000000000000000" pitchFamily="2" charset="2"/>
              </a:rPr>
              <a:t>和</a:t>
            </a:r>
            <a:r>
              <a:rPr lang="en-US" altLang="zh-CN">
                <a:solidFill>
                  <a:schemeClr val="bg2"/>
                </a:solidFill>
                <a:ea typeface="仿宋_GB2312" pitchFamily="49" charset="-122"/>
                <a:sym typeface="Wingdings" panose="05000000000000000000" pitchFamily="2" charset="2"/>
              </a:rPr>
              <a:t>t</a:t>
            </a:r>
            <a:r>
              <a:rPr lang="zh-CN" altLang="en-US">
                <a:solidFill>
                  <a:schemeClr val="bg2"/>
                </a:solidFill>
                <a:ea typeface="仿宋_GB2312" pitchFamily="49" charset="-122"/>
                <a:sym typeface="Wingdings" panose="05000000000000000000" pitchFamily="2" charset="2"/>
              </a:rPr>
              <a:t>是可区分的</a:t>
            </a:r>
          </a:p>
        </p:txBody>
      </p:sp>
      <p:sp>
        <p:nvSpPr>
          <p:cNvPr id="10" name="椭圆 9"/>
          <p:cNvSpPr/>
          <p:nvPr/>
        </p:nvSpPr>
        <p:spPr bwMode="auto">
          <a:xfrm>
            <a:off x="3429000" y="4643438"/>
            <a:ext cx="642938" cy="642937"/>
          </a:xfrm>
          <a:prstGeom prst="ellipse">
            <a:avLst/>
          </a:prstGeom>
          <a:solidFill>
            <a:schemeClr val="accent1"/>
          </a:solidFill>
          <a:ln w="9525" cap="flat" cmpd="sng" algn="ctr">
            <a:noFill/>
            <a:prstDash val="solid"/>
            <a:round/>
            <a:headEnd type="none" w="med" len="med"/>
            <a:tailEnd type="none" w="med" len="med"/>
          </a:ln>
          <a:effectLst/>
        </p:spPr>
        <p:txBody>
          <a:bodyPr lIns="92075" tIns="46038" rIns="92075" bIns="46038"/>
          <a:lstStyle/>
          <a:p>
            <a:pPr marL="457200">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1" name="矩形 10"/>
          <p:cNvSpPr/>
          <p:nvPr/>
        </p:nvSpPr>
        <p:spPr>
          <a:xfrm>
            <a:off x="0" y="3357563"/>
            <a:ext cx="9144000" cy="527050"/>
          </a:xfrm>
          <a:prstGeom prst="rect">
            <a:avLst/>
          </a:prstGeom>
          <a:solidFill>
            <a:srgbClr val="FFEFFF"/>
          </a:solidFill>
        </p:spPr>
        <p:txBody>
          <a:bodyPr>
            <a:spAutoFit/>
          </a:bodyPr>
          <a:lstStyle/>
          <a:p>
            <a:pPr>
              <a:lnSpc>
                <a:spcPct val="110000"/>
              </a:lnSpc>
              <a:spcBef>
                <a:spcPct val="50000"/>
              </a:spcBef>
              <a:buClr>
                <a:schemeClr val="folHlink"/>
              </a:buClr>
              <a:buSzPct val="75000"/>
              <a:buFont typeface="Monotype Sorts" pitchFamily="2" charset="2"/>
              <a:buNone/>
              <a:defRPr/>
            </a:pPr>
            <a:r>
              <a:rPr lang="en-US" altLang="zh-CN" dirty="0">
                <a:solidFill>
                  <a:schemeClr val="bg2"/>
                </a:solidFill>
                <a:latin typeface="+mj-lt"/>
              </a:rPr>
              <a:t>[</a:t>
            </a:r>
            <a:r>
              <a:rPr lang="zh-CN" altLang="en-US" dirty="0">
                <a:solidFill>
                  <a:schemeClr val="bg2"/>
                </a:solidFill>
                <a:latin typeface="+mj-lt"/>
              </a:rPr>
              <a:t>例</a:t>
            </a:r>
            <a:r>
              <a:rPr lang="en-US" altLang="zh-CN" dirty="0">
                <a:solidFill>
                  <a:schemeClr val="bg2"/>
                </a:solidFill>
                <a:latin typeface="+mj-lt"/>
              </a:rPr>
              <a:t>3-14]</a:t>
            </a:r>
            <a:r>
              <a:rPr lang="zh-CN" altLang="en-US" dirty="0">
                <a:solidFill>
                  <a:schemeClr val="bg2"/>
                </a:solidFill>
                <a:latin typeface="+mj-lt"/>
              </a:rPr>
              <a:t> 判断状态</a:t>
            </a:r>
            <a:r>
              <a:rPr lang="en-US" altLang="zh-CN" dirty="0">
                <a:solidFill>
                  <a:schemeClr val="bg2"/>
                </a:solidFill>
                <a:latin typeface="+mj-lt"/>
              </a:rPr>
              <a:t>1</a:t>
            </a:r>
            <a:r>
              <a:rPr lang="zh-CN" altLang="en-US" dirty="0">
                <a:solidFill>
                  <a:schemeClr val="bg2"/>
                </a:solidFill>
                <a:latin typeface="+mj-lt"/>
              </a:rPr>
              <a:t>和状态</a:t>
            </a:r>
            <a:r>
              <a:rPr lang="en-US" altLang="zh-CN" dirty="0">
                <a:solidFill>
                  <a:schemeClr val="bg2"/>
                </a:solidFill>
                <a:latin typeface="+mj-lt"/>
              </a:rPr>
              <a:t>2</a:t>
            </a:r>
            <a:r>
              <a:rPr lang="zh-CN" altLang="en-US" dirty="0">
                <a:solidFill>
                  <a:schemeClr val="bg2"/>
                </a:solidFill>
                <a:latin typeface="+mj-lt"/>
              </a:rPr>
              <a:t>是否等价。</a:t>
            </a:r>
          </a:p>
        </p:txBody>
      </p:sp>
      <p:grpSp>
        <p:nvGrpSpPr>
          <p:cNvPr id="2" name="组合 39"/>
          <p:cNvGrpSpPr>
            <a:grpSpLocks/>
          </p:cNvGrpSpPr>
          <p:nvPr/>
        </p:nvGrpSpPr>
        <p:grpSpPr bwMode="auto">
          <a:xfrm>
            <a:off x="142875" y="4143375"/>
            <a:ext cx="3814763" cy="1633538"/>
            <a:chOff x="142844" y="4143356"/>
            <a:chExt cx="3814763" cy="1633109"/>
          </a:xfrm>
        </p:grpSpPr>
        <p:sp>
          <p:nvSpPr>
            <p:cNvPr id="57359" name="Oval 9"/>
            <p:cNvSpPr>
              <a:spLocks noChangeArrowheads="1"/>
            </p:cNvSpPr>
            <p:nvPr/>
          </p:nvSpPr>
          <p:spPr bwMode="auto">
            <a:xfrm>
              <a:off x="523844" y="4752956"/>
              <a:ext cx="457200" cy="457200"/>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r>
                <a:rPr lang="en-US" altLang="zh-CN" sz="2800">
                  <a:solidFill>
                    <a:schemeClr val="bg2"/>
                  </a:solidFill>
                </a:rPr>
                <a:t>0</a:t>
              </a:r>
            </a:p>
          </p:txBody>
        </p:sp>
        <p:sp>
          <p:nvSpPr>
            <p:cNvPr id="57360" name="Oval 10"/>
            <p:cNvSpPr>
              <a:spLocks noChangeArrowheads="1"/>
            </p:cNvSpPr>
            <p:nvPr/>
          </p:nvSpPr>
          <p:spPr bwMode="auto">
            <a:xfrm>
              <a:off x="1514444" y="5210156"/>
              <a:ext cx="457200" cy="457200"/>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r>
                <a:rPr lang="en-US" altLang="zh-CN" sz="2800">
                  <a:solidFill>
                    <a:schemeClr val="bg2"/>
                  </a:solidFill>
                </a:rPr>
                <a:t>2</a:t>
              </a:r>
            </a:p>
          </p:txBody>
        </p:sp>
        <p:sp>
          <p:nvSpPr>
            <p:cNvPr id="57361" name="Oval 11"/>
            <p:cNvSpPr>
              <a:spLocks noChangeArrowheads="1"/>
            </p:cNvSpPr>
            <p:nvPr/>
          </p:nvSpPr>
          <p:spPr bwMode="auto">
            <a:xfrm>
              <a:off x="1514444" y="4219556"/>
              <a:ext cx="457200" cy="457200"/>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r>
                <a:rPr lang="en-US" altLang="zh-CN" sz="2800">
                  <a:solidFill>
                    <a:schemeClr val="bg2"/>
                  </a:solidFill>
                </a:rPr>
                <a:t>1</a:t>
              </a:r>
            </a:p>
          </p:txBody>
        </p:sp>
        <p:sp>
          <p:nvSpPr>
            <p:cNvPr id="57362" name="Oval 12"/>
            <p:cNvSpPr>
              <a:spLocks noChangeArrowheads="1"/>
            </p:cNvSpPr>
            <p:nvPr/>
          </p:nvSpPr>
          <p:spPr bwMode="auto">
            <a:xfrm>
              <a:off x="2428844" y="4752956"/>
              <a:ext cx="457200" cy="457200"/>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r>
                <a:rPr lang="en-US" altLang="zh-CN" sz="2800">
                  <a:solidFill>
                    <a:schemeClr val="bg2"/>
                  </a:solidFill>
                </a:rPr>
                <a:t>3</a:t>
              </a:r>
            </a:p>
          </p:txBody>
        </p:sp>
        <p:sp>
          <p:nvSpPr>
            <p:cNvPr id="57363" name="Oval 13"/>
            <p:cNvSpPr>
              <a:spLocks noChangeArrowheads="1"/>
            </p:cNvSpPr>
            <p:nvPr/>
          </p:nvSpPr>
          <p:spPr bwMode="auto">
            <a:xfrm>
              <a:off x="3500407" y="4752956"/>
              <a:ext cx="457200" cy="457200"/>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r>
                <a:rPr lang="en-US" altLang="zh-CN" sz="2800">
                  <a:solidFill>
                    <a:schemeClr val="bg2"/>
                  </a:solidFill>
                  <a:latin typeface="宋体" panose="02010600030101010101" pitchFamily="2" charset="-122"/>
                </a:rPr>
                <a:t>4</a:t>
              </a:r>
            </a:p>
          </p:txBody>
        </p:sp>
        <p:cxnSp>
          <p:nvCxnSpPr>
            <p:cNvPr id="57364" name="AutoShape 14"/>
            <p:cNvCxnSpPr>
              <a:cxnSpLocks noChangeShapeType="1"/>
              <a:stCxn id="57359" idx="7"/>
              <a:endCxn id="57361" idx="2"/>
            </p:cNvCxnSpPr>
            <p:nvPr/>
          </p:nvCxnSpPr>
          <p:spPr bwMode="auto">
            <a:xfrm rot="-5400000">
              <a:off x="1028669" y="4333856"/>
              <a:ext cx="371475" cy="600075"/>
            </a:xfrm>
            <a:prstGeom prst="curvedConnector2">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57365" name="AutoShape 15"/>
            <p:cNvCxnSpPr>
              <a:cxnSpLocks noChangeShapeType="1"/>
              <a:stCxn id="57359" idx="5"/>
              <a:endCxn id="57360" idx="2"/>
            </p:cNvCxnSpPr>
            <p:nvPr/>
          </p:nvCxnSpPr>
          <p:spPr bwMode="auto">
            <a:xfrm rot="16200000" flipH="1">
              <a:off x="1066769" y="4991081"/>
              <a:ext cx="295275" cy="600075"/>
            </a:xfrm>
            <a:prstGeom prst="curvedConnector2">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57366" name="AutoShape 16"/>
            <p:cNvCxnSpPr>
              <a:cxnSpLocks noChangeShapeType="1"/>
              <a:stCxn id="57361" idx="6"/>
              <a:endCxn id="57362" idx="1"/>
            </p:cNvCxnSpPr>
            <p:nvPr/>
          </p:nvCxnSpPr>
          <p:spPr bwMode="auto">
            <a:xfrm>
              <a:off x="1971644" y="4448156"/>
              <a:ext cx="523875" cy="371475"/>
            </a:xfrm>
            <a:prstGeom prst="curvedConnector2">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57367" name="AutoShape 18"/>
            <p:cNvCxnSpPr>
              <a:cxnSpLocks noChangeShapeType="1"/>
              <a:stCxn id="57360" idx="6"/>
              <a:endCxn id="57362" idx="3"/>
            </p:cNvCxnSpPr>
            <p:nvPr/>
          </p:nvCxnSpPr>
          <p:spPr bwMode="auto">
            <a:xfrm flipV="1">
              <a:off x="1971644" y="5143481"/>
              <a:ext cx="523875" cy="295275"/>
            </a:xfrm>
            <a:prstGeom prst="curvedConnector2">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57368" name="AutoShape 19"/>
            <p:cNvCxnSpPr>
              <a:cxnSpLocks noChangeShapeType="1"/>
              <a:stCxn id="57362" idx="6"/>
              <a:endCxn id="57363" idx="2"/>
            </p:cNvCxnSpPr>
            <p:nvPr/>
          </p:nvCxnSpPr>
          <p:spPr bwMode="auto">
            <a:xfrm>
              <a:off x="2886044" y="4981556"/>
              <a:ext cx="614363" cy="1588"/>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57369" name="AutoShape 20"/>
            <p:cNvSpPr>
              <a:spLocks noChangeArrowheads="1"/>
            </p:cNvSpPr>
            <p:nvPr/>
          </p:nvSpPr>
          <p:spPr bwMode="auto">
            <a:xfrm>
              <a:off x="142844" y="4829156"/>
              <a:ext cx="381000" cy="304800"/>
            </a:xfrm>
            <a:prstGeom prst="rightArrow">
              <a:avLst>
                <a:gd name="adj1" fmla="val 50000"/>
                <a:gd name="adj2" fmla="val 31250"/>
              </a:avLst>
            </a:prstGeom>
            <a:noFill/>
            <a:ln w="381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endParaRPr lang="zh-CN" altLang="en-US" sz="2800">
                <a:solidFill>
                  <a:schemeClr val="bg2"/>
                </a:solidFill>
                <a:latin typeface="宋体" panose="02010600030101010101" pitchFamily="2" charset="-122"/>
              </a:endParaRPr>
            </a:p>
          </p:txBody>
        </p:sp>
        <p:sp>
          <p:nvSpPr>
            <p:cNvPr id="57370" name="Text Box 21"/>
            <p:cNvSpPr txBox="1">
              <a:spLocks noChangeArrowheads="1"/>
            </p:cNvSpPr>
            <p:nvPr/>
          </p:nvSpPr>
          <p:spPr bwMode="auto">
            <a:xfrm>
              <a:off x="785782" y="4143356"/>
              <a:ext cx="22860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800">
                  <a:solidFill>
                    <a:schemeClr val="bg2"/>
                  </a:solidFill>
                </a:rPr>
                <a:t>a</a:t>
              </a:r>
            </a:p>
          </p:txBody>
        </p:sp>
        <p:sp>
          <p:nvSpPr>
            <p:cNvPr id="57371" name="Text Box 22"/>
            <p:cNvSpPr txBox="1">
              <a:spLocks noChangeArrowheads="1"/>
            </p:cNvSpPr>
            <p:nvPr/>
          </p:nvSpPr>
          <p:spPr bwMode="auto">
            <a:xfrm>
              <a:off x="3000344" y="4500544"/>
              <a:ext cx="228600" cy="56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800">
                  <a:solidFill>
                    <a:schemeClr val="bg2"/>
                  </a:solidFill>
                </a:rPr>
                <a:t>b</a:t>
              </a:r>
            </a:p>
          </p:txBody>
        </p:sp>
        <p:sp>
          <p:nvSpPr>
            <p:cNvPr id="57372" name="Text Box 23"/>
            <p:cNvSpPr txBox="1">
              <a:spLocks noChangeArrowheads="1"/>
            </p:cNvSpPr>
            <p:nvPr/>
          </p:nvSpPr>
          <p:spPr bwMode="auto">
            <a:xfrm>
              <a:off x="2200244" y="4143356"/>
              <a:ext cx="228600" cy="56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800">
                  <a:solidFill>
                    <a:schemeClr val="bg2"/>
                  </a:solidFill>
                </a:rPr>
                <a:t>a</a:t>
              </a:r>
            </a:p>
          </p:txBody>
        </p:sp>
        <p:sp>
          <p:nvSpPr>
            <p:cNvPr id="57373" name="Text Box 24"/>
            <p:cNvSpPr txBox="1">
              <a:spLocks noChangeArrowheads="1"/>
            </p:cNvSpPr>
            <p:nvPr/>
          </p:nvSpPr>
          <p:spPr bwMode="auto">
            <a:xfrm>
              <a:off x="2200244" y="5210156"/>
              <a:ext cx="228600" cy="56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800">
                  <a:solidFill>
                    <a:schemeClr val="bg2"/>
                  </a:solidFill>
                </a:rPr>
                <a:t>a</a:t>
              </a:r>
            </a:p>
          </p:txBody>
        </p:sp>
        <p:sp>
          <p:nvSpPr>
            <p:cNvPr id="57374" name="Text Box 25"/>
            <p:cNvSpPr txBox="1">
              <a:spLocks noChangeArrowheads="1"/>
            </p:cNvSpPr>
            <p:nvPr/>
          </p:nvSpPr>
          <p:spPr bwMode="auto">
            <a:xfrm>
              <a:off x="828644" y="5210156"/>
              <a:ext cx="228600" cy="56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800">
                  <a:solidFill>
                    <a:schemeClr val="bg2"/>
                  </a:solidFill>
                </a:rPr>
                <a:t>b</a:t>
              </a:r>
            </a:p>
          </p:txBody>
        </p:sp>
      </p:grpSp>
      <p:sp>
        <p:nvSpPr>
          <p:cNvPr id="29" name="矩形 28"/>
          <p:cNvSpPr/>
          <p:nvPr/>
        </p:nvSpPr>
        <p:spPr>
          <a:xfrm>
            <a:off x="4714875" y="4357688"/>
            <a:ext cx="3643313" cy="527050"/>
          </a:xfrm>
          <a:prstGeom prst="rect">
            <a:avLst/>
          </a:prstGeom>
          <a:solidFill>
            <a:schemeClr val="tx1">
              <a:lumMod val="95000"/>
            </a:schemeClr>
          </a:solidFill>
        </p:spPr>
        <p:txBody>
          <a:bodyPr>
            <a:spAutoFit/>
          </a:bodyPr>
          <a:lstStyle/>
          <a:p>
            <a:pPr algn="ctr">
              <a:lnSpc>
                <a:spcPct val="110000"/>
              </a:lnSpc>
              <a:spcBef>
                <a:spcPct val="20000"/>
              </a:spcBef>
              <a:buClr>
                <a:schemeClr val="folHlink"/>
              </a:buClr>
              <a:buSzPct val="75000"/>
              <a:buFont typeface="Monotype Sorts" pitchFamily="2" charset="2"/>
              <a:buNone/>
              <a:defRPr/>
            </a:pPr>
            <a:r>
              <a:rPr lang="en-US" altLang="zh-CN" dirty="0">
                <a:solidFill>
                  <a:schemeClr val="bg2"/>
                </a:solidFill>
                <a:latin typeface="+mj-lt"/>
              </a:rPr>
              <a:t>δ(1,a)=3</a:t>
            </a:r>
            <a:r>
              <a:rPr lang="zh-CN" altLang="en-US" dirty="0">
                <a:solidFill>
                  <a:schemeClr val="bg2"/>
                </a:solidFill>
                <a:latin typeface="+mj-lt"/>
              </a:rPr>
              <a:t>，</a:t>
            </a:r>
            <a:r>
              <a:rPr lang="en-US" altLang="zh-CN" dirty="0">
                <a:solidFill>
                  <a:schemeClr val="bg2"/>
                </a:solidFill>
                <a:latin typeface="+mj-lt"/>
              </a:rPr>
              <a:t>δ(2,a)=3</a:t>
            </a:r>
            <a:endParaRPr lang="zh-CN" altLang="en-US" dirty="0">
              <a:solidFill>
                <a:schemeClr val="bg2"/>
              </a:solidFill>
              <a:latin typeface="+mj-lt"/>
            </a:endParaRPr>
          </a:p>
        </p:txBody>
      </p:sp>
      <p:sp>
        <p:nvSpPr>
          <p:cNvPr id="30" name="矩形 29"/>
          <p:cNvSpPr>
            <a:spLocks noChangeArrowheads="1"/>
          </p:cNvSpPr>
          <p:nvPr/>
        </p:nvSpPr>
        <p:spPr bwMode="auto">
          <a:xfrm>
            <a:off x="4357688" y="5429250"/>
            <a:ext cx="43592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r>
              <a:rPr lang="zh-CN" altLang="en-US" sz="2800">
                <a:solidFill>
                  <a:schemeClr val="bg2"/>
                </a:solidFill>
              </a:rPr>
              <a:t>状态</a:t>
            </a:r>
            <a:r>
              <a:rPr lang="en-US" altLang="zh-CN" sz="2800">
                <a:solidFill>
                  <a:schemeClr val="bg2"/>
                </a:solidFill>
              </a:rPr>
              <a:t>1</a:t>
            </a:r>
            <a:r>
              <a:rPr lang="zh-CN" altLang="en-US" sz="2800">
                <a:solidFill>
                  <a:schemeClr val="bg2"/>
                </a:solidFill>
              </a:rPr>
              <a:t>和状态</a:t>
            </a:r>
            <a:r>
              <a:rPr lang="en-US" altLang="zh-CN" sz="2800">
                <a:solidFill>
                  <a:schemeClr val="bg2"/>
                </a:solidFill>
              </a:rPr>
              <a:t>2</a:t>
            </a:r>
            <a:r>
              <a:rPr lang="zh-CN" altLang="en-US" sz="2800">
                <a:solidFill>
                  <a:schemeClr val="bg2"/>
                </a:solidFill>
              </a:rPr>
              <a:t>是等价的 </a:t>
            </a:r>
            <a:endParaRPr lang="zh-CN" altLang="en-US" sz="2800">
              <a:solidFill>
                <a:schemeClr val="bg2"/>
              </a:solidFill>
              <a:latin typeface="宋体" panose="02010600030101010101" pitchFamily="2" charset="-122"/>
            </a:endParaRPr>
          </a:p>
        </p:txBody>
      </p:sp>
      <p:sp>
        <p:nvSpPr>
          <p:cNvPr id="38" name="左右箭头 37"/>
          <p:cNvSpPr/>
          <p:nvPr/>
        </p:nvSpPr>
        <p:spPr bwMode="auto">
          <a:xfrm>
            <a:off x="3500438" y="2571750"/>
            <a:ext cx="1500187" cy="214313"/>
          </a:xfrm>
          <a:prstGeom prst="leftRightArrow">
            <a:avLst/>
          </a:prstGeom>
          <a:solidFill>
            <a:srgbClr val="FF0000"/>
          </a:solidFill>
          <a:ln w="76200" cap="flat" cmpd="sng" algn="ctr">
            <a:solidFill>
              <a:srgbClr val="FF0000"/>
            </a:solidFill>
            <a:prstDash val="solid"/>
            <a:round/>
            <a:headEnd type="none" w="med" len="med"/>
            <a:tailEnd type="none" w="med" len="med"/>
          </a:ln>
          <a:effectLst/>
        </p:spPr>
        <p:txBody>
          <a:bodyPr lIns="92075" tIns="46038" rIns="92075" bIns="46038"/>
          <a:lstStyle/>
          <a:p>
            <a:pPr marL="457200">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31"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nodePh="1">
                                  <p:stCondLst>
                                    <p:cond delay="0"/>
                                  </p:stCondLst>
                                  <p:endCondLst>
                                    <p:cond evt="begin" delay="0">
                                      <p:tn val="5"/>
                                    </p:cond>
                                  </p:endCondLst>
                                  <p:childTnLst>
                                    <p:set>
                                      <p:cBhvr>
                                        <p:cTn id="6" dur="1" fill="hold">
                                          <p:stCondLst>
                                            <p:cond delay="0"/>
                                          </p:stCondLst>
                                        </p:cTn>
                                        <p:tgtEl>
                                          <p:spTgt spid="882696">
                                            <p:txEl>
                                              <p:pRg st="0" end="0"/>
                                            </p:txEl>
                                          </p:spTgt>
                                        </p:tgtEl>
                                        <p:attrNameLst>
                                          <p:attrName>style.visibility</p:attrName>
                                        </p:attrNameLst>
                                      </p:cBhvr>
                                      <p:to>
                                        <p:strVal val="visible"/>
                                      </p:to>
                                    </p:set>
                                    <p:animEffect transition="in" filter="dissolve">
                                      <p:cBhvr>
                                        <p:cTn id="7" dur="500"/>
                                        <p:tgtEl>
                                          <p:spTgt spid="8826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82699"/>
                                        </p:tgtEl>
                                        <p:attrNameLst>
                                          <p:attrName>style.visibility</p:attrName>
                                        </p:attrNameLst>
                                      </p:cBhvr>
                                      <p:to>
                                        <p:strVal val="visible"/>
                                      </p:to>
                                    </p:set>
                                    <p:anim calcmode="lin" valueType="num">
                                      <p:cBhvr additive="base">
                                        <p:cTn id="12" dur="500" fill="hold"/>
                                        <p:tgtEl>
                                          <p:spTgt spid="882699"/>
                                        </p:tgtEl>
                                        <p:attrNameLst>
                                          <p:attrName>ppt_x</p:attrName>
                                        </p:attrNameLst>
                                      </p:cBhvr>
                                      <p:tavLst>
                                        <p:tav tm="0">
                                          <p:val>
                                            <p:strVal val="0-#ppt_w/2"/>
                                          </p:val>
                                        </p:tav>
                                        <p:tav tm="100000">
                                          <p:val>
                                            <p:strVal val="#ppt_x"/>
                                          </p:val>
                                        </p:tav>
                                      </p:tavLst>
                                    </p:anim>
                                    <p:anim calcmode="lin" valueType="num">
                                      <p:cBhvr additive="base">
                                        <p:cTn id="13" dur="500" fill="hold"/>
                                        <p:tgtEl>
                                          <p:spTgt spid="88269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82700"/>
                                        </p:tgtEl>
                                        <p:attrNameLst>
                                          <p:attrName>style.visibility</p:attrName>
                                        </p:attrNameLst>
                                      </p:cBhvr>
                                      <p:to>
                                        <p:strVal val="visible"/>
                                      </p:to>
                                    </p:set>
                                    <p:anim calcmode="lin" valueType="num">
                                      <p:cBhvr additive="base">
                                        <p:cTn id="18" dur="500" fill="hold"/>
                                        <p:tgtEl>
                                          <p:spTgt spid="882700"/>
                                        </p:tgtEl>
                                        <p:attrNameLst>
                                          <p:attrName>ppt_x</p:attrName>
                                        </p:attrNameLst>
                                      </p:cBhvr>
                                      <p:tavLst>
                                        <p:tav tm="0">
                                          <p:val>
                                            <p:strVal val="0-#ppt_w/2"/>
                                          </p:val>
                                        </p:tav>
                                        <p:tav tm="100000">
                                          <p:val>
                                            <p:strVal val="#ppt_x"/>
                                          </p:val>
                                        </p:tav>
                                      </p:tavLst>
                                    </p:anim>
                                    <p:anim calcmode="lin" valueType="num">
                                      <p:cBhvr additive="base">
                                        <p:cTn id="19" dur="500" fill="hold"/>
                                        <p:tgtEl>
                                          <p:spTgt spid="882700"/>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dissolve">
                                      <p:cBhvr>
                                        <p:cTn id="24" dur="500"/>
                                        <p:tgtEl>
                                          <p:spTgt spid="3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checkerboard(across)">
                                      <p:cBhvr>
                                        <p:cTn id="29" dur="500"/>
                                        <p:tgtEl>
                                          <p:spTgt spid="11"/>
                                        </p:tgtEl>
                                      </p:cBhvr>
                                    </p:animEffect>
                                  </p:childTnLst>
                                </p:cTn>
                              </p:par>
                            </p:childTnLst>
                          </p:cTn>
                        </p:par>
                        <p:par>
                          <p:cTn id="30" fill="hold" nodeType="afterGroup">
                            <p:stCondLst>
                              <p:cond delay="500"/>
                            </p:stCondLst>
                            <p:childTnLst>
                              <p:par>
                                <p:cTn id="31" presetID="3" presetClass="entr" presetSubtype="10"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blinds(horizontal)">
                                      <p:cBhvr>
                                        <p:cTn id="33" dur="500"/>
                                        <p:tgtEl>
                                          <p:spTgt spid="2"/>
                                        </p:tgtEl>
                                      </p:cBhvr>
                                    </p:animEffect>
                                  </p:childTnLst>
                                </p:cTn>
                              </p:par>
                            </p:childTnLst>
                          </p:cTn>
                        </p:par>
                        <p:par>
                          <p:cTn id="34" fill="hold" nodeType="afterGroup">
                            <p:stCondLst>
                              <p:cond delay="1000"/>
                            </p:stCondLst>
                            <p:childTnLst>
                              <p:par>
                                <p:cTn id="35" presetID="3" presetClass="entr" presetSubtype="1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linds(horizontal)">
                                      <p:cBhvr>
                                        <p:cTn id="42" dur="500"/>
                                        <p:tgtEl>
                                          <p:spTgt spid="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dissolve">
                                      <p:cBhvr>
                                        <p:cTn id="47" dur="500"/>
                                        <p:tgtEl>
                                          <p:spTgt spid="30"/>
                                        </p:tgtEl>
                                      </p:cBhvr>
                                    </p:animEffect>
                                  </p:childTnLst>
                                </p:cTn>
                              </p:par>
                            </p:childTnLst>
                          </p:cTn>
                        </p:par>
                        <p:par>
                          <p:cTn id="48" fill="hold" nodeType="afterGroup">
                            <p:stCondLst>
                              <p:cond delay="500"/>
                            </p:stCondLst>
                            <p:childTnLst>
                              <p:par>
                                <p:cTn id="49" presetID="2" presetClass="entr" presetSubtype="6"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additive="base">
                                        <p:cTn id="51" dur="500" fill="hold"/>
                                        <p:tgtEl>
                                          <p:spTgt spid="31"/>
                                        </p:tgtEl>
                                        <p:attrNameLst>
                                          <p:attrName>ppt_x</p:attrName>
                                        </p:attrNameLst>
                                      </p:cBhvr>
                                      <p:tavLst>
                                        <p:tav tm="0">
                                          <p:val>
                                            <p:strVal val="1+#ppt_w/2"/>
                                          </p:val>
                                        </p:tav>
                                        <p:tav tm="100000">
                                          <p:val>
                                            <p:strVal val="#ppt_x"/>
                                          </p:val>
                                        </p:tav>
                                      </p:tavLst>
                                    </p:anim>
                                    <p:anim calcmode="lin" valueType="num">
                                      <p:cBhvr additive="base">
                                        <p:cTn id="5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2699" grpId="0" animBg="1" autoUpdateAnimBg="0"/>
      <p:bldP spid="882700" grpId="0" animBg="1" autoUpdateAnimBg="0"/>
      <p:bldP spid="10" grpId="0" animBg="1"/>
      <p:bldP spid="11" grpId="0" animBg="1"/>
      <p:bldP spid="29" grpId="0" animBg="1"/>
      <p:bldP spid="30" grpId="0"/>
      <p:bldP spid="38" grpId="0" animBg="1"/>
      <p:bldP spid="31"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日期占位符 3"/>
          <p:cNvSpPr>
            <a:spLocks noGrp="1"/>
          </p:cNvSpPr>
          <p:nvPr>
            <p:ph type="dt" sz="quarter" idx="10"/>
          </p:nvPr>
        </p:nvSpPr>
        <p:spPr/>
        <p:txBody>
          <a:bodyPr/>
          <a:lstStyle/>
          <a:p>
            <a:pPr>
              <a:defRPr/>
            </a:pPr>
            <a:fld id="{005FB4AC-765C-48DA-BB0B-0EFBC3992222}" type="datetime1">
              <a:rPr lang="zh-CN" altLang="en-US"/>
              <a:pPr>
                <a:defRPr/>
              </a:pPr>
              <a:t>2020/10/7</a:t>
            </a:fld>
            <a:endParaRPr lang="en-US" altLang="zh-CN"/>
          </a:p>
        </p:txBody>
      </p:sp>
      <p:sp>
        <p:nvSpPr>
          <p:cNvPr id="58371" name="Rectangle 4"/>
          <p:cNvSpPr>
            <a:spLocks noChangeArrowheads="1"/>
          </p:cNvSpPr>
          <p:nvPr/>
        </p:nvSpPr>
        <p:spPr bwMode="auto">
          <a:xfrm>
            <a:off x="1066800" y="1295400"/>
            <a:ext cx="2057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marL="342900" indent="-3429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chemeClr val="accent1"/>
              </a:buClr>
              <a:buSzPct val="90000"/>
              <a:buFont typeface="Monotype Sorts" pitchFamily="2" charset="2"/>
              <a:buNone/>
            </a:pPr>
            <a:r>
              <a:rPr lang="en-US" altLang="zh-CN" sz="2800">
                <a:solidFill>
                  <a:schemeClr val="bg2"/>
                </a:solidFill>
              </a:rPr>
              <a:t>a*</a:t>
            </a:r>
            <a:r>
              <a:rPr lang="zh-CN" altLang="en-US" sz="2800">
                <a:solidFill>
                  <a:schemeClr val="bg2"/>
                </a:solidFill>
              </a:rPr>
              <a:t>的</a:t>
            </a:r>
            <a:r>
              <a:rPr lang="en-US" altLang="zh-CN" sz="2800">
                <a:solidFill>
                  <a:schemeClr val="bg2"/>
                </a:solidFill>
              </a:rPr>
              <a:t>DFA</a:t>
            </a:r>
            <a:r>
              <a:rPr lang="zh-CN" altLang="en-US" sz="2800">
                <a:solidFill>
                  <a:schemeClr val="bg2"/>
                </a:solidFill>
              </a:rPr>
              <a:t>：</a:t>
            </a:r>
          </a:p>
        </p:txBody>
      </p:sp>
      <p:sp>
        <p:nvSpPr>
          <p:cNvPr id="58372" name="AutoShape 5"/>
          <p:cNvSpPr>
            <a:spLocks noChangeArrowheads="1"/>
          </p:cNvSpPr>
          <p:nvPr/>
        </p:nvSpPr>
        <p:spPr bwMode="auto">
          <a:xfrm>
            <a:off x="2819400" y="2106613"/>
            <a:ext cx="762000" cy="7620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602" y="10800"/>
                </a:moveTo>
                <a:cubicBezTo>
                  <a:pt x="1602" y="15880"/>
                  <a:pt x="5720" y="19998"/>
                  <a:pt x="10800" y="19998"/>
                </a:cubicBezTo>
                <a:cubicBezTo>
                  <a:pt x="15880" y="19998"/>
                  <a:pt x="19998" y="15880"/>
                  <a:pt x="19998" y="10800"/>
                </a:cubicBezTo>
                <a:cubicBezTo>
                  <a:pt x="19998" y="5720"/>
                  <a:pt x="15880" y="1602"/>
                  <a:pt x="10800" y="1602"/>
                </a:cubicBezTo>
                <a:cubicBezTo>
                  <a:pt x="5720" y="1602"/>
                  <a:pt x="1602" y="5720"/>
                  <a:pt x="1602" y="10800"/>
                </a:cubicBezTo>
                <a:close/>
              </a:path>
            </a:pathLst>
          </a:cu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33542" name="Line 6"/>
          <p:cNvSpPr>
            <a:spLocks noChangeShapeType="1"/>
          </p:cNvSpPr>
          <p:nvPr/>
        </p:nvSpPr>
        <p:spPr bwMode="auto">
          <a:xfrm>
            <a:off x="3581400" y="2487613"/>
            <a:ext cx="1828800" cy="1587"/>
          </a:xfrm>
          <a:prstGeom prst="line">
            <a:avLst/>
          </a:prstGeom>
          <a:noFill/>
          <a:ln w="38100">
            <a:solidFill>
              <a:schemeClr val="bg2"/>
            </a:solidFill>
            <a:round/>
            <a:headEnd/>
            <a:tailEnd type="triangle" w="med" len="me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58374" name="Rectangle 7"/>
          <p:cNvSpPr>
            <a:spLocks noChangeArrowheads="1"/>
          </p:cNvSpPr>
          <p:nvPr/>
        </p:nvSpPr>
        <p:spPr bwMode="auto">
          <a:xfrm>
            <a:off x="4572000" y="19812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a:solidFill>
                  <a:schemeClr val="bg2"/>
                </a:solidFill>
              </a:rPr>
              <a:t>a</a:t>
            </a:r>
          </a:p>
        </p:txBody>
      </p:sp>
      <p:sp>
        <p:nvSpPr>
          <p:cNvPr id="58375" name="AutoShape 8"/>
          <p:cNvSpPr>
            <a:spLocks noChangeArrowheads="1"/>
          </p:cNvSpPr>
          <p:nvPr/>
        </p:nvSpPr>
        <p:spPr bwMode="auto">
          <a:xfrm>
            <a:off x="5410200" y="2106613"/>
            <a:ext cx="762000" cy="7620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602" y="10800"/>
                </a:moveTo>
                <a:cubicBezTo>
                  <a:pt x="1602" y="15880"/>
                  <a:pt x="5720" y="19998"/>
                  <a:pt x="10800" y="19998"/>
                </a:cubicBezTo>
                <a:cubicBezTo>
                  <a:pt x="15880" y="19998"/>
                  <a:pt x="19998" y="15880"/>
                  <a:pt x="19998" y="10800"/>
                </a:cubicBezTo>
                <a:cubicBezTo>
                  <a:pt x="19998" y="5720"/>
                  <a:pt x="15880" y="1602"/>
                  <a:pt x="10800" y="1602"/>
                </a:cubicBezTo>
                <a:cubicBezTo>
                  <a:pt x="5720" y="1602"/>
                  <a:pt x="1602" y="5720"/>
                  <a:pt x="1602" y="10800"/>
                </a:cubicBezTo>
                <a:close/>
              </a:path>
            </a:pathLst>
          </a:cu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33545" name="Line 9"/>
          <p:cNvSpPr>
            <a:spLocks noChangeShapeType="1"/>
          </p:cNvSpPr>
          <p:nvPr/>
        </p:nvSpPr>
        <p:spPr bwMode="auto">
          <a:xfrm>
            <a:off x="1828800" y="2487613"/>
            <a:ext cx="990600" cy="1587"/>
          </a:xfrm>
          <a:prstGeom prst="line">
            <a:avLst/>
          </a:prstGeom>
          <a:noFill/>
          <a:ln w="38100">
            <a:solidFill>
              <a:schemeClr val="bg2"/>
            </a:solidFill>
            <a:round/>
            <a:headEnd/>
            <a:tailEnd type="triangle" w="med" len="me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cxnSp>
        <p:nvCxnSpPr>
          <p:cNvPr id="58377" name="AutoShape 10"/>
          <p:cNvCxnSpPr>
            <a:cxnSpLocks noChangeShapeType="1"/>
            <a:stCxn id="58375" idx="7"/>
            <a:endCxn id="58375" idx="6"/>
          </p:cNvCxnSpPr>
          <p:nvPr/>
        </p:nvCxnSpPr>
        <p:spPr bwMode="auto">
          <a:xfrm rot="5400000" flipV="1">
            <a:off x="5981700" y="2278063"/>
            <a:ext cx="288925" cy="130175"/>
          </a:xfrm>
          <a:prstGeom prst="curvedConnector4">
            <a:avLst>
              <a:gd name="adj1" fmla="val -110991"/>
              <a:gd name="adj2" fmla="val 260977"/>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58378" name="Rectangle 11"/>
          <p:cNvSpPr>
            <a:spLocks noChangeArrowheads="1"/>
          </p:cNvSpPr>
          <p:nvPr/>
        </p:nvSpPr>
        <p:spPr bwMode="auto">
          <a:xfrm>
            <a:off x="6477000" y="164941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a:solidFill>
                  <a:schemeClr val="bg2"/>
                </a:solidFill>
              </a:rPr>
              <a:t>a</a:t>
            </a:r>
          </a:p>
        </p:txBody>
      </p:sp>
      <p:grpSp>
        <p:nvGrpSpPr>
          <p:cNvPr id="2" name="Group 17"/>
          <p:cNvGrpSpPr>
            <a:grpSpLocks/>
          </p:cNvGrpSpPr>
          <p:nvPr/>
        </p:nvGrpSpPr>
        <p:grpSpPr bwMode="auto">
          <a:xfrm>
            <a:off x="1143000" y="3810000"/>
            <a:ext cx="4730750" cy="1905000"/>
            <a:chOff x="720" y="2400"/>
            <a:chExt cx="2980" cy="1200"/>
          </a:xfrm>
        </p:grpSpPr>
        <p:sp>
          <p:nvSpPr>
            <p:cNvPr id="58382" name="Rectangle 12"/>
            <p:cNvSpPr>
              <a:spLocks noChangeArrowheads="1"/>
            </p:cNvSpPr>
            <p:nvPr/>
          </p:nvSpPr>
          <p:spPr bwMode="auto">
            <a:xfrm>
              <a:off x="720" y="2400"/>
              <a:ext cx="28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marL="342900" indent="-3429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chemeClr val="accent1"/>
                </a:buClr>
                <a:buSzPct val="90000"/>
                <a:buFont typeface="Monotype Sorts" pitchFamily="2" charset="2"/>
                <a:buNone/>
              </a:pPr>
              <a:r>
                <a:rPr lang="zh-CN" altLang="en-US" sz="2800">
                  <a:solidFill>
                    <a:schemeClr val="bg2"/>
                  </a:solidFill>
                </a:rPr>
                <a:t>将</a:t>
              </a:r>
              <a:r>
                <a:rPr lang="en-US" altLang="zh-CN" sz="2800">
                  <a:solidFill>
                    <a:schemeClr val="bg2"/>
                  </a:solidFill>
                </a:rPr>
                <a:t>a*</a:t>
              </a:r>
              <a:r>
                <a:rPr lang="zh-CN" altLang="en-US" sz="2800">
                  <a:solidFill>
                    <a:schemeClr val="bg2"/>
                  </a:solidFill>
                </a:rPr>
                <a:t>的</a:t>
              </a:r>
              <a:r>
                <a:rPr lang="en-US" altLang="zh-CN" sz="2800">
                  <a:solidFill>
                    <a:schemeClr val="bg2"/>
                  </a:solidFill>
                </a:rPr>
                <a:t>DFA</a:t>
              </a:r>
              <a:r>
                <a:rPr lang="zh-CN" altLang="en-US" sz="2800">
                  <a:solidFill>
                    <a:schemeClr val="bg2"/>
                  </a:solidFill>
                </a:rPr>
                <a:t>状态数最小化：</a:t>
              </a:r>
            </a:p>
          </p:txBody>
        </p:sp>
        <p:sp>
          <p:nvSpPr>
            <p:cNvPr id="833549" name="Line 13"/>
            <p:cNvSpPr>
              <a:spLocks noChangeShapeType="1"/>
            </p:cNvSpPr>
            <p:nvPr/>
          </p:nvSpPr>
          <p:spPr bwMode="auto">
            <a:xfrm>
              <a:off x="2064" y="3360"/>
              <a:ext cx="624" cy="0"/>
            </a:xfrm>
            <a:prstGeom prst="line">
              <a:avLst/>
            </a:prstGeom>
            <a:noFill/>
            <a:ln w="38100">
              <a:solidFill>
                <a:schemeClr val="bg2"/>
              </a:solidFill>
              <a:round/>
              <a:headEnd/>
              <a:tailEnd type="triangle" w="med" len="me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58384" name="Rectangle 14"/>
            <p:cNvSpPr>
              <a:spLocks noChangeArrowheads="1"/>
            </p:cNvSpPr>
            <p:nvPr/>
          </p:nvSpPr>
          <p:spPr bwMode="auto">
            <a:xfrm>
              <a:off x="3456" y="2801"/>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a:solidFill>
                    <a:schemeClr val="bg2"/>
                  </a:solidFill>
                </a:rPr>
                <a:t>a</a:t>
              </a:r>
            </a:p>
          </p:txBody>
        </p:sp>
        <p:sp>
          <p:nvSpPr>
            <p:cNvPr id="58385" name="AutoShape 15"/>
            <p:cNvSpPr>
              <a:spLocks noChangeArrowheads="1"/>
            </p:cNvSpPr>
            <p:nvPr/>
          </p:nvSpPr>
          <p:spPr bwMode="auto">
            <a:xfrm>
              <a:off x="2688" y="3120"/>
              <a:ext cx="480" cy="4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602" y="10800"/>
                  </a:moveTo>
                  <a:cubicBezTo>
                    <a:pt x="1602" y="15880"/>
                    <a:pt x="5720" y="19998"/>
                    <a:pt x="10800" y="19998"/>
                  </a:cubicBezTo>
                  <a:cubicBezTo>
                    <a:pt x="15880" y="19998"/>
                    <a:pt x="19998" y="15880"/>
                    <a:pt x="19998" y="10800"/>
                  </a:cubicBezTo>
                  <a:cubicBezTo>
                    <a:pt x="19998" y="5720"/>
                    <a:pt x="15880" y="1602"/>
                    <a:pt x="10800" y="1602"/>
                  </a:cubicBezTo>
                  <a:cubicBezTo>
                    <a:pt x="5720" y="1602"/>
                    <a:pt x="1602" y="5720"/>
                    <a:pt x="1602" y="10800"/>
                  </a:cubicBezTo>
                  <a:close/>
                </a:path>
              </a:pathLst>
            </a:cu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cxnSp>
          <p:nvCxnSpPr>
            <p:cNvPr id="58386" name="AutoShape 16"/>
            <p:cNvCxnSpPr>
              <a:cxnSpLocks noChangeShapeType="1"/>
              <a:stCxn id="58385" idx="7"/>
              <a:endCxn id="58385" idx="6"/>
            </p:cNvCxnSpPr>
            <p:nvPr/>
          </p:nvCxnSpPr>
          <p:spPr bwMode="auto">
            <a:xfrm rot="5400000" flipV="1">
              <a:off x="3048" y="3240"/>
              <a:ext cx="170" cy="70"/>
            </a:xfrm>
            <a:prstGeom prst="curvedConnector4">
              <a:avLst>
                <a:gd name="adj1" fmla="val -125884"/>
                <a:gd name="adj2" fmla="val 487139"/>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grpSp>
      <p:sp>
        <p:nvSpPr>
          <p:cNvPr id="60430" name="Rectangle 19"/>
          <p:cNvSpPr>
            <a:spLocks noChangeArrowheads="1"/>
          </p:cNvSpPr>
          <p:nvPr/>
        </p:nvSpPr>
        <p:spPr bwMode="auto">
          <a:xfrm>
            <a:off x="4454525" y="171450"/>
            <a:ext cx="305911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defRPr/>
            </a:pPr>
            <a:r>
              <a:rPr lang="zh-CN" altLang="en-US" dirty="0">
                <a:solidFill>
                  <a:schemeClr val="bg2"/>
                </a:solidFill>
                <a:latin typeface="宋体" panose="02010600030101010101" pitchFamily="2" charset="-122"/>
              </a:rPr>
              <a:t>［例］最小</a:t>
            </a:r>
            <a:r>
              <a:rPr lang="en-US" altLang="zh-CN" dirty="0">
                <a:solidFill>
                  <a:schemeClr val="bg2"/>
                </a:solidFill>
                <a:latin typeface="+mj-lt"/>
              </a:rPr>
              <a:t>DFA</a:t>
            </a:r>
          </a:p>
        </p:txBody>
      </p:sp>
      <p:sp>
        <p:nvSpPr>
          <p:cNvPr id="20"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6"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1+#ppt_w/2"/>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日期占位符 2"/>
          <p:cNvSpPr>
            <a:spLocks noGrp="1"/>
          </p:cNvSpPr>
          <p:nvPr>
            <p:ph type="dt" sz="quarter" idx="10"/>
          </p:nvPr>
        </p:nvSpPr>
        <p:spPr>
          <a:xfrm>
            <a:off x="1143000" y="5819775"/>
            <a:ext cx="1905000" cy="457200"/>
          </a:xfrm>
        </p:spPr>
        <p:txBody>
          <a:bodyPr/>
          <a:lstStyle/>
          <a:p>
            <a:pPr>
              <a:defRPr/>
            </a:pPr>
            <a:fld id="{A0FFF9D1-FF0E-46B9-B707-3EAD22505D28}" type="datetime1">
              <a:rPr lang="zh-CN" altLang="en-US"/>
              <a:pPr>
                <a:defRPr/>
              </a:pPr>
              <a:t>2020/10/7</a:t>
            </a:fld>
            <a:endParaRPr lang="en-US" altLang="zh-CN"/>
          </a:p>
        </p:txBody>
      </p:sp>
      <p:sp>
        <p:nvSpPr>
          <p:cNvPr id="59395" name="灯片编号占位符 4"/>
          <p:cNvSpPr>
            <a:spLocks noGrp="1"/>
          </p:cNvSpPr>
          <p:nvPr>
            <p:ph type="sldNum" sz="quarter" idx="12"/>
          </p:nvPr>
        </p:nvSpPr>
        <p:spPr>
          <a:xfrm>
            <a:off x="7010400" y="581977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76814E47-48C0-4BBF-B66A-9ABAF3A3F54A}" type="slidenum">
              <a:rPr lang="en-US" altLang="zh-CN" sz="1400" smtClean="0"/>
              <a:pPr>
                <a:spcBef>
                  <a:spcPct val="0"/>
                </a:spcBef>
                <a:buClrTx/>
                <a:buSzTx/>
                <a:buFontTx/>
                <a:buNone/>
              </a:pPr>
              <a:t>43</a:t>
            </a:fld>
            <a:endParaRPr lang="en-US" altLang="zh-CN" sz="1400"/>
          </a:p>
        </p:txBody>
      </p:sp>
      <p:sp>
        <p:nvSpPr>
          <p:cNvPr id="949253" name="Text Box 5"/>
          <p:cNvSpPr txBox="1">
            <a:spLocks noChangeArrowheads="1"/>
          </p:cNvSpPr>
          <p:nvPr/>
        </p:nvSpPr>
        <p:spPr bwMode="auto">
          <a:xfrm>
            <a:off x="-127000" y="20955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solidFill>
                  <a:schemeClr val="bg2"/>
                </a:solidFill>
                <a:cs typeface="Times New Roman" panose="02020603050405020304" pitchFamily="18" charset="0"/>
              </a:rPr>
              <a:t>（</a:t>
            </a:r>
            <a:r>
              <a:rPr lang="en-US" altLang="zh-CN" sz="2800">
                <a:solidFill>
                  <a:schemeClr val="bg2"/>
                </a:solidFill>
                <a:cs typeface="Times New Roman" panose="02020603050405020304" pitchFamily="18" charset="0"/>
              </a:rPr>
              <a:t>2</a:t>
            </a:r>
            <a:r>
              <a:rPr lang="zh-CN" altLang="en-US" sz="2800">
                <a:solidFill>
                  <a:schemeClr val="bg2"/>
                </a:solidFill>
              </a:rPr>
              <a:t>）对</a:t>
            </a:r>
            <a:r>
              <a:rPr lang="zh-CN" altLang="en-US" sz="2800">
                <a:solidFill>
                  <a:schemeClr val="bg2"/>
                </a:solidFill>
                <a:latin typeface="宋体" panose="02010600030101010101" pitchFamily="2" charset="-122"/>
              </a:rPr>
              <a:t>各状态集划分，直到所有状态集合都不能再划分。</a:t>
            </a:r>
          </a:p>
        </p:txBody>
      </p:sp>
      <p:sp>
        <p:nvSpPr>
          <p:cNvPr id="59397" name="Text Box 8"/>
          <p:cNvSpPr txBox="1">
            <a:spLocks noChangeArrowheads="1"/>
          </p:cNvSpPr>
          <p:nvPr/>
        </p:nvSpPr>
        <p:spPr bwMode="auto">
          <a:xfrm>
            <a:off x="1571625" y="785813"/>
            <a:ext cx="5915025" cy="519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solidFill>
                  <a:schemeClr val="bg2"/>
                </a:solidFill>
              </a:rPr>
              <a:t>设 </a:t>
            </a:r>
            <a:r>
              <a:rPr lang="en-US" altLang="zh-CN" sz="2800">
                <a:solidFill>
                  <a:schemeClr val="bg2"/>
                </a:solidFill>
              </a:rPr>
              <a:t>DFA M= </a:t>
            </a:r>
            <a:r>
              <a:rPr lang="zh-CN" altLang="en-US" sz="2800">
                <a:solidFill>
                  <a:schemeClr val="bg2"/>
                </a:solidFill>
              </a:rPr>
              <a:t>（</a:t>
            </a:r>
            <a:r>
              <a:rPr lang="en-US" altLang="zh-CN" sz="2800">
                <a:solidFill>
                  <a:schemeClr val="bg2"/>
                </a:solidFill>
              </a:rPr>
              <a:t>Q</a:t>
            </a:r>
            <a:r>
              <a:rPr lang="zh-CN" altLang="en-US" sz="2800">
                <a:solidFill>
                  <a:schemeClr val="bg2"/>
                </a:solidFill>
              </a:rPr>
              <a:t>，∑ ，</a:t>
            </a:r>
            <a:r>
              <a:rPr lang="en-US" altLang="zh-CN" sz="2800">
                <a:solidFill>
                  <a:schemeClr val="bg2"/>
                </a:solidFill>
              </a:rPr>
              <a:t>δ </a:t>
            </a:r>
            <a:r>
              <a:rPr lang="zh-CN" altLang="en-US" sz="2800">
                <a:solidFill>
                  <a:schemeClr val="bg2"/>
                </a:solidFill>
              </a:rPr>
              <a:t>，</a:t>
            </a:r>
            <a:r>
              <a:rPr lang="en-US" altLang="zh-CN" sz="2800">
                <a:solidFill>
                  <a:schemeClr val="bg2"/>
                </a:solidFill>
              </a:rPr>
              <a:t>q</a:t>
            </a:r>
            <a:r>
              <a:rPr lang="en-US" altLang="zh-CN" sz="2800" baseline="-25000">
                <a:solidFill>
                  <a:schemeClr val="bg2"/>
                </a:solidFill>
              </a:rPr>
              <a:t>0</a:t>
            </a:r>
            <a:r>
              <a:rPr lang="zh-CN" altLang="en-US" sz="2800">
                <a:solidFill>
                  <a:schemeClr val="bg2"/>
                </a:solidFill>
              </a:rPr>
              <a:t>，</a:t>
            </a:r>
            <a:r>
              <a:rPr lang="en-US" altLang="zh-CN" sz="2800">
                <a:solidFill>
                  <a:schemeClr val="bg2"/>
                </a:solidFill>
              </a:rPr>
              <a:t>F</a:t>
            </a:r>
            <a:r>
              <a:rPr lang="zh-CN" altLang="en-US" sz="2800" b="0">
                <a:solidFill>
                  <a:schemeClr val="bg2"/>
                </a:solidFill>
              </a:rPr>
              <a:t>）</a:t>
            </a:r>
          </a:p>
        </p:txBody>
      </p:sp>
      <p:sp>
        <p:nvSpPr>
          <p:cNvPr id="949257" name="Text Box 9"/>
          <p:cNvSpPr txBox="1">
            <a:spLocks noChangeArrowheads="1"/>
          </p:cNvSpPr>
          <p:nvPr/>
        </p:nvSpPr>
        <p:spPr bwMode="auto">
          <a:xfrm>
            <a:off x="-127000" y="1447800"/>
            <a:ext cx="9144000" cy="519113"/>
          </a:xfrm>
          <a:prstGeom prst="rect">
            <a:avLst/>
          </a:prstGeom>
          <a:noFill/>
          <a:ln w="9525">
            <a:noFill/>
            <a:miter lim="800000"/>
            <a:headEnd/>
            <a:tailEnd/>
          </a:ln>
        </p:spPr>
        <p:txBody>
          <a:bodyPr>
            <a:spAutoFit/>
          </a:bodyPr>
          <a:lstStyle/>
          <a:p>
            <a:pPr eaLnBrk="1" hangingPunct="1">
              <a:spcBef>
                <a:spcPct val="50000"/>
              </a:spcBef>
              <a:defRPr/>
            </a:pPr>
            <a:r>
              <a:rPr lang="zh-CN" altLang="en-US" dirty="0">
                <a:solidFill>
                  <a:schemeClr val="bg2"/>
                </a:solidFill>
                <a:latin typeface="+mj-lt"/>
                <a:cs typeface="Times New Roman" pitchFamily="18" charset="0"/>
              </a:rPr>
              <a:t>（</a:t>
            </a:r>
            <a:r>
              <a:rPr lang="en-US" altLang="zh-CN" dirty="0">
                <a:solidFill>
                  <a:schemeClr val="bg2"/>
                </a:solidFill>
                <a:latin typeface="+mj-lt"/>
                <a:cs typeface="Times New Roman" pitchFamily="18" charset="0"/>
              </a:rPr>
              <a:t>1</a:t>
            </a:r>
            <a:r>
              <a:rPr lang="zh-CN" altLang="en-US" dirty="0">
                <a:solidFill>
                  <a:schemeClr val="bg2"/>
                </a:solidFill>
                <a:latin typeface="+mj-lt"/>
              </a:rPr>
              <a:t>）将</a:t>
            </a:r>
            <a:r>
              <a:rPr lang="en-US" altLang="zh-CN" dirty="0">
                <a:solidFill>
                  <a:schemeClr val="bg2"/>
                </a:solidFill>
                <a:latin typeface="+mj-lt"/>
              </a:rPr>
              <a:t>Q</a:t>
            </a:r>
            <a:r>
              <a:rPr lang="zh-CN" altLang="en-US" dirty="0">
                <a:solidFill>
                  <a:schemeClr val="bg2"/>
                </a:solidFill>
                <a:latin typeface="+mj-lt"/>
              </a:rPr>
              <a:t>划分成</a:t>
            </a:r>
            <a:r>
              <a:rPr lang="zh-CN" altLang="en-US" dirty="0">
                <a:solidFill>
                  <a:srgbClr val="FF00FF"/>
                </a:solidFill>
                <a:latin typeface="+mj-lt"/>
              </a:rPr>
              <a:t>终态集</a:t>
            </a:r>
            <a:r>
              <a:rPr lang="en-US" altLang="zh-CN" dirty="0">
                <a:solidFill>
                  <a:srgbClr val="FF00FF"/>
                </a:solidFill>
                <a:latin typeface="+mj-lt"/>
              </a:rPr>
              <a:t>S</a:t>
            </a:r>
            <a:r>
              <a:rPr lang="en-US" altLang="zh-CN" baseline="-25000" dirty="0">
                <a:solidFill>
                  <a:srgbClr val="FF00FF"/>
                </a:solidFill>
                <a:latin typeface="+mj-lt"/>
              </a:rPr>
              <a:t>1</a:t>
            </a:r>
            <a:r>
              <a:rPr lang="zh-CN" altLang="en-US" dirty="0">
                <a:solidFill>
                  <a:schemeClr val="bg2"/>
                </a:solidFill>
                <a:latin typeface="+mj-lt"/>
              </a:rPr>
              <a:t>和</a:t>
            </a:r>
            <a:r>
              <a:rPr lang="zh-CN" altLang="en-US" dirty="0">
                <a:solidFill>
                  <a:srgbClr val="FF00FF"/>
                </a:solidFill>
                <a:latin typeface="+mj-lt"/>
              </a:rPr>
              <a:t>非终态集</a:t>
            </a:r>
            <a:r>
              <a:rPr lang="en-US" altLang="zh-CN" dirty="0">
                <a:solidFill>
                  <a:srgbClr val="FF00FF"/>
                </a:solidFill>
                <a:latin typeface="+mj-lt"/>
              </a:rPr>
              <a:t>S</a:t>
            </a:r>
            <a:r>
              <a:rPr lang="en-US" altLang="zh-CN" baseline="-25000" dirty="0">
                <a:solidFill>
                  <a:srgbClr val="FF00FF"/>
                </a:solidFill>
                <a:latin typeface="+mj-lt"/>
              </a:rPr>
              <a:t>2</a:t>
            </a:r>
            <a:r>
              <a:rPr lang="zh-CN" altLang="en-US" dirty="0">
                <a:solidFill>
                  <a:schemeClr val="bg2"/>
                </a:solidFill>
                <a:latin typeface="+mj-lt"/>
              </a:rPr>
              <a:t>： </a:t>
            </a:r>
            <a:r>
              <a:rPr lang="en-US" altLang="zh-CN" dirty="0">
                <a:solidFill>
                  <a:srgbClr val="FF00FF"/>
                </a:solidFill>
                <a:latin typeface="+mj-lt"/>
              </a:rPr>
              <a:t>Q= S</a:t>
            </a:r>
            <a:r>
              <a:rPr lang="en-US" altLang="zh-CN" baseline="-25000" dirty="0">
                <a:solidFill>
                  <a:srgbClr val="FF00FF"/>
                </a:solidFill>
                <a:latin typeface="+mj-lt"/>
              </a:rPr>
              <a:t>1</a:t>
            </a:r>
            <a:r>
              <a:rPr lang="en-US" altLang="zh-CN" dirty="0">
                <a:solidFill>
                  <a:srgbClr val="FF00FF"/>
                </a:solidFill>
                <a:latin typeface="+mj-lt"/>
              </a:rPr>
              <a:t>∪S</a:t>
            </a:r>
            <a:r>
              <a:rPr lang="en-US" altLang="zh-CN" baseline="-25000" dirty="0">
                <a:solidFill>
                  <a:srgbClr val="FF00FF"/>
                </a:solidFill>
                <a:latin typeface="+mj-lt"/>
              </a:rPr>
              <a:t>2</a:t>
            </a:r>
          </a:p>
        </p:txBody>
      </p:sp>
      <p:sp>
        <p:nvSpPr>
          <p:cNvPr id="949258" name="Text Box 10"/>
          <p:cNvSpPr txBox="1">
            <a:spLocks noChangeArrowheads="1"/>
          </p:cNvSpPr>
          <p:nvPr/>
        </p:nvSpPr>
        <p:spPr bwMode="auto">
          <a:xfrm>
            <a:off x="-19050" y="2781300"/>
            <a:ext cx="9144000" cy="1643063"/>
          </a:xfrm>
          <a:prstGeom prst="rect">
            <a:avLst/>
          </a:prstGeom>
          <a:noFill/>
          <a:ln w="9525">
            <a:noFill/>
            <a:miter lim="800000"/>
            <a:headEnd/>
            <a:tailEnd/>
          </a:ln>
        </p:spPr>
        <p:txBody>
          <a:bodyPr>
            <a:spAutoFit/>
          </a:bodyPr>
          <a:lstStyle/>
          <a:p>
            <a:pPr eaLnBrk="1" hangingPunct="1">
              <a:spcBef>
                <a:spcPct val="10000"/>
              </a:spcBef>
              <a:defRPr/>
            </a:pPr>
            <a:r>
              <a:rPr lang="zh-CN" altLang="en-US" sz="2400" dirty="0">
                <a:solidFill>
                  <a:schemeClr val="bg2"/>
                </a:solidFill>
                <a:latin typeface="+mj-lt"/>
              </a:rPr>
              <a:t>设</a:t>
            </a:r>
            <a:r>
              <a:rPr lang="en-US" altLang="zh-CN" sz="2400" dirty="0">
                <a:solidFill>
                  <a:schemeClr val="bg2"/>
                </a:solidFill>
                <a:latin typeface="+mj-lt"/>
              </a:rPr>
              <a:t>Q= S</a:t>
            </a:r>
            <a:r>
              <a:rPr lang="en-US" altLang="zh-CN" baseline="-25000" dirty="0">
                <a:solidFill>
                  <a:schemeClr val="bg2"/>
                </a:solidFill>
                <a:latin typeface="+mj-lt"/>
              </a:rPr>
              <a:t>1</a:t>
            </a:r>
            <a:r>
              <a:rPr lang="en-US" altLang="zh-CN" sz="2400" dirty="0">
                <a:solidFill>
                  <a:schemeClr val="bg2"/>
                </a:solidFill>
                <a:latin typeface="+mj-lt"/>
              </a:rPr>
              <a:t>∪S</a:t>
            </a:r>
            <a:r>
              <a:rPr lang="en-US" altLang="zh-CN" baseline="-25000" dirty="0">
                <a:solidFill>
                  <a:schemeClr val="bg2"/>
                </a:solidFill>
                <a:latin typeface="+mj-lt"/>
              </a:rPr>
              <a:t>2</a:t>
            </a:r>
            <a:r>
              <a:rPr lang="en-US" altLang="zh-CN" sz="2400" dirty="0">
                <a:solidFill>
                  <a:schemeClr val="bg2"/>
                </a:solidFill>
                <a:latin typeface="+mj-lt"/>
              </a:rPr>
              <a:t>∪…∪S</a:t>
            </a:r>
            <a:r>
              <a:rPr lang="en-US" altLang="zh-CN" baseline="-25000" dirty="0">
                <a:solidFill>
                  <a:schemeClr val="bg2"/>
                </a:solidFill>
                <a:latin typeface="+mj-lt"/>
              </a:rPr>
              <a:t>n</a:t>
            </a:r>
            <a:r>
              <a:rPr lang="en-US" altLang="zh-CN" sz="2400" dirty="0">
                <a:solidFill>
                  <a:schemeClr val="bg2"/>
                </a:solidFill>
                <a:latin typeface="+mj-lt"/>
                <a:cs typeface="Times New Roman" pitchFamily="18" charset="0"/>
              </a:rPr>
              <a:t>  </a:t>
            </a:r>
            <a:r>
              <a:rPr lang="zh-CN" altLang="en-US" sz="2400" dirty="0">
                <a:solidFill>
                  <a:schemeClr val="bg2"/>
                </a:solidFill>
                <a:latin typeface="+mj-lt"/>
              </a:rPr>
              <a:t>，对</a:t>
            </a:r>
            <a:r>
              <a:rPr lang="en-US" altLang="zh-CN" sz="2400" dirty="0">
                <a:solidFill>
                  <a:schemeClr val="bg2"/>
                </a:solidFill>
                <a:latin typeface="+mj-lt"/>
              </a:rPr>
              <a:t>S</a:t>
            </a:r>
            <a:r>
              <a:rPr lang="en-US" altLang="zh-CN" baseline="-25000" dirty="0">
                <a:solidFill>
                  <a:schemeClr val="bg2"/>
                </a:solidFill>
                <a:latin typeface="+mj-lt"/>
              </a:rPr>
              <a:t>i</a:t>
            </a:r>
            <a:r>
              <a:rPr lang="zh-CN" altLang="en-US" sz="2400" dirty="0">
                <a:solidFill>
                  <a:schemeClr val="bg2"/>
                </a:solidFill>
                <a:latin typeface="+mj-lt"/>
              </a:rPr>
              <a:t>（</a:t>
            </a:r>
            <a:r>
              <a:rPr lang="en-US" altLang="zh-CN" sz="2400" dirty="0">
                <a:solidFill>
                  <a:schemeClr val="bg2"/>
                </a:solidFill>
                <a:latin typeface="+mj-lt"/>
              </a:rPr>
              <a:t>i=1</a:t>
            </a:r>
            <a:r>
              <a:rPr lang="zh-CN" altLang="en-US" sz="2400" dirty="0">
                <a:solidFill>
                  <a:schemeClr val="bg2"/>
                </a:solidFill>
                <a:latin typeface="+mj-lt"/>
              </a:rPr>
              <a:t>，</a:t>
            </a:r>
            <a:r>
              <a:rPr lang="en-US" altLang="zh-CN" sz="2400" dirty="0">
                <a:solidFill>
                  <a:schemeClr val="bg2"/>
                </a:solidFill>
                <a:latin typeface="+mj-lt"/>
              </a:rPr>
              <a:t>2</a:t>
            </a:r>
            <a:r>
              <a:rPr lang="zh-CN" altLang="en-US" sz="2400" dirty="0">
                <a:solidFill>
                  <a:schemeClr val="bg2"/>
                </a:solidFill>
                <a:latin typeface="+mj-lt"/>
              </a:rPr>
              <a:t>，</a:t>
            </a:r>
            <a:r>
              <a:rPr lang="en-US" altLang="zh-CN" sz="2400" dirty="0">
                <a:solidFill>
                  <a:schemeClr val="bg2"/>
                </a:solidFill>
                <a:latin typeface="+mj-lt"/>
              </a:rPr>
              <a:t>…</a:t>
            </a:r>
            <a:r>
              <a:rPr lang="zh-CN" altLang="en-US" sz="2400" dirty="0">
                <a:solidFill>
                  <a:schemeClr val="bg2"/>
                </a:solidFill>
                <a:latin typeface="+mj-lt"/>
              </a:rPr>
              <a:t>，</a:t>
            </a:r>
            <a:r>
              <a:rPr lang="en-US" altLang="zh-CN" sz="2400" dirty="0">
                <a:solidFill>
                  <a:schemeClr val="bg2"/>
                </a:solidFill>
                <a:latin typeface="+mj-lt"/>
              </a:rPr>
              <a:t>n</a:t>
            </a:r>
            <a:r>
              <a:rPr lang="zh-CN" altLang="en-US" sz="2400" dirty="0">
                <a:solidFill>
                  <a:schemeClr val="bg2"/>
                </a:solidFill>
                <a:latin typeface="+mj-lt"/>
              </a:rPr>
              <a:t>）中的各个状态：</a:t>
            </a:r>
          </a:p>
          <a:p>
            <a:pPr eaLnBrk="1" hangingPunct="1">
              <a:lnSpc>
                <a:spcPct val="130000"/>
              </a:lnSpc>
              <a:spcBef>
                <a:spcPct val="30000"/>
              </a:spcBef>
              <a:defRPr/>
            </a:pPr>
            <a:r>
              <a:rPr lang="zh-CN" altLang="en-US" sz="2400" dirty="0">
                <a:solidFill>
                  <a:schemeClr val="bg2"/>
                </a:solidFill>
                <a:latin typeface="+mj-lt"/>
              </a:rPr>
              <a:t>设</a:t>
            </a:r>
            <a:r>
              <a:rPr lang="en-US" altLang="zh-CN" sz="2400" dirty="0">
                <a:solidFill>
                  <a:schemeClr val="bg2"/>
                </a:solidFill>
                <a:latin typeface="+mj-lt"/>
              </a:rPr>
              <a:t>q</a:t>
            </a:r>
            <a:r>
              <a:rPr lang="en-US" altLang="zh-CN" sz="2400" baseline="-30000" dirty="0">
                <a:solidFill>
                  <a:schemeClr val="bg2"/>
                </a:solidFill>
                <a:latin typeface="+mj-lt"/>
              </a:rPr>
              <a:t>1</a:t>
            </a:r>
            <a:r>
              <a:rPr lang="zh-CN" altLang="en-US" sz="2400" dirty="0">
                <a:solidFill>
                  <a:schemeClr val="bg2"/>
                </a:solidFill>
                <a:latin typeface="+mj-lt"/>
              </a:rPr>
              <a:t>、</a:t>
            </a:r>
            <a:r>
              <a:rPr lang="en-US" altLang="zh-CN" sz="2400" dirty="0">
                <a:solidFill>
                  <a:schemeClr val="bg2"/>
                </a:solidFill>
                <a:latin typeface="+mj-lt"/>
              </a:rPr>
              <a:t>q</a:t>
            </a:r>
            <a:r>
              <a:rPr lang="en-US" altLang="zh-CN" sz="2400" baseline="-25000" dirty="0">
                <a:solidFill>
                  <a:schemeClr val="bg2"/>
                </a:solidFill>
                <a:latin typeface="+mj-lt"/>
              </a:rPr>
              <a:t>2</a:t>
            </a:r>
            <a:r>
              <a:rPr lang="en-US" altLang="zh-CN" sz="2400" dirty="0">
                <a:solidFill>
                  <a:schemeClr val="bg2"/>
                </a:solidFill>
                <a:latin typeface="+mj-lt"/>
              </a:rPr>
              <a:t>∈S</a:t>
            </a:r>
            <a:r>
              <a:rPr lang="en-US" altLang="zh-CN" baseline="-25000" dirty="0">
                <a:solidFill>
                  <a:schemeClr val="bg2"/>
                </a:solidFill>
                <a:latin typeface="+mj-lt"/>
              </a:rPr>
              <a:t>i</a:t>
            </a:r>
            <a:r>
              <a:rPr lang="zh-CN" altLang="en-US" sz="2400" dirty="0">
                <a:solidFill>
                  <a:schemeClr val="bg2"/>
                </a:solidFill>
                <a:latin typeface="+mj-lt"/>
              </a:rPr>
              <a:t>，对于</a:t>
            </a:r>
            <a:r>
              <a:rPr lang="en-US" altLang="zh-CN" sz="2400" dirty="0">
                <a:solidFill>
                  <a:schemeClr val="bg2"/>
                </a:solidFill>
                <a:latin typeface="+mj-lt"/>
              </a:rPr>
              <a:t>a</a:t>
            </a:r>
            <a:r>
              <a:rPr lang="zh-CN" altLang="en-US" sz="2400" dirty="0">
                <a:solidFill>
                  <a:schemeClr val="bg2"/>
                </a:solidFill>
                <a:latin typeface="+mj-lt"/>
              </a:rPr>
              <a:t>（</a:t>
            </a:r>
            <a:r>
              <a:rPr lang="en-US" altLang="zh-CN" sz="2400" dirty="0">
                <a:solidFill>
                  <a:schemeClr val="bg2"/>
                </a:solidFill>
                <a:latin typeface="+mj-lt"/>
              </a:rPr>
              <a:t>a∈∑</a:t>
            </a:r>
            <a:r>
              <a:rPr lang="zh-CN" altLang="en-US" sz="2400" dirty="0">
                <a:solidFill>
                  <a:schemeClr val="bg2"/>
                </a:solidFill>
                <a:latin typeface="+mj-lt"/>
              </a:rPr>
              <a:t>），有</a:t>
            </a:r>
            <a:r>
              <a:rPr lang="en-US" altLang="zh-CN" sz="2400" dirty="0">
                <a:solidFill>
                  <a:srgbClr val="FF00FF"/>
                </a:solidFill>
                <a:latin typeface="+mj-lt"/>
              </a:rPr>
              <a:t>δ(q</a:t>
            </a:r>
            <a:r>
              <a:rPr lang="en-US" altLang="zh-CN" sz="2400" baseline="-30000" dirty="0">
                <a:solidFill>
                  <a:srgbClr val="FF00FF"/>
                </a:solidFill>
                <a:latin typeface="+mj-lt"/>
              </a:rPr>
              <a:t>1</a:t>
            </a:r>
            <a:r>
              <a:rPr lang="en-US" altLang="zh-CN" sz="2400" dirty="0">
                <a:solidFill>
                  <a:srgbClr val="FF00FF"/>
                </a:solidFill>
                <a:latin typeface="+mj-lt"/>
              </a:rPr>
              <a:t>,a)= S’</a:t>
            </a:r>
            <a:r>
              <a:rPr lang="zh-CN" altLang="en-US" sz="2400" dirty="0">
                <a:solidFill>
                  <a:srgbClr val="FF00FF"/>
                </a:solidFill>
                <a:latin typeface="+mj-lt"/>
              </a:rPr>
              <a:t>、</a:t>
            </a:r>
            <a:r>
              <a:rPr lang="en-US" altLang="zh-CN" sz="2400" dirty="0">
                <a:solidFill>
                  <a:srgbClr val="FF00FF"/>
                </a:solidFill>
                <a:latin typeface="+mj-lt"/>
              </a:rPr>
              <a:t>δ(q</a:t>
            </a:r>
            <a:r>
              <a:rPr lang="en-US" altLang="zh-CN" sz="2400" baseline="-30000" dirty="0">
                <a:solidFill>
                  <a:srgbClr val="FF00FF"/>
                </a:solidFill>
                <a:latin typeface="+mj-lt"/>
              </a:rPr>
              <a:t>2</a:t>
            </a:r>
            <a:r>
              <a:rPr lang="en-US" altLang="zh-CN" sz="2400" dirty="0">
                <a:solidFill>
                  <a:srgbClr val="FF00FF"/>
                </a:solidFill>
                <a:latin typeface="+mj-lt"/>
              </a:rPr>
              <a:t>,a)=S”, </a:t>
            </a:r>
          </a:p>
          <a:p>
            <a:pPr eaLnBrk="1" hangingPunct="1">
              <a:lnSpc>
                <a:spcPct val="130000"/>
              </a:lnSpc>
              <a:spcBef>
                <a:spcPct val="30000"/>
              </a:spcBef>
              <a:defRPr/>
            </a:pPr>
            <a:r>
              <a:rPr lang="zh-CN" altLang="en-US" sz="2400" dirty="0">
                <a:solidFill>
                  <a:schemeClr val="bg2"/>
                </a:solidFill>
                <a:latin typeface="+mj-lt"/>
              </a:rPr>
              <a:t>若</a:t>
            </a:r>
            <a:r>
              <a:rPr lang="en-US" altLang="zh-CN" sz="2400" dirty="0">
                <a:solidFill>
                  <a:srgbClr val="FF00FF"/>
                </a:solidFill>
                <a:latin typeface="+mj-lt"/>
              </a:rPr>
              <a:t>S’</a:t>
            </a:r>
            <a:r>
              <a:rPr lang="zh-CN" altLang="en-US" sz="2400" dirty="0">
                <a:solidFill>
                  <a:srgbClr val="FF00FF"/>
                </a:solidFill>
                <a:latin typeface="+mj-lt"/>
              </a:rPr>
              <a:t>和</a:t>
            </a:r>
            <a:r>
              <a:rPr lang="en-US" altLang="zh-CN" sz="2400" dirty="0">
                <a:solidFill>
                  <a:srgbClr val="FF00FF"/>
                </a:solidFill>
                <a:latin typeface="+mj-lt"/>
              </a:rPr>
              <a:t>S”</a:t>
            </a:r>
            <a:r>
              <a:rPr lang="zh-CN" altLang="en-US" sz="2400" dirty="0">
                <a:solidFill>
                  <a:srgbClr val="FF00FF"/>
                </a:solidFill>
                <a:latin typeface="+mj-lt"/>
              </a:rPr>
              <a:t>属于不同状态集合</a:t>
            </a:r>
            <a:r>
              <a:rPr lang="zh-CN" altLang="en-US" sz="2400" dirty="0">
                <a:solidFill>
                  <a:schemeClr val="bg2"/>
                </a:solidFill>
                <a:latin typeface="+mj-lt"/>
              </a:rPr>
              <a:t>，则</a:t>
            </a:r>
            <a:r>
              <a:rPr lang="en-US" altLang="zh-CN" sz="2400" dirty="0">
                <a:solidFill>
                  <a:srgbClr val="FF00FF"/>
                </a:solidFill>
                <a:latin typeface="+mj-lt"/>
              </a:rPr>
              <a:t>a</a:t>
            </a:r>
            <a:r>
              <a:rPr lang="zh-CN" altLang="en-US" sz="2400" dirty="0">
                <a:solidFill>
                  <a:srgbClr val="FF00FF"/>
                </a:solidFill>
              </a:rPr>
              <a:t>将</a:t>
            </a:r>
            <a:r>
              <a:rPr lang="en-US" altLang="zh-CN" sz="2400" dirty="0">
                <a:solidFill>
                  <a:srgbClr val="FF00FF"/>
                </a:solidFill>
                <a:latin typeface="+mj-lt"/>
              </a:rPr>
              <a:t>q</a:t>
            </a:r>
            <a:r>
              <a:rPr lang="en-US" altLang="zh-CN" sz="2400" baseline="-30000" dirty="0">
                <a:solidFill>
                  <a:srgbClr val="FF00FF"/>
                </a:solidFill>
                <a:latin typeface="+mj-lt"/>
              </a:rPr>
              <a:t>1</a:t>
            </a:r>
            <a:r>
              <a:rPr lang="zh-CN" altLang="en-US" sz="2400" dirty="0">
                <a:solidFill>
                  <a:srgbClr val="FF00FF"/>
                </a:solidFill>
                <a:latin typeface="+mj-lt"/>
              </a:rPr>
              <a:t>和</a:t>
            </a:r>
            <a:r>
              <a:rPr lang="en-US" altLang="zh-CN" sz="2400" dirty="0">
                <a:solidFill>
                  <a:srgbClr val="FF00FF"/>
                </a:solidFill>
                <a:latin typeface="+mj-lt"/>
              </a:rPr>
              <a:t>q</a:t>
            </a:r>
            <a:r>
              <a:rPr lang="en-US" altLang="zh-CN" sz="2400" baseline="-30000" dirty="0">
                <a:solidFill>
                  <a:srgbClr val="FF00FF"/>
                </a:solidFill>
                <a:latin typeface="+mj-lt"/>
              </a:rPr>
              <a:t>2</a:t>
            </a:r>
            <a:r>
              <a:rPr lang="zh-CN" altLang="en-US" sz="2400" dirty="0">
                <a:solidFill>
                  <a:srgbClr val="FF00FF"/>
                </a:solidFill>
              </a:rPr>
              <a:t>划</a:t>
            </a:r>
            <a:r>
              <a:rPr lang="zh-CN" altLang="en-US" sz="2400" dirty="0">
                <a:solidFill>
                  <a:srgbClr val="FF00FF"/>
                </a:solidFill>
                <a:latin typeface="+mj-lt"/>
              </a:rPr>
              <a:t>分</a:t>
            </a:r>
            <a:r>
              <a:rPr lang="zh-CN" altLang="en-US" sz="2400" dirty="0">
                <a:solidFill>
                  <a:schemeClr val="bg2"/>
                </a:solidFill>
                <a:latin typeface="+mj-lt"/>
              </a:rPr>
              <a:t>为两个集合。</a:t>
            </a:r>
          </a:p>
        </p:txBody>
      </p:sp>
      <p:grpSp>
        <p:nvGrpSpPr>
          <p:cNvPr id="2" name="组合 1"/>
          <p:cNvGrpSpPr>
            <a:grpSpLocks/>
          </p:cNvGrpSpPr>
          <p:nvPr/>
        </p:nvGrpSpPr>
        <p:grpSpPr bwMode="auto">
          <a:xfrm>
            <a:off x="-88900" y="4465638"/>
            <a:ext cx="9105900" cy="1033462"/>
            <a:chOff x="-88534" y="4465730"/>
            <a:chExt cx="9105900" cy="1033439"/>
          </a:xfrm>
        </p:grpSpPr>
        <p:sp>
          <p:nvSpPr>
            <p:cNvPr id="59403" name="Text Box 11"/>
            <p:cNvSpPr txBox="1">
              <a:spLocks noChangeArrowheads="1"/>
            </p:cNvSpPr>
            <p:nvPr/>
          </p:nvSpPr>
          <p:spPr bwMode="auto">
            <a:xfrm>
              <a:off x="-88534" y="4465730"/>
              <a:ext cx="91059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a:solidFill>
                    <a:schemeClr val="bg2"/>
                  </a:solidFill>
                  <a:cs typeface="Times New Roman" panose="02020603050405020304" pitchFamily="18" charset="0"/>
                </a:rPr>
                <a:t>（</a:t>
              </a:r>
              <a:r>
                <a:rPr lang="en-US" altLang="zh-CN" sz="2800">
                  <a:solidFill>
                    <a:schemeClr val="bg2"/>
                  </a:solidFill>
                  <a:cs typeface="Times New Roman" panose="02020603050405020304" pitchFamily="18" charset="0"/>
                </a:rPr>
                <a:t>3</a:t>
              </a:r>
              <a:r>
                <a:rPr lang="zh-CN" altLang="en-US" sz="2800">
                  <a:solidFill>
                    <a:schemeClr val="bg2"/>
                  </a:solidFill>
                </a:rPr>
                <a:t>）将状态集合中的等价状态合并成一个等价代表状态。</a:t>
              </a:r>
            </a:p>
          </p:txBody>
        </p:sp>
        <p:sp>
          <p:nvSpPr>
            <p:cNvPr id="59404" name="矩形 12"/>
            <p:cNvSpPr>
              <a:spLocks noChangeArrowheads="1"/>
            </p:cNvSpPr>
            <p:nvPr/>
          </p:nvSpPr>
          <p:spPr bwMode="auto">
            <a:xfrm>
              <a:off x="899592" y="4975294"/>
              <a:ext cx="69294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 typeface="Monotype Sorts" pitchFamily="2" charset="2"/>
                <a:buNone/>
              </a:pPr>
              <a:r>
                <a:rPr lang="zh-CN" altLang="en-US" sz="2800">
                  <a:solidFill>
                    <a:schemeClr val="bg2"/>
                  </a:solidFill>
                </a:rPr>
                <a:t>状态图</a:t>
              </a:r>
              <a:r>
                <a:rPr lang="en-US" altLang="zh-CN" sz="2800">
                  <a:solidFill>
                    <a:schemeClr val="bg2"/>
                  </a:solidFill>
                </a:rPr>
                <a:t>:  </a:t>
              </a:r>
              <a:r>
                <a:rPr lang="zh-CN" altLang="en-US" sz="2800">
                  <a:solidFill>
                    <a:schemeClr val="bg2"/>
                  </a:solidFill>
                </a:rPr>
                <a:t>将等价状态结点合并成一个结点。</a:t>
              </a:r>
            </a:p>
          </p:txBody>
        </p:sp>
      </p:grpSp>
      <p:sp>
        <p:nvSpPr>
          <p:cNvPr id="59401" name="Rectangle 7"/>
          <p:cNvSpPr>
            <a:spLocks noChangeArrowheads="1"/>
          </p:cNvSpPr>
          <p:nvPr/>
        </p:nvSpPr>
        <p:spPr bwMode="auto">
          <a:xfrm>
            <a:off x="1763713" y="-23813"/>
            <a:ext cx="5832475" cy="635001"/>
          </a:xfrm>
          <a:prstGeom prst="rect">
            <a:avLst/>
          </a:prstGeom>
          <a:solidFill>
            <a:srgbClr val="37F01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r>
              <a:rPr lang="en-US" altLang="zh-CN">
                <a:solidFill>
                  <a:schemeClr val="bg2"/>
                </a:solidFill>
              </a:rPr>
              <a:t>DFA</a:t>
            </a:r>
            <a:r>
              <a:rPr lang="zh-CN" altLang="en-US">
                <a:solidFill>
                  <a:schemeClr val="bg2"/>
                </a:solidFill>
              </a:rPr>
              <a:t>化简算法</a:t>
            </a:r>
            <a:r>
              <a:rPr lang="en-US" altLang="zh-CN">
                <a:solidFill>
                  <a:schemeClr val="bg2"/>
                </a:solidFill>
              </a:rPr>
              <a:t>--“</a:t>
            </a:r>
            <a:r>
              <a:rPr lang="zh-CN" altLang="en-US">
                <a:solidFill>
                  <a:schemeClr val="bg2"/>
                </a:solidFill>
              </a:rPr>
              <a:t>分割法”</a:t>
            </a:r>
          </a:p>
        </p:txBody>
      </p:sp>
      <p:sp>
        <p:nvSpPr>
          <p:cNvPr id="13"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9257"/>
                                        </p:tgtEl>
                                        <p:attrNameLst>
                                          <p:attrName>style.visibility</p:attrName>
                                        </p:attrNameLst>
                                      </p:cBhvr>
                                      <p:to>
                                        <p:strVal val="visible"/>
                                      </p:to>
                                    </p:set>
                                    <p:animEffect transition="in" filter="blinds(horizontal)">
                                      <p:cBhvr>
                                        <p:cTn id="7" dur="500"/>
                                        <p:tgtEl>
                                          <p:spTgt spid="9492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49253"/>
                                        </p:tgtEl>
                                        <p:attrNameLst>
                                          <p:attrName>style.visibility</p:attrName>
                                        </p:attrNameLst>
                                      </p:cBhvr>
                                      <p:to>
                                        <p:strVal val="visible"/>
                                      </p:to>
                                    </p:set>
                                    <p:animEffect transition="in" filter="blinds(horizontal)">
                                      <p:cBhvr>
                                        <p:cTn id="12" dur="500"/>
                                        <p:tgtEl>
                                          <p:spTgt spid="9492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49258">
                                            <p:txEl>
                                              <p:pRg st="0" end="0"/>
                                            </p:txEl>
                                          </p:spTgt>
                                        </p:tgtEl>
                                        <p:attrNameLst>
                                          <p:attrName>style.visibility</p:attrName>
                                        </p:attrNameLst>
                                      </p:cBhvr>
                                      <p:to>
                                        <p:strVal val="visible"/>
                                      </p:to>
                                    </p:set>
                                    <p:animEffect transition="in" filter="blinds(horizontal)">
                                      <p:cBhvr>
                                        <p:cTn id="17" dur="500"/>
                                        <p:tgtEl>
                                          <p:spTgt spid="94925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49258">
                                            <p:txEl>
                                              <p:pRg st="1" end="1"/>
                                            </p:txEl>
                                          </p:spTgt>
                                        </p:tgtEl>
                                        <p:attrNameLst>
                                          <p:attrName>style.visibility</p:attrName>
                                        </p:attrNameLst>
                                      </p:cBhvr>
                                      <p:to>
                                        <p:strVal val="visible"/>
                                      </p:to>
                                    </p:set>
                                    <p:animEffect transition="in" filter="blinds(horizontal)">
                                      <p:cBhvr>
                                        <p:cTn id="22" dur="500"/>
                                        <p:tgtEl>
                                          <p:spTgt spid="94925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49258">
                                            <p:txEl>
                                              <p:pRg st="2" end="2"/>
                                            </p:txEl>
                                          </p:spTgt>
                                        </p:tgtEl>
                                        <p:attrNameLst>
                                          <p:attrName>style.visibility</p:attrName>
                                        </p:attrNameLst>
                                      </p:cBhvr>
                                      <p:to>
                                        <p:strVal val="visible"/>
                                      </p:to>
                                    </p:set>
                                    <p:animEffect transition="in" filter="blinds(horizontal)">
                                      <p:cBhvr>
                                        <p:cTn id="27" dur="500"/>
                                        <p:tgtEl>
                                          <p:spTgt spid="949258">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par>
                          <p:cTn id="33" fill="hold" nodeType="afterGroup">
                            <p:stCondLst>
                              <p:cond delay="500"/>
                            </p:stCondLst>
                            <p:childTnLst>
                              <p:par>
                                <p:cTn id="34" presetID="2" presetClass="entr" presetSubtype="6"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1+#ppt_w/2"/>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9253" grpId="0"/>
      <p:bldP spid="949257" grpId="0"/>
      <p:bldP spid="949258" grpId="0" build="p"/>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日期占位符 2"/>
          <p:cNvSpPr>
            <a:spLocks noGrp="1"/>
          </p:cNvSpPr>
          <p:nvPr>
            <p:ph type="dt" sz="quarter" idx="10"/>
          </p:nvPr>
        </p:nvSpPr>
        <p:spPr/>
        <p:txBody>
          <a:bodyPr/>
          <a:lstStyle/>
          <a:p>
            <a:pPr>
              <a:defRPr/>
            </a:pPr>
            <a:fld id="{9575ABD0-6F12-4ED3-B93E-09E8837AE4DC}" type="datetime1">
              <a:rPr lang="zh-CN" altLang="en-US"/>
              <a:pPr>
                <a:defRPr/>
              </a:pPr>
              <a:t>2020/10/7</a:t>
            </a:fld>
            <a:endParaRPr lang="en-US" altLang="zh-CN"/>
          </a:p>
        </p:txBody>
      </p:sp>
      <p:sp>
        <p:nvSpPr>
          <p:cNvPr id="60419" name="Text Box 5"/>
          <p:cNvSpPr txBox="1">
            <a:spLocks noChangeArrowheads="1"/>
          </p:cNvSpPr>
          <p:nvPr/>
        </p:nvSpPr>
        <p:spPr bwMode="auto">
          <a:xfrm>
            <a:off x="0" y="0"/>
            <a:ext cx="9144000" cy="584200"/>
          </a:xfrm>
          <a:prstGeom prst="rect">
            <a:avLst/>
          </a:prstGeom>
          <a:solidFill>
            <a:srgbClr val="FFEB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a:solidFill>
                  <a:schemeClr val="bg2"/>
                </a:solidFill>
              </a:rPr>
              <a:t>[</a:t>
            </a:r>
            <a:r>
              <a:rPr lang="zh-CN" altLang="en-US">
                <a:solidFill>
                  <a:schemeClr val="bg2"/>
                </a:solidFill>
              </a:rPr>
              <a:t>例</a:t>
            </a:r>
            <a:r>
              <a:rPr lang="en-US" altLang="zh-CN">
                <a:solidFill>
                  <a:schemeClr val="bg2"/>
                </a:solidFill>
              </a:rPr>
              <a:t>3-16 ] </a:t>
            </a:r>
            <a:r>
              <a:rPr lang="zh-CN" altLang="en-US">
                <a:solidFill>
                  <a:schemeClr val="bg2"/>
                </a:solidFill>
              </a:rPr>
              <a:t>有穷自动机的化简。</a:t>
            </a:r>
          </a:p>
        </p:txBody>
      </p:sp>
      <p:sp>
        <p:nvSpPr>
          <p:cNvPr id="950278" name="Text Box 6"/>
          <p:cNvSpPr txBox="1">
            <a:spLocks noChangeArrowheads="1"/>
          </p:cNvSpPr>
          <p:nvPr/>
        </p:nvSpPr>
        <p:spPr bwMode="auto">
          <a:xfrm>
            <a:off x="4356100" y="2133600"/>
            <a:ext cx="4498975"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a:solidFill>
                  <a:schemeClr val="bg2"/>
                </a:solidFill>
                <a:cs typeface="Times New Roman" panose="02020603050405020304" pitchFamily="18" charset="0"/>
              </a:rPr>
              <a:t>S</a:t>
            </a:r>
            <a:r>
              <a:rPr lang="en-US" altLang="zh-CN" sz="2800" baseline="-25000">
                <a:solidFill>
                  <a:schemeClr val="bg2"/>
                </a:solidFill>
                <a:cs typeface="Times New Roman" panose="02020603050405020304" pitchFamily="18" charset="0"/>
              </a:rPr>
              <a:t>1</a:t>
            </a:r>
            <a:r>
              <a:rPr lang="en-US" altLang="zh-CN" sz="2800">
                <a:solidFill>
                  <a:schemeClr val="bg2"/>
                </a:solidFill>
                <a:cs typeface="Times New Roman" panose="02020603050405020304" pitchFamily="18" charset="0"/>
              </a:rPr>
              <a:t>={0</a:t>
            </a:r>
            <a:r>
              <a:rPr lang="zh-CN" altLang="en-US" sz="2800">
                <a:solidFill>
                  <a:schemeClr val="bg2"/>
                </a:solidFill>
              </a:rPr>
              <a:t>，</a:t>
            </a:r>
            <a:r>
              <a:rPr lang="en-US" altLang="zh-CN" sz="2800">
                <a:solidFill>
                  <a:schemeClr val="bg2"/>
                </a:solidFill>
              </a:rPr>
              <a:t>1</a:t>
            </a:r>
            <a:r>
              <a:rPr lang="zh-CN" altLang="en-US" sz="2800">
                <a:solidFill>
                  <a:schemeClr val="bg2"/>
                </a:solidFill>
              </a:rPr>
              <a:t>，</a:t>
            </a:r>
            <a:r>
              <a:rPr lang="en-US" altLang="zh-CN" sz="2800">
                <a:solidFill>
                  <a:schemeClr val="bg2"/>
                </a:solidFill>
              </a:rPr>
              <a:t>2}</a:t>
            </a:r>
            <a:r>
              <a:rPr lang="zh-CN" altLang="en-US" sz="2800">
                <a:solidFill>
                  <a:schemeClr val="bg2"/>
                </a:solidFill>
              </a:rPr>
              <a:t>， </a:t>
            </a:r>
            <a:r>
              <a:rPr lang="en-US" altLang="zh-CN" sz="2800">
                <a:solidFill>
                  <a:schemeClr val="bg2"/>
                </a:solidFill>
              </a:rPr>
              <a:t>S</a:t>
            </a:r>
            <a:r>
              <a:rPr lang="en-US" altLang="zh-CN" sz="2800" baseline="-25000">
                <a:solidFill>
                  <a:schemeClr val="bg2"/>
                </a:solidFill>
                <a:cs typeface="Times New Roman" panose="02020603050405020304" pitchFamily="18" charset="0"/>
              </a:rPr>
              <a:t>2</a:t>
            </a:r>
            <a:r>
              <a:rPr lang="en-US" altLang="zh-CN" sz="2800">
                <a:solidFill>
                  <a:schemeClr val="bg2"/>
                </a:solidFill>
              </a:rPr>
              <a:t>={3</a:t>
            </a:r>
            <a:r>
              <a:rPr lang="zh-CN" altLang="en-US" sz="2800">
                <a:solidFill>
                  <a:schemeClr val="bg2"/>
                </a:solidFill>
              </a:rPr>
              <a:t>，</a:t>
            </a:r>
            <a:r>
              <a:rPr lang="en-US" altLang="zh-CN" sz="2800">
                <a:solidFill>
                  <a:schemeClr val="bg2"/>
                </a:solidFill>
              </a:rPr>
              <a:t>4}</a:t>
            </a:r>
          </a:p>
        </p:txBody>
      </p:sp>
      <p:sp>
        <p:nvSpPr>
          <p:cNvPr id="60421" name="Text Box 34"/>
          <p:cNvSpPr txBox="1">
            <a:spLocks noChangeArrowheads="1"/>
          </p:cNvSpPr>
          <p:nvPr/>
        </p:nvSpPr>
        <p:spPr bwMode="auto">
          <a:xfrm>
            <a:off x="395288" y="2852738"/>
            <a:ext cx="3733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000"/>
              <a:t>图</a:t>
            </a:r>
            <a:r>
              <a:rPr lang="en-US" altLang="zh-CN" sz="2000">
                <a:solidFill>
                  <a:schemeClr val="bg2"/>
                </a:solidFill>
              </a:rPr>
              <a:t>3.30  </a:t>
            </a:r>
            <a:r>
              <a:rPr lang="zh-CN" altLang="en-US" sz="2000">
                <a:solidFill>
                  <a:schemeClr val="bg2"/>
                </a:solidFill>
              </a:rPr>
              <a:t>待化简的有穷自动机 </a:t>
            </a:r>
          </a:p>
        </p:txBody>
      </p:sp>
      <p:sp>
        <p:nvSpPr>
          <p:cNvPr id="60422" name="Text Box 36"/>
          <p:cNvSpPr txBox="1">
            <a:spLocks noChangeArrowheads="1"/>
          </p:cNvSpPr>
          <p:nvPr/>
        </p:nvSpPr>
        <p:spPr bwMode="auto">
          <a:xfrm>
            <a:off x="8315325" y="0"/>
            <a:ext cx="828675"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800">
                <a:solidFill>
                  <a:schemeClr val="bg2"/>
                </a:solidFill>
              </a:rPr>
              <a:t>P50</a:t>
            </a:r>
          </a:p>
        </p:txBody>
      </p:sp>
      <p:sp>
        <p:nvSpPr>
          <p:cNvPr id="950309" name="Text Box 37"/>
          <p:cNvSpPr txBox="1">
            <a:spLocks noChangeArrowheads="1"/>
          </p:cNvSpPr>
          <p:nvPr/>
        </p:nvSpPr>
        <p:spPr bwMode="auto">
          <a:xfrm>
            <a:off x="179388" y="3357563"/>
            <a:ext cx="5400675" cy="1347787"/>
          </a:xfrm>
          <a:prstGeom prst="rect">
            <a:avLst/>
          </a:prstGeom>
          <a:solidFill>
            <a:schemeClr val="tx2">
              <a:lumMod val="20000"/>
              <a:lumOff val="80000"/>
            </a:schemeClr>
          </a:solidFill>
          <a:ln>
            <a:noFill/>
          </a:ln>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ClrTx/>
              <a:buSzTx/>
              <a:buFontTx/>
              <a:buNone/>
              <a:defRPr/>
            </a:pPr>
            <a:r>
              <a:rPr lang="zh-CN" altLang="en-US" sz="2400" dirty="0">
                <a:solidFill>
                  <a:schemeClr val="bg2"/>
                </a:solidFill>
              </a:rPr>
              <a:t>对</a:t>
            </a:r>
            <a:r>
              <a:rPr lang="en-US" altLang="zh-CN" sz="2400" dirty="0">
                <a:solidFill>
                  <a:schemeClr val="bg2"/>
                </a:solidFill>
              </a:rPr>
              <a:t>S</a:t>
            </a:r>
            <a:r>
              <a:rPr lang="en-US" altLang="zh-CN" sz="2400" baseline="-25000" dirty="0">
                <a:solidFill>
                  <a:schemeClr val="bg2"/>
                </a:solidFill>
              </a:rPr>
              <a:t>1</a:t>
            </a:r>
            <a:r>
              <a:rPr lang="en-US" altLang="zh-CN" sz="2400" dirty="0">
                <a:solidFill>
                  <a:schemeClr val="bg2"/>
                </a:solidFill>
              </a:rPr>
              <a:t>={0</a:t>
            </a:r>
            <a:r>
              <a:rPr lang="zh-CN" altLang="en-US" sz="2400" dirty="0">
                <a:solidFill>
                  <a:schemeClr val="bg2"/>
                </a:solidFill>
              </a:rPr>
              <a:t>，</a:t>
            </a:r>
            <a:r>
              <a:rPr lang="en-US" altLang="zh-CN" sz="2400" dirty="0">
                <a:solidFill>
                  <a:schemeClr val="bg2"/>
                </a:solidFill>
              </a:rPr>
              <a:t>1</a:t>
            </a:r>
            <a:r>
              <a:rPr lang="zh-CN" altLang="en-US" sz="2400" dirty="0">
                <a:solidFill>
                  <a:schemeClr val="bg2"/>
                </a:solidFill>
              </a:rPr>
              <a:t>，</a:t>
            </a:r>
            <a:r>
              <a:rPr lang="en-US" altLang="zh-CN" sz="2400" dirty="0">
                <a:solidFill>
                  <a:schemeClr val="bg2"/>
                </a:solidFill>
              </a:rPr>
              <a:t>2} :</a:t>
            </a:r>
          </a:p>
          <a:p>
            <a:pPr eaLnBrk="1" hangingPunct="1">
              <a:spcBef>
                <a:spcPts val="600"/>
              </a:spcBef>
              <a:buClrTx/>
              <a:buSzTx/>
              <a:buFontTx/>
              <a:buNone/>
              <a:defRPr/>
            </a:pPr>
            <a:r>
              <a:rPr lang="en-US" altLang="zh-CN" sz="2400" dirty="0">
                <a:solidFill>
                  <a:schemeClr val="bg2"/>
                </a:solidFill>
              </a:rPr>
              <a:t>δ(0,a)=1</a:t>
            </a:r>
            <a:r>
              <a:rPr lang="zh-CN" altLang="en-US" sz="2400" dirty="0">
                <a:solidFill>
                  <a:schemeClr val="bg2"/>
                </a:solidFill>
              </a:rPr>
              <a:t>，</a:t>
            </a:r>
            <a:r>
              <a:rPr lang="en-US" altLang="zh-CN" sz="2400" dirty="0">
                <a:solidFill>
                  <a:schemeClr val="bg2"/>
                </a:solidFill>
              </a:rPr>
              <a:t>δ(1,a) =3</a:t>
            </a:r>
            <a:r>
              <a:rPr lang="zh-CN" altLang="en-US" sz="2400" dirty="0">
                <a:solidFill>
                  <a:schemeClr val="bg2"/>
                </a:solidFill>
              </a:rPr>
              <a:t>，</a:t>
            </a:r>
            <a:r>
              <a:rPr lang="en-US" altLang="zh-CN" sz="2400" dirty="0">
                <a:solidFill>
                  <a:schemeClr val="bg2"/>
                </a:solidFill>
              </a:rPr>
              <a:t>δ(2,a) =1</a:t>
            </a:r>
          </a:p>
          <a:p>
            <a:pPr eaLnBrk="1" hangingPunct="1">
              <a:spcBef>
                <a:spcPts val="600"/>
              </a:spcBef>
              <a:buClrTx/>
              <a:buSzTx/>
              <a:buFontTx/>
              <a:buNone/>
              <a:defRPr/>
            </a:pPr>
            <a:r>
              <a:rPr lang="en-US" altLang="zh-CN" sz="2400" dirty="0">
                <a:solidFill>
                  <a:schemeClr val="bg2"/>
                </a:solidFill>
              </a:rPr>
              <a:t>1</a:t>
            </a:r>
            <a:r>
              <a:rPr lang="zh-CN" altLang="en-US" sz="2400" dirty="0">
                <a:solidFill>
                  <a:schemeClr val="bg2"/>
                </a:solidFill>
              </a:rPr>
              <a:t>、</a:t>
            </a:r>
            <a:r>
              <a:rPr lang="en-US" altLang="zh-CN" sz="2400" dirty="0">
                <a:solidFill>
                  <a:schemeClr val="bg2"/>
                </a:solidFill>
              </a:rPr>
              <a:t>3</a:t>
            </a:r>
            <a:r>
              <a:rPr lang="zh-CN" altLang="en-US" sz="2400" dirty="0">
                <a:solidFill>
                  <a:schemeClr val="bg2"/>
                </a:solidFill>
              </a:rPr>
              <a:t>不属于同一状态集， </a:t>
            </a:r>
            <a:r>
              <a:rPr lang="en-US" altLang="zh-CN" sz="2400" dirty="0">
                <a:solidFill>
                  <a:schemeClr val="bg2"/>
                </a:solidFill>
              </a:rPr>
              <a:t>a</a:t>
            </a:r>
            <a:r>
              <a:rPr lang="zh-CN" altLang="en-US" sz="2400" dirty="0">
                <a:solidFill>
                  <a:schemeClr val="bg2"/>
                </a:solidFill>
              </a:rPr>
              <a:t>将</a:t>
            </a:r>
            <a:r>
              <a:rPr lang="en-US" altLang="zh-CN" sz="2400" dirty="0">
                <a:solidFill>
                  <a:schemeClr val="bg2"/>
                </a:solidFill>
              </a:rPr>
              <a:t>S</a:t>
            </a:r>
            <a:r>
              <a:rPr lang="en-US" altLang="zh-CN" sz="2400" baseline="-25000" dirty="0">
                <a:solidFill>
                  <a:schemeClr val="bg2"/>
                </a:solidFill>
              </a:rPr>
              <a:t>1</a:t>
            </a:r>
            <a:r>
              <a:rPr lang="zh-CN" altLang="en-US" sz="2400" dirty="0">
                <a:solidFill>
                  <a:schemeClr val="bg2"/>
                </a:solidFill>
              </a:rPr>
              <a:t>分成</a:t>
            </a:r>
          </a:p>
        </p:txBody>
      </p:sp>
      <p:sp>
        <p:nvSpPr>
          <p:cNvPr id="950310" name="Text Box 38"/>
          <p:cNvSpPr txBox="1">
            <a:spLocks noChangeArrowheads="1"/>
          </p:cNvSpPr>
          <p:nvPr/>
        </p:nvSpPr>
        <p:spPr bwMode="auto">
          <a:xfrm>
            <a:off x="179388" y="4941888"/>
            <a:ext cx="5400675" cy="1354137"/>
          </a:xfrm>
          <a:prstGeom prst="rect">
            <a:avLst/>
          </a:prstGeom>
          <a:solidFill>
            <a:schemeClr val="tx2">
              <a:lumMod val="20000"/>
              <a:lumOff val="80000"/>
            </a:schemeClr>
          </a:solidFill>
          <a:ln>
            <a:noFill/>
          </a:ln>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ClrTx/>
              <a:buSzTx/>
              <a:buFontTx/>
              <a:buNone/>
              <a:defRPr/>
            </a:pPr>
            <a:r>
              <a:rPr lang="zh-CN" altLang="en-US" sz="2400" dirty="0">
                <a:solidFill>
                  <a:schemeClr val="bg2"/>
                </a:solidFill>
              </a:rPr>
              <a:t>对</a:t>
            </a:r>
            <a:r>
              <a:rPr lang="en-US" altLang="zh-CN" sz="2400" dirty="0">
                <a:solidFill>
                  <a:schemeClr val="bg2"/>
                </a:solidFill>
              </a:rPr>
              <a:t>S</a:t>
            </a:r>
            <a:r>
              <a:rPr lang="en-US" altLang="zh-CN" sz="2400" baseline="-25000" dirty="0">
                <a:solidFill>
                  <a:schemeClr val="bg2"/>
                </a:solidFill>
              </a:rPr>
              <a:t>2</a:t>
            </a:r>
            <a:r>
              <a:rPr lang="en-US" altLang="zh-CN" sz="2400" dirty="0">
                <a:solidFill>
                  <a:schemeClr val="bg2"/>
                </a:solidFill>
              </a:rPr>
              <a:t>={3</a:t>
            </a:r>
            <a:r>
              <a:rPr lang="zh-CN" altLang="en-US" sz="2400" dirty="0">
                <a:solidFill>
                  <a:schemeClr val="bg2"/>
                </a:solidFill>
              </a:rPr>
              <a:t>，</a:t>
            </a:r>
            <a:r>
              <a:rPr lang="en-US" altLang="zh-CN" sz="2400" dirty="0">
                <a:solidFill>
                  <a:schemeClr val="bg2"/>
                </a:solidFill>
              </a:rPr>
              <a:t>4} :</a:t>
            </a:r>
          </a:p>
          <a:p>
            <a:pPr eaLnBrk="1" hangingPunct="1">
              <a:spcBef>
                <a:spcPts val="600"/>
              </a:spcBef>
              <a:buClrTx/>
              <a:buSzTx/>
              <a:buFontTx/>
              <a:buNone/>
              <a:defRPr/>
            </a:pPr>
            <a:r>
              <a:rPr lang="en-US" altLang="zh-CN" sz="2400" dirty="0">
                <a:solidFill>
                  <a:schemeClr val="bg2"/>
                </a:solidFill>
              </a:rPr>
              <a:t>δ(3,a)=3</a:t>
            </a:r>
            <a:r>
              <a:rPr lang="zh-CN" altLang="en-US" sz="2400" dirty="0">
                <a:solidFill>
                  <a:schemeClr val="bg2"/>
                </a:solidFill>
              </a:rPr>
              <a:t>，</a:t>
            </a:r>
            <a:r>
              <a:rPr lang="en-US" altLang="zh-CN" sz="2400" dirty="0">
                <a:solidFill>
                  <a:schemeClr val="bg2"/>
                </a:solidFill>
              </a:rPr>
              <a:t>δ(4,a) =3  a </a:t>
            </a:r>
            <a:r>
              <a:rPr lang="zh-CN" altLang="en-US" sz="2400" dirty="0">
                <a:solidFill>
                  <a:schemeClr val="bg2"/>
                </a:solidFill>
              </a:rPr>
              <a:t>不能划分</a:t>
            </a:r>
            <a:r>
              <a:rPr lang="en-US" altLang="zh-CN" sz="2400" dirty="0">
                <a:solidFill>
                  <a:schemeClr val="bg2"/>
                </a:solidFill>
              </a:rPr>
              <a:t>S</a:t>
            </a:r>
            <a:r>
              <a:rPr lang="en-US" altLang="zh-CN" sz="2400" baseline="-25000" dirty="0">
                <a:solidFill>
                  <a:schemeClr val="bg2"/>
                </a:solidFill>
              </a:rPr>
              <a:t>2</a:t>
            </a:r>
          </a:p>
          <a:p>
            <a:pPr eaLnBrk="1" hangingPunct="1">
              <a:spcBef>
                <a:spcPts val="600"/>
              </a:spcBef>
              <a:buClrTx/>
              <a:buSzTx/>
              <a:buFontTx/>
              <a:buNone/>
              <a:defRPr/>
            </a:pPr>
            <a:r>
              <a:rPr lang="en-US" altLang="zh-CN" sz="2400" dirty="0">
                <a:solidFill>
                  <a:schemeClr val="bg2"/>
                </a:solidFill>
              </a:rPr>
              <a:t>δ(3,b)=4</a:t>
            </a:r>
            <a:r>
              <a:rPr lang="zh-CN" altLang="en-US" sz="2400" dirty="0">
                <a:solidFill>
                  <a:schemeClr val="bg2"/>
                </a:solidFill>
              </a:rPr>
              <a:t>，</a:t>
            </a:r>
            <a:r>
              <a:rPr lang="en-US" altLang="zh-CN" sz="2400" dirty="0">
                <a:solidFill>
                  <a:schemeClr val="bg2"/>
                </a:solidFill>
              </a:rPr>
              <a:t>δ(4,b) =4  b </a:t>
            </a:r>
            <a:r>
              <a:rPr lang="zh-CN" altLang="en-US" sz="2400" dirty="0">
                <a:solidFill>
                  <a:schemeClr val="bg2"/>
                </a:solidFill>
              </a:rPr>
              <a:t>不能划分</a:t>
            </a:r>
            <a:r>
              <a:rPr lang="en-US" altLang="zh-CN" sz="2400" dirty="0">
                <a:solidFill>
                  <a:schemeClr val="bg2"/>
                </a:solidFill>
              </a:rPr>
              <a:t>S</a:t>
            </a:r>
            <a:r>
              <a:rPr lang="en-US" altLang="zh-CN" sz="2400" baseline="-25000" dirty="0">
                <a:solidFill>
                  <a:schemeClr val="bg2"/>
                </a:solidFill>
              </a:rPr>
              <a:t>2</a:t>
            </a:r>
          </a:p>
        </p:txBody>
      </p:sp>
      <p:sp>
        <p:nvSpPr>
          <p:cNvPr id="950311" name="Rectangle 39"/>
          <p:cNvSpPr>
            <a:spLocks noChangeArrowheads="1"/>
          </p:cNvSpPr>
          <p:nvPr/>
        </p:nvSpPr>
        <p:spPr bwMode="auto">
          <a:xfrm>
            <a:off x="5580063" y="4127500"/>
            <a:ext cx="3062287" cy="5667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sz="2800">
                <a:solidFill>
                  <a:schemeClr val="bg2"/>
                </a:solidFill>
              </a:rPr>
              <a:t>S</a:t>
            </a:r>
            <a:r>
              <a:rPr lang="en-US" altLang="zh-CN" sz="2800" baseline="-25000">
                <a:solidFill>
                  <a:schemeClr val="bg2"/>
                </a:solidFill>
                <a:cs typeface="Times New Roman" panose="02020603050405020304" pitchFamily="18" charset="0"/>
              </a:rPr>
              <a:t>3</a:t>
            </a:r>
            <a:r>
              <a:rPr lang="en-US" altLang="zh-CN" sz="2800">
                <a:solidFill>
                  <a:schemeClr val="bg2"/>
                </a:solidFill>
              </a:rPr>
              <a:t>={0</a:t>
            </a:r>
            <a:r>
              <a:rPr lang="zh-CN" altLang="en-US" sz="2800">
                <a:solidFill>
                  <a:schemeClr val="bg2"/>
                </a:solidFill>
              </a:rPr>
              <a:t>，</a:t>
            </a:r>
            <a:r>
              <a:rPr lang="en-US" altLang="zh-CN" sz="2800">
                <a:solidFill>
                  <a:schemeClr val="bg2"/>
                </a:solidFill>
              </a:rPr>
              <a:t>2}</a:t>
            </a:r>
            <a:r>
              <a:rPr lang="zh-CN" altLang="en-US" sz="2800">
                <a:solidFill>
                  <a:schemeClr val="bg2"/>
                </a:solidFill>
              </a:rPr>
              <a:t>，</a:t>
            </a:r>
            <a:r>
              <a:rPr lang="en-US" altLang="zh-CN" sz="2800">
                <a:solidFill>
                  <a:schemeClr val="bg2"/>
                </a:solidFill>
              </a:rPr>
              <a:t>S</a:t>
            </a:r>
            <a:r>
              <a:rPr lang="en-US" altLang="zh-CN" sz="2800" baseline="-25000">
                <a:solidFill>
                  <a:schemeClr val="bg2"/>
                </a:solidFill>
                <a:cs typeface="Times New Roman" panose="02020603050405020304" pitchFamily="18" charset="0"/>
              </a:rPr>
              <a:t>4</a:t>
            </a:r>
            <a:r>
              <a:rPr lang="en-US" altLang="zh-CN" sz="2800">
                <a:solidFill>
                  <a:schemeClr val="bg2"/>
                </a:solidFill>
              </a:rPr>
              <a:t>={1}</a:t>
            </a:r>
          </a:p>
        </p:txBody>
      </p:sp>
      <p:grpSp>
        <p:nvGrpSpPr>
          <p:cNvPr id="60426" name="Group 30"/>
          <p:cNvGrpSpPr>
            <a:grpSpLocks/>
          </p:cNvGrpSpPr>
          <p:nvPr/>
        </p:nvGrpSpPr>
        <p:grpSpPr bwMode="auto">
          <a:xfrm>
            <a:off x="0" y="692150"/>
            <a:ext cx="3962400" cy="2057400"/>
            <a:chOff x="2832" y="2352"/>
            <a:chExt cx="2496" cy="1296"/>
          </a:xfrm>
        </p:grpSpPr>
        <p:sp>
          <p:nvSpPr>
            <p:cNvPr id="60428" name="Oval 31"/>
            <p:cNvSpPr>
              <a:spLocks noChangeArrowheads="1"/>
            </p:cNvSpPr>
            <p:nvPr/>
          </p:nvSpPr>
          <p:spPr bwMode="auto">
            <a:xfrm>
              <a:off x="3120" y="2880"/>
              <a:ext cx="288" cy="288"/>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0</a:t>
              </a:r>
            </a:p>
          </p:txBody>
        </p:sp>
        <p:sp>
          <p:nvSpPr>
            <p:cNvPr id="60429" name="Oval 32"/>
            <p:cNvSpPr>
              <a:spLocks noChangeArrowheads="1"/>
            </p:cNvSpPr>
            <p:nvPr/>
          </p:nvSpPr>
          <p:spPr bwMode="auto">
            <a:xfrm>
              <a:off x="3744" y="2496"/>
              <a:ext cx="288" cy="288"/>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1</a:t>
              </a:r>
            </a:p>
          </p:txBody>
        </p:sp>
        <p:sp>
          <p:nvSpPr>
            <p:cNvPr id="60430" name="Oval 33"/>
            <p:cNvSpPr>
              <a:spLocks noChangeArrowheads="1"/>
            </p:cNvSpPr>
            <p:nvPr/>
          </p:nvSpPr>
          <p:spPr bwMode="auto">
            <a:xfrm>
              <a:off x="3744" y="3312"/>
              <a:ext cx="288" cy="288"/>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2</a:t>
              </a:r>
            </a:p>
          </p:txBody>
        </p:sp>
        <p:sp>
          <p:nvSpPr>
            <p:cNvPr id="60431" name="Oval 34"/>
            <p:cNvSpPr>
              <a:spLocks noChangeArrowheads="1"/>
            </p:cNvSpPr>
            <p:nvPr/>
          </p:nvSpPr>
          <p:spPr bwMode="auto">
            <a:xfrm>
              <a:off x="4656" y="2496"/>
              <a:ext cx="288" cy="288"/>
            </a:xfrm>
            <a:prstGeom prst="ellipse">
              <a:avLst/>
            </a:prstGeom>
            <a:solidFill>
              <a:schemeClr val="accent1"/>
            </a:solidFill>
            <a:ln w="76200" cmpd="thinThick">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3</a:t>
              </a:r>
            </a:p>
          </p:txBody>
        </p:sp>
        <p:sp>
          <p:nvSpPr>
            <p:cNvPr id="60432" name="Oval 35"/>
            <p:cNvSpPr>
              <a:spLocks noChangeArrowheads="1"/>
            </p:cNvSpPr>
            <p:nvPr/>
          </p:nvSpPr>
          <p:spPr bwMode="auto">
            <a:xfrm>
              <a:off x="4656" y="3312"/>
              <a:ext cx="288" cy="288"/>
            </a:xfrm>
            <a:prstGeom prst="ellipse">
              <a:avLst/>
            </a:prstGeom>
            <a:solidFill>
              <a:schemeClr val="accent1"/>
            </a:solidFill>
            <a:ln w="76200" cmpd="thinThick">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4</a:t>
              </a:r>
            </a:p>
          </p:txBody>
        </p:sp>
        <p:sp>
          <p:nvSpPr>
            <p:cNvPr id="45" name="AutoShape 36"/>
            <p:cNvSpPr>
              <a:spLocks noChangeArrowheads="1"/>
            </p:cNvSpPr>
            <p:nvPr/>
          </p:nvSpPr>
          <p:spPr bwMode="auto">
            <a:xfrm>
              <a:off x="2832" y="2928"/>
              <a:ext cx="288" cy="192"/>
            </a:xfrm>
            <a:prstGeom prst="rightArrow">
              <a:avLst>
                <a:gd name="adj1" fmla="val 50000"/>
                <a:gd name="adj2" fmla="val 37500"/>
              </a:avLst>
            </a:prstGeom>
            <a:noFill/>
            <a:ln w="38100">
              <a:solidFill>
                <a:schemeClr val="bg2"/>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cxnSp>
          <p:nvCxnSpPr>
            <p:cNvPr id="60434" name="AutoShape 37"/>
            <p:cNvCxnSpPr>
              <a:cxnSpLocks noChangeShapeType="1"/>
              <a:stCxn id="60428" idx="5"/>
              <a:endCxn id="60430" idx="2"/>
            </p:cNvCxnSpPr>
            <p:nvPr/>
          </p:nvCxnSpPr>
          <p:spPr bwMode="auto">
            <a:xfrm rot="16200000" flipH="1">
              <a:off x="3390" y="3102"/>
              <a:ext cx="330" cy="378"/>
            </a:xfrm>
            <a:prstGeom prst="curvedConnector2">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60435" name="Text Box 38"/>
            <p:cNvSpPr txBox="1">
              <a:spLocks noChangeArrowheads="1"/>
            </p:cNvSpPr>
            <p:nvPr/>
          </p:nvSpPr>
          <p:spPr bwMode="auto">
            <a:xfrm>
              <a:off x="4512" y="292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b</a:t>
              </a:r>
            </a:p>
          </p:txBody>
        </p:sp>
        <p:sp>
          <p:nvSpPr>
            <p:cNvPr id="60436" name="Text Box 39"/>
            <p:cNvSpPr txBox="1">
              <a:spLocks noChangeArrowheads="1"/>
            </p:cNvSpPr>
            <p:nvPr/>
          </p:nvSpPr>
          <p:spPr bwMode="auto">
            <a:xfrm>
              <a:off x="3312" y="321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b</a:t>
              </a:r>
            </a:p>
          </p:txBody>
        </p:sp>
        <p:sp>
          <p:nvSpPr>
            <p:cNvPr id="60437" name="Text Box 40"/>
            <p:cNvSpPr txBox="1">
              <a:spLocks noChangeArrowheads="1"/>
            </p:cNvSpPr>
            <p:nvPr/>
          </p:nvSpPr>
          <p:spPr bwMode="auto">
            <a:xfrm>
              <a:off x="4224" y="336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b</a:t>
              </a:r>
            </a:p>
          </p:txBody>
        </p:sp>
        <p:sp>
          <p:nvSpPr>
            <p:cNvPr id="60438" name="Text Box 41"/>
            <p:cNvSpPr txBox="1">
              <a:spLocks noChangeArrowheads="1"/>
            </p:cNvSpPr>
            <p:nvPr/>
          </p:nvSpPr>
          <p:spPr bwMode="auto">
            <a:xfrm>
              <a:off x="3360" y="249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a</a:t>
              </a:r>
            </a:p>
          </p:txBody>
        </p:sp>
        <p:sp>
          <p:nvSpPr>
            <p:cNvPr id="60439" name="Text Box 42"/>
            <p:cNvSpPr txBox="1">
              <a:spLocks noChangeArrowheads="1"/>
            </p:cNvSpPr>
            <p:nvPr/>
          </p:nvSpPr>
          <p:spPr bwMode="auto">
            <a:xfrm>
              <a:off x="4224" y="240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a</a:t>
              </a:r>
            </a:p>
          </p:txBody>
        </p:sp>
        <p:cxnSp>
          <p:nvCxnSpPr>
            <p:cNvPr id="60440" name="AutoShape 43"/>
            <p:cNvCxnSpPr>
              <a:cxnSpLocks noChangeShapeType="1"/>
              <a:stCxn id="60428" idx="7"/>
              <a:endCxn id="60429" idx="2"/>
            </p:cNvCxnSpPr>
            <p:nvPr/>
          </p:nvCxnSpPr>
          <p:spPr bwMode="auto">
            <a:xfrm rot="-5400000">
              <a:off x="3414" y="2592"/>
              <a:ext cx="282" cy="378"/>
            </a:xfrm>
            <a:prstGeom prst="curvedConnector2">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0441" name="AutoShape 44"/>
            <p:cNvCxnSpPr>
              <a:cxnSpLocks noChangeShapeType="1"/>
              <a:stCxn id="60430" idx="6"/>
              <a:endCxn id="60432" idx="2"/>
            </p:cNvCxnSpPr>
            <p:nvPr/>
          </p:nvCxnSpPr>
          <p:spPr bwMode="auto">
            <a:xfrm>
              <a:off x="4032" y="3456"/>
              <a:ext cx="606"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0442" name="AutoShape 45"/>
            <p:cNvCxnSpPr>
              <a:cxnSpLocks noChangeShapeType="1"/>
              <a:stCxn id="60429" idx="6"/>
              <a:endCxn id="60431" idx="2"/>
            </p:cNvCxnSpPr>
            <p:nvPr/>
          </p:nvCxnSpPr>
          <p:spPr bwMode="auto">
            <a:xfrm>
              <a:off x="4032" y="2640"/>
              <a:ext cx="606"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0443" name="AutoShape 46"/>
            <p:cNvCxnSpPr>
              <a:cxnSpLocks noChangeShapeType="1"/>
              <a:stCxn id="60432" idx="5"/>
              <a:endCxn id="60432" idx="7"/>
            </p:cNvCxnSpPr>
            <p:nvPr/>
          </p:nvCxnSpPr>
          <p:spPr bwMode="auto">
            <a:xfrm rot="5400000" flipH="1" flipV="1">
              <a:off x="4783" y="3455"/>
              <a:ext cx="240" cy="1"/>
            </a:xfrm>
            <a:prstGeom prst="curvedConnector5">
              <a:avLst>
                <a:gd name="adj1" fmla="val -5417"/>
                <a:gd name="adj2" fmla="val 22099991"/>
                <a:gd name="adj3" fmla="val 109583"/>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0444" name="AutoShape 47"/>
            <p:cNvCxnSpPr>
              <a:cxnSpLocks noChangeShapeType="1"/>
              <a:stCxn id="60431" idx="5"/>
              <a:endCxn id="60431" idx="7"/>
            </p:cNvCxnSpPr>
            <p:nvPr/>
          </p:nvCxnSpPr>
          <p:spPr bwMode="auto">
            <a:xfrm rot="5400000" flipH="1" flipV="1">
              <a:off x="4783" y="2639"/>
              <a:ext cx="240" cy="1"/>
            </a:xfrm>
            <a:prstGeom prst="curvedConnector5">
              <a:avLst>
                <a:gd name="adj1" fmla="val -10417"/>
                <a:gd name="adj2" fmla="val 23299991"/>
                <a:gd name="adj3" fmla="val 114583"/>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60445" name="Text Box 48"/>
            <p:cNvSpPr txBox="1">
              <a:spLocks noChangeArrowheads="1"/>
            </p:cNvSpPr>
            <p:nvPr/>
          </p:nvSpPr>
          <p:spPr bwMode="auto">
            <a:xfrm>
              <a:off x="5088" y="235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a</a:t>
              </a:r>
            </a:p>
          </p:txBody>
        </p:sp>
        <p:sp>
          <p:nvSpPr>
            <p:cNvPr id="60446" name="Text Box 49"/>
            <p:cNvSpPr txBox="1">
              <a:spLocks noChangeArrowheads="1"/>
            </p:cNvSpPr>
            <p:nvPr/>
          </p:nvSpPr>
          <p:spPr bwMode="auto">
            <a:xfrm>
              <a:off x="5088" y="321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b</a:t>
              </a:r>
            </a:p>
          </p:txBody>
        </p:sp>
        <p:cxnSp>
          <p:nvCxnSpPr>
            <p:cNvPr id="60447" name="AutoShape 50"/>
            <p:cNvCxnSpPr>
              <a:cxnSpLocks noChangeShapeType="1"/>
            </p:cNvCxnSpPr>
            <p:nvPr/>
          </p:nvCxnSpPr>
          <p:spPr bwMode="auto">
            <a:xfrm flipV="1">
              <a:off x="3984" y="2742"/>
              <a:ext cx="0" cy="612"/>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0448" name="AutoShape 51"/>
            <p:cNvCxnSpPr>
              <a:cxnSpLocks noChangeShapeType="1"/>
            </p:cNvCxnSpPr>
            <p:nvPr/>
          </p:nvCxnSpPr>
          <p:spPr bwMode="auto">
            <a:xfrm>
              <a:off x="3792" y="2742"/>
              <a:ext cx="0" cy="612"/>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0449" name="AutoShape 52"/>
            <p:cNvCxnSpPr>
              <a:cxnSpLocks noChangeShapeType="1"/>
              <a:stCxn id="60431" idx="3"/>
              <a:endCxn id="60432" idx="1"/>
            </p:cNvCxnSpPr>
            <p:nvPr/>
          </p:nvCxnSpPr>
          <p:spPr bwMode="auto">
            <a:xfrm>
              <a:off x="4698" y="2760"/>
              <a:ext cx="0" cy="576"/>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0450" name="AutoShape 53"/>
            <p:cNvCxnSpPr>
              <a:cxnSpLocks noChangeShapeType="1"/>
              <a:stCxn id="60432" idx="7"/>
              <a:endCxn id="60431" idx="5"/>
            </p:cNvCxnSpPr>
            <p:nvPr/>
          </p:nvCxnSpPr>
          <p:spPr bwMode="auto">
            <a:xfrm flipV="1">
              <a:off x="4902" y="2760"/>
              <a:ext cx="0" cy="576"/>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60451" name="Text Box 54"/>
            <p:cNvSpPr txBox="1">
              <a:spLocks noChangeArrowheads="1"/>
            </p:cNvSpPr>
            <p:nvPr/>
          </p:nvSpPr>
          <p:spPr bwMode="auto">
            <a:xfrm>
              <a:off x="4866" y="292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a</a:t>
              </a:r>
            </a:p>
          </p:txBody>
        </p:sp>
        <p:sp>
          <p:nvSpPr>
            <p:cNvPr id="60452" name="Text Box 55"/>
            <p:cNvSpPr txBox="1">
              <a:spLocks noChangeArrowheads="1"/>
            </p:cNvSpPr>
            <p:nvPr/>
          </p:nvSpPr>
          <p:spPr bwMode="auto">
            <a:xfrm>
              <a:off x="3936" y="292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a</a:t>
              </a:r>
            </a:p>
          </p:txBody>
        </p:sp>
        <p:sp>
          <p:nvSpPr>
            <p:cNvPr id="60453" name="Text Box 56"/>
            <p:cNvSpPr txBox="1">
              <a:spLocks noChangeArrowheads="1"/>
            </p:cNvSpPr>
            <p:nvPr/>
          </p:nvSpPr>
          <p:spPr bwMode="auto">
            <a:xfrm>
              <a:off x="3619" y="292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b</a:t>
              </a:r>
            </a:p>
          </p:txBody>
        </p:sp>
      </p:grpSp>
      <p:sp>
        <p:nvSpPr>
          <p:cNvPr id="39"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0278"/>
                                        </p:tgtEl>
                                        <p:attrNameLst>
                                          <p:attrName>style.visibility</p:attrName>
                                        </p:attrNameLst>
                                      </p:cBhvr>
                                      <p:to>
                                        <p:strVal val="visible"/>
                                      </p:to>
                                    </p:set>
                                    <p:animEffect transition="in" filter="blinds(horizontal)">
                                      <p:cBhvr>
                                        <p:cTn id="7" dur="500"/>
                                        <p:tgtEl>
                                          <p:spTgt spid="9502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50309">
                                            <p:bg/>
                                          </p:spTgt>
                                        </p:tgtEl>
                                        <p:attrNameLst>
                                          <p:attrName>style.visibility</p:attrName>
                                        </p:attrNameLst>
                                      </p:cBhvr>
                                      <p:to>
                                        <p:strVal val="visible"/>
                                      </p:to>
                                    </p:set>
                                    <p:animEffect transition="in" filter="blinds(horizontal)">
                                      <p:cBhvr>
                                        <p:cTn id="12" dur="500"/>
                                        <p:tgtEl>
                                          <p:spTgt spid="950309">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50309">
                                            <p:txEl>
                                              <p:pRg st="0" end="0"/>
                                            </p:txEl>
                                          </p:spTgt>
                                        </p:tgtEl>
                                        <p:attrNameLst>
                                          <p:attrName>style.visibility</p:attrName>
                                        </p:attrNameLst>
                                      </p:cBhvr>
                                      <p:to>
                                        <p:strVal val="visible"/>
                                      </p:to>
                                    </p:set>
                                    <p:animEffect transition="in" filter="blinds(horizontal)">
                                      <p:cBhvr>
                                        <p:cTn id="17" dur="500"/>
                                        <p:tgtEl>
                                          <p:spTgt spid="95030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50309">
                                            <p:txEl>
                                              <p:pRg st="1" end="1"/>
                                            </p:txEl>
                                          </p:spTgt>
                                        </p:tgtEl>
                                        <p:attrNameLst>
                                          <p:attrName>style.visibility</p:attrName>
                                        </p:attrNameLst>
                                      </p:cBhvr>
                                      <p:to>
                                        <p:strVal val="visible"/>
                                      </p:to>
                                    </p:set>
                                    <p:animEffect transition="in" filter="blinds(horizontal)">
                                      <p:cBhvr>
                                        <p:cTn id="22" dur="500"/>
                                        <p:tgtEl>
                                          <p:spTgt spid="95030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50309">
                                            <p:txEl>
                                              <p:pRg st="2" end="2"/>
                                            </p:txEl>
                                          </p:spTgt>
                                        </p:tgtEl>
                                        <p:attrNameLst>
                                          <p:attrName>style.visibility</p:attrName>
                                        </p:attrNameLst>
                                      </p:cBhvr>
                                      <p:to>
                                        <p:strVal val="visible"/>
                                      </p:to>
                                    </p:set>
                                    <p:animEffect transition="in" filter="blinds(horizontal)">
                                      <p:cBhvr>
                                        <p:cTn id="27" dur="500"/>
                                        <p:tgtEl>
                                          <p:spTgt spid="950309">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950311"/>
                                        </p:tgtEl>
                                        <p:attrNameLst>
                                          <p:attrName>style.visibility</p:attrName>
                                        </p:attrNameLst>
                                      </p:cBhvr>
                                      <p:to>
                                        <p:strVal val="visible"/>
                                      </p:to>
                                    </p:set>
                                    <p:animEffect transition="in" filter="checkerboard(across)">
                                      <p:cBhvr>
                                        <p:cTn id="32" dur="500"/>
                                        <p:tgtEl>
                                          <p:spTgt spid="9503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50310">
                                            <p:bg/>
                                          </p:spTgt>
                                        </p:tgtEl>
                                        <p:attrNameLst>
                                          <p:attrName>style.visibility</p:attrName>
                                        </p:attrNameLst>
                                      </p:cBhvr>
                                      <p:to>
                                        <p:strVal val="visible"/>
                                      </p:to>
                                    </p:set>
                                    <p:animEffect transition="in" filter="blinds(horizontal)">
                                      <p:cBhvr>
                                        <p:cTn id="37" dur="500"/>
                                        <p:tgtEl>
                                          <p:spTgt spid="950310">
                                            <p:bg/>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50310">
                                            <p:txEl>
                                              <p:pRg st="0" end="0"/>
                                            </p:txEl>
                                          </p:spTgt>
                                        </p:tgtEl>
                                        <p:attrNameLst>
                                          <p:attrName>style.visibility</p:attrName>
                                        </p:attrNameLst>
                                      </p:cBhvr>
                                      <p:to>
                                        <p:strVal val="visible"/>
                                      </p:to>
                                    </p:set>
                                    <p:animEffect transition="in" filter="blinds(horizontal)">
                                      <p:cBhvr>
                                        <p:cTn id="42" dur="500"/>
                                        <p:tgtEl>
                                          <p:spTgt spid="950310">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50310">
                                            <p:txEl>
                                              <p:pRg st="1" end="1"/>
                                            </p:txEl>
                                          </p:spTgt>
                                        </p:tgtEl>
                                        <p:attrNameLst>
                                          <p:attrName>style.visibility</p:attrName>
                                        </p:attrNameLst>
                                      </p:cBhvr>
                                      <p:to>
                                        <p:strVal val="visible"/>
                                      </p:to>
                                    </p:set>
                                    <p:animEffect transition="in" filter="blinds(horizontal)">
                                      <p:cBhvr>
                                        <p:cTn id="47" dur="500"/>
                                        <p:tgtEl>
                                          <p:spTgt spid="950310">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50310">
                                            <p:txEl>
                                              <p:pRg st="2" end="2"/>
                                            </p:txEl>
                                          </p:spTgt>
                                        </p:tgtEl>
                                        <p:attrNameLst>
                                          <p:attrName>style.visibility</p:attrName>
                                        </p:attrNameLst>
                                      </p:cBhvr>
                                      <p:to>
                                        <p:strVal val="visible"/>
                                      </p:to>
                                    </p:set>
                                    <p:animEffect transition="in" filter="blinds(horizontal)">
                                      <p:cBhvr>
                                        <p:cTn id="52" dur="500"/>
                                        <p:tgtEl>
                                          <p:spTgt spid="950310">
                                            <p:txEl>
                                              <p:pRg st="2" end="2"/>
                                            </p:txEl>
                                          </p:spTgt>
                                        </p:tgtEl>
                                      </p:cBhvr>
                                    </p:animEffect>
                                  </p:childTnLst>
                                </p:cTn>
                              </p:par>
                            </p:childTnLst>
                          </p:cTn>
                        </p:par>
                        <p:par>
                          <p:cTn id="53" fill="hold" nodeType="afterGroup">
                            <p:stCondLst>
                              <p:cond delay="500"/>
                            </p:stCondLst>
                            <p:childTnLst>
                              <p:par>
                                <p:cTn id="54" presetID="2" presetClass="entr" presetSubtype="6"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 calcmode="lin" valueType="num">
                                      <p:cBhvr additive="base">
                                        <p:cTn id="56" dur="500" fill="hold"/>
                                        <p:tgtEl>
                                          <p:spTgt spid="39"/>
                                        </p:tgtEl>
                                        <p:attrNameLst>
                                          <p:attrName>ppt_x</p:attrName>
                                        </p:attrNameLst>
                                      </p:cBhvr>
                                      <p:tavLst>
                                        <p:tav tm="0">
                                          <p:val>
                                            <p:strVal val="1+#ppt_w/2"/>
                                          </p:val>
                                        </p:tav>
                                        <p:tav tm="100000">
                                          <p:val>
                                            <p:strVal val="#ppt_x"/>
                                          </p:val>
                                        </p:tav>
                                      </p:tavLst>
                                    </p:anim>
                                    <p:anim calcmode="lin" valueType="num">
                                      <p:cBhvr additive="base">
                                        <p:cTn id="57"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0278" grpId="0" animBg="1"/>
      <p:bldP spid="950309" grpId="0" build="p" animBg="1"/>
      <p:bldP spid="950310" grpId="0" build="p" animBg="1"/>
      <p:bldP spid="950311" grpId="0" animBg="1"/>
      <p:bldP spid="39"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 name="日期占位符 2"/>
          <p:cNvSpPr>
            <a:spLocks noGrp="1"/>
          </p:cNvSpPr>
          <p:nvPr>
            <p:ph type="dt" sz="quarter" idx="10"/>
          </p:nvPr>
        </p:nvSpPr>
        <p:spPr/>
        <p:txBody>
          <a:bodyPr/>
          <a:lstStyle/>
          <a:p>
            <a:pPr>
              <a:defRPr/>
            </a:pPr>
            <a:fld id="{AD709FBF-F270-460B-A95C-CC64C568869D}" type="datetime1">
              <a:rPr lang="zh-CN" altLang="en-US"/>
              <a:pPr>
                <a:defRPr/>
              </a:pPr>
              <a:t>2020/10/7</a:t>
            </a:fld>
            <a:endParaRPr lang="en-US" altLang="zh-CN"/>
          </a:p>
        </p:txBody>
      </p:sp>
      <p:grpSp>
        <p:nvGrpSpPr>
          <p:cNvPr id="2" name="Group 6"/>
          <p:cNvGrpSpPr>
            <a:grpSpLocks/>
          </p:cNvGrpSpPr>
          <p:nvPr/>
        </p:nvGrpSpPr>
        <p:grpSpPr bwMode="auto">
          <a:xfrm>
            <a:off x="0" y="3644900"/>
            <a:ext cx="3948113" cy="2466975"/>
            <a:chOff x="2880" y="336"/>
            <a:chExt cx="2487" cy="1554"/>
          </a:xfrm>
        </p:grpSpPr>
        <p:sp>
          <p:nvSpPr>
            <p:cNvPr id="61481" name="Oval 7"/>
            <p:cNvSpPr>
              <a:spLocks noChangeArrowheads="1"/>
            </p:cNvSpPr>
            <p:nvPr/>
          </p:nvSpPr>
          <p:spPr bwMode="auto">
            <a:xfrm>
              <a:off x="3168" y="816"/>
              <a:ext cx="288" cy="288"/>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0</a:t>
              </a:r>
            </a:p>
          </p:txBody>
        </p:sp>
        <p:sp>
          <p:nvSpPr>
            <p:cNvPr id="61482" name="Oval 8"/>
            <p:cNvSpPr>
              <a:spLocks noChangeArrowheads="1"/>
            </p:cNvSpPr>
            <p:nvPr/>
          </p:nvSpPr>
          <p:spPr bwMode="auto">
            <a:xfrm>
              <a:off x="3792" y="432"/>
              <a:ext cx="288" cy="288"/>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1</a:t>
              </a:r>
            </a:p>
          </p:txBody>
        </p:sp>
        <p:sp>
          <p:nvSpPr>
            <p:cNvPr id="61483" name="Oval 9"/>
            <p:cNvSpPr>
              <a:spLocks noChangeArrowheads="1"/>
            </p:cNvSpPr>
            <p:nvPr/>
          </p:nvSpPr>
          <p:spPr bwMode="auto">
            <a:xfrm>
              <a:off x="3792" y="1248"/>
              <a:ext cx="288" cy="288"/>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2</a:t>
              </a:r>
            </a:p>
          </p:txBody>
        </p:sp>
        <p:sp>
          <p:nvSpPr>
            <p:cNvPr id="61484" name="Oval 10"/>
            <p:cNvSpPr>
              <a:spLocks noChangeArrowheads="1"/>
            </p:cNvSpPr>
            <p:nvPr/>
          </p:nvSpPr>
          <p:spPr bwMode="auto">
            <a:xfrm>
              <a:off x="4752" y="864"/>
              <a:ext cx="288" cy="288"/>
            </a:xfrm>
            <a:prstGeom prst="ellipse">
              <a:avLst/>
            </a:prstGeom>
            <a:solidFill>
              <a:schemeClr val="accent1"/>
            </a:solidFill>
            <a:ln w="76200" cmpd="thinThick">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3</a:t>
              </a:r>
            </a:p>
          </p:txBody>
        </p:sp>
        <p:sp>
          <p:nvSpPr>
            <p:cNvPr id="951307" name="AutoShape 11"/>
            <p:cNvSpPr>
              <a:spLocks noChangeArrowheads="1"/>
            </p:cNvSpPr>
            <p:nvPr/>
          </p:nvSpPr>
          <p:spPr bwMode="auto">
            <a:xfrm>
              <a:off x="2880" y="864"/>
              <a:ext cx="288" cy="192"/>
            </a:xfrm>
            <a:prstGeom prst="rightArrow">
              <a:avLst>
                <a:gd name="adj1" fmla="val 50000"/>
                <a:gd name="adj2" fmla="val 37500"/>
              </a:avLst>
            </a:prstGeom>
            <a:noFill/>
            <a:ln w="38100">
              <a:solidFill>
                <a:schemeClr val="bg2"/>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cxnSp>
          <p:nvCxnSpPr>
            <p:cNvPr id="61486" name="AutoShape 12"/>
            <p:cNvCxnSpPr>
              <a:cxnSpLocks noChangeShapeType="1"/>
              <a:stCxn id="61481" idx="5"/>
              <a:endCxn id="61483" idx="2"/>
            </p:cNvCxnSpPr>
            <p:nvPr/>
          </p:nvCxnSpPr>
          <p:spPr bwMode="auto">
            <a:xfrm rot="16200000" flipH="1">
              <a:off x="3438" y="1038"/>
              <a:ext cx="330" cy="378"/>
            </a:xfrm>
            <a:prstGeom prst="curvedConnector2">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61487" name="Text Box 13"/>
            <p:cNvSpPr txBox="1">
              <a:spLocks noChangeArrowheads="1"/>
            </p:cNvSpPr>
            <p:nvPr/>
          </p:nvSpPr>
          <p:spPr bwMode="auto">
            <a:xfrm>
              <a:off x="5040" y="118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b</a:t>
              </a:r>
            </a:p>
          </p:txBody>
        </p:sp>
        <p:sp>
          <p:nvSpPr>
            <p:cNvPr id="61488" name="Text Box 14"/>
            <p:cNvSpPr txBox="1">
              <a:spLocks noChangeArrowheads="1"/>
            </p:cNvSpPr>
            <p:nvPr/>
          </p:nvSpPr>
          <p:spPr bwMode="auto">
            <a:xfrm>
              <a:off x="3360" y="115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b</a:t>
              </a:r>
            </a:p>
          </p:txBody>
        </p:sp>
        <p:sp>
          <p:nvSpPr>
            <p:cNvPr id="61489" name="Text Box 15"/>
            <p:cNvSpPr txBox="1">
              <a:spLocks noChangeArrowheads="1"/>
            </p:cNvSpPr>
            <p:nvPr/>
          </p:nvSpPr>
          <p:spPr bwMode="auto">
            <a:xfrm>
              <a:off x="4272" y="129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b</a:t>
              </a:r>
            </a:p>
          </p:txBody>
        </p:sp>
        <p:sp>
          <p:nvSpPr>
            <p:cNvPr id="61490" name="Text Box 16"/>
            <p:cNvSpPr txBox="1">
              <a:spLocks noChangeArrowheads="1"/>
            </p:cNvSpPr>
            <p:nvPr/>
          </p:nvSpPr>
          <p:spPr bwMode="auto">
            <a:xfrm>
              <a:off x="3408" y="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a</a:t>
              </a:r>
            </a:p>
          </p:txBody>
        </p:sp>
        <p:sp>
          <p:nvSpPr>
            <p:cNvPr id="61491" name="Text Box 17"/>
            <p:cNvSpPr txBox="1">
              <a:spLocks noChangeArrowheads="1"/>
            </p:cNvSpPr>
            <p:nvPr/>
          </p:nvSpPr>
          <p:spPr bwMode="auto">
            <a:xfrm>
              <a:off x="4272" y="33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a</a:t>
              </a:r>
            </a:p>
          </p:txBody>
        </p:sp>
        <p:cxnSp>
          <p:nvCxnSpPr>
            <p:cNvPr id="61492" name="AutoShape 18"/>
            <p:cNvCxnSpPr>
              <a:cxnSpLocks noChangeShapeType="1"/>
              <a:stCxn id="61481" idx="7"/>
              <a:endCxn id="61482" idx="2"/>
            </p:cNvCxnSpPr>
            <p:nvPr/>
          </p:nvCxnSpPr>
          <p:spPr bwMode="auto">
            <a:xfrm rot="-5400000">
              <a:off x="3462" y="528"/>
              <a:ext cx="282" cy="378"/>
            </a:xfrm>
            <a:prstGeom prst="curvedConnector2">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1493" name="AutoShape 19"/>
            <p:cNvCxnSpPr>
              <a:cxnSpLocks noChangeShapeType="1"/>
              <a:stCxn id="61483" idx="6"/>
              <a:endCxn id="61484" idx="3"/>
            </p:cNvCxnSpPr>
            <p:nvPr/>
          </p:nvCxnSpPr>
          <p:spPr bwMode="auto">
            <a:xfrm flipV="1">
              <a:off x="4080" y="1128"/>
              <a:ext cx="714" cy="264"/>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1494" name="AutoShape 20"/>
            <p:cNvCxnSpPr>
              <a:cxnSpLocks noChangeShapeType="1"/>
              <a:stCxn id="61482" idx="6"/>
              <a:endCxn id="61484" idx="1"/>
            </p:cNvCxnSpPr>
            <p:nvPr/>
          </p:nvCxnSpPr>
          <p:spPr bwMode="auto">
            <a:xfrm>
              <a:off x="4080" y="576"/>
              <a:ext cx="714" cy="312"/>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1495" name="AutoShape 21"/>
            <p:cNvCxnSpPr>
              <a:cxnSpLocks noChangeShapeType="1"/>
              <a:stCxn id="61484" idx="4"/>
              <a:endCxn id="61484" idx="6"/>
            </p:cNvCxnSpPr>
            <p:nvPr/>
          </p:nvCxnSpPr>
          <p:spPr bwMode="auto">
            <a:xfrm rot="5400000" flipH="1" flipV="1">
              <a:off x="4896" y="1008"/>
              <a:ext cx="162" cy="162"/>
            </a:xfrm>
            <a:prstGeom prst="curvedConnector4">
              <a:avLst>
                <a:gd name="adj1" fmla="val -77778"/>
                <a:gd name="adj2" fmla="val 177778"/>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1496" name="AutoShape 22"/>
            <p:cNvCxnSpPr>
              <a:cxnSpLocks noChangeShapeType="1"/>
              <a:stCxn id="61484" idx="0"/>
              <a:endCxn id="61484" idx="6"/>
            </p:cNvCxnSpPr>
            <p:nvPr/>
          </p:nvCxnSpPr>
          <p:spPr bwMode="auto">
            <a:xfrm rot="5400000" flipV="1">
              <a:off x="4896" y="846"/>
              <a:ext cx="162" cy="162"/>
            </a:xfrm>
            <a:prstGeom prst="curvedConnector4">
              <a:avLst>
                <a:gd name="adj1" fmla="val -77778"/>
                <a:gd name="adj2" fmla="val 177778"/>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61497" name="Text Box 23"/>
            <p:cNvSpPr txBox="1">
              <a:spLocks noChangeArrowheads="1"/>
            </p:cNvSpPr>
            <p:nvPr/>
          </p:nvSpPr>
          <p:spPr bwMode="auto">
            <a:xfrm>
              <a:off x="5002" y="50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a</a:t>
              </a:r>
            </a:p>
          </p:txBody>
        </p:sp>
        <p:cxnSp>
          <p:nvCxnSpPr>
            <p:cNvPr id="61498" name="AutoShape 24"/>
            <p:cNvCxnSpPr>
              <a:cxnSpLocks noChangeShapeType="1"/>
            </p:cNvCxnSpPr>
            <p:nvPr/>
          </p:nvCxnSpPr>
          <p:spPr bwMode="auto">
            <a:xfrm flipV="1">
              <a:off x="4032" y="678"/>
              <a:ext cx="0" cy="612"/>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1499" name="AutoShape 25"/>
            <p:cNvCxnSpPr>
              <a:cxnSpLocks noChangeShapeType="1"/>
            </p:cNvCxnSpPr>
            <p:nvPr/>
          </p:nvCxnSpPr>
          <p:spPr bwMode="auto">
            <a:xfrm>
              <a:off x="3840" y="678"/>
              <a:ext cx="0" cy="612"/>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61500" name="Text Box 26"/>
            <p:cNvSpPr txBox="1">
              <a:spLocks noChangeArrowheads="1"/>
            </p:cNvSpPr>
            <p:nvPr/>
          </p:nvSpPr>
          <p:spPr bwMode="auto">
            <a:xfrm>
              <a:off x="3996" y="86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a</a:t>
              </a:r>
            </a:p>
          </p:txBody>
        </p:sp>
        <p:sp>
          <p:nvSpPr>
            <p:cNvPr id="61501" name="Text Box 27"/>
            <p:cNvSpPr txBox="1">
              <a:spLocks noChangeArrowheads="1"/>
            </p:cNvSpPr>
            <p:nvPr/>
          </p:nvSpPr>
          <p:spPr bwMode="auto">
            <a:xfrm>
              <a:off x="3667" y="85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b</a:t>
              </a:r>
            </a:p>
          </p:txBody>
        </p:sp>
        <p:sp>
          <p:nvSpPr>
            <p:cNvPr id="61502" name="Text Box 28"/>
            <p:cNvSpPr txBox="1">
              <a:spLocks noChangeArrowheads="1"/>
            </p:cNvSpPr>
            <p:nvPr/>
          </p:nvSpPr>
          <p:spPr bwMode="auto">
            <a:xfrm>
              <a:off x="3015" y="1640"/>
              <a:ext cx="23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000">
                  <a:solidFill>
                    <a:schemeClr val="bg2"/>
                  </a:solidFill>
                </a:rPr>
                <a:t>图</a:t>
              </a:r>
              <a:r>
                <a:rPr lang="en-US" altLang="zh-CN" sz="2000">
                  <a:solidFill>
                    <a:schemeClr val="bg2"/>
                  </a:solidFill>
                </a:rPr>
                <a:t>3-31 </a:t>
              </a:r>
              <a:r>
                <a:rPr lang="zh-CN" altLang="en-US" sz="2000">
                  <a:solidFill>
                    <a:schemeClr val="bg2"/>
                  </a:solidFill>
                </a:rPr>
                <a:t>化简后的有穷自动机 </a:t>
              </a:r>
            </a:p>
          </p:txBody>
        </p:sp>
      </p:grpSp>
      <p:grpSp>
        <p:nvGrpSpPr>
          <p:cNvPr id="61444" name="Group 30"/>
          <p:cNvGrpSpPr>
            <a:grpSpLocks/>
          </p:cNvGrpSpPr>
          <p:nvPr/>
        </p:nvGrpSpPr>
        <p:grpSpPr bwMode="auto">
          <a:xfrm>
            <a:off x="0" y="692150"/>
            <a:ext cx="3962400" cy="2057400"/>
            <a:chOff x="2832" y="2352"/>
            <a:chExt cx="2496" cy="1296"/>
          </a:xfrm>
        </p:grpSpPr>
        <p:sp>
          <p:nvSpPr>
            <p:cNvPr id="61455" name="Oval 31"/>
            <p:cNvSpPr>
              <a:spLocks noChangeArrowheads="1"/>
            </p:cNvSpPr>
            <p:nvPr/>
          </p:nvSpPr>
          <p:spPr bwMode="auto">
            <a:xfrm>
              <a:off x="3120" y="2880"/>
              <a:ext cx="288" cy="288"/>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0</a:t>
              </a:r>
            </a:p>
          </p:txBody>
        </p:sp>
        <p:sp>
          <p:nvSpPr>
            <p:cNvPr id="61456" name="Oval 32"/>
            <p:cNvSpPr>
              <a:spLocks noChangeArrowheads="1"/>
            </p:cNvSpPr>
            <p:nvPr/>
          </p:nvSpPr>
          <p:spPr bwMode="auto">
            <a:xfrm>
              <a:off x="3744" y="2496"/>
              <a:ext cx="288" cy="288"/>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1</a:t>
              </a:r>
            </a:p>
          </p:txBody>
        </p:sp>
        <p:sp>
          <p:nvSpPr>
            <p:cNvPr id="61457" name="Oval 33"/>
            <p:cNvSpPr>
              <a:spLocks noChangeArrowheads="1"/>
            </p:cNvSpPr>
            <p:nvPr/>
          </p:nvSpPr>
          <p:spPr bwMode="auto">
            <a:xfrm>
              <a:off x="3744" y="3312"/>
              <a:ext cx="288" cy="288"/>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2</a:t>
              </a:r>
            </a:p>
          </p:txBody>
        </p:sp>
        <p:sp>
          <p:nvSpPr>
            <p:cNvPr id="61458" name="Oval 34"/>
            <p:cNvSpPr>
              <a:spLocks noChangeArrowheads="1"/>
            </p:cNvSpPr>
            <p:nvPr/>
          </p:nvSpPr>
          <p:spPr bwMode="auto">
            <a:xfrm>
              <a:off x="4656" y="2496"/>
              <a:ext cx="288" cy="288"/>
            </a:xfrm>
            <a:prstGeom prst="ellipse">
              <a:avLst/>
            </a:prstGeom>
            <a:solidFill>
              <a:schemeClr val="accent1"/>
            </a:solidFill>
            <a:ln w="76200" cmpd="thinThick">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3</a:t>
              </a:r>
            </a:p>
          </p:txBody>
        </p:sp>
        <p:sp>
          <p:nvSpPr>
            <p:cNvPr id="61459" name="Oval 35"/>
            <p:cNvSpPr>
              <a:spLocks noChangeArrowheads="1"/>
            </p:cNvSpPr>
            <p:nvPr/>
          </p:nvSpPr>
          <p:spPr bwMode="auto">
            <a:xfrm>
              <a:off x="4656" y="3312"/>
              <a:ext cx="288" cy="288"/>
            </a:xfrm>
            <a:prstGeom prst="ellipse">
              <a:avLst/>
            </a:prstGeom>
            <a:solidFill>
              <a:schemeClr val="accent1"/>
            </a:solidFill>
            <a:ln w="76200" cmpd="thinThick">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4</a:t>
              </a:r>
            </a:p>
          </p:txBody>
        </p:sp>
        <p:sp>
          <p:nvSpPr>
            <p:cNvPr id="951332" name="AutoShape 36"/>
            <p:cNvSpPr>
              <a:spLocks noChangeArrowheads="1"/>
            </p:cNvSpPr>
            <p:nvPr/>
          </p:nvSpPr>
          <p:spPr bwMode="auto">
            <a:xfrm>
              <a:off x="2832" y="2928"/>
              <a:ext cx="288" cy="192"/>
            </a:xfrm>
            <a:prstGeom prst="rightArrow">
              <a:avLst>
                <a:gd name="adj1" fmla="val 50000"/>
                <a:gd name="adj2" fmla="val 37500"/>
              </a:avLst>
            </a:prstGeom>
            <a:noFill/>
            <a:ln w="38100">
              <a:solidFill>
                <a:schemeClr val="bg2"/>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cxnSp>
          <p:nvCxnSpPr>
            <p:cNvPr id="61461" name="AutoShape 37"/>
            <p:cNvCxnSpPr>
              <a:cxnSpLocks noChangeShapeType="1"/>
              <a:stCxn id="61455" idx="5"/>
              <a:endCxn id="61457" idx="2"/>
            </p:cNvCxnSpPr>
            <p:nvPr/>
          </p:nvCxnSpPr>
          <p:spPr bwMode="auto">
            <a:xfrm rot="16200000" flipH="1">
              <a:off x="3390" y="3102"/>
              <a:ext cx="330" cy="378"/>
            </a:xfrm>
            <a:prstGeom prst="curvedConnector2">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61462" name="Text Box 38"/>
            <p:cNvSpPr txBox="1">
              <a:spLocks noChangeArrowheads="1"/>
            </p:cNvSpPr>
            <p:nvPr/>
          </p:nvSpPr>
          <p:spPr bwMode="auto">
            <a:xfrm>
              <a:off x="4512" y="292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b</a:t>
              </a:r>
            </a:p>
          </p:txBody>
        </p:sp>
        <p:sp>
          <p:nvSpPr>
            <p:cNvPr id="61463" name="Text Box 39"/>
            <p:cNvSpPr txBox="1">
              <a:spLocks noChangeArrowheads="1"/>
            </p:cNvSpPr>
            <p:nvPr/>
          </p:nvSpPr>
          <p:spPr bwMode="auto">
            <a:xfrm>
              <a:off x="3312" y="321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b</a:t>
              </a:r>
            </a:p>
          </p:txBody>
        </p:sp>
        <p:sp>
          <p:nvSpPr>
            <p:cNvPr id="61464" name="Text Box 40"/>
            <p:cNvSpPr txBox="1">
              <a:spLocks noChangeArrowheads="1"/>
            </p:cNvSpPr>
            <p:nvPr/>
          </p:nvSpPr>
          <p:spPr bwMode="auto">
            <a:xfrm>
              <a:off x="4224" y="336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b</a:t>
              </a:r>
            </a:p>
          </p:txBody>
        </p:sp>
        <p:sp>
          <p:nvSpPr>
            <p:cNvPr id="61465" name="Text Box 41"/>
            <p:cNvSpPr txBox="1">
              <a:spLocks noChangeArrowheads="1"/>
            </p:cNvSpPr>
            <p:nvPr/>
          </p:nvSpPr>
          <p:spPr bwMode="auto">
            <a:xfrm>
              <a:off x="3360" y="249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a</a:t>
              </a:r>
            </a:p>
          </p:txBody>
        </p:sp>
        <p:sp>
          <p:nvSpPr>
            <p:cNvPr id="61466" name="Text Box 42"/>
            <p:cNvSpPr txBox="1">
              <a:spLocks noChangeArrowheads="1"/>
            </p:cNvSpPr>
            <p:nvPr/>
          </p:nvSpPr>
          <p:spPr bwMode="auto">
            <a:xfrm>
              <a:off x="4224" y="240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a</a:t>
              </a:r>
            </a:p>
          </p:txBody>
        </p:sp>
        <p:cxnSp>
          <p:nvCxnSpPr>
            <p:cNvPr id="61467" name="AutoShape 43"/>
            <p:cNvCxnSpPr>
              <a:cxnSpLocks noChangeShapeType="1"/>
              <a:stCxn id="61455" idx="7"/>
              <a:endCxn id="61456" idx="2"/>
            </p:cNvCxnSpPr>
            <p:nvPr/>
          </p:nvCxnSpPr>
          <p:spPr bwMode="auto">
            <a:xfrm rot="-5400000">
              <a:off x="3414" y="2592"/>
              <a:ext cx="282" cy="378"/>
            </a:xfrm>
            <a:prstGeom prst="curvedConnector2">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1468" name="AutoShape 44"/>
            <p:cNvCxnSpPr>
              <a:cxnSpLocks noChangeShapeType="1"/>
              <a:stCxn id="61457" idx="6"/>
              <a:endCxn id="61459" idx="2"/>
            </p:cNvCxnSpPr>
            <p:nvPr/>
          </p:nvCxnSpPr>
          <p:spPr bwMode="auto">
            <a:xfrm>
              <a:off x="4032" y="3456"/>
              <a:ext cx="606"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1469" name="AutoShape 45"/>
            <p:cNvCxnSpPr>
              <a:cxnSpLocks noChangeShapeType="1"/>
              <a:stCxn id="61456" idx="6"/>
              <a:endCxn id="61458" idx="2"/>
            </p:cNvCxnSpPr>
            <p:nvPr/>
          </p:nvCxnSpPr>
          <p:spPr bwMode="auto">
            <a:xfrm>
              <a:off x="4032" y="2640"/>
              <a:ext cx="606"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1470" name="AutoShape 46"/>
            <p:cNvCxnSpPr>
              <a:cxnSpLocks noChangeShapeType="1"/>
              <a:stCxn id="61459" idx="5"/>
              <a:endCxn id="61459" idx="7"/>
            </p:cNvCxnSpPr>
            <p:nvPr/>
          </p:nvCxnSpPr>
          <p:spPr bwMode="auto">
            <a:xfrm rot="5400000" flipH="1" flipV="1">
              <a:off x="4783" y="3455"/>
              <a:ext cx="240" cy="1"/>
            </a:xfrm>
            <a:prstGeom prst="curvedConnector5">
              <a:avLst>
                <a:gd name="adj1" fmla="val -5417"/>
                <a:gd name="adj2" fmla="val 22099991"/>
                <a:gd name="adj3" fmla="val 109583"/>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1471" name="AutoShape 47"/>
            <p:cNvCxnSpPr>
              <a:cxnSpLocks noChangeShapeType="1"/>
              <a:stCxn id="61458" idx="5"/>
              <a:endCxn id="61458" idx="7"/>
            </p:cNvCxnSpPr>
            <p:nvPr/>
          </p:nvCxnSpPr>
          <p:spPr bwMode="auto">
            <a:xfrm rot="5400000" flipH="1" flipV="1">
              <a:off x="4783" y="2639"/>
              <a:ext cx="240" cy="1"/>
            </a:xfrm>
            <a:prstGeom prst="curvedConnector5">
              <a:avLst>
                <a:gd name="adj1" fmla="val -10417"/>
                <a:gd name="adj2" fmla="val 23299991"/>
                <a:gd name="adj3" fmla="val 114583"/>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61472" name="Text Box 48"/>
            <p:cNvSpPr txBox="1">
              <a:spLocks noChangeArrowheads="1"/>
            </p:cNvSpPr>
            <p:nvPr/>
          </p:nvSpPr>
          <p:spPr bwMode="auto">
            <a:xfrm>
              <a:off x="5088" y="235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a</a:t>
              </a:r>
            </a:p>
          </p:txBody>
        </p:sp>
        <p:sp>
          <p:nvSpPr>
            <p:cNvPr id="61473" name="Text Box 49"/>
            <p:cNvSpPr txBox="1">
              <a:spLocks noChangeArrowheads="1"/>
            </p:cNvSpPr>
            <p:nvPr/>
          </p:nvSpPr>
          <p:spPr bwMode="auto">
            <a:xfrm>
              <a:off x="5088" y="321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b</a:t>
              </a:r>
            </a:p>
          </p:txBody>
        </p:sp>
        <p:cxnSp>
          <p:nvCxnSpPr>
            <p:cNvPr id="61474" name="AutoShape 50"/>
            <p:cNvCxnSpPr>
              <a:cxnSpLocks noChangeShapeType="1"/>
            </p:cNvCxnSpPr>
            <p:nvPr/>
          </p:nvCxnSpPr>
          <p:spPr bwMode="auto">
            <a:xfrm flipV="1">
              <a:off x="3984" y="2742"/>
              <a:ext cx="0" cy="612"/>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1475" name="AutoShape 51"/>
            <p:cNvCxnSpPr>
              <a:cxnSpLocks noChangeShapeType="1"/>
            </p:cNvCxnSpPr>
            <p:nvPr/>
          </p:nvCxnSpPr>
          <p:spPr bwMode="auto">
            <a:xfrm>
              <a:off x="3792" y="2742"/>
              <a:ext cx="0" cy="612"/>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1476" name="AutoShape 52"/>
            <p:cNvCxnSpPr>
              <a:cxnSpLocks noChangeShapeType="1"/>
              <a:stCxn id="61458" idx="3"/>
              <a:endCxn id="61459" idx="1"/>
            </p:cNvCxnSpPr>
            <p:nvPr/>
          </p:nvCxnSpPr>
          <p:spPr bwMode="auto">
            <a:xfrm>
              <a:off x="4698" y="2760"/>
              <a:ext cx="0" cy="576"/>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1477" name="AutoShape 53"/>
            <p:cNvCxnSpPr>
              <a:cxnSpLocks noChangeShapeType="1"/>
              <a:stCxn id="61459" idx="7"/>
              <a:endCxn id="61458" idx="5"/>
            </p:cNvCxnSpPr>
            <p:nvPr/>
          </p:nvCxnSpPr>
          <p:spPr bwMode="auto">
            <a:xfrm flipV="1">
              <a:off x="4902" y="2760"/>
              <a:ext cx="0" cy="576"/>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61478" name="Text Box 54"/>
            <p:cNvSpPr txBox="1">
              <a:spLocks noChangeArrowheads="1"/>
            </p:cNvSpPr>
            <p:nvPr/>
          </p:nvSpPr>
          <p:spPr bwMode="auto">
            <a:xfrm>
              <a:off x="4866" y="292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a</a:t>
              </a:r>
            </a:p>
          </p:txBody>
        </p:sp>
        <p:sp>
          <p:nvSpPr>
            <p:cNvPr id="61479" name="Text Box 55"/>
            <p:cNvSpPr txBox="1">
              <a:spLocks noChangeArrowheads="1"/>
            </p:cNvSpPr>
            <p:nvPr/>
          </p:nvSpPr>
          <p:spPr bwMode="auto">
            <a:xfrm>
              <a:off x="3936" y="292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a</a:t>
              </a:r>
            </a:p>
          </p:txBody>
        </p:sp>
        <p:sp>
          <p:nvSpPr>
            <p:cNvPr id="61480" name="Text Box 56"/>
            <p:cNvSpPr txBox="1">
              <a:spLocks noChangeArrowheads="1"/>
            </p:cNvSpPr>
            <p:nvPr/>
          </p:nvSpPr>
          <p:spPr bwMode="auto">
            <a:xfrm>
              <a:off x="3619" y="292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0">
                  <a:solidFill>
                    <a:schemeClr val="bg2"/>
                  </a:solidFill>
                </a:rPr>
                <a:t>b</a:t>
              </a:r>
            </a:p>
          </p:txBody>
        </p:sp>
      </p:grpSp>
      <p:sp>
        <p:nvSpPr>
          <p:cNvPr id="61445" name="Text Box 57"/>
          <p:cNvSpPr txBox="1">
            <a:spLocks noChangeArrowheads="1"/>
          </p:cNvSpPr>
          <p:nvPr/>
        </p:nvSpPr>
        <p:spPr bwMode="auto">
          <a:xfrm>
            <a:off x="179388" y="2781300"/>
            <a:ext cx="3733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000"/>
              <a:t>图</a:t>
            </a:r>
            <a:r>
              <a:rPr lang="en-US" altLang="zh-CN" sz="2000"/>
              <a:t>3-30  </a:t>
            </a:r>
            <a:r>
              <a:rPr lang="zh-CN" altLang="en-US" sz="2000"/>
              <a:t>待化简的有穷自动机 </a:t>
            </a:r>
          </a:p>
        </p:txBody>
      </p:sp>
      <p:sp>
        <p:nvSpPr>
          <p:cNvPr id="61446" name="Text Box 58"/>
          <p:cNvSpPr txBox="1">
            <a:spLocks noChangeArrowheads="1"/>
          </p:cNvSpPr>
          <p:nvPr/>
        </p:nvSpPr>
        <p:spPr bwMode="auto">
          <a:xfrm>
            <a:off x="0" y="0"/>
            <a:ext cx="9144000" cy="584200"/>
          </a:xfrm>
          <a:prstGeom prst="rect">
            <a:avLst/>
          </a:prstGeom>
          <a:solidFill>
            <a:srgbClr val="FFEB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a:solidFill>
                  <a:schemeClr val="bg2"/>
                </a:solidFill>
              </a:rPr>
              <a:t>[</a:t>
            </a:r>
            <a:r>
              <a:rPr lang="zh-CN" altLang="en-US">
                <a:solidFill>
                  <a:schemeClr val="bg2"/>
                </a:solidFill>
              </a:rPr>
              <a:t>例</a:t>
            </a:r>
            <a:r>
              <a:rPr lang="en-US" altLang="zh-CN">
                <a:solidFill>
                  <a:schemeClr val="bg2"/>
                </a:solidFill>
              </a:rPr>
              <a:t>3-16 ] </a:t>
            </a:r>
            <a:r>
              <a:rPr lang="zh-CN" altLang="en-US">
                <a:solidFill>
                  <a:schemeClr val="bg2"/>
                </a:solidFill>
              </a:rPr>
              <a:t>有穷自动机的化简。</a:t>
            </a:r>
          </a:p>
        </p:txBody>
      </p:sp>
      <p:sp>
        <p:nvSpPr>
          <p:cNvPr id="61447" name="Text Box 59"/>
          <p:cNvSpPr txBox="1">
            <a:spLocks noChangeArrowheads="1"/>
          </p:cNvSpPr>
          <p:nvPr/>
        </p:nvSpPr>
        <p:spPr bwMode="auto">
          <a:xfrm>
            <a:off x="8315325" y="0"/>
            <a:ext cx="8286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800">
                <a:solidFill>
                  <a:schemeClr val="bg2"/>
                </a:solidFill>
              </a:rPr>
              <a:t>P51</a:t>
            </a:r>
          </a:p>
        </p:txBody>
      </p:sp>
      <p:sp>
        <p:nvSpPr>
          <p:cNvPr id="61448" name="Text Box 60"/>
          <p:cNvSpPr txBox="1">
            <a:spLocks noChangeArrowheads="1"/>
          </p:cNvSpPr>
          <p:nvPr/>
        </p:nvSpPr>
        <p:spPr bwMode="auto">
          <a:xfrm>
            <a:off x="4357688" y="714375"/>
            <a:ext cx="4286250" cy="5238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a:solidFill>
                  <a:schemeClr val="bg2"/>
                </a:solidFill>
              </a:rPr>
              <a:t>S</a:t>
            </a:r>
            <a:r>
              <a:rPr lang="en-US" altLang="zh-CN" sz="2800" baseline="-25000">
                <a:solidFill>
                  <a:schemeClr val="bg2"/>
                </a:solidFill>
              </a:rPr>
              <a:t>2</a:t>
            </a:r>
            <a:r>
              <a:rPr lang="en-US" altLang="zh-CN" sz="2800">
                <a:solidFill>
                  <a:schemeClr val="bg2"/>
                </a:solidFill>
              </a:rPr>
              <a:t>={3,4}  S</a:t>
            </a:r>
            <a:r>
              <a:rPr lang="en-US" altLang="zh-CN" sz="2800" baseline="-25000">
                <a:solidFill>
                  <a:schemeClr val="bg2"/>
                </a:solidFill>
              </a:rPr>
              <a:t>3</a:t>
            </a:r>
            <a:r>
              <a:rPr lang="en-US" altLang="zh-CN" sz="2800">
                <a:solidFill>
                  <a:schemeClr val="bg2"/>
                </a:solidFill>
              </a:rPr>
              <a:t>={0,2}    S</a:t>
            </a:r>
            <a:r>
              <a:rPr lang="en-US" altLang="zh-CN" sz="2800" baseline="-25000">
                <a:solidFill>
                  <a:schemeClr val="bg2"/>
                </a:solidFill>
              </a:rPr>
              <a:t>4</a:t>
            </a:r>
            <a:r>
              <a:rPr lang="en-US" altLang="zh-CN" sz="2800">
                <a:solidFill>
                  <a:schemeClr val="bg2"/>
                </a:solidFill>
              </a:rPr>
              <a:t>={1}</a:t>
            </a:r>
          </a:p>
        </p:txBody>
      </p:sp>
      <p:sp>
        <p:nvSpPr>
          <p:cNvPr id="951357" name="Text Box 61"/>
          <p:cNvSpPr txBox="1">
            <a:spLocks noChangeArrowheads="1"/>
          </p:cNvSpPr>
          <p:nvPr/>
        </p:nvSpPr>
        <p:spPr bwMode="auto">
          <a:xfrm>
            <a:off x="4105275" y="1485900"/>
            <a:ext cx="2905125" cy="1790700"/>
          </a:xfrm>
          <a:prstGeom prst="rect">
            <a:avLst/>
          </a:prstGeom>
          <a:solidFill>
            <a:schemeClr val="tx2">
              <a:lumMod val="20000"/>
              <a:lumOff val="80000"/>
            </a:schemeClr>
          </a:solidFill>
          <a:ln w="9525">
            <a:noFill/>
            <a:miter lim="800000"/>
            <a:headEnd/>
            <a:tailEnd/>
          </a:ln>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defRPr/>
            </a:pPr>
            <a:r>
              <a:rPr lang="zh-CN" altLang="en-US" sz="2400" dirty="0">
                <a:solidFill>
                  <a:schemeClr val="bg2"/>
                </a:solidFill>
              </a:rPr>
              <a:t>对</a:t>
            </a:r>
            <a:r>
              <a:rPr lang="en-US" altLang="zh-CN" sz="2400" dirty="0">
                <a:solidFill>
                  <a:schemeClr val="bg2"/>
                </a:solidFill>
              </a:rPr>
              <a:t>S</a:t>
            </a:r>
            <a:r>
              <a:rPr lang="en-US" altLang="zh-CN" sz="2400" baseline="-25000" dirty="0">
                <a:solidFill>
                  <a:schemeClr val="bg2"/>
                </a:solidFill>
              </a:rPr>
              <a:t>3</a:t>
            </a:r>
            <a:r>
              <a:rPr lang="en-US" altLang="zh-CN" sz="2400" dirty="0">
                <a:solidFill>
                  <a:schemeClr val="bg2"/>
                </a:solidFill>
              </a:rPr>
              <a:t>={0</a:t>
            </a:r>
            <a:r>
              <a:rPr lang="zh-CN" altLang="en-US" sz="2400" dirty="0">
                <a:solidFill>
                  <a:schemeClr val="bg2"/>
                </a:solidFill>
              </a:rPr>
              <a:t>，</a:t>
            </a:r>
            <a:r>
              <a:rPr lang="en-US" altLang="zh-CN" sz="2400" dirty="0">
                <a:solidFill>
                  <a:schemeClr val="bg2"/>
                </a:solidFill>
              </a:rPr>
              <a:t>2} :</a:t>
            </a:r>
          </a:p>
          <a:p>
            <a:pPr eaLnBrk="1" hangingPunct="1">
              <a:buClrTx/>
              <a:buSzTx/>
              <a:buFontTx/>
              <a:buNone/>
              <a:defRPr/>
            </a:pPr>
            <a:r>
              <a:rPr lang="en-US" altLang="zh-CN" sz="2400" dirty="0">
                <a:solidFill>
                  <a:schemeClr val="bg2"/>
                </a:solidFill>
              </a:rPr>
              <a:t>δ(0,a)=1</a:t>
            </a:r>
            <a:r>
              <a:rPr lang="zh-CN" altLang="en-US" sz="2400" dirty="0">
                <a:solidFill>
                  <a:schemeClr val="bg2"/>
                </a:solidFill>
              </a:rPr>
              <a:t>，</a:t>
            </a:r>
            <a:r>
              <a:rPr lang="en-US" altLang="zh-CN" sz="2400" dirty="0">
                <a:solidFill>
                  <a:schemeClr val="bg2"/>
                </a:solidFill>
              </a:rPr>
              <a:t>δ(2,a) =1,  </a:t>
            </a:r>
          </a:p>
          <a:p>
            <a:pPr eaLnBrk="1" hangingPunct="1">
              <a:buClrTx/>
              <a:buSzTx/>
              <a:buFontTx/>
              <a:buNone/>
              <a:defRPr/>
            </a:pPr>
            <a:r>
              <a:rPr lang="en-US" altLang="zh-CN" sz="2400" dirty="0">
                <a:solidFill>
                  <a:schemeClr val="bg2"/>
                </a:solidFill>
              </a:rPr>
              <a:t>δ(0,b)=2</a:t>
            </a:r>
            <a:r>
              <a:rPr lang="zh-CN" altLang="en-US" sz="2400" dirty="0">
                <a:solidFill>
                  <a:schemeClr val="bg2"/>
                </a:solidFill>
              </a:rPr>
              <a:t>，</a:t>
            </a:r>
            <a:r>
              <a:rPr lang="en-US" altLang="zh-CN" sz="2400" dirty="0">
                <a:solidFill>
                  <a:schemeClr val="bg2"/>
                </a:solidFill>
              </a:rPr>
              <a:t>δ(2,b) =4</a:t>
            </a:r>
          </a:p>
          <a:p>
            <a:pPr eaLnBrk="1" hangingPunct="1">
              <a:buClrTx/>
              <a:buSzTx/>
              <a:buFontTx/>
              <a:buNone/>
              <a:defRPr/>
            </a:pPr>
            <a:r>
              <a:rPr lang="en-US" altLang="zh-CN" sz="2400" dirty="0">
                <a:solidFill>
                  <a:schemeClr val="bg2"/>
                </a:solidFill>
              </a:rPr>
              <a:t> b</a:t>
            </a:r>
            <a:r>
              <a:rPr lang="zh-CN" altLang="en-US" sz="2400" dirty="0">
                <a:solidFill>
                  <a:schemeClr val="bg2"/>
                </a:solidFill>
              </a:rPr>
              <a:t>将</a:t>
            </a:r>
            <a:r>
              <a:rPr lang="en-US" altLang="zh-CN" sz="2400" dirty="0">
                <a:solidFill>
                  <a:schemeClr val="bg2"/>
                </a:solidFill>
              </a:rPr>
              <a:t>S</a:t>
            </a:r>
            <a:r>
              <a:rPr lang="en-US" altLang="zh-CN" sz="2400" baseline="-25000" dirty="0">
                <a:solidFill>
                  <a:schemeClr val="bg2"/>
                </a:solidFill>
              </a:rPr>
              <a:t>3</a:t>
            </a:r>
            <a:r>
              <a:rPr lang="zh-CN" altLang="en-US" sz="2400" dirty="0">
                <a:solidFill>
                  <a:schemeClr val="bg2"/>
                </a:solidFill>
              </a:rPr>
              <a:t>分成</a:t>
            </a:r>
          </a:p>
        </p:txBody>
      </p:sp>
      <p:sp>
        <p:nvSpPr>
          <p:cNvPr id="951358" name="Rectangle 62"/>
          <p:cNvSpPr>
            <a:spLocks noChangeArrowheads="1"/>
          </p:cNvSpPr>
          <p:nvPr/>
        </p:nvSpPr>
        <p:spPr bwMode="auto">
          <a:xfrm>
            <a:off x="6267450" y="2757488"/>
            <a:ext cx="2614613" cy="519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en-US" altLang="zh-CN" sz="2800">
                <a:solidFill>
                  <a:schemeClr val="bg2"/>
                </a:solidFill>
              </a:rPr>
              <a:t>S</a:t>
            </a:r>
            <a:r>
              <a:rPr lang="en-US" altLang="zh-CN" sz="2800" baseline="-25000">
                <a:solidFill>
                  <a:schemeClr val="bg2"/>
                </a:solidFill>
              </a:rPr>
              <a:t>5</a:t>
            </a:r>
            <a:r>
              <a:rPr lang="en-US" altLang="zh-CN" sz="2800">
                <a:solidFill>
                  <a:schemeClr val="bg2"/>
                </a:solidFill>
              </a:rPr>
              <a:t>={0}</a:t>
            </a:r>
            <a:r>
              <a:rPr lang="zh-CN" altLang="en-US" sz="2800">
                <a:solidFill>
                  <a:schemeClr val="bg2"/>
                </a:solidFill>
              </a:rPr>
              <a:t>，</a:t>
            </a:r>
            <a:r>
              <a:rPr lang="en-US" altLang="zh-CN" sz="2800">
                <a:solidFill>
                  <a:schemeClr val="bg2"/>
                </a:solidFill>
              </a:rPr>
              <a:t>S</a:t>
            </a:r>
            <a:r>
              <a:rPr lang="en-US" altLang="zh-CN" sz="2800" baseline="-25000">
                <a:solidFill>
                  <a:schemeClr val="bg2"/>
                </a:solidFill>
              </a:rPr>
              <a:t>6</a:t>
            </a:r>
            <a:r>
              <a:rPr lang="en-US" altLang="zh-CN" sz="2800">
                <a:solidFill>
                  <a:schemeClr val="bg2"/>
                </a:solidFill>
              </a:rPr>
              <a:t>={2}</a:t>
            </a:r>
          </a:p>
        </p:txBody>
      </p:sp>
      <p:grpSp>
        <p:nvGrpSpPr>
          <p:cNvPr id="4" name="Group 65"/>
          <p:cNvGrpSpPr>
            <a:grpSpLocks/>
          </p:cNvGrpSpPr>
          <p:nvPr/>
        </p:nvGrpSpPr>
        <p:grpSpPr bwMode="auto">
          <a:xfrm>
            <a:off x="3708400" y="3929063"/>
            <a:ext cx="5292725" cy="1095375"/>
            <a:chOff x="2336" y="2568"/>
            <a:chExt cx="3334" cy="690"/>
          </a:xfrm>
        </p:grpSpPr>
        <p:sp>
          <p:nvSpPr>
            <p:cNvPr id="61453" name="Text Box 63"/>
            <p:cNvSpPr txBox="1">
              <a:spLocks noChangeArrowheads="1"/>
            </p:cNvSpPr>
            <p:nvPr/>
          </p:nvSpPr>
          <p:spPr bwMode="auto">
            <a:xfrm>
              <a:off x="2520" y="2928"/>
              <a:ext cx="3150" cy="330"/>
            </a:xfrm>
            <a:prstGeom prst="rect">
              <a:avLst/>
            </a:prstGeom>
            <a:solidFill>
              <a:srgbClr val="FFFF00"/>
            </a:solidFill>
            <a:ln w="9525">
              <a:solidFill>
                <a:srgbClr val="CCCCFF"/>
              </a:solidFill>
              <a:miter lim="800000"/>
              <a:headEnd/>
              <a:tailEnd/>
            </a:ln>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 typeface="Monotype Sorts" pitchFamily="2" charset="2"/>
                <a:buNone/>
              </a:pPr>
              <a:r>
                <a:rPr lang="en-US" altLang="zh-CN" sz="2800">
                  <a:solidFill>
                    <a:schemeClr val="bg2"/>
                  </a:solidFill>
                  <a:cs typeface="Times New Roman" panose="02020603050405020304" pitchFamily="18" charset="0"/>
                </a:rPr>
                <a:t>S</a:t>
              </a:r>
              <a:r>
                <a:rPr lang="en-US" altLang="zh-CN" sz="2800" baseline="-25000">
                  <a:solidFill>
                    <a:schemeClr val="bg2"/>
                  </a:solidFill>
                </a:rPr>
                <a:t>2</a:t>
              </a:r>
              <a:r>
                <a:rPr lang="en-US" altLang="zh-CN" sz="2800">
                  <a:solidFill>
                    <a:schemeClr val="bg2"/>
                  </a:solidFill>
                  <a:cs typeface="Times New Roman" panose="02020603050405020304" pitchFamily="18" charset="0"/>
                </a:rPr>
                <a:t>={3</a:t>
              </a:r>
              <a:r>
                <a:rPr lang="en-US" altLang="zh-CN" sz="2800">
                  <a:solidFill>
                    <a:schemeClr val="bg2"/>
                  </a:solidFill>
                </a:rPr>
                <a:t>,4}  S</a:t>
              </a:r>
              <a:r>
                <a:rPr lang="en-US" altLang="zh-CN" sz="2800" baseline="-25000">
                  <a:solidFill>
                    <a:schemeClr val="bg2"/>
                  </a:solidFill>
                </a:rPr>
                <a:t>4</a:t>
              </a:r>
              <a:r>
                <a:rPr lang="en-US" altLang="zh-CN" sz="2800">
                  <a:solidFill>
                    <a:schemeClr val="bg2"/>
                  </a:solidFill>
                </a:rPr>
                <a:t>={1}    S</a:t>
              </a:r>
              <a:r>
                <a:rPr lang="en-US" altLang="zh-CN" sz="2800" baseline="-25000">
                  <a:solidFill>
                    <a:schemeClr val="bg2"/>
                  </a:solidFill>
                </a:rPr>
                <a:t>5</a:t>
              </a:r>
              <a:r>
                <a:rPr lang="en-US" altLang="zh-CN" sz="2800">
                  <a:solidFill>
                    <a:schemeClr val="bg2"/>
                  </a:solidFill>
                </a:rPr>
                <a:t>={0}  S</a:t>
              </a:r>
              <a:r>
                <a:rPr lang="en-US" altLang="zh-CN" sz="2800" baseline="-25000">
                  <a:solidFill>
                    <a:schemeClr val="bg2"/>
                  </a:solidFill>
                </a:rPr>
                <a:t>6</a:t>
              </a:r>
              <a:r>
                <a:rPr lang="en-US" altLang="zh-CN" sz="2800">
                  <a:solidFill>
                    <a:schemeClr val="bg2"/>
                  </a:solidFill>
                </a:rPr>
                <a:t>={2}</a:t>
              </a:r>
            </a:p>
          </p:txBody>
        </p:sp>
        <p:sp>
          <p:nvSpPr>
            <p:cNvPr id="61454" name="Rectangle 64"/>
            <p:cNvSpPr>
              <a:spLocks noChangeArrowheads="1"/>
            </p:cNvSpPr>
            <p:nvPr/>
          </p:nvSpPr>
          <p:spPr bwMode="auto">
            <a:xfrm>
              <a:off x="2336" y="2568"/>
              <a:ext cx="1016"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zh-CN" altLang="en-US" sz="2800">
                  <a:latin typeface="宋体" panose="02010600030101010101" pitchFamily="2" charset="-122"/>
                </a:rPr>
                <a:t>最终划分</a:t>
              </a:r>
              <a:endParaRPr lang="zh-CN" altLang="en-US" sz="2800">
                <a:solidFill>
                  <a:schemeClr val="bg2"/>
                </a:solidFill>
                <a:latin typeface="宋体" panose="02010600030101010101" pitchFamily="2" charset="-122"/>
              </a:endParaRPr>
            </a:p>
          </p:txBody>
        </p:sp>
      </p:grpSp>
      <p:sp>
        <p:nvSpPr>
          <p:cNvPr id="64"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1357">
                                            <p:bg/>
                                          </p:spTgt>
                                        </p:tgtEl>
                                        <p:attrNameLst>
                                          <p:attrName>style.visibility</p:attrName>
                                        </p:attrNameLst>
                                      </p:cBhvr>
                                      <p:to>
                                        <p:strVal val="visible"/>
                                      </p:to>
                                    </p:set>
                                    <p:animEffect transition="in" filter="blinds(horizontal)">
                                      <p:cBhvr>
                                        <p:cTn id="7" dur="500"/>
                                        <p:tgtEl>
                                          <p:spTgt spid="951357">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51357">
                                            <p:txEl>
                                              <p:pRg st="0" end="0"/>
                                            </p:txEl>
                                          </p:spTgt>
                                        </p:tgtEl>
                                        <p:attrNameLst>
                                          <p:attrName>style.visibility</p:attrName>
                                        </p:attrNameLst>
                                      </p:cBhvr>
                                      <p:to>
                                        <p:strVal val="visible"/>
                                      </p:to>
                                    </p:set>
                                    <p:animEffect transition="in" filter="blinds(horizontal)">
                                      <p:cBhvr>
                                        <p:cTn id="12" dur="500"/>
                                        <p:tgtEl>
                                          <p:spTgt spid="95135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51357">
                                            <p:txEl>
                                              <p:pRg st="1" end="1"/>
                                            </p:txEl>
                                          </p:spTgt>
                                        </p:tgtEl>
                                        <p:attrNameLst>
                                          <p:attrName>style.visibility</p:attrName>
                                        </p:attrNameLst>
                                      </p:cBhvr>
                                      <p:to>
                                        <p:strVal val="visible"/>
                                      </p:to>
                                    </p:set>
                                    <p:animEffect transition="in" filter="blinds(horizontal)">
                                      <p:cBhvr>
                                        <p:cTn id="17" dur="500"/>
                                        <p:tgtEl>
                                          <p:spTgt spid="95135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51357">
                                            <p:txEl>
                                              <p:pRg st="2" end="2"/>
                                            </p:txEl>
                                          </p:spTgt>
                                        </p:tgtEl>
                                        <p:attrNameLst>
                                          <p:attrName>style.visibility</p:attrName>
                                        </p:attrNameLst>
                                      </p:cBhvr>
                                      <p:to>
                                        <p:strVal val="visible"/>
                                      </p:to>
                                    </p:set>
                                    <p:animEffect transition="in" filter="blinds(horizontal)">
                                      <p:cBhvr>
                                        <p:cTn id="22" dur="500"/>
                                        <p:tgtEl>
                                          <p:spTgt spid="95135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51357">
                                            <p:txEl>
                                              <p:pRg st="3" end="3"/>
                                            </p:txEl>
                                          </p:spTgt>
                                        </p:tgtEl>
                                        <p:attrNameLst>
                                          <p:attrName>style.visibility</p:attrName>
                                        </p:attrNameLst>
                                      </p:cBhvr>
                                      <p:to>
                                        <p:strVal val="visible"/>
                                      </p:to>
                                    </p:set>
                                    <p:animEffect transition="in" filter="blinds(horizontal)">
                                      <p:cBhvr>
                                        <p:cTn id="27" dur="500"/>
                                        <p:tgtEl>
                                          <p:spTgt spid="95135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951358"/>
                                        </p:tgtEl>
                                        <p:attrNameLst>
                                          <p:attrName>style.visibility</p:attrName>
                                        </p:attrNameLst>
                                      </p:cBhvr>
                                      <p:to>
                                        <p:strVal val="visible"/>
                                      </p:to>
                                    </p:set>
                                    <p:animEffect transition="in" filter="checkerboard(across)">
                                      <p:cBhvr>
                                        <p:cTn id="32" dur="500"/>
                                        <p:tgtEl>
                                          <p:spTgt spid="95135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checkerboard(across)">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par>
                          <p:cTn id="43" fill="hold" nodeType="afterGroup">
                            <p:stCondLst>
                              <p:cond delay="500"/>
                            </p:stCondLst>
                            <p:childTnLst>
                              <p:par>
                                <p:cTn id="44" presetID="2" presetClass="entr" presetSubtype="6" fill="hold" grpId="0" nodeType="afterEffect">
                                  <p:stCondLst>
                                    <p:cond delay="0"/>
                                  </p:stCondLst>
                                  <p:childTnLst>
                                    <p:set>
                                      <p:cBhvr>
                                        <p:cTn id="45" dur="1" fill="hold">
                                          <p:stCondLst>
                                            <p:cond delay="0"/>
                                          </p:stCondLst>
                                        </p:cTn>
                                        <p:tgtEl>
                                          <p:spTgt spid="64"/>
                                        </p:tgtEl>
                                        <p:attrNameLst>
                                          <p:attrName>style.visibility</p:attrName>
                                        </p:attrNameLst>
                                      </p:cBhvr>
                                      <p:to>
                                        <p:strVal val="visible"/>
                                      </p:to>
                                    </p:set>
                                    <p:anim calcmode="lin" valueType="num">
                                      <p:cBhvr additive="base">
                                        <p:cTn id="46" dur="500" fill="hold"/>
                                        <p:tgtEl>
                                          <p:spTgt spid="64"/>
                                        </p:tgtEl>
                                        <p:attrNameLst>
                                          <p:attrName>ppt_x</p:attrName>
                                        </p:attrNameLst>
                                      </p:cBhvr>
                                      <p:tavLst>
                                        <p:tav tm="0">
                                          <p:val>
                                            <p:strVal val="1+#ppt_w/2"/>
                                          </p:val>
                                        </p:tav>
                                        <p:tav tm="100000">
                                          <p:val>
                                            <p:strVal val="#ppt_x"/>
                                          </p:val>
                                        </p:tav>
                                      </p:tavLst>
                                    </p:anim>
                                    <p:anim calcmode="lin" valueType="num">
                                      <p:cBhvr additive="base">
                                        <p:cTn id="47"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1357" grpId="0" build="p" animBg="1"/>
      <p:bldP spid="951358" grpId="0" animBg="1"/>
      <p:bldP spid="64"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4455" name="Rectangle 135"/>
          <p:cNvSpPr>
            <a:spLocks noChangeArrowheads="1"/>
          </p:cNvSpPr>
          <p:nvPr/>
        </p:nvSpPr>
        <p:spPr bwMode="auto">
          <a:xfrm>
            <a:off x="1385888" y="3784600"/>
            <a:ext cx="2478087" cy="561975"/>
          </a:xfrm>
          <a:prstGeom prst="rect">
            <a:avLst/>
          </a:prstGeom>
          <a:solidFill>
            <a:srgbClr val="FFFFCC"/>
          </a:solidFill>
          <a:ln w="9525">
            <a:noFill/>
            <a:miter lim="800000"/>
            <a:headEnd/>
            <a:tailEnd/>
          </a:ln>
          <a:effectLst/>
        </p:spPr>
        <p:txBody>
          <a:bodyPr lIns="92075" tIns="46038" rIns="92075" bIns="46038">
            <a:spAutoFit/>
          </a:bodyPr>
          <a:lstStyle/>
          <a:p>
            <a:pPr>
              <a:lnSpc>
                <a:spcPct val="110000"/>
              </a:lnSpc>
              <a:spcBef>
                <a:spcPct val="20000"/>
              </a:spcBef>
              <a:buClr>
                <a:schemeClr val="folHlink"/>
              </a:buClr>
              <a:buSzPct val="75000"/>
              <a:buFont typeface="Monotype Sorts" pitchFamily="2" charset="2"/>
              <a:buNone/>
              <a:defRPr/>
            </a:pPr>
            <a:r>
              <a:rPr lang="en-US" altLang="zh-CN" dirty="0">
                <a:solidFill>
                  <a:schemeClr val="bg2"/>
                </a:solidFill>
                <a:effectLst>
                  <a:outerShdw blurRad="38100" dist="38100" dir="2700000" algn="tl">
                    <a:srgbClr val="FFFFFF"/>
                  </a:outerShdw>
                </a:effectLst>
                <a:latin typeface="Times New Roman" pitchFamily="18" charset="0"/>
              </a:rPr>
              <a:t>I</a:t>
            </a:r>
            <a:r>
              <a:rPr lang="en-US" altLang="zh-CN" baseline="-25000" dirty="0">
                <a:solidFill>
                  <a:schemeClr val="bg2"/>
                </a:solidFill>
                <a:effectLst>
                  <a:outerShdw blurRad="38100" dist="38100" dir="2700000" algn="tl">
                    <a:srgbClr val="FFFFFF"/>
                  </a:outerShdw>
                </a:effectLst>
                <a:latin typeface="Times New Roman" pitchFamily="18" charset="0"/>
              </a:rPr>
              <a:t>1</a:t>
            </a:r>
            <a:r>
              <a:rPr lang="en-US" altLang="zh-CN" dirty="0">
                <a:solidFill>
                  <a:schemeClr val="bg2"/>
                </a:solidFill>
                <a:effectLst>
                  <a:outerShdw blurRad="38100" dist="38100" dir="2700000" algn="tl">
                    <a:srgbClr val="FFFFFF"/>
                  </a:outerShdw>
                </a:effectLst>
                <a:latin typeface="Times New Roman" pitchFamily="18" charset="0"/>
              </a:rPr>
              <a:t>=</a:t>
            </a:r>
            <a:r>
              <a:rPr lang="en-US" altLang="zh-CN" dirty="0">
                <a:solidFill>
                  <a:schemeClr val="bg2"/>
                </a:solidFill>
                <a:latin typeface="Times New Roman" pitchFamily="18" charset="0"/>
              </a:rPr>
              <a:t>{C,D,E,F}</a:t>
            </a:r>
          </a:p>
        </p:txBody>
      </p:sp>
      <p:grpSp>
        <p:nvGrpSpPr>
          <p:cNvPr id="62467" name="组合 1"/>
          <p:cNvGrpSpPr>
            <a:grpSpLocks/>
          </p:cNvGrpSpPr>
          <p:nvPr/>
        </p:nvGrpSpPr>
        <p:grpSpPr bwMode="auto">
          <a:xfrm>
            <a:off x="2894013" y="457200"/>
            <a:ext cx="6015037" cy="3097213"/>
            <a:chOff x="2894618" y="457941"/>
            <a:chExt cx="6015038" cy="3096989"/>
          </a:xfrm>
        </p:grpSpPr>
        <p:sp>
          <p:nvSpPr>
            <p:cNvPr id="64516" name="Text Box 86"/>
            <p:cNvSpPr txBox="1">
              <a:spLocks noChangeArrowheads="1"/>
            </p:cNvSpPr>
            <p:nvPr/>
          </p:nvSpPr>
          <p:spPr bwMode="auto">
            <a:xfrm>
              <a:off x="7266594" y="1889762"/>
              <a:ext cx="319087" cy="457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defRPr/>
              </a:pPr>
              <a:r>
                <a:rPr lang="en-US" altLang="zh-CN" sz="2400" b="0" dirty="0">
                  <a:solidFill>
                    <a:schemeClr val="bg2"/>
                  </a:solidFill>
                  <a:latin typeface="+mj-lt"/>
                </a:rPr>
                <a:t>a</a:t>
              </a:r>
            </a:p>
          </p:txBody>
        </p:sp>
        <p:grpSp>
          <p:nvGrpSpPr>
            <p:cNvPr id="62483" name="Group 87"/>
            <p:cNvGrpSpPr>
              <a:grpSpLocks/>
            </p:cNvGrpSpPr>
            <p:nvPr/>
          </p:nvGrpSpPr>
          <p:grpSpPr bwMode="auto">
            <a:xfrm>
              <a:off x="3335944" y="729488"/>
              <a:ext cx="5573712" cy="2825442"/>
              <a:chOff x="864" y="1461"/>
              <a:chExt cx="4564" cy="2176"/>
            </a:xfrm>
          </p:grpSpPr>
          <p:grpSp>
            <p:nvGrpSpPr>
              <p:cNvPr id="62489" name="Group 88"/>
              <p:cNvGrpSpPr>
                <a:grpSpLocks/>
              </p:cNvGrpSpPr>
              <p:nvPr/>
            </p:nvGrpSpPr>
            <p:grpSpPr bwMode="auto">
              <a:xfrm>
                <a:off x="3264" y="1536"/>
                <a:ext cx="432" cy="432"/>
                <a:chOff x="4320" y="2160"/>
                <a:chExt cx="432" cy="432"/>
              </a:xfrm>
            </p:grpSpPr>
            <p:sp>
              <p:nvSpPr>
                <p:cNvPr id="824409" name="Oval 89"/>
                <p:cNvSpPr>
                  <a:spLocks noChangeArrowheads="1"/>
                </p:cNvSpPr>
                <p:nvPr/>
              </p:nvSpPr>
              <p:spPr bwMode="auto">
                <a:xfrm>
                  <a:off x="4320" y="2157"/>
                  <a:ext cx="435" cy="438"/>
                </a:xfrm>
                <a:prstGeom prst="ellipse">
                  <a:avLst/>
                </a:prstGeom>
                <a:solidFill>
                  <a:schemeClr val="accent1"/>
                </a:solid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62526" name="Oval 90"/>
                <p:cNvSpPr>
                  <a:spLocks noChangeArrowheads="1"/>
                </p:cNvSpPr>
                <p:nvPr/>
              </p:nvSpPr>
              <p:spPr bwMode="auto">
                <a:xfrm>
                  <a:off x="4368" y="2208"/>
                  <a:ext cx="336" cy="336"/>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C</a:t>
                  </a:r>
                </a:p>
              </p:txBody>
            </p:sp>
          </p:grpSp>
          <p:grpSp>
            <p:nvGrpSpPr>
              <p:cNvPr id="62490" name="Group 91"/>
              <p:cNvGrpSpPr>
                <a:grpSpLocks/>
              </p:cNvGrpSpPr>
              <p:nvPr/>
            </p:nvGrpSpPr>
            <p:grpSpPr bwMode="auto">
              <a:xfrm>
                <a:off x="3264" y="2784"/>
                <a:ext cx="432" cy="432"/>
                <a:chOff x="3456" y="2688"/>
                <a:chExt cx="432" cy="432"/>
              </a:xfrm>
            </p:grpSpPr>
            <p:sp>
              <p:nvSpPr>
                <p:cNvPr id="824412" name="Oval 92"/>
                <p:cNvSpPr>
                  <a:spLocks noChangeArrowheads="1"/>
                </p:cNvSpPr>
                <p:nvPr/>
              </p:nvSpPr>
              <p:spPr bwMode="auto">
                <a:xfrm>
                  <a:off x="3456" y="2688"/>
                  <a:ext cx="435" cy="435"/>
                </a:xfrm>
                <a:prstGeom prst="ellipse">
                  <a:avLst/>
                </a:prstGeom>
                <a:solidFill>
                  <a:schemeClr val="accent1"/>
                </a:solid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62524" name="Oval 93"/>
                <p:cNvSpPr>
                  <a:spLocks noChangeArrowheads="1"/>
                </p:cNvSpPr>
                <p:nvPr/>
              </p:nvSpPr>
              <p:spPr bwMode="auto">
                <a:xfrm>
                  <a:off x="3504" y="2736"/>
                  <a:ext cx="336" cy="336"/>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D</a:t>
                  </a:r>
                </a:p>
              </p:txBody>
            </p:sp>
          </p:grpSp>
          <p:sp>
            <p:nvSpPr>
              <p:cNvPr id="62491" name="Oval 94"/>
              <p:cNvSpPr>
                <a:spLocks noChangeArrowheads="1"/>
              </p:cNvSpPr>
              <p:nvPr/>
            </p:nvSpPr>
            <p:spPr bwMode="auto">
              <a:xfrm>
                <a:off x="1872" y="2784"/>
                <a:ext cx="432" cy="432"/>
              </a:xfrm>
              <a:prstGeom prst="ellipse">
                <a:avLst/>
              </a:prstGeom>
              <a:solidFill>
                <a:schemeClr val="accent1"/>
              </a:solidFill>
              <a:ln w="38100">
                <a:solidFill>
                  <a:srgbClr val="000000"/>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B</a:t>
                </a:r>
              </a:p>
            </p:txBody>
          </p:sp>
          <p:sp>
            <p:nvSpPr>
              <p:cNvPr id="62492" name="Oval 95"/>
              <p:cNvSpPr>
                <a:spLocks noChangeArrowheads="1"/>
              </p:cNvSpPr>
              <p:nvPr/>
            </p:nvSpPr>
            <p:spPr bwMode="auto">
              <a:xfrm>
                <a:off x="1872" y="1536"/>
                <a:ext cx="432" cy="432"/>
              </a:xfrm>
              <a:prstGeom prst="ellipse">
                <a:avLst/>
              </a:prstGeom>
              <a:solidFill>
                <a:schemeClr val="accent1"/>
              </a:solidFill>
              <a:ln w="38100">
                <a:solidFill>
                  <a:srgbClr val="000000"/>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A</a:t>
                </a:r>
              </a:p>
            </p:txBody>
          </p:sp>
          <p:grpSp>
            <p:nvGrpSpPr>
              <p:cNvPr id="62493" name="Group 96"/>
              <p:cNvGrpSpPr>
                <a:grpSpLocks/>
              </p:cNvGrpSpPr>
              <p:nvPr/>
            </p:nvGrpSpPr>
            <p:grpSpPr bwMode="auto">
              <a:xfrm>
                <a:off x="4608" y="1536"/>
                <a:ext cx="432" cy="432"/>
                <a:chOff x="3120" y="1536"/>
                <a:chExt cx="432" cy="432"/>
              </a:xfrm>
            </p:grpSpPr>
            <p:sp>
              <p:nvSpPr>
                <p:cNvPr id="824417" name="Oval 97"/>
                <p:cNvSpPr>
                  <a:spLocks noChangeArrowheads="1"/>
                </p:cNvSpPr>
                <p:nvPr/>
              </p:nvSpPr>
              <p:spPr bwMode="auto">
                <a:xfrm>
                  <a:off x="3120" y="1533"/>
                  <a:ext cx="435" cy="438"/>
                </a:xfrm>
                <a:prstGeom prst="ellipse">
                  <a:avLst/>
                </a:prstGeom>
                <a:solidFill>
                  <a:schemeClr val="accent1"/>
                </a:solid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62522" name="Oval 98"/>
                <p:cNvSpPr>
                  <a:spLocks noChangeArrowheads="1"/>
                </p:cNvSpPr>
                <p:nvPr/>
              </p:nvSpPr>
              <p:spPr bwMode="auto">
                <a:xfrm>
                  <a:off x="3168" y="1584"/>
                  <a:ext cx="336" cy="336"/>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E</a:t>
                  </a:r>
                </a:p>
              </p:txBody>
            </p:sp>
          </p:grpSp>
          <p:grpSp>
            <p:nvGrpSpPr>
              <p:cNvPr id="62494" name="Group 99"/>
              <p:cNvGrpSpPr>
                <a:grpSpLocks/>
              </p:cNvGrpSpPr>
              <p:nvPr/>
            </p:nvGrpSpPr>
            <p:grpSpPr bwMode="auto">
              <a:xfrm>
                <a:off x="4608" y="2784"/>
                <a:ext cx="432" cy="432"/>
                <a:chOff x="4224" y="2688"/>
                <a:chExt cx="432" cy="432"/>
              </a:xfrm>
            </p:grpSpPr>
            <p:sp>
              <p:nvSpPr>
                <p:cNvPr id="824420" name="Oval 100"/>
                <p:cNvSpPr>
                  <a:spLocks noChangeArrowheads="1"/>
                </p:cNvSpPr>
                <p:nvPr/>
              </p:nvSpPr>
              <p:spPr bwMode="auto">
                <a:xfrm>
                  <a:off x="4224" y="2688"/>
                  <a:ext cx="435" cy="435"/>
                </a:xfrm>
                <a:prstGeom prst="ellipse">
                  <a:avLst/>
                </a:prstGeom>
                <a:solidFill>
                  <a:schemeClr val="accent1"/>
                </a:solid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62520" name="Oval 101"/>
                <p:cNvSpPr>
                  <a:spLocks noChangeArrowheads="1"/>
                </p:cNvSpPr>
                <p:nvPr/>
              </p:nvSpPr>
              <p:spPr bwMode="auto">
                <a:xfrm>
                  <a:off x="4272" y="2736"/>
                  <a:ext cx="336" cy="336"/>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F</a:t>
                  </a:r>
                </a:p>
              </p:txBody>
            </p:sp>
          </p:grpSp>
          <p:sp>
            <p:nvSpPr>
              <p:cNvPr id="62495" name="Oval 102"/>
              <p:cNvSpPr>
                <a:spLocks noChangeArrowheads="1"/>
              </p:cNvSpPr>
              <p:nvPr/>
            </p:nvSpPr>
            <p:spPr bwMode="auto">
              <a:xfrm>
                <a:off x="864" y="2208"/>
                <a:ext cx="432" cy="432"/>
              </a:xfrm>
              <a:prstGeom prst="ellipse">
                <a:avLst/>
              </a:prstGeom>
              <a:solidFill>
                <a:schemeClr val="accent1"/>
              </a:solidFill>
              <a:ln w="38100">
                <a:solidFill>
                  <a:srgbClr val="000000"/>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S</a:t>
                </a:r>
              </a:p>
            </p:txBody>
          </p:sp>
          <p:cxnSp>
            <p:nvCxnSpPr>
              <p:cNvPr id="62496" name="AutoShape 103"/>
              <p:cNvCxnSpPr>
                <a:cxnSpLocks noChangeShapeType="1"/>
                <a:stCxn id="62495" idx="0"/>
                <a:endCxn id="62492" idx="2"/>
              </p:cNvCxnSpPr>
              <p:nvPr/>
            </p:nvCxnSpPr>
            <p:spPr bwMode="auto">
              <a:xfrm rot="-5400000">
                <a:off x="1248" y="1584"/>
                <a:ext cx="456" cy="792"/>
              </a:xfrm>
              <a:prstGeom prst="curvedConnector2">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2497" name="AutoShape 104"/>
              <p:cNvCxnSpPr>
                <a:cxnSpLocks noChangeShapeType="1"/>
                <a:stCxn id="62495" idx="4"/>
                <a:endCxn id="62491" idx="2"/>
              </p:cNvCxnSpPr>
              <p:nvPr/>
            </p:nvCxnSpPr>
            <p:spPr bwMode="auto">
              <a:xfrm rot="16200000" flipH="1">
                <a:off x="1296" y="2424"/>
                <a:ext cx="360" cy="792"/>
              </a:xfrm>
              <a:prstGeom prst="curvedConnector2">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2498" name="AutoShape 105"/>
              <p:cNvCxnSpPr>
                <a:cxnSpLocks noChangeShapeType="1"/>
                <a:stCxn id="62491" idx="7"/>
                <a:endCxn id="62492" idx="5"/>
              </p:cNvCxnSpPr>
              <p:nvPr/>
            </p:nvCxnSpPr>
            <p:spPr bwMode="auto">
              <a:xfrm rot="-5400000">
                <a:off x="1770" y="2376"/>
                <a:ext cx="942"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2499" name="AutoShape 106"/>
              <p:cNvCxnSpPr>
                <a:cxnSpLocks noChangeShapeType="1"/>
                <a:stCxn id="62492" idx="3"/>
                <a:endCxn id="62491" idx="1"/>
              </p:cNvCxnSpPr>
              <p:nvPr/>
            </p:nvCxnSpPr>
            <p:spPr bwMode="auto">
              <a:xfrm rot="5400000">
                <a:off x="1464" y="2376"/>
                <a:ext cx="942"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2500" name="AutoShape 107"/>
              <p:cNvCxnSpPr>
                <a:cxnSpLocks noChangeShapeType="1"/>
                <a:stCxn id="62492" idx="6"/>
                <a:endCxn id="824409" idx="2"/>
              </p:cNvCxnSpPr>
              <p:nvPr/>
            </p:nvCxnSpPr>
            <p:spPr bwMode="auto">
              <a:xfrm>
                <a:off x="2304" y="1752"/>
                <a:ext cx="960"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2501" name="AutoShape 108"/>
              <p:cNvCxnSpPr>
                <a:cxnSpLocks noChangeShapeType="1"/>
                <a:stCxn id="62491" idx="6"/>
                <a:endCxn id="824412" idx="2"/>
              </p:cNvCxnSpPr>
              <p:nvPr/>
            </p:nvCxnSpPr>
            <p:spPr bwMode="auto">
              <a:xfrm>
                <a:off x="2304" y="3000"/>
                <a:ext cx="960"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2502" name="AutoShape 109"/>
              <p:cNvCxnSpPr>
                <a:cxnSpLocks noChangeShapeType="1"/>
                <a:stCxn id="824412" idx="6"/>
                <a:endCxn id="824420" idx="2"/>
              </p:cNvCxnSpPr>
              <p:nvPr/>
            </p:nvCxnSpPr>
            <p:spPr bwMode="auto">
              <a:xfrm>
                <a:off x="3696" y="3000"/>
                <a:ext cx="912"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2503" name="AutoShape 110"/>
              <p:cNvCxnSpPr>
                <a:cxnSpLocks noChangeShapeType="1"/>
                <a:stCxn id="824409" idx="6"/>
                <a:endCxn id="824417" idx="2"/>
              </p:cNvCxnSpPr>
              <p:nvPr/>
            </p:nvCxnSpPr>
            <p:spPr bwMode="auto">
              <a:xfrm>
                <a:off x="3696" y="1752"/>
                <a:ext cx="912"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2504" name="AutoShape 111"/>
              <p:cNvCxnSpPr>
                <a:cxnSpLocks noChangeShapeType="1"/>
                <a:stCxn id="824417" idx="4"/>
                <a:endCxn id="824420" idx="0"/>
              </p:cNvCxnSpPr>
              <p:nvPr/>
            </p:nvCxnSpPr>
            <p:spPr bwMode="auto">
              <a:xfrm rot="5400000">
                <a:off x="4416" y="2376"/>
                <a:ext cx="816"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2505" name="AutoShape 112"/>
              <p:cNvCxnSpPr>
                <a:cxnSpLocks noChangeShapeType="1"/>
                <a:stCxn id="824420" idx="6"/>
                <a:endCxn id="824417" idx="6"/>
              </p:cNvCxnSpPr>
              <p:nvPr/>
            </p:nvCxnSpPr>
            <p:spPr bwMode="auto">
              <a:xfrm flipV="1">
                <a:off x="5040" y="1752"/>
                <a:ext cx="1" cy="1248"/>
              </a:xfrm>
              <a:prstGeom prst="curvedConnector3">
                <a:avLst>
                  <a:gd name="adj1" fmla="val 14400005"/>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2506" name="AutoShape 113"/>
              <p:cNvCxnSpPr>
                <a:cxnSpLocks noChangeShapeType="1"/>
                <a:stCxn id="824409" idx="1"/>
                <a:endCxn id="62526" idx="7"/>
              </p:cNvCxnSpPr>
              <p:nvPr/>
            </p:nvCxnSpPr>
            <p:spPr bwMode="auto">
              <a:xfrm rot="5400000" flipV="1">
                <a:off x="3446" y="1480"/>
                <a:ext cx="34" cy="272"/>
              </a:xfrm>
              <a:prstGeom prst="curvedConnector3">
                <a:avLst>
                  <a:gd name="adj1" fmla="val -608824"/>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2507" name="AutoShape 114"/>
              <p:cNvCxnSpPr>
                <a:cxnSpLocks noChangeShapeType="1"/>
                <a:stCxn id="824412" idx="3"/>
                <a:endCxn id="824412" idx="5"/>
              </p:cNvCxnSpPr>
              <p:nvPr/>
            </p:nvCxnSpPr>
            <p:spPr bwMode="auto">
              <a:xfrm rot="16200000" flipH="1">
                <a:off x="3479" y="3001"/>
                <a:ext cx="1" cy="306"/>
              </a:xfrm>
              <a:prstGeom prst="curvedConnector3">
                <a:avLst>
                  <a:gd name="adj1" fmla="val 20700009"/>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62508" name="Text Box 115"/>
              <p:cNvSpPr txBox="1">
                <a:spLocks noChangeArrowheads="1"/>
              </p:cNvSpPr>
              <p:nvPr/>
            </p:nvSpPr>
            <p:spPr bwMode="auto">
              <a:xfrm>
                <a:off x="5151" y="2271"/>
                <a:ext cx="277"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b</a:t>
                </a:r>
              </a:p>
            </p:txBody>
          </p:sp>
          <p:sp>
            <p:nvSpPr>
              <p:cNvPr id="62509" name="Text Box 116"/>
              <p:cNvSpPr txBox="1">
                <a:spLocks noChangeArrowheads="1"/>
              </p:cNvSpPr>
              <p:nvPr/>
            </p:nvSpPr>
            <p:spPr bwMode="auto">
              <a:xfrm>
                <a:off x="1170" y="1597"/>
                <a:ext cx="263"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a</a:t>
                </a:r>
              </a:p>
            </p:txBody>
          </p:sp>
          <p:sp>
            <p:nvSpPr>
              <p:cNvPr id="62510" name="Text Box 117"/>
              <p:cNvSpPr txBox="1">
                <a:spLocks noChangeArrowheads="1"/>
              </p:cNvSpPr>
              <p:nvPr/>
            </p:nvSpPr>
            <p:spPr bwMode="auto">
              <a:xfrm>
                <a:off x="2177" y="2221"/>
                <a:ext cx="263"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a</a:t>
                </a:r>
              </a:p>
            </p:txBody>
          </p:sp>
          <p:sp>
            <p:nvSpPr>
              <p:cNvPr id="62511" name="Text Box 118"/>
              <p:cNvSpPr txBox="1">
                <a:spLocks noChangeArrowheads="1"/>
              </p:cNvSpPr>
              <p:nvPr/>
            </p:nvSpPr>
            <p:spPr bwMode="auto">
              <a:xfrm>
                <a:off x="2706" y="1466"/>
                <a:ext cx="263"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a</a:t>
                </a:r>
              </a:p>
            </p:txBody>
          </p:sp>
          <p:sp>
            <p:nvSpPr>
              <p:cNvPr id="62512" name="Text Box 119"/>
              <p:cNvSpPr txBox="1">
                <a:spLocks noChangeArrowheads="1"/>
              </p:cNvSpPr>
              <p:nvPr/>
            </p:nvSpPr>
            <p:spPr bwMode="auto">
              <a:xfrm>
                <a:off x="4627" y="2221"/>
                <a:ext cx="263"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a</a:t>
                </a:r>
              </a:p>
            </p:txBody>
          </p:sp>
          <p:sp>
            <p:nvSpPr>
              <p:cNvPr id="62513" name="Text Box 120"/>
              <p:cNvSpPr txBox="1">
                <a:spLocks noChangeArrowheads="1"/>
              </p:cNvSpPr>
              <p:nvPr/>
            </p:nvSpPr>
            <p:spPr bwMode="auto">
              <a:xfrm>
                <a:off x="4146" y="2895"/>
                <a:ext cx="263"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a</a:t>
                </a:r>
              </a:p>
            </p:txBody>
          </p:sp>
          <p:sp>
            <p:nvSpPr>
              <p:cNvPr id="62514" name="Text Box 121"/>
              <p:cNvSpPr txBox="1">
                <a:spLocks noChangeArrowheads="1"/>
              </p:cNvSpPr>
              <p:nvPr/>
            </p:nvSpPr>
            <p:spPr bwMode="auto">
              <a:xfrm>
                <a:off x="1313" y="2847"/>
                <a:ext cx="277"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b</a:t>
                </a:r>
              </a:p>
            </p:txBody>
          </p:sp>
          <p:sp>
            <p:nvSpPr>
              <p:cNvPr id="62515" name="Text Box 122"/>
              <p:cNvSpPr txBox="1">
                <a:spLocks noChangeArrowheads="1"/>
              </p:cNvSpPr>
              <p:nvPr/>
            </p:nvSpPr>
            <p:spPr bwMode="auto">
              <a:xfrm>
                <a:off x="1696" y="2271"/>
                <a:ext cx="277"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b</a:t>
                </a:r>
              </a:p>
            </p:txBody>
          </p:sp>
          <p:sp>
            <p:nvSpPr>
              <p:cNvPr id="62516" name="Text Box 123"/>
              <p:cNvSpPr txBox="1">
                <a:spLocks noChangeArrowheads="1"/>
              </p:cNvSpPr>
              <p:nvPr/>
            </p:nvSpPr>
            <p:spPr bwMode="auto">
              <a:xfrm>
                <a:off x="2752" y="2941"/>
                <a:ext cx="277"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b</a:t>
                </a:r>
              </a:p>
            </p:txBody>
          </p:sp>
          <p:sp>
            <p:nvSpPr>
              <p:cNvPr id="62517" name="Text Box 124"/>
              <p:cNvSpPr txBox="1">
                <a:spLocks noChangeArrowheads="1"/>
              </p:cNvSpPr>
              <p:nvPr/>
            </p:nvSpPr>
            <p:spPr bwMode="auto">
              <a:xfrm>
                <a:off x="4048" y="1461"/>
                <a:ext cx="277"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b</a:t>
                </a:r>
              </a:p>
            </p:txBody>
          </p:sp>
          <p:sp>
            <p:nvSpPr>
              <p:cNvPr id="62518" name="Text Box 125"/>
              <p:cNvSpPr txBox="1">
                <a:spLocks noChangeArrowheads="1"/>
              </p:cNvSpPr>
              <p:nvPr/>
            </p:nvSpPr>
            <p:spPr bwMode="auto">
              <a:xfrm>
                <a:off x="3377" y="3281"/>
                <a:ext cx="277"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b</a:t>
                </a:r>
              </a:p>
            </p:txBody>
          </p:sp>
        </p:grpSp>
        <p:cxnSp>
          <p:nvCxnSpPr>
            <p:cNvPr id="62484" name="AutoShape 128"/>
            <p:cNvCxnSpPr>
              <a:cxnSpLocks noChangeShapeType="1"/>
              <a:stCxn id="62520" idx="1"/>
              <a:endCxn id="62526" idx="5"/>
            </p:cNvCxnSpPr>
            <p:nvPr/>
          </p:nvCxnSpPr>
          <p:spPr bwMode="auto">
            <a:xfrm flipH="1" flipV="1">
              <a:off x="6675768" y="1261587"/>
              <a:ext cx="1351187" cy="1311977"/>
            </a:xfrm>
            <a:prstGeom prst="straightConnector1">
              <a:avLst/>
            </a:prstGeom>
            <a:noFill/>
            <a:ln w="38100">
              <a:solidFill>
                <a:schemeClr val="bg2"/>
              </a:solidFill>
              <a:round/>
              <a:headEnd/>
              <a:tailEnd type="triangle" w="lg" len="lg"/>
            </a:ln>
            <a:extLst>
              <a:ext uri="{909E8E84-426E-40DD-AFC4-6F175D3DCCD1}">
                <a14:hiddenFill xmlns:a14="http://schemas.microsoft.com/office/drawing/2010/main">
                  <a:noFill/>
                </a14:hiddenFill>
              </a:ext>
            </a:extLst>
          </p:spPr>
        </p:cxnSp>
        <p:cxnSp>
          <p:nvCxnSpPr>
            <p:cNvPr id="62485" name="AutoShape 129"/>
            <p:cNvCxnSpPr>
              <a:cxnSpLocks noChangeShapeType="1"/>
              <a:stCxn id="62522" idx="3"/>
              <a:endCxn id="62524" idx="7"/>
            </p:cNvCxnSpPr>
            <p:nvPr/>
          </p:nvCxnSpPr>
          <p:spPr bwMode="auto">
            <a:xfrm flipH="1">
              <a:off x="6675768" y="1261587"/>
              <a:ext cx="1351187" cy="1311977"/>
            </a:xfrm>
            <a:prstGeom prst="straightConnector1">
              <a:avLst/>
            </a:prstGeom>
            <a:noFill/>
            <a:ln w="38100">
              <a:solidFill>
                <a:schemeClr val="bg2"/>
              </a:solidFill>
              <a:round/>
              <a:headEnd/>
              <a:tailEnd type="triangle" w="lg" len="lg"/>
            </a:ln>
            <a:extLst>
              <a:ext uri="{909E8E84-426E-40DD-AFC4-6F175D3DCCD1}">
                <a14:hiddenFill xmlns:a14="http://schemas.microsoft.com/office/drawing/2010/main">
                  <a:noFill/>
                </a14:hiddenFill>
              </a:ext>
            </a:extLst>
          </p:spPr>
        </p:cxnSp>
        <p:sp>
          <p:nvSpPr>
            <p:cNvPr id="64520" name="Text Box 130"/>
            <p:cNvSpPr txBox="1">
              <a:spLocks noChangeArrowheads="1"/>
            </p:cNvSpPr>
            <p:nvPr/>
          </p:nvSpPr>
          <p:spPr bwMode="auto">
            <a:xfrm>
              <a:off x="6852256" y="959555"/>
              <a:ext cx="319088" cy="457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defRPr/>
              </a:pPr>
              <a:r>
                <a:rPr lang="en-US" altLang="zh-CN" sz="2400" b="0" dirty="0">
                  <a:solidFill>
                    <a:schemeClr val="bg2"/>
                  </a:solidFill>
                  <a:latin typeface="+mj-lt"/>
                </a:rPr>
                <a:t>a</a:t>
              </a:r>
            </a:p>
          </p:txBody>
        </p:sp>
        <p:sp>
          <p:nvSpPr>
            <p:cNvPr id="824507" name="AutoShape 187"/>
            <p:cNvSpPr>
              <a:spLocks noChangeArrowheads="1"/>
            </p:cNvSpPr>
            <p:nvPr/>
          </p:nvSpPr>
          <p:spPr bwMode="auto">
            <a:xfrm>
              <a:off x="2894618" y="1885001"/>
              <a:ext cx="415925" cy="328588"/>
            </a:xfrm>
            <a:prstGeom prst="rightArrow">
              <a:avLst>
                <a:gd name="adj1" fmla="val 50000"/>
                <a:gd name="adj2" fmla="val 31643"/>
              </a:avLst>
            </a:prstGeom>
            <a:solidFill>
              <a:schemeClr val="accent1"/>
            </a:solidFill>
            <a:ln w="9525">
              <a:solidFill>
                <a:schemeClr val="bg2"/>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64525" name="Rectangle 233"/>
            <p:cNvSpPr>
              <a:spLocks noChangeArrowheads="1"/>
            </p:cNvSpPr>
            <p:nvPr/>
          </p:nvSpPr>
          <p:spPr bwMode="auto">
            <a:xfrm>
              <a:off x="6607781" y="457941"/>
              <a:ext cx="361950" cy="500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defRPr/>
              </a:pPr>
              <a:r>
                <a:rPr lang="en-US" altLang="zh-CN" sz="2400" b="0" dirty="0">
                  <a:solidFill>
                    <a:schemeClr val="bg2"/>
                  </a:solidFill>
                  <a:latin typeface="+mj-lt"/>
                </a:rPr>
                <a:t>a</a:t>
              </a:r>
            </a:p>
          </p:txBody>
        </p:sp>
      </p:grpSp>
      <p:sp>
        <p:nvSpPr>
          <p:cNvPr id="824562" name="Rectangle 242"/>
          <p:cNvSpPr>
            <a:spLocks noChangeArrowheads="1"/>
          </p:cNvSpPr>
          <p:nvPr/>
        </p:nvSpPr>
        <p:spPr bwMode="auto">
          <a:xfrm>
            <a:off x="119063" y="2547938"/>
            <a:ext cx="1989137" cy="1773237"/>
          </a:xfrm>
          <a:prstGeom prst="rect">
            <a:avLst/>
          </a:prstGeom>
          <a:noFill/>
          <a:ln w="9525">
            <a:noFill/>
            <a:miter lim="800000"/>
            <a:headEnd/>
            <a:tailEnd/>
          </a:ln>
          <a:effectLst/>
        </p:spPr>
        <p:txBody>
          <a:bodyPr wrap="none" lIns="92075" tIns="46038" rIns="92075" bIns="46038">
            <a:spAutoFit/>
          </a:bodyPr>
          <a:lstStyle/>
          <a:p>
            <a:pPr marL="457200" indent="-457200">
              <a:lnSpc>
                <a:spcPct val="110000"/>
              </a:lnSpc>
              <a:spcBef>
                <a:spcPct val="20000"/>
              </a:spcBef>
              <a:buClr>
                <a:schemeClr val="folHlink"/>
              </a:buClr>
              <a:buSzPct val="75000"/>
              <a:buFont typeface="Monotype Sorts" pitchFamily="2" charset="2"/>
              <a:buNone/>
              <a:defRPr/>
            </a:pPr>
            <a:r>
              <a:rPr lang="zh-CN" altLang="en-US" dirty="0">
                <a:solidFill>
                  <a:schemeClr val="bg2"/>
                </a:solidFill>
                <a:effectLst>
                  <a:outerShdw blurRad="38100" dist="38100" dir="2700000" algn="tl">
                    <a:srgbClr val="000000"/>
                  </a:outerShdw>
                </a:effectLst>
              </a:rPr>
              <a:t>初始划分：</a:t>
            </a:r>
          </a:p>
          <a:p>
            <a:pPr marL="457200" indent="-457200">
              <a:lnSpc>
                <a:spcPct val="110000"/>
              </a:lnSpc>
              <a:spcBef>
                <a:spcPct val="20000"/>
              </a:spcBef>
              <a:buClr>
                <a:schemeClr val="folHlink"/>
              </a:buClr>
              <a:buSzPct val="75000"/>
              <a:buFont typeface="Monotype Sorts" pitchFamily="2" charset="2"/>
              <a:buNone/>
              <a:defRPr/>
            </a:pPr>
            <a:r>
              <a:rPr lang="zh-CN" altLang="en-US" dirty="0">
                <a:solidFill>
                  <a:schemeClr val="tx1"/>
                </a:solidFill>
              </a:rPr>
              <a:t>非终态</a:t>
            </a:r>
          </a:p>
          <a:p>
            <a:pPr marL="457200" indent="-457200">
              <a:lnSpc>
                <a:spcPct val="110000"/>
              </a:lnSpc>
              <a:spcBef>
                <a:spcPct val="40000"/>
              </a:spcBef>
              <a:buClr>
                <a:schemeClr val="folHlink"/>
              </a:buClr>
              <a:buSzPct val="75000"/>
              <a:buFont typeface="Monotype Sorts" pitchFamily="2" charset="2"/>
              <a:buNone/>
              <a:defRPr/>
            </a:pPr>
            <a:r>
              <a:rPr lang="zh-CN" altLang="en-US" dirty="0">
                <a:solidFill>
                  <a:schemeClr val="tx1"/>
                </a:solidFill>
              </a:rPr>
              <a:t>终态</a:t>
            </a:r>
          </a:p>
        </p:txBody>
      </p:sp>
      <p:sp>
        <p:nvSpPr>
          <p:cNvPr id="824565" name="Rectangle 245"/>
          <p:cNvSpPr>
            <a:spLocks noChangeArrowheads="1"/>
          </p:cNvSpPr>
          <p:nvPr/>
        </p:nvSpPr>
        <p:spPr bwMode="auto">
          <a:xfrm>
            <a:off x="1377950" y="3124200"/>
            <a:ext cx="2486025" cy="561975"/>
          </a:xfrm>
          <a:prstGeom prst="rect">
            <a:avLst/>
          </a:prstGeom>
          <a:solidFill>
            <a:srgbClr val="FFFFCC"/>
          </a:solidFill>
          <a:ln w="9525">
            <a:noFill/>
            <a:miter lim="800000"/>
            <a:headEnd/>
            <a:tailEnd/>
          </a:ln>
          <a:effectLst/>
        </p:spPr>
        <p:txBody>
          <a:bodyPr lIns="92075" tIns="46038" rIns="92075" bIns="46038">
            <a:spAutoFit/>
          </a:bodyPr>
          <a:lstStyle/>
          <a:p>
            <a:pPr marL="457200" indent="-457200">
              <a:lnSpc>
                <a:spcPct val="110000"/>
              </a:lnSpc>
              <a:spcBef>
                <a:spcPct val="20000"/>
              </a:spcBef>
              <a:buClr>
                <a:schemeClr val="folHlink"/>
              </a:buClr>
              <a:buSzPct val="75000"/>
              <a:buFont typeface="Monotype Sorts" pitchFamily="2" charset="2"/>
              <a:buNone/>
              <a:defRPr/>
            </a:pPr>
            <a:r>
              <a:rPr lang="en-US" altLang="zh-CN" dirty="0">
                <a:solidFill>
                  <a:schemeClr val="bg2"/>
                </a:solidFill>
                <a:effectLst>
                  <a:outerShdw blurRad="38100" dist="38100" dir="2700000" algn="tl">
                    <a:srgbClr val="FFFFFF"/>
                  </a:outerShdw>
                </a:effectLst>
                <a:latin typeface="Times New Roman" pitchFamily="18" charset="0"/>
              </a:rPr>
              <a:t>I</a:t>
            </a:r>
            <a:r>
              <a:rPr lang="en-US" altLang="zh-CN" baseline="-25000" dirty="0">
                <a:solidFill>
                  <a:schemeClr val="bg2"/>
                </a:solidFill>
                <a:effectLst>
                  <a:outerShdw blurRad="38100" dist="38100" dir="2700000" algn="tl">
                    <a:srgbClr val="FFFFFF"/>
                  </a:outerShdw>
                </a:effectLst>
                <a:latin typeface="Times New Roman" pitchFamily="18" charset="0"/>
              </a:rPr>
              <a:t>0</a:t>
            </a:r>
            <a:r>
              <a:rPr lang="en-US" altLang="zh-CN" dirty="0">
                <a:solidFill>
                  <a:schemeClr val="bg2"/>
                </a:solidFill>
                <a:effectLst>
                  <a:outerShdw blurRad="38100" dist="38100" dir="2700000" algn="tl">
                    <a:srgbClr val="FFFFFF"/>
                  </a:outerShdw>
                </a:effectLst>
                <a:latin typeface="Times New Roman" pitchFamily="18" charset="0"/>
              </a:rPr>
              <a:t>=</a:t>
            </a:r>
            <a:r>
              <a:rPr lang="zh-CN" altLang="zh-CN" dirty="0">
                <a:solidFill>
                  <a:schemeClr val="bg2"/>
                </a:solidFill>
                <a:latin typeface="Times New Roman" pitchFamily="18" charset="0"/>
              </a:rPr>
              <a:t>{</a:t>
            </a:r>
            <a:r>
              <a:rPr lang="en-US" altLang="zh-CN" dirty="0">
                <a:solidFill>
                  <a:schemeClr val="bg2"/>
                </a:solidFill>
                <a:latin typeface="Times New Roman" pitchFamily="18" charset="0"/>
              </a:rPr>
              <a:t>S,A,B}</a:t>
            </a:r>
          </a:p>
        </p:txBody>
      </p:sp>
      <p:sp>
        <p:nvSpPr>
          <p:cNvPr id="824566" name="Rectangle 246"/>
          <p:cNvSpPr>
            <a:spLocks noChangeArrowheads="1"/>
          </p:cNvSpPr>
          <p:nvPr/>
        </p:nvSpPr>
        <p:spPr bwMode="auto">
          <a:xfrm>
            <a:off x="2124075" y="6858000"/>
            <a:ext cx="800100" cy="561975"/>
          </a:xfrm>
          <a:prstGeom prst="rect">
            <a:avLst/>
          </a:prstGeom>
          <a:noFill/>
          <a:ln w="9525">
            <a:noFill/>
            <a:miter lim="800000"/>
            <a:headEnd/>
            <a:tailEnd/>
          </a:ln>
          <a:effectLst/>
        </p:spPr>
        <p:txBody>
          <a:bodyPr wrap="none" lIns="92075" tIns="46038" rIns="92075" bIns="46038">
            <a:spAutoFit/>
          </a:bodyPr>
          <a:lstStyle/>
          <a:p>
            <a:pPr marL="457200" indent="-457200">
              <a:lnSpc>
                <a:spcPct val="110000"/>
              </a:lnSpc>
              <a:spcBef>
                <a:spcPct val="20000"/>
              </a:spcBef>
              <a:buClr>
                <a:schemeClr val="folHlink"/>
              </a:buClr>
              <a:buSzPct val="75000"/>
              <a:buFont typeface="Monotype Sorts" pitchFamily="2" charset="2"/>
              <a:buNone/>
              <a:defRPr/>
            </a:pPr>
            <a:r>
              <a:rPr lang="zh-CN" altLang="en-US">
                <a:solidFill>
                  <a:schemeClr val="tx1"/>
                </a:solidFill>
              </a:rPr>
              <a:t>对</a:t>
            </a:r>
            <a:r>
              <a:rPr lang="en-US" altLang="zh-CN">
                <a:solidFill>
                  <a:schemeClr val="tx1"/>
                </a:solidFill>
                <a:effectLst>
                  <a:outerShdw blurRad="38100" dist="38100" dir="2700000" algn="tl">
                    <a:srgbClr val="000000"/>
                  </a:outerShdw>
                </a:effectLst>
                <a:latin typeface="Times New Roman" pitchFamily="18" charset="0"/>
              </a:rPr>
              <a:t>I</a:t>
            </a:r>
            <a:r>
              <a:rPr lang="en-US" altLang="zh-CN" baseline="-25000">
                <a:solidFill>
                  <a:schemeClr val="tx1"/>
                </a:solidFill>
                <a:effectLst>
                  <a:outerShdw blurRad="38100" dist="38100" dir="2700000" algn="tl">
                    <a:srgbClr val="000000"/>
                  </a:outerShdw>
                </a:effectLst>
                <a:latin typeface="Times New Roman" pitchFamily="18" charset="0"/>
              </a:rPr>
              <a:t>0</a:t>
            </a:r>
          </a:p>
        </p:txBody>
      </p:sp>
      <p:sp>
        <p:nvSpPr>
          <p:cNvPr id="824568" name="Text Box 248"/>
          <p:cNvSpPr txBox="1">
            <a:spLocks noChangeArrowheads="1"/>
          </p:cNvSpPr>
          <p:nvPr/>
        </p:nvSpPr>
        <p:spPr bwMode="auto">
          <a:xfrm>
            <a:off x="26988" y="4449763"/>
            <a:ext cx="1368425" cy="528637"/>
          </a:xfrm>
          <a:prstGeom prst="rect">
            <a:avLst/>
          </a:prstGeom>
          <a:noFill/>
          <a:ln w="9525">
            <a:noFill/>
            <a:miter lim="800000"/>
            <a:headEnd/>
            <a:tailEnd/>
          </a:ln>
          <a:effectLst/>
        </p:spPr>
        <p:txBody>
          <a:bodyPr lIns="92075" tIns="46038" rIns="92075" bIns="46038">
            <a:spAutoFit/>
          </a:bodyPr>
          <a:lstStyle/>
          <a:p>
            <a:pPr marL="457200" indent="-368300">
              <a:lnSpc>
                <a:spcPct val="110000"/>
              </a:lnSpc>
              <a:spcBef>
                <a:spcPct val="50000"/>
              </a:spcBef>
              <a:buClr>
                <a:schemeClr val="folHlink"/>
              </a:buClr>
              <a:buSzPct val="75000"/>
              <a:buFont typeface="Monotype Sorts" pitchFamily="2" charset="2"/>
              <a:buNone/>
              <a:defRPr/>
            </a:pPr>
            <a:r>
              <a:rPr lang="zh-CN" altLang="en-US" dirty="0">
                <a:solidFill>
                  <a:schemeClr val="bg2"/>
                </a:solidFill>
                <a:effectLst>
                  <a:outerShdw blurRad="38100" dist="38100" dir="2700000" algn="tl">
                    <a:srgbClr val="000000"/>
                  </a:outerShdw>
                </a:effectLst>
                <a:latin typeface="Times New Roman" pitchFamily="18" charset="0"/>
              </a:rPr>
              <a:t>对</a:t>
            </a:r>
            <a:r>
              <a:rPr lang="en-US" altLang="zh-CN" dirty="0">
                <a:solidFill>
                  <a:schemeClr val="bg2"/>
                </a:solidFill>
                <a:effectLst>
                  <a:outerShdw blurRad="38100" dist="38100" dir="2700000" algn="tl">
                    <a:srgbClr val="000000"/>
                  </a:outerShdw>
                </a:effectLst>
                <a:latin typeface="Times New Roman" pitchFamily="18" charset="0"/>
              </a:rPr>
              <a:t>I</a:t>
            </a:r>
            <a:r>
              <a:rPr lang="en-US" altLang="zh-CN" baseline="-25000" dirty="0">
                <a:solidFill>
                  <a:schemeClr val="bg2"/>
                </a:solidFill>
                <a:effectLst>
                  <a:outerShdw blurRad="38100" dist="38100" dir="2700000" algn="tl">
                    <a:srgbClr val="000000"/>
                  </a:outerShdw>
                </a:effectLst>
                <a:latin typeface="Times New Roman" pitchFamily="18" charset="0"/>
              </a:rPr>
              <a:t>0</a:t>
            </a:r>
            <a:r>
              <a:rPr lang="en-US" altLang="zh-CN" dirty="0">
                <a:solidFill>
                  <a:schemeClr val="bg2"/>
                </a:solidFill>
                <a:effectLst>
                  <a:outerShdw blurRad="38100" dist="38100" dir="2700000" algn="tl">
                    <a:srgbClr val="000000"/>
                  </a:outerShdw>
                </a:effectLst>
                <a:latin typeface="Times New Roman" pitchFamily="18" charset="0"/>
              </a:rPr>
              <a:t> </a:t>
            </a:r>
            <a:r>
              <a:rPr lang="zh-CN" altLang="en-US" dirty="0">
                <a:solidFill>
                  <a:schemeClr val="bg2"/>
                </a:solidFill>
                <a:effectLst>
                  <a:outerShdw blurRad="38100" dist="38100" dir="2700000" algn="tl">
                    <a:srgbClr val="000000"/>
                  </a:outerShdw>
                </a:effectLst>
                <a:latin typeface="Times New Roman" pitchFamily="18" charset="0"/>
              </a:rPr>
              <a:t>：</a:t>
            </a:r>
          </a:p>
        </p:txBody>
      </p:sp>
      <p:sp>
        <p:nvSpPr>
          <p:cNvPr id="824569" name="Rectangle 249"/>
          <p:cNvSpPr>
            <a:spLocks noChangeArrowheads="1"/>
          </p:cNvSpPr>
          <p:nvPr/>
        </p:nvSpPr>
        <p:spPr bwMode="auto">
          <a:xfrm>
            <a:off x="1252538" y="5529263"/>
            <a:ext cx="2611437" cy="566737"/>
          </a:xfrm>
          <a:prstGeom prst="rect">
            <a:avLst/>
          </a:prstGeom>
          <a:solidFill>
            <a:schemeClr val="tx2">
              <a:lumMod val="20000"/>
              <a:lumOff val="80000"/>
            </a:schemeClr>
          </a:solidFill>
          <a:ln w="9525">
            <a:noFill/>
            <a:miter lim="800000"/>
            <a:headEnd/>
            <a:tailEnd/>
          </a:ln>
          <a:effectLst/>
        </p:spPr>
        <p:txBody>
          <a:bodyPr lIns="92075" tIns="46038" rIns="92075" bIns="46038">
            <a:spAutoFit/>
          </a:bodyPr>
          <a:lstStyle/>
          <a:p>
            <a:pPr marL="457200" indent="-457200">
              <a:lnSpc>
                <a:spcPct val="110000"/>
              </a:lnSpc>
              <a:spcBef>
                <a:spcPct val="20000"/>
              </a:spcBef>
              <a:buClr>
                <a:schemeClr val="folHlink"/>
              </a:buClr>
              <a:buSzPct val="75000"/>
              <a:buFont typeface="Monotype Sorts" pitchFamily="2" charset="2"/>
              <a:buNone/>
              <a:defRPr/>
            </a:pPr>
            <a:r>
              <a:rPr lang="en-US" altLang="zh-CN" dirty="0">
                <a:solidFill>
                  <a:schemeClr val="bg2"/>
                </a:solidFill>
                <a:latin typeface="+mj-lt"/>
              </a:rPr>
              <a:t>δ(</a:t>
            </a:r>
            <a:r>
              <a:rPr lang="en-US" altLang="zh-CN" dirty="0" err="1">
                <a:solidFill>
                  <a:schemeClr val="bg2"/>
                </a:solidFill>
                <a:latin typeface="+mj-lt"/>
              </a:rPr>
              <a:t>B,a</a:t>
            </a:r>
            <a:r>
              <a:rPr lang="en-US" altLang="zh-CN" dirty="0">
                <a:solidFill>
                  <a:schemeClr val="bg2"/>
                </a:solidFill>
                <a:latin typeface="+mj-lt"/>
              </a:rPr>
              <a:t>)</a:t>
            </a:r>
            <a:r>
              <a:rPr lang="en-US" altLang="zh-CN" dirty="0">
                <a:solidFill>
                  <a:schemeClr val="bg2"/>
                </a:solidFill>
                <a:effectLst>
                  <a:outerShdw blurRad="38100" dist="38100" dir="2700000" algn="tl">
                    <a:srgbClr val="C0C0C0"/>
                  </a:outerShdw>
                </a:effectLst>
                <a:latin typeface="Times New Roman" pitchFamily="18" charset="0"/>
              </a:rPr>
              <a:t>=A </a:t>
            </a:r>
            <a:r>
              <a:rPr lang="en-US" altLang="zh-CN" dirty="0">
                <a:solidFill>
                  <a:schemeClr val="bg2"/>
                </a:solidFill>
              </a:rPr>
              <a:t>∈</a:t>
            </a:r>
            <a:r>
              <a:rPr lang="en-US" altLang="zh-CN" dirty="0">
                <a:solidFill>
                  <a:schemeClr val="bg2"/>
                </a:solidFill>
                <a:effectLst>
                  <a:outerShdw blurRad="38100" dist="38100" dir="2700000" algn="tl">
                    <a:srgbClr val="C0C0C0"/>
                  </a:outerShdw>
                </a:effectLst>
                <a:latin typeface="Times New Roman" pitchFamily="18" charset="0"/>
              </a:rPr>
              <a:t>I</a:t>
            </a:r>
            <a:r>
              <a:rPr lang="en-US" altLang="zh-CN" baseline="-25000" dirty="0">
                <a:solidFill>
                  <a:schemeClr val="bg2"/>
                </a:solidFill>
                <a:effectLst>
                  <a:outerShdw blurRad="38100" dist="38100" dir="2700000" algn="tl">
                    <a:srgbClr val="C0C0C0"/>
                  </a:outerShdw>
                </a:effectLst>
                <a:latin typeface="Times New Roman" pitchFamily="18" charset="0"/>
              </a:rPr>
              <a:t>0</a:t>
            </a:r>
          </a:p>
        </p:txBody>
      </p:sp>
      <p:sp>
        <p:nvSpPr>
          <p:cNvPr id="824570" name="Rectangle 250"/>
          <p:cNvSpPr>
            <a:spLocks noChangeArrowheads="1"/>
          </p:cNvSpPr>
          <p:nvPr/>
        </p:nvSpPr>
        <p:spPr bwMode="auto">
          <a:xfrm>
            <a:off x="1252538" y="5026025"/>
            <a:ext cx="2632075" cy="566738"/>
          </a:xfrm>
          <a:prstGeom prst="rect">
            <a:avLst/>
          </a:prstGeom>
          <a:solidFill>
            <a:schemeClr val="tx2">
              <a:lumMod val="20000"/>
              <a:lumOff val="80000"/>
            </a:schemeClr>
          </a:solidFill>
          <a:ln w="9525">
            <a:noFill/>
            <a:miter lim="800000"/>
            <a:headEnd/>
            <a:tailEnd/>
          </a:ln>
          <a:effectLst/>
        </p:spPr>
        <p:txBody>
          <a:bodyPr lIns="92075" tIns="46038" rIns="92075" bIns="46038">
            <a:spAutoFit/>
          </a:bodyPr>
          <a:lstStyle/>
          <a:p>
            <a:pPr marL="457200" indent="-457200">
              <a:lnSpc>
                <a:spcPct val="110000"/>
              </a:lnSpc>
              <a:spcBef>
                <a:spcPct val="20000"/>
              </a:spcBef>
              <a:buClr>
                <a:schemeClr val="folHlink"/>
              </a:buClr>
              <a:buSzPct val="75000"/>
              <a:defRPr/>
            </a:pPr>
            <a:r>
              <a:rPr lang="en-US" altLang="zh-CN" dirty="0">
                <a:solidFill>
                  <a:schemeClr val="bg2"/>
                </a:solidFill>
                <a:latin typeface="+mj-lt"/>
              </a:rPr>
              <a:t>δ(</a:t>
            </a:r>
            <a:r>
              <a:rPr lang="en-US" altLang="zh-CN" dirty="0" err="1">
                <a:solidFill>
                  <a:schemeClr val="bg2"/>
                </a:solidFill>
                <a:latin typeface="+mj-lt"/>
              </a:rPr>
              <a:t>A,a</a:t>
            </a:r>
            <a:r>
              <a:rPr lang="en-US" altLang="zh-CN" dirty="0">
                <a:solidFill>
                  <a:schemeClr val="bg2"/>
                </a:solidFill>
                <a:latin typeface="+mj-lt"/>
              </a:rPr>
              <a:t>)=C</a:t>
            </a:r>
            <a:r>
              <a:rPr lang="en-US" altLang="zh-CN" dirty="0">
                <a:solidFill>
                  <a:schemeClr val="bg2"/>
                </a:solidFill>
              </a:rPr>
              <a:t>∈</a:t>
            </a:r>
            <a:r>
              <a:rPr lang="en-US" altLang="zh-CN" dirty="0">
                <a:solidFill>
                  <a:schemeClr val="bg2"/>
                </a:solidFill>
                <a:effectLst>
                  <a:outerShdw blurRad="38100" dist="38100" dir="2700000" algn="tl">
                    <a:srgbClr val="C0C0C0"/>
                  </a:outerShdw>
                </a:effectLst>
                <a:latin typeface="Times New Roman" pitchFamily="18" charset="0"/>
              </a:rPr>
              <a:t>I</a:t>
            </a:r>
            <a:r>
              <a:rPr lang="en-US" altLang="zh-CN" baseline="-25000" dirty="0">
                <a:solidFill>
                  <a:schemeClr val="bg2"/>
                </a:solidFill>
                <a:effectLst>
                  <a:outerShdw blurRad="38100" dist="38100" dir="2700000" algn="tl">
                    <a:srgbClr val="C0C0C0"/>
                  </a:outerShdw>
                </a:effectLst>
                <a:latin typeface="Times New Roman" pitchFamily="18" charset="0"/>
              </a:rPr>
              <a:t>1</a:t>
            </a:r>
          </a:p>
        </p:txBody>
      </p:sp>
      <p:sp>
        <p:nvSpPr>
          <p:cNvPr id="824571" name="Rectangle 251"/>
          <p:cNvSpPr>
            <a:spLocks noChangeArrowheads="1"/>
          </p:cNvSpPr>
          <p:nvPr/>
        </p:nvSpPr>
        <p:spPr bwMode="auto">
          <a:xfrm>
            <a:off x="1252538" y="4521200"/>
            <a:ext cx="2611437" cy="566738"/>
          </a:xfrm>
          <a:prstGeom prst="rect">
            <a:avLst/>
          </a:prstGeom>
          <a:solidFill>
            <a:schemeClr val="tx2">
              <a:lumMod val="20000"/>
              <a:lumOff val="80000"/>
            </a:schemeClr>
          </a:solidFill>
          <a:ln w="9525">
            <a:noFill/>
            <a:miter lim="800000"/>
            <a:headEnd/>
            <a:tailEnd/>
          </a:ln>
          <a:effectLst/>
        </p:spPr>
        <p:txBody>
          <a:bodyPr lIns="92075" tIns="46038" rIns="92075" bIns="46038">
            <a:spAutoFit/>
          </a:bodyPr>
          <a:lstStyle/>
          <a:p>
            <a:pPr marL="457200" indent="-457200">
              <a:lnSpc>
                <a:spcPct val="110000"/>
              </a:lnSpc>
              <a:spcBef>
                <a:spcPct val="20000"/>
              </a:spcBef>
              <a:buClr>
                <a:schemeClr val="folHlink"/>
              </a:buClr>
              <a:buSzPct val="75000"/>
              <a:buFont typeface="Monotype Sorts" pitchFamily="2" charset="2"/>
              <a:buNone/>
              <a:defRPr/>
            </a:pPr>
            <a:r>
              <a:rPr lang="en-US" altLang="zh-CN" dirty="0">
                <a:solidFill>
                  <a:schemeClr val="bg2"/>
                </a:solidFill>
                <a:latin typeface="+mj-lt"/>
              </a:rPr>
              <a:t>δ(</a:t>
            </a:r>
            <a:r>
              <a:rPr lang="en-US" altLang="zh-CN" dirty="0" err="1">
                <a:solidFill>
                  <a:schemeClr val="bg2"/>
                </a:solidFill>
                <a:latin typeface="+mj-lt"/>
              </a:rPr>
              <a:t>S,a</a:t>
            </a:r>
            <a:r>
              <a:rPr lang="en-US" altLang="zh-CN" dirty="0">
                <a:solidFill>
                  <a:schemeClr val="bg2"/>
                </a:solidFill>
                <a:latin typeface="+mj-lt"/>
              </a:rPr>
              <a:t>)</a:t>
            </a:r>
            <a:r>
              <a:rPr lang="en-US" altLang="zh-CN" dirty="0">
                <a:solidFill>
                  <a:schemeClr val="bg2"/>
                </a:solidFill>
                <a:effectLst>
                  <a:outerShdw blurRad="38100" dist="38100" dir="2700000" algn="tl">
                    <a:srgbClr val="C0C0C0"/>
                  </a:outerShdw>
                </a:effectLst>
                <a:latin typeface="+mj-lt"/>
              </a:rPr>
              <a:t> =A</a:t>
            </a:r>
            <a:r>
              <a:rPr lang="en-US" altLang="zh-CN" dirty="0">
                <a:solidFill>
                  <a:schemeClr val="bg2"/>
                </a:solidFill>
              </a:rPr>
              <a:t>∈</a:t>
            </a:r>
            <a:r>
              <a:rPr lang="en-US" altLang="zh-CN" dirty="0">
                <a:solidFill>
                  <a:schemeClr val="bg2"/>
                </a:solidFill>
                <a:effectLst>
                  <a:outerShdw blurRad="38100" dist="38100" dir="2700000" algn="tl">
                    <a:srgbClr val="C0C0C0"/>
                  </a:outerShdw>
                </a:effectLst>
                <a:latin typeface="+mj-lt"/>
              </a:rPr>
              <a:t>I</a:t>
            </a:r>
            <a:r>
              <a:rPr lang="en-US" altLang="zh-CN" baseline="-25000" dirty="0">
                <a:solidFill>
                  <a:schemeClr val="bg2"/>
                </a:solidFill>
                <a:effectLst>
                  <a:outerShdw blurRad="38100" dist="38100" dir="2700000" algn="tl">
                    <a:srgbClr val="C0C0C0"/>
                  </a:outerShdw>
                </a:effectLst>
                <a:latin typeface="+mj-lt"/>
              </a:rPr>
              <a:t>0</a:t>
            </a:r>
          </a:p>
        </p:txBody>
      </p:sp>
      <p:sp>
        <p:nvSpPr>
          <p:cNvPr id="824573" name="Rectangle 253"/>
          <p:cNvSpPr>
            <a:spLocks noChangeArrowheads="1"/>
          </p:cNvSpPr>
          <p:nvPr/>
        </p:nvSpPr>
        <p:spPr bwMode="auto">
          <a:xfrm>
            <a:off x="6156325" y="4940300"/>
            <a:ext cx="1657350" cy="519113"/>
          </a:xfrm>
          <a:prstGeom prst="rect">
            <a:avLst/>
          </a:prstGeom>
          <a:solidFill>
            <a:srgbClr val="FFFFCC"/>
          </a:solidFill>
          <a:ln w="9525">
            <a:noFill/>
            <a:miter lim="800000"/>
            <a:headEnd/>
            <a:tailEnd/>
          </a:ln>
          <a:effectLst/>
        </p:spPr>
        <p:txBody>
          <a:bodyPr lIns="92075" tIns="46038" rIns="92075" bIns="46038">
            <a:spAutoFit/>
          </a:bodyPr>
          <a:lstStyle/>
          <a:p>
            <a:pPr marL="457200" indent="-457200">
              <a:buClr>
                <a:schemeClr val="folHlink"/>
              </a:buClr>
              <a:buSzPct val="75000"/>
              <a:buFont typeface="Monotype Sorts" pitchFamily="2" charset="2"/>
              <a:buNone/>
              <a:defRPr/>
            </a:pPr>
            <a:r>
              <a:rPr lang="en-US" altLang="zh-CN">
                <a:solidFill>
                  <a:schemeClr val="bg2"/>
                </a:solidFill>
                <a:effectLst>
                  <a:outerShdw blurRad="38100" dist="38100" dir="2700000" algn="tl">
                    <a:srgbClr val="FFFFFF"/>
                  </a:outerShdw>
                </a:effectLst>
                <a:latin typeface="Times New Roman" pitchFamily="18" charset="0"/>
              </a:rPr>
              <a:t>I</a:t>
            </a:r>
            <a:r>
              <a:rPr lang="en-US" altLang="zh-CN" baseline="-25000">
                <a:solidFill>
                  <a:schemeClr val="bg2"/>
                </a:solidFill>
                <a:effectLst>
                  <a:outerShdw blurRad="38100" dist="38100" dir="2700000" algn="tl">
                    <a:srgbClr val="FFFFFF"/>
                  </a:outerShdw>
                </a:effectLst>
                <a:latin typeface="Times New Roman" pitchFamily="18" charset="0"/>
              </a:rPr>
              <a:t>00</a:t>
            </a:r>
            <a:r>
              <a:rPr lang="en-US" altLang="zh-CN">
                <a:solidFill>
                  <a:schemeClr val="bg2"/>
                </a:solidFill>
                <a:effectLst>
                  <a:outerShdw blurRad="38100" dist="38100" dir="2700000" algn="tl">
                    <a:srgbClr val="FFFFFF"/>
                  </a:outerShdw>
                </a:effectLst>
                <a:latin typeface="Times New Roman" pitchFamily="18" charset="0"/>
              </a:rPr>
              <a:t>=</a:t>
            </a:r>
            <a:r>
              <a:rPr lang="zh-CN" altLang="zh-CN">
                <a:solidFill>
                  <a:schemeClr val="bg2"/>
                </a:solidFill>
                <a:latin typeface="Times New Roman" pitchFamily="18" charset="0"/>
              </a:rPr>
              <a:t>{</a:t>
            </a:r>
            <a:r>
              <a:rPr lang="en-US" altLang="zh-CN">
                <a:solidFill>
                  <a:schemeClr val="bg2"/>
                </a:solidFill>
                <a:latin typeface="Times New Roman" pitchFamily="18" charset="0"/>
              </a:rPr>
              <a:t>S,B}</a:t>
            </a:r>
          </a:p>
        </p:txBody>
      </p:sp>
      <p:sp>
        <p:nvSpPr>
          <p:cNvPr id="824574" name="Rectangle 254"/>
          <p:cNvSpPr>
            <a:spLocks noChangeArrowheads="1"/>
          </p:cNvSpPr>
          <p:nvPr/>
        </p:nvSpPr>
        <p:spPr bwMode="auto">
          <a:xfrm>
            <a:off x="6156325" y="5445125"/>
            <a:ext cx="1657350" cy="561975"/>
          </a:xfrm>
          <a:prstGeom prst="rect">
            <a:avLst/>
          </a:prstGeom>
          <a:solidFill>
            <a:srgbClr val="FFFFCC"/>
          </a:solidFill>
          <a:ln w="9525">
            <a:noFill/>
            <a:miter lim="800000"/>
            <a:headEnd/>
            <a:tailEnd/>
          </a:ln>
          <a:effectLst/>
        </p:spPr>
        <p:txBody>
          <a:bodyPr lIns="92075" tIns="46038" rIns="92075" bIns="46038">
            <a:spAutoFit/>
          </a:bodyPr>
          <a:lstStyle/>
          <a:p>
            <a:pPr marL="457200" indent="-457200">
              <a:lnSpc>
                <a:spcPct val="110000"/>
              </a:lnSpc>
              <a:spcBef>
                <a:spcPct val="20000"/>
              </a:spcBef>
              <a:buClr>
                <a:schemeClr val="folHlink"/>
              </a:buClr>
              <a:buSzPct val="75000"/>
              <a:buFont typeface="Monotype Sorts" pitchFamily="2" charset="2"/>
              <a:buNone/>
              <a:defRPr/>
            </a:pPr>
            <a:r>
              <a:rPr lang="en-US" altLang="zh-CN">
                <a:solidFill>
                  <a:schemeClr val="bg2"/>
                </a:solidFill>
                <a:latin typeface="Times New Roman" pitchFamily="18" charset="0"/>
              </a:rPr>
              <a:t>I</a:t>
            </a:r>
            <a:r>
              <a:rPr lang="en-US" altLang="zh-CN" baseline="-25000">
                <a:solidFill>
                  <a:schemeClr val="bg2"/>
                </a:solidFill>
                <a:effectLst>
                  <a:outerShdw blurRad="38100" dist="38100" dir="2700000" algn="tl">
                    <a:srgbClr val="FFFFFF"/>
                  </a:outerShdw>
                </a:effectLst>
                <a:latin typeface="Times New Roman" pitchFamily="18" charset="0"/>
              </a:rPr>
              <a:t>01</a:t>
            </a:r>
            <a:r>
              <a:rPr lang="en-US" altLang="zh-CN">
                <a:solidFill>
                  <a:schemeClr val="bg2"/>
                </a:solidFill>
                <a:latin typeface="Times New Roman" pitchFamily="18" charset="0"/>
              </a:rPr>
              <a:t>=</a:t>
            </a:r>
            <a:r>
              <a:rPr lang="zh-CN" altLang="zh-CN">
                <a:solidFill>
                  <a:schemeClr val="bg2"/>
                </a:solidFill>
                <a:latin typeface="Times New Roman" pitchFamily="18" charset="0"/>
              </a:rPr>
              <a:t>{</a:t>
            </a:r>
            <a:r>
              <a:rPr lang="en-US" altLang="zh-CN">
                <a:solidFill>
                  <a:schemeClr val="bg2"/>
                </a:solidFill>
                <a:latin typeface="Times New Roman" pitchFamily="18" charset="0"/>
              </a:rPr>
              <a:t>A}</a:t>
            </a:r>
          </a:p>
        </p:txBody>
      </p:sp>
      <p:grpSp>
        <p:nvGrpSpPr>
          <p:cNvPr id="7" name="Group 258"/>
          <p:cNvGrpSpPr>
            <a:grpSpLocks/>
          </p:cNvGrpSpPr>
          <p:nvPr/>
        </p:nvGrpSpPr>
        <p:grpSpPr bwMode="auto">
          <a:xfrm>
            <a:off x="4248150" y="4716463"/>
            <a:ext cx="1706563" cy="876300"/>
            <a:chOff x="2381" y="2795"/>
            <a:chExt cx="1075" cy="552"/>
          </a:xfrm>
        </p:grpSpPr>
        <p:sp>
          <p:nvSpPr>
            <p:cNvPr id="824572" name="Rectangle 252"/>
            <p:cNvSpPr>
              <a:spLocks noChangeArrowheads="1"/>
            </p:cNvSpPr>
            <p:nvPr/>
          </p:nvSpPr>
          <p:spPr bwMode="auto">
            <a:xfrm>
              <a:off x="2381" y="2795"/>
              <a:ext cx="1075" cy="333"/>
            </a:xfrm>
            <a:prstGeom prst="rect">
              <a:avLst/>
            </a:prstGeom>
            <a:noFill/>
            <a:ln w="9525">
              <a:noFill/>
              <a:miter lim="800000"/>
              <a:headEnd/>
              <a:tailEnd/>
            </a:ln>
            <a:effectLst/>
          </p:spPr>
          <p:txBody>
            <a:bodyPr wrap="none" lIns="92075" tIns="46038" rIns="92075" bIns="46038">
              <a:spAutoFit/>
            </a:bodyPr>
            <a:lstStyle/>
            <a:p>
              <a:pPr>
                <a:lnSpc>
                  <a:spcPct val="110000"/>
                </a:lnSpc>
                <a:spcBef>
                  <a:spcPct val="20000"/>
                </a:spcBef>
                <a:buClr>
                  <a:schemeClr val="folHlink"/>
                </a:buClr>
                <a:buSzPct val="75000"/>
                <a:buFont typeface="Monotype Sorts" pitchFamily="2" charset="2"/>
                <a:buNone/>
                <a:defRPr/>
              </a:pPr>
              <a:r>
                <a:rPr lang="en-US" altLang="zh-CN" dirty="0">
                  <a:solidFill>
                    <a:schemeClr val="bg2"/>
                  </a:solidFill>
                  <a:effectLst>
                    <a:outerShdw blurRad="38100" dist="38100" dir="2700000" algn="tl">
                      <a:srgbClr val="000000"/>
                    </a:outerShdw>
                  </a:effectLst>
                  <a:latin typeface="Times New Roman" pitchFamily="18" charset="0"/>
                </a:rPr>
                <a:t>a</a:t>
              </a:r>
              <a:r>
                <a:rPr lang="zh-CN" altLang="en-US" dirty="0">
                  <a:solidFill>
                    <a:schemeClr val="bg2"/>
                  </a:solidFill>
                  <a:effectLst>
                    <a:outerShdw blurRad="38100" dist="38100" dir="2700000" algn="tl">
                      <a:srgbClr val="000000"/>
                    </a:outerShdw>
                  </a:effectLst>
                  <a:latin typeface="Times New Roman" pitchFamily="18" charset="0"/>
                </a:rPr>
                <a:t>将</a:t>
              </a:r>
              <a:r>
                <a:rPr lang="en-US" altLang="zh-CN" dirty="0">
                  <a:solidFill>
                    <a:schemeClr val="bg2"/>
                  </a:solidFill>
                  <a:effectLst>
                    <a:outerShdw blurRad="38100" dist="38100" dir="2700000" algn="tl">
                      <a:srgbClr val="000000"/>
                    </a:outerShdw>
                  </a:effectLst>
                  <a:latin typeface="Times New Roman" pitchFamily="18" charset="0"/>
                </a:rPr>
                <a:t>I</a:t>
              </a:r>
              <a:r>
                <a:rPr lang="en-US" altLang="zh-CN" baseline="-25000" dirty="0">
                  <a:solidFill>
                    <a:schemeClr val="bg2"/>
                  </a:solidFill>
                  <a:effectLst>
                    <a:outerShdw blurRad="38100" dist="38100" dir="2700000" algn="tl">
                      <a:srgbClr val="000000"/>
                    </a:outerShdw>
                  </a:effectLst>
                  <a:latin typeface="Times New Roman" pitchFamily="18" charset="0"/>
                </a:rPr>
                <a:t>0</a:t>
              </a:r>
              <a:r>
                <a:rPr lang="zh-CN" altLang="en-US" dirty="0">
                  <a:solidFill>
                    <a:schemeClr val="bg2"/>
                  </a:solidFill>
                  <a:effectLst>
                    <a:outerShdw blurRad="38100" dist="38100" dir="2700000" algn="tl">
                      <a:srgbClr val="000000"/>
                    </a:outerShdw>
                  </a:effectLst>
                  <a:latin typeface="Times New Roman" pitchFamily="18" charset="0"/>
                </a:rPr>
                <a:t>划分</a:t>
              </a:r>
              <a:endParaRPr lang="zh-CN" altLang="en-US" dirty="0">
                <a:solidFill>
                  <a:schemeClr val="bg2"/>
                </a:solidFill>
                <a:latin typeface="Times New Roman" pitchFamily="18" charset="0"/>
              </a:endParaRPr>
            </a:p>
          </p:txBody>
        </p:sp>
        <p:sp>
          <p:nvSpPr>
            <p:cNvPr id="824576" name="AutoShape 256"/>
            <p:cNvSpPr>
              <a:spLocks noChangeArrowheads="1"/>
            </p:cNvSpPr>
            <p:nvPr/>
          </p:nvSpPr>
          <p:spPr bwMode="auto">
            <a:xfrm>
              <a:off x="2381" y="3203"/>
              <a:ext cx="1056" cy="144"/>
            </a:xfrm>
            <a:prstGeom prst="rightArrow">
              <a:avLst>
                <a:gd name="adj1" fmla="val 50000"/>
                <a:gd name="adj2" fmla="val 183333"/>
              </a:avLst>
            </a:prstGeom>
            <a:solidFill>
              <a:srgbClr val="CC6600"/>
            </a:solidFill>
            <a:ln w="9525">
              <a:solidFill>
                <a:schemeClr val="tx1"/>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sp>
        <p:nvSpPr>
          <p:cNvPr id="62478" name="Text Box 58"/>
          <p:cNvSpPr txBox="1">
            <a:spLocks noChangeArrowheads="1"/>
          </p:cNvSpPr>
          <p:nvPr/>
        </p:nvSpPr>
        <p:spPr bwMode="auto">
          <a:xfrm>
            <a:off x="-19050" y="-17463"/>
            <a:ext cx="9163050" cy="584201"/>
          </a:xfrm>
          <a:prstGeom prst="rect">
            <a:avLst/>
          </a:prstGeom>
          <a:solidFill>
            <a:srgbClr val="FFEB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 typeface="Monotype Sorts" pitchFamily="2" charset="2"/>
              <a:buNone/>
            </a:pPr>
            <a:r>
              <a:rPr lang="en-US" altLang="zh-CN">
                <a:solidFill>
                  <a:schemeClr val="bg2"/>
                </a:solidFill>
              </a:rPr>
              <a:t>[</a:t>
            </a:r>
            <a:r>
              <a:rPr lang="zh-CN" altLang="en-US">
                <a:solidFill>
                  <a:schemeClr val="bg2"/>
                </a:solidFill>
              </a:rPr>
              <a:t>例</a:t>
            </a:r>
            <a:r>
              <a:rPr lang="en-US" altLang="zh-CN">
                <a:solidFill>
                  <a:schemeClr val="bg2"/>
                </a:solidFill>
              </a:rPr>
              <a:t> ] </a:t>
            </a:r>
            <a:r>
              <a:rPr lang="en-US" altLang="zh-CN" b="0">
                <a:solidFill>
                  <a:schemeClr val="bg2"/>
                </a:solidFill>
              </a:rPr>
              <a:t>DFA</a:t>
            </a:r>
            <a:r>
              <a:rPr lang="zh-CN" altLang="en-US">
                <a:solidFill>
                  <a:schemeClr val="bg2"/>
                </a:solidFill>
              </a:rPr>
              <a:t>的化简。</a:t>
            </a:r>
          </a:p>
        </p:txBody>
      </p:sp>
      <p:sp>
        <p:nvSpPr>
          <p:cNvPr id="65"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4562"/>
                                        </p:tgtEl>
                                        <p:attrNameLst>
                                          <p:attrName>style.visibility</p:attrName>
                                        </p:attrNameLst>
                                      </p:cBhvr>
                                      <p:to>
                                        <p:strVal val="visible"/>
                                      </p:to>
                                    </p:set>
                                    <p:animEffect transition="in" filter="blinds(horizontal)">
                                      <p:cBhvr>
                                        <p:cTn id="7" dur="500"/>
                                        <p:tgtEl>
                                          <p:spTgt spid="8245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24565"/>
                                        </p:tgtEl>
                                        <p:attrNameLst>
                                          <p:attrName>style.visibility</p:attrName>
                                        </p:attrNameLst>
                                      </p:cBhvr>
                                      <p:to>
                                        <p:strVal val="visible"/>
                                      </p:to>
                                    </p:set>
                                    <p:animEffect transition="in" filter="dissolve">
                                      <p:cBhvr>
                                        <p:cTn id="12" dur="500"/>
                                        <p:tgtEl>
                                          <p:spTgt spid="8245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24455"/>
                                        </p:tgtEl>
                                        <p:attrNameLst>
                                          <p:attrName>style.visibility</p:attrName>
                                        </p:attrNameLst>
                                      </p:cBhvr>
                                      <p:to>
                                        <p:strVal val="visible"/>
                                      </p:to>
                                    </p:set>
                                    <p:animEffect transition="in" filter="dissolve">
                                      <p:cBhvr>
                                        <p:cTn id="17" dur="500"/>
                                        <p:tgtEl>
                                          <p:spTgt spid="8244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24568"/>
                                        </p:tgtEl>
                                        <p:attrNameLst>
                                          <p:attrName>style.visibility</p:attrName>
                                        </p:attrNameLst>
                                      </p:cBhvr>
                                      <p:to>
                                        <p:strVal val="visible"/>
                                      </p:to>
                                    </p:set>
                                    <p:animEffect transition="in" filter="blinds(horizontal)">
                                      <p:cBhvr>
                                        <p:cTn id="22" dur="500"/>
                                        <p:tgtEl>
                                          <p:spTgt spid="8245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24571"/>
                                        </p:tgtEl>
                                        <p:attrNameLst>
                                          <p:attrName>style.visibility</p:attrName>
                                        </p:attrNameLst>
                                      </p:cBhvr>
                                      <p:to>
                                        <p:strVal val="visible"/>
                                      </p:to>
                                    </p:set>
                                    <p:animEffect transition="in" filter="dissolve">
                                      <p:cBhvr>
                                        <p:cTn id="27" dur="500"/>
                                        <p:tgtEl>
                                          <p:spTgt spid="82457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24566"/>
                                        </p:tgtEl>
                                        <p:attrNameLst>
                                          <p:attrName>style.visibility</p:attrName>
                                        </p:attrNameLst>
                                      </p:cBhvr>
                                      <p:to>
                                        <p:strVal val="visible"/>
                                      </p:to>
                                    </p:set>
                                    <p:animEffect transition="in" filter="blinds(horizontal)">
                                      <p:cBhvr>
                                        <p:cTn id="32" dur="500"/>
                                        <p:tgtEl>
                                          <p:spTgt spid="82456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824570"/>
                                        </p:tgtEl>
                                        <p:attrNameLst>
                                          <p:attrName>style.visibility</p:attrName>
                                        </p:attrNameLst>
                                      </p:cBhvr>
                                      <p:to>
                                        <p:strVal val="visible"/>
                                      </p:to>
                                    </p:set>
                                    <p:animEffect transition="in" filter="dissolve">
                                      <p:cBhvr>
                                        <p:cTn id="37" dur="500"/>
                                        <p:tgtEl>
                                          <p:spTgt spid="82457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824569"/>
                                        </p:tgtEl>
                                        <p:attrNameLst>
                                          <p:attrName>style.visibility</p:attrName>
                                        </p:attrNameLst>
                                      </p:cBhvr>
                                      <p:to>
                                        <p:strVal val="visible"/>
                                      </p:to>
                                    </p:set>
                                    <p:animEffect transition="in" filter="dissolve">
                                      <p:cBhvr>
                                        <p:cTn id="42" dur="500"/>
                                        <p:tgtEl>
                                          <p:spTgt spid="82456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3" presetClass="entr" presetSubtype="16"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plus(in)">
                                      <p:cBhvr>
                                        <p:cTn id="47" dur="2000"/>
                                        <p:tgtEl>
                                          <p:spTgt spid="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824573"/>
                                        </p:tgtEl>
                                        <p:attrNameLst>
                                          <p:attrName>style.visibility</p:attrName>
                                        </p:attrNameLst>
                                      </p:cBhvr>
                                      <p:to>
                                        <p:strVal val="visible"/>
                                      </p:to>
                                    </p:set>
                                    <p:animEffect transition="in" filter="dissolve">
                                      <p:cBhvr>
                                        <p:cTn id="52" dur="500"/>
                                        <p:tgtEl>
                                          <p:spTgt spid="82457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824574"/>
                                        </p:tgtEl>
                                        <p:attrNameLst>
                                          <p:attrName>style.visibility</p:attrName>
                                        </p:attrNameLst>
                                      </p:cBhvr>
                                      <p:to>
                                        <p:strVal val="visible"/>
                                      </p:to>
                                    </p:set>
                                    <p:animEffect transition="in" filter="dissolve">
                                      <p:cBhvr>
                                        <p:cTn id="57" dur="500"/>
                                        <p:tgtEl>
                                          <p:spTgt spid="824574"/>
                                        </p:tgtEl>
                                      </p:cBhvr>
                                    </p:animEffect>
                                  </p:childTnLst>
                                </p:cTn>
                              </p:par>
                            </p:childTnLst>
                          </p:cTn>
                        </p:par>
                        <p:par>
                          <p:cTn id="58" fill="hold" nodeType="afterGroup">
                            <p:stCondLst>
                              <p:cond delay="500"/>
                            </p:stCondLst>
                            <p:childTnLst>
                              <p:par>
                                <p:cTn id="59" presetID="2" presetClass="entr" presetSubtype="6" fill="hold" grpId="0" nodeType="afterEffect">
                                  <p:stCondLst>
                                    <p:cond delay="0"/>
                                  </p:stCondLst>
                                  <p:childTnLst>
                                    <p:set>
                                      <p:cBhvr>
                                        <p:cTn id="60" dur="1" fill="hold">
                                          <p:stCondLst>
                                            <p:cond delay="0"/>
                                          </p:stCondLst>
                                        </p:cTn>
                                        <p:tgtEl>
                                          <p:spTgt spid="65"/>
                                        </p:tgtEl>
                                        <p:attrNameLst>
                                          <p:attrName>style.visibility</p:attrName>
                                        </p:attrNameLst>
                                      </p:cBhvr>
                                      <p:to>
                                        <p:strVal val="visible"/>
                                      </p:to>
                                    </p:set>
                                    <p:anim calcmode="lin" valueType="num">
                                      <p:cBhvr additive="base">
                                        <p:cTn id="61" dur="500" fill="hold"/>
                                        <p:tgtEl>
                                          <p:spTgt spid="65"/>
                                        </p:tgtEl>
                                        <p:attrNameLst>
                                          <p:attrName>ppt_x</p:attrName>
                                        </p:attrNameLst>
                                      </p:cBhvr>
                                      <p:tavLst>
                                        <p:tav tm="0">
                                          <p:val>
                                            <p:strVal val="1+#ppt_w/2"/>
                                          </p:val>
                                        </p:tav>
                                        <p:tav tm="100000">
                                          <p:val>
                                            <p:strVal val="#ppt_x"/>
                                          </p:val>
                                        </p:tav>
                                      </p:tavLst>
                                    </p:anim>
                                    <p:anim calcmode="lin" valueType="num">
                                      <p:cBhvr additive="base">
                                        <p:cTn id="6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455" grpId="0" animBg="1"/>
      <p:bldP spid="824562" grpId="0"/>
      <p:bldP spid="824565" grpId="0" animBg="1"/>
      <p:bldP spid="824566" grpId="0"/>
      <p:bldP spid="824568" grpId="0"/>
      <p:bldP spid="824569" grpId="0" animBg="1"/>
      <p:bldP spid="824570" grpId="0" animBg="1"/>
      <p:bldP spid="824571" grpId="0" animBg="1"/>
      <p:bldP spid="824573" grpId="0" animBg="1"/>
      <p:bldP spid="824574" grpId="0" animBg="1"/>
      <p:bldP spid="65"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175D38CB-6FF9-46D1-A55F-848ABCA88ABF}" type="slidenum">
              <a:rPr lang="en-US" altLang="zh-CN" sz="1400" smtClean="0"/>
              <a:pPr>
                <a:spcBef>
                  <a:spcPct val="0"/>
                </a:spcBef>
                <a:buClrTx/>
                <a:buSzTx/>
                <a:buFontTx/>
                <a:buNone/>
              </a:pPr>
              <a:t>47</a:t>
            </a:fld>
            <a:endParaRPr lang="en-US" altLang="zh-CN" sz="1400"/>
          </a:p>
        </p:txBody>
      </p:sp>
      <p:sp>
        <p:nvSpPr>
          <p:cNvPr id="63491" name="Text Box 4"/>
          <p:cNvSpPr txBox="1">
            <a:spLocks noChangeArrowheads="1"/>
          </p:cNvSpPr>
          <p:nvPr/>
        </p:nvSpPr>
        <p:spPr bwMode="auto">
          <a:xfrm>
            <a:off x="5241925" y="696913"/>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t>a</a:t>
            </a:r>
          </a:p>
        </p:txBody>
      </p:sp>
      <p:cxnSp>
        <p:nvCxnSpPr>
          <p:cNvPr id="63492" name="AutoShape 44"/>
          <p:cNvCxnSpPr>
            <a:cxnSpLocks noChangeShapeType="1"/>
          </p:cNvCxnSpPr>
          <p:nvPr/>
        </p:nvCxnSpPr>
        <p:spPr bwMode="auto">
          <a:xfrm flipH="1" flipV="1">
            <a:off x="6910388" y="882650"/>
            <a:ext cx="1350962" cy="1309688"/>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3493" name="AutoShape 45"/>
          <p:cNvCxnSpPr>
            <a:cxnSpLocks noChangeShapeType="1"/>
          </p:cNvCxnSpPr>
          <p:nvPr/>
        </p:nvCxnSpPr>
        <p:spPr bwMode="auto">
          <a:xfrm flipH="1">
            <a:off x="6910388" y="882650"/>
            <a:ext cx="1350962" cy="1309688"/>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63494" name="Text Box 46"/>
          <p:cNvSpPr txBox="1">
            <a:spLocks noChangeArrowheads="1"/>
          </p:cNvSpPr>
          <p:nvPr/>
        </p:nvSpPr>
        <p:spPr bwMode="auto">
          <a:xfrm>
            <a:off x="6080125" y="1154113"/>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t>a</a:t>
            </a:r>
          </a:p>
        </p:txBody>
      </p:sp>
      <p:sp>
        <p:nvSpPr>
          <p:cNvPr id="63495" name="Text Box 47"/>
          <p:cNvSpPr txBox="1">
            <a:spLocks noChangeArrowheads="1"/>
          </p:cNvSpPr>
          <p:nvPr/>
        </p:nvSpPr>
        <p:spPr bwMode="auto">
          <a:xfrm>
            <a:off x="6080125" y="1992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t>b</a:t>
            </a:r>
          </a:p>
        </p:txBody>
      </p:sp>
      <p:sp>
        <p:nvSpPr>
          <p:cNvPr id="63496" name="Rectangle 49"/>
          <p:cNvSpPr>
            <a:spLocks noChangeArrowheads="1"/>
          </p:cNvSpPr>
          <p:nvPr/>
        </p:nvSpPr>
        <p:spPr bwMode="auto">
          <a:xfrm>
            <a:off x="687388" y="0"/>
            <a:ext cx="3614737"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defRPr/>
            </a:pPr>
            <a:r>
              <a:rPr lang="zh-CN" altLang="en-US" dirty="0">
                <a:solidFill>
                  <a:schemeClr val="bg1">
                    <a:lumMod val="75000"/>
                  </a:schemeClr>
                </a:solidFill>
                <a:latin typeface="Arial Black" panose="020B0A04020102020204" pitchFamily="34" charset="0"/>
              </a:rPr>
              <a:t>例   </a:t>
            </a:r>
            <a:r>
              <a:rPr lang="en-US" altLang="zh-CN" dirty="0">
                <a:solidFill>
                  <a:schemeClr val="bg1">
                    <a:lumMod val="75000"/>
                  </a:schemeClr>
                </a:solidFill>
              </a:rPr>
              <a:t>DFA</a:t>
            </a:r>
            <a:r>
              <a:rPr lang="zh-CN" altLang="en-US" dirty="0">
                <a:solidFill>
                  <a:schemeClr val="bg1">
                    <a:lumMod val="75000"/>
                  </a:schemeClr>
                </a:solidFill>
                <a:latin typeface="Arial Black" panose="020B0A04020102020204" pitchFamily="34" charset="0"/>
              </a:rPr>
              <a:t>最小化</a:t>
            </a:r>
          </a:p>
        </p:txBody>
      </p:sp>
      <p:sp>
        <p:nvSpPr>
          <p:cNvPr id="63497" name="Rectangle 50"/>
          <p:cNvSpPr>
            <a:spLocks noChangeArrowheads="1"/>
          </p:cNvSpPr>
          <p:nvPr/>
        </p:nvSpPr>
        <p:spPr bwMode="auto">
          <a:xfrm>
            <a:off x="6588125" y="-287338"/>
            <a:ext cx="361950" cy="56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sz="2800" b="0">
                <a:latin typeface="宋体" panose="02010600030101010101" pitchFamily="2" charset="-122"/>
              </a:rPr>
              <a:t>a</a:t>
            </a:r>
          </a:p>
        </p:txBody>
      </p:sp>
      <p:sp>
        <p:nvSpPr>
          <p:cNvPr id="908340" name="Text Box 52"/>
          <p:cNvSpPr txBox="1">
            <a:spLocks noChangeArrowheads="1"/>
          </p:cNvSpPr>
          <p:nvPr/>
        </p:nvSpPr>
        <p:spPr bwMode="auto">
          <a:xfrm>
            <a:off x="431800" y="3055938"/>
            <a:ext cx="1511300" cy="436562"/>
          </a:xfrm>
          <a:prstGeom prst="rect">
            <a:avLst/>
          </a:prstGeom>
          <a:noFill/>
          <a:ln w="9525">
            <a:noFill/>
            <a:miter lim="800000"/>
            <a:headEnd/>
            <a:tailEnd/>
          </a:ln>
          <a:effectLst/>
        </p:spPr>
        <p:txBody>
          <a:bodyPr lIns="92075" tIns="46038" rIns="92075" bIns="46038">
            <a:spAutoFit/>
          </a:bodyPr>
          <a:lstStyle/>
          <a:p>
            <a:pPr>
              <a:lnSpc>
                <a:spcPct val="80000"/>
              </a:lnSpc>
              <a:spcBef>
                <a:spcPct val="50000"/>
              </a:spcBef>
              <a:buClr>
                <a:schemeClr val="folHlink"/>
              </a:buClr>
              <a:buSzPct val="75000"/>
              <a:buFont typeface="Monotype Sorts" pitchFamily="2" charset="2"/>
              <a:buNone/>
              <a:defRPr/>
            </a:pPr>
            <a:r>
              <a:rPr lang="en-US" altLang="zh-CN" dirty="0">
                <a:solidFill>
                  <a:schemeClr val="tx1"/>
                </a:solidFill>
                <a:effectLst>
                  <a:outerShdw blurRad="38100" dist="38100" dir="2700000" algn="tl">
                    <a:srgbClr val="000000"/>
                  </a:outerShdw>
                </a:effectLst>
                <a:latin typeface="Times New Roman" pitchFamily="18" charset="0"/>
              </a:rPr>
              <a:t> </a:t>
            </a:r>
            <a:r>
              <a:rPr lang="zh-CN" altLang="en-US" dirty="0">
                <a:solidFill>
                  <a:schemeClr val="bg2"/>
                </a:solidFill>
                <a:effectLst>
                  <a:outerShdw blurRad="38100" dist="38100" dir="2700000" algn="tl">
                    <a:srgbClr val="000000"/>
                  </a:outerShdw>
                </a:effectLst>
                <a:latin typeface="Times New Roman" pitchFamily="18" charset="0"/>
              </a:rPr>
              <a:t>对</a:t>
            </a:r>
            <a:r>
              <a:rPr lang="en-US" altLang="zh-CN" dirty="0">
                <a:solidFill>
                  <a:schemeClr val="bg2"/>
                </a:solidFill>
                <a:effectLst>
                  <a:outerShdw blurRad="38100" dist="38100" dir="2700000" algn="tl">
                    <a:srgbClr val="000000"/>
                  </a:outerShdw>
                </a:effectLst>
                <a:latin typeface="Times New Roman" pitchFamily="18" charset="0"/>
              </a:rPr>
              <a:t>I</a:t>
            </a:r>
            <a:r>
              <a:rPr lang="en-US" altLang="zh-CN" baseline="-25000" dirty="0">
                <a:solidFill>
                  <a:schemeClr val="bg2"/>
                </a:solidFill>
                <a:effectLst>
                  <a:outerShdw blurRad="38100" dist="38100" dir="2700000" algn="tl">
                    <a:srgbClr val="000000"/>
                  </a:outerShdw>
                </a:effectLst>
                <a:latin typeface="Times New Roman" pitchFamily="18" charset="0"/>
              </a:rPr>
              <a:t>00 </a:t>
            </a:r>
            <a:r>
              <a:rPr lang="zh-CN" altLang="en-US" dirty="0">
                <a:solidFill>
                  <a:schemeClr val="bg2"/>
                </a:solidFill>
                <a:effectLst>
                  <a:outerShdw blurRad="38100" dist="38100" dir="2700000" algn="tl">
                    <a:srgbClr val="000000"/>
                  </a:outerShdw>
                </a:effectLst>
                <a:latin typeface="Times New Roman" pitchFamily="18" charset="0"/>
              </a:rPr>
              <a:t>：</a:t>
            </a:r>
          </a:p>
        </p:txBody>
      </p:sp>
      <p:sp>
        <p:nvSpPr>
          <p:cNvPr id="908343" name="Rectangle 55"/>
          <p:cNvSpPr>
            <a:spLocks noChangeArrowheads="1"/>
          </p:cNvSpPr>
          <p:nvPr/>
        </p:nvSpPr>
        <p:spPr bwMode="auto">
          <a:xfrm>
            <a:off x="438150" y="4535488"/>
            <a:ext cx="925513" cy="527050"/>
          </a:xfrm>
          <a:prstGeom prst="rect">
            <a:avLst/>
          </a:prstGeom>
          <a:noFill/>
          <a:ln w="9525">
            <a:noFill/>
            <a:miter lim="800000"/>
            <a:headEnd/>
            <a:tailEnd/>
          </a:ln>
          <a:effectLst/>
        </p:spPr>
        <p:txBody>
          <a:bodyPr wrap="none" lIns="92075" tIns="46038" rIns="92075" bIns="46038">
            <a:spAutoFit/>
          </a:bodyPr>
          <a:lstStyle/>
          <a:p>
            <a:pPr>
              <a:lnSpc>
                <a:spcPct val="110000"/>
              </a:lnSpc>
              <a:spcBef>
                <a:spcPct val="20000"/>
              </a:spcBef>
              <a:buClr>
                <a:schemeClr val="folHlink"/>
              </a:buClr>
              <a:buSzPct val="75000"/>
              <a:buFont typeface="Monotype Sorts" pitchFamily="2" charset="2"/>
              <a:buNone/>
              <a:defRPr/>
            </a:pPr>
            <a:r>
              <a:rPr lang="zh-CN" altLang="en-US" dirty="0">
                <a:solidFill>
                  <a:schemeClr val="bg2"/>
                </a:solidFill>
                <a:effectLst>
                  <a:outerShdw blurRad="38100" dist="38100" dir="2700000" algn="tl">
                    <a:srgbClr val="000000"/>
                  </a:outerShdw>
                </a:effectLst>
                <a:latin typeface="Times New Roman" pitchFamily="18" charset="0"/>
              </a:rPr>
              <a:t>对</a:t>
            </a:r>
            <a:r>
              <a:rPr lang="en-US" altLang="zh-CN" dirty="0">
                <a:solidFill>
                  <a:schemeClr val="bg2"/>
                </a:solidFill>
                <a:effectLst>
                  <a:outerShdw blurRad="38100" dist="38100" dir="2700000" algn="tl">
                    <a:srgbClr val="000000"/>
                  </a:outerShdw>
                </a:effectLst>
                <a:latin typeface="Times New Roman" pitchFamily="18" charset="0"/>
              </a:rPr>
              <a:t>I</a:t>
            </a:r>
            <a:r>
              <a:rPr lang="en-US" altLang="zh-CN" baseline="-25000" dirty="0">
                <a:solidFill>
                  <a:schemeClr val="bg2"/>
                </a:solidFill>
                <a:effectLst>
                  <a:outerShdw blurRad="38100" dist="38100" dir="2700000" algn="tl">
                    <a:srgbClr val="000000"/>
                  </a:outerShdw>
                </a:effectLst>
                <a:latin typeface="Times New Roman" pitchFamily="18" charset="0"/>
              </a:rPr>
              <a:t>1</a:t>
            </a:r>
            <a:r>
              <a:rPr lang="en-US" altLang="zh-CN" dirty="0">
                <a:solidFill>
                  <a:schemeClr val="bg2"/>
                </a:solidFill>
                <a:effectLst>
                  <a:outerShdw blurRad="38100" dist="38100" dir="2700000" algn="tl">
                    <a:srgbClr val="000000"/>
                  </a:outerShdw>
                </a:effectLst>
                <a:latin typeface="Times New Roman" pitchFamily="18" charset="0"/>
              </a:rPr>
              <a:t>:</a:t>
            </a:r>
            <a:endParaRPr lang="en-US" altLang="zh-CN" dirty="0">
              <a:solidFill>
                <a:schemeClr val="bg2"/>
              </a:solidFill>
              <a:latin typeface="Times New Roman" pitchFamily="18" charset="0"/>
            </a:endParaRPr>
          </a:p>
        </p:txBody>
      </p:sp>
      <p:sp>
        <p:nvSpPr>
          <p:cNvPr id="908344" name="Rectangle 56"/>
          <p:cNvSpPr>
            <a:spLocks noChangeArrowheads="1"/>
          </p:cNvSpPr>
          <p:nvPr/>
        </p:nvSpPr>
        <p:spPr bwMode="auto">
          <a:xfrm>
            <a:off x="179388" y="5876925"/>
            <a:ext cx="8748712" cy="628650"/>
          </a:xfrm>
          <a:prstGeom prst="rect">
            <a:avLst/>
          </a:prstGeom>
          <a:solidFill>
            <a:srgbClr val="CCCC00"/>
          </a:solidFill>
          <a:ln>
            <a:noFill/>
          </a:ln>
          <a:effectLst>
            <a:outerShdw dist="107763" dir="189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zh-CN" altLang="en-US">
                <a:solidFill>
                  <a:schemeClr val="bg2"/>
                </a:solidFill>
              </a:rPr>
              <a:t>最终划分：</a:t>
            </a:r>
            <a:r>
              <a:rPr lang="en-US" altLang="zh-CN">
                <a:solidFill>
                  <a:schemeClr val="bg2"/>
                </a:solidFill>
              </a:rPr>
              <a:t>I={{S},</a:t>
            </a:r>
            <a:r>
              <a:rPr lang="zh-CN" altLang="en-US">
                <a:solidFill>
                  <a:schemeClr val="bg2"/>
                </a:solidFill>
              </a:rPr>
              <a:t>　</a:t>
            </a:r>
            <a:r>
              <a:rPr lang="zh-CN" altLang="zh-CN">
                <a:solidFill>
                  <a:schemeClr val="bg2"/>
                </a:solidFill>
              </a:rPr>
              <a:t>{</a:t>
            </a:r>
            <a:r>
              <a:rPr lang="en-US" altLang="zh-CN">
                <a:solidFill>
                  <a:schemeClr val="bg2"/>
                </a:solidFill>
              </a:rPr>
              <a:t>A}, </a:t>
            </a:r>
            <a:r>
              <a:rPr lang="zh-CN" altLang="en-US">
                <a:solidFill>
                  <a:schemeClr val="bg2"/>
                </a:solidFill>
              </a:rPr>
              <a:t>　</a:t>
            </a:r>
            <a:r>
              <a:rPr lang="en-US" altLang="zh-CN">
                <a:solidFill>
                  <a:schemeClr val="bg2"/>
                </a:solidFill>
              </a:rPr>
              <a:t>{B}, </a:t>
            </a:r>
            <a:r>
              <a:rPr lang="zh-CN" altLang="en-US">
                <a:solidFill>
                  <a:schemeClr val="bg2"/>
                </a:solidFill>
              </a:rPr>
              <a:t>　</a:t>
            </a:r>
            <a:r>
              <a:rPr lang="en-US" altLang="zh-CN">
                <a:solidFill>
                  <a:schemeClr val="bg2"/>
                </a:solidFill>
              </a:rPr>
              <a:t>{C,D,E,F}</a:t>
            </a:r>
            <a:r>
              <a:rPr lang="zh-CN" altLang="en-US">
                <a:solidFill>
                  <a:schemeClr val="bg2"/>
                </a:solidFill>
              </a:rPr>
              <a:t>　</a:t>
            </a:r>
            <a:r>
              <a:rPr lang="en-US" altLang="zh-CN">
                <a:solidFill>
                  <a:schemeClr val="bg2"/>
                </a:solidFill>
              </a:rPr>
              <a:t>}</a:t>
            </a:r>
          </a:p>
        </p:txBody>
      </p:sp>
      <p:sp>
        <p:nvSpPr>
          <p:cNvPr id="908345" name="Rectangle 57"/>
          <p:cNvSpPr>
            <a:spLocks noChangeArrowheads="1"/>
          </p:cNvSpPr>
          <p:nvPr/>
        </p:nvSpPr>
        <p:spPr bwMode="auto">
          <a:xfrm>
            <a:off x="827088" y="979488"/>
            <a:ext cx="1657350" cy="515937"/>
          </a:xfrm>
          <a:prstGeom prst="rect">
            <a:avLst/>
          </a:prstGeom>
          <a:solidFill>
            <a:srgbClr val="FFFFCC"/>
          </a:solidFill>
          <a:ln w="9525">
            <a:noFill/>
            <a:miter lim="800000"/>
            <a:headEnd/>
            <a:tailEnd/>
          </a:ln>
          <a:effectLst/>
        </p:spPr>
        <p:txBody>
          <a:bodyPr lIns="92075" tIns="0" rIns="92075" bIns="46038">
            <a:spAutoFit/>
          </a:bodyPr>
          <a:lstStyle/>
          <a:p>
            <a:pPr marL="457200" indent="-457200">
              <a:lnSpc>
                <a:spcPct val="110000"/>
              </a:lnSpc>
              <a:buClr>
                <a:schemeClr val="folHlink"/>
              </a:buClr>
              <a:buSzPct val="75000"/>
              <a:buFont typeface="Monotype Sorts" pitchFamily="2" charset="2"/>
              <a:buNone/>
              <a:defRPr/>
            </a:pPr>
            <a:r>
              <a:rPr lang="en-US" altLang="zh-CN">
                <a:solidFill>
                  <a:schemeClr val="bg2"/>
                </a:solidFill>
                <a:effectLst>
                  <a:outerShdw blurRad="38100" dist="38100" dir="2700000" algn="tl">
                    <a:srgbClr val="FFFFFF"/>
                  </a:outerShdw>
                </a:effectLst>
                <a:latin typeface="Times New Roman" pitchFamily="18" charset="0"/>
              </a:rPr>
              <a:t>I</a:t>
            </a:r>
            <a:r>
              <a:rPr lang="en-US" altLang="zh-CN" baseline="-25000">
                <a:solidFill>
                  <a:schemeClr val="bg2"/>
                </a:solidFill>
                <a:effectLst>
                  <a:outerShdw blurRad="38100" dist="38100" dir="2700000" algn="tl">
                    <a:srgbClr val="FFFFFF"/>
                  </a:outerShdw>
                </a:effectLst>
                <a:latin typeface="Times New Roman" pitchFamily="18" charset="0"/>
              </a:rPr>
              <a:t>00</a:t>
            </a:r>
            <a:r>
              <a:rPr lang="en-US" altLang="zh-CN">
                <a:solidFill>
                  <a:schemeClr val="bg2"/>
                </a:solidFill>
                <a:effectLst>
                  <a:outerShdw blurRad="38100" dist="38100" dir="2700000" algn="tl">
                    <a:srgbClr val="FFFFFF"/>
                  </a:outerShdw>
                </a:effectLst>
                <a:latin typeface="Times New Roman" pitchFamily="18" charset="0"/>
              </a:rPr>
              <a:t>=</a:t>
            </a:r>
            <a:r>
              <a:rPr lang="zh-CN" altLang="zh-CN">
                <a:solidFill>
                  <a:schemeClr val="bg2"/>
                </a:solidFill>
                <a:latin typeface="Times New Roman" pitchFamily="18" charset="0"/>
              </a:rPr>
              <a:t>{</a:t>
            </a:r>
            <a:r>
              <a:rPr lang="en-US" altLang="zh-CN">
                <a:solidFill>
                  <a:schemeClr val="bg2"/>
                </a:solidFill>
                <a:latin typeface="Times New Roman" pitchFamily="18" charset="0"/>
              </a:rPr>
              <a:t>S,B}</a:t>
            </a:r>
          </a:p>
        </p:txBody>
      </p:sp>
      <p:sp>
        <p:nvSpPr>
          <p:cNvPr id="908346" name="Rectangle 58"/>
          <p:cNvSpPr>
            <a:spLocks noChangeArrowheads="1"/>
          </p:cNvSpPr>
          <p:nvPr/>
        </p:nvSpPr>
        <p:spPr bwMode="auto">
          <a:xfrm>
            <a:off x="827088" y="1484313"/>
            <a:ext cx="1657350" cy="561975"/>
          </a:xfrm>
          <a:prstGeom prst="rect">
            <a:avLst/>
          </a:prstGeom>
          <a:solidFill>
            <a:srgbClr val="FFFFCC"/>
          </a:solidFill>
          <a:ln w="9525">
            <a:noFill/>
            <a:miter lim="800000"/>
            <a:headEnd/>
            <a:tailEnd/>
          </a:ln>
          <a:effectLst/>
        </p:spPr>
        <p:txBody>
          <a:bodyPr lIns="92075" tIns="46038" rIns="92075" bIns="46038">
            <a:spAutoFit/>
          </a:bodyPr>
          <a:lstStyle/>
          <a:p>
            <a:pPr marL="457200" indent="-457200">
              <a:lnSpc>
                <a:spcPct val="110000"/>
              </a:lnSpc>
              <a:spcBef>
                <a:spcPct val="20000"/>
              </a:spcBef>
              <a:buClr>
                <a:schemeClr val="folHlink"/>
              </a:buClr>
              <a:buSzPct val="75000"/>
              <a:buFont typeface="Monotype Sorts" pitchFamily="2" charset="2"/>
              <a:buNone/>
              <a:defRPr/>
            </a:pPr>
            <a:r>
              <a:rPr lang="en-US" altLang="zh-CN">
                <a:solidFill>
                  <a:schemeClr val="bg2"/>
                </a:solidFill>
                <a:latin typeface="Times New Roman" pitchFamily="18" charset="0"/>
              </a:rPr>
              <a:t>I</a:t>
            </a:r>
            <a:r>
              <a:rPr lang="en-US" altLang="zh-CN" baseline="-25000">
                <a:solidFill>
                  <a:schemeClr val="bg2"/>
                </a:solidFill>
                <a:effectLst>
                  <a:outerShdw blurRad="38100" dist="38100" dir="2700000" algn="tl">
                    <a:srgbClr val="FFFFFF"/>
                  </a:outerShdw>
                </a:effectLst>
                <a:latin typeface="Times New Roman" pitchFamily="18" charset="0"/>
              </a:rPr>
              <a:t>01</a:t>
            </a:r>
            <a:r>
              <a:rPr lang="en-US" altLang="zh-CN">
                <a:solidFill>
                  <a:schemeClr val="bg2"/>
                </a:solidFill>
                <a:latin typeface="Times New Roman" pitchFamily="18" charset="0"/>
              </a:rPr>
              <a:t>=</a:t>
            </a:r>
            <a:r>
              <a:rPr lang="zh-CN" altLang="zh-CN">
                <a:solidFill>
                  <a:schemeClr val="bg2"/>
                </a:solidFill>
                <a:latin typeface="Times New Roman" pitchFamily="18" charset="0"/>
              </a:rPr>
              <a:t>{</a:t>
            </a:r>
            <a:r>
              <a:rPr lang="en-US" altLang="zh-CN">
                <a:solidFill>
                  <a:schemeClr val="bg2"/>
                </a:solidFill>
                <a:latin typeface="Times New Roman" pitchFamily="18" charset="0"/>
              </a:rPr>
              <a:t>A}</a:t>
            </a:r>
          </a:p>
        </p:txBody>
      </p:sp>
      <p:sp>
        <p:nvSpPr>
          <p:cNvPr id="908347" name="Rectangle 59"/>
          <p:cNvSpPr>
            <a:spLocks noChangeArrowheads="1"/>
          </p:cNvSpPr>
          <p:nvPr/>
        </p:nvSpPr>
        <p:spPr bwMode="auto">
          <a:xfrm>
            <a:off x="827088" y="2132013"/>
            <a:ext cx="2233612" cy="561975"/>
          </a:xfrm>
          <a:prstGeom prst="rect">
            <a:avLst/>
          </a:prstGeom>
          <a:solidFill>
            <a:srgbClr val="FFFFCC"/>
          </a:solidFill>
          <a:ln w="9525">
            <a:noFill/>
            <a:miter lim="800000"/>
            <a:headEnd/>
            <a:tailEnd/>
          </a:ln>
          <a:effectLst/>
        </p:spPr>
        <p:txBody>
          <a:bodyPr lIns="92075" tIns="46038" rIns="92075" bIns="46038">
            <a:spAutoFit/>
          </a:bodyPr>
          <a:lstStyle/>
          <a:p>
            <a:pPr>
              <a:lnSpc>
                <a:spcPct val="110000"/>
              </a:lnSpc>
              <a:spcBef>
                <a:spcPct val="20000"/>
              </a:spcBef>
              <a:buClr>
                <a:schemeClr val="folHlink"/>
              </a:buClr>
              <a:buSzPct val="75000"/>
              <a:buFont typeface="Monotype Sorts" pitchFamily="2" charset="2"/>
              <a:buNone/>
              <a:defRPr/>
            </a:pPr>
            <a:r>
              <a:rPr lang="en-US" altLang="zh-CN">
                <a:solidFill>
                  <a:schemeClr val="bg2"/>
                </a:solidFill>
                <a:effectLst>
                  <a:outerShdw blurRad="38100" dist="38100" dir="2700000" algn="tl">
                    <a:srgbClr val="FFFFFF"/>
                  </a:outerShdw>
                </a:effectLst>
                <a:latin typeface="Times New Roman" pitchFamily="18" charset="0"/>
              </a:rPr>
              <a:t>I</a:t>
            </a:r>
            <a:r>
              <a:rPr lang="en-US" altLang="zh-CN" baseline="-25000">
                <a:solidFill>
                  <a:schemeClr val="bg2"/>
                </a:solidFill>
                <a:effectLst>
                  <a:outerShdw blurRad="38100" dist="38100" dir="2700000" algn="tl">
                    <a:srgbClr val="FFFFFF"/>
                  </a:outerShdw>
                </a:effectLst>
                <a:latin typeface="Times New Roman" pitchFamily="18" charset="0"/>
              </a:rPr>
              <a:t>1</a:t>
            </a:r>
            <a:r>
              <a:rPr lang="en-US" altLang="zh-CN">
                <a:solidFill>
                  <a:schemeClr val="bg2"/>
                </a:solidFill>
                <a:effectLst>
                  <a:outerShdw blurRad="38100" dist="38100" dir="2700000" algn="tl">
                    <a:srgbClr val="FFFFFF"/>
                  </a:outerShdw>
                </a:effectLst>
                <a:latin typeface="Times New Roman" pitchFamily="18" charset="0"/>
              </a:rPr>
              <a:t>=</a:t>
            </a:r>
            <a:r>
              <a:rPr lang="en-US" altLang="zh-CN">
                <a:solidFill>
                  <a:schemeClr val="bg2"/>
                </a:solidFill>
                <a:latin typeface="Times New Roman" pitchFamily="18" charset="0"/>
              </a:rPr>
              <a:t>{C,D,E,F}</a:t>
            </a:r>
          </a:p>
        </p:txBody>
      </p:sp>
      <p:sp>
        <p:nvSpPr>
          <p:cNvPr id="908348" name="Rectangle 60"/>
          <p:cNvSpPr>
            <a:spLocks noChangeArrowheads="1"/>
          </p:cNvSpPr>
          <p:nvPr/>
        </p:nvSpPr>
        <p:spPr bwMode="auto">
          <a:xfrm>
            <a:off x="1655763" y="3127375"/>
            <a:ext cx="3455987" cy="609600"/>
          </a:xfrm>
          <a:prstGeom prst="rect">
            <a:avLst/>
          </a:prstGeom>
          <a:solidFill>
            <a:schemeClr val="tx2">
              <a:lumMod val="20000"/>
              <a:lumOff val="80000"/>
            </a:schemeClr>
          </a:solidFill>
          <a:ln w="9525">
            <a:noFill/>
            <a:miter lim="800000"/>
            <a:headEnd/>
            <a:tailEnd/>
          </a:ln>
          <a:effectLst/>
        </p:spPr>
        <p:txBody>
          <a:bodyPr lIns="92075" tIns="46038" rIns="92075" bIns="46038">
            <a:spAutoFit/>
          </a:bodyPr>
          <a:lstStyle/>
          <a:p>
            <a:pPr marL="457200" indent="-457200">
              <a:lnSpc>
                <a:spcPct val="120000"/>
              </a:lnSpc>
              <a:spcBef>
                <a:spcPct val="20000"/>
              </a:spcBef>
              <a:spcAft>
                <a:spcPct val="40000"/>
              </a:spcAft>
              <a:buClr>
                <a:schemeClr val="folHlink"/>
              </a:buClr>
              <a:buSzPct val="75000"/>
              <a:buFont typeface="Monotype Sorts" pitchFamily="2" charset="2"/>
              <a:buNone/>
              <a:defRPr/>
            </a:pPr>
            <a:r>
              <a:rPr lang="en-US" altLang="zh-CN" dirty="0">
                <a:solidFill>
                  <a:schemeClr val="bg2"/>
                </a:solidFill>
                <a:latin typeface="+mj-lt"/>
              </a:rPr>
              <a:t>δ(</a:t>
            </a:r>
            <a:r>
              <a:rPr lang="en-US" altLang="zh-CN" dirty="0" err="1">
                <a:solidFill>
                  <a:schemeClr val="bg2"/>
                </a:solidFill>
                <a:latin typeface="+mj-lt"/>
              </a:rPr>
              <a:t>S,b</a:t>
            </a:r>
            <a:r>
              <a:rPr lang="en-US" altLang="zh-CN" dirty="0">
                <a:solidFill>
                  <a:schemeClr val="bg2"/>
                </a:solidFill>
                <a:latin typeface="+mj-lt"/>
              </a:rPr>
              <a:t>) </a:t>
            </a:r>
            <a:r>
              <a:rPr lang="en-US" altLang="zh-CN" dirty="0">
                <a:solidFill>
                  <a:schemeClr val="bg2"/>
                </a:solidFill>
                <a:effectLst>
                  <a:outerShdw blurRad="38100" dist="38100" dir="2700000" algn="tl">
                    <a:srgbClr val="C0C0C0"/>
                  </a:outerShdw>
                </a:effectLst>
                <a:latin typeface="Times New Roman" pitchFamily="18" charset="0"/>
              </a:rPr>
              <a:t>= B </a:t>
            </a:r>
            <a:r>
              <a:rPr lang="en-US" altLang="zh-CN" dirty="0">
                <a:solidFill>
                  <a:schemeClr val="bg2"/>
                </a:solidFill>
              </a:rPr>
              <a:t>∈</a:t>
            </a:r>
            <a:r>
              <a:rPr lang="en-US" altLang="zh-CN" dirty="0">
                <a:solidFill>
                  <a:schemeClr val="bg2"/>
                </a:solidFill>
                <a:effectLst>
                  <a:outerShdw blurRad="38100" dist="38100" dir="2700000" algn="tl">
                    <a:srgbClr val="C0C0C0"/>
                  </a:outerShdw>
                </a:effectLst>
                <a:latin typeface="Times New Roman" pitchFamily="18" charset="0"/>
              </a:rPr>
              <a:t>I</a:t>
            </a:r>
            <a:r>
              <a:rPr lang="en-US" altLang="zh-CN" baseline="-25000" dirty="0">
                <a:solidFill>
                  <a:schemeClr val="bg2"/>
                </a:solidFill>
                <a:effectLst>
                  <a:outerShdw blurRad="38100" dist="38100" dir="2700000" algn="tl">
                    <a:srgbClr val="C0C0C0"/>
                  </a:outerShdw>
                </a:effectLst>
                <a:latin typeface="Times New Roman" pitchFamily="18" charset="0"/>
              </a:rPr>
              <a:t>00</a:t>
            </a:r>
          </a:p>
        </p:txBody>
      </p:sp>
      <p:sp>
        <p:nvSpPr>
          <p:cNvPr id="908349" name="Rectangle 61"/>
          <p:cNvSpPr>
            <a:spLocks noChangeArrowheads="1"/>
          </p:cNvSpPr>
          <p:nvPr/>
        </p:nvSpPr>
        <p:spPr bwMode="auto">
          <a:xfrm>
            <a:off x="1614488" y="3716338"/>
            <a:ext cx="3497262" cy="523875"/>
          </a:xfrm>
          <a:prstGeom prst="rect">
            <a:avLst/>
          </a:prstGeom>
          <a:solidFill>
            <a:schemeClr val="tx2">
              <a:lumMod val="20000"/>
              <a:lumOff val="80000"/>
            </a:schemeClr>
          </a:solidFill>
          <a:ln w="9525">
            <a:noFill/>
            <a:miter lim="800000"/>
            <a:headEnd/>
            <a:tailEnd/>
          </a:ln>
          <a:effectLst/>
        </p:spPr>
        <p:txBody>
          <a:bodyPr lIns="92075" tIns="46038" rIns="92075" bIns="46038">
            <a:spAutoFit/>
          </a:bodyPr>
          <a:lstStyle/>
          <a:p>
            <a:pPr marL="457200" indent="-457200">
              <a:spcBef>
                <a:spcPct val="30000"/>
              </a:spcBef>
              <a:spcAft>
                <a:spcPct val="30000"/>
              </a:spcAft>
              <a:buClr>
                <a:schemeClr val="folHlink"/>
              </a:buClr>
              <a:buSzPct val="75000"/>
              <a:buFont typeface="Monotype Sorts" pitchFamily="2" charset="2"/>
              <a:buNone/>
              <a:defRPr/>
            </a:pPr>
            <a:r>
              <a:rPr lang="en-US" altLang="zh-CN" dirty="0">
                <a:solidFill>
                  <a:schemeClr val="bg2"/>
                </a:solidFill>
                <a:latin typeface="+mj-lt"/>
              </a:rPr>
              <a:t>δ(</a:t>
            </a:r>
            <a:r>
              <a:rPr lang="en-US" altLang="zh-CN" dirty="0" err="1">
                <a:solidFill>
                  <a:schemeClr val="bg2"/>
                </a:solidFill>
                <a:latin typeface="+mj-lt"/>
              </a:rPr>
              <a:t>B,b</a:t>
            </a:r>
            <a:r>
              <a:rPr lang="en-US" altLang="zh-CN" dirty="0">
                <a:solidFill>
                  <a:schemeClr val="bg2"/>
                </a:solidFill>
                <a:latin typeface="+mj-lt"/>
              </a:rPr>
              <a:t>) </a:t>
            </a:r>
            <a:r>
              <a:rPr lang="en-US" altLang="zh-CN" dirty="0">
                <a:solidFill>
                  <a:schemeClr val="bg2"/>
                </a:solidFill>
                <a:effectLst>
                  <a:outerShdw blurRad="38100" dist="38100" dir="2700000" algn="tl">
                    <a:srgbClr val="C0C0C0"/>
                  </a:outerShdw>
                </a:effectLst>
                <a:latin typeface="Times New Roman" pitchFamily="18" charset="0"/>
              </a:rPr>
              <a:t>= D </a:t>
            </a:r>
            <a:r>
              <a:rPr lang="en-US" altLang="zh-CN" dirty="0">
                <a:solidFill>
                  <a:schemeClr val="bg2"/>
                </a:solidFill>
              </a:rPr>
              <a:t>∈</a:t>
            </a:r>
            <a:r>
              <a:rPr lang="en-US" altLang="zh-CN" dirty="0">
                <a:solidFill>
                  <a:schemeClr val="bg2"/>
                </a:solidFill>
                <a:effectLst>
                  <a:outerShdw blurRad="38100" dist="38100" dir="2700000" algn="tl">
                    <a:srgbClr val="C0C0C0"/>
                  </a:outerShdw>
                </a:effectLst>
                <a:latin typeface="Times New Roman" pitchFamily="18" charset="0"/>
              </a:rPr>
              <a:t>I</a:t>
            </a:r>
            <a:r>
              <a:rPr lang="en-US" altLang="zh-CN" baseline="-25000" dirty="0">
                <a:solidFill>
                  <a:schemeClr val="bg2"/>
                </a:solidFill>
                <a:effectLst>
                  <a:outerShdw blurRad="38100" dist="38100" dir="2700000" algn="tl">
                    <a:srgbClr val="C0C0C0"/>
                  </a:outerShdw>
                </a:effectLst>
                <a:latin typeface="Times New Roman" pitchFamily="18" charset="0"/>
              </a:rPr>
              <a:t>1</a:t>
            </a:r>
          </a:p>
        </p:txBody>
      </p:sp>
      <p:sp>
        <p:nvSpPr>
          <p:cNvPr id="908350" name="Rectangle 62"/>
          <p:cNvSpPr>
            <a:spLocks noChangeArrowheads="1"/>
          </p:cNvSpPr>
          <p:nvPr/>
        </p:nvSpPr>
        <p:spPr bwMode="auto">
          <a:xfrm>
            <a:off x="7153275" y="3265488"/>
            <a:ext cx="1654175" cy="515937"/>
          </a:xfrm>
          <a:prstGeom prst="rect">
            <a:avLst/>
          </a:prstGeom>
          <a:solidFill>
            <a:srgbClr val="FFFFCC"/>
          </a:solidFill>
          <a:ln w="9525">
            <a:noFill/>
            <a:miter lim="800000"/>
            <a:headEnd/>
            <a:tailEnd/>
          </a:ln>
          <a:effectLst/>
        </p:spPr>
        <p:txBody>
          <a:bodyPr lIns="92075" tIns="0" rIns="92075" bIns="46038">
            <a:spAutoFit/>
          </a:bodyPr>
          <a:lstStyle/>
          <a:p>
            <a:pPr marL="457200" indent="-457200">
              <a:lnSpc>
                <a:spcPct val="110000"/>
              </a:lnSpc>
              <a:buClr>
                <a:schemeClr val="folHlink"/>
              </a:buClr>
              <a:buSzPct val="75000"/>
              <a:buFont typeface="Monotype Sorts" pitchFamily="2" charset="2"/>
              <a:buNone/>
              <a:defRPr/>
            </a:pPr>
            <a:r>
              <a:rPr lang="en-US" altLang="zh-CN">
                <a:solidFill>
                  <a:schemeClr val="bg2"/>
                </a:solidFill>
                <a:effectLst>
                  <a:outerShdw blurRad="38100" dist="38100" dir="2700000" algn="tl">
                    <a:srgbClr val="FFFFFF"/>
                  </a:outerShdw>
                </a:effectLst>
                <a:latin typeface="Times New Roman" pitchFamily="18" charset="0"/>
              </a:rPr>
              <a:t>I</a:t>
            </a:r>
            <a:r>
              <a:rPr lang="en-US" altLang="zh-CN" baseline="-25000">
                <a:solidFill>
                  <a:schemeClr val="bg2"/>
                </a:solidFill>
                <a:effectLst>
                  <a:outerShdw blurRad="38100" dist="38100" dir="2700000" algn="tl">
                    <a:srgbClr val="FFFFFF"/>
                  </a:outerShdw>
                </a:effectLst>
                <a:latin typeface="Times New Roman" pitchFamily="18" charset="0"/>
              </a:rPr>
              <a:t>000</a:t>
            </a:r>
            <a:r>
              <a:rPr lang="en-US" altLang="zh-CN">
                <a:solidFill>
                  <a:schemeClr val="bg2"/>
                </a:solidFill>
                <a:effectLst>
                  <a:outerShdw blurRad="38100" dist="38100" dir="2700000" algn="tl">
                    <a:srgbClr val="FFFFFF"/>
                  </a:outerShdw>
                </a:effectLst>
                <a:latin typeface="Times New Roman" pitchFamily="18" charset="0"/>
              </a:rPr>
              <a:t>=</a:t>
            </a:r>
            <a:r>
              <a:rPr lang="zh-CN" altLang="zh-CN">
                <a:solidFill>
                  <a:schemeClr val="bg2"/>
                </a:solidFill>
                <a:latin typeface="Times New Roman" pitchFamily="18" charset="0"/>
              </a:rPr>
              <a:t>{</a:t>
            </a:r>
            <a:r>
              <a:rPr lang="en-US" altLang="zh-CN">
                <a:solidFill>
                  <a:schemeClr val="bg2"/>
                </a:solidFill>
                <a:latin typeface="Times New Roman" pitchFamily="18" charset="0"/>
              </a:rPr>
              <a:t>S}</a:t>
            </a:r>
          </a:p>
        </p:txBody>
      </p:sp>
      <p:sp>
        <p:nvSpPr>
          <p:cNvPr id="908351" name="Rectangle 63"/>
          <p:cNvSpPr>
            <a:spLocks noChangeArrowheads="1"/>
          </p:cNvSpPr>
          <p:nvPr/>
        </p:nvSpPr>
        <p:spPr bwMode="auto">
          <a:xfrm>
            <a:off x="7172325" y="3844925"/>
            <a:ext cx="1654175" cy="561975"/>
          </a:xfrm>
          <a:prstGeom prst="rect">
            <a:avLst/>
          </a:prstGeom>
          <a:solidFill>
            <a:srgbClr val="FFFFCC"/>
          </a:solidFill>
          <a:ln w="9525">
            <a:noFill/>
            <a:miter lim="800000"/>
            <a:headEnd/>
            <a:tailEnd/>
          </a:ln>
          <a:effectLst/>
        </p:spPr>
        <p:txBody>
          <a:bodyPr lIns="92075" tIns="46038" rIns="92075" bIns="46038">
            <a:spAutoFit/>
          </a:bodyPr>
          <a:lstStyle/>
          <a:p>
            <a:pPr marL="457200" indent="-457200">
              <a:lnSpc>
                <a:spcPct val="110000"/>
              </a:lnSpc>
              <a:spcBef>
                <a:spcPct val="20000"/>
              </a:spcBef>
              <a:buClr>
                <a:schemeClr val="folHlink"/>
              </a:buClr>
              <a:buSzPct val="75000"/>
              <a:buFont typeface="Monotype Sorts" pitchFamily="2" charset="2"/>
              <a:buNone/>
              <a:defRPr/>
            </a:pPr>
            <a:r>
              <a:rPr lang="en-US" altLang="zh-CN">
                <a:solidFill>
                  <a:schemeClr val="bg2"/>
                </a:solidFill>
                <a:latin typeface="Times New Roman" pitchFamily="18" charset="0"/>
              </a:rPr>
              <a:t>I</a:t>
            </a:r>
            <a:r>
              <a:rPr lang="en-US" altLang="zh-CN" baseline="-25000">
                <a:solidFill>
                  <a:schemeClr val="bg2"/>
                </a:solidFill>
                <a:effectLst>
                  <a:outerShdw blurRad="38100" dist="38100" dir="2700000" algn="tl">
                    <a:srgbClr val="FFFFFF"/>
                  </a:outerShdw>
                </a:effectLst>
                <a:latin typeface="Times New Roman" pitchFamily="18" charset="0"/>
              </a:rPr>
              <a:t>001</a:t>
            </a:r>
            <a:r>
              <a:rPr lang="en-US" altLang="zh-CN">
                <a:solidFill>
                  <a:schemeClr val="bg2"/>
                </a:solidFill>
                <a:latin typeface="Times New Roman" pitchFamily="18" charset="0"/>
              </a:rPr>
              <a:t>=</a:t>
            </a:r>
            <a:r>
              <a:rPr lang="zh-CN" altLang="zh-CN">
                <a:solidFill>
                  <a:schemeClr val="bg2"/>
                </a:solidFill>
                <a:latin typeface="Times New Roman" pitchFamily="18" charset="0"/>
              </a:rPr>
              <a:t>{</a:t>
            </a:r>
            <a:r>
              <a:rPr lang="en-US" altLang="zh-CN">
                <a:solidFill>
                  <a:schemeClr val="bg2"/>
                </a:solidFill>
                <a:latin typeface="Times New Roman" pitchFamily="18" charset="0"/>
              </a:rPr>
              <a:t>B}</a:t>
            </a:r>
          </a:p>
        </p:txBody>
      </p:sp>
      <p:grpSp>
        <p:nvGrpSpPr>
          <p:cNvPr id="7" name="Group 64"/>
          <p:cNvGrpSpPr>
            <a:grpSpLocks/>
          </p:cNvGrpSpPr>
          <p:nvPr/>
        </p:nvGrpSpPr>
        <p:grpSpPr bwMode="auto">
          <a:xfrm>
            <a:off x="5167313" y="3252788"/>
            <a:ext cx="1876425" cy="784225"/>
            <a:chOff x="2879" y="2905"/>
            <a:chExt cx="1182" cy="494"/>
          </a:xfrm>
        </p:grpSpPr>
        <p:sp>
          <p:nvSpPr>
            <p:cNvPr id="908353" name="Rectangle 65"/>
            <p:cNvSpPr>
              <a:spLocks noChangeArrowheads="1"/>
            </p:cNvSpPr>
            <p:nvPr/>
          </p:nvSpPr>
          <p:spPr bwMode="auto">
            <a:xfrm>
              <a:off x="2879" y="2905"/>
              <a:ext cx="1164" cy="333"/>
            </a:xfrm>
            <a:prstGeom prst="rect">
              <a:avLst/>
            </a:prstGeom>
            <a:noFill/>
            <a:ln w="9525">
              <a:noFill/>
              <a:miter lim="800000"/>
              <a:headEnd/>
              <a:tailEnd/>
            </a:ln>
            <a:effectLst/>
          </p:spPr>
          <p:txBody>
            <a:bodyPr wrap="none" lIns="92075" tIns="46038" rIns="92075" bIns="46038">
              <a:spAutoFit/>
            </a:bodyPr>
            <a:lstStyle/>
            <a:p>
              <a:pPr>
                <a:lnSpc>
                  <a:spcPct val="110000"/>
                </a:lnSpc>
                <a:spcBef>
                  <a:spcPct val="20000"/>
                </a:spcBef>
                <a:buClr>
                  <a:schemeClr val="folHlink"/>
                </a:buClr>
                <a:buSzPct val="75000"/>
                <a:buFont typeface="Monotype Sorts" pitchFamily="2" charset="2"/>
                <a:buNone/>
                <a:defRPr/>
              </a:pPr>
              <a:r>
                <a:rPr lang="en-US" altLang="zh-CN" dirty="0">
                  <a:solidFill>
                    <a:schemeClr val="bg2"/>
                  </a:solidFill>
                  <a:effectLst>
                    <a:outerShdw blurRad="38100" dist="38100" dir="2700000" algn="tl">
                      <a:srgbClr val="000000"/>
                    </a:outerShdw>
                  </a:effectLst>
                  <a:latin typeface="Times New Roman" pitchFamily="18" charset="0"/>
                </a:rPr>
                <a:t>b</a:t>
              </a:r>
              <a:r>
                <a:rPr lang="zh-CN" altLang="en-US" dirty="0">
                  <a:solidFill>
                    <a:schemeClr val="bg2"/>
                  </a:solidFill>
                  <a:effectLst>
                    <a:outerShdw blurRad="38100" dist="38100" dir="2700000" algn="tl">
                      <a:srgbClr val="000000"/>
                    </a:outerShdw>
                  </a:effectLst>
                  <a:latin typeface="Times New Roman" pitchFamily="18" charset="0"/>
                </a:rPr>
                <a:t>将</a:t>
              </a:r>
              <a:r>
                <a:rPr lang="en-US" altLang="zh-CN" dirty="0">
                  <a:solidFill>
                    <a:schemeClr val="bg2"/>
                  </a:solidFill>
                  <a:effectLst>
                    <a:outerShdw blurRad="38100" dist="38100" dir="2700000" algn="tl">
                      <a:srgbClr val="000000"/>
                    </a:outerShdw>
                  </a:effectLst>
                  <a:latin typeface="Times New Roman" pitchFamily="18" charset="0"/>
                </a:rPr>
                <a:t>I</a:t>
              </a:r>
              <a:r>
                <a:rPr lang="en-US" altLang="zh-CN" baseline="-25000" dirty="0">
                  <a:solidFill>
                    <a:schemeClr val="bg2"/>
                  </a:solidFill>
                  <a:effectLst>
                    <a:outerShdw blurRad="38100" dist="38100" dir="2700000" algn="tl">
                      <a:srgbClr val="000000"/>
                    </a:outerShdw>
                  </a:effectLst>
                  <a:latin typeface="Times New Roman" pitchFamily="18" charset="0"/>
                </a:rPr>
                <a:t>00</a:t>
              </a:r>
              <a:r>
                <a:rPr lang="zh-CN" altLang="en-US" dirty="0">
                  <a:solidFill>
                    <a:schemeClr val="bg2"/>
                  </a:solidFill>
                  <a:effectLst>
                    <a:outerShdw blurRad="38100" dist="38100" dir="2700000" algn="tl">
                      <a:srgbClr val="000000"/>
                    </a:outerShdw>
                  </a:effectLst>
                  <a:latin typeface="Times New Roman" pitchFamily="18" charset="0"/>
                </a:rPr>
                <a:t>划分</a:t>
              </a:r>
              <a:endParaRPr lang="zh-CN" altLang="en-US" dirty="0">
                <a:solidFill>
                  <a:schemeClr val="bg2"/>
                </a:solidFill>
                <a:latin typeface="Times New Roman" pitchFamily="18" charset="0"/>
              </a:endParaRPr>
            </a:p>
          </p:txBody>
        </p:sp>
        <p:sp>
          <p:nvSpPr>
            <p:cNvPr id="908354" name="AutoShape 66"/>
            <p:cNvSpPr>
              <a:spLocks noChangeArrowheads="1"/>
            </p:cNvSpPr>
            <p:nvPr/>
          </p:nvSpPr>
          <p:spPr bwMode="auto">
            <a:xfrm>
              <a:off x="3005" y="3255"/>
              <a:ext cx="1056" cy="144"/>
            </a:xfrm>
            <a:prstGeom prst="rightArrow">
              <a:avLst>
                <a:gd name="adj1" fmla="val 50000"/>
                <a:gd name="adj2" fmla="val 183333"/>
              </a:avLst>
            </a:prstGeom>
            <a:solidFill>
              <a:srgbClr val="CC6600"/>
            </a:solidFill>
            <a:ln w="9525">
              <a:solidFill>
                <a:schemeClr val="tx1"/>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sp>
        <p:nvSpPr>
          <p:cNvPr id="908355" name="Rectangle 67"/>
          <p:cNvSpPr>
            <a:spLocks noChangeArrowheads="1"/>
          </p:cNvSpPr>
          <p:nvPr/>
        </p:nvSpPr>
        <p:spPr bwMode="auto">
          <a:xfrm>
            <a:off x="1589088" y="5000625"/>
            <a:ext cx="3522662" cy="566738"/>
          </a:xfrm>
          <a:prstGeom prst="rect">
            <a:avLst/>
          </a:prstGeom>
          <a:solidFill>
            <a:schemeClr val="tx2">
              <a:lumMod val="20000"/>
              <a:lumOff val="80000"/>
            </a:schemeClr>
          </a:solidFill>
          <a:ln w="9525">
            <a:noFill/>
            <a:miter lim="800000"/>
            <a:headEnd/>
            <a:tailEnd/>
          </a:ln>
          <a:effectLst/>
        </p:spPr>
        <p:txBody>
          <a:bodyPr lIns="92075" tIns="46038" rIns="92075" bIns="46038">
            <a:spAutoFit/>
          </a:bodyPr>
          <a:lstStyle/>
          <a:p>
            <a:pPr marL="457200" indent="-457200">
              <a:lnSpc>
                <a:spcPct val="110000"/>
              </a:lnSpc>
              <a:spcBef>
                <a:spcPct val="20000"/>
              </a:spcBef>
              <a:buClr>
                <a:schemeClr val="folHlink"/>
              </a:buClr>
              <a:buSzPct val="75000"/>
              <a:buFont typeface="Monotype Sorts" pitchFamily="2" charset="2"/>
              <a:buNone/>
              <a:defRPr/>
            </a:pPr>
            <a:r>
              <a:rPr lang="en-US" altLang="zh-CN" dirty="0">
                <a:solidFill>
                  <a:schemeClr val="bg2"/>
                </a:solidFill>
                <a:latin typeface="+mj-lt"/>
              </a:rPr>
              <a:t>δ(</a:t>
            </a:r>
            <a:r>
              <a:rPr lang="en-US" altLang="zh-CN" dirty="0">
                <a:solidFill>
                  <a:schemeClr val="bg2"/>
                </a:solidFill>
                <a:latin typeface="Times New Roman" pitchFamily="18" charset="0"/>
              </a:rPr>
              <a:t>{C,D,E,F},b)</a:t>
            </a:r>
            <a:r>
              <a:rPr lang="en-US" altLang="zh-CN" dirty="0">
                <a:solidFill>
                  <a:schemeClr val="bg2"/>
                </a:solidFill>
                <a:latin typeface="Times New Roman" pitchFamily="18" charset="0"/>
                <a:sym typeface="Symbol" pitchFamily="18" charset="2"/>
              </a:rPr>
              <a:t> </a:t>
            </a:r>
            <a:r>
              <a:rPr lang="en-US" altLang="zh-CN" dirty="0">
                <a:solidFill>
                  <a:schemeClr val="bg2"/>
                </a:solidFill>
                <a:effectLst>
                  <a:outerShdw blurRad="38100" dist="38100" dir="2700000" algn="tl">
                    <a:srgbClr val="C0C0C0"/>
                  </a:outerShdw>
                </a:effectLst>
                <a:latin typeface="Times New Roman" pitchFamily="18" charset="0"/>
              </a:rPr>
              <a:t>I</a:t>
            </a:r>
            <a:r>
              <a:rPr lang="en-US" altLang="zh-CN" baseline="-25000" dirty="0">
                <a:solidFill>
                  <a:schemeClr val="bg2"/>
                </a:solidFill>
                <a:effectLst>
                  <a:outerShdw blurRad="38100" dist="38100" dir="2700000" algn="tl">
                    <a:srgbClr val="C0C0C0"/>
                  </a:outerShdw>
                </a:effectLst>
                <a:latin typeface="Times New Roman" pitchFamily="18" charset="0"/>
              </a:rPr>
              <a:t>1</a:t>
            </a:r>
          </a:p>
        </p:txBody>
      </p:sp>
      <p:sp>
        <p:nvSpPr>
          <p:cNvPr id="908356" name="Rectangle 68"/>
          <p:cNvSpPr>
            <a:spLocks noChangeArrowheads="1"/>
          </p:cNvSpPr>
          <p:nvPr/>
        </p:nvSpPr>
        <p:spPr bwMode="auto">
          <a:xfrm>
            <a:off x="6869113" y="4881563"/>
            <a:ext cx="2228850" cy="561975"/>
          </a:xfrm>
          <a:prstGeom prst="rect">
            <a:avLst/>
          </a:prstGeom>
          <a:solidFill>
            <a:srgbClr val="FFFFCC"/>
          </a:solidFill>
          <a:ln w="9525">
            <a:noFill/>
            <a:miter lim="800000"/>
            <a:headEnd/>
            <a:tailEnd/>
          </a:ln>
          <a:effectLst/>
        </p:spPr>
        <p:txBody>
          <a:bodyPr wrap="none" lIns="92075" tIns="46038" rIns="92075" bIns="46038">
            <a:spAutoFit/>
          </a:bodyPr>
          <a:lstStyle/>
          <a:p>
            <a:pPr marL="457200" indent="-457200">
              <a:lnSpc>
                <a:spcPct val="110000"/>
              </a:lnSpc>
              <a:spcBef>
                <a:spcPct val="20000"/>
              </a:spcBef>
              <a:buClr>
                <a:schemeClr val="folHlink"/>
              </a:buClr>
              <a:buSzPct val="75000"/>
              <a:buFont typeface="Monotype Sorts" pitchFamily="2" charset="2"/>
              <a:buNone/>
              <a:defRPr/>
            </a:pPr>
            <a:r>
              <a:rPr lang="en-US" altLang="zh-CN">
                <a:solidFill>
                  <a:schemeClr val="bg2"/>
                </a:solidFill>
                <a:effectLst>
                  <a:outerShdw blurRad="38100" dist="38100" dir="2700000" algn="tl">
                    <a:srgbClr val="FFFFFF"/>
                  </a:outerShdw>
                </a:effectLst>
                <a:latin typeface="Times New Roman" pitchFamily="18" charset="0"/>
              </a:rPr>
              <a:t>I</a:t>
            </a:r>
            <a:r>
              <a:rPr lang="en-US" altLang="zh-CN" baseline="-25000">
                <a:solidFill>
                  <a:schemeClr val="bg2"/>
                </a:solidFill>
                <a:effectLst>
                  <a:outerShdw blurRad="38100" dist="38100" dir="2700000" algn="tl">
                    <a:srgbClr val="FFFFFF"/>
                  </a:outerShdw>
                </a:effectLst>
                <a:latin typeface="Times New Roman" pitchFamily="18" charset="0"/>
              </a:rPr>
              <a:t>1</a:t>
            </a:r>
            <a:r>
              <a:rPr lang="zh-CN" altLang="en-US">
                <a:solidFill>
                  <a:schemeClr val="bg2"/>
                </a:solidFill>
              </a:rPr>
              <a:t>不可区分。</a:t>
            </a:r>
          </a:p>
        </p:txBody>
      </p:sp>
      <p:sp>
        <p:nvSpPr>
          <p:cNvPr id="908357" name="Rectangle 69"/>
          <p:cNvSpPr>
            <a:spLocks noChangeArrowheads="1"/>
          </p:cNvSpPr>
          <p:nvPr/>
        </p:nvSpPr>
        <p:spPr bwMode="auto">
          <a:xfrm>
            <a:off x="1589088" y="4497388"/>
            <a:ext cx="3527425" cy="566737"/>
          </a:xfrm>
          <a:prstGeom prst="rect">
            <a:avLst/>
          </a:prstGeom>
          <a:solidFill>
            <a:schemeClr val="tx2">
              <a:lumMod val="20000"/>
              <a:lumOff val="80000"/>
            </a:schemeClr>
          </a:solidFill>
          <a:ln w="9525">
            <a:noFill/>
            <a:miter lim="800000"/>
            <a:headEnd/>
            <a:tailEnd/>
          </a:ln>
          <a:effectLst/>
        </p:spPr>
        <p:txBody>
          <a:bodyPr lIns="92075" tIns="46038" rIns="92075" bIns="46038">
            <a:spAutoFit/>
          </a:bodyPr>
          <a:lstStyle/>
          <a:p>
            <a:pPr marL="457200" indent="-457200">
              <a:lnSpc>
                <a:spcPct val="110000"/>
              </a:lnSpc>
              <a:spcBef>
                <a:spcPct val="20000"/>
              </a:spcBef>
              <a:buClr>
                <a:schemeClr val="folHlink"/>
              </a:buClr>
              <a:buSzPct val="75000"/>
              <a:buFont typeface="Monotype Sorts" pitchFamily="2" charset="2"/>
              <a:buNone/>
              <a:defRPr/>
            </a:pPr>
            <a:r>
              <a:rPr lang="en-US" altLang="zh-CN" dirty="0">
                <a:solidFill>
                  <a:schemeClr val="bg2"/>
                </a:solidFill>
                <a:latin typeface="+mj-lt"/>
              </a:rPr>
              <a:t>δ({</a:t>
            </a:r>
            <a:r>
              <a:rPr lang="en-US" altLang="zh-CN">
                <a:solidFill>
                  <a:schemeClr val="bg2"/>
                </a:solidFill>
                <a:latin typeface="+mj-lt"/>
              </a:rPr>
              <a:t>C,D,E,F},a)</a:t>
            </a:r>
            <a:r>
              <a:rPr lang="en-US" altLang="zh-CN" baseline="-25000">
                <a:solidFill>
                  <a:schemeClr val="bg2"/>
                </a:solidFill>
                <a:effectLst>
                  <a:outerShdw blurRad="38100" dist="38100" dir="2700000" algn="tl">
                    <a:srgbClr val="C0C0C0"/>
                  </a:outerShdw>
                </a:effectLst>
                <a:latin typeface="+mj-lt"/>
              </a:rPr>
              <a:t> </a:t>
            </a:r>
            <a:r>
              <a:rPr lang="en-US" altLang="zh-CN" dirty="0">
                <a:solidFill>
                  <a:schemeClr val="bg2"/>
                </a:solidFill>
                <a:latin typeface="+mj-lt"/>
                <a:sym typeface="Symbol" pitchFamily="18" charset="2"/>
              </a:rPr>
              <a:t></a:t>
            </a:r>
            <a:r>
              <a:rPr lang="en-US" altLang="zh-CN" dirty="0">
                <a:solidFill>
                  <a:schemeClr val="bg2"/>
                </a:solidFill>
                <a:effectLst>
                  <a:outerShdw blurRad="38100" dist="38100" dir="2700000" algn="tl">
                    <a:srgbClr val="C0C0C0"/>
                  </a:outerShdw>
                </a:effectLst>
                <a:latin typeface="+mj-lt"/>
              </a:rPr>
              <a:t>I</a:t>
            </a:r>
            <a:r>
              <a:rPr lang="en-US" altLang="zh-CN" baseline="-25000" dirty="0">
                <a:solidFill>
                  <a:schemeClr val="bg2"/>
                </a:solidFill>
                <a:effectLst>
                  <a:outerShdw blurRad="38100" dist="38100" dir="2700000" algn="tl">
                    <a:srgbClr val="C0C0C0"/>
                  </a:outerShdw>
                </a:effectLst>
                <a:latin typeface="+mj-lt"/>
              </a:rPr>
              <a:t>1</a:t>
            </a:r>
          </a:p>
        </p:txBody>
      </p:sp>
      <p:sp>
        <p:nvSpPr>
          <p:cNvPr id="908360" name="AutoShape 72"/>
          <p:cNvSpPr>
            <a:spLocks noChangeArrowheads="1"/>
          </p:cNvSpPr>
          <p:nvPr/>
        </p:nvSpPr>
        <p:spPr bwMode="auto">
          <a:xfrm>
            <a:off x="5089525" y="5084763"/>
            <a:ext cx="1676400" cy="228600"/>
          </a:xfrm>
          <a:prstGeom prst="rightArrow">
            <a:avLst>
              <a:gd name="adj1" fmla="val 50000"/>
              <a:gd name="adj2" fmla="val 183333"/>
            </a:avLst>
          </a:prstGeom>
          <a:solidFill>
            <a:srgbClr val="CC6600"/>
          </a:solidFill>
          <a:ln w="9525">
            <a:solidFill>
              <a:schemeClr val="tx1"/>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908361"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nvGrpSpPr>
          <p:cNvPr id="63514" name="组合 68"/>
          <p:cNvGrpSpPr>
            <a:grpSpLocks/>
          </p:cNvGrpSpPr>
          <p:nvPr/>
        </p:nvGrpSpPr>
        <p:grpSpPr bwMode="auto">
          <a:xfrm>
            <a:off x="2967038" y="73025"/>
            <a:ext cx="6015037" cy="3097213"/>
            <a:chOff x="2894618" y="457941"/>
            <a:chExt cx="6015038" cy="3096989"/>
          </a:xfrm>
        </p:grpSpPr>
        <p:sp>
          <p:nvSpPr>
            <p:cNvPr id="70" name="Text Box 86"/>
            <p:cNvSpPr txBox="1">
              <a:spLocks noChangeArrowheads="1"/>
            </p:cNvSpPr>
            <p:nvPr/>
          </p:nvSpPr>
          <p:spPr bwMode="auto">
            <a:xfrm>
              <a:off x="7266594" y="1889762"/>
              <a:ext cx="319087" cy="457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defRPr/>
              </a:pPr>
              <a:r>
                <a:rPr lang="en-US" altLang="zh-CN" sz="2400" b="0" dirty="0">
                  <a:solidFill>
                    <a:schemeClr val="bg2"/>
                  </a:solidFill>
                  <a:latin typeface="+mj-lt"/>
                </a:rPr>
                <a:t>a</a:t>
              </a:r>
            </a:p>
          </p:txBody>
        </p:sp>
        <p:grpSp>
          <p:nvGrpSpPr>
            <p:cNvPr id="63516" name="Group 87"/>
            <p:cNvGrpSpPr>
              <a:grpSpLocks/>
            </p:cNvGrpSpPr>
            <p:nvPr/>
          </p:nvGrpSpPr>
          <p:grpSpPr bwMode="auto">
            <a:xfrm>
              <a:off x="3335944" y="729488"/>
              <a:ext cx="5573712" cy="2825442"/>
              <a:chOff x="864" y="1461"/>
              <a:chExt cx="4564" cy="2176"/>
            </a:xfrm>
          </p:grpSpPr>
          <p:grpSp>
            <p:nvGrpSpPr>
              <p:cNvPr id="63522" name="Group 88"/>
              <p:cNvGrpSpPr>
                <a:grpSpLocks/>
              </p:cNvGrpSpPr>
              <p:nvPr/>
            </p:nvGrpSpPr>
            <p:grpSpPr bwMode="auto">
              <a:xfrm>
                <a:off x="3264" y="1536"/>
                <a:ext cx="432" cy="432"/>
                <a:chOff x="4320" y="2160"/>
                <a:chExt cx="432" cy="432"/>
              </a:xfrm>
            </p:grpSpPr>
            <p:sp>
              <p:nvSpPr>
                <p:cNvPr id="114" name="Oval 89"/>
                <p:cNvSpPr>
                  <a:spLocks noChangeArrowheads="1"/>
                </p:cNvSpPr>
                <p:nvPr/>
              </p:nvSpPr>
              <p:spPr bwMode="auto">
                <a:xfrm>
                  <a:off x="4320" y="2157"/>
                  <a:ext cx="435" cy="438"/>
                </a:xfrm>
                <a:prstGeom prst="ellipse">
                  <a:avLst/>
                </a:prstGeom>
                <a:solidFill>
                  <a:schemeClr val="accent1"/>
                </a:solid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63559" name="Oval 90"/>
                <p:cNvSpPr>
                  <a:spLocks noChangeArrowheads="1"/>
                </p:cNvSpPr>
                <p:nvPr/>
              </p:nvSpPr>
              <p:spPr bwMode="auto">
                <a:xfrm>
                  <a:off x="4368" y="2208"/>
                  <a:ext cx="336" cy="336"/>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C</a:t>
                  </a:r>
                </a:p>
              </p:txBody>
            </p:sp>
          </p:grpSp>
          <p:grpSp>
            <p:nvGrpSpPr>
              <p:cNvPr id="63523" name="Group 91"/>
              <p:cNvGrpSpPr>
                <a:grpSpLocks/>
              </p:cNvGrpSpPr>
              <p:nvPr/>
            </p:nvGrpSpPr>
            <p:grpSpPr bwMode="auto">
              <a:xfrm>
                <a:off x="3264" y="2784"/>
                <a:ext cx="432" cy="432"/>
                <a:chOff x="3456" y="2688"/>
                <a:chExt cx="432" cy="432"/>
              </a:xfrm>
            </p:grpSpPr>
            <p:sp>
              <p:nvSpPr>
                <p:cNvPr id="112" name="Oval 92"/>
                <p:cNvSpPr>
                  <a:spLocks noChangeArrowheads="1"/>
                </p:cNvSpPr>
                <p:nvPr/>
              </p:nvSpPr>
              <p:spPr bwMode="auto">
                <a:xfrm>
                  <a:off x="3456" y="2688"/>
                  <a:ext cx="435" cy="435"/>
                </a:xfrm>
                <a:prstGeom prst="ellipse">
                  <a:avLst/>
                </a:prstGeom>
                <a:solidFill>
                  <a:schemeClr val="accent1"/>
                </a:solid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63557" name="Oval 93"/>
                <p:cNvSpPr>
                  <a:spLocks noChangeArrowheads="1"/>
                </p:cNvSpPr>
                <p:nvPr/>
              </p:nvSpPr>
              <p:spPr bwMode="auto">
                <a:xfrm>
                  <a:off x="3504" y="2736"/>
                  <a:ext cx="336" cy="336"/>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D</a:t>
                  </a:r>
                </a:p>
              </p:txBody>
            </p:sp>
          </p:grpSp>
          <p:sp>
            <p:nvSpPr>
              <p:cNvPr id="63524" name="Oval 94"/>
              <p:cNvSpPr>
                <a:spLocks noChangeArrowheads="1"/>
              </p:cNvSpPr>
              <p:nvPr/>
            </p:nvSpPr>
            <p:spPr bwMode="auto">
              <a:xfrm>
                <a:off x="1872" y="2784"/>
                <a:ext cx="432" cy="432"/>
              </a:xfrm>
              <a:prstGeom prst="ellipse">
                <a:avLst/>
              </a:prstGeom>
              <a:solidFill>
                <a:schemeClr val="accent1"/>
              </a:solidFill>
              <a:ln w="38100">
                <a:solidFill>
                  <a:srgbClr val="000000"/>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B</a:t>
                </a:r>
              </a:p>
            </p:txBody>
          </p:sp>
          <p:sp>
            <p:nvSpPr>
              <p:cNvPr id="63525" name="Oval 95"/>
              <p:cNvSpPr>
                <a:spLocks noChangeArrowheads="1"/>
              </p:cNvSpPr>
              <p:nvPr/>
            </p:nvSpPr>
            <p:spPr bwMode="auto">
              <a:xfrm>
                <a:off x="1872" y="1536"/>
                <a:ext cx="432" cy="432"/>
              </a:xfrm>
              <a:prstGeom prst="ellipse">
                <a:avLst/>
              </a:prstGeom>
              <a:solidFill>
                <a:schemeClr val="accent1"/>
              </a:solidFill>
              <a:ln w="38100">
                <a:solidFill>
                  <a:srgbClr val="000000"/>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A</a:t>
                </a:r>
              </a:p>
            </p:txBody>
          </p:sp>
          <p:grpSp>
            <p:nvGrpSpPr>
              <p:cNvPr id="63526" name="Group 96"/>
              <p:cNvGrpSpPr>
                <a:grpSpLocks/>
              </p:cNvGrpSpPr>
              <p:nvPr/>
            </p:nvGrpSpPr>
            <p:grpSpPr bwMode="auto">
              <a:xfrm>
                <a:off x="4608" y="1536"/>
                <a:ext cx="432" cy="432"/>
                <a:chOff x="3120" y="1536"/>
                <a:chExt cx="432" cy="432"/>
              </a:xfrm>
            </p:grpSpPr>
            <p:sp>
              <p:nvSpPr>
                <p:cNvPr id="110" name="Oval 97"/>
                <p:cNvSpPr>
                  <a:spLocks noChangeArrowheads="1"/>
                </p:cNvSpPr>
                <p:nvPr/>
              </p:nvSpPr>
              <p:spPr bwMode="auto">
                <a:xfrm>
                  <a:off x="3120" y="1533"/>
                  <a:ext cx="435" cy="438"/>
                </a:xfrm>
                <a:prstGeom prst="ellipse">
                  <a:avLst/>
                </a:prstGeom>
                <a:solidFill>
                  <a:schemeClr val="accent1"/>
                </a:solid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63555" name="Oval 98"/>
                <p:cNvSpPr>
                  <a:spLocks noChangeArrowheads="1"/>
                </p:cNvSpPr>
                <p:nvPr/>
              </p:nvSpPr>
              <p:spPr bwMode="auto">
                <a:xfrm>
                  <a:off x="3168" y="1584"/>
                  <a:ext cx="336" cy="336"/>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E</a:t>
                  </a:r>
                </a:p>
              </p:txBody>
            </p:sp>
          </p:grpSp>
          <p:grpSp>
            <p:nvGrpSpPr>
              <p:cNvPr id="63527" name="Group 99"/>
              <p:cNvGrpSpPr>
                <a:grpSpLocks/>
              </p:cNvGrpSpPr>
              <p:nvPr/>
            </p:nvGrpSpPr>
            <p:grpSpPr bwMode="auto">
              <a:xfrm>
                <a:off x="4608" y="2784"/>
                <a:ext cx="432" cy="432"/>
                <a:chOff x="4224" y="2688"/>
                <a:chExt cx="432" cy="432"/>
              </a:xfrm>
            </p:grpSpPr>
            <p:sp>
              <p:nvSpPr>
                <p:cNvPr id="108" name="Oval 100"/>
                <p:cNvSpPr>
                  <a:spLocks noChangeArrowheads="1"/>
                </p:cNvSpPr>
                <p:nvPr/>
              </p:nvSpPr>
              <p:spPr bwMode="auto">
                <a:xfrm>
                  <a:off x="4224" y="2688"/>
                  <a:ext cx="435" cy="435"/>
                </a:xfrm>
                <a:prstGeom prst="ellipse">
                  <a:avLst/>
                </a:prstGeom>
                <a:solidFill>
                  <a:schemeClr val="accent1"/>
                </a:solid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63553" name="Oval 101"/>
                <p:cNvSpPr>
                  <a:spLocks noChangeArrowheads="1"/>
                </p:cNvSpPr>
                <p:nvPr/>
              </p:nvSpPr>
              <p:spPr bwMode="auto">
                <a:xfrm>
                  <a:off x="4272" y="2736"/>
                  <a:ext cx="336" cy="336"/>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F</a:t>
                  </a:r>
                </a:p>
              </p:txBody>
            </p:sp>
          </p:grpSp>
          <p:sp>
            <p:nvSpPr>
              <p:cNvPr id="63528" name="Oval 102"/>
              <p:cNvSpPr>
                <a:spLocks noChangeArrowheads="1"/>
              </p:cNvSpPr>
              <p:nvPr/>
            </p:nvSpPr>
            <p:spPr bwMode="auto">
              <a:xfrm>
                <a:off x="864" y="2208"/>
                <a:ext cx="432" cy="432"/>
              </a:xfrm>
              <a:prstGeom prst="ellipse">
                <a:avLst/>
              </a:prstGeom>
              <a:solidFill>
                <a:schemeClr val="accent1"/>
              </a:solidFill>
              <a:ln w="38100">
                <a:solidFill>
                  <a:srgbClr val="000000"/>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S</a:t>
                </a:r>
              </a:p>
            </p:txBody>
          </p:sp>
          <p:cxnSp>
            <p:nvCxnSpPr>
              <p:cNvPr id="63529" name="AutoShape 103"/>
              <p:cNvCxnSpPr>
                <a:cxnSpLocks noChangeShapeType="1"/>
                <a:stCxn id="63528" idx="0"/>
                <a:endCxn id="63525" idx="2"/>
              </p:cNvCxnSpPr>
              <p:nvPr/>
            </p:nvCxnSpPr>
            <p:spPr bwMode="auto">
              <a:xfrm rot="-5400000">
                <a:off x="1248" y="1584"/>
                <a:ext cx="456" cy="792"/>
              </a:xfrm>
              <a:prstGeom prst="curvedConnector2">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3530" name="AutoShape 104"/>
              <p:cNvCxnSpPr>
                <a:cxnSpLocks noChangeShapeType="1"/>
                <a:stCxn id="63528" idx="4"/>
                <a:endCxn id="63524" idx="2"/>
              </p:cNvCxnSpPr>
              <p:nvPr/>
            </p:nvCxnSpPr>
            <p:spPr bwMode="auto">
              <a:xfrm rot="16200000" flipH="1">
                <a:off x="1296" y="2424"/>
                <a:ext cx="360" cy="792"/>
              </a:xfrm>
              <a:prstGeom prst="curvedConnector2">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3531" name="AutoShape 105"/>
              <p:cNvCxnSpPr>
                <a:cxnSpLocks noChangeShapeType="1"/>
                <a:stCxn id="63524" idx="7"/>
                <a:endCxn id="63525" idx="5"/>
              </p:cNvCxnSpPr>
              <p:nvPr/>
            </p:nvCxnSpPr>
            <p:spPr bwMode="auto">
              <a:xfrm rot="-5400000">
                <a:off x="1770" y="2376"/>
                <a:ext cx="942"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3532" name="AutoShape 106"/>
              <p:cNvCxnSpPr>
                <a:cxnSpLocks noChangeShapeType="1"/>
                <a:stCxn id="63525" idx="3"/>
                <a:endCxn id="63524" idx="1"/>
              </p:cNvCxnSpPr>
              <p:nvPr/>
            </p:nvCxnSpPr>
            <p:spPr bwMode="auto">
              <a:xfrm rot="5400000">
                <a:off x="1464" y="2376"/>
                <a:ext cx="942"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3533" name="AutoShape 107"/>
              <p:cNvCxnSpPr>
                <a:cxnSpLocks noChangeShapeType="1"/>
                <a:stCxn id="63525" idx="6"/>
                <a:endCxn id="114" idx="2"/>
              </p:cNvCxnSpPr>
              <p:nvPr/>
            </p:nvCxnSpPr>
            <p:spPr bwMode="auto">
              <a:xfrm>
                <a:off x="2304" y="1752"/>
                <a:ext cx="960"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3534" name="AutoShape 108"/>
              <p:cNvCxnSpPr>
                <a:cxnSpLocks noChangeShapeType="1"/>
                <a:stCxn id="63524" idx="6"/>
                <a:endCxn id="112" idx="2"/>
              </p:cNvCxnSpPr>
              <p:nvPr/>
            </p:nvCxnSpPr>
            <p:spPr bwMode="auto">
              <a:xfrm>
                <a:off x="2304" y="3000"/>
                <a:ext cx="960"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3535" name="AutoShape 109"/>
              <p:cNvCxnSpPr>
                <a:cxnSpLocks noChangeShapeType="1"/>
                <a:stCxn id="112" idx="6"/>
                <a:endCxn id="108" idx="2"/>
              </p:cNvCxnSpPr>
              <p:nvPr/>
            </p:nvCxnSpPr>
            <p:spPr bwMode="auto">
              <a:xfrm>
                <a:off x="3696" y="3000"/>
                <a:ext cx="912"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3536" name="AutoShape 110"/>
              <p:cNvCxnSpPr>
                <a:cxnSpLocks noChangeShapeType="1"/>
                <a:stCxn id="114" idx="6"/>
                <a:endCxn id="110" idx="2"/>
              </p:cNvCxnSpPr>
              <p:nvPr/>
            </p:nvCxnSpPr>
            <p:spPr bwMode="auto">
              <a:xfrm>
                <a:off x="3696" y="1752"/>
                <a:ext cx="912"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3537" name="AutoShape 111"/>
              <p:cNvCxnSpPr>
                <a:cxnSpLocks noChangeShapeType="1"/>
                <a:stCxn id="110" idx="4"/>
                <a:endCxn id="108" idx="0"/>
              </p:cNvCxnSpPr>
              <p:nvPr/>
            </p:nvCxnSpPr>
            <p:spPr bwMode="auto">
              <a:xfrm rot="5400000">
                <a:off x="4416" y="2376"/>
                <a:ext cx="816"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3538" name="AutoShape 112"/>
              <p:cNvCxnSpPr>
                <a:cxnSpLocks noChangeShapeType="1"/>
                <a:stCxn id="108" idx="6"/>
                <a:endCxn id="110" idx="6"/>
              </p:cNvCxnSpPr>
              <p:nvPr/>
            </p:nvCxnSpPr>
            <p:spPr bwMode="auto">
              <a:xfrm flipV="1">
                <a:off x="5040" y="1752"/>
                <a:ext cx="1" cy="1248"/>
              </a:xfrm>
              <a:prstGeom prst="curvedConnector3">
                <a:avLst>
                  <a:gd name="adj1" fmla="val 14400005"/>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3539" name="AutoShape 113"/>
              <p:cNvCxnSpPr>
                <a:cxnSpLocks noChangeShapeType="1"/>
                <a:stCxn id="114" idx="1"/>
                <a:endCxn id="63559" idx="7"/>
              </p:cNvCxnSpPr>
              <p:nvPr/>
            </p:nvCxnSpPr>
            <p:spPr bwMode="auto">
              <a:xfrm rot="5400000" flipV="1">
                <a:off x="3446" y="1480"/>
                <a:ext cx="34" cy="272"/>
              </a:xfrm>
              <a:prstGeom prst="curvedConnector3">
                <a:avLst>
                  <a:gd name="adj1" fmla="val -608824"/>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3540" name="AutoShape 114"/>
              <p:cNvCxnSpPr>
                <a:cxnSpLocks noChangeShapeType="1"/>
                <a:stCxn id="112" idx="3"/>
                <a:endCxn id="112" idx="5"/>
              </p:cNvCxnSpPr>
              <p:nvPr/>
            </p:nvCxnSpPr>
            <p:spPr bwMode="auto">
              <a:xfrm rot="16200000" flipH="1">
                <a:off x="3479" y="3001"/>
                <a:ext cx="1" cy="306"/>
              </a:xfrm>
              <a:prstGeom prst="curvedConnector3">
                <a:avLst>
                  <a:gd name="adj1" fmla="val 20700009"/>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63541" name="Text Box 115"/>
              <p:cNvSpPr txBox="1">
                <a:spLocks noChangeArrowheads="1"/>
              </p:cNvSpPr>
              <p:nvPr/>
            </p:nvSpPr>
            <p:spPr bwMode="auto">
              <a:xfrm>
                <a:off x="5151" y="2271"/>
                <a:ext cx="277"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b</a:t>
                </a:r>
              </a:p>
            </p:txBody>
          </p:sp>
          <p:sp>
            <p:nvSpPr>
              <p:cNvPr id="63542" name="Text Box 116"/>
              <p:cNvSpPr txBox="1">
                <a:spLocks noChangeArrowheads="1"/>
              </p:cNvSpPr>
              <p:nvPr/>
            </p:nvSpPr>
            <p:spPr bwMode="auto">
              <a:xfrm>
                <a:off x="1170" y="1597"/>
                <a:ext cx="263"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a</a:t>
                </a:r>
              </a:p>
            </p:txBody>
          </p:sp>
          <p:sp>
            <p:nvSpPr>
              <p:cNvPr id="63543" name="Text Box 117"/>
              <p:cNvSpPr txBox="1">
                <a:spLocks noChangeArrowheads="1"/>
              </p:cNvSpPr>
              <p:nvPr/>
            </p:nvSpPr>
            <p:spPr bwMode="auto">
              <a:xfrm>
                <a:off x="2177" y="2221"/>
                <a:ext cx="263"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a</a:t>
                </a:r>
              </a:p>
            </p:txBody>
          </p:sp>
          <p:sp>
            <p:nvSpPr>
              <p:cNvPr id="63544" name="Text Box 118"/>
              <p:cNvSpPr txBox="1">
                <a:spLocks noChangeArrowheads="1"/>
              </p:cNvSpPr>
              <p:nvPr/>
            </p:nvSpPr>
            <p:spPr bwMode="auto">
              <a:xfrm>
                <a:off x="2706" y="1466"/>
                <a:ext cx="263"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a</a:t>
                </a:r>
              </a:p>
            </p:txBody>
          </p:sp>
          <p:sp>
            <p:nvSpPr>
              <p:cNvPr id="63545" name="Text Box 119"/>
              <p:cNvSpPr txBox="1">
                <a:spLocks noChangeArrowheads="1"/>
              </p:cNvSpPr>
              <p:nvPr/>
            </p:nvSpPr>
            <p:spPr bwMode="auto">
              <a:xfrm>
                <a:off x="4627" y="2221"/>
                <a:ext cx="263"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a</a:t>
                </a:r>
              </a:p>
            </p:txBody>
          </p:sp>
          <p:sp>
            <p:nvSpPr>
              <p:cNvPr id="63546" name="Text Box 120"/>
              <p:cNvSpPr txBox="1">
                <a:spLocks noChangeArrowheads="1"/>
              </p:cNvSpPr>
              <p:nvPr/>
            </p:nvSpPr>
            <p:spPr bwMode="auto">
              <a:xfrm>
                <a:off x="4146" y="2895"/>
                <a:ext cx="263"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a</a:t>
                </a:r>
              </a:p>
            </p:txBody>
          </p:sp>
          <p:sp>
            <p:nvSpPr>
              <p:cNvPr id="63547" name="Text Box 121"/>
              <p:cNvSpPr txBox="1">
                <a:spLocks noChangeArrowheads="1"/>
              </p:cNvSpPr>
              <p:nvPr/>
            </p:nvSpPr>
            <p:spPr bwMode="auto">
              <a:xfrm>
                <a:off x="1313" y="2847"/>
                <a:ext cx="277"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b</a:t>
                </a:r>
              </a:p>
            </p:txBody>
          </p:sp>
          <p:sp>
            <p:nvSpPr>
              <p:cNvPr id="63548" name="Text Box 122"/>
              <p:cNvSpPr txBox="1">
                <a:spLocks noChangeArrowheads="1"/>
              </p:cNvSpPr>
              <p:nvPr/>
            </p:nvSpPr>
            <p:spPr bwMode="auto">
              <a:xfrm>
                <a:off x="1696" y="2271"/>
                <a:ext cx="277"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b</a:t>
                </a:r>
              </a:p>
            </p:txBody>
          </p:sp>
          <p:sp>
            <p:nvSpPr>
              <p:cNvPr id="63549" name="Text Box 123"/>
              <p:cNvSpPr txBox="1">
                <a:spLocks noChangeArrowheads="1"/>
              </p:cNvSpPr>
              <p:nvPr/>
            </p:nvSpPr>
            <p:spPr bwMode="auto">
              <a:xfrm>
                <a:off x="2752" y="2941"/>
                <a:ext cx="277"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b</a:t>
                </a:r>
              </a:p>
            </p:txBody>
          </p:sp>
          <p:sp>
            <p:nvSpPr>
              <p:cNvPr id="63550" name="Text Box 124"/>
              <p:cNvSpPr txBox="1">
                <a:spLocks noChangeArrowheads="1"/>
              </p:cNvSpPr>
              <p:nvPr/>
            </p:nvSpPr>
            <p:spPr bwMode="auto">
              <a:xfrm>
                <a:off x="4048" y="1461"/>
                <a:ext cx="277"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b</a:t>
                </a:r>
              </a:p>
            </p:txBody>
          </p:sp>
          <p:sp>
            <p:nvSpPr>
              <p:cNvPr id="63551" name="Text Box 125"/>
              <p:cNvSpPr txBox="1">
                <a:spLocks noChangeArrowheads="1"/>
              </p:cNvSpPr>
              <p:nvPr/>
            </p:nvSpPr>
            <p:spPr bwMode="auto">
              <a:xfrm>
                <a:off x="3377" y="3281"/>
                <a:ext cx="277"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b</a:t>
                </a:r>
              </a:p>
            </p:txBody>
          </p:sp>
        </p:grpSp>
        <p:cxnSp>
          <p:nvCxnSpPr>
            <p:cNvPr id="63517" name="AutoShape 128"/>
            <p:cNvCxnSpPr>
              <a:cxnSpLocks noChangeShapeType="1"/>
              <a:stCxn id="63553" idx="1"/>
              <a:endCxn id="63559" idx="5"/>
            </p:cNvCxnSpPr>
            <p:nvPr/>
          </p:nvCxnSpPr>
          <p:spPr bwMode="auto">
            <a:xfrm flipH="1" flipV="1">
              <a:off x="6675768" y="1261587"/>
              <a:ext cx="1351187" cy="1311977"/>
            </a:xfrm>
            <a:prstGeom prst="straightConnector1">
              <a:avLst/>
            </a:prstGeom>
            <a:noFill/>
            <a:ln w="38100">
              <a:solidFill>
                <a:schemeClr val="bg2"/>
              </a:solidFill>
              <a:round/>
              <a:headEnd/>
              <a:tailEnd type="triangle" w="lg" len="lg"/>
            </a:ln>
            <a:extLst>
              <a:ext uri="{909E8E84-426E-40DD-AFC4-6F175D3DCCD1}">
                <a14:hiddenFill xmlns:a14="http://schemas.microsoft.com/office/drawing/2010/main">
                  <a:noFill/>
                </a14:hiddenFill>
              </a:ext>
            </a:extLst>
          </p:spPr>
        </p:cxnSp>
        <p:cxnSp>
          <p:nvCxnSpPr>
            <p:cNvPr id="63518" name="AutoShape 129"/>
            <p:cNvCxnSpPr>
              <a:cxnSpLocks noChangeShapeType="1"/>
              <a:stCxn id="63555" idx="3"/>
              <a:endCxn id="63557" idx="7"/>
            </p:cNvCxnSpPr>
            <p:nvPr/>
          </p:nvCxnSpPr>
          <p:spPr bwMode="auto">
            <a:xfrm flipH="1">
              <a:off x="6675768" y="1261587"/>
              <a:ext cx="1351187" cy="1311977"/>
            </a:xfrm>
            <a:prstGeom prst="straightConnector1">
              <a:avLst/>
            </a:prstGeom>
            <a:noFill/>
            <a:ln w="38100">
              <a:solidFill>
                <a:schemeClr val="bg2"/>
              </a:solidFill>
              <a:round/>
              <a:headEnd/>
              <a:tailEnd type="triangle" w="lg" len="lg"/>
            </a:ln>
            <a:extLst>
              <a:ext uri="{909E8E84-426E-40DD-AFC4-6F175D3DCCD1}">
                <a14:hiddenFill xmlns:a14="http://schemas.microsoft.com/office/drawing/2010/main">
                  <a:noFill/>
                </a14:hiddenFill>
              </a:ext>
            </a:extLst>
          </p:spPr>
        </p:cxnSp>
        <p:sp>
          <p:nvSpPr>
            <p:cNvPr id="74" name="Text Box 130"/>
            <p:cNvSpPr txBox="1">
              <a:spLocks noChangeArrowheads="1"/>
            </p:cNvSpPr>
            <p:nvPr/>
          </p:nvSpPr>
          <p:spPr bwMode="auto">
            <a:xfrm>
              <a:off x="6852256" y="959555"/>
              <a:ext cx="319088" cy="457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defRPr/>
              </a:pPr>
              <a:r>
                <a:rPr lang="en-US" altLang="zh-CN" sz="2400" b="0" dirty="0">
                  <a:solidFill>
                    <a:schemeClr val="bg2"/>
                  </a:solidFill>
                  <a:latin typeface="+mj-lt"/>
                </a:rPr>
                <a:t>a</a:t>
              </a:r>
            </a:p>
          </p:txBody>
        </p:sp>
        <p:sp>
          <p:nvSpPr>
            <p:cNvPr id="76" name="AutoShape 187"/>
            <p:cNvSpPr>
              <a:spLocks noChangeArrowheads="1"/>
            </p:cNvSpPr>
            <p:nvPr/>
          </p:nvSpPr>
          <p:spPr bwMode="auto">
            <a:xfrm>
              <a:off x="2894618" y="1885001"/>
              <a:ext cx="415925" cy="328588"/>
            </a:xfrm>
            <a:prstGeom prst="rightArrow">
              <a:avLst>
                <a:gd name="adj1" fmla="val 50000"/>
                <a:gd name="adj2" fmla="val 31643"/>
              </a:avLst>
            </a:prstGeom>
            <a:solidFill>
              <a:schemeClr val="accent1"/>
            </a:solidFill>
            <a:ln w="9525">
              <a:solidFill>
                <a:schemeClr val="bg2"/>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77" name="Rectangle 233"/>
            <p:cNvSpPr>
              <a:spLocks noChangeArrowheads="1"/>
            </p:cNvSpPr>
            <p:nvPr/>
          </p:nvSpPr>
          <p:spPr bwMode="auto">
            <a:xfrm>
              <a:off x="6607781" y="457941"/>
              <a:ext cx="361950" cy="500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defRPr/>
              </a:pPr>
              <a:r>
                <a:rPr lang="en-US" altLang="zh-CN" sz="2400" b="0" dirty="0">
                  <a:solidFill>
                    <a:schemeClr val="bg2"/>
                  </a:solidFill>
                  <a:latin typeface="+mj-lt"/>
                </a:rPr>
                <a:t>a</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8340"/>
                                        </p:tgtEl>
                                        <p:attrNameLst>
                                          <p:attrName>style.visibility</p:attrName>
                                        </p:attrNameLst>
                                      </p:cBhvr>
                                      <p:to>
                                        <p:strVal val="visible"/>
                                      </p:to>
                                    </p:set>
                                    <p:animEffect transition="in" filter="blinds(horizontal)">
                                      <p:cBhvr>
                                        <p:cTn id="7" dur="500"/>
                                        <p:tgtEl>
                                          <p:spTgt spid="908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08348"/>
                                        </p:tgtEl>
                                        <p:attrNameLst>
                                          <p:attrName>style.visibility</p:attrName>
                                        </p:attrNameLst>
                                      </p:cBhvr>
                                      <p:to>
                                        <p:strVal val="visible"/>
                                      </p:to>
                                    </p:set>
                                    <p:animEffect transition="in" filter="dissolve">
                                      <p:cBhvr>
                                        <p:cTn id="12" dur="500"/>
                                        <p:tgtEl>
                                          <p:spTgt spid="9083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08349"/>
                                        </p:tgtEl>
                                        <p:attrNameLst>
                                          <p:attrName>style.visibility</p:attrName>
                                        </p:attrNameLst>
                                      </p:cBhvr>
                                      <p:to>
                                        <p:strVal val="visible"/>
                                      </p:to>
                                    </p:set>
                                    <p:animEffect transition="in" filter="dissolve">
                                      <p:cBhvr>
                                        <p:cTn id="17" dur="500"/>
                                        <p:tgtEl>
                                          <p:spTgt spid="9083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3" presetClass="entr" presetSubtype="1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plus(in)">
                                      <p:cBhvr>
                                        <p:cTn id="22" dur="20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08350"/>
                                        </p:tgtEl>
                                        <p:attrNameLst>
                                          <p:attrName>style.visibility</p:attrName>
                                        </p:attrNameLst>
                                      </p:cBhvr>
                                      <p:to>
                                        <p:strVal val="visible"/>
                                      </p:to>
                                    </p:set>
                                    <p:animEffect transition="in" filter="dissolve">
                                      <p:cBhvr>
                                        <p:cTn id="27" dur="500"/>
                                        <p:tgtEl>
                                          <p:spTgt spid="9083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08351"/>
                                        </p:tgtEl>
                                        <p:attrNameLst>
                                          <p:attrName>style.visibility</p:attrName>
                                        </p:attrNameLst>
                                      </p:cBhvr>
                                      <p:to>
                                        <p:strVal val="visible"/>
                                      </p:to>
                                    </p:set>
                                    <p:animEffect transition="in" filter="dissolve">
                                      <p:cBhvr>
                                        <p:cTn id="32" dur="500"/>
                                        <p:tgtEl>
                                          <p:spTgt spid="9083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08343"/>
                                        </p:tgtEl>
                                        <p:attrNameLst>
                                          <p:attrName>style.visibility</p:attrName>
                                        </p:attrNameLst>
                                      </p:cBhvr>
                                      <p:to>
                                        <p:strVal val="visible"/>
                                      </p:to>
                                    </p:set>
                                    <p:animEffect transition="in" filter="blinds(horizontal)">
                                      <p:cBhvr>
                                        <p:cTn id="37" dur="500"/>
                                        <p:tgtEl>
                                          <p:spTgt spid="90834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08357"/>
                                        </p:tgtEl>
                                        <p:attrNameLst>
                                          <p:attrName>style.visibility</p:attrName>
                                        </p:attrNameLst>
                                      </p:cBhvr>
                                      <p:to>
                                        <p:strVal val="visible"/>
                                      </p:to>
                                    </p:set>
                                    <p:animEffect transition="in" filter="blinds(horizontal)">
                                      <p:cBhvr>
                                        <p:cTn id="42" dur="500"/>
                                        <p:tgtEl>
                                          <p:spTgt spid="90835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908355"/>
                                        </p:tgtEl>
                                        <p:attrNameLst>
                                          <p:attrName>style.visibility</p:attrName>
                                        </p:attrNameLst>
                                      </p:cBhvr>
                                      <p:to>
                                        <p:strVal val="visible"/>
                                      </p:to>
                                    </p:set>
                                    <p:animEffect transition="in" filter="checkerboard(across)">
                                      <p:cBhvr>
                                        <p:cTn id="47" dur="500"/>
                                        <p:tgtEl>
                                          <p:spTgt spid="90835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908360"/>
                                        </p:tgtEl>
                                        <p:attrNameLst>
                                          <p:attrName>style.visibility</p:attrName>
                                        </p:attrNameLst>
                                      </p:cBhvr>
                                      <p:to>
                                        <p:strVal val="visible"/>
                                      </p:to>
                                    </p:set>
                                    <p:animEffect transition="in" filter="checkerboard(across)">
                                      <p:cBhvr>
                                        <p:cTn id="52" dur="500"/>
                                        <p:tgtEl>
                                          <p:spTgt spid="90836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908356"/>
                                        </p:tgtEl>
                                        <p:attrNameLst>
                                          <p:attrName>style.visibility</p:attrName>
                                        </p:attrNameLst>
                                      </p:cBhvr>
                                      <p:to>
                                        <p:strVal val="visible"/>
                                      </p:to>
                                    </p:set>
                                    <p:animEffect transition="in" filter="dissolve">
                                      <p:cBhvr>
                                        <p:cTn id="57" dur="500"/>
                                        <p:tgtEl>
                                          <p:spTgt spid="90835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908344"/>
                                        </p:tgtEl>
                                        <p:attrNameLst>
                                          <p:attrName>style.visibility</p:attrName>
                                        </p:attrNameLst>
                                      </p:cBhvr>
                                      <p:to>
                                        <p:strVal val="visible"/>
                                      </p:to>
                                    </p:set>
                                    <p:animEffect transition="in" filter="blinds(horizontal)">
                                      <p:cBhvr>
                                        <p:cTn id="62" dur="500"/>
                                        <p:tgtEl>
                                          <p:spTgt spid="908344"/>
                                        </p:tgtEl>
                                      </p:cBhvr>
                                    </p:animEffect>
                                  </p:childTnLst>
                                </p:cTn>
                              </p:par>
                            </p:childTnLst>
                          </p:cTn>
                        </p:par>
                        <p:par>
                          <p:cTn id="63" fill="hold" nodeType="afterGroup">
                            <p:stCondLst>
                              <p:cond delay="500"/>
                            </p:stCondLst>
                            <p:childTnLst>
                              <p:par>
                                <p:cTn id="64" presetID="2" presetClass="entr" presetSubtype="6" fill="hold" grpId="0" nodeType="afterEffect">
                                  <p:stCondLst>
                                    <p:cond delay="0"/>
                                  </p:stCondLst>
                                  <p:childTnLst>
                                    <p:set>
                                      <p:cBhvr>
                                        <p:cTn id="65" dur="1" fill="hold">
                                          <p:stCondLst>
                                            <p:cond delay="0"/>
                                          </p:stCondLst>
                                        </p:cTn>
                                        <p:tgtEl>
                                          <p:spTgt spid="908361"/>
                                        </p:tgtEl>
                                        <p:attrNameLst>
                                          <p:attrName>style.visibility</p:attrName>
                                        </p:attrNameLst>
                                      </p:cBhvr>
                                      <p:to>
                                        <p:strVal val="visible"/>
                                      </p:to>
                                    </p:set>
                                    <p:anim calcmode="lin" valueType="num">
                                      <p:cBhvr additive="base">
                                        <p:cTn id="66" dur="500" fill="hold"/>
                                        <p:tgtEl>
                                          <p:spTgt spid="908361"/>
                                        </p:tgtEl>
                                        <p:attrNameLst>
                                          <p:attrName>ppt_x</p:attrName>
                                        </p:attrNameLst>
                                      </p:cBhvr>
                                      <p:tavLst>
                                        <p:tav tm="0">
                                          <p:val>
                                            <p:strVal val="1+#ppt_w/2"/>
                                          </p:val>
                                        </p:tav>
                                        <p:tav tm="100000">
                                          <p:val>
                                            <p:strVal val="#ppt_x"/>
                                          </p:val>
                                        </p:tav>
                                      </p:tavLst>
                                    </p:anim>
                                    <p:anim calcmode="lin" valueType="num">
                                      <p:cBhvr additive="base">
                                        <p:cTn id="67" dur="500" fill="hold"/>
                                        <p:tgtEl>
                                          <p:spTgt spid="9083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340" grpId="0" autoUpdateAnimBg="0"/>
      <p:bldP spid="908343" grpId="0" autoUpdateAnimBg="0"/>
      <p:bldP spid="908344" grpId="0" animBg="1" autoUpdateAnimBg="0"/>
      <p:bldP spid="908348" grpId="0" animBg="1"/>
      <p:bldP spid="908349" grpId="0" animBg="1"/>
      <p:bldP spid="908350" grpId="0" animBg="1"/>
      <p:bldP spid="908351" grpId="0" animBg="1"/>
      <p:bldP spid="908355" grpId="0" animBg="1"/>
      <p:bldP spid="908356" grpId="0" animBg="1"/>
      <p:bldP spid="908357" grpId="0" animBg="1"/>
      <p:bldP spid="908360" grpId="0" animBg="1"/>
      <p:bldP spid="908361"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 name="日期占位符 3"/>
          <p:cNvSpPr>
            <a:spLocks noGrp="1"/>
          </p:cNvSpPr>
          <p:nvPr>
            <p:ph type="dt" sz="quarter" idx="10"/>
          </p:nvPr>
        </p:nvSpPr>
        <p:spPr/>
        <p:txBody>
          <a:bodyPr/>
          <a:lstStyle/>
          <a:p>
            <a:pPr>
              <a:defRPr/>
            </a:pPr>
            <a:fld id="{268DB95F-753E-424E-B0AF-68CB9C206AFB}" type="datetime1">
              <a:rPr lang="zh-CN" altLang="en-US"/>
              <a:pPr>
                <a:defRPr/>
              </a:pPr>
              <a:t>2020/10/7</a:t>
            </a:fld>
            <a:endParaRPr lang="en-US" altLang="zh-CN"/>
          </a:p>
        </p:txBody>
      </p:sp>
      <p:sp>
        <p:nvSpPr>
          <p:cNvPr id="645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0C7E4421-DBF4-449A-8867-6BA84A8765F1}" type="slidenum">
              <a:rPr lang="en-US" altLang="zh-CN" sz="1400" smtClean="0"/>
              <a:pPr>
                <a:spcBef>
                  <a:spcPct val="0"/>
                </a:spcBef>
                <a:buClrTx/>
                <a:buSzTx/>
                <a:buFontTx/>
                <a:buNone/>
              </a:pPr>
              <a:t>48</a:t>
            </a:fld>
            <a:endParaRPr lang="en-US" altLang="zh-CN" sz="1400"/>
          </a:p>
        </p:txBody>
      </p:sp>
      <p:sp>
        <p:nvSpPr>
          <p:cNvPr id="64516" name="Text Box 4"/>
          <p:cNvSpPr txBox="1">
            <a:spLocks noChangeArrowheads="1"/>
          </p:cNvSpPr>
          <p:nvPr/>
        </p:nvSpPr>
        <p:spPr bwMode="auto">
          <a:xfrm>
            <a:off x="5141913" y="363538"/>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t>a</a:t>
            </a:r>
          </a:p>
        </p:txBody>
      </p:sp>
      <p:cxnSp>
        <p:nvCxnSpPr>
          <p:cNvPr id="64517" name="AutoShape 44"/>
          <p:cNvCxnSpPr>
            <a:cxnSpLocks noChangeShapeType="1"/>
          </p:cNvCxnSpPr>
          <p:nvPr/>
        </p:nvCxnSpPr>
        <p:spPr bwMode="auto">
          <a:xfrm flipH="1" flipV="1">
            <a:off x="5651500" y="765175"/>
            <a:ext cx="1350963" cy="1309688"/>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4518" name="AutoShape 45"/>
          <p:cNvCxnSpPr>
            <a:cxnSpLocks noChangeShapeType="1"/>
          </p:cNvCxnSpPr>
          <p:nvPr/>
        </p:nvCxnSpPr>
        <p:spPr bwMode="auto">
          <a:xfrm flipH="1">
            <a:off x="5651500" y="765175"/>
            <a:ext cx="1350963" cy="1309688"/>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64519" name="Text Box 46"/>
          <p:cNvSpPr txBox="1">
            <a:spLocks noChangeArrowheads="1"/>
          </p:cNvSpPr>
          <p:nvPr/>
        </p:nvSpPr>
        <p:spPr bwMode="auto">
          <a:xfrm>
            <a:off x="5980113" y="820738"/>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t>a</a:t>
            </a:r>
          </a:p>
        </p:txBody>
      </p:sp>
      <p:sp>
        <p:nvSpPr>
          <p:cNvPr id="64520" name="Text Box 47"/>
          <p:cNvSpPr txBox="1">
            <a:spLocks noChangeArrowheads="1"/>
          </p:cNvSpPr>
          <p:nvPr/>
        </p:nvSpPr>
        <p:spPr bwMode="auto">
          <a:xfrm>
            <a:off x="5980113" y="16589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t>b</a:t>
            </a:r>
          </a:p>
        </p:txBody>
      </p:sp>
      <p:sp>
        <p:nvSpPr>
          <p:cNvPr id="64521" name="Rectangle 49"/>
          <p:cNvSpPr>
            <a:spLocks noChangeArrowheads="1"/>
          </p:cNvSpPr>
          <p:nvPr/>
        </p:nvSpPr>
        <p:spPr bwMode="auto">
          <a:xfrm>
            <a:off x="5357813" y="0"/>
            <a:ext cx="36195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sz="2800" b="0">
                <a:latin typeface="宋体" panose="02010600030101010101" pitchFamily="2" charset="-122"/>
              </a:rPr>
              <a:t>a</a:t>
            </a:r>
          </a:p>
        </p:txBody>
      </p:sp>
      <p:grpSp>
        <p:nvGrpSpPr>
          <p:cNvPr id="7" name="Group 50"/>
          <p:cNvGrpSpPr>
            <a:grpSpLocks/>
          </p:cNvGrpSpPr>
          <p:nvPr/>
        </p:nvGrpSpPr>
        <p:grpSpPr bwMode="auto">
          <a:xfrm>
            <a:off x="3338513" y="4144963"/>
            <a:ext cx="2889250" cy="1616075"/>
            <a:chOff x="3600" y="2112"/>
            <a:chExt cx="1820" cy="1018"/>
          </a:xfrm>
        </p:grpSpPr>
        <p:sp>
          <p:nvSpPr>
            <p:cNvPr id="907315" name="AutoShape 51"/>
            <p:cNvSpPr>
              <a:spLocks noChangeArrowheads="1"/>
            </p:cNvSpPr>
            <p:nvPr/>
          </p:nvSpPr>
          <p:spPr bwMode="auto">
            <a:xfrm>
              <a:off x="3600" y="2544"/>
              <a:ext cx="214" cy="144"/>
            </a:xfrm>
            <a:prstGeom prst="rightArrow">
              <a:avLst>
                <a:gd name="adj1" fmla="val 50000"/>
                <a:gd name="adj2" fmla="val 37153"/>
              </a:avLst>
            </a:prstGeom>
            <a:solidFill>
              <a:schemeClr val="accent1"/>
            </a:solidFill>
            <a:ln w="38100">
              <a:solidFill>
                <a:schemeClr val="bg2"/>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grpSp>
          <p:nvGrpSpPr>
            <p:cNvPr id="64595" name="Group 52"/>
            <p:cNvGrpSpPr>
              <a:grpSpLocks/>
            </p:cNvGrpSpPr>
            <p:nvPr/>
          </p:nvGrpSpPr>
          <p:grpSpPr bwMode="auto">
            <a:xfrm>
              <a:off x="5172" y="2868"/>
              <a:ext cx="248" cy="262"/>
              <a:chOff x="3456" y="2688"/>
              <a:chExt cx="432" cy="432"/>
            </a:xfrm>
          </p:grpSpPr>
          <p:sp>
            <p:nvSpPr>
              <p:cNvPr id="907317" name="Oval 53"/>
              <p:cNvSpPr>
                <a:spLocks noChangeArrowheads="1"/>
              </p:cNvSpPr>
              <p:nvPr/>
            </p:nvSpPr>
            <p:spPr bwMode="auto">
              <a:xfrm>
                <a:off x="3456" y="2688"/>
                <a:ext cx="432" cy="432"/>
              </a:xfrm>
              <a:prstGeom prst="ellipse">
                <a:avLst/>
              </a:prstGeom>
              <a:solidFill>
                <a:schemeClr val="accent1"/>
              </a:solid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64600" name="Oval 54"/>
              <p:cNvSpPr>
                <a:spLocks noChangeArrowheads="1"/>
              </p:cNvSpPr>
              <p:nvPr/>
            </p:nvSpPr>
            <p:spPr bwMode="auto">
              <a:xfrm>
                <a:off x="3504" y="2736"/>
                <a:ext cx="336" cy="336"/>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D</a:t>
                </a:r>
              </a:p>
            </p:txBody>
          </p:sp>
        </p:grpSp>
        <p:sp>
          <p:nvSpPr>
            <p:cNvPr id="64596" name="Oval 55"/>
            <p:cNvSpPr>
              <a:spLocks noChangeArrowheads="1"/>
            </p:cNvSpPr>
            <p:nvPr/>
          </p:nvSpPr>
          <p:spPr bwMode="auto">
            <a:xfrm>
              <a:off x="4371" y="2868"/>
              <a:ext cx="249" cy="262"/>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B</a:t>
              </a:r>
            </a:p>
          </p:txBody>
        </p:sp>
        <p:sp>
          <p:nvSpPr>
            <p:cNvPr id="64597" name="Oval 56"/>
            <p:cNvSpPr>
              <a:spLocks noChangeArrowheads="1"/>
            </p:cNvSpPr>
            <p:nvPr/>
          </p:nvSpPr>
          <p:spPr bwMode="auto">
            <a:xfrm>
              <a:off x="4371" y="2112"/>
              <a:ext cx="249" cy="262"/>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A</a:t>
              </a:r>
            </a:p>
          </p:txBody>
        </p:sp>
        <p:sp>
          <p:nvSpPr>
            <p:cNvPr id="64598" name="Oval 57"/>
            <p:cNvSpPr>
              <a:spLocks noChangeArrowheads="1"/>
            </p:cNvSpPr>
            <p:nvPr/>
          </p:nvSpPr>
          <p:spPr bwMode="auto">
            <a:xfrm>
              <a:off x="3792" y="2519"/>
              <a:ext cx="248" cy="262"/>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S</a:t>
              </a:r>
            </a:p>
          </p:txBody>
        </p:sp>
      </p:grpSp>
      <p:grpSp>
        <p:nvGrpSpPr>
          <p:cNvPr id="9" name="Group 58"/>
          <p:cNvGrpSpPr>
            <a:grpSpLocks/>
          </p:cNvGrpSpPr>
          <p:nvPr/>
        </p:nvGrpSpPr>
        <p:grpSpPr bwMode="auto">
          <a:xfrm>
            <a:off x="3851275" y="4149725"/>
            <a:ext cx="722313" cy="642938"/>
            <a:chOff x="3916" y="2114"/>
            <a:chExt cx="455" cy="405"/>
          </a:xfrm>
        </p:grpSpPr>
        <p:cxnSp>
          <p:nvCxnSpPr>
            <p:cNvPr id="64592" name="AutoShape 59"/>
            <p:cNvCxnSpPr>
              <a:cxnSpLocks noChangeShapeType="1"/>
              <a:stCxn id="64598" idx="0"/>
              <a:endCxn id="64597" idx="2"/>
            </p:cNvCxnSpPr>
            <p:nvPr/>
          </p:nvCxnSpPr>
          <p:spPr bwMode="auto">
            <a:xfrm rot="-5400000">
              <a:off x="4006" y="2153"/>
              <a:ext cx="276" cy="455"/>
            </a:xfrm>
            <a:prstGeom prst="curvedConnector2">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64593" name="Text Box 60"/>
            <p:cNvSpPr txBox="1">
              <a:spLocks noChangeArrowheads="1"/>
            </p:cNvSpPr>
            <p:nvPr/>
          </p:nvSpPr>
          <p:spPr bwMode="auto">
            <a:xfrm>
              <a:off x="3943" y="2114"/>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a</a:t>
              </a:r>
            </a:p>
          </p:txBody>
        </p:sp>
      </p:grpSp>
      <p:grpSp>
        <p:nvGrpSpPr>
          <p:cNvPr id="10" name="Group 61"/>
          <p:cNvGrpSpPr>
            <a:grpSpLocks/>
          </p:cNvGrpSpPr>
          <p:nvPr/>
        </p:nvGrpSpPr>
        <p:grpSpPr bwMode="auto">
          <a:xfrm>
            <a:off x="4732338" y="4508500"/>
            <a:ext cx="319087" cy="904875"/>
            <a:chOff x="4533" y="2336"/>
            <a:chExt cx="201" cy="570"/>
          </a:xfrm>
        </p:grpSpPr>
        <p:cxnSp>
          <p:nvCxnSpPr>
            <p:cNvPr id="64590" name="AutoShape 62"/>
            <p:cNvCxnSpPr>
              <a:cxnSpLocks noChangeShapeType="1"/>
              <a:stCxn id="64596" idx="7"/>
              <a:endCxn id="64597" idx="5"/>
            </p:cNvCxnSpPr>
            <p:nvPr/>
          </p:nvCxnSpPr>
          <p:spPr bwMode="auto">
            <a:xfrm rot="-5400000">
              <a:off x="4299" y="2621"/>
              <a:ext cx="570"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64591" name="Text Box 63"/>
            <p:cNvSpPr txBox="1">
              <a:spLocks noChangeArrowheads="1"/>
            </p:cNvSpPr>
            <p:nvPr/>
          </p:nvSpPr>
          <p:spPr bwMode="auto">
            <a:xfrm>
              <a:off x="4533" y="2497"/>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a</a:t>
              </a:r>
            </a:p>
          </p:txBody>
        </p:sp>
      </p:grpSp>
      <p:grpSp>
        <p:nvGrpSpPr>
          <p:cNvPr id="11" name="Group 64"/>
          <p:cNvGrpSpPr>
            <a:grpSpLocks/>
          </p:cNvGrpSpPr>
          <p:nvPr/>
        </p:nvGrpSpPr>
        <p:grpSpPr bwMode="auto">
          <a:xfrm>
            <a:off x="3851275" y="5229225"/>
            <a:ext cx="722313" cy="598488"/>
            <a:chOff x="3916" y="2781"/>
            <a:chExt cx="455" cy="377"/>
          </a:xfrm>
        </p:grpSpPr>
        <p:cxnSp>
          <p:nvCxnSpPr>
            <p:cNvPr id="64588" name="AutoShape 65"/>
            <p:cNvCxnSpPr>
              <a:cxnSpLocks noChangeShapeType="1"/>
              <a:stCxn id="64598" idx="4"/>
              <a:endCxn id="64596" idx="2"/>
            </p:cNvCxnSpPr>
            <p:nvPr/>
          </p:nvCxnSpPr>
          <p:spPr bwMode="auto">
            <a:xfrm rot="16200000" flipH="1">
              <a:off x="4035" y="2662"/>
              <a:ext cx="218" cy="455"/>
            </a:xfrm>
            <a:prstGeom prst="curvedConnector2">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64589" name="Text Box 66"/>
            <p:cNvSpPr txBox="1">
              <a:spLocks noChangeArrowheads="1"/>
            </p:cNvSpPr>
            <p:nvPr/>
          </p:nvSpPr>
          <p:spPr bwMode="auto">
            <a:xfrm>
              <a:off x="4023" y="287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b</a:t>
              </a:r>
            </a:p>
          </p:txBody>
        </p:sp>
      </p:grpSp>
      <p:grpSp>
        <p:nvGrpSpPr>
          <p:cNvPr id="12" name="Group 67"/>
          <p:cNvGrpSpPr>
            <a:grpSpLocks/>
          </p:cNvGrpSpPr>
          <p:nvPr/>
        </p:nvGrpSpPr>
        <p:grpSpPr bwMode="auto">
          <a:xfrm>
            <a:off x="4427538" y="4508500"/>
            <a:ext cx="336550" cy="904875"/>
            <a:chOff x="4244" y="2336"/>
            <a:chExt cx="212" cy="570"/>
          </a:xfrm>
        </p:grpSpPr>
        <p:cxnSp>
          <p:nvCxnSpPr>
            <p:cNvPr id="64586" name="AutoShape 68"/>
            <p:cNvCxnSpPr>
              <a:cxnSpLocks noChangeShapeType="1"/>
              <a:stCxn id="64597" idx="3"/>
              <a:endCxn id="64596" idx="1"/>
            </p:cNvCxnSpPr>
            <p:nvPr/>
          </p:nvCxnSpPr>
          <p:spPr bwMode="auto">
            <a:xfrm rot="5400000">
              <a:off x="4123" y="2621"/>
              <a:ext cx="570"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64587" name="Text Box 69"/>
            <p:cNvSpPr txBox="1">
              <a:spLocks noChangeArrowheads="1"/>
            </p:cNvSpPr>
            <p:nvPr/>
          </p:nvSpPr>
          <p:spPr bwMode="auto">
            <a:xfrm>
              <a:off x="4244" y="252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b</a:t>
              </a:r>
            </a:p>
          </p:txBody>
        </p:sp>
      </p:grpSp>
      <p:grpSp>
        <p:nvGrpSpPr>
          <p:cNvPr id="13" name="Group 70"/>
          <p:cNvGrpSpPr>
            <a:grpSpLocks/>
          </p:cNvGrpSpPr>
          <p:nvPr/>
        </p:nvGrpSpPr>
        <p:grpSpPr bwMode="auto">
          <a:xfrm>
            <a:off x="4932363" y="5445125"/>
            <a:ext cx="935037" cy="457200"/>
            <a:chOff x="4620" y="2928"/>
            <a:chExt cx="552" cy="288"/>
          </a:xfrm>
        </p:grpSpPr>
        <p:cxnSp>
          <p:nvCxnSpPr>
            <p:cNvPr id="64584" name="AutoShape 71"/>
            <p:cNvCxnSpPr>
              <a:cxnSpLocks noChangeShapeType="1"/>
              <a:stCxn id="64596" idx="6"/>
              <a:endCxn id="907317" idx="2"/>
            </p:cNvCxnSpPr>
            <p:nvPr/>
          </p:nvCxnSpPr>
          <p:spPr bwMode="auto">
            <a:xfrm>
              <a:off x="4620" y="2999"/>
              <a:ext cx="552"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64585" name="Text Box 72"/>
            <p:cNvSpPr txBox="1">
              <a:spLocks noChangeArrowheads="1"/>
            </p:cNvSpPr>
            <p:nvPr/>
          </p:nvSpPr>
          <p:spPr bwMode="auto">
            <a:xfrm>
              <a:off x="4857" y="2928"/>
              <a:ext cx="1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b</a:t>
              </a:r>
            </a:p>
          </p:txBody>
        </p:sp>
      </p:grpSp>
      <p:grpSp>
        <p:nvGrpSpPr>
          <p:cNvPr id="14" name="Group 73"/>
          <p:cNvGrpSpPr>
            <a:grpSpLocks/>
          </p:cNvGrpSpPr>
          <p:nvPr/>
        </p:nvGrpSpPr>
        <p:grpSpPr bwMode="auto">
          <a:xfrm>
            <a:off x="5719763" y="5661025"/>
            <a:ext cx="596900" cy="612775"/>
            <a:chOff x="5107" y="3091"/>
            <a:chExt cx="376" cy="386"/>
          </a:xfrm>
        </p:grpSpPr>
        <p:cxnSp>
          <p:nvCxnSpPr>
            <p:cNvPr id="64581" name="AutoShape 74"/>
            <p:cNvCxnSpPr>
              <a:cxnSpLocks noChangeShapeType="1"/>
              <a:stCxn id="907317" idx="3"/>
              <a:endCxn id="907317" idx="5"/>
            </p:cNvCxnSpPr>
            <p:nvPr/>
          </p:nvCxnSpPr>
          <p:spPr bwMode="auto">
            <a:xfrm rot="16200000" flipH="1">
              <a:off x="5295" y="3004"/>
              <a:ext cx="1" cy="176"/>
            </a:xfrm>
            <a:prstGeom prst="curvedConnector3">
              <a:avLst>
                <a:gd name="adj1" fmla="val 20700009"/>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64582" name="Text Box 75"/>
            <p:cNvSpPr txBox="1">
              <a:spLocks noChangeArrowheads="1"/>
            </p:cNvSpPr>
            <p:nvPr/>
          </p:nvSpPr>
          <p:spPr bwMode="auto">
            <a:xfrm>
              <a:off x="5271" y="318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b</a:t>
              </a:r>
            </a:p>
          </p:txBody>
        </p:sp>
        <p:sp>
          <p:nvSpPr>
            <p:cNvPr id="64583" name="Text Box 76"/>
            <p:cNvSpPr txBox="1">
              <a:spLocks noChangeArrowheads="1"/>
            </p:cNvSpPr>
            <p:nvPr/>
          </p:nvSpPr>
          <p:spPr bwMode="auto">
            <a:xfrm>
              <a:off x="5107" y="3178"/>
              <a:ext cx="2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a,</a:t>
              </a:r>
            </a:p>
          </p:txBody>
        </p:sp>
      </p:grpSp>
      <p:grpSp>
        <p:nvGrpSpPr>
          <p:cNvPr id="15" name="Group 77"/>
          <p:cNvGrpSpPr>
            <a:grpSpLocks/>
          </p:cNvGrpSpPr>
          <p:nvPr/>
        </p:nvGrpSpPr>
        <p:grpSpPr bwMode="auto">
          <a:xfrm>
            <a:off x="4932363" y="4437063"/>
            <a:ext cx="1008062" cy="936625"/>
            <a:chOff x="4608" y="2296"/>
            <a:chExt cx="576" cy="584"/>
          </a:xfrm>
        </p:grpSpPr>
        <p:sp>
          <p:nvSpPr>
            <p:cNvPr id="64579" name="Text Box 78"/>
            <p:cNvSpPr txBox="1">
              <a:spLocks noChangeArrowheads="1"/>
            </p:cNvSpPr>
            <p:nvPr/>
          </p:nvSpPr>
          <p:spPr bwMode="auto">
            <a:xfrm>
              <a:off x="4857" y="2296"/>
              <a:ext cx="1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a</a:t>
              </a:r>
            </a:p>
          </p:txBody>
        </p:sp>
        <p:sp>
          <p:nvSpPr>
            <p:cNvPr id="907343" name="Line 79"/>
            <p:cNvSpPr>
              <a:spLocks noChangeShapeType="1"/>
            </p:cNvSpPr>
            <p:nvPr/>
          </p:nvSpPr>
          <p:spPr bwMode="auto">
            <a:xfrm>
              <a:off x="4608" y="2304"/>
              <a:ext cx="576" cy="576"/>
            </a:xfrm>
            <a:prstGeom prst="line">
              <a:avLst/>
            </a:prstGeom>
            <a:noFill/>
            <a:ln w="38100">
              <a:solidFill>
                <a:schemeClr val="bg2"/>
              </a:solidFill>
              <a:round/>
              <a:headEnd/>
              <a:tailEnd type="triangle"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grpSp>
      <p:sp>
        <p:nvSpPr>
          <p:cNvPr id="64530" name="Rectangle 81"/>
          <p:cNvSpPr>
            <a:spLocks noChangeArrowheads="1"/>
          </p:cNvSpPr>
          <p:nvPr/>
        </p:nvSpPr>
        <p:spPr bwMode="auto">
          <a:xfrm>
            <a:off x="179388" y="3068638"/>
            <a:ext cx="8748712" cy="628650"/>
          </a:xfrm>
          <a:prstGeom prst="rect">
            <a:avLst/>
          </a:prstGeom>
          <a:solidFill>
            <a:srgbClr val="CCCC00"/>
          </a:solidFill>
          <a:ln>
            <a:noFill/>
          </a:ln>
          <a:effectLst>
            <a:outerShdw dist="107763" dir="189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zh-CN" altLang="en-US">
                <a:solidFill>
                  <a:schemeClr val="bg2"/>
                </a:solidFill>
              </a:rPr>
              <a:t>最终划分：</a:t>
            </a:r>
            <a:r>
              <a:rPr lang="en-US" altLang="zh-CN">
                <a:solidFill>
                  <a:schemeClr val="bg2"/>
                </a:solidFill>
              </a:rPr>
              <a:t>I={{S},</a:t>
            </a:r>
            <a:r>
              <a:rPr lang="zh-CN" altLang="en-US">
                <a:solidFill>
                  <a:schemeClr val="bg2"/>
                </a:solidFill>
              </a:rPr>
              <a:t>　</a:t>
            </a:r>
            <a:r>
              <a:rPr lang="zh-CN" altLang="zh-CN">
                <a:solidFill>
                  <a:schemeClr val="bg2"/>
                </a:solidFill>
              </a:rPr>
              <a:t>{</a:t>
            </a:r>
            <a:r>
              <a:rPr lang="en-US" altLang="zh-CN">
                <a:solidFill>
                  <a:schemeClr val="bg2"/>
                </a:solidFill>
              </a:rPr>
              <a:t>A}, </a:t>
            </a:r>
            <a:r>
              <a:rPr lang="zh-CN" altLang="en-US">
                <a:solidFill>
                  <a:schemeClr val="bg2"/>
                </a:solidFill>
              </a:rPr>
              <a:t>　</a:t>
            </a:r>
            <a:r>
              <a:rPr lang="en-US" altLang="zh-CN">
                <a:solidFill>
                  <a:schemeClr val="bg2"/>
                </a:solidFill>
              </a:rPr>
              <a:t>{B}, </a:t>
            </a:r>
            <a:r>
              <a:rPr lang="zh-CN" altLang="en-US">
                <a:solidFill>
                  <a:schemeClr val="bg2"/>
                </a:solidFill>
              </a:rPr>
              <a:t>　</a:t>
            </a:r>
            <a:r>
              <a:rPr lang="en-US" altLang="zh-CN">
                <a:solidFill>
                  <a:schemeClr val="bg2"/>
                </a:solidFill>
              </a:rPr>
              <a:t>{C,D,E,F}</a:t>
            </a:r>
            <a:r>
              <a:rPr lang="zh-CN" altLang="en-US">
                <a:solidFill>
                  <a:schemeClr val="bg2"/>
                </a:solidFill>
              </a:rPr>
              <a:t>　</a:t>
            </a:r>
            <a:r>
              <a:rPr lang="en-US" altLang="zh-CN">
                <a:solidFill>
                  <a:schemeClr val="bg2"/>
                </a:solidFill>
              </a:rPr>
              <a:t>}</a:t>
            </a:r>
          </a:p>
        </p:txBody>
      </p:sp>
      <p:grpSp>
        <p:nvGrpSpPr>
          <p:cNvPr id="64531" name="组合 82"/>
          <p:cNvGrpSpPr>
            <a:grpSpLocks/>
          </p:cNvGrpSpPr>
          <p:nvPr/>
        </p:nvGrpSpPr>
        <p:grpSpPr bwMode="auto">
          <a:xfrm>
            <a:off x="1709738" y="-11113"/>
            <a:ext cx="6015037" cy="3097213"/>
            <a:chOff x="2894618" y="457941"/>
            <a:chExt cx="6015038" cy="3096989"/>
          </a:xfrm>
        </p:grpSpPr>
        <p:sp>
          <p:nvSpPr>
            <p:cNvPr id="84" name="Text Box 86"/>
            <p:cNvSpPr txBox="1">
              <a:spLocks noChangeArrowheads="1"/>
            </p:cNvSpPr>
            <p:nvPr/>
          </p:nvSpPr>
          <p:spPr bwMode="auto">
            <a:xfrm>
              <a:off x="7266594" y="1889763"/>
              <a:ext cx="319087" cy="457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defRPr/>
              </a:pPr>
              <a:r>
                <a:rPr lang="en-US" altLang="zh-CN" sz="2400" b="0" dirty="0">
                  <a:solidFill>
                    <a:schemeClr val="bg2"/>
                  </a:solidFill>
                  <a:latin typeface="+mj-lt"/>
                </a:rPr>
                <a:t>a</a:t>
              </a:r>
            </a:p>
          </p:txBody>
        </p:sp>
        <p:grpSp>
          <p:nvGrpSpPr>
            <p:cNvPr id="64534" name="Group 87"/>
            <p:cNvGrpSpPr>
              <a:grpSpLocks/>
            </p:cNvGrpSpPr>
            <p:nvPr/>
          </p:nvGrpSpPr>
          <p:grpSpPr bwMode="auto">
            <a:xfrm>
              <a:off x="3335944" y="729488"/>
              <a:ext cx="5573712" cy="2825442"/>
              <a:chOff x="864" y="1461"/>
              <a:chExt cx="4564" cy="2176"/>
            </a:xfrm>
          </p:grpSpPr>
          <p:grpSp>
            <p:nvGrpSpPr>
              <p:cNvPr id="64541" name="Group 88"/>
              <p:cNvGrpSpPr>
                <a:grpSpLocks/>
              </p:cNvGrpSpPr>
              <p:nvPr/>
            </p:nvGrpSpPr>
            <p:grpSpPr bwMode="auto">
              <a:xfrm>
                <a:off x="3264" y="1536"/>
                <a:ext cx="432" cy="432"/>
                <a:chOff x="4320" y="2160"/>
                <a:chExt cx="432" cy="432"/>
              </a:xfrm>
            </p:grpSpPr>
            <p:sp>
              <p:nvSpPr>
                <p:cNvPr id="128" name="Oval 89"/>
                <p:cNvSpPr>
                  <a:spLocks noChangeArrowheads="1"/>
                </p:cNvSpPr>
                <p:nvPr/>
              </p:nvSpPr>
              <p:spPr bwMode="auto">
                <a:xfrm>
                  <a:off x="4320" y="2157"/>
                  <a:ext cx="435" cy="438"/>
                </a:xfrm>
                <a:prstGeom prst="ellipse">
                  <a:avLst/>
                </a:prstGeom>
                <a:solidFill>
                  <a:schemeClr val="accent1"/>
                </a:solid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64578" name="Oval 90"/>
                <p:cNvSpPr>
                  <a:spLocks noChangeArrowheads="1"/>
                </p:cNvSpPr>
                <p:nvPr/>
              </p:nvSpPr>
              <p:spPr bwMode="auto">
                <a:xfrm>
                  <a:off x="4368" y="2208"/>
                  <a:ext cx="336" cy="336"/>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C</a:t>
                  </a:r>
                </a:p>
              </p:txBody>
            </p:sp>
          </p:grpSp>
          <p:grpSp>
            <p:nvGrpSpPr>
              <p:cNvPr id="64542" name="Group 91"/>
              <p:cNvGrpSpPr>
                <a:grpSpLocks/>
              </p:cNvGrpSpPr>
              <p:nvPr/>
            </p:nvGrpSpPr>
            <p:grpSpPr bwMode="auto">
              <a:xfrm>
                <a:off x="3264" y="2784"/>
                <a:ext cx="432" cy="432"/>
                <a:chOff x="3456" y="2688"/>
                <a:chExt cx="432" cy="432"/>
              </a:xfrm>
            </p:grpSpPr>
            <p:sp>
              <p:nvSpPr>
                <p:cNvPr id="126" name="Oval 92"/>
                <p:cNvSpPr>
                  <a:spLocks noChangeArrowheads="1"/>
                </p:cNvSpPr>
                <p:nvPr/>
              </p:nvSpPr>
              <p:spPr bwMode="auto">
                <a:xfrm>
                  <a:off x="3456" y="2688"/>
                  <a:ext cx="435" cy="435"/>
                </a:xfrm>
                <a:prstGeom prst="ellipse">
                  <a:avLst/>
                </a:prstGeom>
                <a:solidFill>
                  <a:schemeClr val="accent1"/>
                </a:solid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64576" name="Oval 93"/>
                <p:cNvSpPr>
                  <a:spLocks noChangeArrowheads="1"/>
                </p:cNvSpPr>
                <p:nvPr/>
              </p:nvSpPr>
              <p:spPr bwMode="auto">
                <a:xfrm>
                  <a:off x="3504" y="2736"/>
                  <a:ext cx="336" cy="336"/>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D</a:t>
                  </a:r>
                </a:p>
              </p:txBody>
            </p:sp>
          </p:grpSp>
          <p:sp>
            <p:nvSpPr>
              <p:cNvPr id="64543" name="Oval 94"/>
              <p:cNvSpPr>
                <a:spLocks noChangeArrowheads="1"/>
              </p:cNvSpPr>
              <p:nvPr/>
            </p:nvSpPr>
            <p:spPr bwMode="auto">
              <a:xfrm>
                <a:off x="1872" y="2784"/>
                <a:ext cx="432" cy="432"/>
              </a:xfrm>
              <a:prstGeom prst="ellipse">
                <a:avLst/>
              </a:prstGeom>
              <a:solidFill>
                <a:schemeClr val="accent1"/>
              </a:solidFill>
              <a:ln w="38100">
                <a:solidFill>
                  <a:srgbClr val="000000"/>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B</a:t>
                </a:r>
              </a:p>
            </p:txBody>
          </p:sp>
          <p:sp>
            <p:nvSpPr>
              <p:cNvPr id="64544" name="Oval 95"/>
              <p:cNvSpPr>
                <a:spLocks noChangeArrowheads="1"/>
              </p:cNvSpPr>
              <p:nvPr/>
            </p:nvSpPr>
            <p:spPr bwMode="auto">
              <a:xfrm>
                <a:off x="1872" y="1536"/>
                <a:ext cx="432" cy="432"/>
              </a:xfrm>
              <a:prstGeom prst="ellipse">
                <a:avLst/>
              </a:prstGeom>
              <a:solidFill>
                <a:schemeClr val="accent1"/>
              </a:solidFill>
              <a:ln w="38100">
                <a:solidFill>
                  <a:srgbClr val="000000"/>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A</a:t>
                </a:r>
              </a:p>
            </p:txBody>
          </p:sp>
          <p:grpSp>
            <p:nvGrpSpPr>
              <p:cNvPr id="64545" name="Group 96"/>
              <p:cNvGrpSpPr>
                <a:grpSpLocks/>
              </p:cNvGrpSpPr>
              <p:nvPr/>
            </p:nvGrpSpPr>
            <p:grpSpPr bwMode="auto">
              <a:xfrm>
                <a:off x="4608" y="1536"/>
                <a:ext cx="432" cy="432"/>
                <a:chOff x="3120" y="1536"/>
                <a:chExt cx="432" cy="432"/>
              </a:xfrm>
            </p:grpSpPr>
            <p:sp>
              <p:nvSpPr>
                <p:cNvPr id="124" name="Oval 97"/>
                <p:cNvSpPr>
                  <a:spLocks noChangeArrowheads="1"/>
                </p:cNvSpPr>
                <p:nvPr/>
              </p:nvSpPr>
              <p:spPr bwMode="auto">
                <a:xfrm>
                  <a:off x="3120" y="1533"/>
                  <a:ext cx="435" cy="438"/>
                </a:xfrm>
                <a:prstGeom prst="ellipse">
                  <a:avLst/>
                </a:prstGeom>
                <a:solidFill>
                  <a:schemeClr val="accent1"/>
                </a:solid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64574" name="Oval 98"/>
                <p:cNvSpPr>
                  <a:spLocks noChangeArrowheads="1"/>
                </p:cNvSpPr>
                <p:nvPr/>
              </p:nvSpPr>
              <p:spPr bwMode="auto">
                <a:xfrm>
                  <a:off x="3168" y="1584"/>
                  <a:ext cx="336" cy="336"/>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E</a:t>
                  </a:r>
                </a:p>
              </p:txBody>
            </p:sp>
          </p:grpSp>
          <p:grpSp>
            <p:nvGrpSpPr>
              <p:cNvPr id="64546" name="Group 99"/>
              <p:cNvGrpSpPr>
                <a:grpSpLocks/>
              </p:cNvGrpSpPr>
              <p:nvPr/>
            </p:nvGrpSpPr>
            <p:grpSpPr bwMode="auto">
              <a:xfrm>
                <a:off x="4608" y="2784"/>
                <a:ext cx="432" cy="432"/>
                <a:chOff x="4224" y="2688"/>
                <a:chExt cx="432" cy="432"/>
              </a:xfrm>
            </p:grpSpPr>
            <p:sp>
              <p:nvSpPr>
                <p:cNvPr id="122" name="Oval 100"/>
                <p:cNvSpPr>
                  <a:spLocks noChangeArrowheads="1"/>
                </p:cNvSpPr>
                <p:nvPr/>
              </p:nvSpPr>
              <p:spPr bwMode="auto">
                <a:xfrm>
                  <a:off x="4224" y="2688"/>
                  <a:ext cx="435" cy="435"/>
                </a:xfrm>
                <a:prstGeom prst="ellipse">
                  <a:avLst/>
                </a:prstGeom>
                <a:solidFill>
                  <a:schemeClr val="accent1"/>
                </a:solidFill>
                <a:ln w="38100">
                  <a:solidFill>
                    <a:schemeClr val="bg2"/>
                  </a:solidFill>
                  <a:round/>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64572" name="Oval 101"/>
                <p:cNvSpPr>
                  <a:spLocks noChangeArrowheads="1"/>
                </p:cNvSpPr>
                <p:nvPr/>
              </p:nvSpPr>
              <p:spPr bwMode="auto">
                <a:xfrm>
                  <a:off x="4272" y="2736"/>
                  <a:ext cx="336" cy="336"/>
                </a:xfrm>
                <a:prstGeom prst="ellipse">
                  <a:avLst/>
                </a:prstGeom>
                <a:solidFill>
                  <a:schemeClr val="accent1"/>
                </a:solidFill>
                <a:ln w="38100">
                  <a:solidFill>
                    <a:schemeClr val="bg2"/>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F</a:t>
                  </a:r>
                </a:p>
              </p:txBody>
            </p:sp>
          </p:grpSp>
          <p:sp>
            <p:nvSpPr>
              <p:cNvPr id="64547" name="Oval 102"/>
              <p:cNvSpPr>
                <a:spLocks noChangeArrowheads="1"/>
              </p:cNvSpPr>
              <p:nvPr/>
            </p:nvSpPr>
            <p:spPr bwMode="auto">
              <a:xfrm>
                <a:off x="864" y="2208"/>
                <a:ext cx="432" cy="432"/>
              </a:xfrm>
              <a:prstGeom prst="ellipse">
                <a:avLst/>
              </a:prstGeom>
              <a:solidFill>
                <a:schemeClr val="accent1"/>
              </a:solidFill>
              <a:ln w="38100">
                <a:solidFill>
                  <a:srgbClr val="000000"/>
                </a:solidFill>
                <a:round/>
                <a:headEnd/>
                <a:tailEnd/>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S</a:t>
                </a:r>
              </a:p>
            </p:txBody>
          </p:sp>
          <p:cxnSp>
            <p:nvCxnSpPr>
              <p:cNvPr id="64548" name="AutoShape 103"/>
              <p:cNvCxnSpPr>
                <a:cxnSpLocks noChangeShapeType="1"/>
                <a:stCxn id="64547" idx="0"/>
                <a:endCxn id="64544" idx="2"/>
              </p:cNvCxnSpPr>
              <p:nvPr/>
            </p:nvCxnSpPr>
            <p:spPr bwMode="auto">
              <a:xfrm rot="-5400000">
                <a:off x="1248" y="1584"/>
                <a:ext cx="456" cy="792"/>
              </a:xfrm>
              <a:prstGeom prst="curvedConnector2">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4549" name="AutoShape 104"/>
              <p:cNvCxnSpPr>
                <a:cxnSpLocks noChangeShapeType="1"/>
                <a:stCxn id="64547" idx="4"/>
                <a:endCxn id="64543" idx="2"/>
              </p:cNvCxnSpPr>
              <p:nvPr/>
            </p:nvCxnSpPr>
            <p:spPr bwMode="auto">
              <a:xfrm rot="16200000" flipH="1">
                <a:off x="1296" y="2424"/>
                <a:ext cx="360" cy="792"/>
              </a:xfrm>
              <a:prstGeom prst="curvedConnector2">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4550" name="AutoShape 105"/>
              <p:cNvCxnSpPr>
                <a:cxnSpLocks noChangeShapeType="1"/>
                <a:stCxn id="64543" idx="7"/>
                <a:endCxn id="64544" idx="5"/>
              </p:cNvCxnSpPr>
              <p:nvPr/>
            </p:nvCxnSpPr>
            <p:spPr bwMode="auto">
              <a:xfrm rot="-5400000">
                <a:off x="1770" y="2376"/>
                <a:ext cx="942"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4551" name="AutoShape 106"/>
              <p:cNvCxnSpPr>
                <a:cxnSpLocks noChangeShapeType="1"/>
                <a:stCxn id="64544" idx="3"/>
                <a:endCxn id="64543" idx="1"/>
              </p:cNvCxnSpPr>
              <p:nvPr/>
            </p:nvCxnSpPr>
            <p:spPr bwMode="auto">
              <a:xfrm rot="5400000">
                <a:off x="1464" y="2376"/>
                <a:ext cx="942"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4552" name="AutoShape 107"/>
              <p:cNvCxnSpPr>
                <a:cxnSpLocks noChangeShapeType="1"/>
                <a:stCxn id="64544" idx="6"/>
                <a:endCxn id="128" idx="2"/>
              </p:cNvCxnSpPr>
              <p:nvPr/>
            </p:nvCxnSpPr>
            <p:spPr bwMode="auto">
              <a:xfrm>
                <a:off x="2304" y="1752"/>
                <a:ext cx="960"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4553" name="AutoShape 108"/>
              <p:cNvCxnSpPr>
                <a:cxnSpLocks noChangeShapeType="1"/>
                <a:stCxn id="64543" idx="6"/>
                <a:endCxn id="126" idx="2"/>
              </p:cNvCxnSpPr>
              <p:nvPr/>
            </p:nvCxnSpPr>
            <p:spPr bwMode="auto">
              <a:xfrm>
                <a:off x="2304" y="3000"/>
                <a:ext cx="960"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4554" name="AutoShape 109"/>
              <p:cNvCxnSpPr>
                <a:cxnSpLocks noChangeShapeType="1"/>
                <a:stCxn id="126" idx="6"/>
                <a:endCxn id="122" idx="2"/>
              </p:cNvCxnSpPr>
              <p:nvPr/>
            </p:nvCxnSpPr>
            <p:spPr bwMode="auto">
              <a:xfrm>
                <a:off x="3696" y="3000"/>
                <a:ext cx="912"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4555" name="AutoShape 110"/>
              <p:cNvCxnSpPr>
                <a:cxnSpLocks noChangeShapeType="1"/>
                <a:stCxn id="128" idx="6"/>
                <a:endCxn id="124" idx="2"/>
              </p:cNvCxnSpPr>
              <p:nvPr/>
            </p:nvCxnSpPr>
            <p:spPr bwMode="auto">
              <a:xfrm>
                <a:off x="3696" y="1752"/>
                <a:ext cx="912"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4556" name="AutoShape 111"/>
              <p:cNvCxnSpPr>
                <a:cxnSpLocks noChangeShapeType="1"/>
                <a:stCxn id="124" idx="4"/>
                <a:endCxn id="122" idx="0"/>
              </p:cNvCxnSpPr>
              <p:nvPr/>
            </p:nvCxnSpPr>
            <p:spPr bwMode="auto">
              <a:xfrm rot="5400000">
                <a:off x="4416" y="2376"/>
                <a:ext cx="816" cy="0"/>
              </a:xfrm>
              <a:prstGeom prst="straightConnector1">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4557" name="AutoShape 112"/>
              <p:cNvCxnSpPr>
                <a:cxnSpLocks noChangeShapeType="1"/>
                <a:stCxn id="122" idx="6"/>
                <a:endCxn id="124" idx="6"/>
              </p:cNvCxnSpPr>
              <p:nvPr/>
            </p:nvCxnSpPr>
            <p:spPr bwMode="auto">
              <a:xfrm flipV="1">
                <a:off x="5040" y="1752"/>
                <a:ext cx="1" cy="1248"/>
              </a:xfrm>
              <a:prstGeom prst="curvedConnector3">
                <a:avLst>
                  <a:gd name="adj1" fmla="val 14400005"/>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4558" name="AutoShape 113"/>
              <p:cNvCxnSpPr>
                <a:cxnSpLocks noChangeShapeType="1"/>
                <a:stCxn id="128" idx="1"/>
                <a:endCxn id="64578" idx="7"/>
              </p:cNvCxnSpPr>
              <p:nvPr/>
            </p:nvCxnSpPr>
            <p:spPr bwMode="auto">
              <a:xfrm rot="5400000" flipV="1">
                <a:off x="3446" y="1480"/>
                <a:ext cx="34" cy="272"/>
              </a:xfrm>
              <a:prstGeom prst="curvedConnector3">
                <a:avLst>
                  <a:gd name="adj1" fmla="val -608824"/>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4559" name="AutoShape 114"/>
              <p:cNvCxnSpPr>
                <a:cxnSpLocks noChangeShapeType="1"/>
                <a:stCxn id="126" idx="3"/>
                <a:endCxn id="126" idx="5"/>
              </p:cNvCxnSpPr>
              <p:nvPr/>
            </p:nvCxnSpPr>
            <p:spPr bwMode="auto">
              <a:xfrm rot="16200000" flipH="1">
                <a:off x="3479" y="3001"/>
                <a:ext cx="1" cy="306"/>
              </a:xfrm>
              <a:prstGeom prst="curvedConnector3">
                <a:avLst>
                  <a:gd name="adj1" fmla="val 20700009"/>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64560" name="Text Box 115"/>
              <p:cNvSpPr txBox="1">
                <a:spLocks noChangeArrowheads="1"/>
              </p:cNvSpPr>
              <p:nvPr/>
            </p:nvSpPr>
            <p:spPr bwMode="auto">
              <a:xfrm>
                <a:off x="5151" y="2271"/>
                <a:ext cx="277"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b</a:t>
                </a:r>
              </a:p>
            </p:txBody>
          </p:sp>
          <p:sp>
            <p:nvSpPr>
              <p:cNvPr id="64561" name="Text Box 116"/>
              <p:cNvSpPr txBox="1">
                <a:spLocks noChangeArrowheads="1"/>
              </p:cNvSpPr>
              <p:nvPr/>
            </p:nvSpPr>
            <p:spPr bwMode="auto">
              <a:xfrm>
                <a:off x="1170" y="1597"/>
                <a:ext cx="263"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a</a:t>
                </a:r>
              </a:p>
            </p:txBody>
          </p:sp>
          <p:sp>
            <p:nvSpPr>
              <p:cNvPr id="64562" name="Text Box 117"/>
              <p:cNvSpPr txBox="1">
                <a:spLocks noChangeArrowheads="1"/>
              </p:cNvSpPr>
              <p:nvPr/>
            </p:nvSpPr>
            <p:spPr bwMode="auto">
              <a:xfrm>
                <a:off x="2177" y="2221"/>
                <a:ext cx="263"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a</a:t>
                </a:r>
              </a:p>
            </p:txBody>
          </p:sp>
          <p:sp>
            <p:nvSpPr>
              <p:cNvPr id="64563" name="Text Box 118"/>
              <p:cNvSpPr txBox="1">
                <a:spLocks noChangeArrowheads="1"/>
              </p:cNvSpPr>
              <p:nvPr/>
            </p:nvSpPr>
            <p:spPr bwMode="auto">
              <a:xfrm>
                <a:off x="2706" y="1466"/>
                <a:ext cx="263"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a</a:t>
                </a:r>
              </a:p>
            </p:txBody>
          </p:sp>
          <p:sp>
            <p:nvSpPr>
              <p:cNvPr id="64564" name="Text Box 119"/>
              <p:cNvSpPr txBox="1">
                <a:spLocks noChangeArrowheads="1"/>
              </p:cNvSpPr>
              <p:nvPr/>
            </p:nvSpPr>
            <p:spPr bwMode="auto">
              <a:xfrm>
                <a:off x="4627" y="2221"/>
                <a:ext cx="263"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a</a:t>
                </a:r>
              </a:p>
            </p:txBody>
          </p:sp>
          <p:sp>
            <p:nvSpPr>
              <p:cNvPr id="64565" name="Text Box 120"/>
              <p:cNvSpPr txBox="1">
                <a:spLocks noChangeArrowheads="1"/>
              </p:cNvSpPr>
              <p:nvPr/>
            </p:nvSpPr>
            <p:spPr bwMode="auto">
              <a:xfrm>
                <a:off x="4146" y="2895"/>
                <a:ext cx="263"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a</a:t>
                </a:r>
              </a:p>
            </p:txBody>
          </p:sp>
          <p:sp>
            <p:nvSpPr>
              <p:cNvPr id="64566" name="Text Box 121"/>
              <p:cNvSpPr txBox="1">
                <a:spLocks noChangeArrowheads="1"/>
              </p:cNvSpPr>
              <p:nvPr/>
            </p:nvSpPr>
            <p:spPr bwMode="auto">
              <a:xfrm>
                <a:off x="1313" y="2847"/>
                <a:ext cx="277"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b</a:t>
                </a:r>
              </a:p>
            </p:txBody>
          </p:sp>
          <p:sp>
            <p:nvSpPr>
              <p:cNvPr id="64567" name="Text Box 122"/>
              <p:cNvSpPr txBox="1">
                <a:spLocks noChangeArrowheads="1"/>
              </p:cNvSpPr>
              <p:nvPr/>
            </p:nvSpPr>
            <p:spPr bwMode="auto">
              <a:xfrm>
                <a:off x="1696" y="2271"/>
                <a:ext cx="277"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b</a:t>
                </a:r>
              </a:p>
            </p:txBody>
          </p:sp>
          <p:sp>
            <p:nvSpPr>
              <p:cNvPr id="64568" name="Text Box 123"/>
              <p:cNvSpPr txBox="1">
                <a:spLocks noChangeArrowheads="1"/>
              </p:cNvSpPr>
              <p:nvPr/>
            </p:nvSpPr>
            <p:spPr bwMode="auto">
              <a:xfrm>
                <a:off x="2752" y="2941"/>
                <a:ext cx="277"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b</a:t>
                </a:r>
              </a:p>
            </p:txBody>
          </p:sp>
          <p:sp>
            <p:nvSpPr>
              <p:cNvPr id="64569" name="Text Box 124"/>
              <p:cNvSpPr txBox="1">
                <a:spLocks noChangeArrowheads="1"/>
              </p:cNvSpPr>
              <p:nvPr/>
            </p:nvSpPr>
            <p:spPr bwMode="auto">
              <a:xfrm>
                <a:off x="4048" y="1461"/>
                <a:ext cx="277"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b</a:t>
                </a:r>
              </a:p>
            </p:txBody>
          </p:sp>
          <p:sp>
            <p:nvSpPr>
              <p:cNvPr id="64570" name="Text Box 125"/>
              <p:cNvSpPr txBox="1">
                <a:spLocks noChangeArrowheads="1"/>
              </p:cNvSpPr>
              <p:nvPr/>
            </p:nvSpPr>
            <p:spPr bwMode="auto">
              <a:xfrm>
                <a:off x="3377" y="3281"/>
                <a:ext cx="277"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b</a:t>
                </a:r>
              </a:p>
            </p:txBody>
          </p:sp>
        </p:grpSp>
        <p:cxnSp>
          <p:nvCxnSpPr>
            <p:cNvPr id="64535" name="AutoShape 128"/>
            <p:cNvCxnSpPr>
              <a:cxnSpLocks noChangeShapeType="1"/>
              <a:stCxn id="64572" idx="1"/>
              <a:endCxn id="64578" idx="5"/>
            </p:cNvCxnSpPr>
            <p:nvPr/>
          </p:nvCxnSpPr>
          <p:spPr bwMode="auto">
            <a:xfrm flipH="1" flipV="1">
              <a:off x="6675768" y="1261587"/>
              <a:ext cx="1351187" cy="1311977"/>
            </a:xfrm>
            <a:prstGeom prst="straightConnector1">
              <a:avLst/>
            </a:prstGeom>
            <a:noFill/>
            <a:ln w="38100">
              <a:solidFill>
                <a:schemeClr val="bg2"/>
              </a:solidFill>
              <a:round/>
              <a:headEnd/>
              <a:tailEnd type="triangle" w="lg" len="lg"/>
            </a:ln>
            <a:extLst>
              <a:ext uri="{909E8E84-426E-40DD-AFC4-6F175D3DCCD1}">
                <a14:hiddenFill xmlns:a14="http://schemas.microsoft.com/office/drawing/2010/main">
                  <a:noFill/>
                </a14:hiddenFill>
              </a:ext>
            </a:extLst>
          </p:spPr>
        </p:cxnSp>
        <p:cxnSp>
          <p:nvCxnSpPr>
            <p:cNvPr id="64536" name="AutoShape 129"/>
            <p:cNvCxnSpPr>
              <a:cxnSpLocks noChangeShapeType="1"/>
              <a:stCxn id="64574" idx="3"/>
              <a:endCxn id="64576" idx="7"/>
            </p:cNvCxnSpPr>
            <p:nvPr/>
          </p:nvCxnSpPr>
          <p:spPr bwMode="auto">
            <a:xfrm flipH="1">
              <a:off x="6675768" y="1261587"/>
              <a:ext cx="1351187" cy="1311977"/>
            </a:xfrm>
            <a:prstGeom prst="straightConnector1">
              <a:avLst/>
            </a:prstGeom>
            <a:noFill/>
            <a:ln w="38100">
              <a:solidFill>
                <a:schemeClr val="bg2"/>
              </a:solidFill>
              <a:round/>
              <a:headEnd/>
              <a:tailEnd type="triangle" w="lg" len="lg"/>
            </a:ln>
            <a:extLst>
              <a:ext uri="{909E8E84-426E-40DD-AFC4-6F175D3DCCD1}">
                <a14:hiddenFill xmlns:a14="http://schemas.microsoft.com/office/drawing/2010/main">
                  <a:noFill/>
                </a14:hiddenFill>
              </a:ext>
            </a:extLst>
          </p:spPr>
        </p:cxnSp>
        <p:sp>
          <p:nvSpPr>
            <p:cNvPr id="88" name="Text Box 130"/>
            <p:cNvSpPr txBox="1">
              <a:spLocks noChangeArrowheads="1"/>
            </p:cNvSpPr>
            <p:nvPr/>
          </p:nvSpPr>
          <p:spPr bwMode="auto">
            <a:xfrm>
              <a:off x="6852256" y="959556"/>
              <a:ext cx="319088" cy="457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defRPr/>
              </a:pPr>
              <a:r>
                <a:rPr lang="en-US" altLang="zh-CN" sz="2400" b="0" dirty="0">
                  <a:solidFill>
                    <a:schemeClr val="bg2"/>
                  </a:solidFill>
                  <a:latin typeface="+mj-lt"/>
                </a:rPr>
                <a:t>a</a:t>
              </a:r>
            </a:p>
          </p:txBody>
        </p:sp>
        <p:sp>
          <p:nvSpPr>
            <p:cNvPr id="89" name="Text Box 131"/>
            <p:cNvSpPr txBox="1">
              <a:spLocks noChangeArrowheads="1"/>
            </p:cNvSpPr>
            <p:nvPr/>
          </p:nvSpPr>
          <p:spPr bwMode="auto">
            <a:xfrm>
              <a:off x="7291994" y="2659645"/>
              <a:ext cx="336550" cy="457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defRPr/>
              </a:pPr>
              <a:r>
                <a:rPr lang="en-US" altLang="zh-CN" sz="2400" b="0" dirty="0">
                  <a:solidFill>
                    <a:schemeClr val="bg2"/>
                  </a:solidFill>
                  <a:latin typeface="+mj-lt"/>
                </a:rPr>
                <a:t>b</a:t>
              </a:r>
            </a:p>
          </p:txBody>
        </p:sp>
        <p:sp>
          <p:nvSpPr>
            <p:cNvPr id="90" name="AutoShape 187"/>
            <p:cNvSpPr>
              <a:spLocks noChangeArrowheads="1"/>
            </p:cNvSpPr>
            <p:nvPr/>
          </p:nvSpPr>
          <p:spPr bwMode="auto">
            <a:xfrm>
              <a:off x="2894618" y="1885001"/>
              <a:ext cx="415925" cy="328589"/>
            </a:xfrm>
            <a:prstGeom prst="rightArrow">
              <a:avLst>
                <a:gd name="adj1" fmla="val 50000"/>
                <a:gd name="adj2" fmla="val 31643"/>
              </a:avLst>
            </a:prstGeom>
            <a:solidFill>
              <a:schemeClr val="accent1"/>
            </a:solidFill>
            <a:ln w="9525">
              <a:solidFill>
                <a:schemeClr val="bg2"/>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91" name="Rectangle 233"/>
            <p:cNvSpPr>
              <a:spLocks noChangeArrowheads="1"/>
            </p:cNvSpPr>
            <p:nvPr/>
          </p:nvSpPr>
          <p:spPr bwMode="auto">
            <a:xfrm>
              <a:off x="6607781" y="457941"/>
              <a:ext cx="361950" cy="500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defRPr/>
              </a:pPr>
              <a:r>
                <a:rPr lang="en-US" altLang="zh-CN" sz="2400" b="0" dirty="0">
                  <a:solidFill>
                    <a:schemeClr val="bg2"/>
                  </a:solidFill>
                  <a:latin typeface="+mj-lt"/>
                </a:rPr>
                <a:t>a</a:t>
              </a:r>
            </a:p>
          </p:txBody>
        </p:sp>
      </p:grpSp>
      <p:sp>
        <p:nvSpPr>
          <p:cNvPr id="92"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dissolve">
                                      <p:cBhvr>
                                        <p:cTn id="42" dur="500"/>
                                        <p:tgtEl>
                                          <p:spTgt spid="14"/>
                                        </p:tgtEl>
                                      </p:cBhvr>
                                    </p:animEffect>
                                  </p:childTnLst>
                                </p:cTn>
                              </p:par>
                            </p:childTnLst>
                          </p:cTn>
                        </p:par>
                        <p:par>
                          <p:cTn id="43" fill="hold" nodeType="afterGroup">
                            <p:stCondLst>
                              <p:cond delay="500"/>
                            </p:stCondLst>
                            <p:childTnLst>
                              <p:par>
                                <p:cTn id="44" presetID="2" presetClass="entr" presetSubtype="6" fill="hold" grpId="0" nodeType="afterEffect">
                                  <p:stCondLst>
                                    <p:cond delay="0"/>
                                  </p:stCondLst>
                                  <p:childTnLst>
                                    <p:set>
                                      <p:cBhvr>
                                        <p:cTn id="45" dur="1" fill="hold">
                                          <p:stCondLst>
                                            <p:cond delay="0"/>
                                          </p:stCondLst>
                                        </p:cTn>
                                        <p:tgtEl>
                                          <p:spTgt spid="92"/>
                                        </p:tgtEl>
                                        <p:attrNameLst>
                                          <p:attrName>style.visibility</p:attrName>
                                        </p:attrNameLst>
                                      </p:cBhvr>
                                      <p:to>
                                        <p:strVal val="visible"/>
                                      </p:to>
                                    </p:set>
                                    <p:anim calcmode="lin" valueType="num">
                                      <p:cBhvr additive="base">
                                        <p:cTn id="46" dur="500" fill="hold"/>
                                        <p:tgtEl>
                                          <p:spTgt spid="92"/>
                                        </p:tgtEl>
                                        <p:attrNameLst>
                                          <p:attrName>ppt_x</p:attrName>
                                        </p:attrNameLst>
                                      </p:cBhvr>
                                      <p:tavLst>
                                        <p:tav tm="0">
                                          <p:val>
                                            <p:strVal val="1+#ppt_w/2"/>
                                          </p:val>
                                        </p:tav>
                                        <p:tav tm="100000">
                                          <p:val>
                                            <p:strVal val="#ppt_x"/>
                                          </p:val>
                                        </p:tav>
                                      </p:tavLst>
                                    </p:anim>
                                    <p:anim calcmode="lin" valueType="num">
                                      <p:cBhvr additive="base">
                                        <p:cTn id="47"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650D5771-7BFB-4834-A110-5862C9544B32}" type="slidenum">
              <a:rPr lang="en-US" altLang="zh-CN" sz="1400" smtClean="0"/>
              <a:pPr>
                <a:spcBef>
                  <a:spcPct val="0"/>
                </a:spcBef>
                <a:buClrTx/>
                <a:buSzTx/>
                <a:buFontTx/>
                <a:buNone/>
              </a:pPr>
              <a:t>49</a:t>
            </a:fld>
            <a:endParaRPr lang="en-US" altLang="zh-CN" sz="1400"/>
          </a:p>
        </p:txBody>
      </p:sp>
      <p:sp>
        <p:nvSpPr>
          <p:cNvPr id="65539" name="Rectangle 4"/>
          <p:cNvSpPr>
            <a:spLocks noChangeArrowheads="1"/>
          </p:cNvSpPr>
          <p:nvPr/>
        </p:nvSpPr>
        <p:spPr bwMode="auto">
          <a:xfrm>
            <a:off x="0" y="0"/>
            <a:ext cx="9144000" cy="1225550"/>
          </a:xfrm>
          <a:prstGeom prst="rect">
            <a:avLst/>
          </a:prstGeom>
          <a:solidFill>
            <a:srgbClr val="FAEDF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buFont typeface="Monotype Sorts" pitchFamily="2" charset="2"/>
              <a:buNone/>
            </a:pPr>
            <a:r>
              <a:rPr lang="en-US" altLang="zh-CN">
                <a:solidFill>
                  <a:schemeClr val="bg2"/>
                </a:solidFill>
                <a:latin typeface="宋体" panose="02010600030101010101" pitchFamily="2" charset="-122"/>
              </a:rPr>
              <a:t>[</a:t>
            </a:r>
            <a:r>
              <a:rPr lang="zh-CN" altLang="en-US">
                <a:solidFill>
                  <a:schemeClr val="bg2"/>
                </a:solidFill>
                <a:latin typeface="宋体" panose="02010600030101010101" pitchFamily="2" charset="-122"/>
              </a:rPr>
              <a:t>例</a:t>
            </a:r>
            <a:r>
              <a:rPr lang="en-US" altLang="zh-CN">
                <a:solidFill>
                  <a:schemeClr val="bg2"/>
                </a:solidFill>
                <a:latin typeface="宋体" panose="02010600030101010101" pitchFamily="2" charset="-122"/>
              </a:rPr>
              <a:t>]</a:t>
            </a:r>
            <a:r>
              <a:rPr lang="zh-CN" altLang="en-US">
                <a:solidFill>
                  <a:schemeClr val="bg2"/>
                </a:solidFill>
                <a:latin typeface="宋体" panose="02010600030101010101" pitchFamily="2" charset="-122"/>
              </a:rPr>
              <a:t>正规式 </a:t>
            </a:r>
            <a:r>
              <a:rPr lang="en-US" altLang="zh-CN">
                <a:solidFill>
                  <a:schemeClr val="bg2"/>
                </a:solidFill>
              </a:rPr>
              <a:t>r =</a:t>
            </a:r>
            <a:r>
              <a:rPr lang="zh-CN" altLang="en-US">
                <a:solidFill>
                  <a:schemeClr val="bg2"/>
                </a:solidFill>
              </a:rPr>
              <a:t>（</a:t>
            </a:r>
            <a:r>
              <a:rPr lang="en-US" altLang="zh-CN">
                <a:solidFill>
                  <a:schemeClr val="bg2"/>
                </a:solidFill>
              </a:rPr>
              <a:t>a|ba</a:t>
            </a:r>
            <a:r>
              <a:rPr lang="zh-CN" altLang="en-US">
                <a:solidFill>
                  <a:schemeClr val="bg2"/>
                </a:solidFill>
              </a:rPr>
              <a:t>）</a:t>
            </a:r>
            <a:r>
              <a:rPr lang="zh-CN" altLang="en-US" baseline="30000">
                <a:solidFill>
                  <a:schemeClr val="bg2"/>
                </a:solidFill>
              </a:rPr>
              <a:t>*  </a:t>
            </a:r>
          </a:p>
          <a:p>
            <a:pPr>
              <a:lnSpc>
                <a:spcPct val="90000"/>
              </a:lnSpc>
              <a:spcBef>
                <a:spcPct val="50000"/>
              </a:spcBef>
              <a:buFont typeface="Monotype Sorts" pitchFamily="2" charset="2"/>
              <a:buNone/>
            </a:pPr>
            <a:r>
              <a:rPr lang="en-US" altLang="zh-CN">
                <a:solidFill>
                  <a:schemeClr val="bg2"/>
                </a:solidFill>
              </a:rPr>
              <a:t> </a:t>
            </a:r>
            <a:r>
              <a:rPr lang="zh-CN" altLang="en-US">
                <a:solidFill>
                  <a:schemeClr val="bg2"/>
                </a:solidFill>
              </a:rPr>
              <a:t>（</a:t>
            </a:r>
            <a:r>
              <a:rPr lang="en-US" altLang="zh-CN">
                <a:solidFill>
                  <a:schemeClr val="bg2"/>
                </a:solidFill>
              </a:rPr>
              <a:t>1</a:t>
            </a:r>
            <a:r>
              <a:rPr lang="zh-CN" altLang="en-US">
                <a:solidFill>
                  <a:schemeClr val="bg2"/>
                </a:solidFill>
              </a:rPr>
              <a:t>）构造</a:t>
            </a:r>
            <a:r>
              <a:rPr lang="en-US" altLang="zh-CN">
                <a:solidFill>
                  <a:schemeClr val="bg2"/>
                </a:solidFill>
              </a:rPr>
              <a:t>NFA </a:t>
            </a:r>
            <a:r>
              <a:rPr lang="zh-CN" altLang="en-US">
                <a:solidFill>
                  <a:schemeClr val="bg2"/>
                </a:solidFill>
              </a:rPr>
              <a:t>（</a:t>
            </a:r>
            <a:r>
              <a:rPr lang="en-US" altLang="zh-CN">
                <a:solidFill>
                  <a:schemeClr val="bg2"/>
                </a:solidFill>
              </a:rPr>
              <a:t>2</a:t>
            </a:r>
            <a:r>
              <a:rPr lang="zh-CN" altLang="en-US">
                <a:solidFill>
                  <a:schemeClr val="bg2"/>
                </a:solidFill>
              </a:rPr>
              <a:t>）</a:t>
            </a:r>
            <a:r>
              <a:rPr lang="en-US" altLang="zh-CN">
                <a:solidFill>
                  <a:schemeClr val="bg2"/>
                </a:solidFill>
              </a:rPr>
              <a:t>NFA =&gt;</a:t>
            </a:r>
            <a:r>
              <a:rPr lang="en-US" altLang="zh-CN">
                <a:solidFill>
                  <a:schemeClr val="bg2"/>
                </a:solidFill>
                <a:sym typeface="Wingdings" panose="05000000000000000000" pitchFamily="2" charset="2"/>
              </a:rPr>
              <a:t> DFA   </a:t>
            </a:r>
            <a:r>
              <a:rPr lang="zh-CN" altLang="en-US">
                <a:solidFill>
                  <a:schemeClr val="bg2"/>
                </a:solidFill>
                <a:sym typeface="Wingdings" panose="05000000000000000000" pitchFamily="2" charset="2"/>
              </a:rPr>
              <a:t>（</a:t>
            </a:r>
            <a:r>
              <a:rPr lang="en-US" altLang="zh-CN">
                <a:solidFill>
                  <a:schemeClr val="bg2"/>
                </a:solidFill>
                <a:sym typeface="Wingdings" panose="05000000000000000000" pitchFamily="2" charset="2"/>
              </a:rPr>
              <a:t>3</a:t>
            </a:r>
            <a:r>
              <a:rPr lang="zh-CN" altLang="en-US">
                <a:solidFill>
                  <a:schemeClr val="bg2"/>
                </a:solidFill>
                <a:sym typeface="Wingdings" panose="05000000000000000000" pitchFamily="2" charset="2"/>
              </a:rPr>
              <a:t>）最小化</a:t>
            </a:r>
          </a:p>
        </p:txBody>
      </p:sp>
      <p:sp>
        <p:nvSpPr>
          <p:cNvPr id="840709" name="Rectangle 5"/>
          <p:cNvSpPr>
            <a:spLocks noChangeArrowheads="1"/>
          </p:cNvSpPr>
          <p:nvPr/>
        </p:nvSpPr>
        <p:spPr bwMode="auto">
          <a:xfrm>
            <a:off x="755650" y="1196975"/>
            <a:ext cx="3883025" cy="635000"/>
          </a:xfrm>
          <a:prstGeom prst="rect">
            <a:avLst/>
          </a:prstGeom>
          <a:noFill/>
          <a:ln w="9525">
            <a:noFill/>
            <a:miter lim="800000"/>
            <a:headEnd/>
            <a:tailEnd/>
          </a:ln>
          <a:effectLst/>
        </p:spPr>
        <p:txBody>
          <a:bodyPr lIns="92075" tIns="46038" rIns="92075" bIns="46038">
            <a:spAutoFit/>
          </a:bodyPr>
          <a:lstStyle/>
          <a:p>
            <a:pPr>
              <a:lnSpc>
                <a:spcPct val="110000"/>
              </a:lnSpc>
              <a:spcBef>
                <a:spcPct val="20000"/>
              </a:spcBef>
              <a:buClr>
                <a:schemeClr val="folHlink"/>
              </a:buClr>
              <a:buSzPct val="75000"/>
              <a:buFont typeface="Monotype Sorts" pitchFamily="2" charset="2"/>
              <a:buNone/>
              <a:defRPr/>
            </a:pPr>
            <a:r>
              <a:rPr lang="zh-CN" altLang="en-US" sz="3200" dirty="0">
                <a:solidFill>
                  <a:schemeClr val="bg1"/>
                </a:solidFill>
                <a:effectLst>
                  <a:outerShdw blurRad="38100" dist="38100" dir="2700000" algn="tl">
                    <a:srgbClr val="000000"/>
                  </a:outerShdw>
                </a:effectLst>
                <a:latin typeface="Times New Roman" pitchFamily="18" charset="0"/>
                <a:sym typeface="Wingdings" pitchFamily="2" charset="2"/>
              </a:rPr>
              <a:t>（</a:t>
            </a:r>
            <a:r>
              <a:rPr lang="en-US" altLang="zh-CN" sz="3200" dirty="0">
                <a:solidFill>
                  <a:schemeClr val="bg1"/>
                </a:solidFill>
                <a:effectLst>
                  <a:outerShdw blurRad="38100" dist="38100" dir="2700000" algn="tl">
                    <a:srgbClr val="000000"/>
                  </a:outerShdw>
                </a:effectLst>
                <a:latin typeface="Times New Roman" pitchFamily="18" charset="0"/>
                <a:sym typeface="Wingdings" pitchFamily="2" charset="2"/>
              </a:rPr>
              <a:t>1</a:t>
            </a:r>
            <a:r>
              <a:rPr lang="zh-CN" altLang="en-US" sz="3200" dirty="0">
                <a:solidFill>
                  <a:schemeClr val="bg1"/>
                </a:solidFill>
                <a:effectLst>
                  <a:outerShdw blurRad="38100" dist="38100" dir="2700000" algn="tl">
                    <a:srgbClr val="000000"/>
                  </a:outerShdw>
                </a:effectLst>
                <a:latin typeface="Times New Roman" pitchFamily="18" charset="0"/>
                <a:sym typeface="Wingdings" pitchFamily="2" charset="2"/>
              </a:rPr>
              <a:t>）</a:t>
            </a:r>
            <a:r>
              <a:rPr lang="zh-CN" altLang="en-US" sz="3200" dirty="0">
                <a:solidFill>
                  <a:schemeClr val="bg1"/>
                </a:solidFill>
                <a:latin typeface="Times New Roman" pitchFamily="18" charset="0"/>
              </a:rPr>
              <a:t>正规式</a:t>
            </a:r>
            <a:r>
              <a:rPr lang="zh-CN" altLang="en-US" sz="3200" dirty="0">
                <a:solidFill>
                  <a:schemeClr val="bg1"/>
                </a:solidFill>
                <a:effectLst>
                  <a:outerShdw blurRad="38100" dist="38100" dir="2700000" algn="tl">
                    <a:srgbClr val="000000"/>
                  </a:outerShdw>
                </a:effectLst>
                <a:latin typeface="Times New Roman" pitchFamily="18" charset="0"/>
              </a:rPr>
              <a:t>→</a:t>
            </a:r>
            <a:r>
              <a:rPr lang="en-US" altLang="zh-CN" sz="3200" dirty="0">
                <a:solidFill>
                  <a:schemeClr val="bg1"/>
                </a:solidFill>
                <a:latin typeface="Times New Roman" pitchFamily="18" charset="0"/>
              </a:rPr>
              <a:t>NFA</a:t>
            </a:r>
          </a:p>
        </p:txBody>
      </p:sp>
      <p:grpSp>
        <p:nvGrpSpPr>
          <p:cNvPr id="56360" name="Group 61"/>
          <p:cNvGrpSpPr>
            <a:grpSpLocks/>
          </p:cNvGrpSpPr>
          <p:nvPr/>
        </p:nvGrpSpPr>
        <p:grpSpPr bwMode="auto">
          <a:xfrm>
            <a:off x="304800" y="4038600"/>
            <a:ext cx="4419600" cy="1295400"/>
            <a:chOff x="192" y="2544"/>
            <a:chExt cx="2784" cy="816"/>
          </a:xfrm>
        </p:grpSpPr>
        <p:sp>
          <p:nvSpPr>
            <p:cNvPr id="65583" name="Oval 6"/>
            <p:cNvSpPr>
              <a:spLocks noChangeArrowheads="1"/>
            </p:cNvSpPr>
            <p:nvPr/>
          </p:nvSpPr>
          <p:spPr bwMode="auto">
            <a:xfrm>
              <a:off x="624" y="3072"/>
              <a:ext cx="288" cy="288"/>
            </a:xfrm>
            <a:prstGeom prst="ellipse">
              <a:avLst/>
            </a:prstGeom>
            <a:solidFill>
              <a:srgbClr val="ADFFFF"/>
            </a:solidFill>
            <a:ln w="12700">
              <a:solidFill>
                <a:srgbClr val="000000"/>
              </a:solidFill>
              <a:round/>
              <a:headEnd type="none" w="sm" len="sm"/>
              <a:tailEnd type="none" w="sm" len="sm"/>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2400">
                  <a:solidFill>
                    <a:schemeClr val="bg2"/>
                  </a:solidFill>
                </a:rPr>
                <a:t>S</a:t>
              </a:r>
            </a:p>
          </p:txBody>
        </p:sp>
        <p:sp>
          <p:nvSpPr>
            <p:cNvPr id="65584" name="Oval 7"/>
            <p:cNvSpPr>
              <a:spLocks noChangeArrowheads="1"/>
            </p:cNvSpPr>
            <p:nvPr/>
          </p:nvSpPr>
          <p:spPr bwMode="auto">
            <a:xfrm>
              <a:off x="2688" y="3072"/>
              <a:ext cx="288" cy="288"/>
            </a:xfrm>
            <a:prstGeom prst="ellipse">
              <a:avLst/>
            </a:prstGeom>
            <a:solidFill>
              <a:srgbClr val="ADFFFF"/>
            </a:solidFill>
            <a:ln w="63500" cmpd="dbl">
              <a:solidFill>
                <a:srgbClr val="FF0000"/>
              </a:solidFill>
              <a:round/>
              <a:headEnd type="none" w="sm" len="sm"/>
              <a:tailEnd type="none" w="sm" len="sm"/>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2400">
                  <a:solidFill>
                    <a:schemeClr val="bg2"/>
                  </a:solidFill>
                </a:rPr>
                <a:t>Z</a:t>
              </a:r>
              <a:endParaRPr lang="en-US" altLang="zh-CN" sz="2400">
                <a:solidFill>
                  <a:srgbClr val="FFFF00"/>
                </a:solidFill>
              </a:endParaRPr>
            </a:p>
          </p:txBody>
        </p:sp>
        <p:sp>
          <p:nvSpPr>
            <p:cNvPr id="840714" name="Line 10"/>
            <p:cNvSpPr>
              <a:spLocks noChangeShapeType="1"/>
            </p:cNvSpPr>
            <p:nvPr/>
          </p:nvSpPr>
          <p:spPr bwMode="auto">
            <a:xfrm>
              <a:off x="192" y="3216"/>
              <a:ext cx="432" cy="0"/>
            </a:xfrm>
            <a:prstGeom prst="line">
              <a:avLst/>
            </a:prstGeom>
            <a:noFill/>
            <a:ln w="60325" cmpd="dbl">
              <a:solidFill>
                <a:srgbClr val="FF0000"/>
              </a:solidFill>
              <a:round/>
              <a:headEnd/>
              <a:tailEnd type="triangle" w="med" len="med"/>
            </a:ln>
            <a:effectLst/>
          </p:spPr>
          <p:txBody>
            <a:bodyPr lIns="92075" tIns="46038" rIns="92075" bIns="46038"/>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65586" name="Text Box 11"/>
            <p:cNvSpPr txBox="1">
              <a:spLocks noChangeArrowheads="1"/>
            </p:cNvSpPr>
            <p:nvPr/>
          </p:nvSpPr>
          <p:spPr bwMode="auto">
            <a:xfrm>
              <a:off x="1680" y="25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chemeClr val="bg2"/>
                  </a:solidFill>
                </a:rPr>
                <a:t>a</a:t>
              </a:r>
              <a:endParaRPr lang="en-US" altLang="zh-CN" sz="2400" b="0">
                <a:solidFill>
                  <a:schemeClr val="bg2"/>
                </a:solidFill>
              </a:endParaRPr>
            </a:p>
          </p:txBody>
        </p:sp>
        <p:sp>
          <p:nvSpPr>
            <p:cNvPr id="65587" name="Oval 12"/>
            <p:cNvSpPr>
              <a:spLocks noChangeArrowheads="1"/>
            </p:cNvSpPr>
            <p:nvPr/>
          </p:nvSpPr>
          <p:spPr bwMode="auto">
            <a:xfrm>
              <a:off x="1680" y="3072"/>
              <a:ext cx="288" cy="288"/>
            </a:xfrm>
            <a:prstGeom prst="ellipse">
              <a:avLst/>
            </a:prstGeom>
            <a:solidFill>
              <a:srgbClr val="ADFFFF"/>
            </a:solidFill>
            <a:ln w="12700">
              <a:solidFill>
                <a:srgbClr val="000000"/>
              </a:solidFill>
              <a:round/>
              <a:headEnd type="none" w="sm" len="sm"/>
              <a:tailEnd type="none" w="sm" len="sm"/>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2400">
                  <a:solidFill>
                    <a:schemeClr val="bg2"/>
                  </a:solidFill>
                </a:rPr>
                <a:t>A</a:t>
              </a:r>
            </a:p>
          </p:txBody>
        </p:sp>
        <p:sp>
          <p:nvSpPr>
            <p:cNvPr id="840719" name="Line 15"/>
            <p:cNvSpPr>
              <a:spLocks noChangeShapeType="1"/>
            </p:cNvSpPr>
            <p:nvPr/>
          </p:nvSpPr>
          <p:spPr bwMode="auto">
            <a:xfrm flipV="1">
              <a:off x="912" y="3216"/>
              <a:ext cx="755" cy="0"/>
            </a:xfrm>
            <a:prstGeom prst="line">
              <a:avLst/>
            </a:prstGeom>
            <a:noFill/>
            <a:ln w="38100">
              <a:solidFill>
                <a:schemeClr val="bg2"/>
              </a:solidFill>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40720" name="Freeform 16"/>
            <p:cNvSpPr>
              <a:spLocks/>
            </p:cNvSpPr>
            <p:nvPr/>
          </p:nvSpPr>
          <p:spPr bwMode="auto">
            <a:xfrm>
              <a:off x="1632" y="2784"/>
              <a:ext cx="336" cy="288"/>
            </a:xfrm>
            <a:custGeom>
              <a:avLst/>
              <a:gdLst/>
              <a:ahLst/>
              <a:cxnLst>
                <a:cxn ang="0">
                  <a:pos x="370" y="909"/>
                </a:cxn>
                <a:cxn ang="0">
                  <a:pos x="556" y="644"/>
                </a:cxn>
                <a:cxn ang="0">
                  <a:pos x="556" y="146"/>
                </a:cxn>
                <a:cxn ang="0">
                  <a:pos x="278" y="0"/>
                </a:cxn>
                <a:cxn ang="0">
                  <a:pos x="0" y="146"/>
                </a:cxn>
                <a:cxn ang="0">
                  <a:pos x="0" y="629"/>
                </a:cxn>
                <a:cxn ang="0">
                  <a:pos x="178" y="910"/>
                </a:cxn>
              </a:cxnLst>
              <a:rect l="0" t="0" r="r" b="b"/>
              <a:pathLst>
                <a:path w="556" h="910">
                  <a:moveTo>
                    <a:pt x="370" y="909"/>
                  </a:moveTo>
                  <a:lnTo>
                    <a:pt x="556" y="644"/>
                  </a:lnTo>
                  <a:lnTo>
                    <a:pt x="556" y="146"/>
                  </a:lnTo>
                  <a:lnTo>
                    <a:pt x="278" y="0"/>
                  </a:lnTo>
                  <a:lnTo>
                    <a:pt x="0" y="146"/>
                  </a:lnTo>
                  <a:lnTo>
                    <a:pt x="0" y="629"/>
                  </a:lnTo>
                  <a:lnTo>
                    <a:pt x="178" y="910"/>
                  </a:lnTo>
                </a:path>
              </a:pathLst>
            </a:custGeom>
            <a:noFill/>
            <a:ln w="38100" cap="flat" cmpd="sng">
              <a:solidFill>
                <a:schemeClr val="bg2"/>
              </a:solidFill>
              <a:prstDash val="solid"/>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65590" name="Text Box 18"/>
            <p:cNvSpPr txBox="1">
              <a:spLocks noChangeArrowheads="1"/>
            </p:cNvSpPr>
            <p:nvPr/>
          </p:nvSpPr>
          <p:spPr bwMode="auto">
            <a:xfrm>
              <a:off x="1152" y="288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chemeClr val="bg2"/>
                  </a:solidFill>
                </a:rPr>
                <a:t>ε</a:t>
              </a:r>
            </a:p>
          </p:txBody>
        </p:sp>
        <p:sp>
          <p:nvSpPr>
            <p:cNvPr id="840723" name="Line 19"/>
            <p:cNvSpPr>
              <a:spLocks noChangeShapeType="1"/>
            </p:cNvSpPr>
            <p:nvPr/>
          </p:nvSpPr>
          <p:spPr bwMode="auto">
            <a:xfrm flipV="1">
              <a:off x="1968" y="3216"/>
              <a:ext cx="720" cy="0"/>
            </a:xfrm>
            <a:prstGeom prst="line">
              <a:avLst/>
            </a:prstGeom>
            <a:noFill/>
            <a:ln w="38100">
              <a:solidFill>
                <a:schemeClr val="bg2"/>
              </a:solidFill>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ln>
                  <a:solidFill>
                    <a:sysClr val="windowText" lastClr="000000"/>
                  </a:solidFill>
                </a:ln>
                <a:effectLst>
                  <a:outerShdw blurRad="38100" dist="38100" dir="2700000" algn="tl">
                    <a:srgbClr val="000000">
                      <a:alpha val="43137"/>
                    </a:srgbClr>
                  </a:outerShdw>
                </a:effectLst>
              </a:endParaRPr>
            </a:p>
          </p:txBody>
        </p:sp>
        <p:sp>
          <p:nvSpPr>
            <p:cNvPr id="65592" name="Text Box 20"/>
            <p:cNvSpPr txBox="1">
              <a:spLocks noChangeArrowheads="1"/>
            </p:cNvSpPr>
            <p:nvPr/>
          </p:nvSpPr>
          <p:spPr bwMode="auto">
            <a:xfrm>
              <a:off x="2160" y="28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chemeClr val="bg2"/>
                  </a:solidFill>
                </a:rPr>
                <a:t>ε</a:t>
              </a:r>
            </a:p>
          </p:txBody>
        </p:sp>
      </p:grpSp>
      <p:grpSp>
        <p:nvGrpSpPr>
          <p:cNvPr id="56361" name="Group 57"/>
          <p:cNvGrpSpPr>
            <a:grpSpLocks/>
          </p:cNvGrpSpPr>
          <p:nvPr/>
        </p:nvGrpSpPr>
        <p:grpSpPr bwMode="auto">
          <a:xfrm>
            <a:off x="2292350" y="5308600"/>
            <a:ext cx="1327150" cy="1177925"/>
            <a:chOff x="1440" y="3360"/>
            <a:chExt cx="836" cy="742"/>
          </a:xfrm>
        </p:grpSpPr>
        <p:sp>
          <p:nvSpPr>
            <p:cNvPr id="840712" name="Line 8"/>
            <p:cNvSpPr>
              <a:spLocks noChangeShapeType="1"/>
            </p:cNvSpPr>
            <p:nvPr/>
          </p:nvSpPr>
          <p:spPr bwMode="auto">
            <a:xfrm>
              <a:off x="1728" y="3360"/>
              <a:ext cx="0" cy="528"/>
            </a:xfrm>
            <a:prstGeom prst="line">
              <a:avLst/>
            </a:prstGeom>
            <a:noFill/>
            <a:ln w="38100">
              <a:solidFill>
                <a:srgbClr val="FF00FF"/>
              </a:solidFill>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65579" name="Text Box 13"/>
            <p:cNvSpPr txBox="1">
              <a:spLocks noChangeArrowheads="1"/>
            </p:cNvSpPr>
            <p:nvPr/>
          </p:nvSpPr>
          <p:spPr bwMode="auto">
            <a:xfrm>
              <a:off x="2064" y="350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rgbClr val="FF00FF"/>
                  </a:solidFill>
                </a:rPr>
                <a:t>a</a:t>
              </a:r>
              <a:endParaRPr lang="en-US" altLang="zh-CN" sz="2400" b="0">
                <a:solidFill>
                  <a:srgbClr val="FF00FF"/>
                </a:solidFill>
              </a:endParaRPr>
            </a:p>
          </p:txBody>
        </p:sp>
        <p:sp>
          <p:nvSpPr>
            <p:cNvPr id="65580" name="Text Box 14"/>
            <p:cNvSpPr txBox="1">
              <a:spLocks noChangeArrowheads="1"/>
            </p:cNvSpPr>
            <p:nvPr/>
          </p:nvSpPr>
          <p:spPr bwMode="auto">
            <a:xfrm>
              <a:off x="1440" y="345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rgbClr val="FF00FF"/>
                  </a:solidFill>
                </a:rPr>
                <a:t>b</a:t>
              </a:r>
            </a:p>
          </p:txBody>
        </p:sp>
        <p:sp>
          <p:nvSpPr>
            <p:cNvPr id="840721" name="Line 17"/>
            <p:cNvSpPr>
              <a:spLocks noChangeShapeType="1"/>
            </p:cNvSpPr>
            <p:nvPr/>
          </p:nvSpPr>
          <p:spPr bwMode="auto">
            <a:xfrm flipV="1">
              <a:off x="1920" y="3360"/>
              <a:ext cx="0" cy="528"/>
            </a:xfrm>
            <a:prstGeom prst="line">
              <a:avLst/>
            </a:prstGeom>
            <a:noFill/>
            <a:ln w="38100">
              <a:solidFill>
                <a:srgbClr val="FF00FF"/>
              </a:solidFill>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65582" name="Oval 21"/>
            <p:cNvSpPr>
              <a:spLocks noChangeArrowheads="1"/>
            </p:cNvSpPr>
            <p:nvPr/>
          </p:nvSpPr>
          <p:spPr bwMode="auto">
            <a:xfrm>
              <a:off x="1680" y="3840"/>
              <a:ext cx="288" cy="262"/>
            </a:xfrm>
            <a:prstGeom prst="ellipse">
              <a:avLst/>
            </a:prstGeom>
            <a:solidFill>
              <a:srgbClr val="ADFFFF"/>
            </a:solidFill>
            <a:ln w="12700">
              <a:solidFill>
                <a:srgbClr val="000000"/>
              </a:solidFill>
              <a:round/>
              <a:headEnd type="none" w="sm" len="sm"/>
              <a:tailEnd type="none" w="sm" len="sm"/>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2400">
                  <a:solidFill>
                    <a:schemeClr val="bg2"/>
                  </a:solidFill>
                </a:rPr>
                <a:t>B</a:t>
              </a:r>
            </a:p>
          </p:txBody>
        </p:sp>
      </p:grpSp>
      <p:grpSp>
        <p:nvGrpSpPr>
          <p:cNvPr id="5" name="Group 56"/>
          <p:cNvGrpSpPr>
            <a:grpSpLocks/>
          </p:cNvGrpSpPr>
          <p:nvPr/>
        </p:nvGrpSpPr>
        <p:grpSpPr bwMode="auto">
          <a:xfrm>
            <a:off x="4495800" y="2438400"/>
            <a:ext cx="4419600" cy="457200"/>
            <a:chOff x="2832" y="1536"/>
            <a:chExt cx="2784" cy="288"/>
          </a:xfrm>
        </p:grpSpPr>
        <p:sp>
          <p:nvSpPr>
            <p:cNvPr id="67618" name="Oval 27"/>
            <p:cNvSpPr>
              <a:spLocks noChangeArrowheads="1"/>
            </p:cNvSpPr>
            <p:nvPr/>
          </p:nvSpPr>
          <p:spPr bwMode="auto">
            <a:xfrm>
              <a:off x="3264" y="1536"/>
              <a:ext cx="288" cy="288"/>
            </a:xfrm>
            <a:prstGeom prst="ellipse">
              <a:avLst/>
            </a:prstGeom>
            <a:solidFill>
              <a:srgbClr val="AD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defRPr/>
              </a:pPr>
              <a:r>
                <a:rPr lang="en-US" altLang="zh-CN" sz="2400" dirty="0">
                  <a:solidFill>
                    <a:schemeClr val="bg2"/>
                  </a:solidFill>
                </a:rPr>
                <a:t>S</a:t>
              </a:r>
            </a:p>
          </p:txBody>
        </p:sp>
        <p:sp>
          <p:nvSpPr>
            <p:cNvPr id="65576" name="Oval 28"/>
            <p:cNvSpPr>
              <a:spLocks noChangeArrowheads="1"/>
            </p:cNvSpPr>
            <p:nvPr/>
          </p:nvSpPr>
          <p:spPr bwMode="auto">
            <a:xfrm>
              <a:off x="5328" y="1536"/>
              <a:ext cx="288" cy="288"/>
            </a:xfrm>
            <a:prstGeom prst="ellipse">
              <a:avLst/>
            </a:prstGeom>
            <a:solidFill>
              <a:srgbClr val="ADFFFF"/>
            </a:solidFill>
            <a:ln w="63500" cmpd="dbl">
              <a:solidFill>
                <a:srgbClr val="FF0000"/>
              </a:solidFill>
              <a:round/>
              <a:headEnd type="none" w="sm" len="sm"/>
              <a:tailEnd type="none" w="sm" len="sm"/>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2400">
                  <a:solidFill>
                    <a:schemeClr val="bg2"/>
                  </a:solidFill>
                </a:rPr>
                <a:t>Z</a:t>
              </a:r>
              <a:endParaRPr lang="en-US" altLang="zh-CN" sz="2400">
                <a:solidFill>
                  <a:srgbClr val="FFFF00"/>
                </a:solidFill>
              </a:endParaRPr>
            </a:p>
          </p:txBody>
        </p:sp>
        <p:sp>
          <p:nvSpPr>
            <p:cNvPr id="840733" name="Line 29"/>
            <p:cNvSpPr>
              <a:spLocks noChangeShapeType="1"/>
            </p:cNvSpPr>
            <p:nvPr/>
          </p:nvSpPr>
          <p:spPr bwMode="auto">
            <a:xfrm>
              <a:off x="2832" y="1680"/>
              <a:ext cx="432" cy="0"/>
            </a:xfrm>
            <a:prstGeom prst="line">
              <a:avLst/>
            </a:prstGeom>
            <a:noFill/>
            <a:ln w="60325" cmpd="dbl">
              <a:solidFill>
                <a:srgbClr val="FF0000"/>
              </a:solidFill>
              <a:round/>
              <a:headEnd/>
              <a:tailEnd type="triangle" w="med" len="med"/>
            </a:ln>
            <a:effectLst/>
          </p:spPr>
          <p:txBody>
            <a:bodyPr lIns="92075" tIns="46038" rIns="92075" bIns="46038"/>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grpSp>
        <p:nvGrpSpPr>
          <p:cNvPr id="6" name="Group 62"/>
          <p:cNvGrpSpPr>
            <a:grpSpLocks/>
          </p:cNvGrpSpPr>
          <p:nvPr/>
        </p:nvGrpSpPr>
        <p:grpSpPr bwMode="auto">
          <a:xfrm>
            <a:off x="5651500" y="1557338"/>
            <a:ext cx="2819400" cy="1295400"/>
            <a:chOff x="3560" y="981"/>
            <a:chExt cx="1776" cy="816"/>
          </a:xfrm>
        </p:grpSpPr>
        <p:sp>
          <p:nvSpPr>
            <p:cNvPr id="65568" name="Oval 30"/>
            <p:cNvSpPr>
              <a:spLocks noChangeArrowheads="1"/>
            </p:cNvSpPr>
            <p:nvPr/>
          </p:nvSpPr>
          <p:spPr bwMode="auto">
            <a:xfrm>
              <a:off x="4328" y="1509"/>
              <a:ext cx="288" cy="288"/>
            </a:xfrm>
            <a:prstGeom prst="ellipse">
              <a:avLst/>
            </a:prstGeom>
            <a:solidFill>
              <a:srgbClr val="ADFFFF"/>
            </a:solidFill>
            <a:ln w="12700">
              <a:solidFill>
                <a:srgbClr val="000000"/>
              </a:solidFill>
              <a:round/>
              <a:headEnd type="none" w="sm" len="sm"/>
              <a:tailEnd type="none" w="sm" len="sm"/>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2400">
                  <a:solidFill>
                    <a:srgbClr val="FF00FF"/>
                  </a:solidFill>
                </a:rPr>
                <a:t>A</a:t>
              </a:r>
            </a:p>
          </p:txBody>
        </p:sp>
        <p:sp>
          <p:nvSpPr>
            <p:cNvPr id="840735" name="Line 31"/>
            <p:cNvSpPr>
              <a:spLocks noChangeShapeType="1"/>
            </p:cNvSpPr>
            <p:nvPr/>
          </p:nvSpPr>
          <p:spPr bwMode="auto">
            <a:xfrm>
              <a:off x="3560" y="1653"/>
              <a:ext cx="772" cy="8"/>
            </a:xfrm>
            <a:prstGeom prst="line">
              <a:avLst/>
            </a:prstGeom>
            <a:noFill/>
            <a:ln w="38100">
              <a:solidFill>
                <a:srgbClr val="FF00FF"/>
              </a:solidFill>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rgbClr val="FF00FF"/>
                </a:solidFill>
                <a:effectLst>
                  <a:outerShdw blurRad="38100" dist="38100" dir="2700000" algn="tl">
                    <a:srgbClr val="000000">
                      <a:alpha val="43137"/>
                    </a:srgbClr>
                  </a:outerShdw>
                </a:effectLst>
              </a:endParaRPr>
            </a:p>
          </p:txBody>
        </p:sp>
        <p:sp>
          <p:nvSpPr>
            <p:cNvPr id="840736" name="Freeform 32"/>
            <p:cNvSpPr>
              <a:spLocks/>
            </p:cNvSpPr>
            <p:nvPr/>
          </p:nvSpPr>
          <p:spPr bwMode="auto">
            <a:xfrm>
              <a:off x="4280" y="1221"/>
              <a:ext cx="336" cy="288"/>
            </a:xfrm>
            <a:custGeom>
              <a:avLst/>
              <a:gdLst/>
              <a:ahLst/>
              <a:cxnLst>
                <a:cxn ang="0">
                  <a:pos x="370" y="909"/>
                </a:cxn>
                <a:cxn ang="0">
                  <a:pos x="556" y="644"/>
                </a:cxn>
                <a:cxn ang="0">
                  <a:pos x="556" y="146"/>
                </a:cxn>
                <a:cxn ang="0">
                  <a:pos x="278" y="0"/>
                </a:cxn>
                <a:cxn ang="0">
                  <a:pos x="0" y="146"/>
                </a:cxn>
                <a:cxn ang="0">
                  <a:pos x="0" y="629"/>
                </a:cxn>
                <a:cxn ang="0">
                  <a:pos x="178" y="910"/>
                </a:cxn>
              </a:cxnLst>
              <a:rect l="0" t="0" r="r" b="b"/>
              <a:pathLst>
                <a:path w="556" h="910">
                  <a:moveTo>
                    <a:pt x="370" y="909"/>
                  </a:moveTo>
                  <a:lnTo>
                    <a:pt x="556" y="644"/>
                  </a:lnTo>
                  <a:lnTo>
                    <a:pt x="556" y="146"/>
                  </a:lnTo>
                  <a:lnTo>
                    <a:pt x="278" y="0"/>
                  </a:lnTo>
                  <a:lnTo>
                    <a:pt x="0" y="146"/>
                  </a:lnTo>
                  <a:lnTo>
                    <a:pt x="0" y="629"/>
                  </a:lnTo>
                  <a:lnTo>
                    <a:pt x="178" y="910"/>
                  </a:lnTo>
                </a:path>
              </a:pathLst>
            </a:custGeom>
            <a:noFill/>
            <a:ln w="38100" cap="flat" cmpd="sng">
              <a:solidFill>
                <a:srgbClr val="FF00FF"/>
              </a:solidFill>
              <a:prstDash val="solid"/>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rgbClr val="FF00FF"/>
                </a:solidFill>
                <a:effectLst>
                  <a:outerShdw blurRad="38100" dist="38100" dir="2700000" algn="tl">
                    <a:srgbClr val="000000">
                      <a:alpha val="43137"/>
                    </a:srgbClr>
                  </a:outerShdw>
                </a:effectLst>
              </a:endParaRPr>
            </a:p>
          </p:txBody>
        </p:sp>
        <p:sp>
          <p:nvSpPr>
            <p:cNvPr id="65571" name="Text Box 33"/>
            <p:cNvSpPr txBox="1">
              <a:spLocks noChangeArrowheads="1"/>
            </p:cNvSpPr>
            <p:nvPr/>
          </p:nvSpPr>
          <p:spPr bwMode="auto">
            <a:xfrm>
              <a:off x="3800" y="1317"/>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rgbClr val="FF00FF"/>
                  </a:solidFill>
                </a:rPr>
                <a:t>ε</a:t>
              </a:r>
            </a:p>
          </p:txBody>
        </p:sp>
        <p:sp>
          <p:nvSpPr>
            <p:cNvPr id="840738" name="Line 34"/>
            <p:cNvSpPr>
              <a:spLocks noChangeShapeType="1"/>
            </p:cNvSpPr>
            <p:nvPr/>
          </p:nvSpPr>
          <p:spPr bwMode="auto">
            <a:xfrm flipV="1">
              <a:off x="4616" y="1653"/>
              <a:ext cx="720" cy="0"/>
            </a:xfrm>
            <a:prstGeom prst="line">
              <a:avLst/>
            </a:prstGeom>
            <a:noFill/>
            <a:ln w="38100">
              <a:solidFill>
                <a:srgbClr val="FF00FF"/>
              </a:solidFill>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rgbClr val="FF00FF"/>
                </a:solidFill>
                <a:effectLst>
                  <a:outerShdw blurRad="38100" dist="38100" dir="2700000" algn="tl">
                    <a:srgbClr val="000000">
                      <a:alpha val="43137"/>
                    </a:srgbClr>
                  </a:outerShdw>
                </a:effectLst>
              </a:endParaRPr>
            </a:p>
          </p:txBody>
        </p:sp>
        <p:sp>
          <p:nvSpPr>
            <p:cNvPr id="65573" name="Text Box 35"/>
            <p:cNvSpPr txBox="1">
              <a:spLocks noChangeArrowheads="1"/>
            </p:cNvSpPr>
            <p:nvPr/>
          </p:nvSpPr>
          <p:spPr bwMode="auto">
            <a:xfrm>
              <a:off x="4808" y="1269"/>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rgbClr val="FF00FF"/>
                  </a:solidFill>
                </a:rPr>
                <a:t>ε</a:t>
              </a:r>
            </a:p>
          </p:txBody>
        </p:sp>
        <p:sp>
          <p:nvSpPr>
            <p:cNvPr id="65574" name="Text Box 36"/>
            <p:cNvSpPr txBox="1">
              <a:spLocks noChangeArrowheads="1"/>
            </p:cNvSpPr>
            <p:nvPr/>
          </p:nvSpPr>
          <p:spPr bwMode="auto">
            <a:xfrm>
              <a:off x="4232" y="981"/>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rgbClr val="FF00FF"/>
                  </a:solidFill>
                </a:rPr>
                <a:t>a|ba</a:t>
              </a:r>
              <a:endParaRPr lang="en-US" altLang="zh-CN" sz="2400" b="0">
                <a:solidFill>
                  <a:srgbClr val="FF00FF"/>
                </a:solidFill>
              </a:endParaRPr>
            </a:p>
          </p:txBody>
        </p:sp>
      </p:grpSp>
      <p:grpSp>
        <p:nvGrpSpPr>
          <p:cNvPr id="7" name="Group 60"/>
          <p:cNvGrpSpPr>
            <a:grpSpLocks/>
          </p:cNvGrpSpPr>
          <p:nvPr/>
        </p:nvGrpSpPr>
        <p:grpSpPr bwMode="auto">
          <a:xfrm>
            <a:off x="4343400" y="3886200"/>
            <a:ext cx="4419600" cy="838200"/>
            <a:chOff x="2736" y="2448"/>
            <a:chExt cx="2784" cy="528"/>
          </a:xfrm>
        </p:grpSpPr>
        <p:sp>
          <p:nvSpPr>
            <p:cNvPr id="65560" name="Oval 39"/>
            <p:cNvSpPr>
              <a:spLocks noChangeArrowheads="1"/>
            </p:cNvSpPr>
            <p:nvPr/>
          </p:nvSpPr>
          <p:spPr bwMode="auto">
            <a:xfrm>
              <a:off x="3168" y="2688"/>
              <a:ext cx="288" cy="288"/>
            </a:xfrm>
            <a:prstGeom prst="ellipse">
              <a:avLst/>
            </a:prstGeom>
            <a:solidFill>
              <a:srgbClr val="ADFF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2400">
                  <a:solidFill>
                    <a:schemeClr val="bg2"/>
                  </a:solidFill>
                </a:rPr>
                <a:t>S</a:t>
              </a:r>
            </a:p>
          </p:txBody>
        </p:sp>
        <p:sp>
          <p:nvSpPr>
            <p:cNvPr id="65561" name="Oval 40"/>
            <p:cNvSpPr>
              <a:spLocks noChangeArrowheads="1"/>
            </p:cNvSpPr>
            <p:nvPr/>
          </p:nvSpPr>
          <p:spPr bwMode="auto">
            <a:xfrm>
              <a:off x="5232" y="2688"/>
              <a:ext cx="288" cy="288"/>
            </a:xfrm>
            <a:prstGeom prst="ellipse">
              <a:avLst/>
            </a:prstGeom>
            <a:solidFill>
              <a:srgbClr val="ADFFFF"/>
            </a:solidFill>
            <a:ln w="63500" cmpd="dbl">
              <a:solidFill>
                <a:srgbClr val="FF0000"/>
              </a:solidFill>
              <a:round/>
              <a:headEnd type="none" w="sm" len="sm"/>
              <a:tailEnd type="none" w="sm" len="sm"/>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2400">
                  <a:solidFill>
                    <a:schemeClr val="bg2"/>
                  </a:solidFill>
                </a:rPr>
                <a:t>Z</a:t>
              </a:r>
              <a:endParaRPr lang="en-US" altLang="zh-CN" sz="2400">
                <a:solidFill>
                  <a:srgbClr val="FFFF00"/>
                </a:solidFill>
              </a:endParaRPr>
            </a:p>
          </p:txBody>
        </p:sp>
        <p:sp>
          <p:nvSpPr>
            <p:cNvPr id="840745" name="Line 41"/>
            <p:cNvSpPr>
              <a:spLocks noChangeShapeType="1"/>
            </p:cNvSpPr>
            <p:nvPr/>
          </p:nvSpPr>
          <p:spPr bwMode="auto">
            <a:xfrm>
              <a:off x="2736" y="2832"/>
              <a:ext cx="432" cy="0"/>
            </a:xfrm>
            <a:prstGeom prst="line">
              <a:avLst/>
            </a:prstGeom>
            <a:noFill/>
            <a:ln w="60325" cmpd="dbl">
              <a:solidFill>
                <a:srgbClr val="FF0000"/>
              </a:solidFill>
              <a:round/>
              <a:headEnd/>
              <a:tailEnd type="triangle" w="med" len="med"/>
            </a:ln>
            <a:effectLst/>
          </p:spPr>
          <p:txBody>
            <a:bodyPr lIns="92075" tIns="46038" rIns="92075" bIns="46038"/>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65563" name="Oval 42"/>
            <p:cNvSpPr>
              <a:spLocks noChangeArrowheads="1"/>
            </p:cNvSpPr>
            <p:nvPr/>
          </p:nvSpPr>
          <p:spPr bwMode="auto">
            <a:xfrm>
              <a:off x="4224" y="2688"/>
              <a:ext cx="288" cy="288"/>
            </a:xfrm>
            <a:prstGeom prst="ellipse">
              <a:avLst/>
            </a:prstGeom>
            <a:solidFill>
              <a:srgbClr val="ADFF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2400">
                  <a:solidFill>
                    <a:schemeClr val="bg2"/>
                  </a:solidFill>
                </a:rPr>
                <a:t>A</a:t>
              </a:r>
            </a:p>
          </p:txBody>
        </p:sp>
        <p:sp>
          <p:nvSpPr>
            <p:cNvPr id="840747" name="Line 43"/>
            <p:cNvSpPr>
              <a:spLocks noChangeShapeType="1"/>
            </p:cNvSpPr>
            <p:nvPr/>
          </p:nvSpPr>
          <p:spPr bwMode="auto">
            <a:xfrm flipV="1">
              <a:off x="3456" y="2832"/>
              <a:ext cx="768" cy="0"/>
            </a:xfrm>
            <a:prstGeom prst="line">
              <a:avLst/>
            </a:prstGeom>
            <a:noFill/>
            <a:ln w="38100">
              <a:solidFill>
                <a:schemeClr val="bg2"/>
              </a:solidFill>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65565" name="Text Box 45"/>
            <p:cNvSpPr txBox="1">
              <a:spLocks noChangeArrowheads="1"/>
            </p:cNvSpPr>
            <p:nvPr/>
          </p:nvSpPr>
          <p:spPr bwMode="auto">
            <a:xfrm>
              <a:off x="3696" y="249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chemeClr val="bg2"/>
                  </a:solidFill>
                </a:rPr>
                <a:t>ε</a:t>
              </a:r>
            </a:p>
          </p:txBody>
        </p:sp>
        <p:sp>
          <p:nvSpPr>
            <p:cNvPr id="840750" name="Line 46"/>
            <p:cNvSpPr>
              <a:spLocks noChangeShapeType="1"/>
            </p:cNvSpPr>
            <p:nvPr/>
          </p:nvSpPr>
          <p:spPr bwMode="auto">
            <a:xfrm flipV="1">
              <a:off x="4512" y="2832"/>
              <a:ext cx="720" cy="0"/>
            </a:xfrm>
            <a:prstGeom prst="line">
              <a:avLst/>
            </a:prstGeom>
            <a:noFill/>
            <a:ln w="38100">
              <a:solidFill>
                <a:schemeClr val="bg2"/>
              </a:solidFill>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65567" name="Text Box 47"/>
            <p:cNvSpPr txBox="1">
              <a:spLocks noChangeArrowheads="1"/>
            </p:cNvSpPr>
            <p:nvPr/>
          </p:nvSpPr>
          <p:spPr bwMode="auto">
            <a:xfrm>
              <a:off x="4704" y="244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chemeClr val="bg2"/>
                  </a:solidFill>
                </a:rPr>
                <a:t>ε</a:t>
              </a:r>
            </a:p>
          </p:txBody>
        </p:sp>
      </p:grpSp>
      <p:grpSp>
        <p:nvGrpSpPr>
          <p:cNvPr id="8" name="Group 58"/>
          <p:cNvGrpSpPr>
            <a:grpSpLocks/>
          </p:cNvGrpSpPr>
          <p:nvPr/>
        </p:nvGrpSpPr>
        <p:grpSpPr bwMode="auto">
          <a:xfrm>
            <a:off x="6659563" y="3429000"/>
            <a:ext cx="533400" cy="838200"/>
            <a:chOff x="4176" y="2160"/>
            <a:chExt cx="336" cy="528"/>
          </a:xfrm>
        </p:grpSpPr>
        <p:sp>
          <p:nvSpPr>
            <p:cNvPr id="840748" name="Freeform 44"/>
            <p:cNvSpPr>
              <a:spLocks/>
            </p:cNvSpPr>
            <p:nvPr/>
          </p:nvSpPr>
          <p:spPr bwMode="auto">
            <a:xfrm>
              <a:off x="4176" y="2400"/>
              <a:ext cx="336" cy="288"/>
            </a:xfrm>
            <a:custGeom>
              <a:avLst/>
              <a:gdLst/>
              <a:ahLst/>
              <a:cxnLst>
                <a:cxn ang="0">
                  <a:pos x="370" y="909"/>
                </a:cxn>
                <a:cxn ang="0">
                  <a:pos x="556" y="644"/>
                </a:cxn>
                <a:cxn ang="0">
                  <a:pos x="556" y="146"/>
                </a:cxn>
                <a:cxn ang="0">
                  <a:pos x="278" y="0"/>
                </a:cxn>
                <a:cxn ang="0">
                  <a:pos x="0" y="146"/>
                </a:cxn>
                <a:cxn ang="0">
                  <a:pos x="0" y="629"/>
                </a:cxn>
                <a:cxn ang="0">
                  <a:pos x="178" y="910"/>
                </a:cxn>
              </a:cxnLst>
              <a:rect l="0" t="0" r="r" b="b"/>
              <a:pathLst>
                <a:path w="556" h="910">
                  <a:moveTo>
                    <a:pt x="370" y="909"/>
                  </a:moveTo>
                  <a:lnTo>
                    <a:pt x="556" y="644"/>
                  </a:lnTo>
                  <a:lnTo>
                    <a:pt x="556" y="146"/>
                  </a:lnTo>
                  <a:lnTo>
                    <a:pt x="278" y="0"/>
                  </a:lnTo>
                  <a:lnTo>
                    <a:pt x="0" y="146"/>
                  </a:lnTo>
                  <a:lnTo>
                    <a:pt x="0" y="629"/>
                  </a:lnTo>
                  <a:lnTo>
                    <a:pt x="178" y="910"/>
                  </a:lnTo>
                </a:path>
              </a:pathLst>
            </a:custGeom>
            <a:noFill/>
            <a:ln w="38100" cap="flat" cmpd="sng">
              <a:solidFill>
                <a:srgbClr val="FF00FF"/>
              </a:solidFill>
              <a:prstDash val="solid"/>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rgbClr val="FF00FF"/>
                </a:solidFill>
                <a:effectLst>
                  <a:outerShdw blurRad="38100" dist="38100" dir="2700000" algn="tl">
                    <a:srgbClr val="000000">
                      <a:alpha val="43137"/>
                    </a:srgbClr>
                  </a:outerShdw>
                </a:effectLst>
              </a:endParaRPr>
            </a:p>
          </p:txBody>
        </p:sp>
        <p:sp>
          <p:nvSpPr>
            <p:cNvPr id="65559" name="Text Box 48"/>
            <p:cNvSpPr txBox="1">
              <a:spLocks noChangeArrowheads="1"/>
            </p:cNvSpPr>
            <p:nvPr/>
          </p:nvSpPr>
          <p:spPr bwMode="auto">
            <a:xfrm>
              <a:off x="4224" y="216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rgbClr val="FF00FF"/>
                  </a:solidFill>
                </a:rPr>
                <a:t>a</a:t>
              </a:r>
              <a:endParaRPr lang="en-US" altLang="zh-CN" sz="2400" b="0">
                <a:solidFill>
                  <a:srgbClr val="FF00FF"/>
                </a:solidFill>
              </a:endParaRPr>
            </a:p>
          </p:txBody>
        </p:sp>
      </p:grpSp>
      <p:grpSp>
        <p:nvGrpSpPr>
          <p:cNvPr id="9" name="Group 59"/>
          <p:cNvGrpSpPr>
            <a:grpSpLocks/>
          </p:cNvGrpSpPr>
          <p:nvPr/>
        </p:nvGrpSpPr>
        <p:grpSpPr bwMode="auto">
          <a:xfrm>
            <a:off x="6588125" y="4652963"/>
            <a:ext cx="1016000" cy="914400"/>
            <a:chOff x="4160" y="2880"/>
            <a:chExt cx="640" cy="576"/>
          </a:xfrm>
        </p:grpSpPr>
        <p:sp>
          <p:nvSpPr>
            <p:cNvPr id="840753" name="Freeform 49"/>
            <p:cNvSpPr>
              <a:spLocks/>
            </p:cNvSpPr>
            <p:nvPr/>
          </p:nvSpPr>
          <p:spPr bwMode="auto">
            <a:xfrm>
              <a:off x="4160" y="2880"/>
              <a:ext cx="464" cy="312"/>
            </a:xfrm>
            <a:custGeom>
              <a:avLst/>
              <a:gdLst/>
              <a:ahLst/>
              <a:cxnLst>
                <a:cxn ang="0">
                  <a:pos x="112" y="0"/>
                </a:cxn>
                <a:cxn ang="0">
                  <a:pos x="16" y="144"/>
                </a:cxn>
                <a:cxn ang="0">
                  <a:pos x="64" y="288"/>
                </a:cxn>
                <a:cxn ang="0">
                  <a:pos x="400" y="288"/>
                </a:cxn>
                <a:cxn ang="0">
                  <a:pos x="448" y="240"/>
                </a:cxn>
                <a:cxn ang="0">
                  <a:pos x="448" y="96"/>
                </a:cxn>
                <a:cxn ang="0">
                  <a:pos x="352" y="48"/>
                </a:cxn>
              </a:cxnLst>
              <a:rect l="0" t="0" r="r" b="b"/>
              <a:pathLst>
                <a:path w="464" h="312">
                  <a:moveTo>
                    <a:pt x="112" y="0"/>
                  </a:moveTo>
                  <a:cubicBezTo>
                    <a:pt x="68" y="48"/>
                    <a:pt x="24" y="96"/>
                    <a:pt x="16" y="144"/>
                  </a:cubicBezTo>
                  <a:cubicBezTo>
                    <a:pt x="8" y="192"/>
                    <a:pt x="0" y="264"/>
                    <a:pt x="64" y="288"/>
                  </a:cubicBezTo>
                  <a:cubicBezTo>
                    <a:pt x="128" y="312"/>
                    <a:pt x="336" y="296"/>
                    <a:pt x="400" y="288"/>
                  </a:cubicBezTo>
                  <a:cubicBezTo>
                    <a:pt x="464" y="280"/>
                    <a:pt x="440" y="272"/>
                    <a:pt x="448" y="240"/>
                  </a:cubicBezTo>
                  <a:cubicBezTo>
                    <a:pt x="456" y="208"/>
                    <a:pt x="464" y="128"/>
                    <a:pt x="448" y="96"/>
                  </a:cubicBezTo>
                  <a:cubicBezTo>
                    <a:pt x="432" y="64"/>
                    <a:pt x="376" y="56"/>
                    <a:pt x="352" y="48"/>
                  </a:cubicBezTo>
                </a:path>
              </a:pathLst>
            </a:custGeom>
            <a:noFill/>
            <a:ln w="38100" cap="flat" cmpd="sng">
              <a:solidFill>
                <a:srgbClr val="FF00FF"/>
              </a:solidFill>
              <a:prstDash val="solid"/>
              <a:round/>
              <a:headEnd type="none" w="med" len="med"/>
              <a:tailEnd type="arrow" w="med" len="med"/>
            </a:ln>
            <a:effectLst/>
          </p:spPr>
          <p:txBody>
            <a:bodyPr lIns="92075" tIns="46038" rIns="92075" bIns="46038"/>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65557" name="Text Box 50"/>
            <p:cNvSpPr txBox="1">
              <a:spLocks noChangeArrowheads="1"/>
            </p:cNvSpPr>
            <p:nvPr/>
          </p:nvSpPr>
          <p:spPr bwMode="auto">
            <a:xfrm>
              <a:off x="4272" y="3168"/>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rgbClr val="FF00FF"/>
                  </a:solidFill>
                </a:rPr>
                <a:t>ba</a:t>
              </a:r>
              <a:endParaRPr lang="en-US" altLang="zh-CN" sz="2400" b="0">
                <a:solidFill>
                  <a:srgbClr val="FF00FF"/>
                </a:solidFill>
              </a:endParaRPr>
            </a:p>
          </p:txBody>
        </p:sp>
      </p:grpSp>
      <p:sp>
        <p:nvSpPr>
          <p:cNvPr id="57"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nvGrpSpPr>
          <p:cNvPr id="2" name="组合 1"/>
          <p:cNvGrpSpPr>
            <a:grpSpLocks/>
          </p:cNvGrpSpPr>
          <p:nvPr/>
        </p:nvGrpSpPr>
        <p:grpSpPr bwMode="auto">
          <a:xfrm>
            <a:off x="374650" y="2112963"/>
            <a:ext cx="3581400" cy="739775"/>
            <a:chOff x="685800" y="2003425"/>
            <a:chExt cx="3581400" cy="739775"/>
          </a:xfrm>
        </p:grpSpPr>
        <p:grpSp>
          <p:nvGrpSpPr>
            <p:cNvPr id="65550" name="Group 53"/>
            <p:cNvGrpSpPr>
              <a:grpSpLocks/>
            </p:cNvGrpSpPr>
            <p:nvPr/>
          </p:nvGrpSpPr>
          <p:grpSpPr bwMode="auto">
            <a:xfrm>
              <a:off x="1371600" y="2003425"/>
              <a:ext cx="2895600" cy="739775"/>
              <a:chOff x="864" y="1262"/>
              <a:chExt cx="1824" cy="466"/>
            </a:xfrm>
          </p:grpSpPr>
          <p:sp>
            <p:nvSpPr>
              <p:cNvPr id="65552" name="Oval 22"/>
              <p:cNvSpPr>
                <a:spLocks noChangeArrowheads="1"/>
              </p:cNvSpPr>
              <p:nvPr/>
            </p:nvSpPr>
            <p:spPr bwMode="auto">
              <a:xfrm>
                <a:off x="864" y="1440"/>
                <a:ext cx="288" cy="288"/>
              </a:xfrm>
              <a:prstGeom prst="ellipse">
                <a:avLst/>
              </a:prstGeom>
              <a:solidFill>
                <a:srgbClr val="ADFFFF"/>
              </a:solidFill>
              <a:ln w="38100">
                <a:solidFill>
                  <a:srgbClr val="000000"/>
                </a:solidFill>
                <a:round/>
                <a:headEnd type="none" w="sm" len="sm"/>
                <a:tailEnd type="none" w="sm" len="sm"/>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2400">
                    <a:solidFill>
                      <a:schemeClr val="bg2"/>
                    </a:solidFill>
                  </a:rPr>
                  <a:t>S</a:t>
                </a:r>
              </a:p>
            </p:txBody>
          </p:sp>
          <p:sp>
            <p:nvSpPr>
              <p:cNvPr id="67622" name="Oval 23"/>
              <p:cNvSpPr>
                <a:spLocks noChangeArrowheads="1"/>
              </p:cNvSpPr>
              <p:nvPr/>
            </p:nvSpPr>
            <p:spPr bwMode="auto">
              <a:xfrm>
                <a:off x="2400" y="1440"/>
                <a:ext cx="288" cy="288"/>
              </a:xfrm>
              <a:prstGeom prst="ellipse">
                <a:avLst/>
              </a:prstGeom>
              <a:solidFill>
                <a:srgbClr val="ADFFFF"/>
              </a:solidFill>
              <a:ln w="38100" cmpd="dbl">
                <a:solidFill>
                  <a:srgbClr val="FF0000"/>
                </a:solidFill>
                <a:round/>
                <a:headEnd type="none" w="sm" len="sm"/>
                <a:tailEnd type="none" w="sm" len="sm"/>
              </a:ln>
              <a:effectLst>
                <a:outerShdw blurRad="50800" dist="38100" dir="2700000" algn="tl" rotWithShape="0">
                  <a:prstClr val="black">
                    <a:alpha val="40000"/>
                  </a:prstClr>
                </a:outerShdw>
              </a:effec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defRPr/>
                </a:pPr>
                <a:r>
                  <a:rPr lang="en-US" altLang="zh-CN" sz="2400">
                    <a:solidFill>
                      <a:schemeClr val="bg2"/>
                    </a:solidFill>
                  </a:rPr>
                  <a:t>Z</a:t>
                </a:r>
              </a:p>
            </p:txBody>
          </p:sp>
          <p:sp>
            <p:nvSpPr>
              <p:cNvPr id="840729" name="Line 25"/>
              <p:cNvSpPr>
                <a:spLocks noChangeShapeType="1"/>
              </p:cNvSpPr>
              <p:nvPr/>
            </p:nvSpPr>
            <p:spPr bwMode="auto">
              <a:xfrm flipV="1">
                <a:off x="1152" y="1584"/>
                <a:ext cx="1248" cy="0"/>
              </a:xfrm>
              <a:prstGeom prst="line">
                <a:avLst/>
              </a:prstGeom>
              <a:noFill/>
              <a:ln w="38100">
                <a:solidFill>
                  <a:schemeClr val="bg2"/>
                </a:solidFill>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65555" name="Rectangle 26"/>
              <p:cNvSpPr>
                <a:spLocks noChangeArrowheads="1"/>
              </p:cNvSpPr>
              <p:nvPr/>
            </p:nvSpPr>
            <p:spPr bwMode="auto">
              <a:xfrm>
                <a:off x="1287" y="1262"/>
                <a:ext cx="916"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r">
                  <a:lnSpc>
                    <a:spcPct val="110000"/>
                  </a:lnSpc>
                  <a:buClr>
                    <a:schemeClr val="folHlink"/>
                  </a:buClr>
                  <a:buFont typeface="Monotype Sorts" pitchFamily="2" charset="2"/>
                  <a:buNone/>
                </a:pPr>
                <a:r>
                  <a:rPr lang="zh-CN" altLang="en-US" sz="2400">
                    <a:solidFill>
                      <a:schemeClr val="bg2"/>
                    </a:solidFill>
                  </a:rPr>
                  <a:t>（</a:t>
                </a:r>
                <a:r>
                  <a:rPr lang="en-US" altLang="zh-CN" sz="2400">
                    <a:solidFill>
                      <a:schemeClr val="bg2"/>
                    </a:solidFill>
                  </a:rPr>
                  <a:t>a|ba</a:t>
                </a:r>
                <a:r>
                  <a:rPr lang="zh-CN" altLang="en-US" sz="2400">
                    <a:solidFill>
                      <a:schemeClr val="bg2"/>
                    </a:solidFill>
                  </a:rPr>
                  <a:t>）</a:t>
                </a:r>
                <a:r>
                  <a:rPr lang="zh-CN" altLang="en-US" sz="2400" baseline="30000">
                    <a:solidFill>
                      <a:schemeClr val="bg2"/>
                    </a:solidFill>
                  </a:rPr>
                  <a:t>*</a:t>
                </a:r>
              </a:p>
            </p:txBody>
          </p:sp>
        </p:grpSp>
        <p:sp>
          <p:nvSpPr>
            <p:cNvPr id="58" name="Line 29"/>
            <p:cNvSpPr>
              <a:spLocks noChangeShapeType="1"/>
            </p:cNvSpPr>
            <p:nvPr/>
          </p:nvSpPr>
          <p:spPr bwMode="auto">
            <a:xfrm>
              <a:off x="685800" y="2462212"/>
              <a:ext cx="685800" cy="0"/>
            </a:xfrm>
            <a:prstGeom prst="line">
              <a:avLst/>
            </a:prstGeom>
            <a:noFill/>
            <a:ln w="60325" cmpd="dbl">
              <a:solidFill>
                <a:srgbClr val="FF0000"/>
              </a:solidFill>
              <a:round/>
              <a:headEnd/>
              <a:tailEnd type="triangle" w="med" len="med"/>
            </a:ln>
            <a:effectLst/>
          </p:spPr>
          <p:txBody>
            <a:bodyPr lIns="92075" tIns="46038" rIns="92075" bIns="46038"/>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6360"/>
                                        </p:tgtEl>
                                        <p:attrNameLst>
                                          <p:attrName>style.visibility</p:attrName>
                                        </p:attrNameLst>
                                      </p:cBhvr>
                                      <p:to>
                                        <p:strVal val="visible"/>
                                      </p:to>
                                    </p:set>
                                    <p:animEffect transition="in" filter="blinds(horizontal)">
                                      <p:cBhvr>
                                        <p:cTn id="37" dur="500"/>
                                        <p:tgtEl>
                                          <p:spTgt spid="5636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6361"/>
                                        </p:tgtEl>
                                        <p:attrNameLst>
                                          <p:attrName>style.visibility</p:attrName>
                                        </p:attrNameLst>
                                      </p:cBhvr>
                                      <p:to>
                                        <p:strVal val="visible"/>
                                      </p:to>
                                    </p:set>
                                    <p:animEffect transition="in" filter="blinds(horizontal)">
                                      <p:cBhvr>
                                        <p:cTn id="42" dur="500"/>
                                        <p:tgtEl>
                                          <p:spTgt spid="56361"/>
                                        </p:tgtEl>
                                      </p:cBhvr>
                                    </p:animEffect>
                                  </p:childTnLst>
                                </p:cTn>
                              </p:par>
                            </p:childTnLst>
                          </p:cTn>
                        </p:par>
                        <p:par>
                          <p:cTn id="43" fill="hold" nodeType="afterGroup">
                            <p:stCondLst>
                              <p:cond delay="500"/>
                            </p:stCondLst>
                            <p:childTnLst>
                              <p:par>
                                <p:cTn id="44" presetID="2" presetClass="entr" presetSubtype="6" fill="hold" grpId="0" nodeType="afterEffect">
                                  <p:stCondLst>
                                    <p:cond delay="0"/>
                                  </p:stCondLst>
                                  <p:childTnLst>
                                    <p:set>
                                      <p:cBhvr>
                                        <p:cTn id="45" dur="1" fill="hold">
                                          <p:stCondLst>
                                            <p:cond delay="0"/>
                                          </p:stCondLst>
                                        </p:cTn>
                                        <p:tgtEl>
                                          <p:spTgt spid="57"/>
                                        </p:tgtEl>
                                        <p:attrNameLst>
                                          <p:attrName>style.visibility</p:attrName>
                                        </p:attrNameLst>
                                      </p:cBhvr>
                                      <p:to>
                                        <p:strVal val="visible"/>
                                      </p:to>
                                    </p:set>
                                    <p:anim calcmode="lin" valueType="num">
                                      <p:cBhvr additive="base">
                                        <p:cTn id="46" dur="500" fill="hold"/>
                                        <p:tgtEl>
                                          <p:spTgt spid="57"/>
                                        </p:tgtEl>
                                        <p:attrNameLst>
                                          <p:attrName>ppt_x</p:attrName>
                                        </p:attrNameLst>
                                      </p:cBhvr>
                                      <p:tavLst>
                                        <p:tav tm="0">
                                          <p:val>
                                            <p:strVal val="1+#ppt_w/2"/>
                                          </p:val>
                                        </p:tav>
                                        <p:tav tm="100000">
                                          <p:val>
                                            <p:strVal val="#ppt_x"/>
                                          </p:val>
                                        </p:tav>
                                      </p:tavLst>
                                    </p:anim>
                                    <p:anim calcmode="lin" valueType="num">
                                      <p:cBhvr additive="base">
                                        <p:cTn id="47"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250825" y="1143000"/>
            <a:ext cx="8664575" cy="4724400"/>
          </a:xfrm>
          <a:prstGeom prst="rect">
            <a:avLst/>
          </a:prstGeom>
          <a:noFill/>
          <a:ln w="9525">
            <a:noFill/>
            <a:miter lim="800000"/>
            <a:headEnd/>
            <a:tailEnd/>
          </a:ln>
          <a:effectLst/>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a:buClrTx/>
              <a:buFont typeface="Wingdings" panose="05000000000000000000" pitchFamily="2" charset="2"/>
              <a:buChar char="n"/>
              <a:defRPr/>
            </a:pPr>
            <a:r>
              <a:rPr lang="zh-CN" altLang="en-US" sz="3600" kern="0" dirty="0">
                <a:solidFill>
                  <a:schemeClr val="bg2"/>
                </a:solidFill>
              </a:rPr>
              <a:t>一种识别装置，能准确地识别正规集 。</a:t>
            </a:r>
          </a:p>
          <a:p>
            <a:pPr>
              <a:buClrTx/>
              <a:buFont typeface="Wingdings" panose="05000000000000000000" pitchFamily="2" charset="2"/>
              <a:buChar char="n"/>
              <a:defRPr/>
            </a:pPr>
            <a:r>
              <a:rPr lang="zh-CN" altLang="en-US" sz="3600" kern="0" dirty="0">
                <a:solidFill>
                  <a:schemeClr val="bg2"/>
                </a:solidFill>
              </a:rPr>
              <a:t>两类</a:t>
            </a:r>
          </a:p>
          <a:p>
            <a:pPr lvl="1">
              <a:buClrTx/>
              <a:buFont typeface="Wingdings" panose="05000000000000000000" pitchFamily="2" charset="2"/>
              <a:buChar char="n"/>
              <a:defRPr/>
            </a:pPr>
            <a:r>
              <a:rPr lang="zh-CN" altLang="en-US" sz="3200" kern="0" dirty="0">
                <a:solidFill>
                  <a:srgbClr val="FF00FF"/>
                </a:solidFill>
                <a:effectLst/>
              </a:rPr>
              <a:t>确定的有穷自动机</a:t>
            </a:r>
            <a:r>
              <a:rPr lang="en-US" altLang="zh-CN" kern="0" dirty="0">
                <a:solidFill>
                  <a:schemeClr val="bg2"/>
                </a:solidFill>
              </a:rPr>
              <a:t>(</a:t>
            </a:r>
            <a:r>
              <a:rPr lang="en-US" altLang="zh-CN" kern="0" dirty="0">
                <a:solidFill>
                  <a:srgbClr val="FF00FF"/>
                </a:solidFill>
              </a:rPr>
              <a:t>D</a:t>
            </a:r>
            <a:r>
              <a:rPr lang="en-US" altLang="zh-CN" kern="0" dirty="0">
                <a:solidFill>
                  <a:schemeClr val="bg2"/>
                </a:solidFill>
              </a:rPr>
              <a:t>eterministic </a:t>
            </a:r>
            <a:r>
              <a:rPr lang="en-US" altLang="zh-CN" kern="0" dirty="0">
                <a:solidFill>
                  <a:srgbClr val="FF00FF"/>
                </a:solidFill>
              </a:rPr>
              <a:t>F</a:t>
            </a:r>
            <a:r>
              <a:rPr lang="en-US" altLang="zh-CN" kern="0" dirty="0">
                <a:solidFill>
                  <a:schemeClr val="bg2"/>
                </a:solidFill>
              </a:rPr>
              <a:t>inite </a:t>
            </a:r>
            <a:r>
              <a:rPr lang="en-US" altLang="zh-CN" kern="0" dirty="0">
                <a:solidFill>
                  <a:srgbClr val="FF00FF"/>
                </a:solidFill>
              </a:rPr>
              <a:t>A</a:t>
            </a:r>
            <a:r>
              <a:rPr lang="en-US" altLang="zh-CN" kern="0" dirty="0">
                <a:solidFill>
                  <a:schemeClr val="bg2"/>
                </a:solidFill>
              </a:rPr>
              <a:t>utomata) </a:t>
            </a:r>
          </a:p>
          <a:p>
            <a:pPr lvl="1">
              <a:buClrTx/>
              <a:buFont typeface="Wingdings" panose="05000000000000000000" pitchFamily="2" charset="2"/>
              <a:buChar char="n"/>
              <a:defRPr/>
            </a:pPr>
            <a:r>
              <a:rPr lang="zh-CN" altLang="en-US" sz="3200" kern="0" dirty="0">
                <a:solidFill>
                  <a:srgbClr val="FF00FF"/>
                </a:solidFill>
                <a:effectLst/>
              </a:rPr>
              <a:t>不确定的有穷自动机</a:t>
            </a:r>
            <a:r>
              <a:rPr lang="en-US" altLang="zh-CN" kern="0" dirty="0">
                <a:solidFill>
                  <a:schemeClr val="bg2"/>
                </a:solidFill>
              </a:rPr>
              <a:t>(</a:t>
            </a:r>
            <a:r>
              <a:rPr lang="en-US" altLang="zh-CN" kern="0" dirty="0">
                <a:solidFill>
                  <a:srgbClr val="FF00FF"/>
                </a:solidFill>
              </a:rPr>
              <a:t>N</a:t>
            </a:r>
            <a:r>
              <a:rPr lang="en-US" altLang="zh-CN" kern="0" dirty="0">
                <a:solidFill>
                  <a:schemeClr val="bg2"/>
                </a:solidFill>
              </a:rPr>
              <a:t>ondeterministic </a:t>
            </a:r>
            <a:r>
              <a:rPr lang="en-US" altLang="zh-CN" kern="0" dirty="0">
                <a:solidFill>
                  <a:srgbClr val="FF00FF"/>
                </a:solidFill>
              </a:rPr>
              <a:t>F</a:t>
            </a:r>
            <a:r>
              <a:rPr lang="en-US" altLang="zh-CN" kern="0" dirty="0">
                <a:solidFill>
                  <a:schemeClr val="bg2"/>
                </a:solidFill>
              </a:rPr>
              <a:t>inite </a:t>
            </a:r>
            <a:r>
              <a:rPr lang="en-US" altLang="zh-CN" kern="0" dirty="0">
                <a:solidFill>
                  <a:srgbClr val="FF00FF"/>
                </a:solidFill>
              </a:rPr>
              <a:t>A</a:t>
            </a:r>
            <a:r>
              <a:rPr lang="en-US" altLang="zh-CN" kern="0" dirty="0">
                <a:solidFill>
                  <a:schemeClr val="bg2"/>
                </a:solidFill>
              </a:rPr>
              <a:t>utomata )</a:t>
            </a:r>
          </a:p>
        </p:txBody>
      </p:sp>
      <p:sp>
        <p:nvSpPr>
          <p:cNvPr id="7" name="Rectangle 5"/>
          <p:cNvSpPr>
            <a:spLocks noGrp="1" noChangeArrowheads="1"/>
          </p:cNvSpPr>
          <p:nvPr>
            <p:ph type="title"/>
          </p:nvPr>
        </p:nvSpPr>
        <p:spPr>
          <a:xfrm>
            <a:off x="2123728" y="119062"/>
            <a:ext cx="4800600" cy="771525"/>
          </a:xfrm>
        </p:spPr>
        <p:txBody>
          <a:bodyPr>
            <a:spAutoFit/>
          </a:bodyPr>
          <a:lstStyle/>
          <a:p>
            <a:pPr algn="ctr">
              <a:defRPr/>
            </a:pPr>
            <a:r>
              <a:rPr lang="zh-CN" altLang="en-US" b="1" dirty="0">
                <a:solidFill>
                  <a:schemeClr val="bg1">
                    <a:lumMod val="75000"/>
                  </a:schemeClr>
                </a:solidFill>
                <a:effectLst>
                  <a:outerShdw blurRad="38100" dist="38100" dir="2700000" algn="tl">
                    <a:srgbClr val="000000">
                      <a:alpha val="43137"/>
                    </a:srgbClr>
                  </a:outerShdw>
                </a:effectLst>
              </a:rPr>
              <a:t>有穷自动机</a:t>
            </a:r>
          </a:p>
        </p:txBody>
      </p:sp>
      <p:sp>
        <p:nvSpPr>
          <p:cNvPr id="8"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500"/>
                            </p:stCondLst>
                            <p:childTnLst>
                              <p:par>
                                <p:cTn id="28" presetID="2" presetClass="entr" presetSubtype="6"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1+#ppt_w/2"/>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autoUpdateAnimBg="0"/>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 name="日期占位符 3"/>
          <p:cNvSpPr>
            <a:spLocks noGrp="1"/>
          </p:cNvSpPr>
          <p:nvPr>
            <p:ph type="dt" sz="quarter" idx="10"/>
          </p:nvPr>
        </p:nvSpPr>
        <p:spPr/>
        <p:txBody>
          <a:bodyPr/>
          <a:lstStyle/>
          <a:p>
            <a:pPr>
              <a:defRPr/>
            </a:pPr>
            <a:fld id="{B14871E6-D926-45AB-AF8F-74BE6FCE1170}" type="datetime1">
              <a:rPr lang="zh-CN" altLang="en-US"/>
              <a:pPr>
                <a:defRPr/>
              </a:pPr>
              <a:t>2020/10/7</a:t>
            </a:fld>
            <a:endParaRPr lang="en-US" altLang="zh-CN"/>
          </a:p>
        </p:txBody>
      </p:sp>
      <p:sp>
        <p:nvSpPr>
          <p:cNvPr id="841786" name="Rectangle 58"/>
          <p:cNvSpPr>
            <a:spLocks noChangeArrowheads="1"/>
          </p:cNvSpPr>
          <p:nvPr/>
        </p:nvSpPr>
        <p:spPr bwMode="auto">
          <a:xfrm>
            <a:off x="4724400" y="304800"/>
            <a:ext cx="3883025" cy="635000"/>
          </a:xfrm>
          <a:prstGeom prst="rect">
            <a:avLst/>
          </a:prstGeom>
          <a:noFill/>
          <a:ln w="9525">
            <a:noFill/>
            <a:miter lim="800000"/>
            <a:headEnd/>
            <a:tailEnd/>
          </a:ln>
          <a:effectLst/>
        </p:spPr>
        <p:txBody>
          <a:bodyPr lIns="92075" tIns="46038" rIns="92075" bIns="46038">
            <a:spAutoFit/>
          </a:bodyPr>
          <a:lstStyle/>
          <a:p>
            <a:pPr>
              <a:lnSpc>
                <a:spcPct val="110000"/>
              </a:lnSpc>
              <a:spcBef>
                <a:spcPct val="20000"/>
              </a:spcBef>
              <a:buClr>
                <a:schemeClr val="folHlink"/>
              </a:buClr>
              <a:buSzPct val="75000"/>
              <a:buFont typeface="Monotype Sorts" pitchFamily="2" charset="2"/>
              <a:buNone/>
              <a:defRPr/>
            </a:pPr>
            <a:r>
              <a:rPr lang="zh-CN" altLang="en-US" sz="3200" dirty="0">
                <a:solidFill>
                  <a:schemeClr val="bg1"/>
                </a:solidFill>
                <a:effectLst>
                  <a:outerShdw blurRad="38100" dist="38100" dir="2700000" algn="tl">
                    <a:srgbClr val="000000"/>
                  </a:outerShdw>
                </a:effectLst>
                <a:latin typeface="Times New Roman" pitchFamily="18" charset="0"/>
                <a:sym typeface="Wingdings" pitchFamily="2" charset="2"/>
              </a:rPr>
              <a:t>（</a:t>
            </a:r>
            <a:r>
              <a:rPr lang="en-US" altLang="zh-CN" sz="3200" dirty="0">
                <a:solidFill>
                  <a:schemeClr val="bg1"/>
                </a:solidFill>
                <a:effectLst>
                  <a:outerShdw blurRad="38100" dist="38100" dir="2700000" algn="tl">
                    <a:srgbClr val="000000"/>
                  </a:outerShdw>
                </a:effectLst>
                <a:latin typeface="Times New Roman" pitchFamily="18" charset="0"/>
                <a:sym typeface="Wingdings" pitchFamily="2" charset="2"/>
              </a:rPr>
              <a:t>2</a:t>
            </a:r>
            <a:r>
              <a:rPr lang="zh-CN" altLang="en-US" sz="3200" dirty="0">
                <a:solidFill>
                  <a:schemeClr val="bg1"/>
                </a:solidFill>
                <a:effectLst>
                  <a:outerShdw blurRad="38100" dist="38100" dir="2700000" algn="tl">
                    <a:srgbClr val="000000"/>
                  </a:outerShdw>
                </a:effectLst>
                <a:latin typeface="Times New Roman" pitchFamily="18" charset="0"/>
                <a:sym typeface="Wingdings" pitchFamily="2" charset="2"/>
              </a:rPr>
              <a:t>）</a:t>
            </a:r>
            <a:r>
              <a:rPr lang="en-US" altLang="zh-CN" sz="3200" dirty="0">
                <a:solidFill>
                  <a:schemeClr val="bg1"/>
                </a:solidFill>
                <a:latin typeface="Times New Roman" pitchFamily="18" charset="0"/>
              </a:rPr>
              <a:t>NFA =&gt;</a:t>
            </a:r>
            <a:r>
              <a:rPr lang="en-US" altLang="zh-CN" sz="3200" dirty="0">
                <a:solidFill>
                  <a:schemeClr val="bg1"/>
                </a:solidFill>
                <a:effectLst>
                  <a:outerShdw blurRad="38100" dist="38100" dir="2700000" algn="tl">
                    <a:srgbClr val="000000"/>
                  </a:outerShdw>
                </a:effectLst>
                <a:latin typeface="Times New Roman" pitchFamily="18" charset="0"/>
              </a:rPr>
              <a:t> </a:t>
            </a:r>
            <a:r>
              <a:rPr lang="en-US" altLang="zh-CN" sz="3200" dirty="0">
                <a:solidFill>
                  <a:schemeClr val="bg1"/>
                </a:solidFill>
                <a:latin typeface="Times New Roman" pitchFamily="18" charset="0"/>
              </a:rPr>
              <a:t>DFA</a:t>
            </a:r>
          </a:p>
        </p:txBody>
      </p:sp>
      <p:sp>
        <p:nvSpPr>
          <p:cNvPr id="841789" name="Rectangle 61"/>
          <p:cNvSpPr>
            <a:spLocks noChangeArrowheads="1"/>
          </p:cNvSpPr>
          <p:nvPr/>
        </p:nvSpPr>
        <p:spPr bwMode="auto">
          <a:xfrm>
            <a:off x="6121400" y="3186113"/>
            <a:ext cx="1473200" cy="457200"/>
          </a:xfrm>
          <a:prstGeom prst="rect">
            <a:avLst/>
          </a:prstGeom>
          <a:solidFill>
            <a:srgbClr val="DBFDDE"/>
          </a:solidFill>
          <a:ln w="9525">
            <a:solidFill>
              <a:schemeClr val="bg2"/>
            </a:solid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defRPr/>
            </a:pPr>
            <a:r>
              <a:rPr lang="en-US" altLang="zh-CN" sz="2400" b="0" dirty="0">
                <a:solidFill>
                  <a:schemeClr val="bg2"/>
                </a:solidFill>
                <a:effectLst>
                  <a:outerShdw blurRad="38100" dist="38100" dir="2700000" algn="tl">
                    <a:srgbClr val="000000"/>
                  </a:outerShdw>
                </a:effectLst>
                <a:latin typeface="Times New Roman" pitchFamily="18" charset="0"/>
              </a:rPr>
              <a:t>②[A,Z]</a:t>
            </a:r>
          </a:p>
        </p:txBody>
      </p:sp>
      <p:sp>
        <p:nvSpPr>
          <p:cNvPr id="841790" name="Rectangle 62"/>
          <p:cNvSpPr>
            <a:spLocks noChangeArrowheads="1"/>
          </p:cNvSpPr>
          <p:nvPr/>
        </p:nvSpPr>
        <p:spPr bwMode="auto">
          <a:xfrm>
            <a:off x="4648200" y="3186113"/>
            <a:ext cx="1473200" cy="457200"/>
          </a:xfrm>
          <a:prstGeom prst="rect">
            <a:avLst/>
          </a:prstGeom>
          <a:solidFill>
            <a:srgbClr val="DBFDDE"/>
          </a:solidFill>
          <a:ln w="9525">
            <a:solidFill>
              <a:schemeClr val="bg2"/>
            </a:solid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defRPr/>
            </a:pPr>
            <a:r>
              <a:rPr lang="en-US" altLang="zh-CN" sz="2400" b="0">
                <a:solidFill>
                  <a:schemeClr val="bg2"/>
                </a:solidFill>
                <a:effectLst>
                  <a:outerShdw blurRad="38100" dist="38100" dir="2700000" algn="tl">
                    <a:srgbClr val="000000"/>
                  </a:outerShdw>
                </a:effectLst>
                <a:latin typeface="Times New Roman" pitchFamily="18" charset="0"/>
              </a:rPr>
              <a:t>③[B]</a:t>
            </a:r>
          </a:p>
        </p:txBody>
      </p:sp>
      <p:sp>
        <p:nvSpPr>
          <p:cNvPr id="841791" name="Rectangle 63"/>
          <p:cNvSpPr>
            <a:spLocks noChangeArrowheads="1"/>
          </p:cNvSpPr>
          <p:nvPr/>
        </p:nvSpPr>
        <p:spPr bwMode="auto">
          <a:xfrm>
            <a:off x="7594600" y="2728913"/>
            <a:ext cx="1473200" cy="457200"/>
          </a:xfrm>
          <a:prstGeom prst="rect">
            <a:avLst/>
          </a:prstGeom>
          <a:solidFill>
            <a:srgbClr val="DBFDDE"/>
          </a:solidFill>
          <a:ln w="9525">
            <a:solidFill>
              <a:schemeClr val="bg2"/>
            </a:solid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defRPr/>
            </a:pPr>
            <a:r>
              <a:rPr lang="en-US" altLang="zh-CN" sz="2400" b="0">
                <a:solidFill>
                  <a:schemeClr val="bg2"/>
                </a:solidFill>
                <a:effectLst>
                  <a:outerShdw blurRad="38100" dist="38100" dir="2700000" algn="tl">
                    <a:srgbClr val="000000"/>
                  </a:outerShdw>
                </a:effectLst>
                <a:latin typeface="Times New Roman" pitchFamily="18" charset="0"/>
              </a:rPr>
              <a:t>③[B]</a:t>
            </a:r>
          </a:p>
        </p:txBody>
      </p:sp>
      <p:sp>
        <p:nvSpPr>
          <p:cNvPr id="841792" name="Rectangle 64"/>
          <p:cNvSpPr>
            <a:spLocks noChangeArrowheads="1"/>
          </p:cNvSpPr>
          <p:nvPr/>
        </p:nvSpPr>
        <p:spPr bwMode="auto">
          <a:xfrm>
            <a:off x="6121400" y="2728913"/>
            <a:ext cx="1473200" cy="457200"/>
          </a:xfrm>
          <a:prstGeom prst="rect">
            <a:avLst/>
          </a:prstGeom>
          <a:solidFill>
            <a:srgbClr val="DBFDDE"/>
          </a:solidFill>
          <a:ln w="9525">
            <a:solidFill>
              <a:schemeClr val="bg2"/>
            </a:solid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defRPr/>
            </a:pPr>
            <a:r>
              <a:rPr lang="en-US" altLang="zh-CN" sz="2400" b="0">
                <a:solidFill>
                  <a:schemeClr val="bg2"/>
                </a:solidFill>
                <a:effectLst>
                  <a:outerShdw blurRad="38100" dist="38100" dir="2700000" algn="tl">
                    <a:srgbClr val="000000"/>
                  </a:outerShdw>
                </a:effectLst>
                <a:latin typeface="Times New Roman" pitchFamily="18" charset="0"/>
              </a:rPr>
              <a:t>②[A,Z]</a:t>
            </a:r>
          </a:p>
        </p:txBody>
      </p:sp>
      <p:sp>
        <p:nvSpPr>
          <p:cNvPr id="841793" name="Rectangle 65"/>
          <p:cNvSpPr>
            <a:spLocks noChangeArrowheads="1"/>
          </p:cNvSpPr>
          <p:nvPr/>
        </p:nvSpPr>
        <p:spPr bwMode="auto">
          <a:xfrm>
            <a:off x="4648200" y="2728913"/>
            <a:ext cx="1473200" cy="457200"/>
          </a:xfrm>
          <a:prstGeom prst="rect">
            <a:avLst/>
          </a:prstGeom>
          <a:solidFill>
            <a:srgbClr val="DBFDDE"/>
          </a:solidFill>
          <a:ln w="9525">
            <a:solidFill>
              <a:schemeClr val="bg2"/>
            </a:solid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defRPr/>
            </a:pPr>
            <a:r>
              <a:rPr lang="en-US" altLang="zh-CN" sz="2400" b="0" dirty="0">
                <a:solidFill>
                  <a:schemeClr val="bg2"/>
                </a:solidFill>
                <a:effectLst>
                  <a:outerShdw blurRad="38100" dist="38100" dir="2700000" algn="tl">
                    <a:srgbClr val="000000"/>
                  </a:outerShdw>
                </a:effectLst>
                <a:latin typeface="Times New Roman" pitchFamily="18" charset="0"/>
              </a:rPr>
              <a:t>②[A,Z]</a:t>
            </a:r>
          </a:p>
        </p:txBody>
      </p:sp>
      <p:sp>
        <p:nvSpPr>
          <p:cNvPr id="841794" name="Rectangle 66"/>
          <p:cNvSpPr>
            <a:spLocks noChangeArrowheads="1"/>
          </p:cNvSpPr>
          <p:nvPr/>
        </p:nvSpPr>
        <p:spPr bwMode="auto">
          <a:xfrm>
            <a:off x="7594600" y="2271713"/>
            <a:ext cx="1473200" cy="457200"/>
          </a:xfrm>
          <a:prstGeom prst="rect">
            <a:avLst/>
          </a:prstGeom>
          <a:solidFill>
            <a:srgbClr val="DBFDDE"/>
          </a:solidFill>
          <a:ln w="9525">
            <a:solidFill>
              <a:schemeClr val="bg2"/>
            </a:solid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defRPr/>
            </a:pPr>
            <a:r>
              <a:rPr lang="en-US" altLang="zh-CN" sz="2400" b="0">
                <a:solidFill>
                  <a:schemeClr val="bg2"/>
                </a:solidFill>
                <a:effectLst>
                  <a:outerShdw blurRad="38100" dist="38100" dir="2700000" algn="tl">
                    <a:srgbClr val="000000"/>
                  </a:outerShdw>
                </a:effectLst>
                <a:latin typeface="Times New Roman" pitchFamily="18" charset="0"/>
              </a:rPr>
              <a:t>③[B]</a:t>
            </a:r>
          </a:p>
        </p:txBody>
      </p:sp>
      <p:sp>
        <p:nvSpPr>
          <p:cNvPr id="841795" name="Rectangle 67"/>
          <p:cNvSpPr>
            <a:spLocks noChangeArrowheads="1"/>
          </p:cNvSpPr>
          <p:nvPr/>
        </p:nvSpPr>
        <p:spPr bwMode="auto">
          <a:xfrm>
            <a:off x="6121400" y="2271713"/>
            <a:ext cx="1473200" cy="457200"/>
          </a:xfrm>
          <a:prstGeom prst="rect">
            <a:avLst/>
          </a:prstGeom>
          <a:solidFill>
            <a:srgbClr val="DBFDDE"/>
          </a:solidFill>
          <a:ln w="9525">
            <a:solidFill>
              <a:schemeClr val="bg2"/>
            </a:solid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defRPr/>
            </a:pPr>
            <a:r>
              <a:rPr lang="en-US" altLang="zh-CN" sz="2400" b="0">
                <a:solidFill>
                  <a:schemeClr val="bg2"/>
                </a:solidFill>
                <a:effectLst>
                  <a:outerShdw blurRad="38100" dist="38100" dir="2700000" algn="tl">
                    <a:srgbClr val="000000"/>
                  </a:outerShdw>
                </a:effectLst>
                <a:latin typeface="Times New Roman" pitchFamily="18" charset="0"/>
              </a:rPr>
              <a:t>②[A,Z]</a:t>
            </a:r>
          </a:p>
        </p:txBody>
      </p:sp>
      <p:sp>
        <p:nvSpPr>
          <p:cNvPr id="841796" name="Rectangle 68"/>
          <p:cNvSpPr>
            <a:spLocks noChangeArrowheads="1"/>
          </p:cNvSpPr>
          <p:nvPr/>
        </p:nvSpPr>
        <p:spPr bwMode="auto">
          <a:xfrm>
            <a:off x="4648200" y="2271713"/>
            <a:ext cx="1473200" cy="457200"/>
          </a:xfrm>
          <a:prstGeom prst="rect">
            <a:avLst/>
          </a:prstGeom>
          <a:solidFill>
            <a:srgbClr val="DBFDDE"/>
          </a:solidFill>
          <a:ln w="9525">
            <a:solidFill>
              <a:schemeClr val="bg2"/>
            </a:solid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defRPr/>
            </a:pPr>
            <a:r>
              <a:rPr lang="en-US" altLang="zh-CN" sz="2400" b="0" dirty="0">
                <a:solidFill>
                  <a:schemeClr val="bg2"/>
                </a:solidFill>
                <a:effectLst>
                  <a:outerShdw blurRad="38100" dist="38100" dir="2700000" algn="tl">
                    <a:srgbClr val="000000"/>
                  </a:outerShdw>
                </a:effectLst>
                <a:latin typeface="Times New Roman" pitchFamily="18" charset="0"/>
              </a:rPr>
              <a:t>①[S,A,Z]</a:t>
            </a:r>
          </a:p>
        </p:txBody>
      </p:sp>
      <p:sp>
        <p:nvSpPr>
          <p:cNvPr id="841799" name="Rectangle 71"/>
          <p:cNvSpPr>
            <a:spLocks noChangeArrowheads="1"/>
          </p:cNvSpPr>
          <p:nvPr/>
        </p:nvSpPr>
        <p:spPr bwMode="auto">
          <a:xfrm>
            <a:off x="4648200" y="1752600"/>
            <a:ext cx="1473200" cy="519113"/>
          </a:xfrm>
          <a:prstGeom prst="rect">
            <a:avLst/>
          </a:prstGeom>
          <a:solidFill>
            <a:srgbClr val="DBFDDE"/>
          </a:solidFill>
          <a:ln w="9525">
            <a:solidFill>
              <a:schemeClr val="bg2"/>
            </a:solid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defRPr/>
            </a:pPr>
            <a:endParaRPr lang="en-US" altLang="zh-CN" b="0" dirty="0">
              <a:solidFill>
                <a:schemeClr val="bg2"/>
              </a:solidFill>
              <a:effectLst>
                <a:outerShdw blurRad="38100" dist="38100" dir="2700000" algn="tl">
                  <a:srgbClr val="000000"/>
                </a:outerShdw>
              </a:effectLst>
              <a:latin typeface="Times New Roman" pitchFamily="18" charset="0"/>
            </a:endParaRPr>
          </a:p>
        </p:txBody>
      </p:sp>
      <p:sp>
        <p:nvSpPr>
          <p:cNvPr id="841800" name="Line 72"/>
          <p:cNvSpPr>
            <a:spLocks noChangeShapeType="1"/>
          </p:cNvSpPr>
          <p:nvPr/>
        </p:nvSpPr>
        <p:spPr bwMode="auto">
          <a:xfrm>
            <a:off x="4648200" y="1752600"/>
            <a:ext cx="4419600" cy="0"/>
          </a:xfrm>
          <a:prstGeom prst="line">
            <a:avLst/>
          </a:prstGeom>
          <a:noFill/>
          <a:ln w="28575" cap="sq">
            <a:solidFill>
              <a:schemeClr val="bg2"/>
            </a:solidFill>
            <a:round/>
            <a:headEnd/>
            <a:tailEnd/>
          </a:ln>
          <a:effectLst/>
        </p:spPr>
        <p:txBody>
          <a:bodyPr lIns="92075" tIns="46038" rIns="92075" bIns="46038"/>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41801" name="Line 73"/>
          <p:cNvSpPr>
            <a:spLocks noChangeShapeType="1"/>
          </p:cNvSpPr>
          <p:nvPr/>
        </p:nvSpPr>
        <p:spPr bwMode="auto">
          <a:xfrm>
            <a:off x="4621213" y="2286000"/>
            <a:ext cx="4419600" cy="0"/>
          </a:xfrm>
          <a:prstGeom prst="line">
            <a:avLst/>
          </a:prstGeom>
          <a:noFill/>
          <a:ln w="12700">
            <a:solidFill>
              <a:schemeClr val="bg2"/>
            </a:solidFill>
            <a:round/>
            <a:headEnd/>
            <a:tailEnd/>
          </a:ln>
          <a:effectLst/>
        </p:spPr>
        <p:txBody>
          <a:bodyPr lIns="92075" tIns="46038" rIns="92075" bIns="46038"/>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41802" name="Line 74"/>
          <p:cNvSpPr>
            <a:spLocks noChangeShapeType="1"/>
          </p:cNvSpPr>
          <p:nvPr/>
        </p:nvSpPr>
        <p:spPr bwMode="auto">
          <a:xfrm>
            <a:off x="4648200" y="3643313"/>
            <a:ext cx="4419600" cy="0"/>
          </a:xfrm>
          <a:prstGeom prst="line">
            <a:avLst/>
          </a:prstGeom>
          <a:noFill/>
          <a:ln w="28575" cap="sq">
            <a:solidFill>
              <a:schemeClr val="bg2"/>
            </a:solidFill>
            <a:round/>
            <a:headEnd/>
            <a:tailEnd/>
          </a:ln>
          <a:effectLst/>
        </p:spPr>
        <p:txBody>
          <a:bodyPr lIns="92075" tIns="46038" rIns="92075" bIns="46038"/>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41803" name="Line 75"/>
          <p:cNvSpPr>
            <a:spLocks noChangeShapeType="1"/>
          </p:cNvSpPr>
          <p:nvPr/>
        </p:nvSpPr>
        <p:spPr bwMode="auto">
          <a:xfrm>
            <a:off x="4648200" y="1752600"/>
            <a:ext cx="0" cy="1890713"/>
          </a:xfrm>
          <a:prstGeom prst="line">
            <a:avLst/>
          </a:prstGeom>
          <a:noFill/>
          <a:ln w="28575" cap="sq">
            <a:solidFill>
              <a:schemeClr val="bg2"/>
            </a:solidFill>
            <a:round/>
            <a:headEnd/>
            <a:tailEnd/>
          </a:ln>
          <a:effectLst/>
        </p:spPr>
        <p:txBody>
          <a:bodyPr lIns="92075" tIns="46038" rIns="92075" bIns="46038"/>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41804" name="Line 76"/>
          <p:cNvSpPr>
            <a:spLocks noChangeShapeType="1"/>
          </p:cNvSpPr>
          <p:nvPr/>
        </p:nvSpPr>
        <p:spPr bwMode="auto">
          <a:xfrm>
            <a:off x="6121400" y="1752600"/>
            <a:ext cx="0" cy="1890713"/>
          </a:xfrm>
          <a:prstGeom prst="line">
            <a:avLst/>
          </a:prstGeom>
          <a:noFill/>
          <a:ln w="12700">
            <a:solidFill>
              <a:schemeClr val="bg2"/>
            </a:solidFill>
            <a:round/>
            <a:headEnd/>
            <a:tailEnd/>
          </a:ln>
          <a:effectLst/>
        </p:spPr>
        <p:txBody>
          <a:bodyPr lIns="92075" tIns="46038" rIns="92075" bIns="46038"/>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41805" name="Line 77"/>
          <p:cNvSpPr>
            <a:spLocks noChangeShapeType="1"/>
          </p:cNvSpPr>
          <p:nvPr/>
        </p:nvSpPr>
        <p:spPr bwMode="auto">
          <a:xfrm>
            <a:off x="7594600" y="1752600"/>
            <a:ext cx="0" cy="1890713"/>
          </a:xfrm>
          <a:prstGeom prst="line">
            <a:avLst/>
          </a:prstGeom>
          <a:noFill/>
          <a:ln w="12700">
            <a:solidFill>
              <a:schemeClr val="bg2"/>
            </a:solidFill>
            <a:round/>
            <a:headEnd/>
            <a:tailEnd/>
          </a:ln>
          <a:effectLst/>
        </p:spPr>
        <p:txBody>
          <a:bodyPr lIns="92075" tIns="46038" rIns="92075" bIns="46038"/>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41806" name="Line 78"/>
          <p:cNvSpPr>
            <a:spLocks noChangeShapeType="1"/>
          </p:cNvSpPr>
          <p:nvPr/>
        </p:nvSpPr>
        <p:spPr bwMode="auto">
          <a:xfrm>
            <a:off x="9082088" y="1752600"/>
            <a:ext cx="0" cy="1890713"/>
          </a:xfrm>
          <a:prstGeom prst="line">
            <a:avLst/>
          </a:prstGeom>
          <a:noFill/>
          <a:ln w="28575" cap="sq">
            <a:solidFill>
              <a:schemeClr val="bg2"/>
            </a:solidFill>
            <a:round/>
            <a:headEnd/>
            <a:tailEnd/>
          </a:ln>
          <a:effectLst/>
        </p:spPr>
        <p:txBody>
          <a:bodyPr lIns="92075" tIns="46038" rIns="92075" bIns="46038"/>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41807" name="Line 79"/>
          <p:cNvSpPr>
            <a:spLocks noChangeShapeType="1"/>
          </p:cNvSpPr>
          <p:nvPr/>
        </p:nvSpPr>
        <p:spPr bwMode="auto">
          <a:xfrm>
            <a:off x="4648200" y="2728913"/>
            <a:ext cx="4419600" cy="0"/>
          </a:xfrm>
          <a:prstGeom prst="line">
            <a:avLst/>
          </a:prstGeom>
          <a:noFill/>
          <a:ln w="12700">
            <a:solidFill>
              <a:schemeClr val="bg2"/>
            </a:solidFill>
            <a:round/>
            <a:headEnd/>
            <a:tailEnd/>
          </a:ln>
          <a:effectLst/>
        </p:spPr>
        <p:txBody>
          <a:bodyPr lIns="92075" tIns="46038" rIns="92075" bIns="46038"/>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41808" name="Line 80"/>
          <p:cNvSpPr>
            <a:spLocks noChangeShapeType="1"/>
          </p:cNvSpPr>
          <p:nvPr/>
        </p:nvSpPr>
        <p:spPr bwMode="auto">
          <a:xfrm>
            <a:off x="7543800" y="4138613"/>
            <a:ext cx="4419600" cy="0"/>
          </a:xfrm>
          <a:prstGeom prst="line">
            <a:avLst/>
          </a:prstGeom>
          <a:noFill/>
          <a:ln w="12700">
            <a:solidFill>
              <a:schemeClr val="tx1"/>
            </a:solidFill>
            <a:round/>
            <a:headEnd/>
            <a:tailEnd/>
          </a:ln>
          <a:effectLst/>
        </p:spPr>
        <p:txBody>
          <a:bodyPr lIns="92075" tIns="46038" rIns="92075" bIns="46038"/>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nvGrpSpPr>
          <p:cNvPr id="2" name="Group 106"/>
          <p:cNvGrpSpPr>
            <a:grpSpLocks/>
          </p:cNvGrpSpPr>
          <p:nvPr/>
        </p:nvGrpSpPr>
        <p:grpSpPr bwMode="auto">
          <a:xfrm>
            <a:off x="5011738" y="4308475"/>
            <a:ext cx="3308350" cy="2397125"/>
            <a:chOff x="3216" y="2112"/>
            <a:chExt cx="2084" cy="1510"/>
          </a:xfrm>
        </p:grpSpPr>
        <p:sp>
          <p:nvSpPr>
            <p:cNvPr id="841811" name="Line 83"/>
            <p:cNvSpPr>
              <a:spLocks noChangeShapeType="1"/>
            </p:cNvSpPr>
            <p:nvPr/>
          </p:nvSpPr>
          <p:spPr bwMode="auto">
            <a:xfrm flipV="1">
              <a:off x="3936" y="2544"/>
              <a:ext cx="960" cy="1"/>
            </a:xfrm>
            <a:prstGeom prst="line">
              <a:avLst/>
            </a:prstGeom>
            <a:noFill/>
            <a:ln w="38100">
              <a:solidFill>
                <a:schemeClr val="bg2"/>
              </a:solidFill>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66617" name="Oval 84"/>
            <p:cNvSpPr>
              <a:spLocks noChangeArrowheads="1"/>
            </p:cNvSpPr>
            <p:nvPr/>
          </p:nvSpPr>
          <p:spPr bwMode="auto">
            <a:xfrm>
              <a:off x="4896" y="3360"/>
              <a:ext cx="288" cy="262"/>
            </a:xfrm>
            <a:prstGeom prst="ellipse">
              <a:avLst/>
            </a:prstGeom>
            <a:solidFill>
              <a:srgbClr val="ADFFFF"/>
            </a:solidFill>
            <a:ln w="12700">
              <a:solidFill>
                <a:srgbClr val="000000"/>
              </a:solidFill>
              <a:round/>
              <a:headEnd type="none" w="sm" len="sm"/>
              <a:tailEnd type="none" w="sm" len="sm"/>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2400">
                  <a:solidFill>
                    <a:schemeClr val="bg2"/>
                  </a:solidFill>
                </a:rPr>
                <a:t>3</a:t>
              </a:r>
            </a:p>
          </p:txBody>
        </p:sp>
        <p:sp>
          <p:nvSpPr>
            <p:cNvPr id="66618" name="Oval 85"/>
            <p:cNvSpPr>
              <a:spLocks noChangeArrowheads="1"/>
            </p:cNvSpPr>
            <p:nvPr/>
          </p:nvSpPr>
          <p:spPr bwMode="auto">
            <a:xfrm>
              <a:off x="4848" y="2400"/>
              <a:ext cx="288" cy="288"/>
            </a:xfrm>
            <a:prstGeom prst="ellipse">
              <a:avLst/>
            </a:prstGeom>
            <a:solidFill>
              <a:srgbClr val="ADFFFF"/>
            </a:solidFill>
            <a:ln w="63500" cmpd="dbl">
              <a:solidFill>
                <a:schemeClr val="bg2"/>
              </a:solidFill>
              <a:round/>
              <a:headEnd type="none" w="sm" len="sm"/>
              <a:tailEnd type="none" w="sm" len="sm"/>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2400">
                  <a:solidFill>
                    <a:schemeClr val="bg2"/>
                  </a:solidFill>
                </a:rPr>
                <a:t>2</a:t>
              </a:r>
            </a:p>
          </p:txBody>
        </p:sp>
        <p:sp>
          <p:nvSpPr>
            <p:cNvPr id="66619" name="Oval 86"/>
            <p:cNvSpPr>
              <a:spLocks noChangeArrowheads="1"/>
            </p:cNvSpPr>
            <p:nvPr/>
          </p:nvSpPr>
          <p:spPr bwMode="auto">
            <a:xfrm>
              <a:off x="3648" y="2400"/>
              <a:ext cx="288" cy="288"/>
            </a:xfrm>
            <a:prstGeom prst="ellipse">
              <a:avLst/>
            </a:prstGeom>
            <a:solidFill>
              <a:srgbClr val="ADFFFF"/>
            </a:solidFill>
            <a:ln w="63500" cmpd="dbl">
              <a:solidFill>
                <a:schemeClr val="bg2"/>
              </a:solidFill>
              <a:round/>
              <a:headEnd type="none" w="sm" len="sm"/>
              <a:tailEnd type="none" w="sm" len="sm"/>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2400">
                  <a:solidFill>
                    <a:schemeClr val="bg2"/>
                  </a:solidFill>
                </a:rPr>
                <a:t>1</a:t>
              </a:r>
            </a:p>
          </p:txBody>
        </p:sp>
        <p:sp>
          <p:nvSpPr>
            <p:cNvPr id="841815" name="Freeform 87"/>
            <p:cNvSpPr>
              <a:spLocks/>
            </p:cNvSpPr>
            <p:nvPr/>
          </p:nvSpPr>
          <p:spPr bwMode="auto">
            <a:xfrm>
              <a:off x="4800" y="2112"/>
              <a:ext cx="336" cy="288"/>
            </a:xfrm>
            <a:custGeom>
              <a:avLst/>
              <a:gdLst/>
              <a:ahLst/>
              <a:cxnLst>
                <a:cxn ang="0">
                  <a:pos x="370" y="909"/>
                </a:cxn>
                <a:cxn ang="0">
                  <a:pos x="556" y="644"/>
                </a:cxn>
                <a:cxn ang="0">
                  <a:pos x="556" y="146"/>
                </a:cxn>
                <a:cxn ang="0">
                  <a:pos x="278" y="0"/>
                </a:cxn>
                <a:cxn ang="0">
                  <a:pos x="0" y="146"/>
                </a:cxn>
                <a:cxn ang="0">
                  <a:pos x="0" y="629"/>
                </a:cxn>
                <a:cxn ang="0">
                  <a:pos x="178" y="910"/>
                </a:cxn>
              </a:cxnLst>
              <a:rect l="0" t="0" r="r" b="b"/>
              <a:pathLst>
                <a:path w="556" h="910">
                  <a:moveTo>
                    <a:pt x="370" y="909"/>
                  </a:moveTo>
                  <a:lnTo>
                    <a:pt x="556" y="644"/>
                  </a:lnTo>
                  <a:lnTo>
                    <a:pt x="556" y="146"/>
                  </a:lnTo>
                  <a:lnTo>
                    <a:pt x="278" y="0"/>
                  </a:lnTo>
                  <a:lnTo>
                    <a:pt x="0" y="146"/>
                  </a:lnTo>
                  <a:lnTo>
                    <a:pt x="0" y="629"/>
                  </a:lnTo>
                  <a:lnTo>
                    <a:pt x="178" y="910"/>
                  </a:lnTo>
                </a:path>
              </a:pathLst>
            </a:custGeom>
            <a:noFill/>
            <a:ln w="38100" cap="flat" cmpd="sng">
              <a:solidFill>
                <a:schemeClr val="bg2"/>
              </a:solidFill>
              <a:prstDash val="solid"/>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66621" name="Text Box 88"/>
            <p:cNvSpPr txBox="1">
              <a:spLocks noChangeArrowheads="1"/>
            </p:cNvSpPr>
            <p:nvPr/>
          </p:nvSpPr>
          <p:spPr bwMode="auto">
            <a:xfrm>
              <a:off x="4848" y="211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chemeClr val="bg2"/>
                  </a:solidFill>
                </a:rPr>
                <a:t>a</a:t>
              </a:r>
              <a:endParaRPr lang="en-US" altLang="zh-CN" sz="2400" b="0">
                <a:solidFill>
                  <a:schemeClr val="bg2"/>
                </a:solidFill>
              </a:endParaRPr>
            </a:p>
          </p:txBody>
        </p:sp>
        <p:sp>
          <p:nvSpPr>
            <p:cNvPr id="66622" name="Text Box 89"/>
            <p:cNvSpPr txBox="1">
              <a:spLocks noChangeArrowheads="1"/>
            </p:cNvSpPr>
            <p:nvPr/>
          </p:nvSpPr>
          <p:spPr bwMode="auto">
            <a:xfrm>
              <a:off x="4252" y="22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chemeClr val="bg2"/>
                  </a:solidFill>
                </a:rPr>
                <a:t>a</a:t>
              </a:r>
              <a:endParaRPr lang="en-US" altLang="zh-CN" sz="2400" b="0">
                <a:solidFill>
                  <a:schemeClr val="bg2"/>
                </a:solidFill>
              </a:endParaRPr>
            </a:p>
          </p:txBody>
        </p:sp>
        <p:sp>
          <p:nvSpPr>
            <p:cNvPr id="841818" name="Line 90"/>
            <p:cNvSpPr>
              <a:spLocks noChangeShapeType="1"/>
            </p:cNvSpPr>
            <p:nvPr/>
          </p:nvSpPr>
          <p:spPr bwMode="auto">
            <a:xfrm>
              <a:off x="3888" y="2640"/>
              <a:ext cx="1056" cy="768"/>
            </a:xfrm>
            <a:prstGeom prst="line">
              <a:avLst/>
            </a:prstGeom>
            <a:noFill/>
            <a:ln w="38100">
              <a:solidFill>
                <a:schemeClr val="bg2"/>
              </a:solidFill>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41819" name="Line 91"/>
            <p:cNvSpPr>
              <a:spLocks noChangeShapeType="1"/>
            </p:cNvSpPr>
            <p:nvPr/>
          </p:nvSpPr>
          <p:spPr bwMode="auto">
            <a:xfrm flipH="1" flipV="1">
              <a:off x="5040" y="2688"/>
              <a:ext cx="1" cy="720"/>
            </a:xfrm>
            <a:prstGeom prst="line">
              <a:avLst/>
            </a:prstGeom>
            <a:noFill/>
            <a:ln w="38100">
              <a:solidFill>
                <a:schemeClr val="bg2"/>
              </a:solidFill>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841820" name="Line 92"/>
            <p:cNvSpPr>
              <a:spLocks noChangeShapeType="1"/>
            </p:cNvSpPr>
            <p:nvPr/>
          </p:nvSpPr>
          <p:spPr bwMode="auto">
            <a:xfrm flipH="1">
              <a:off x="4948" y="2710"/>
              <a:ext cx="1" cy="672"/>
            </a:xfrm>
            <a:prstGeom prst="line">
              <a:avLst/>
            </a:prstGeom>
            <a:noFill/>
            <a:ln w="38100">
              <a:solidFill>
                <a:schemeClr val="bg2"/>
              </a:solidFill>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66626" name="Text Box 93"/>
            <p:cNvSpPr txBox="1">
              <a:spLocks noChangeArrowheads="1"/>
            </p:cNvSpPr>
            <p:nvPr/>
          </p:nvSpPr>
          <p:spPr bwMode="auto">
            <a:xfrm>
              <a:off x="5088" y="28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chemeClr val="bg2"/>
                  </a:solidFill>
                </a:rPr>
                <a:t>a</a:t>
              </a:r>
              <a:endParaRPr lang="en-US" altLang="zh-CN" sz="2400" b="0">
                <a:solidFill>
                  <a:schemeClr val="bg2"/>
                </a:solidFill>
              </a:endParaRPr>
            </a:p>
          </p:txBody>
        </p:sp>
        <p:sp>
          <p:nvSpPr>
            <p:cNvPr id="66627" name="Text Box 94"/>
            <p:cNvSpPr txBox="1">
              <a:spLocks noChangeArrowheads="1"/>
            </p:cNvSpPr>
            <p:nvPr/>
          </p:nvSpPr>
          <p:spPr bwMode="auto">
            <a:xfrm>
              <a:off x="4246" y="307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chemeClr val="bg2"/>
                  </a:solidFill>
                </a:rPr>
                <a:t>b</a:t>
              </a:r>
              <a:endParaRPr lang="en-US" altLang="zh-CN" sz="2400" b="0">
                <a:solidFill>
                  <a:schemeClr val="bg2"/>
                </a:solidFill>
              </a:endParaRPr>
            </a:p>
          </p:txBody>
        </p:sp>
        <p:sp>
          <p:nvSpPr>
            <p:cNvPr id="66628" name="Text Box 95"/>
            <p:cNvSpPr txBox="1">
              <a:spLocks noChangeArrowheads="1"/>
            </p:cNvSpPr>
            <p:nvPr/>
          </p:nvSpPr>
          <p:spPr bwMode="auto">
            <a:xfrm>
              <a:off x="4697" y="277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chemeClr val="bg2"/>
                  </a:solidFill>
                </a:rPr>
                <a:t>b</a:t>
              </a:r>
              <a:endParaRPr lang="en-US" altLang="zh-CN" sz="2400" b="0">
                <a:solidFill>
                  <a:schemeClr val="bg2"/>
                </a:solidFill>
              </a:endParaRPr>
            </a:p>
          </p:txBody>
        </p:sp>
        <p:sp>
          <p:nvSpPr>
            <p:cNvPr id="841824" name="Line 96"/>
            <p:cNvSpPr>
              <a:spLocks noChangeShapeType="1"/>
            </p:cNvSpPr>
            <p:nvPr/>
          </p:nvSpPr>
          <p:spPr bwMode="auto">
            <a:xfrm>
              <a:off x="3216" y="2544"/>
              <a:ext cx="432" cy="0"/>
            </a:xfrm>
            <a:prstGeom prst="line">
              <a:avLst/>
            </a:prstGeom>
            <a:noFill/>
            <a:ln w="60325" cmpd="dbl">
              <a:solidFill>
                <a:schemeClr val="bg2"/>
              </a:solidFill>
              <a:round/>
              <a:headEnd/>
              <a:tailEnd type="triangle" w="med" len="med"/>
            </a:ln>
            <a:effectLst/>
          </p:spPr>
          <p:txBody>
            <a:bodyPr lIns="92075" tIns="46038" rIns="92075" bIns="46038"/>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grpSp>
      <p:sp>
        <p:nvSpPr>
          <p:cNvPr id="841825" name="Rectangle 97"/>
          <p:cNvSpPr>
            <a:spLocks noChangeArrowheads="1"/>
          </p:cNvSpPr>
          <p:nvPr/>
        </p:nvSpPr>
        <p:spPr bwMode="auto">
          <a:xfrm>
            <a:off x="76200" y="3090863"/>
            <a:ext cx="2971800" cy="50006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zh-CN" altLang="en-US" sz="2400">
                <a:solidFill>
                  <a:schemeClr val="bg2"/>
                </a:solidFill>
                <a:sym typeface="Symbol" panose="05050102010706020507" pitchFamily="18" charset="2"/>
              </a:rPr>
              <a:t>初态：</a:t>
            </a:r>
            <a:r>
              <a:rPr lang="en-US" altLang="zh-CN" sz="2400">
                <a:solidFill>
                  <a:schemeClr val="bg2"/>
                </a:solidFill>
                <a:sym typeface="Symbol" panose="05050102010706020507" pitchFamily="18" charset="2"/>
              </a:rPr>
              <a:t>-closure(S)=</a:t>
            </a:r>
          </a:p>
        </p:txBody>
      </p:sp>
      <p:sp>
        <p:nvSpPr>
          <p:cNvPr id="841826" name="Text Box 98"/>
          <p:cNvSpPr txBox="1">
            <a:spLocks noChangeArrowheads="1"/>
          </p:cNvSpPr>
          <p:nvPr/>
        </p:nvSpPr>
        <p:spPr bwMode="auto">
          <a:xfrm>
            <a:off x="2901950" y="3087688"/>
            <a:ext cx="1625600" cy="500062"/>
          </a:xfrm>
          <a:prstGeom prst="rect">
            <a:avLst/>
          </a:prstGeom>
          <a:solidFill>
            <a:srgbClr val="FFFFCC"/>
          </a:solid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400" b="0" dirty="0">
                <a:solidFill>
                  <a:srgbClr val="FF0000"/>
                </a:solidFill>
                <a:effectLst>
                  <a:outerShdw blurRad="38100" dist="38100" dir="2700000" algn="tl">
                    <a:srgbClr val="000000"/>
                  </a:outerShdw>
                </a:effectLst>
                <a:latin typeface="Times New Roman" pitchFamily="18" charset="0"/>
              </a:rPr>
              <a:t>{S,A,Z}</a:t>
            </a:r>
          </a:p>
        </p:txBody>
      </p:sp>
      <p:sp>
        <p:nvSpPr>
          <p:cNvPr id="841827" name="Rectangle 99"/>
          <p:cNvSpPr>
            <a:spLocks noChangeArrowheads="1"/>
          </p:cNvSpPr>
          <p:nvPr/>
        </p:nvSpPr>
        <p:spPr bwMode="auto">
          <a:xfrm>
            <a:off x="149225" y="3613150"/>
            <a:ext cx="3352800" cy="469900"/>
          </a:xfrm>
          <a:prstGeom prst="rect">
            <a:avLst/>
          </a:prstGeom>
          <a:solidFill>
            <a:srgbClr val="FFFFCC"/>
          </a:solidFill>
          <a:ln w="9525">
            <a:noFill/>
            <a:miter lim="800000"/>
            <a:headEnd/>
            <a:tailEnd/>
          </a:ln>
          <a:effectLst/>
        </p:spPr>
        <p:txBody>
          <a:bodyPr lIns="92075" tIns="46038" rIns="92075" bIns="46038">
            <a:spAutoFit/>
          </a:bodyPr>
          <a:lstStyle/>
          <a:p>
            <a:pPr>
              <a:lnSpc>
                <a:spcPct val="110000"/>
              </a:lnSpc>
              <a:spcBef>
                <a:spcPct val="20000"/>
              </a:spcBef>
              <a:buClr>
                <a:schemeClr val="folHlink"/>
              </a:buClr>
              <a:buSzPct val="75000"/>
              <a:buFont typeface="Monotype Sorts" pitchFamily="2" charset="2"/>
              <a:buNone/>
              <a:defRPr/>
            </a:pPr>
            <a:r>
              <a:rPr lang="en-US" altLang="zh-CN" sz="2000" dirty="0">
                <a:solidFill>
                  <a:schemeClr val="bg2"/>
                </a:solidFill>
                <a:latin typeface="Times New Roman" pitchFamily="18" charset="0"/>
                <a:sym typeface="Symbol" pitchFamily="18" charset="2"/>
              </a:rPr>
              <a:t>-closure(δ(</a:t>
            </a:r>
            <a:r>
              <a:rPr lang="en-US" altLang="zh-CN" sz="2400" b="0" dirty="0">
                <a:solidFill>
                  <a:schemeClr val="bg2"/>
                </a:solidFill>
                <a:effectLst>
                  <a:outerShdw blurRad="38100" dist="38100" dir="2700000" algn="tl">
                    <a:srgbClr val="000000"/>
                  </a:outerShdw>
                </a:effectLst>
                <a:latin typeface="Times New Roman" pitchFamily="18" charset="0"/>
              </a:rPr>
              <a:t>{S,A,Z}</a:t>
            </a:r>
            <a:r>
              <a:rPr lang="en-US" altLang="zh-CN" sz="2000" dirty="0">
                <a:solidFill>
                  <a:schemeClr val="bg2"/>
                </a:solidFill>
                <a:latin typeface="Times New Roman" pitchFamily="18" charset="0"/>
                <a:sym typeface="Symbol" pitchFamily="18" charset="2"/>
              </a:rPr>
              <a:t>,a))</a:t>
            </a:r>
          </a:p>
        </p:txBody>
      </p:sp>
      <p:sp>
        <p:nvSpPr>
          <p:cNvPr id="841828" name="Text Box 100"/>
          <p:cNvSpPr txBox="1">
            <a:spLocks noChangeArrowheads="1"/>
          </p:cNvSpPr>
          <p:nvPr/>
        </p:nvSpPr>
        <p:spPr bwMode="auto">
          <a:xfrm>
            <a:off x="149225" y="4143375"/>
            <a:ext cx="2971800" cy="457200"/>
          </a:xfrm>
          <a:prstGeom prst="rect">
            <a:avLst/>
          </a:prstGeom>
          <a:solidFill>
            <a:srgbClr val="FFFFCC"/>
          </a:solid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400" dirty="0">
                <a:solidFill>
                  <a:srgbClr val="D9FFFF"/>
                </a:solidFill>
                <a:effectLst>
                  <a:outerShdw blurRad="38100" dist="38100" dir="2700000" algn="tl">
                    <a:srgbClr val="000000"/>
                  </a:outerShdw>
                </a:effectLst>
              </a:rPr>
              <a:t>=</a:t>
            </a:r>
            <a:r>
              <a:rPr lang="en-US" altLang="zh-CN" sz="2000" dirty="0">
                <a:solidFill>
                  <a:schemeClr val="bg2"/>
                </a:solidFill>
                <a:latin typeface="Times New Roman" pitchFamily="18" charset="0"/>
                <a:sym typeface="Symbol" pitchFamily="18" charset="2"/>
              </a:rPr>
              <a:t>-closure</a:t>
            </a:r>
            <a:r>
              <a:rPr lang="zh-CN" altLang="en-US" sz="2000" dirty="0">
                <a:solidFill>
                  <a:schemeClr val="bg2"/>
                </a:solidFill>
                <a:latin typeface="Times New Roman" pitchFamily="18" charset="0"/>
                <a:sym typeface="Symbol" pitchFamily="18" charset="2"/>
              </a:rPr>
              <a:t>（</a:t>
            </a:r>
            <a:r>
              <a:rPr lang="en-US" altLang="zh-CN" sz="2000" dirty="0">
                <a:solidFill>
                  <a:schemeClr val="bg2"/>
                </a:solidFill>
                <a:latin typeface="Times New Roman" pitchFamily="18" charset="0"/>
                <a:sym typeface="Symbol" pitchFamily="18" charset="2"/>
              </a:rPr>
              <a:t>{A}</a:t>
            </a:r>
            <a:r>
              <a:rPr lang="zh-CN" altLang="en-US" sz="2000" dirty="0">
                <a:solidFill>
                  <a:schemeClr val="bg2"/>
                </a:solidFill>
                <a:latin typeface="Times New Roman" pitchFamily="18" charset="0"/>
                <a:sym typeface="Symbol" pitchFamily="18" charset="2"/>
              </a:rPr>
              <a:t>）</a:t>
            </a:r>
          </a:p>
        </p:txBody>
      </p:sp>
      <p:sp>
        <p:nvSpPr>
          <p:cNvPr id="841829" name="Text Box 101"/>
          <p:cNvSpPr txBox="1">
            <a:spLocks noChangeArrowheads="1"/>
          </p:cNvSpPr>
          <p:nvPr/>
        </p:nvSpPr>
        <p:spPr bwMode="auto">
          <a:xfrm>
            <a:off x="2165350" y="4144963"/>
            <a:ext cx="1336675" cy="500062"/>
          </a:xfrm>
          <a:prstGeom prst="rect">
            <a:avLst/>
          </a:prstGeom>
          <a:solidFill>
            <a:srgbClr val="FFFFCC"/>
          </a:solid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400" dirty="0">
                <a:solidFill>
                  <a:schemeClr val="bg2"/>
                </a:solidFill>
                <a:effectLst>
                  <a:outerShdw blurRad="38100" dist="38100" dir="2700000" algn="tl">
                    <a:srgbClr val="000000"/>
                  </a:outerShdw>
                </a:effectLst>
                <a:latin typeface="Times New Roman" pitchFamily="18" charset="0"/>
              </a:rPr>
              <a:t>={A,Z}</a:t>
            </a:r>
          </a:p>
        </p:txBody>
      </p:sp>
      <p:sp>
        <p:nvSpPr>
          <p:cNvPr id="841830" name="Rectangle 102"/>
          <p:cNvSpPr>
            <a:spLocks noChangeArrowheads="1"/>
          </p:cNvSpPr>
          <p:nvPr/>
        </p:nvSpPr>
        <p:spPr bwMode="auto">
          <a:xfrm>
            <a:off x="165100" y="4803775"/>
            <a:ext cx="3276600" cy="500063"/>
          </a:xfrm>
          <a:prstGeom prst="rect">
            <a:avLst/>
          </a:prstGeom>
          <a:solidFill>
            <a:srgbClr val="FFFFCC"/>
          </a:solidFill>
          <a:ln w="9525">
            <a:noFill/>
            <a:miter lim="800000"/>
            <a:headEnd/>
            <a:tailEnd/>
          </a:ln>
          <a:effectLst/>
        </p:spPr>
        <p:txBody>
          <a:bodyPr lIns="92075" tIns="46038" rIns="92075" bIns="46038">
            <a:spAutoFit/>
          </a:bodyPr>
          <a:lstStyle/>
          <a:p>
            <a:pPr>
              <a:lnSpc>
                <a:spcPct val="110000"/>
              </a:lnSpc>
              <a:spcBef>
                <a:spcPct val="20000"/>
              </a:spcBef>
              <a:buClr>
                <a:schemeClr val="folHlink"/>
              </a:buClr>
              <a:buSzPct val="75000"/>
              <a:buFont typeface="Monotype Sorts" pitchFamily="2" charset="2"/>
              <a:buNone/>
              <a:defRPr/>
            </a:pPr>
            <a:r>
              <a:rPr lang="en-US" altLang="zh-CN" sz="2000" dirty="0">
                <a:solidFill>
                  <a:schemeClr val="bg2"/>
                </a:solidFill>
                <a:latin typeface="Times New Roman" pitchFamily="18" charset="0"/>
                <a:sym typeface="Symbol" pitchFamily="18" charset="2"/>
              </a:rPr>
              <a:t>-closure(δ(</a:t>
            </a:r>
            <a:r>
              <a:rPr lang="en-US" altLang="zh-CN" sz="2400" b="0" dirty="0">
                <a:solidFill>
                  <a:schemeClr val="bg2"/>
                </a:solidFill>
                <a:effectLst>
                  <a:outerShdw blurRad="38100" dist="38100" dir="2700000" algn="tl">
                    <a:srgbClr val="000000"/>
                  </a:outerShdw>
                </a:effectLst>
                <a:latin typeface="Times New Roman" pitchFamily="18" charset="0"/>
              </a:rPr>
              <a:t>{S,A,Z}</a:t>
            </a:r>
            <a:r>
              <a:rPr lang="en-US" altLang="zh-CN" sz="2000" dirty="0">
                <a:solidFill>
                  <a:schemeClr val="bg2"/>
                </a:solidFill>
                <a:latin typeface="Times New Roman" pitchFamily="18" charset="0"/>
                <a:sym typeface="Symbol" pitchFamily="18" charset="2"/>
              </a:rPr>
              <a:t>,b))</a:t>
            </a:r>
          </a:p>
        </p:txBody>
      </p:sp>
      <p:sp>
        <p:nvSpPr>
          <p:cNvPr id="841831" name="Text Box 103"/>
          <p:cNvSpPr txBox="1">
            <a:spLocks noChangeArrowheads="1"/>
          </p:cNvSpPr>
          <p:nvPr/>
        </p:nvSpPr>
        <p:spPr bwMode="auto">
          <a:xfrm>
            <a:off x="149225" y="5324475"/>
            <a:ext cx="1992313" cy="431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pPr>
            <a:r>
              <a:rPr lang="en-US" altLang="zh-CN" sz="2000">
                <a:solidFill>
                  <a:schemeClr val="bg2"/>
                </a:solidFill>
                <a:sym typeface="Symbol" panose="05050102010706020507" pitchFamily="18" charset="2"/>
              </a:rPr>
              <a:t>=-closure({B})</a:t>
            </a:r>
          </a:p>
        </p:txBody>
      </p:sp>
      <p:sp>
        <p:nvSpPr>
          <p:cNvPr id="841832" name="Text Box 104"/>
          <p:cNvSpPr txBox="1">
            <a:spLocks noChangeArrowheads="1"/>
          </p:cNvSpPr>
          <p:nvPr/>
        </p:nvSpPr>
        <p:spPr bwMode="auto">
          <a:xfrm>
            <a:off x="2165350" y="5294313"/>
            <a:ext cx="1260475" cy="500062"/>
          </a:xfrm>
          <a:prstGeom prst="rect">
            <a:avLst/>
          </a:prstGeom>
          <a:solidFill>
            <a:srgbClr val="FFFFCC"/>
          </a:solid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400" dirty="0">
                <a:solidFill>
                  <a:schemeClr val="bg2"/>
                </a:solidFill>
                <a:effectLst>
                  <a:outerShdw blurRad="38100" dist="38100" dir="2700000" algn="tl">
                    <a:srgbClr val="000000"/>
                  </a:outerShdw>
                </a:effectLst>
              </a:rPr>
              <a:t>=</a:t>
            </a:r>
            <a:r>
              <a:rPr lang="en-US" altLang="zh-CN" sz="2400" dirty="0">
                <a:solidFill>
                  <a:schemeClr val="bg2"/>
                </a:solidFill>
                <a:effectLst>
                  <a:outerShdw blurRad="38100" dist="38100" dir="2700000" algn="tl">
                    <a:srgbClr val="000000"/>
                  </a:outerShdw>
                </a:effectLst>
                <a:latin typeface="Times New Roman" pitchFamily="18" charset="0"/>
              </a:rPr>
              <a:t>{B}</a:t>
            </a:r>
          </a:p>
        </p:txBody>
      </p:sp>
      <p:sp>
        <p:nvSpPr>
          <p:cNvPr id="841836" name="Rectangle 108"/>
          <p:cNvSpPr>
            <a:spLocks noChangeArrowheads="1"/>
          </p:cNvSpPr>
          <p:nvPr/>
        </p:nvSpPr>
        <p:spPr bwMode="auto">
          <a:xfrm>
            <a:off x="7608888" y="3201988"/>
            <a:ext cx="1473200" cy="431800"/>
          </a:xfrm>
          <a:prstGeom prst="rect">
            <a:avLst/>
          </a:prstGeom>
          <a:solidFill>
            <a:srgbClr val="DBFDDE"/>
          </a:solidFill>
          <a:ln w="9525">
            <a:noFill/>
            <a:miter lim="800000"/>
            <a:headEnd/>
            <a:tailEnd/>
          </a:ln>
          <a:effectLst/>
        </p:spPr>
        <p:txBody>
          <a:bodyPr lIns="92075" tIns="46038" rIns="92075" bIns="46038">
            <a:spAutoFit/>
          </a:bodyPr>
          <a:lstStyle/>
          <a:p>
            <a:pPr marL="457200" indent="-457200">
              <a:lnSpc>
                <a:spcPct val="110000"/>
              </a:lnSpc>
              <a:spcBef>
                <a:spcPct val="20000"/>
              </a:spcBef>
              <a:buClr>
                <a:schemeClr val="folHlink"/>
              </a:buClr>
              <a:buSzPct val="75000"/>
              <a:buFont typeface="Monotype Sorts" pitchFamily="2" charset="2"/>
              <a:buNone/>
              <a:defRPr/>
            </a:pPr>
            <a:r>
              <a:rPr lang="en-US" altLang="zh-CN" sz="2400" dirty="0">
                <a:solidFill>
                  <a:schemeClr val="bg2"/>
                </a:solidFill>
                <a:effectLst>
                  <a:outerShdw blurRad="38100" dist="38100" dir="2700000" algn="tl">
                    <a:srgbClr val="000000"/>
                  </a:outerShdw>
                </a:effectLst>
              </a:rPr>
              <a:t>Φ</a:t>
            </a:r>
          </a:p>
        </p:txBody>
      </p:sp>
      <p:sp>
        <p:nvSpPr>
          <p:cNvPr id="66592" name="矩形 65"/>
          <p:cNvSpPr>
            <a:spLocks noChangeArrowheads="1"/>
          </p:cNvSpPr>
          <p:nvPr/>
        </p:nvSpPr>
        <p:spPr bwMode="auto">
          <a:xfrm>
            <a:off x="5295900" y="1785938"/>
            <a:ext cx="344488" cy="396875"/>
          </a:xfrm>
          <a:prstGeom prst="rect">
            <a:avLst/>
          </a:prstGeom>
          <a:solidFill>
            <a:srgbClr val="DBFDD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en-US" altLang="zh-CN" sz="2400">
                <a:solidFill>
                  <a:schemeClr val="bg2"/>
                </a:solidFill>
                <a:sym typeface="Symbol" panose="05050102010706020507" pitchFamily="18" charset="2"/>
              </a:rPr>
              <a:t>δ</a:t>
            </a:r>
            <a:endParaRPr lang="zh-CN" altLang="en-US" sz="2400">
              <a:solidFill>
                <a:schemeClr val="bg2"/>
              </a:solidFill>
              <a:latin typeface="宋体" panose="02010600030101010101" pitchFamily="2" charset="-122"/>
            </a:endParaRPr>
          </a:p>
        </p:txBody>
      </p:sp>
      <p:grpSp>
        <p:nvGrpSpPr>
          <p:cNvPr id="66593" name="组合 67"/>
          <p:cNvGrpSpPr>
            <a:grpSpLocks/>
          </p:cNvGrpSpPr>
          <p:nvPr/>
        </p:nvGrpSpPr>
        <p:grpSpPr bwMode="auto">
          <a:xfrm>
            <a:off x="76200" y="-131763"/>
            <a:ext cx="4419600" cy="2441576"/>
            <a:chOff x="304800" y="4038600"/>
            <a:chExt cx="4419600" cy="2439988"/>
          </a:xfrm>
        </p:grpSpPr>
        <p:grpSp>
          <p:nvGrpSpPr>
            <p:cNvPr id="66599" name="Group 61"/>
            <p:cNvGrpSpPr>
              <a:grpSpLocks/>
            </p:cNvGrpSpPr>
            <p:nvPr/>
          </p:nvGrpSpPr>
          <p:grpSpPr bwMode="auto">
            <a:xfrm>
              <a:off x="304800" y="4038600"/>
              <a:ext cx="4419600" cy="1295400"/>
              <a:chOff x="192" y="2544"/>
              <a:chExt cx="2784" cy="816"/>
            </a:xfrm>
          </p:grpSpPr>
          <p:sp>
            <p:nvSpPr>
              <p:cNvPr id="66606" name="Oval 6"/>
              <p:cNvSpPr>
                <a:spLocks noChangeArrowheads="1"/>
              </p:cNvSpPr>
              <p:nvPr/>
            </p:nvSpPr>
            <p:spPr bwMode="auto">
              <a:xfrm>
                <a:off x="624" y="3072"/>
                <a:ext cx="288" cy="288"/>
              </a:xfrm>
              <a:prstGeom prst="ellipse">
                <a:avLst/>
              </a:prstGeom>
              <a:solidFill>
                <a:srgbClr val="ADFFFF"/>
              </a:solidFill>
              <a:ln w="12700">
                <a:solidFill>
                  <a:srgbClr val="000000"/>
                </a:solidFill>
                <a:round/>
                <a:headEnd type="none" w="sm" len="sm"/>
                <a:tailEnd type="none" w="sm" len="sm"/>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2400">
                    <a:solidFill>
                      <a:schemeClr val="bg2"/>
                    </a:solidFill>
                  </a:rPr>
                  <a:t>S</a:t>
                </a:r>
              </a:p>
            </p:txBody>
          </p:sp>
          <p:sp>
            <p:nvSpPr>
              <p:cNvPr id="66607" name="Oval 7"/>
              <p:cNvSpPr>
                <a:spLocks noChangeArrowheads="1"/>
              </p:cNvSpPr>
              <p:nvPr/>
            </p:nvSpPr>
            <p:spPr bwMode="auto">
              <a:xfrm>
                <a:off x="2688" y="3072"/>
                <a:ext cx="288" cy="288"/>
              </a:xfrm>
              <a:prstGeom prst="ellipse">
                <a:avLst/>
              </a:prstGeom>
              <a:solidFill>
                <a:srgbClr val="ADFFFF"/>
              </a:solidFill>
              <a:ln w="63500" cmpd="dbl">
                <a:solidFill>
                  <a:schemeClr val="bg2"/>
                </a:solidFill>
                <a:round/>
                <a:headEnd type="none" w="sm" len="sm"/>
                <a:tailEnd type="none" w="sm" len="sm"/>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2400">
                    <a:solidFill>
                      <a:schemeClr val="bg2"/>
                    </a:solidFill>
                  </a:rPr>
                  <a:t>Z</a:t>
                </a:r>
                <a:endParaRPr lang="en-US" altLang="zh-CN" sz="2400">
                  <a:solidFill>
                    <a:srgbClr val="FFFF00"/>
                  </a:solidFill>
                </a:endParaRPr>
              </a:p>
            </p:txBody>
          </p:sp>
          <p:sp>
            <p:nvSpPr>
              <p:cNvPr id="78" name="Line 10"/>
              <p:cNvSpPr>
                <a:spLocks noChangeShapeType="1"/>
              </p:cNvSpPr>
              <p:nvPr/>
            </p:nvSpPr>
            <p:spPr bwMode="auto">
              <a:xfrm>
                <a:off x="192" y="3230"/>
                <a:ext cx="432" cy="0"/>
              </a:xfrm>
              <a:prstGeom prst="line">
                <a:avLst/>
              </a:prstGeom>
              <a:noFill/>
              <a:ln w="60325" cmpd="dbl">
                <a:solidFill>
                  <a:schemeClr val="bg2"/>
                </a:solidFill>
                <a:round/>
                <a:headEnd/>
                <a:tailEnd type="triangle" w="med" len="med"/>
              </a:ln>
              <a:effectLst/>
            </p:spPr>
            <p:txBody>
              <a:bodyPr lIns="92075" tIns="46038" rIns="92075" bIns="46038"/>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66609" name="Text Box 11"/>
              <p:cNvSpPr txBox="1">
                <a:spLocks noChangeArrowheads="1"/>
              </p:cNvSpPr>
              <p:nvPr/>
            </p:nvSpPr>
            <p:spPr bwMode="auto">
              <a:xfrm>
                <a:off x="1680" y="25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chemeClr val="bg2"/>
                    </a:solidFill>
                  </a:rPr>
                  <a:t>a</a:t>
                </a:r>
                <a:endParaRPr lang="en-US" altLang="zh-CN" sz="2400" b="0">
                  <a:solidFill>
                    <a:schemeClr val="bg2"/>
                  </a:solidFill>
                </a:endParaRPr>
              </a:p>
            </p:txBody>
          </p:sp>
          <p:sp>
            <p:nvSpPr>
              <p:cNvPr id="66610" name="Oval 12"/>
              <p:cNvSpPr>
                <a:spLocks noChangeArrowheads="1"/>
              </p:cNvSpPr>
              <p:nvPr/>
            </p:nvSpPr>
            <p:spPr bwMode="auto">
              <a:xfrm>
                <a:off x="1680" y="3072"/>
                <a:ext cx="288" cy="288"/>
              </a:xfrm>
              <a:prstGeom prst="ellipse">
                <a:avLst/>
              </a:prstGeom>
              <a:solidFill>
                <a:srgbClr val="ADFFFF"/>
              </a:solidFill>
              <a:ln w="12700">
                <a:solidFill>
                  <a:srgbClr val="000000"/>
                </a:solidFill>
                <a:round/>
                <a:headEnd type="none" w="sm" len="sm"/>
                <a:tailEnd type="none" w="sm" len="sm"/>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2400">
                    <a:solidFill>
                      <a:schemeClr val="bg2"/>
                    </a:solidFill>
                  </a:rPr>
                  <a:t>A</a:t>
                </a:r>
              </a:p>
            </p:txBody>
          </p:sp>
          <p:sp>
            <p:nvSpPr>
              <p:cNvPr id="81" name="Line 15"/>
              <p:cNvSpPr>
                <a:spLocks noChangeShapeType="1"/>
              </p:cNvSpPr>
              <p:nvPr/>
            </p:nvSpPr>
            <p:spPr bwMode="auto">
              <a:xfrm flipV="1">
                <a:off x="912" y="3230"/>
                <a:ext cx="720" cy="0"/>
              </a:xfrm>
              <a:prstGeom prst="line">
                <a:avLst/>
              </a:prstGeom>
              <a:noFill/>
              <a:ln w="38100">
                <a:solidFill>
                  <a:schemeClr val="bg2"/>
                </a:solidFill>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2" name="Freeform 16"/>
              <p:cNvSpPr>
                <a:spLocks/>
              </p:cNvSpPr>
              <p:nvPr/>
            </p:nvSpPr>
            <p:spPr bwMode="auto">
              <a:xfrm>
                <a:off x="1632" y="2784"/>
                <a:ext cx="336" cy="302"/>
              </a:xfrm>
              <a:custGeom>
                <a:avLst/>
                <a:gdLst/>
                <a:ahLst/>
                <a:cxnLst>
                  <a:cxn ang="0">
                    <a:pos x="370" y="909"/>
                  </a:cxn>
                  <a:cxn ang="0">
                    <a:pos x="556" y="644"/>
                  </a:cxn>
                  <a:cxn ang="0">
                    <a:pos x="556" y="146"/>
                  </a:cxn>
                  <a:cxn ang="0">
                    <a:pos x="278" y="0"/>
                  </a:cxn>
                  <a:cxn ang="0">
                    <a:pos x="0" y="146"/>
                  </a:cxn>
                  <a:cxn ang="0">
                    <a:pos x="0" y="629"/>
                  </a:cxn>
                  <a:cxn ang="0">
                    <a:pos x="178" y="910"/>
                  </a:cxn>
                </a:cxnLst>
                <a:rect l="0" t="0" r="r" b="b"/>
                <a:pathLst>
                  <a:path w="556" h="910">
                    <a:moveTo>
                      <a:pt x="370" y="909"/>
                    </a:moveTo>
                    <a:lnTo>
                      <a:pt x="556" y="644"/>
                    </a:lnTo>
                    <a:lnTo>
                      <a:pt x="556" y="146"/>
                    </a:lnTo>
                    <a:lnTo>
                      <a:pt x="278" y="0"/>
                    </a:lnTo>
                    <a:lnTo>
                      <a:pt x="0" y="146"/>
                    </a:lnTo>
                    <a:lnTo>
                      <a:pt x="0" y="629"/>
                    </a:lnTo>
                    <a:lnTo>
                      <a:pt x="178" y="910"/>
                    </a:lnTo>
                  </a:path>
                </a:pathLst>
              </a:custGeom>
              <a:noFill/>
              <a:ln w="38100" cap="flat" cmpd="sng">
                <a:solidFill>
                  <a:schemeClr val="bg2"/>
                </a:solidFill>
                <a:prstDash val="solid"/>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66613" name="Text Box 18"/>
              <p:cNvSpPr txBox="1">
                <a:spLocks noChangeArrowheads="1"/>
              </p:cNvSpPr>
              <p:nvPr/>
            </p:nvSpPr>
            <p:spPr bwMode="auto">
              <a:xfrm>
                <a:off x="1152" y="288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chemeClr val="bg2"/>
                    </a:solidFill>
                  </a:rPr>
                  <a:t>ε</a:t>
                </a:r>
              </a:p>
            </p:txBody>
          </p:sp>
          <p:sp>
            <p:nvSpPr>
              <p:cNvPr id="84" name="Line 19"/>
              <p:cNvSpPr>
                <a:spLocks noChangeShapeType="1"/>
              </p:cNvSpPr>
              <p:nvPr/>
            </p:nvSpPr>
            <p:spPr bwMode="auto">
              <a:xfrm flipV="1">
                <a:off x="1968" y="3230"/>
                <a:ext cx="720" cy="0"/>
              </a:xfrm>
              <a:prstGeom prst="line">
                <a:avLst/>
              </a:prstGeom>
              <a:noFill/>
              <a:ln w="38100">
                <a:solidFill>
                  <a:schemeClr val="bg2"/>
                </a:solidFill>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ln>
                    <a:solidFill>
                      <a:sysClr val="windowText" lastClr="000000"/>
                    </a:solidFill>
                  </a:ln>
                  <a:effectLst>
                    <a:outerShdw blurRad="38100" dist="38100" dir="2700000" algn="tl">
                      <a:srgbClr val="000000">
                        <a:alpha val="43137"/>
                      </a:srgbClr>
                    </a:outerShdw>
                  </a:effectLst>
                </a:endParaRPr>
              </a:p>
            </p:txBody>
          </p:sp>
          <p:sp>
            <p:nvSpPr>
              <p:cNvPr id="66615" name="Text Box 20"/>
              <p:cNvSpPr txBox="1">
                <a:spLocks noChangeArrowheads="1"/>
              </p:cNvSpPr>
              <p:nvPr/>
            </p:nvSpPr>
            <p:spPr bwMode="auto">
              <a:xfrm>
                <a:off x="2160" y="28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chemeClr val="bg2"/>
                    </a:solidFill>
                  </a:rPr>
                  <a:t>ε</a:t>
                </a:r>
              </a:p>
            </p:txBody>
          </p:sp>
        </p:grpSp>
        <p:grpSp>
          <p:nvGrpSpPr>
            <p:cNvPr id="66600" name="Group 57"/>
            <p:cNvGrpSpPr>
              <a:grpSpLocks/>
            </p:cNvGrpSpPr>
            <p:nvPr/>
          </p:nvGrpSpPr>
          <p:grpSpPr bwMode="auto">
            <a:xfrm>
              <a:off x="2332038" y="5300663"/>
              <a:ext cx="1079500" cy="1177925"/>
              <a:chOff x="1480" y="3360"/>
              <a:chExt cx="680" cy="742"/>
            </a:xfrm>
          </p:grpSpPr>
          <p:sp>
            <p:nvSpPr>
              <p:cNvPr id="71" name="Line 8"/>
              <p:cNvSpPr>
                <a:spLocks noChangeShapeType="1"/>
              </p:cNvSpPr>
              <p:nvPr/>
            </p:nvSpPr>
            <p:spPr bwMode="auto">
              <a:xfrm>
                <a:off x="1728" y="3360"/>
                <a:ext cx="0" cy="528"/>
              </a:xfrm>
              <a:prstGeom prst="line">
                <a:avLst/>
              </a:prstGeom>
              <a:noFill/>
              <a:ln w="38100">
                <a:solidFill>
                  <a:schemeClr val="bg2"/>
                </a:solidFill>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66602" name="Text Box 13"/>
              <p:cNvSpPr txBox="1">
                <a:spLocks noChangeArrowheads="1"/>
              </p:cNvSpPr>
              <p:nvPr/>
            </p:nvSpPr>
            <p:spPr bwMode="auto">
              <a:xfrm>
                <a:off x="1948" y="345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chemeClr val="bg2"/>
                    </a:solidFill>
                  </a:rPr>
                  <a:t>a</a:t>
                </a:r>
                <a:endParaRPr lang="en-US" altLang="zh-CN" sz="2400" b="0">
                  <a:solidFill>
                    <a:schemeClr val="bg2"/>
                  </a:solidFill>
                </a:endParaRPr>
              </a:p>
            </p:txBody>
          </p:sp>
          <p:sp>
            <p:nvSpPr>
              <p:cNvPr id="66603" name="Text Box 14"/>
              <p:cNvSpPr txBox="1">
                <a:spLocks noChangeArrowheads="1"/>
              </p:cNvSpPr>
              <p:nvPr/>
            </p:nvSpPr>
            <p:spPr bwMode="auto">
              <a:xfrm>
                <a:off x="1480" y="345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chemeClr val="bg2"/>
                    </a:solidFill>
                  </a:rPr>
                  <a:t>b</a:t>
                </a:r>
              </a:p>
            </p:txBody>
          </p:sp>
          <p:sp>
            <p:nvSpPr>
              <p:cNvPr id="74" name="Line 17"/>
              <p:cNvSpPr>
                <a:spLocks noChangeShapeType="1"/>
              </p:cNvSpPr>
              <p:nvPr/>
            </p:nvSpPr>
            <p:spPr bwMode="auto">
              <a:xfrm flipV="1">
                <a:off x="1920" y="3360"/>
                <a:ext cx="0" cy="528"/>
              </a:xfrm>
              <a:prstGeom prst="line">
                <a:avLst/>
              </a:prstGeom>
              <a:noFill/>
              <a:ln w="38100">
                <a:solidFill>
                  <a:schemeClr val="bg2"/>
                </a:solidFill>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66605" name="Oval 21"/>
              <p:cNvSpPr>
                <a:spLocks noChangeArrowheads="1"/>
              </p:cNvSpPr>
              <p:nvPr/>
            </p:nvSpPr>
            <p:spPr bwMode="auto">
              <a:xfrm>
                <a:off x="1680" y="3840"/>
                <a:ext cx="288" cy="262"/>
              </a:xfrm>
              <a:prstGeom prst="ellipse">
                <a:avLst/>
              </a:prstGeom>
              <a:solidFill>
                <a:srgbClr val="ADFFFF"/>
              </a:solidFill>
              <a:ln w="12700">
                <a:solidFill>
                  <a:srgbClr val="000000"/>
                </a:solidFill>
                <a:round/>
                <a:headEnd type="none" w="sm" len="sm"/>
                <a:tailEnd type="none" w="sm" len="sm"/>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2400">
                    <a:solidFill>
                      <a:schemeClr val="bg2"/>
                    </a:solidFill>
                  </a:rPr>
                  <a:t>B</a:t>
                </a:r>
              </a:p>
            </p:txBody>
          </p:sp>
        </p:grpSp>
      </p:grpSp>
      <p:sp>
        <p:nvSpPr>
          <p:cNvPr id="86" name="Rectangle 71"/>
          <p:cNvSpPr>
            <a:spLocks noChangeArrowheads="1"/>
          </p:cNvSpPr>
          <p:nvPr/>
        </p:nvSpPr>
        <p:spPr bwMode="auto">
          <a:xfrm>
            <a:off x="6122988" y="1766888"/>
            <a:ext cx="1473200" cy="500062"/>
          </a:xfrm>
          <a:prstGeom prst="rect">
            <a:avLst/>
          </a:prstGeom>
          <a:solidFill>
            <a:srgbClr val="DBFDDE"/>
          </a:solidFill>
          <a:ln w="9525">
            <a:solidFill>
              <a:schemeClr val="bg2"/>
            </a:solid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defRPr/>
            </a:pPr>
            <a:endParaRPr lang="en-US" altLang="zh-CN" b="0" dirty="0">
              <a:solidFill>
                <a:schemeClr val="bg2"/>
              </a:solidFill>
              <a:effectLst>
                <a:outerShdw blurRad="38100" dist="38100" dir="2700000" algn="tl">
                  <a:srgbClr val="000000"/>
                </a:outerShdw>
              </a:effectLst>
              <a:latin typeface="Times New Roman" pitchFamily="18" charset="0"/>
            </a:endParaRPr>
          </a:p>
        </p:txBody>
      </p:sp>
      <p:sp>
        <p:nvSpPr>
          <p:cNvPr id="87" name="Rectangle 71"/>
          <p:cNvSpPr>
            <a:spLocks noChangeArrowheads="1"/>
          </p:cNvSpPr>
          <p:nvPr/>
        </p:nvSpPr>
        <p:spPr bwMode="auto">
          <a:xfrm>
            <a:off x="7593013" y="1752600"/>
            <a:ext cx="1473200" cy="514350"/>
          </a:xfrm>
          <a:prstGeom prst="rect">
            <a:avLst/>
          </a:prstGeom>
          <a:solidFill>
            <a:srgbClr val="DBFDDE"/>
          </a:solidFill>
          <a:ln w="9525">
            <a:solidFill>
              <a:schemeClr val="bg2"/>
            </a:solid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defRPr/>
            </a:pPr>
            <a:endParaRPr lang="en-US" altLang="zh-CN" b="0" dirty="0">
              <a:solidFill>
                <a:schemeClr val="bg2"/>
              </a:solidFill>
              <a:effectLst>
                <a:outerShdw blurRad="38100" dist="38100" dir="2700000" algn="tl">
                  <a:srgbClr val="000000"/>
                </a:outerShdw>
              </a:effectLst>
              <a:latin typeface="Times New Roman" pitchFamily="18" charset="0"/>
            </a:endParaRPr>
          </a:p>
        </p:txBody>
      </p:sp>
      <p:sp>
        <p:nvSpPr>
          <p:cNvPr id="841797" name="Rectangle 69"/>
          <p:cNvSpPr>
            <a:spLocks noChangeArrowheads="1"/>
          </p:cNvSpPr>
          <p:nvPr/>
        </p:nvSpPr>
        <p:spPr bwMode="auto">
          <a:xfrm>
            <a:off x="7880350" y="1808163"/>
            <a:ext cx="406400" cy="396875"/>
          </a:xfrm>
          <a:prstGeom prst="rect">
            <a:avLst/>
          </a:prstGeom>
          <a:solidFill>
            <a:srgbClr val="DBFDDE"/>
          </a:solidFill>
          <a:ln w="9525">
            <a:noFill/>
            <a:miter lim="800000"/>
            <a:headEnd/>
            <a:tailEnd/>
          </a:ln>
          <a:effectLst/>
        </p:spPr>
        <p:txBody>
          <a:bodyPr lIns="92075" tIns="46038" rIns="92075" bIns="46038"/>
          <a:lstStyle>
            <a:lvl1pPr>
              <a:defRPr kumimoji="1" sz="2800" b="1">
                <a:solidFill>
                  <a:srgbClr val="FFFF00"/>
                </a:solidFill>
                <a:latin typeface="宋体" panose="02010600030101010101" pitchFamily="2" charset="-122"/>
                <a:ea typeface="宋体" panose="02010600030101010101" pitchFamily="2" charset="-122"/>
              </a:defRPr>
            </a:lvl1pPr>
            <a:lvl2pPr marL="742950" indent="-285750">
              <a:defRPr kumimoji="1" sz="2800" b="1">
                <a:solidFill>
                  <a:srgbClr val="FFFF00"/>
                </a:solidFill>
                <a:latin typeface="宋体" panose="02010600030101010101" pitchFamily="2" charset="-122"/>
                <a:ea typeface="宋体" panose="02010600030101010101" pitchFamily="2" charset="-122"/>
              </a:defRPr>
            </a:lvl2pPr>
            <a:lvl3pPr marL="1143000" indent="-228600">
              <a:defRPr kumimoji="1" sz="2800" b="1">
                <a:solidFill>
                  <a:srgbClr val="FFFF00"/>
                </a:solidFill>
                <a:latin typeface="宋体" panose="02010600030101010101" pitchFamily="2" charset="-122"/>
                <a:ea typeface="宋体" panose="02010600030101010101" pitchFamily="2" charset="-122"/>
              </a:defRPr>
            </a:lvl3pPr>
            <a:lvl4pPr marL="1600200" indent="-228600">
              <a:defRPr kumimoji="1" sz="2800" b="1">
                <a:solidFill>
                  <a:srgbClr val="FFFF00"/>
                </a:solidFill>
                <a:latin typeface="宋体" panose="02010600030101010101" pitchFamily="2" charset="-122"/>
                <a:ea typeface="宋体" panose="02010600030101010101" pitchFamily="2" charset="-122"/>
              </a:defRPr>
            </a:lvl4pPr>
            <a:lvl5pPr marL="2057400" indent="-228600">
              <a:defRPr kumimoji="1" sz="2800" b="1">
                <a:solidFill>
                  <a:srgbClr val="FFFF00"/>
                </a:solidFill>
                <a:latin typeface="宋体" panose="02010600030101010101" pitchFamily="2" charset="-122"/>
                <a:ea typeface="宋体" panose="02010600030101010101" pitchFamily="2" charset="-122"/>
              </a:defRPr>
            </a:lvl5pPr>
            <a:lvl6pPr marL="2514600" indent="-228600" eaLnBrk="0" fontAlgn="base" hangingPunct="0">
              <a:lnSpc>
                <a:spcPct val="110000"/>
              </a:lnSpc>
              <a:spcBef>
                <a:spcPct val="20000"/>
              </a:spcBef>
              <a:spcAft>
                <a:spcPct val="0"/>
              </a:spcAft>
              <a:buClr>
                <a:schemeClr val="folHlink"/>
              </a:buClr>
              <a:buSzPct val="75000"/>
              <a:buFont typeface="Monotype Sorts" pitchFamily="2" charset="2"/>
              <a:defRPr kumimoji="1" sz="2800" b="1">
                <a:solidFill>
                  <a:srgbClr val="FFFF00"/>
                </a:solidFill>
                <a:latin typeface="宋体" panose="02010600030101010101" pitchFamily="2" charset="-122"/>
                <a:ea typeface="宋体" panose="02010600030101010101" pitchFamily="2" charset="-122"/>
              </a:defRPr>
            </a:lvl6pPr>
            <a:lvl7pPr marL="2971800" indent="-228600" eaLnBrk="0" fontAlgn="base" hangingPunct="0">
              <a:lnSpc>
                <a:spcPct val="110000"/>
              </a:lnSpc>
              <a:spcBef>
                <a:spcPct val="20000"/>
              </a:spcBef>
              <a:spcAft>
                <a:spcPct val="0"/>
              </a:spcAft>
              <a:buClr>
                <a:schemeClr val="folHlink"/>
              </a:buClr>
              <a:buSzPct val="75000"/>
              <a:buFont typeface="Monotype Sorts" pitchFamily="2" charset="2"/>
              <a:defRPr kumimoji="1" sz="2800" b="1">
                <a:solidFill>
                  <a:srgbClr val="FFFF00"/>
                </a:solidFill>
                <a:latin typeface="宋体" panose="02010600030101010101" pitchFamily="2" charset="-122"/>
                <a:ea typeface="宋体" panose="02010600030101010101" pitchFamily="2" charset="-122"/>
              </a:defRPr>
            </a:lvl7pPr>
            <a:lvl8pPr marL="3429000" indent="-228600" eaLnBrk="0" fontAlgn="base" hangingPunct="0">
              <a:lnSpc>
                <a:spcPct val="110000"/>
              </a:lnSpc>
              <a:spcBef>
                <a:spcPct val="20000"/>
              </a:spcBef>
              <a:spcAft>
                <a:spcPct val="0"/>
              </a:spcAft>
              <a:buClr>
                <a:schemeClr val="folHlink"/>
              </a:buClr>
              <a:buSzPct val="75000"/>
              <a:buFont typeface="Monotype Sorts" pitchFamily="2" charset="2"/>
              <a:defRPr kumimoji="1" sz="2800" b="1">
                <a:solidFill>
                  <a:srgbClr val="FFFF00"/>
                </a:solidFill>
                <a:latin typeface="宋体" panose="02010600030101010101" pitchFamily="2" charset="-122"/>
                <a:ea typeface="宋体" panose="02010600030101010101" pitchFamily="2" charset="-122"/>
              </a:defRPr>
            </a:lvl8pPr>
            <a:lvl9pPr marL="3886200" indent="-228600" eaLnBrk="0" fontAlgn="base" hangingPunct="0">
              <a:lnSpc>
                <a:spcPct val="110000"/>
              </a:lnSpc>
              <a:spcBef>
                <a:spcPct val="20000"/>
              </a:spcBef>
              <a:spcAft>
                <a:spcPct val="0"/>
              </a:spcAft>
              <a:buClr>
                <a:schemeClr val="folHlink"/>
              </a:buClr>
              <a:buSzPct val="75000"/>
              <a:buFont typeface="Monotype Sorts" pitchFamily="2" charset="2"/>
              <a:defRPr kumimoji="1" sz="2800" b="1">
                <a:solidFill>
                  <a:srgbClr val="FFFF00"/>
                </a:solidFill>
                <a:latin typeface="宋体" panose="02010600030101010101" pitchFamily="2" charset="-122"/>
                <a:ea typeface="宋体" panose="02010600030101010101" pitchFamily="2" charset="-122"/>
              </a:defRPr>
            </a:lvl9pPr>
          </a:lstStyle>
          <a:p>
            <a:pPr>
              <a:spcBef>
                <a:spcPct val="20000"/>
              </a:spcBef>
              <a:buClr>
                <a:schemeClr val="tx2"/>
              </a:buClr>
              <a:buSzPct val="75000"/>
              <a:buFont typeface="Monotype Sorts" pitchFamily="2" charset="2"/>
              <a:buNone/>
              <a:defRPr/>
            </a:pPr>
            <a:r>
              <a:rPr lang="en-US" altLang="zh-CN" sz="2400" dirty="0">
                <a:solidFill>
                  <a:schemeClr val="bg2"/>
                </a:solidFill>
                <a:effectLst>
                  <a:outerShdw blurRad="38100" dist="38100" dir="2700000" algn="tl">
                    <a:srgbClr val="000000"/>
                  </a:outerShdw>
                </a:effectLst>
                <a:latin typeface="Times New Roman" panose="02020603050405020304" pitchFamily="18" charset="0"/>
              </a:rPr>
              <a:t>b</a:t>
            </a:r>
          </a:p>
        </p:txBody>
      </p:sp>
      <p:sp>
        <p:nvSpPr>
          <p:cNvPr id="841798" name="Rectangle 70"/>
          <p:cNvSpPr>
            <a:spLocks noChangeArrowheads="1"/>
          </p:cNvSpPr>
          <p:nvPr/>
        </p:nvSpPr>
        <p:spPr bwMode="auto">
          <a:xfrm>
            <a:off x="6553200" y="1798638"/>
            <a:ext cx="503238" cy="396875"/>
          </a:xfrm>
          <a:prstGeom prst="rect">
            <a:avLst/>
          </a:prstGeom>
          <a:solidFill>
            <a:srgbClr val="DBFDDE"/>
          </a:solidFill>
          <a:ln w="9525">
            <a:noFill/>
            <a:miter lim="800000"/>
            <a:headEnd/>
            <a:tailEnd/>
          </a:ln>
          <a:effectLst/>
        </p:spPr>
        <p:txBody>
          <a:bodyPr lIns="92075" tIns="46038" rIns="92075" bIns="46038"/>
          <a:lstStyle>
            <a:lvl1pPr>
              <a:defRPr kumimoji="1" sz="2800" b="1">
                <a:solidFill>
                  <a:srgbClr val="FFFF00"/>
                </a:solidFill>
                <a:latin typeface="宋体" panose="02010600030101010101" pitchFamily="2" charset="-122"/>
                <a:ea typeface="宋体" panose="02010600030101010101" pitchFamily="2" charset="-122"/>
              </a:defRPr>
            </a:lvl1pPr>
            <a:lvl2pPr marL="742950" indent="-285750">
              <a:defRPr kumimoji="1" sz="2800" b="1">
                <a:solidFill>
                  <a:srgbClr val="FFFF00"/>
                </a:solidFill>
                <a:latin typeface="宋体" panose="02010600030101010101" pitchFamily="2" charset="-122"/>
                <a:ea typeface="宋体" panose="02010600030101010101" pitchFamily="2" charset="-122"/>
              </a:defRPr>
            </a:lvl2pPr>
            <a:lvl3pPr marL="1143000" indent="-228600">
              <a:defRPr kumimoji="1" sz="2800" b="1">
                <a:solidFill>
                  <a:srgbClr val="FFFF00"/>
                </a:solidFill>
                <a:latin typeface="宋体" panose="02010600030101010101" pitchFamily="2" charset="-122"/>
                <a:ea typeface="宋体" panose="02010600030101010101" pitchFamily="2" charset="-122"/>
              </a:defRPr>
            </a:lvl3pPr>
            <a:lvl4pPr marL="1600200" indent="-228600">
              <a:defRPr kumimoji="1" sz="2800" b="1">
                <a:solidFill>
                  <a:srgbClr val="FFFF00"/>
                </a:solidFill>
                <a:latin typeface="宋体" panose="02010600030101010101" pitchFamily="2" charset="-122"/>
                <a:ea typeface="宋体" panose="02010600030101010101" pitchFamily="2" charset="-122"/>
              </a:defRPr>
            </a:lvl4pPr>
            <a:lvl5pPr marL="2057400" indent="-228600">
              <a:defRPr kumimoji="1" sz="2800" b="1">
                <a:solidFill>
                  <a:srgbClr val="FFFF00"/>
                </a:solidFill>
                <a:latin typeface="宋体" panose="02010600030101010101" pitchFamily="2" charset="-122"/>
                <a:ea typeface="宋体" panose="02010600030101010101" pitchFamily="2" charset="-122"/>
              </a:defRPr>
            </a:lvl5pPr>
            <a:lvl6pPr marL="2514600" indent="-228600" eaLnBrk="0" fontAlgn="base" hangingPunct="0">
              <a:lnSpc>
                <a:spcPct val="110000"/>
              </a:lnSpc>
              <a:spcBef>
                <a:spcPct val="20000"/>
              </a:spcBef>
              <a:spcAft>
                <a:spcPct val="0"/>
              </a:spcAft>
              <a:buClr>
                <a:schemeClr val="folHlink"/>
              </a:buClr>
              <a:buSzPct val="75000"/>
              <a:buFont typeface="Monotype Sorts" pitchFamily="2" charset="2"/>
              <a:defRPr kumimoji="1" sz="2800" b="1">
                <a:solidFill>
                  <a:srgbClr val="FFFF00"/>
                </a:solidFill>
                <a:latin typeface="宋体" panose="02010600030101010101" pitchFamily="2" charset="-122"/>
                <a:ea typeface="宋体" panose="02010600030101010101" pitchFamily="2" charset="-122"/>
              </a:defRPr>
            </a:lvl6pPr>
            <a:lvl7pPr marL="2971800" indent="-228600" eaLnBrk="0" fontAlgn="base" hangingPunct="0">
              <a:lnSpc>
                <a:spcPct val="110000"/>
              </a:lnSpc>
              <a:spcBef>
                <a:spcPct val="20000"/>
              </a:spcBef>
              <a:spcAft>
                <a:spcPct val="0"/>
              </a:spcAft>
              <a:buClr>
                <a:schemeClr val="folHlink"/>
              </a:buClr>
              <a:buSzPct val="75000"/>
              <a:buFont typeface="Monotype Sorts" pitchFamily="2" charset="2"/>
              <a:defRPr kumimoji="1" sz="2800" b="1">
                <a:solidFill>
                  <a:srgbClr val="FFFF00"/>
                </a:solidFill>
                <a:latin typeface="宋体" panose="02010600030101010101" pitchFamily="2" charset="-122"/>
                <a:ea typeface="宋体" panose="02010600030101010101" pitchFamily="2" charset="-122"/>
              </a:defRPr>
            </a:lvl7pPr>
            <a:lvl8pPr marL="3429000" indent="-228600" eaLnBrk="0" fontAlgn="base" hangingPunct="0">
              <a:lnSpc>
                <a:spcPct val="110000"/>
              </a:lnSpc>
              <a:spcBef>
                <a:spcPct val="20000"/>
              </a:spcBef>
              <a:spcAft>
                <a:spcPct val="0"/>
              </a:spcAft>
              <a:buClr>
                <a:schemeClr val="folHlink"/>
              </a:buClr>
              <a:buSzPct val="75000"/>
              <a:buFont typeface="Monotype Sorts" pitchFamily="2" charset="2"/>
              <a:defRPr kumimoji="1" sz="2800" b="1">
                <a:solidFill>
                  <a:srgbClr val="FFFF00"/>
                </a:solidFill>
                <a:latin typeface="宋体" panose="02010600030101010101" pitchFamily="2" charset="-122"/>
                <a:ea typeface="宋体" panose="02010600030101010101" pitchFamily="2" charset="-122"/>
              </a:defRPr>
            </a:lvl8pPr>
            <a:lvl9pPr marL="3886200" indent="-228600" eaLnBrk="0" fontAlgn="base" hangingPunct="0">
              <a:lnSpc>
                <a:spcPct val="110000"/>
              </a:lnSpc>
              <a:spcBef>
                <a:spcPct val="20000"/>
              </a:spcBef>
              <a:spcAft>
                <a:spcPct val="0"/>
              </a:spcAft>
              <a:buClr>
                <a:schemeClr val="folHlink"/>
              </a:buClr>
              <a:buSzPct val="75000"/>
              <a:buFont typeface="Monotype Sorts" pitchFamily="2" charset="2"/>
              <a:defRPr kumimoji="1" sz="2800" b="1">
                <a:solidFill>
                  <a:srgbClr val="FFFF00"/>
                </a:solidFill>
                <a:latin typeface="宋体" panose="02010600030101010101" pitchFamily="2" charset="-122"/>
                <a:ea typeface="宋体" panose="02010600030101010101" pitchFamily="2" charset="-122"/>
              </a:defRPr>
            </a:lvl9pPr>
          </a:lstStyle>
          <a:p>
            <a:pPr>
              <a:spcBef>
                <a:spcPct val="20000"/>
              </a:spcBef>
              <a:buClr>
                <a:schemeClr val="tx2"/>
              </a:buClr>
              <a:buSzPct val="75000"/>
              <a:buFont typeface="Monotype Sorts" pitchFamily="2" charset="2"/>
              <a:buNone/>
              <a:defRPr/>
            </a:pPr>
            <a:r>
              <a:rPr lang="en-US" altLang="zh-CN" sz="2400" dirty="0">
                <a:solidFill>
                  <a:schemeClr val="bg2"/>
                </a:solidFill>
                <a:effectLst>
                  <a:outerShdw blurRad="38100" dist="38100" dir="2700000" algn="tl">
                    <a:srgbClr val="000000"/>
                  </a:outerShdw>
                </a:effectLst>
                <a:latin typeface="Times New Roman" panose="02020603050405020304" pitchFamily="18" charset="0"/>
              </a:rPr>
              <a:t>a</a:t>
            </a:r>
          </a:p>
        </p:txBody>
      </p:sp>
      <p:sp>
        <p:nvSpPr>
          <p:cNvPr id="70"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41825"/>
                                        </p:tgtEl>
                                        <p:attrNameLst>
                                          <p:attrName>style.visibility</p:attrName>
                                        </p:attrNameLst>
                                      </p:cBhvr>
                                      <p:to>
                                        <p:strVal val="visible"/>
                                      </p:to>
                                    </p:set>
                                    <p:animEffect transition="in" filter="dissolve">
                                      <p:cBhvr>
                                        <p:cTn id="7" dur="500"/>
                                        <p:tgtEl>
                                          <p:spTgt spid="8418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41826"/>
                                        </p:tgtEl>
                                        <p:attrNameLst>
                                          <p:attrName>style.visibility</p:attrName>
                                        </p:attrNameLst>
                                      </p:cBhvr>
                                      <p:to>
                                        <p:strVal val="visible"/>
                                      </p:to>
                                    </p:set>
                                    <p:animEffect transition="in" filter="dissolve">
                                      <p:cBhvr>
                                        <p:cTn id="12" dur="500"/>
                                        <p:tgtEl>
                                          <p:spTgt spid="8418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41796"/>
                                        </p:tgtEl>
                                        <p:attrNameLst>
                                          <p:attrName>style.visibility</p:attrName>
                                        </p:attrNameLst>
                                      </p:cBhvr>
                                      <p:to>
                                        <p:strVal val="visible"/>
                                      </p:to>
                                    </p:set>
                                    <p:animEffect transition="in" filter="dissolve">
                                      <p:cBhvr>
                                        <p:cTn id="17" dur="500"/>
                                        <p:tgtEl>
                                          <p:spTgt spid="8417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41827"/>
                                        </p:tgtEl>
                                        <p:attrNameLst>
                                          <p:attrName>style.visibility</p:attrName>
                                        </p:attrNameLst>
                                      </p:cBhvr>
                                      <p:to>
                                        <p:strVal val="visible"/>
                                      </p:to>
                                    </p:set>
                                    <p:animEffect transition="in" filter="dissolve">
                                      <p:cBhvr>
                                        <p:cTn id="22" dur="500"/>
                                        <p:tgtEl>
                                          <p:spTgt spid="8418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41828"/>
                                        </p:tgtEl>
                                        <p:attrNameLst>
                                          <p:attrName>style.visibility</p:attrName>
                                        </p:attrNameLst>
                                      </p:cBhvr>
                                      <p:to>
                                        <p:strVal val="visible"/>
                                      </p:to>
                                    </p:set>
                                    <p:animEffect transition="in" filter="dissolve">
                                      <p:cBhvr>
                                        <p:cTn id="27" dur="500"/>
                                        <p:tgtEl>
                                          <p:spTgt spid="8418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41829"/>
                                        </p:tgtEl>
                                        <p:attrNameLst>
                                          <p:attrName>style.visibility</p:attrName>
                                        </p:attrNameLst>
                                      </p:cBhvr>
                                      <p:to>
                                        <p:strVal val="visible"/>
                                      </p:to>
                                    </p:set>
                                    <p:animEffect transition="in" filter="dissolve">
                                      <p:cBhvr>
                                        <p:cTn id="32" dur="500"/>
                                        <p:tgtEl>
                                          <p:spTgt spid="8418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841795"/>
                                        </p:tgtEl>
                                        <p:attrNameLst>
                                          <p:attrName>style.visibility</p:attrName>
                                        </p:attrNameLst>
                                      </p:cBhvr>
                                      <p:to>
                                        <p:strVal val="visible"/>
                                      </p:to>
                                    </p:set>
                                    <p:animEffect transition="in" filter="dissolve">
                                      <p:cBhvr>
                                        <p:cTn id="37" dur="500"/>
                                        <p:tgtEl>
                                          <p:spTgt spid="84179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841830"/>
                                        </p:tgtEl>
                                        <p:attrNameLst>
                                          <p:attrName>style.visibility</p:attrName>
                                        </p:attrNameLst>
                                      </p:cBhvr>
                                      <p:to>
                                        <p:strVal val="visible"/>
                                      </p:to>
                                    </p:set>
                                    <p:animEffect transition="in" filter="dissolve">
                                      <p:cBhvr>
                                        <p:cTn id="42" dur="500"/>
                                        <p:tgtEl>
                                          <p:spTgt spid="84183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841831"/>
                                        </p:tgtEl>
                                        <p:attrNameLst>
                                          <p:attrName>style.visibility</p:attrName>
                                        </p:attrNameLst>
                                      </p:cBhvr>
                                      <p:to>
                                        <p:strVal val="visible"/>
                                      </p:to>
                                    </p:set>
                                    <p:animEffect transition="in" filter="dissolve">
                                      <p:cBhvr>
                                        <p:cTn id="47" dur="500"/>
                                        <p:tgtEl>
                                          <p:spTgt spid="84183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841832"/>
                                        </p:tgtEl>
                                        <p:attrNameLst>
                                          <p:attrName>style.visibility</p:attrName>
                                        </p:attrNameLst>
                                      </p:cBhvr>
                                      <p:to>
                                        <p:strVal val="visible"/>
                                      </p:to>
                                    </p:set>
                                    <p:animEffect transition="in" filter="dissolve">
                                      <p:cBhvr>
                                        <p:cTn id="52" dur="500"/>
                                        <p:tgtEl>
                                          <p:spTgt spid="84183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841794"/>
                                        </p:tgtEl>
                                        <p:attrNameLst>
                                          <p:attrName>style.visibility</p:attrName>
                                        </p:attrNameLst>
                                      </p:cBhvr>
                                      <p:to>
                                        <p:strVal val="visible"/>
                                      </p:to>
                                    </p:set>
                                    <p:animEffect transition="in" filter="dissolve">
                                      <p:cBhvr>
                                        <p:cTn id="57" dur="500"/>
                                        <p:tgtEl>
                                          <p:spTgt spid="84179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841793"/>
                                        </p:tgtEl>
                                        <p:attrNameLst>
                                          <p:attrName>style.visibility</p:attrName>
                                        </p:attrNameLst>
                                      </p:cBhvr>
                                      <p:to>
                                        <p:strVal val="visible"/>
                                      </p:to>
                                    </p:set>
                                    <p:animEffect transition="in" filter="blinds(horizontal)">
                                      <p:cBhvr>
                                        <p:cTn id="62" dur="500"/>
                                        <p:tgtEl>
                                          <p:spTgt spid="84179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841792"/>
                                        </p:tgtEl>
                                        <p:attrNameLst>
                                          <p:attrName>style.visibility</p:attrName>
                                        </p:attrNameLst>
                                      </p:cBhvr>
                                      <p:to>
                                        <p:strVal val="visible"/>
                                      </p:to>
                                    </p:set>
                                    <p:animEffect transition="in" filter="dissolve">
                                      <p:cBhvr>
                                        <p:cTn id="67" dur="500"/>
                                        <p:tgtEl>
                                          <p:spTgt spid="84179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841791"/>
                                        </p:tgtEl>
                                        <p:attrNameLst>
                                          <p:attrName>style.visibility</p:attrName>
                                        </p:attrNameLst>
                                      </p:cBhvr>
                                      <p:to>
                                        <p:strVal val="visible"/>
                                      </p:to>
                                    </p:set>
                                    <p:animEffect transition="in" filter="dissolve">
                                      <p:cBhvr>
                                        <p:cTn id="72" dur="500"/>
                                        <p:tgtEl>
                                          <p:spTgt spid="84179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841790"/>
                                        </p:tgtEl>
                                        <p:attrNameLst>
                                          <p:attrName>style.visibility</p:attrName>
                                        </p:attrNameLst>
                                      </p:cBhvr>
                                      <p:to>
                                        <p:strVal val="visible"/>
                                      </p:to>
                                    </p:set>
                                    <p:animEffect transition="in" filter="blinds(horizontal)">
                                      <p:cBhvr>
                                        <p:cTn id="77" dur="500"/>
                                        <p:tgtEl>
                                          <p:spTgt spid="84179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841789"/>
                                        </p:tgtEl>
                                        <p:attrNameLst>
                                          <p:attrName>style.visibility</p:attrName>
                                        </p:attrNameLst>
                                      </p:cBhvr>
                                      <p:to>
                                        <p:strVal val="visible"/>
                                      </p:to>
                                    </p:set>
                                    <p:animEffect transition="in" filter="dissolve">
                                      <p:cBhvr>
                                        <p:cTn id="82" dur="500"/>
                                        <p:tgtEl>
                                          <p:spTgt spid="841789"/>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841836"/>
                                        </p:tgtEl>
                                        <p:attrNameLst>
                                          <p:attrName>style.visibility</p:attrName>
                                        </p:attrNameLst>
                                      </p:cBhvr>
                                      <p:to>
                                        <p:strVal val="visible"/>
                                      </p:to>
                                    </p:set>
                                    <p:animEffect transition="in" filter="dissolve">
                                      <p:cBhvr>
                                        <p:cTn id="87" dur="500"/>
                                        <p:tgtEl>
                                          <p:spTgt spid="841836"/>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nodeType="clickEffect">
                                  <p:stCondLst>
                                    <p:cond delay="0"/>
                                  </p:stCondLst>
                                  <p:childTnLst>
                                    <p:set>
                                      <p:cBhvr>
                                        <p:cTn id="91" dur="1" fill="hold">
                                          <p:stCondLst>
                                            <p:cond delay="0"/>
                                          </p:stCondLst>
                                        </p:cTn>
                                        <p:tgtEl>
                                          <p:spTgt spid="2"/>
                                        </p:tgtEl>
                                        <p:attrNameLst>
                                          <p:attrName>style.visibility</p:attrName>
                                        </p:attrNameLst>
                                      </p:cBhvr>
                                      <p:to>
                                        <p:strVal val="visible"/>
                                      </p:to>
                                    </p:set>
                                    <p:animEffect transition="in" filter="dissolve">
                                      <p:cBhvr>
                                        <p:cTn id="92" dur="500"/>
                                        <p:tgtEl>
                                          <p:spTgt spid="2"/>
                                        </p:tgtEl>
                                      </p:cBhvr>
                                    </p:animEffect>
                                  </p:childTnLst>
                                </p:cTn>
                              </p:par>
                            </p:childTnLst>
                          </p:cTn>
                        </p:par>
                        <p:par>
                          <p:cTn id="93" fill="hold" nodeType="afterGroup">
                            <p:stCondLst>
                              <p:cond delay="500"/>
                            </p:stCondLst>
                            <p:childTnLst>
                              <p:par>
                                <p:cTn id="94" presetID="2" presetClass="entr" presetSubtype="6" fill="hold" grpId="0" nodeType="afterEffect">
                                  <p:stCondLst>
                                    <p:cond delay="0"/>
                                  </p:stCondLst>
                                  <p:childTnLst>
                                    <p:set>
                                      <p:cBhvr>
                                        <p:cTn id="95" dur="1" fill="hold">
                                          <p:stCondLst>
                                            <p:cond delay="0"/>
                                          </p:stCondLst>
                                        </p:cTn>
                                        <p:tgtEl>
                                          <p:spTgt spid="70"/>
                                        </p:tgtEl>
                                        <p:attrNameLst>
                                          <p:attrName>style.visibility</p:attrName>
                                        </p:attrNameLst>
                                      </p:cBhvr>
                                      <p:to>
                                        <p:strVal val="visible"/>
                                      </p:to>
                                    </p:set>
                                    <p:anim calcmode="lin" valueType="num">
                                      <p:cBhvr additive="base">
                                        <p:cTn id="96" dur="500" fill="hold"/>
                                        <p:tgtEl>
                                          <p:spTgt spid="70"/>
                                        </p:tgtEl>
                                        <p:attrNameLst>
                                          <p:attrName>ppt_x</p:attrName>
                                        </p:attrNameLst>
                                      </p:cBhvr>
                                      <p:tavLst>
                                        <p:tav tm="0">
                                          <p:val>
                                            <p:strVal val="1+#ppt_w/2"/>
                                          </p:val>
                                        </p:tav>
                                        <p:tav tm="100000">
                                          <p:val>
                                            <p:strVal val="#ppt_x"/>
                                          </p:val>
                                        </p:tav>
                                      </p:tavLst>
                                    </p:anim>
                                    <p:anim calcmode="lin" valueType="num">
                                      <p:cBhvr additive="base">
                                        <p:cTn id="97"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1789" grpId="0" animBg="1"/>
      <p:bldP spid="841790" grpId="0" animBg="1"/>
      <p:bldP spid="841791" grpId="0" animBg="1"/>
      <p:bldP spid="841792" grpId="0" animBg="1"/>
      <p:bldP spid="841793" grpId="0" animBg="1"/>
      <p:bldP spid="841794" grpId="0" animBg="1"/>
      <p:bldP spid="841795" grpId="0" animBg="1"/>
      <p:bldP spid="841796" grpId="0" animBg="1"/>
      <p:bldP spid="841825" grpId="0" animBg="1" autoUpdateAnimBg="0"/>
      <p:bldP spid="841826" grpId="0" animBg="1" autoUpdateAnimBg="0"/>
      <p:bldP spid="841827" grpId="0" animBg="1" autoUpdateAnimBg="0"/>
      <p:bldP spid="841828" grpId="0" animBg="1" autoUpdateAnimBg="0"/>
      <p:bldP spid="841829" grpId="0" animBg="1" autoUpdateAnimBg="0"/>
      <p:bldP spid="841830" grpId="0" animBg="1" autoUpdateAnimBg="0"/>
      <p:bldP spid="841831" grpId="0" animBg="1" autoUpdateAnimBg="0"/>
      <p:bldP spid="841832" grpId="0" animBg="1" autoUpdateAnimBg="0"/>
      <p:bldP spid="841836" grpId="0" animBg="1"/>
      <p:bldP spid="70"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 name="日期占位符 3"/>
          <p:cNvSpPr>
            <a:spLocks noGrp="1"/>
          </p:cNvSpPr>
          <p:nvPr>
            <p:ph type="dt" sz="quarter" idx="10"/>
          </p:nvPr>
        </p:nvSpPr>
        <p:spPr/>
        <p:txBody>
          <a:bodyPr/>
          <a:lstStyle/>
          <a:p>
            <a:pPr>
              <a:defRPr/>
            </a:pPr>
            <a:fld id="{534C28DC-B86F-4F58-B613-74D259F33E5B}" type="datetime1">
              <a:rPr lang="zh-CN" altLang="en-US"/>
              <a:pPr>
                <a:defRPr/>
              </a:pPr>
              <a:t>2020/10/7</a:t>
            </a:fld>
            <a:endParaRPr lang="en-US" altLang="zh-CN"/>
          </a:p>
        </p:txBody>
      </p:sp>
      <p:sp>
        <p:nvSpPr>
          <p:cNvPr id="675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860EF2B9-D6A5-495F-A2A0-1E96ACE3052B}" type="slidenum">
              <a:rPr lang="en-US" altLang="zh-CN" sz="1400" smtClean="0"/>
              <a:pPr>
                <a:spcBef>
                  <a:spcPct val="0"/>
                </a:spcBef>
                <a:buClrTx/>
                <a:buSzTx/>
                <a:buFontTx/>
                <a:buNone/>
              </a:pPr>
              <a:t>51</a:t>
            </a:fld>
            <a:endParaRPr lang="en-US" altLang="zh-CN" sz="1400"/>
          </a:p>
        </p:txBody>
      </p:sp>
      <p:sp>
        <p:nvSpPr>
          <p:cNvPr id="764983" name="Text Box 55"/>
          <p:cNvSpPr txBox="1">
            <a:spLocks noChangeArrowheads="1"/>
          </p:cNvSpPr>
          <p:nvPr/>
        </p:nvSpPr>
        <p:spPr bwMode="auto">
          <a:xfrm>
            <a:off x="285750" y="3127375"/>
            <a:ext cx="3313113" cy="503238"/>
          </a:xfrm>
          <a:prstGeom prst="rect">
            <a:avLst/>
          </a:prstGeom>
          <a:solidFill>
            <a:schemeClr val="tx2">
              <a:lumMod val="20000"/>
              <a:lumOff val="80000"/>
            </a:schemeClr>
          </a:solidFill>
          <a:ln w="9525">
            <a:noFill/>
            <a:miter lim="800000"/>
            <a:headEnd/>
            <a:tailEnd/>
          </a:ln>
          <a:effectLst/>
        </p:spPr>
        <p:txBody>
          <a:bodyPr lIns="0" tIns="72000" rIns="0" bIns="0">
            <a:spAutoFit/>
          </a:bodyPr>
          <a:lstStyle/>
          <a:p>
            <a:pPr>
              <a:spcBef>
                <a:spcPct val="50000"/>
              </a:spcBef>
              <a:spcAft>
                <a:spcPct val="50000"/>
              </a:spcAft>
              <a:buClr>
                <a:schemeClr val="folHlink"/>
              </a:buClr>
              <a:buSzPct val="75000"/>
              <a:buFont typeface="Monotype Sorts" pitchFamily="2" charset="2"/>
              <a:buNone/>
              <a:defRPr/>
            </a:pPr>
            <a:r>
              <a:rPr lang="en-US" altLang="zh-CN" dirty="0">
                <a:solidFill>
                  <a:schemeClr val="bg2"/>
                </a:solidFill>
                <a:latin typeface="+mj-lt"/>
              </a:rPr>
              <a:t>δ</a:t>
            </a:r>
            <a:r>
              <a:rPr lang="en-US" altLang="zh-CN" dirty="0">
                <a:solidFill>
                  <a:schemeClr val="bg2"/>
                </a:solidFill>
                <a:effectLst>
                  <a:outerShdw blurRad="38100" dist="38100" dir="2700000" algn="tl">
                    <a:srgbClr val="C0C0C0"/>
                  </a:outerShdw>
                </a:effectLst>
                <a:latin typeface="Times New Roman" pitchFamily="18" charset="0"/>
              </a:rPr>
              <a:t>(1,a)=2   </a:t>
            </a:r>
            <a:r>
              <a:rPr lang="en-US" altLang="zh-CN" dirty="0">
                <a:solidFill>
                  <a:schemeClr val="bg2"/>
                </a:solidFill>
                <a:latin typeface="+mn-lt"/>
              </a:rPr>
              <a:t>δ</a:t>
            </a:r>
            <a:r>
              <a:rPr lang="en-US" altLang="zh-CN" dirty="0">
                <a:solidFill>
                  <a:schemeClr val="bg2"/>
                </a:solidFill>
                <a:effectLst>
                  <a:outerShdw blurRad="38100" dist="38100" dir="2700000" algn="tl">
                    <a:srgbClr val="C0C0C0"/>
                  </a:outerShdw>
                </a:effectLst>
                <a:latin typeface="Times New Roman" pitchFamily="18" charset="0"/>
              </a:rPr>
              <a:t>(2,a)=2</a:t>
            </a:r>
          </a:p>
        </p:txBody>
      </p:sp>
      <p:sp>
        <p:nvSpPr>
          <p:cNvPr id="765011" name="Rectangle 83"/>
          <p:cNvSpPr>
            <a:spLocks noChangeArrowheads="1"/>
          </p:cNvSpPr>
          <p:nvPr/>
        </p:nvSpPr>
        <p:spPr bwMode="auto">
          <a:xfrm>
            <a:off x="4724400" y="304800"/>
            <a:ext cx="3883025" cy="590550"/>
          </a:xfrm>
          <a:prstGeom prst="rect">
            <a:avLst/>
          </a:prstGeom>
          <a:noFill/>
          <a:ln w="9525">
            <a:noFill/>
            <a:miter lim="800000"/>
            <a:headEnd/>
            <a:tailEnd/>
          </a:ln>
          <a:effectLst/>
        </p:spPr>
        <p:txBody>
          <a:bodyPr lIns="92075" tIns="46038" rIns="92075" bIns="46038">
            <a:spAutoFit/>
          </a:bodyPr>
          <a:lstStyle/>
          <a:p>
            <a:pPr>
              <a:lnSpc>
                <a:spcPct val="110000"/>
              </a:lnSpc>
              <a:spcBef>
                <a:spcPct val="20000"/>
              </a:spcBef>
              <a:buClr>
                <a:schemeClr val="folHlink"/>
              </a:buClr>
              <a:buSzPct val="75000"/>
              <a:defRPr/>
            </a:pPr>
            <a:r>
              <a:rPr lang="zh-CN" altLang="en-US" sz="3200" dirty="0">
                <a:solidFill>
                  <a:schemeClr val="bg1"/>
                </a:solidFill>
                <a:effectLst>
                  <a:outerShdw blurRad="38100" dist="38100" dir="2700000" algn="tl">
                    <a:srgbClr val="000000"/>
                  </a:outerShdw>
                </a:effectLst>
                <a:latin typeface="Times New Roman" pitchFamily="18" charset="0"/>
                <a:sym typeface="Wingdings" pitchFamily="2" charset="2"/>
              </a:rPr>
              <a:t>（</a:t>
            </a:r>
            <a:r>
              <a:rPr lang="en-US" altLang="zh-CN" sz="3200" dirty="0">
                <a:solidFill>
                  <a:schemeClr val="bg1"/>
                </a:solidFill>
                <a:effectLst>
                  <a:outerShdw blurRad="38100" dist="38100" dir="2700000" algn="tl">
                    <a:srgbClr val="000000"/>
                  </a:outerShdw>
                </a:effectLst>
                <a:latin typeface="Times New Roman" pitchFamily="18" charset="0"/>
                <a:sym typeface="Wingdings" pitchFamily="2" charset="2"/>
              </a:rPr>
              <a:t>3</a:t>
            </a:r>
            <a:r>
              <a:rPr lang="zh-CN" altLang="en-US" sz="3200" dirty="0">
                <a:solidFill>
                  <a:schemeClr val="bg1"/>
                </a:solidFill>
                <a:effectLst>
                  <a:outerShdw blurRad="38100" dist="38100" dir="2700000" algn="tl">
                    <a:srgbClr val="000000"/>
                  </a:outerShdw>
                </a:effectLst>
                <a:latin typeface="Times New Roman" pitchFamily="18" charset="0"/>
                <a:sym typeface="Wingdings" pitchFamily="2" charset="2"/>
              </a:rPr>
              <a:t>）</a:t>
            </a:r>
            <a:r>
              <a:rPr lang="en-US" altLang="zh-CN" sz="3200" dirty="0">
                <a:solidFill>
                  <a:schemeClr val="bg1"/>
                </a:solidFill>
                <a:effectLst>
                  <a:outerShdw blurRad="38100" dist="38100" dir="2700000" algn="tl">
                    <a:srgbClr val="000000"/>
                  </a:outerShdw>
                </a:effectLst>
                <a:latin typeface="Times New Roman" pitchFamily="18" charset="0"/>
                <a:sym typeface="Wingdings" pitchFamily="2" charset="2"/>
              </a:rPr>
              <a:t>DFA</a:t>
            </a:r>
            <a:r>
              <a:rPr lang="zh-CN" altLang="en-US" sz="3200" dirty="0">
                <a:solidFill>
                  <a:schemeClr val="bg1"/>
                </a:solidFill>
                <a:effectLst>
                  <a:outerShdw blurRad="38100" dist="38100" dir="2700000" algn="tl">
                    <a:srgbClr val="000000"/>
                  </a:outerShdw>
                </a:effectLst>
                <a:latin typeface="Times New Roman" pitchFamily="18" charset="0"/>
              </a:rPr>
              <a:t>最小化</a:t>
            </a:r>
          </a:p>
        </p:txBody>
      </p:sp>
      <p:sp>
        <p:nvSpPr>
          <p:cNvPr id="765012" name="Rectangle 84"/>
          <p:cNvSpPr>
            <a:spLocks noChangeArrowheads="1"/>
          </p:cNvSpPr>
          <p:nvPr/>
        </p:nvSpPr>
        <p:spPr bwMode="auto">
          <a:xfrm>
            <a:off x="3689350" y="1273175"/>
            <a:ext cx="5367338" cy="566738"/>
          </a:xfrm>
          <a:prstGeom prst="rect">
            <a:avLst/>
          </a:prstGeom>
          <a:noFill/>
          <a:ln w="9525">
            <a:noFill/>
            <a:miter lim="800000"/>
            <a:headEnd/>
            <a:tailEnd/>
          </a:ln>
          <a:effectLst/>
        </p:spPr>
        <p:txBody>
          <a:bodyPr lIns="92075" tIns="46038" rIns="92075" bIns="46038">
            <a:spAutoFit/>
          </a:bodyPr>
          <a:lstStyle/>
          <a:p>
            <a:pPr>
              <a:lnSpc>
                <a:spcPct val="110000"/>
              </a:lnSpc>
              <a:spcBef>
                <a:spcPct val="20000"/>
              </a:spcBef>
              <a:buClr>
                <a:schemeClr val="folHlink"/>
              </a:buClr>
              <a:buSzPct val="75000"/>
              <a:buFont typeface="Monotype Sorts" pitchFamily="2" charset="2"/>
              <a:buNone/>
              <a:defRPr/>
            </a:pPr>
            <a:r>
              <a:rPr lang="zh-CN" altLang="en-US" dirty="0">
                <a:solidFill>
                  <a:schemeClr val="bg2"/>
                </a:solidFill>
                <a:effectLst>
                  <a:outerShdw blurRad="38100" dist="38100" dir="2700000" algn="tl">
                    <a:srgbClr val="000000"/>
                  </a:outerShdw>
                </a:effectLst>
                <a:latin typeface="Times New Roman" pitchFamily="18" charset="0"/>
              </a:rPr>
              <a:t>初始划分 </a:t>
            </a:r>
            <a:r>
              <a:rPr lang="en-US" altLang="zh-CN" dirty="0">
                <a:solidFill>
                  <a:schemeClr val="bg2"/>
                </a:solidFill>
                <a:effectLst>
                  <a:outerShdw blurRad="38100" dist="38100" dir="2700000" algn="tl">
                    <a:srgbClr val="000000"/>
                  </a:outerShdw>
                </a:effectLst>
                <a:latin typeface="Times New Roman" pitchFamily="18" charset="0"/>
              </a:rPr>
              <a:t>: K1={3} </a:t>
            </a:r>
            <a:r>
              <a:rPr lang="zh-CN" altLang="en-US" dirty="0">
                <a:solidFill>
                  <a:schemeClr val="bg2"/>
                </a:solidFill>
                <a:effectLst>
                  <a:outerShdw blurRad="38100" dist="38100" dir="2700000" algn="tl">
                    <a:srgbClr val="000000"/>
                  </a:outerShdw>
                </a:effectLst>
                <a:latin typeface="Times New Roman" pitchFamily="18" charset="0"/>
              </a:rPr>
              <a:t>和 </a:t>
            </a:r>
            <a:r>
              <a:rPr lang="en-US" altLang="zh-CN" dirty="0">
                <a:solidFill>
                  <a:schemeClr val="bg2"/>
                </a:solidFill>
                <a:effectLst>
                  <a:outerShdw blurRad="38100" dist="38100" dir="2700000" algn="tl">
                    <a:srgbClr val="000000"/>
                  </a:outerShdw>
                </a:effectLst>
                <a:latin typeface="Times New Roman" pitchFamily="18" charset="0"/>
              </a:rPr>
              <a:t>K2={1</a:t>
            </a:r>
            <a:r>
              <a:rPr lang="zh-CN" altLang="en-US" dirty="0">
                <a:solidFill>
                  <a:schemeClr val="bg2"/>
                </a:solidFill>
                <a:effectLst>
                  <a:outerShdw blurRad="38100" dist="38100" dir="2700000" algn="tl">
                    <a:srgbClr val="000000"/>
                  </a:outerShdw>
                </a:effectLst>
                <a:latin typeface="Times New Roman" pitchFamily="18" charset="0"/>
              </a:rPr>
              <a:t>，</a:t>
            </a:r>
            <a:r>
              <a:rPr lang="en-US" altLang="zh-CN" dirty="0">
                <a:solidFill>
                  <a:schemeClr val="bg2"/>
                </a:solidFill>
                <a:effectLst>
                  <a:outerShdw blurRad="38100" dist="38100" dir="2700000" algn="tl">
                    <a:srgbClr val="000000"/>
                  </a:outerShdw>
                </a:effectLst>
                <a:latin typeface="Times New Roman" pitchFamily="18" charset="0"/>
              </a:rPr>
              <a:t>2}</a:t>
            </a:r>
          </a:p>
        </p:txBody>
      </p:sp>
      <p:grpSp>
        <p:nvGrpSpPr>
          <p:cNvPr id="2" name="Group 92"/>
          <p:cNvGrpSpPr>
            <a:grpSpLocks/>
          </p:cNvGrpSpPr>
          <p:nvPr/>
        </p:nvGrpSpPr>
        <p:grpSpPr bwMode="auto">
          <a:xfrm>
            <a:off x="3995738" y="5013325"/>
            <a:ext cx="2514600" cy="611188"/>
            <a:chOff x="2448" y="2928"/>
            <a:chExt cx="1584" cy="385"/>
          </a:xfrm>
        </p:grpSpPr>
        <p:sp>
          <p:nvSpPr>
            <p:cNvPr id="764986" name="Line 58"/>
            <p:cNvSpPr>
              <a:spLocks noChangeShapeType="1"/>
            </p:cNvSpPr>
            <p:nvPr/>
          </p:nvSpPr>
          <p:spPr bwMode="auto">
            <a:xfrm flipV="1">
              <a:off x="2448" y="3312"/>
              <a:ext cx="1584" cy="1"/>
            </a:xfrm>
            <a:prstGeom prst="line">
              <a:avLst/>
            </a:prstGeom>
            <a:noFill/>
            <a:ln w="38100">
              <a:solidFill>
                <a:schemeClr val="bg2"/>
              </a:solidFill>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67623" name="Text Box 60"/>
            <p:cNvSpPr txBox="1">
              <a:spLocks noChangeArrowheads="1"/>
            </p:cNvSpPr>
            <p:nvPr/>
          </p:nvSpPr>
          <p:spPr bwMode="auto">
            <a:xfrm>
              <a:off x="3216" y="292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chemeClr val="bg2"/>
                  </a:solidFill>
                </a:rPr>
                <a:t>b</a:t>
              </a:r>
              <a:endParaRPr lang="en-US" altLang="zh-CN" sz="2400" b="0">
                <a:solidFill>
                  <a:schemeClr val="bg2"/>
                </a:solidFill>
              </a:endParaRPr>
            </a:p>
          </p:txBody>
        </p:sp>
      </p:grpSp>
      <p:grpSp>
        <p:nvGrpSpPr>
          <p:cNvPr id="3" name="Group 93"/>
          <p:cNvGrpSpPr>
            <a:grpSpLocks/>
          </p:cNvGrpSpPr>
          <p:nvPr/>
        </p:nvGrpSpPr>
        <p:grpSpPr bwMode="auto">
          <a:xfrm>
            <a:off x="3954463" y="5734050"/>
            <a:ext cx="2438400" cy="457200"/>
            <a:chOff x="2448" y="3360"/>
            <a:chExt cx="1536" cy="288"/>
          </a:xfrm>
        </p:grpSpPr>
        <p:sp>
          <p:nvSpPr>
            <p:cNvPr id="764987" name="Line 59"/>
            <p:cNvSpPr>
              <a:spLocks noChangeShapeType="1"/>
            </p:cNvSpPr>
            <p:nvPr/>
          </p:nvSpPr>
          <p:spPr bwMode="auto">
            <a:xfrm flipH="1" flipV="1">
              <a:off x="2448" y="3408"/>
              <a:ext cx="1536" cy="0"/>
            </a:xfrm>
            <a:prstGeom prst="line">
              <a:avLst/>
            </a:prstGeom>
            <a:noFill/>
            <a:ln w="38100">
              <a:solidFill>
                <a:schemeClr val="bg2"/>
              </a:solidFill>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67621" name="Text Box 61"/>
            <p:cNvSpPr txBox="1">
              <a:spLocks noChangeArrowheads="1"/>
            </p:cNvSpPr>
            <p:nvPr/>
          </p:nvSpPr>
          <p:spPr bwMode="auto">
            <a:xfrm>
              <a:off x="3168" y="336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chemeClr val="bg2"/>
                  </a:solidFill>
                </a:rPr>
                <a:t>a</a:t>
              </a:r>
              <a:endParaRPr lang="en-US" altLang="zh-CN" sz="2400" b="0">
                <a:solidFill>
                  <a:schemeClr val="bg2"/>
                </a:solidFill>
              </a:endParaRPr>
            </a:p>
          </p:txBody>
        </p:sp>
      </p:grpSp>
      <p:grpSp>
        <p:nvGrpSpPr>
          <p:cNvPr id="4" name="Group 91"/>
          <p:cNvGrpSpPr>
            <a:grpSpLocks/>
          </p:cNvGrpSpPr>
          <p:nvPr/>
        </p:nvGrpSpPr>
        <p:grpSpPr bwMode="auto">
          <a:xfrm>
            <a:off x="3203575" y="5013325"/>
            <a:ext cx="863600" cy="457200"/>
            <a:chOff x="1872" y="2928"/>
            <a:chExt cx="528" cy="288"/>
          </a:xfrm>
        </p:grpSpPr>
        <p:sp>
          <p:nvSpPr>
            <p:cNvPr id="764990" name="Freeform 62"/>
            <p:cNvSpPr>
              <a:spLocks/>
            </p:cNvSpPr>
            <p:nvPr/>
          </p:nvSpPr>
          <p:spPr bwMode="auto">
            <a:xfrm>
              <a:off x="2064" y="2928"/>
              <a:ext cx="336" cy="288"/>
            </a:xfrm>
            <a:custGeom>
              <a:avLst/>
              <a:gdLst/>
              <a:ahLst/>
              <a:cxnLst>
                <a:cxn ang="0">
                  <a:pos x="370" y="909"/>
                </a:cxn>
                <a:cxn ang="0">
                  <a:pos x="556" y="644"/>
                </a:cxn>
                <a:cxn ang="0">
                  <a:pos x="556" y="146"/>
                </a:cxn>
                <a:cxn ang="0">
                  <a:pos x="278" y="0"/>
                </a:cxn>
                <a:cxn ang="0">
                  <a:pos x="0" y="146"/>
                </a:cxn>
                <a:cxn ang="0">
                  <a:pos x="0" y="629"/>
                </a:cxn>
                <a:cxn ang="0">
                  <a:pos x="178" y="910"/>
                </a:cxn>
              </a:cxnLst>
              <a:rect l="0" t="0" r="r" b="b"/>
              <a:pathLst>
                <a:path w="556" h="910">
                  <a:moveTo>
                    <a:pt x="370" y="909"/>
                  </a:moveTo>
                  <a:lnTo>
                    <a:pt x="556" y="644"/>
                  </a:lnTo>
                  <a:lnTo>
                    <a:pt x="556" y="146"/>
                  </a:lnTo>
                  <a:lnTo>
                    <a:pt x="278" y="0"/>
                  </a:lnTo>
                  <a:lnTo>
                    <a:pt x="0" y="146"/>
                  </a:lnTo>
                  <a:lnTo>
                    <a:pt x="0" y="629"/>
                  </a:lnTo>
                  <a:lnTo>
                    <a:pt x="178" y="910"/>
                  </a:lnTo>
                </a:path>
              </a:pathLst>
            </a:custGeom>
            <a:noFill/>
            <a:ln w="38100" cap="flat" cmpd="sng">
              <a:solidFill>
                <a:schemeClr val="bg2"/>
              </a:solidFill>
              <a:prstDash val="solid"/>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67619" name="Text Box 65"/>
            <p:cNvSpPr txBox="1">
              <a:spLocks noChangeArrowheads="1"/>
            </p:cNvSpPr>
            <p:nvPr/>
          </p:nvSpPr>
          <p:spPr bwMode="auto">
            <a:xfrm>
              <a:off x="1872" y="292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chemeClr val="bg2"/>
                  </a:solidFill>
                </a:rPr>
                <a:t>a</a:t>
              </a:r>
              <a:endParaRPr lang="en-US" altLang="zh-CN" sz="2400" b="0">
                <a:solidFill>
                  <a:schemeClr val="bg2"/>
                </a:solidFill>
              </a:endParaRPr>
            </a:p>
          </p:txBody>
        </p:sp>
      </p:grpSp>
      <p:grpSp>
        <p:nvGrpSpPr>
          <p:cNvPr id="5" name="Group 94"/>
          <p:cNvGrpSpPr>
            <a:grpSpLocks/>
          </p:cNvGrpSpPr>
          <p:nvPr/>
        </p:nvGrpSpPr>
        <p:grpSpPr bwMode="auto">
          <a:xfrm>
            <a:off x="2763838" y="5505450"/>
            <a:ext cx="4114800" cy="457200"/>
            <a:chOff x="1680" y="3216"/>
            <a:chExt cx="2592" cy="288"/>
          </a:xfrm>
        </p:grpSpPr>
        <p:sp>
          <p:nvSpPr>
            <p:cNvPr id="67615" name="Oval 56"/>
            <p:cNvSpPr>
              <a:spLocks noChangeArrowheads="1"/>
            </p:cNvSpPr>
            <p:nvPr/>
          </p:nvSpPr>
          <p:spPr bwMode="auto">
            <a:xfrm>
              <a:off x="2112" y="3216"/>
              <a:ext cx="288" cy="288"/>
            </a:xfrm>
            <a:prstGeom prst="ellipse">
              <a:avLst/>
            </a:prstGeom>
            <a:solidFill>
              <a:srgbClr val="ADFFFF"/>
            </a:solidFill>
            <a:ln w="63500" cmpd="dbl">
              <a:solidFill>
                <a:srgbClr val="FF0000"/>
              </a:solidFill>
              <a:round/>
              <a:headEnd type="none" w="sm" len="sm"/>
              <a:tailEnd type="none" w="sm" len="sm"/>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2400">
                  <a:solidFill>
                    <a:schemeClr val="bg2"/>
                  </a:solidFill>
                </a:rPr>
                <a:t>1</a:t>
              </a:r>
              <a:endParaRPr lang="en-US" altLang="zh-CN" sz="2400">
                <a:solidFill>
                  <a:srgbClr val="FFFF00"/>
                </a:solidFill>
              </a:endParaRPr>
            </a:p>
          </p:txBody>
        </p:sp>
        <p:sp>
          <p:nvSpPr>
            <p:cNvPr id="67616" name="Oval 57"/>
            <p:cNvSpPr>
              <a:spLocks noChangeArrowheads="1"/>
            </p:cNvSpPr>
            <p:nvPr/>
          </p:nvSpPr>
          <p:spPr bwMode="auto">
            <a:xfrm>
              <a:off x="3984" y="3216"/>
              <a:ext cx="288" cy="262"/>
            </a:xfrm>
            <a:prstGeom prst="ellipse">
              <a:avLst/>
            </a:prstGeom>
            <a:solidFill>
              <a:srgbClr val="ADFF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2400">
                  <a:solidFill>
                    <a:schemeClr val="bg2"/>
                  </a:solidFill>
                </a:rPr>
                <a:t>3</a:t>
              </a:r>
            </a:p>
          </p:txBody>
        </p:sp>
        <p:sp>
          <p:nvSpPr>
            <p:cNvPr id="765015" name="Line 87"/>
            <p:cNvSpPr>
              <a:spLocks noChangeShapeType="1"/>
            </p:cNvSpPr>
            <p:nvPr/>
          </p:nvSpPr>
          <p:spPr bwMode="auto">
            <a:xfrm>
              <a:off x="1680" y="3360"/>
              <a:ext cx="432" cy="0"/>
            </a:xfrm>
            <a:prstGeom prst="line">
              <a:avLst/>
            </a:prstGeom>
            <a:noFill/>
            <a:ln w="60325" cmpd="dbl">
              <a:solidFill>
                <a:srgbClr val="FF0000"/>
              </a:solidFill>
              <a:round/>
              <a:headEnd/>
              <a:tailEnd type="triangle" w="med" len="med"/>
            </a:ln>
            <a:effectLst/>
          </p:spPr>
          <p:txBody>
            <a:bodyPr lIns="92075" tIns="46038" rIns="92075" bIns="46038"/>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sp>
        <p:nvSpPr>
          <p:cNvPr id="765023" name="Rectangle 95"/>
          <p:cNvSpPr>
            <a:spLocks noChangeArrowheads="1"/>
          </p:cNvSpPr>
          <p:nvPr/>
        </p:nvSpPr>
        <p:spPr bwMode="auto">
          <a:xfrm>
            <a:off x="280988" y="3814763"/>
            <a:ext cx="3317875" cy="544512"/>
          </a:xfrm>
          <a:prstGeom prst="rect">
            <a:avLst/>
          </a:prstGeom>
          <a:solidFill>
            <a:schemeClr val="tx2">
              <a:lumMod val="20000"/>
              <a:lumOff val="80000"/>
            </a:schemeClr>
          </a:solidFill>
          <a:ln w="9525">
            <a:noFill/>
            <a:miter lim="800000"/>
            <a:headEnd/>
            <a:tailEnd/>
          </a:ln>
          <a:effectLst/>
        </p:spPr>
        <p:txBody>
          <a:bodyPr lIns="92075" tIns="46038" rIns="92075" bIns="46038">
            <a:spAutoFit/>
          </a:bodyPr>
          <a:lstStyle/>
          <a:p>
            <a:pPr>
              <a:lnSpc>
                <a:spcPct val="105000"/>
              </a:lnSpc>
              <a:spcBef>
                <a:spcPct val="50000"/>
              </a:spcBef>
              <a:buClr>
                <a:schemeClr val="folHlink"/>
              </a:buClr>
              <a:buSzPct val="75000"/>
              <a:buFont typeface="Monotype Sorts" pitchFamily="2" charset="2"/>
              <a:buNone/>
              <a:defRPr/>
            </a:pPr>
            <a:r>
              <a:rPr lang="en-US" altLang="zh-CN" dirty="0">
                <a:solidFill>
                  <a:schemeClr val="bg2"/>
                </a:solidFill>
                <a:latin typeface="Times New Roman" pitchFamily="18" charset="0"/>
              </a:rPr>
              <a:t>δ</a:t>
            </a:r>
            <a:r>
              <a:rPr lang="en-US" altLang="zh-CN" dirty="0">
                <a:solidFill>
                  <a:schemeClr val="bg2"/>
                </a:solidFill>
                <a:effectLst>
                  <a:outerShdw blurRad="38100" dist="38100" dir="2700000" algn="tl">
                    <a:srgbClr val="C0C0C0"/>
                  </a:outerShdw>
                </a:effectLst>
                <a:latin typeface="Times New Roman" pitchFamily="18" charset="0"/>
              </a:rPr>
              <a:t>(1,b)=3   </a:t>
            </a:r>
            <a:r>
              <a:rPr lang="en-US" altLang="zh-CN" dirty="0">
                <a:solidFill>
                  <a:schemeClr val="bg2"/>
                </a:solidFill>
                <a:latin typeface="Times New Roman" pitchFamily="18" charset="0"/>
              </a:rPr>
              <a:t>δ</a:t>
            </a:r>
            <a:r>
              <a:rPr lang="en-US" altLang="zh-CN" dirty="0">
                <a:effectLst>
                  <a:outerShdw blurRad="38100" dist="38100" dir="2700000" algn="tl">
                    <a:srgbClr val="C0C0C0"/>
                  </a:outerShdw>
                </a:effectLst>
                <a:latin typeface="Times New Roman" pitchFamily="18" charset="0"/>
              </a:rPr>
              <a:t> </a:t>
            </a:r>
            <a:r>
              <a:rPr lang="en-US" altLang="zh-CN" dirty="0">
                <a:solidFill>
                  <a:schemeClr val="bg2"/>
                </a:solidFill>
                <a:effectLst>
                  <a:outerShdw blurRad="38100" dist="38100" dir="2700000" algn="tl">
                    <a:srgbClr val="C0C0C0"/>
                  </a:outerShdw>
                </a:effectLst>
                <a:latin typeface="Times New Roman" pitchFamily="18" charset="0"/>
              </a:rPr>
              <a:t>(2,b)=3</a:t>
            </a:r>
          </a:p>
        </p:txBody>
      </p:sp>
      <p:sp>
        <p:nvSpPr>
          <p:cNvPr id="765024" name="Text Box 96"/>
          <p:cNvSpPr txBox="1">
            <a:spLocks noChangeArrowheads="1"/>
          </p:cNvSpPr>
          <p:nvPr/>
        </p:nvSpPr>
        <p:spPr bwMode="auto">
          <a:xfrm>
            <a:off x="3614738" y="3130550"/>
            <a:ext cx="2413000" cy="523875"/>
          </a:xfrm>
          <a:prstGeom prst="rect">
            <a:avLst/>
          </a:prstGeom>
          <a:solidFill>
            <a:schemeClr val="accent6">
              <a:lumMod val="60000"/>
              <a:lumOff val="40000"/>
            </a:schemeClr>
          </a:solidFill>
          <a:ln w="9525">
            <a:noFill/>
            <a:miter lim="800000"/>
            <a:headEnd/>
            <a:tailEnd/>
          </a:ln>
          <a:effectLst/>
        </p:spPr>
        <p:txBody>
          <a:bodyPr lIns="92075" tIns="46038" rIns="92075" bIns="46038">
            <a:spAutoFit/>
          </a:bodyPr>
          <a:lstStyle/>
          <a:p>
            <a:pPr marL="457200" indent="-457200">
              <a:spcBef>
                <a:spcPts val="600"/>
              </a:spcBef>
              <a:buClr>
                <a:schemeClr val="folHlink"/>
              </a:buClr>
              <a:buSzPct val="75000"/>
              <a:buFont typeface="Monotype Sorts" pitchFamily="2" charset="2"/>
              <a:buNone/>
              <a:defRPr/>
            </a:pPr>
            <a:r>
              <a:rPr lang="en-US" altLang="zh-CN" dirty="0">
                <a:solidFill>
                  <a:schemeClr val="bg2"/>
                </a:solidFill>
                <a:effectLst>
                  <a:outerShdw blurRad="38100" dist="38100" dir="2700000" algn="tl">
                    <a:srgbClr val="000000"/>
                  </a:outerShdw>
                </a:effectLst>
                <a:latin typeface="Times New Roman" pitchFamily="18" charset="0"/>
              </a:rPr>
              <a:t>a</a:t>
            </a:r>
            <a:r>
              <a:rPr lang="zh-CN" altLang="en-US" dirty="0">
                <a:solidFill>
                  <a:schemeClr val="bg2"/>
                </a:solidFill>
                <a:effectLst>
                  <a:outerShdw blurRad="38100" dist="38100" dir="2700000" algn="tl">
                    <a:srgbClr val="000000"/>
                  </a:outerShdw>
                </a:effectLst>
                <a:latin typeface="Times New Roman" pitchFamily="18" charset="0"/>
              </a:rPr>
              <a:t>不能区分</a:t>
            </a:r>
            <a:r>
              <a:rPr lang="en-US" altLang="zh-CN" dirty="0">
                <a:solidFill>
                  <a:schemeClr val="bg2"/>
                </a:solidFill>
                <a:effectLst>
                  <a:outerShdw blurRad="38100" dist="38100" dir="2700000" algn="tl">
                    <a:srgbClr val="000000"/>
                  </a:outerShdw>
                </a:effectLst>
                <a:latin typeface="Times New Roman" pitchFamily="18" charset="0"/>
              </a:rPr>
              <a:t>K2</a:t>
            </a:r>
          </a:p>
        </p:txBody>
      </p:sp>
      <p:sp>
        <p:nvSpPr>
          <p:cNvPr id="765025" name="Text Box 97"/>
          <p:cNvSpPr txBox="1">
            <a:spLocks noChangeArrowheads="1"/>
          </p:cNvSpPr>
          <p:nvPr/>
        </p:nvSpPr>
        <p:spPr bwMode="auto">
          <a:xfrm>
            <a:off x="3616325" y="3806825"/>
            <a:ext cx="2411413" cy="523875"/>
          </a:xfrm>
          <a:prstGeom prst="rect">
            <a:avLst/>
          </a:prstGeom>
          <a:solidFill>
            <a:schemeClr val="accent6">
              <a:lumMod val="60000"/>
              <a:lumOff val="40000"/>
            </a:schemeClr>
          </a:solidFill>
          <a:ln w="9525">
            <a:noFill/>
            <a:miter lim="800000"/>
            <a:headEnd/>
            <a:tailEnd/>
          </a:ln>
          <a:effectLst/>
        </p:spPr>
        <p:txBody>
          <a:bodyPr lIns="92075" tIns="46038" rIns="92075" bIns="46038">
            <a:spAutoFit/>
          </a:bodyPr>
          <a:lstStyle/>
          <a:p>
            <a:pPr marL="457200" indent="-457200">
              <a:spcBef>
                <a:spcPts val="600"/>
              </a:spcBef>
              <a:buClr>
                <a:schemeClr val="folHlink"/>
              </a:buClr>
              <a:buSzPct val="75000"/>
              <a:buFont typeface="Monotype Sorts" pitchFamily="2" charset="2"/>
              <a:buNone/>
              <a:defRPr/>
            </a:pPr>
            <a:r>
              <a:rPr lang="en-US" altLang="zh-CN" dirty="0">
                <a:solidFill>
                  <a:schemeClr val="bg2"/>
                </a:solidFill>
                <a:effectLst>
                  <a:outerShdw blurRad="38100" dist="38100" dir="2700000" algn="tl">
                    <a:srgbClr val="000000"/>
                  </a:outerShdw>
                </a:effectLst>
                <a:latin typeface="Times New Roman" pitchFamily="18" charset="0"/>
              </a:rPr>
              <a:t>b</a:t>
            </a:r>
            <a:r>
              <a:rPr lang="zh-CN" altLang="en-US" dirty="0">
                <a:solidFill>
                  <a:schemeClr val="bg2"/>
                </a:solidFill>
                <a:effectLst>
                  <a:outerShdw blurRad="38100" dist="38100" dir="2700000" algn="tl">
                    <a:srgbClr val="000000"/>
                  </a:outerShdw>
                </a:effectLst>
                <a:latin typeface="Times New Roman" pitchFamily="18" charset="0"/>
              </a:rPr>
              <a:t>不能区分</a:t>
            </a:r>
            <a:r>
              <a:rPr lang="en-US" altLang="zh-CN" dirty="0">
                <a:solidFill>
                  <a:schemeClr val="bg2"/>
                </a:solidFill>
                <a:effectLst>
                  <a:outerShdw blurRad="38100" dist="38100" dir="2700000" algn="tl">
                    <a:srgbClr val="000000"/>
                  </a:outerShdw>
                </a:effectLst>
                <a:latin typeface="Times New Roman" pitchFamily="18" charset="0"/>
              </a:rPr>
              <a:t>K2</a:t>
            </a:r>
          </a:p>
        </p:txBody>
      </p:sp>
      <p:sp>
        <p:nvSpPr>
          <p:cNvPr id="41" name="AutoShape 80">
            <a:hlinkClick r:id="rId2" action="ppaction://hlinksldjump" highlightClick="1"/>
          </p:cNvPr>
          <p:cNvSpPr>
            <a:spLocks noChangeArrowheads="1"/>
          </p:cNvSpPr>
          <p:nvPr/>
        </p:nvSpPr>
        <p:spPr bwMode="auto">
          <a:xfrm>
            <a:off x="8820150" y="6524625"/>
            <a:ext cx="323850" cy="333375"/>
          </a:xfrm>
          <a:prstGeom prst="actionButtonReturn">
            <a:avLst/>
          </a:prstGeom>
          <a:solidFill>
            <a:schemeClr val="tx1">
              <a:alpha val="89999"/>
            </a:schemeClr>
          </a:solidFill>
          <a:ln w="9525">
            <a:no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grpSp>
        <p:nvGrpSpPr>
          <p:cNvPr id="67599" name="Group 106"/>
          <p:cNvGrpSpPr>
            <a:grpSpLocks/>
          </p:cNvGrpSpPr>
          <p:nvPr/>
        </p:nvGrpSpPr>
        <p:grpSpPr bwMode="auto">
          <a:xfrm>
            <a:off x="306388" y="163513"/>
            <a:ext cx="3308350" cy="2397125"/>
            <a:chOff x="3216" y="2112"/>
            <a:chExt cx="2084" cy="1510"/>
          </a:xfrm>
        </p:grpSpPr>
        <p:sp>
          <p:nvSpPr>
            <p:cNvPr id="43" name="Line 83"/>
            <p:cNvSpPr>
              <a:spLocks noChangeShapeType="1"/>
            </p:cNvSpPr>
            <p:nvPr/>
          </p:nvSpPr>
          <p:spPr bwMode="auto">
            <a:xfrm flipV="1">
              <a:off x="3936" y="2544"/>
              <a:ext cx="960" cy="1"/>
            </a:xfrm>
            <a:prstGeom prst="line">
              <a:avLst/>
            </a:prstGeom>
            <a:noFill/>
            <a:ln w="38100">
              <a:solidFill>
                <a:schemeClr val="bg2"/>
              </a:solidFill>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67602" name="Oval 84"/>
            <p:cNvSpPr>
              <a:spLocks noChangeArrowheads="1"/>
            </p:cNvSpPr>
            <p:nvPr/>
          </p:nvSpPr>
          <p:spPr bwMode="auto">
            <a:xfrm>
              <a:off x="4896" y="3360"/>
              <a:ext cx="288" cy="262"/>
            </a:xfrm>
            <a:prstGeom prst="ellipse">
              <a:avLst/>
            </a:prstGeom>
            <a:solidFill>
              <a:srgbClr val="ADFFFF"/>
            </a:solidFill>
            <a:ln w="12700">
              <a:solidFill>
                <a:srgbClr val="000000"/>
              </a:solidFill>
              <a:round/>
              <a:headEnd type="none" w="sm" len="sm"/>
              <a:tailEnd type="none" w="sm" len="sm"/>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2400">
                  <a:solidFill>
                    <a:schemeClr val="bg2"/>
                  </a:solidFill>
                </a:rPr>
                <a:t>3</a:t>
              </a:r>
            </a:p>
          </p:txBody>
        </p:sp>
        <p:sp>
          <p:nvSpPr>
            <p:cNvPr id="67603" name="Oval 85"/>
            <p:cNvSpPr>
              <a:spLocks noChangeArrowheads="1"/>
            </p:cNvSpPr>
            <p:nvPr/>
          </p:nvSpPr>
          <p:spPr bwMode="auto">
            <a:xfrm>
              <a:off x="4848" y="2400"/>
              <a:ext cx="288" cy="288"/>
            </a:xfrm>
            <a:prstGeom prst="ellipse">
              <a:avLst/>
            </a:prstGeom>
            <a:solidFill>
              <a:srgbClr val="ADFFFF"/>
            </a:solidFill>
            <a:ln w="63500" cmpd="dbl">
              <a:solidFill>
                <a:schemeClr val="bg2"/>
              </a:solidFill>
              <a:round/>
              <a:headEnd type="none" w="sm" len="sm"/>
              <a:tailEnd type="none" w="sm" len="sm"/>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2400">
                  <a:solidFill>
                    <a:schemeClr val="bg2"/>
                  </a:solidFill>
                </a:rPr>
                <a:t>2</a:t>
              </a:r>
            </a:p>
          </p:txBody>
        </p:sp>
        <p:sp>
          <p:nvSpPr>
            <p:cNvPr id="67604" name="Oval 86"/>
            <p:cNvSpPr>
              <a:spLocks noChangeArrowheads="1"/>
            </p:cNvSpPr>
            <p:nvPr/>
          </p:nvSpPr>
          <p:spPr bwMode="auto">
            <a:xfrm>
              <a:off x="3648" y="2400"/>
              <a:ext cx="288" cy="288"/>
            </a:xfrm>
            <a:prstGeom prst="ellipse">
              <a:avLst/>
            </a:prstGeom>
            <a:solidFill>
              <a:srgbClr val="ADFFFF"/>
            </a:solidFill>
            <a:ln w="63500" cmpd="dbl">
              <a:solidFill>
                <a:schemeClr val="bg2"/>
              </a:solidFill>
              <a:round/>
              <a:headEnd type="none" w="sm" len="sm"/>
              <a:tailEnd type="none" w="sm" len="sm"/>
            </a:ln>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2400">
                  <a:solidFill>
                    <a:schemeClr val="bg2"/>
                  </a:solidFill>
                </a:rPr>
                <a:t>1</a:t>
              </a:r>
            </a:p>
          </p:txBody>
        </p:sp>
        <p:sp>
          <p:nvSpPr>
            <p:cNvPr id="47" name="Freeform 87"/>
            <p:cNvSpPr>
              <a:spLocks/>
            </p:cNvSpPr>
            <p:nvPr/>
          </p:nvSpPr>
          <p:spPr bwMode="auto">
            <a:xfrm>
              <a:off x="4800" y="2112"/>
              <a:ext cx="336" cy="288"/>
            </a:xfrm>
            <a:custGeom>
              <a:avLst/>
              <a:gdLst/>
              <a:ahLst/>
              <a:cxnLst>
                <a:cxn ang="0">
                  <a:pos x="370" y="909"/>
                </a:cxn>
                <a:cxn ang="0">
                  <a:pos x="556" y="644"/>
                </a:cxn>
                <a:cxn ang="0">
                  <a:pos x="556" y="146"/>
                </a:cxn>
                <a:cxn ang="0">
                  <a:pos x="278" y="0"/>
                </a:cxn>
                <a:cxn ang="0">
                  <a:pos x="0" y="146"/>
                </a:cxn>
                <a:cxn ang="0">
                  <a:pos x="0" y="629"/>
                </a:cxn>
                <a:cxn ang="0">
                  <a:pos x="178" y="910"/>
                </a:cxn>
              </a:cxnLst>
              <a:rect l="0" t="0" r="r" b="b"/>
              <a:pathLst>
                <a:path w="556" h="910">
                  <a:moveTo>
                    <a:pt x="370" y="909"/>
                  </a:moveTo>
                  <a:lnTo>
                    <a:pt x="556" y="644"/>
                  </a:lnTo>
                  <a:lnTo>
                    <a:pt x="556" y="146"/>
                  </a:lnTo>
                  <a:lnTo>
                    <a:pt x="278" y="0"/>
                  </a:lnTo>
                  <a:lnTo>
                    <a:pt x="0" y="146"/>
                  </a:lnTo>
                  <a:lnTo>
                    <a:pt x="0" y="629"/>
                  </a:lnTo>
                  <a:lnTo>
                    <a:pt x="178" y="910"/>
                  </a:lnTo>
                </a:path>
              </a:pathLst>
            </a:custGeom>
            <a:noFill/>
            <a:ln w="38100" cap="flat" cmpd="sng">
              <a:solidFill>
                <a:schemeClr val="bg2"/>
              </a:solidFill>
              <a:prstDash val="solid"/>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67606" name="Text Box 88"/>
            <p:cNvSpPr txBox="1">
              <a:spLocks noChangeArrowheads="1"/>
            </p:cNvSpPr>
            <p:nvPr/>
          </p:nvSpPr>
          <p:spPr bwMode="auto">
            <a:xfrm>
              <a:off x="4848" y="211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chemeClr val="bg2"/>
                  </a:solidFill>
                </a:rPr>
                <a:t>a</a:t>
              </a:r>
              <a:endParaRPr lang="en-US" altLang="zh-CN" sz="2400" b="0">
                <a:solidFill>
                  <a:schemeClr val="bg2"/>
                </a:solidFill>
              </a:endParaRPr>
            </a:p>
          </p:txBody>
        </p:sp>
        <p:sp>
          <p:nvSpPr>
            <p:cNvPr id="67607" name="Text Box 89"/>
            <p:cNvSpPr txBox="1">
              <a:spLocks noChangeArrowheads="1"/>
            </p:cNvSpPr>
            <p:nvPr/>
          </p:nvSpPr>
          <p:spPr bwMode="auto">
            <a:xfrm>
              <a:off x="4252" y="22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chemeClr val="bg2"/>
                  </a:solidFill>
                </a:rPr>
                <a:t>a</a:t>
              </a:r>
              <a:endParaRPr lang="en-US" altLang="zh-CN" sz="2400" b="0">
                <a:solidFill>
                  <a:schemeClr val="bg2"/>
                </a:solidFill>
              </a:endParaRPr>
            </a:p>
          </p:txBody>
        </p:sp>
        <p:sp>
          <p:nvSpPr>
            <p:cNvPr id="50" name="Line 90"/>
            <p:cNvSpPr>
              <a:spLocks noChangeShapeType="1"/>
            </p:cNvSpPr>
            <p:nvPr/>
          </p:nvSpPr>
          <p:spPr bwMode="auto">
            <a:xfrm>
              <a:off x="3888" y="2640"/>
              <a:ext cx="1056" cy="768"/>
            </a:xfrm>
            <a:prstGeom prst="line">
              <a:avLst/>
            </a:prstGeom>
            <a:noFill/>
            <a:ln w="38100">
              <a:solidFill>
                <a:schemeClr val="bg2"/>
              </a:solidFill>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51" name="Line 91"/>
            <p:cNvSpPr>
              <a:spLocks noChangeShapeType="1"/>
            </p:cNvSpPr>
            <p:nvPr/>
          </p:nvSpPr>
          <p:spPr bwMode="auto">
            <a:xfrm flipH="1" flipV="1">
              <a:off x="5040" y="2688"/>
              <a:ext cx="1" cy="672"/>
            </a:xfrm>
            <a:prstGeom prst="line">
              <a:avLst/>
            </a:prstGeom>
            <a:noFill/>
            <a:ln w="38100">
              <a:solidFill>
                <a:schemeClr val="bg2"/>
              </a:solidFill>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52" name="Line 92"/>
            <p:cNvSpPr>
              <a:spLocks noChangeShapeType="1"/>
            </p:cNvSpPr>
            <p:nvPr/>
          </p:nvSpPr>
          <p:spPr bwMode="auto">
            <a:xfrm flipH="1">
              <a:off x="4948" y="2710"/>
              <a:ext cx="1" cy="672"/>
            </a:xfrm>
            <a:prstGeom prst="line">
              <a:avLst/>
            </a:prstGeom>
            <a:noFill/>
            <a:ln w="38100">
              <a:solidFill>
                <a:schemeClr val="bg2"/>
              </a:solidFill>
              <a:round/>
              <a:headEnd type="none" w="sm" len="sm"/>
              <a:tailEnd type="arrow"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sp>
          <p:nvSpPr>
            <p:cNvPr id="67611" name="Text Box 93"/>
            <p:cNvSpPr txBox="1">
              <a:spLocks noChangeArrowheads="1"/>
            </p:cNvSpPr>
            <p:nvPr/>
          </p:nvSpPr>
          <p:spPr bwMode="auto">
            <a:xfrm>
              <a:off x="5088" y="28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chemeClr val="bg2"/>
                  </a:solidFill>
                </a:rPr>
                <a:t>a</a:t>
              </a:r>
              <a:endParaRPr lang="en-US" altLang="zh-CN" sz="2400" b="0">
                <a:solidFill>
                  <a:schemeClr val="bg2"/>
                </a:solidFill>
              </a:endParaRPr>
            </a:p>
          </p:txBody>
        </p:sp>
        <p:sp>
          <p:nvSpPr>
            <p:cNvPr id="67612" name="Text Box 94"/>
            <p:cNvSpPr txBox="1">
              <a:spLocks noChangeArrowheads="1"/>
            </p:cNvSpPr>
            <p:nvPr/>
          </p:nvSpPr>
          <p:spPr bwMode="auto">
            <a:xfrm>
              <a:off x="4246" y="307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chemeClr val="bg2"/>
                  </a:solidFill>
                </a:rPr>
                <a:t>b</a:t>
              </a:r>
              <a:endParaRPr lang="en-US" altLang="zh-CN" sz="2400" b="0">
                <a:solidFill>
                  <a:schemeClr val="bg2"/>
                </a:solidFill>
              </a:endParaRPr>
            </a:p>
          </p:txBody>
        </p:sp>
        <p:sp>
          <p:nvSpPr>
            <p:cNvPr id="67613" name="Text Box 95"/>
            <p:cNvSpPr txBox="1">
              <a:spLocks noChangeArrowheads="1"/>
            </p:cNvSpPr>
            <p:nvPr/>
          </p:nvSpPr>
          <p:spPr bwMode="auto">
            <a:xfrm>
              <a:off x="4697" y="277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solidFill>
                    <a:schemeClr val="bg2"/>
                  </a:solidFill>
                </a:rPr>
                <a:t>b</a:t>
              </a:r>
              <a:endParaRPr lang="en-US" altLang="zh-CN" sz="2400" b="0">
                <a:solidFill>
                  <a:schemeClr val="bg2"/>
                </a:solidFill>
              </a:endParaRPr>
            </a:p>
          </p:txBody>
        </p:sp>
        <p:sp>
          <p:nvSpPr>
            <p:cNvPr id="56" name="Line 96"/>
            <p:cNvSpPr>
              <a:spLocks noChangeShapeType="1"/>
            </p:cNvSpPr>
            <p:nvPr/>
          </p:nvSpPr>
          <p:spPr bwMode="auto">
            <a:xfrm>
              <a:off x="3216" y="2544"/>
              <a:ext cx="432" cy="0"/>
            </a:xfrm>
            <a:prstGeom prst="line">
              <a:avLst/>
            </a:prstGeom>
            <a:noFill/>
            <a:ln w="60325" cmpd="dbl">
              <a:solidFill>
                <a:schemeClr val="bg2"/>
              </a:solidFill>
              <a:round/>
              <a:headEnd/>
              <a:tailEnd type="triangle" w="med" len="med"/>
            </a:ln>
            <a:effectLst/>
          </p:spPr>
          <p:txBody>
            <a:bodyPr lIns="92075" tIns="46038" rIns="92075" bIns="46038"/>
            <a:lstStyle/>
            <a:p>
              <a:pPr>
                <a:lnSpc>
                  <a:spcPct val="110000"/>
                </a:lnSpc>
                <a:spcBef>
                  <a:spcPct val="20000"/>
                </a:spcBef>
                <a:buClr>
                  <a:schemeClr val="folHlink"/>
                </a:buClr>
                <a:buSzPct val="75000"/>
                <a:buFont typeface="Monotype Sorts" pitchFamily="2" charset="2"/>
                <a:buNone/>
                <a:defRPr/>
              </a:pPr>
              <a:endParaRPr lang="zh-CN" altLang="en-US">
                <a:solidFill>
                  <a:schemeClr val="bg2"/>
                </a:solidFill>
                <a:effectLst>
                  <a:outerShdw blurRad="38100" dist="38100" dir="2700000" algn="tl">
                    <a:srgbClr val="000000">
                      <a:alpha val="43137"/>
                    </a:srgbClr>
                  </a:outerShdw>
                </a:effectLst>
              </a:endParaRPr>
            </a:p>
          </p:txBody>
        </p:sp>
      </p:grpSp>
      <p:sp>
        <p:nvSpPr>
          <p:cNvPr id="7" name="TextBox 6"/>
          <p:cNvSpPr txBox="1"/>
          <p:nvPr/>
        </p:nvSpPr>
        <p:spPr>
          <a:xfrm>
            <a:off x="6119813" y="3344863"/>
            <a:ext cx="2936875" cy="523875"/>
          </a:xfrm>
          <a:prstGeom prst="rect">
            <a:avLst/>
          </a:prstGeom>
          <a:solidFill>
            <a:srgbClr val="FFFF00"/>
          </a:solidFill>
        </p:spPr>
        <p:txBody>
          <a:bodyPr>
            <a:spAutoFit/>
          </a:bodyPr>
          <a:lstStyle/>
          <a:p>
            <a:pPr>
              <a:defRPr/>
            </a:pPr>
            <a:r>
              <a:rPr lang="zh-CN" altLang="en-US" dirty="0">
                <a:solidFill>
                  <a:schemeClr val="bg2"/>
                </a:solidFill>
                <a:effectLst>
                  <a:outerShdw blurRad="38100" dist="38100" dir="2700000" algn="tl">
                    <a:srgbClr val="000000"/>
                  </a:outerShdw>
                </a:effectLst>
              </a:rPr>
              <a:t>状态 </a:t>
            </a:r>
            <a:r>
              <a:rPr lang="en-US" altLang="zh-CN" dirty="0">
                <a:solidFill>
                  <a:schemeClr val="bg2"/>
                </a:solidFill>
                <a:effectLst>
                  <a:outerShdw blurRad="38100" dist="38100" dir="2700000" algn="tl">
                    <a:srgbClr val="000000"/>
                  </a:outerShdw>
                </a:effectLst>
                <a:latin typeface="+mj-lt"/>
              </a:rPr>
              <a:t>1 </a:t>
            </a:r>
            <a:r>
              <a:rPr lang="zh-CN" altLang="en-US" dirty="0">
                <a:solidFill>
                  <a:schemeClr val="bg2"/>
                </a:solidFill>
                <a:effectLst>
                  <a:outerShdw blurRad="38100" dist="38100" dir="2700000" algn="tl">
                    <a:srgbClr val="000000"/>
                  </a:outerShdw>
                </a:effectLst>
                <a:latin typeface="+mj-lt"/>
              </a:rPr>
              <a:t>和 </a:t>
            </a:r>
            <a:r>
              <a:rPr lang="en-US" altLang="zh-CN" dirty="0">
                <a:solidFill>
                  <a:schemeClr val="bg2"/>
                </a:solidFill>
                <a:effectLst>
                  <a:outerShdw blurRad="38100" dist="38100" dir="2700000" algn="tl">
                    <a:srgbClr val="000000"/>
                  </a:outerShdw>
                </a:effectLst>
                <a:latin typeface="+mj-lt"/>
              </a:rPr>
              <a:t>2 </a:t>
            </a:r>
            <a:r>
              <a:rPr lang="zh-CN" altLang="en-US" dirty="0">
                <a:solidFill>
                  <a:schemeClr val="bg2"/>
                </a:solidFill>
                <a:effectLst>
                  <a:outerShdw blurRad="38100" dist="38100" dir="2700000" algn="tl">
                    <a:srgbClr val="000000"/>
                  </a:outerShdw>
                </a:effectLst>
              </a:rPr>
              <a:t>等价</a:t>
            </a:r>
            <a:endParaRPr lang="zh-CN" altLang="en-US" dirty="0">
              <a:solidFill>
                <a:schemeClr val="bg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65012"/>
                                        </p:tgtEl>
                                        <p:attrNameLst>
                                          <p:attrName>style.visibility</p:attrName>
                                        </p:attrNameLst>
                                      </p:cBhvr>
                                      <p:to>
                                        <p:strVal val="visible"/>
                                      </p:to>
                                    </p:set>
                                    <p:animEffect transition="in" filter="dissolve">
                                      <p:cBhvr>
                                        <p:cTn id="7" dur="500"/>
                                        <p:tgtEl>
                                          <p:spTgt spid="7650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64983"/>
                                        </p:tgtEl>
                                        <p:attrNameLst>
                                          <p:attrName>style.visibility</p:attrName>
                                        </p:attrNameLst>
                                      </p:cBhvr>
                                      <p:to>
                                        <p:strVal val="visible"/>
                                      </p:to>
                                    </p:set>
                                    <p:animEffect transition="in" filter="dissolve">
                                      <p:cBhvr>
                                        <p:cTn id="12" dur="500"/>
                                        <p:tgtEl>
                                          <p:spTgt spid="7649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65024"/>
                                        </p:tgtEl>
                                        <p:attrNameLst>
                                          <p:attrName>style.visibility</p:attrName>
                                        </p:attrNameLst>
                                      </p:cBhvr>
                                      <p:to>
                                        <p:strVal val="visible"/>
                                      </p:to>
                                    </p:set>
                                    <p:animEffect transition="in" filter="dissolve">
                                      <p:cBhvr>
                                        <p:cTn id="17" dur="500"/>
                                        <p:tgtEl>
                                          <p:spTgt spid="7650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65023"/>
                                        </p:tgtEl>
                                        <p:attrNameLst>
                                          <p:attrName>style.visibility</p:attrName>
                                        </p:attrNameLst>
                                      </p:cBhvr>
                                      <p:to>
                                        <p:strVal val="visible"/>
                                      </p:to>
                                    </p:set>
                                    <p:animEffect transition="in" filter="blinds(horizontal)">
                                      <p:cBhvr>
                                        <p:cTn id="22" dur="500"/>
                                        <p:tgtEl>
                                          <p:spTgt spid="7650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65025"/>
                                        </p:tgtEl>
                                        <p:attrNameLst>
                                          <p:attrName>style.visibility</p:attrName>
                                        </p:attrNameLst>
                                      </p:cBhvr>
                                      <p:to>
                                        <p:strVal val="visible"/>
                                      </p:to>
                                    </p:set>
                                    <p:animEffect transition="in" filter="dissolve">
                                      <p:cBhvr>
                                        <p:cTn id="27" dur="500"/>
                                        <p:tgtEl>
                                          <p:spTgt spid="7650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dissolve">
                                      <p:cBhvr>
                                        <p:cTn id="47" dur="500"/>
                                        <p:tgtEl>
                                          <p:spTgt spid="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dissolve">
                                      <p:cBhvr>
                                        <p:cTn id="52" dur="500"/>
                                        <p:tgtEl>
                                          <p:spTgt spid="4"/>
                                        </p:tgtEl>
                                      </p:cBhvr>
                                    </p:animEffect>
                                  </p:childTnLst>
                                </p:cTn>
                              </p:par>
                            </p:childTnLst>
                          </p:cTn>
                        </p:par>
                        <p:par>
                          <p:cTn id="53" fill="hold" nodeType="afterGroup">
                            <p:stCondLst>
                              <p:cond delay="500"/>
                            </p:stCondLst>
                            <p:childTnLst>
                              <p:par>
                                <p:cTn id="54" presetID="4" presetClass="entr" presetSubtype="16"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box(in)">
                                      <p:cBhvr>
                                        <p:cTn id="5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83" grpId="0" animBg="1" autoUpdateAnimBg="0"/>
      <p:bldP spid="765012" grpId="0" autoUpdateAnimBg="0"/>
      <p:bldP spid="765023" grpId="0" animBg="1"/>
      <p:bldP spid="765024" grpId="0" animBg="1"/>
      <p:bldP spid="765025" grpId="0" animBg="1"/>
      <p:bldP spid="41" grpId="0"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日期占位符 2"/>
          <p:cNvSpPr>
            <a:spLocks noGrp="1"/>
          </p:cNvSpPr>
          <p:nvPr>
            <p:ph type="dt" sz="quarter" idx="10"/>
          </p:nvPr>
        </p:nvSpPr>
        <p:spPr/>
        <p:txBody>
          <a:bodyPr/>
          <a:lstStyle/>
          <a:p>
            <a:pPr>
              <a:defRPr/>
            </a:pPr>
            <a:fld id="{5B0F1390-C9DE-42FE-A231-A695E33B0912}" type="datetime1">
              <a:rPr lang="zh-CN" altLang="en-US"/>
              <a:pPr>
                <a:defRPr/>
              </a:pPr>
              <a:t>2020/10/7</a:t>
            </a:fld>
            <a:endParaRPr lang="en-US" altLang="zh-CN"/>
          </a:p>
        </p:txBody>
      </p:sp>
      <p:sp>
        <p:nvSpPr>
          <p:cNvPr id="6861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FD60D38F-D2D1-4889-8C8B-F4513081C2BF}" type="slidenum">
              <a:rPr lang="en-US" altLang="zh-CN" sz="1400" smtClean="0"/>
              <a:pPr>
                <a:spcBef>
                  <a:spcPct val="0"/>
                </a:spcBef>
                <a:buClrTx/>
                <a:buSzTx/>
                <a:buFontTx/>
                <a:buNone/>
              </a:pPr>
              <a:t>52</a:t>
            </a:fld>
            <a:endParaRPr lang="en-US" altLang="zh-CN" sz="1400"/>
          </a:p>
        </p:txBody>
      </p:sp>
      <p:sp>
        <p:nvSpPr>
          <p:cNvPr id="69636" name="Rectangle 2"/>
          <p:cNvSpPr>
            <a:spLocks noGrp="1" noChangeArrowheads="1"/>
          </p:cNvSpPr>
          <p:nvPr>
            <p:ph type="title"/>
          </p:nvPr>
        </p:nvSpPr>
        <p:spPr>
          <a:xfrm>
            <a:off x="755576" y="0"/>
            <a:ext cx="7848674" cy="457200"/>
          </a:xfrm>
        </p:spPr>
        <p:txBody>
          <a:bodyPr/>
          <a:lstStyle/>
          <a:p>
            <a:pPr algn="ctr">
              <a:defRPr/>
            </a:pPr>
            <a:r>
              <a:rPr lang="en-US" altLang="zh-CN" sz="4000" b="1" kern="1200" dirty="0">
                <a:solidFill>
                  <a:srgbClr val="C00000"/>
                </a:solidFill>
                <a:effectLst>
                  <a:outerShdw blurRad="38100" dist="38100" dir="2700000" algn="tl">
                    <a:srgbClr val="000000">
                      <a:alpha val="43137"/>
                    </a:srgbClr>
                  </a:outerShdw>
                </a:effectLst>
                <a:cs typeface="+mn-cs"/>
              </a:rPr>
              <a:t>3.6.6 </a:t>
            </a:r>
            <a:r>
              <a:rPr lang="zh-CN" altLang="en-US" sz="4000" b="1" kern="1200" dirty="0">
                <a:solidFill>
                  <a:srgbClr val="C00000"/>
                </a:solidFill>
                <a:effectLst>
                  <a:outerShdw blurRad="38100" dist="38100" dir="2700000" algn="tl">
                    <a:srgbClr val="000000">
                      <a:alpha val="43137"/>
                    </a:srgbClr>
                  </a:outerShdw>
                </a:effectLst>
                <a:cs typeface="+mn-cs"/>
              </a:rPr>
              <a:t>根据</a:t>
            </a:r>
            <a:r>
              <a:rPr lang="en-US" altLang="zh-CN" sz="4000" b="1" kern="1200" dirty="0">
                <a:solidFill>
                  <a:srgbClr val="C00000"/>
                </a:solidFill>
                <a:effectLst>
                  <a:outerShdw blurRad="38100" dist="38100" dir="2700000" algn="tl">
                    <a:srgbClr val="000000">
                      <a:alpha val="43137"/>
                    </a:srgbClr>
                  </a:outerShdw>
                </a:effectLst>
                <a:cs typeface="+mn-cs"/>
              </a:rPr>
              <a:t>DFA</a:t>
            </a:r>
            <a:r>
              <a:rPr lang="zh-CN" altLang="en-US" sz="4000" b="1" kern="1200" dirty="0">
                <a:solidFill>
                  <a:srgbClr val="C00000"/>
                </a:solidFill>
                <a:effectLst>
                  <a:outerShdw blurRad="38100" dist="38100" dir="2700000" algn="tl">
                    <a:srgbClr val="000000">
                      <a:alpha val="43137"/>
                    </a:srgbClr>
                  </a:outerShdw>
                </a:effectLst>
                <a:cs typeface="+mn-cs"/>
              </a:rPr>
              <a:t>构造词法分析程序 </a:t>
            </a:r>
          </a:p>
        </p:txBody>
      </p:sp>
      <p:sp>
        <p:nvSpPr>
          <p:cNvPr id="68613" name="Text Box 5"/>
          <p:cNvSpPr txBox="1">
            <a:spLocks noChangeArrowheads="1"/>
          </p:cNvSpPr>
          <p:nvPr/>
        </p:nvSpPr>
        <p:spPr bwMode="auto">
          <a:xfrm>
            <a:off x="1763688" y="1977031"/>
            <a:ext cx="54356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None/>
              <a:defRPr/>
            </a:pPr>
            <a:r>
              <a:rPr lang="zh-CN" altLang="en-US" dirty="0">
                <a:solidFill>
                  <a:schemeClr val="bg1"/>
                </a:solidFill>
              </a:rPr>
              <a:t> </a:t>
            </a:r>
            <a:r>
              <a:rPr lang="zh-CN" altLang="en-US" sz="3600" dirty="0">
                <a:solidFill>
                  <a:schemeClr val="bg1">
                    <a:lumMod val="75000"/>
                  </a:schemeClr>
                </a:solidFill>
                <a:effectLst>
                  <a:outerShdw blurRad="38100" dist="38100" dir="2700000" algn="tl">
                    <a:srgbClr val="000000">
                      <a:alpha val="43137"/>
                    </a:srgbClr>
                  </a:outerShdw>
                </a:effectLst>
              </a:rPr>
              <a:t>直接编程的词法分析器</a:t>
            </a:r>
            <a:endParaRPr lang="zh-CN" altLang="en-US" sz="3600" b="0" dirty="0">
              <a:solidFill>
                <a:schemeClr val="bg1">
                  <a:lumMod val="75000"/>
                </a:schemeClr>
              </a:solidFill>
              <a:effectLst>
                <a:outerShdw blurRad="38100" dist="38100" dir="2700000" algn="tl">
                  <a:srgbClr val="000000">
                    <a:alpha val="43137"/>
                  </a:srgbClr>
                </a:outerShdw>
              </a:effectLst>
            </a:endParaRPr>
          </a:p>
        </p:txBody>
      </p:sp>
      <p:sp>
        <p:nvSpPr>
          <p:cNvPr id="68615" name="Text Box 7"/>
          <p:cNvSpPr txBox="1">
            <a:spLocks noChangeArrowheads="1"/>
          </p:cNvSpPr>
          <p:nvPr/>
        </p:nvSpPr>
        <p:spPr bwMode="auto">
          <a:xfrm>
            <a:off x="1870051" y="2946670"/>
            <a:ext cx="5329238"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marL="0" indent="0" eaLnBrk="1" hangingPunct="1">
              <a:spcBef>
                <a:spcPct val="50000"/>
              </a:spcBef>
              <a:buClrTx/>
              <a:buSzTx/>
              <a:buNone/>
              <a:defRPr/>
            </a:pPr>
            <a:r>
              <a:rPr lang="zh-CN" altLang="en-US" sz="3600" dirty="0">
                <a:solidFill>
                  <a:schemeClr val="bg1">
                    <a:lumMod val="75000"/>
                  </a:schemeClr>
                </a:solidFill>
                <a:effectLst>
                  <a:outerShdw blurRad="38100" dist="38100" dir="2700000" algn="tl">
                    <a:srgbClr val="000000">
                      <a:alpha val="43137"/>
                    </a:srgbClr>
                  </a:outerShdw>
                </a:effectLst>
              </a:rPr>
              <a:t>表驱动的词法分析程序</a:t>
            </a:r>
          </a:p>
        </p:txBody>
      </p:sp>
      <p:sp>
        <p:nvSpPr>
          <p:cNvPr id="11"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D60D2CE5-FFA1-4280-A3B8-51AFCDDD97A6}" type="datetime1">
              <a:rPr lang="zh-CN" altLang="en-US" smtClean="0"/>
              <a:pPr>
                <a:defRPr/>
              </a:pPr>
              <a:t>2020/10/7</a:t>
            </a:fld>
            <a:endParaRPr lang="en-US" altLang="zh-CN"/>
          </a:p>
        </p:txBody>
      </p:sp>
      <p:sp>
        <p:nvSpPr>
          <p:cNvPr id="3" name="灯片编号占位符 2"/>
          <p:cNvSpPr>
            <a:spLocks noGrp="1"/>
          </p:cNvSpPr>
          <p:nvPr>
            <p:ph type="sldNum" sz="quarter" idx="12"/>
          </p:nvPr>
        </p:nvSpPr>
        <p:spPr/>
        <p:txBody>
          <a:bodyPr/>
          <a:lstStyle/>
          <a:p>
            <a:pPr>
              <a:defRPr/>
            </a:pPr>
            <a:fld id="{8EEE39BC-E246-4182-B486-C262BD058E89}" type="slidenum">
              <a:rPr lang="en-US" altLang="zh-CN" smtClean="0"/>
              <a:pPr>
                <a:defRPr/>
              </a:pPr>
              <a:t>53</a:t>
            </a:fld>
            <a:endParaRPr lang="en-US" altLang="zh-CN"/>
          </a:p>
        </p:txBody>
      </p:sp>
      <p:sp>
        <p:nvSpPr>
          <p:cNvPr id="4" name="日期占位符 2"/>
          <p:cNvSpPr txBox="1">
            <a:spLocks/>
          </p:cNvSpPr>
          <p:nvPr/>
        </p:nvSpPr>
        <p:spPr bwMode="auto">
          <a:xfrm>
            <a:off x="11430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zh-CN"/>
            </a:defPPr>
            <a:lvl1pPr algn="l" rtl="0" eaLnBrk="0" fontAlgn="base" hangingPunct="0">
              <a:lnSpc>
                <a:spcPct val="100000"/>
              </a:lnSpc>
              <a:spcBef>
                <a:spcPct val="0"/>
              </a:spcBef>
              <a:spcAft>
                <a:spcPct val="0"/>
              </a:spcAft>
              <a:buClrTx/>
              <a:buSzTx/>
              <a:buFontTx/>
              <a:buNone/>
              <a:defRPr kumimoji="1" sz="1400" b="0" kern="1200">
                <a:solidFill>
                  <a:schemeClr val="tx1"/>
                </a:solidFill>
                <a:effectLst/>
                <a:latin typeface="+mn-lt"/>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rgbClr val="FFFF00"/>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rgbClr val="FFFF00"/>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rgbClr val="FFFF00"/>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rgbClr val="FFFF00"/>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2800" b="1" kern="1200">
                <a:solidFill>
                  <a:srgbClr val="FFFF00"/>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2800" b="1" kern="1200">
                <a:solidFill>
                  <a:srgbClr val="FFFF00"/>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2800" b="1" kern="1200">
                <a:solidFill>
                  <a:srgbClr val="FFFF00"/>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2800" b="1" kern="1200">
                <a:solidFill>
                  <a:srgbClr val="FFFF00"/>
                </a:solidFill>
                <a:latin typeface="宋体" panose="02010600030101010101" pitchFamily="2" charset="-122"/>
                <a:ea typeface="宋体" panose="02010600030101010101" pitchFamily="2" charset="-122"/>
                <a:cs typeface="+mn-cs"/>
              </a:defRPr>
            </a:lvl9pPr>
          </a:lstStyle>
          <a:p>
            <a:pPr>
              <a:defRPr/>
            </a:pPr>
            <a:fld id="{5B0F1390-C9DE-42FE-A231-A695E33B0912}" type="datetime1">
              <a:rPr lang="zh-CN" altLang="en-US" smtClean="0"/>
              <a:pPr>
                <a:defRPr/>
              </a:pPr>
              <a:t>2020/10/7</a:t>
            </a:fld>
            <a:endParaRPr lang="en-US" altLang="zh-CN"/>
          </a:p>
        </p:txBody>
      </p:sp>
      <p:sp>
        <p:nvSpPr>
          <p:cNvPr id="5" name="灯片编号占位符 4"/>
          <p:cNvSpPr txBox="1">
            <a:spLocks/>
          </p:cNvSpPr>
          <p:nvPr/>
        </p:nvSpPr>
        <p:spPr bwMode="auto">
          <a:xfrm>
            <a:off x="7010400" y="62484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2075" tIns="46038" rIns="92075" bIns="46038" numCol="1" anchor="ctr" anchorCtr="0" compatLnSpc="1">
            <a:prstTxWarp prst="textNoShape">
              <a:avLst/>
            </a:prstTxWarp>
          </a:bodyPr>
          <a:lstStyle>
            <a:defPPr>
              <a:defRPr lang="zh-CN"/>
            </a:defPPr>
            <a:lvl1pPr algn="r" rtl="0" eaLnBrk="0" fontAlgn="base" hangingPunct="0">
              <a:spcBef>
                <a:spcPct val="20000"/>
              </a:spcBef>
              <a:spcAft>
                <a:spcPct val="0"/>
              </a:spcAft>
              <a:buClr>
                <a:schemeClr val="tx2"/>
              </a:buClr>
              <a:buSzPct val="75000"/>
              <a:buFont typeface="Monotype Sorts" pitchFamily="2" charset="2"/>
              <a:buChar char="n"/>
              <a:defRPr kumimoji="1" sz="3200" b="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b="1"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b="1"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20000"/>
              </a:spcBef>
              <a:spcAft>
                <a:spcPct val="0"/>
              </a:spcAft>
              <a:buClr>
                <a:schemeClr val="tx1"/>
              </a:buClr>
              <a:buSzPct val="100000"/>
              <a:buChar char="•"/>
              <a:defRPr kumimoji="1" sz="2000" b="1"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20000"/>
              </a:spcBef>
              <a:spcAft>
                <a:spcPct val="0"/>
              </a:spcAft>
              <a:buClr>
                <a:schemeClr val="tx1"/>
              </a:buClr>
              <a:buSzPct val="100000"/>
              <a:buChar char="–"/>
              <a:defRPr kumimoji="1" sz="2000" b="1"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tx1"/>
              </a:buClr>
              <a:buSzPct val="100000"/>
              <a:buChar char="–"/>
              <a:defRPr kumimoji="1" sz="2000" b="1"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tx1"/>
              </a:buClr>
              <a:buSzPct val="100000"/>
              <a:buChar char="–"/>
              <a:defRPr kumimoji="1" sz="2000" b="1"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tx1"/>
              </a:buClr>
              <a:buSzPct val="100000"/>
              <a:buChar char="–"/>
              <a:defRPr kumimoji="1" sz="2000" b="1"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tx1"/>
              </a:buClr>
              <a:buSzPct val="100000"/>
              <a:buChar char="–"/>
              <a:defRPr kumimoji="1" sz="2000" b="1" kern="1200">
                <a:solidFill>
                  <a:schemeClr val="tx1"/>
                </a:solidFill>
                <a:latin typeface="Times New Roman" panose="02020603050405020304" pitchFamily="18" charset="0"/>
                <a:ea typeface="宋体" panose="02010600030101010101" pitchFamily="2" charset="-122"/>
                <a:cs typeface="+mn-cs"/>
              </a:defRPr>
            </a:lvl9pPr>
          </a:lstStyle>
          <a:p>
            <a:pPr>
              <a:spcBef>
                <a:spcPct val="0"/>
              </a:spcBef>
              <a:buClrTx/>
              <a:buSzTx/>
              <a:buFontTx/>
              <a:buNone/>
            </a:pPr>
            <a:fld id="{FD60D38F-D2D1-4889-8C8B-F4513081C2BF}" type="slidenum">
              <a:rPr lang="en-US" altLang="zh-CN" sz="1400" smtClean="0"/>
              <a:pPr>
                <a:spcBef>
                  <a:spcPct val="0"/>
                </a:spcBef>
                <a:buClrTx/>
                <a:buSzTx/>
                <a:buFontTx/>
                <a:buNone/>
              </a:pPr>
              <a:t>53</a:t>
            </a:fld>
            <a:endParaRPr lang="en-US" altLang="zh-CN" sz="1400"/>
          </a:p>
        </p:txBody>
      </p:sp>
      <p:sp>
        <p:nvSpPr>
          <p:cNvPr id="8" name="Text Box 6"/>
          <p:cNvSpPr txBox="1">
            <a:spLocks noChangeArrowheads="1"/>
          </p:cNvSpPr>
          <p:nvPr/>
        </p:nvSpPr>
        <p:spPr bwMode="auto">
          <a:xfrm>
            <a:off x="249858" y="4697101"/>
            <a:ext cx="8642350" cy="2075056"/>
          </a:xfrm>
          <a:prstGeom prst="rect">
            <a:avLst/>
          </a:prstGeom>
          <a:noFill/>
          <a:ln w="9525">
            <a:noFill/>
            <a:miter lim="800000"/>
            <a:headEnd/>
            <a:tailEnd/>
          </a:ln>
          <a:effectLst/>
        </p:spPr>
        <p:txBody>
          <a:bodyPr lIns="92075" tIns="46038" rIns="92075" bIns="46038">
            <a:spAutoFit/>
          </a:bodyPr>
          <a:lstStyle/>
          <a:p>
            <a:pPr marL="457200" indent="-457200">
              <a:lnSpc>
                <a:spcPct val="110000"/>
              </a:lnSpc>
              <a:spcBef>
                <a:spcPct val="20000"/>
              </a:spcBef>
              <a:buSzPct val="75000"/>
              <a:buFont typeface="Wingdings" panose="05000000000000000000" pitchFamily="2" charset="2"/>
              <a:buChar char="n"/>
              <a:defRPr/>
            </a:pPr>
            <a:r>
              <a:rPr lang="zh-CN" altLang="en-US" dirty="0">
                <a:solidFill>
                  <a:schemeClr val="bg2"/>
                </a:solidFill>
                <a:latin typeface="Times New Roman" pitchFamily="18" charset="0"/>
              </a:rPr>
              <a:t>适合词法比较简单的、手工实现，比较精简、分析速度快；</a:t>
            </a:r>
          </a:p>
          <a:p>
            <a:pPr marL="457200" indent="-457200">
              <a:lnSpc>
                <a:spcPct val="110000"/>
              </a:lnSpc>
              <a:spcBef>
                <a:spcPct val="20000"/>
              </a:spcBef>
              <a:buSzPct val="75000"/>
              <a:buFont typeface="Wingdings" panose="05000000000000000000" pitchFamily="2" charset="2"/>
              <a:buChar char="n"/>
              <a:defRPr/>
            </a:pPr>
            <a:r>
              <a:rPr lang="zh-CN" altLang="en-US" dirty="0">
                <a:solidFill>
                  <a:schemeClr val="bg2"/>
                </a:solidFill>
                <a:latin typeface="Times New Roman" pitchFamily="18" charset="0"/>
              </a:rPr>
              <a:t>与要识别的语言单词密切有关，一旦词法规则发生变化，则要重新编写程序。</a:t>
            </a:r>
          </a:p>
        </p:txBody>
      </p:sp>
      <p:sp>
        <p:nvSpPr>
          <p:cNvPr id="10" name="Text Box 8"/>
          <p:cNvSpPr txBox="1">
            <a:spLocks noChangeArrowheads="1"/>
          </p:cNvSpPr>
          <p:nvPr/>
        </p:nvSpPr>
        <p:spPr bwMode="auto">
          <a:xfrm>
            <a:off x="249858" y="656830"/>
            <a:ext cx="8964612" cy="566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pPr>
            <a:r>
              <a:rPr lang="zh-CN" altLang="en-US" sz="2800" dirty="0">
                <a:solidFill>
                  <a:schemeClr val="bg2"/>
                </a:solidFill>
                <a:latin typeface="宋体" panose="02010600030101010101" pitchFamily="2" charset="-122"/>
              </a:rPr>
              <a:t>用程序模拟</a:t>
            </a:r>
            <a:r>
              <a:rPr lang="en-US" altLang="zh-CN" sz="2800" dirty="0">
                <a:solidFill>
                  <a:schemeClr val="bg2"/>
                </a:solidFill>
                <a:latin typeface="宋体" panose="02010600030101010101" pitchFamily="2" charset="-122"/>
              </a:rPr>
              <a:t>DFA</a:t>
            </a:r>
            <a:r>
              <a:rPr lang="zh-CN" altLang="en-US" sz="2800" dirty="0">
                <a:solidFill>
                  <a:schemeClr val="bg2"/>
                </a:solidFill>
                <a:latin typeface="宋体" panose="02010600030101010101" pitchFamily="2" charset="-122"/>
              </a:rPr>
              <a:t>的行为，根据状态图画出程序流程图。</a:t>
            </a:r>
          </a:p>
        </p:txBody>
      </p:sp>
      <p:sp>
        <p:nvSpPr>
          <p:cNvPr id="11" name="Text Box 9"/>
          <p:cNvSpPr txBox="1">
            <a:spLocks noChangeArrowheads="1"/>
          </p:cNvSpPr>
          <p:nvPr/>
        </p:nvSpPr>
        <p:spPr bwMode="auto">
          <a:xfrm>
            <a:off x="105904" y="1223781"/>
            <a:ext cx="9252520" cy="3367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Tx/>
            </a:pPr>
            <a:r>
              <a:rPr lang="zh-CN" altLang="en-US" sz="2800" dirty="0">
                <a:solidFill>
                  <a:schemeClr val="bg2"/>
                </a:solidFill>
              </a:rPr>
              <a:t>初始状态</a:t>
            </a:r>
            <a:r>
              <a:rPr lang="en-US" altLang="zh-CN" sz="2800" dirty="0">
                <a:solidFill>
                  <a:schemeClr val="bg2"/>
                </a:solidFill>
              </a:rPr>
              <a:t>: </a:t>
            </a:r>
            <a:r>
              <a:rPr lang="zh-CN" altLang="en-US" sz="2800" dirty="0">
                <a:solidFill>
                  <a:schemeClr val="bg2"/>
                </a:solidFill>
              </a:rPr>
              <a:t>程序的开始；</a:t>
            </a:r>
            <a:endParaRPr lang="en-US" altLang="zh-CN" sz="2800" dirty="0">
              <a:solidFill>
                <a:schemeClr val="bg2"/>
              </a:solidFill>
            </a:endParaRPr>
          </a:p>
          <a:p>
            <a:pPr>
              <a:lnSpc>
                <a:spcPct val="110000"/>
              </a:lnSpc>
              <a:buClrTx/>
            </a:pPr>
            <a:r>
              <a:rPr lang="zh-CN" altLang="en-US" sz="2800" dirty="0">
                <a:solidFill>
                  <a:schemeClr val="bg2"/>
                </a:solidFill>
              </a:rPr>
              <a:t>终止状态：程序的结束；</a:t>
            </a:r>
          </a:p>
          <a:p>
            <a:pPr>
              <a:lnSpc>
                <a:spcPct val="110000"/>
              </a:lnSpc>
              <a:buClrTx/>
            </a:pPr>
            <a:r>
              <a:rPr lang="zh-CN" altLang="en-US" sz="2800" dirty="0">
                <a:solidFill>
                  <a:schemeClr val="bg2"/>
                </a:solidFill>
              </a:rPr>
              <a:t>状态转移：分支语句；</a:t>
            </a:r>
            <a:endParaRPr lang="en-US" altLang="zh-CN" sz="2800" dirty="0">
              <a:solidFill>
                <a:schemeClr val="bg2"/>
              </a:solidFill>
            </a:endParaRPr>
          </a:p>
          <a:p>
            <a:pPr>
              <a:lnSpc>
                <a:spcPct val="110000"/>
              </a:lnSpc>
              <a:buClrTx/>
            </a:pPr>
            <a:r>
              <a:rPr lang="zh-CN" altLang="en-US" sz="2800" dirty="0">
                <a:solidFill>
                  <a:schemeClr val="bg2"/>
                </a:solidFill>
              </a:rPr>
              <a:t>状态图的环：循环语句；</a:t>
            </a:r>
          </a:p>
          <a:p>
            <a:pPr>
              <a:lnSpc>
                <a:spcPct val="110000"/>
              </a:lnSpc>
              <a:buClrTx/>
            </a:pPr>
            <a:r>
              <a:rPr lang="zh-CN" altLang="en-US" sz="2800" dirty="0">
                <a:solidFill>
                  <a:schemeClr val="bg2"/>
                </a:solidFill>
              </a:rPr>
              <a:t>终态返回时，应满足最长匹配原则。</a:t>
            </a:r>
          </a:p>
          <a:p>
            <a:pPr>
              <a:lnSpc>
                <a:spcPct val="110000"/>
              </a:lnSpc>
              <a:buClr>
                <a:schemeClr val="folHlink"/>
              </a:buClr>
              <a:buFont typeface="Monotype Sorts" pitchFamily="2" charset="2"/>
              <a:buNone/>
            </a:pPr>
            <a:r>
              <a:rPr lang="zh-CN" altLang="en-US" sz="2800" dirty="0">
                <a:solidFill>
                  <a:schemeClr val="bg2"/>
                </a:solidFill>
              </a:rPr>
              <a:t>      “</a:t>
            </a:r>
            <a:r>
              <a:rPr lang="en-US" altLang="zh-CN" sz="2800" dirty="0">
                <a:solidFill>
                  <a:schemeClr val="bg2"/>
                </a:solidFill>
              </a:rPr>
              <a:t>&lt;=” </a:t>
            </a:r>
            <a:r>
              <a:rPr lang="zh-CN" altLang="en-US" sz="2800" dirty="0">
                <a:solidFill>
                  <a:schemeClr val="bg2"/>
                </a:solidFill>
              </a:rPr>
              <a:t>是一个单词，而不是”</a:t>
            </a:r>
            <a:r>
              <a:rPr lang="en-US" altLang="zh-CN" sz="2800" dirty="0">
                <a:solidFill>
                  <a:schemeClr val="bg2"/>
                </a:solidFill>
              </a:rPr>
              <a:t>&lt;”</a:t>
            </a:r>
            <a:r>
              <a:rPr lang="zh-CN" altLang="en-US" sz="2800" dirty="0">
                <a:solidFill>
                  <a:schemeClr val="bg2"/>
                </a:solidFill>
              </a:rPr>
              <a:t>和“</a:t>
            </a:r>
            <a:r>
              <a:rPr lang="en-US" altLang="zh-CN" sz="2800" dirty="0">
                <a:solidFill>
                  <a:schemeClr val="bg2"/>
                </a:solidFill>
              </a:rPr>
              <a:t>=”</a:t>
            </a:r>
            <a:r>
              <a:rPr lang="zh-CN" altLang="en-US" sz="2800" dirty="0">
                <a:solidFill>
                  <a:schemeClr val="bg2"/>
                </a:solidFill>
              </a:rPr>
              <a:t>。</a:t>
            </a:r>
          </a:p>
        </p:txBody>
      </p:sp>
      <p:sp>
        <p:nvSpPr>
          <p:cNvPr id="12"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3" name="Text Box 5"/>
          <p:cNvSpPr txBox="1">
            <a:spLocks noChangeArrowheads="1"/>
          </p:cNvSpPr>
          <p:nvPr/>
        </p:nvSpPr>
        <p:spPr bwMode="auto">
          <a:xfrm>
            <a:off x="1788739" y="46563"/>
            <a:ext cx="54356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None/>
              <a:defRPr/>
            </a:pPr>
            <a:r>
              <a:rPr lang="zh-CN" altLang="en-US" dirty="0">
                <a:solidFill>
                  <a:schemeClr val="bg1"/>
                </a:solidFill>
              </a:rPr>
              <a:t> </a:t>
            </a:r>
            <a:r>
              <a:rPr lang="zh-CN" altLang="en-US" sz="3600" dirty="0">
                <a:solidFill>
                  <a:schemeClr val="bg1">
                    <a:lumMod val="75000"/>
                  </a:schemeClr>
                </a:solidFill>
                <a:effectLst>
                  <a:outerShdw blurRad="38100" dist="38100" dir="2700000" algn="tl">
                    <a:srgbClr val="000000">
                      <a:alpha val="43137"/>
                    </a:srgbClr>
                  </a:outerShdw>
                </a:effectLst>
              </a:rPr>
              <a:t>直接编程的词法分析器</a:t>
            </a:r>
            <a:endParaRPr lang="zh-CN" altLang="en-US" sz="3600" b="0" dirty="0">
              <a:solidFill>
                <a:schemeClr val="bg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1046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par>
                          <p:cTn id="13" fill="hold">
                            <p:stCondLst>
                              <p:cond delay="500"/>
                            </p:stCondLst>
                            <p:childTnLst>
                              <p:par>
                                <p:cTn id="14" presetID="2" presetClass="entr" presetSubtype="6"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1+#ppt_w/2"/>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 name="日期占位符 2"/>
          <p:cNvSpPr>
            <a:spLocks noGrp="1"/>
          </p:cNvSpPr>
          <p:nvPr>
            <p:ph type="dt" sz="quarter" idx="10"/>
          </p:nvPr>
        </p:nvSpPr>
        <p:spPr/>
        <p:txBody>
          <a:bodyPr/>
          <a:lstStyle/>
          <a:p>
            <a:pPr>
              <a:defRPr/>
            </a:pPr>
            <a:fld id="{7A4BC5F2-4678-432E-A04D-D8515368ACCE}" type="datetime1">
              <a:rPr lang="zh-CN" altLang="en-US"/>
              <a:pPr>
                <a:defRPr/>
              </a:pPr>
              <a:t>2020/10/7</a:t>
            </a:fld>
            <a:endParaRPr lang="en-US" altLang="zh-CN"/>
          </a:p>
        </p:txBody>
      </p:sp>
      <p:sp>
        <p:nvSpPr>
          <p:cNvPr id="6963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637BCE2D-F676-433E-AABB-4B512D7F21EF}" type="slidenum">
              <a:rPr lang="en-US" altLang="zh-CN" sz="1400" smtClean="0"/>
              <a:pPr>
                <a:spcBef>
                  <a:spcPct val="0"/>
                </a:spcBef>
                <a:buClrTx/>
                <a:buSzTx/>
                <a:buFontTx/>
                <a:buNone/>
              </a:pPr>
              <a:t>54</a:t>
            </a:fld>
            <a:endParaRPr lang="en-US" altLang="zh-CN" sz="1400"/>
          </a:p>
        </p:txBody>
      </p:sp>
      <p:grpSp>
        <p:nvGrpSpPr>
          <p:cNvPr id="69636" name="Group 8"/>
          <p:cNvGrpSpPr>
            <a:grpSpLocks/>
          </p:cNvGrpSpPr>
          <p:nvPr/>
        </p:nvGrpSpPr>
        <p:grpSpPr bwMode="auto">
          <a:xfrm>
            <a:off x="2628900" y="801688"/>
            <a:ext cx="3944938" cy="1606550"/>
            <a:chOff x="624" y="1536"/>
            <a:chExt cx="1968" cy="809"/>
          </a:xfrm>
        </p:grpSpPr>
        <p:sp>
          <p:nvSpPr>
            <p:cNvPr id="69641" name="Text Box 9"/>
            <p:cNvSpPr txBox="1">
              <a:spLocks noChangeArrowheads="1"/>
            </p:cNvSpPr>
            <p:nvPr/>
          </p:nvSpPr>
          <p:spPr bwMode="auto">
            <a:xfrm>
              <a:off x="1056" y="1536"/>
              <a:ext cx="1152" cy="233"/>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400">
                  <a:solidFill>
                    <a:schemeClr val="bg2"/>
                  </a:solidFill>
                </a:rPr>
                <a:t>输入字符序列</a:t>
              </a:r>
              <a:r>
                <a:rPr lang="zh-CN" altLang="en-US" sz="2400"/>
                <a:t> </a:t>
              </a:r>
            </a:p>
          </p:txBody>
        </p:sp>
        <p:sp>
          <p:nvSpPr>
            <p:cNvPr id="69642" name="Text Box 10"/>
            <p:cNvSpPr txBox="1">
              <a:spLocks noChangeArrowheads="1"/>
            </p:cNvSpPr>
            <p:nvPr/>
          </p:nvSpPr>
          <p:spPr bwMode="auto">
            <a:xfrm>
              <a:off x="624" y="2112"/>
              <a:ext cx="720" cy="231"/>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400">
                  <a:solidFill>
                    <a:schemeClr val="bg2"/>
                  </a:solidFill>
                </a:rPr>
                <a:t>分析表</a:t>
              </a:r>
              <a:r>
                <a:rPr lang="zh-CN" altLang="en-US" sz="2400"/>
                <a:t> </a:t>
              </a:r>
            </a:p>
          </p:txBody>
        </p:sp>
        <p:sp>
          <p:nvSpPr>
            <p:cNvPr id="69643" name="Text Box 11"/>
            <p:cNvSpPr txBox="1">
              <a:spLocks noChangeArrowheads="1"/>
            </p:cNvSpPr>
            <p:nvPr/>
          </p:nvSpPr>
          <p:spPr bwMode="auto">
            <a:xfrm>
              <a:off x="1728" y="2112"/>
              <a:ext cx="864" cy="233"/>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400">
                  <a:solidFill>
                    <a:schemeClr val="bg2"/>
                  </a:solidFill>
                </a:rPr>
                <a:t>控制程序</a:t>
              </a:r>
              <a:r>
                <a:rPr lang="zh-CN" altLang="en-US" sz="2400"/>
                <a:t> </a:t>
              </a:r>
            </a:p>
          </p:txBody>
        </p:sp>
        <p:sp>
          <p:nvSpPr>
            <p:cNvPr id="953356" name="Line 12"/>
            <p:cNvSpPr>
              <a:spLocks noChangeShapeType="1"/>
            </p:cNvSpPr>
            <p:nvPr/>
          </p:nvSpPr>
          <p:spPr bwMode="auto">
            <a:xfrm flipV="1">
              <a:off x="1200" y="1776"/>
              <a:ext cx="0" cy="337"/>
            </a:xfrm>
            <a:prstGeom prst="line">
              <a:avLst/>
            </a:prstGeom>
            <a:noFill/>
            <a:ln w="57150">
              <a:solidFill>
                <a:schemeClr val="bg2"/>
              </a:solidFill>
              <a:round/>
              <a:headEnd/>
              <a:tailEnd type="triangle" w="med" len="me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sz="2400">
                <a:effectLst>
                  <a:outerShdw blurRad="38100" dist="38100" dir="2700000" algn="tl">
                    <a:srgbClr val="000000">
                      <a:alpha val="43137"/>
                    </a:srgbClr>
                  </a:outerShdw>
                </a:effectLst>
              </a:endParaRPr>
            </a:p>
          </p:txBody>
        </p:sp>
        <p:sp>
          <p:nvSpPr>
            <p:cNvPr id="953357" name="Line 13"/>
            <p:cNvSpPr>
              <a:spLocks noChangeShapeType="1"/>
            </p:cNvSpPr>
            <p:nvPr/>
          </p:nvSpPr>
          <p:spPr bwMode="auto">
            <a:xfrm>
              <a:off x="2016" y="1776"/>
              <a:ext cx="0" cy="337"/>
            </a:xfrm>
            <a:prstGeom prst="line">
              <a:avLst/>
            </a:prstGeom>
            <a:noFill/>
            <a:ln w="57150">
              <a:solidFill>
                <a:schemeClr val="bg2"/>
              </a:solidFill>
              <a:round/>
              <a:headEnd/>
              <a:tailEnd type="triangle" w="med" len="me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sz="2400">
                <a:effectLst>
                  <a:outerShdw blurRad="38100" dist="38100" dir="2700000" algn="tl">
                    <a:srgbClr val="000000">
                      <a:alpha val="43137"/>
                    </a:srgbClr>
                  </a:outerShdw>
                </a:effectLst>
              </a:endParaRPr>
            </a:p>
          </p:txBody>
        </p:sp>
        <p:sp>
          <p:nvSpPr>
            <p:cNvPr id="953358" name="Line 14"/>
            <p:cNvSpPr>
              <a:spLocks noChangeShapeType="1"/>
            </p:cNvSpPr>
            <p:nvPr/>
          </p:nvSpPr>
          <p:spPr bwMode="auto">
            <a:xfrm flipH="1">
              <a:off x="1317" y="2176"/>
              <a:ext cx="384" cy="0"/>
            </a:xfrm>
            <a:prstGeom prst="line">
              <a:avLst/>
            </a:prstGeom>
            <a:noFill/>
            <a:ln w="57150">
              <a:solidFill>
                <a:schemeClr val="bg2"/>
              </a:solidFill>
              <a:round/>
              <a:headEnd/>
              <a:tailEnd type="triangle" w="med" len="me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sz="2400">
                <a:effectLst>
                  <a:outerShdw blurRad="38100" dist="38100" dir="2700000" algn="tl">
                    <a:srgbClr val="000000">
                      <a:alpha val="43137"/>
                    </a:srgbClr>
                  </a:outerShdw>
                </a:effectLst>
              </a:endParaRPr>
            </a:p>
          </p:txBody>
        </p:sp>
        <p:sp>
          <p:nvSpPr>
            <p:cNvPr id="953359" name="Line 15"/>
            <p:cNvSpPr>
              <a:spLocks noChangeShapeType="1"/>
            </p:cNvSpPr>
            <p:nvPr/>
          </p:nvSpPr>
          <p:spPr bwMode="auto">
            <a:xfrm>
              <a:off x="1344" y="2289"/>
              <a:ext cx="384" cy="0"/>
            </a:xfrm>
            <a:prstGeom prst="line">
              <a:avLst/>
            </a:prstGeom>
            <a:noFill/>
            <a:ln w="57150">
              <a:solidFill>
                <a:schemeClr val="bg2"/>
              </a:solidFill>
              <a:round/>
              <a:headEnd/>
              <a:tailEnd type="triangle" w="med" len="med"/>
            </a:ln>
            <a:effectLst/>
          </p:spPr>
          <p:txBody>
            <a:bodyPr/>
            <a:lstStyle/>
            <a:p>
              <a:pPr>
                <a:lnSpc>
                  <a:spcPct val="110000"/>
                </a:lnSpc>
                <a:spcBef>
                  <a:spcPct val="20000"/>
                </a:spcBef>
                <a:buClr>
                  <a:schemeClr val="folHlink"/>
                </a:buClr>
                <a:buSzPct val="75000"/>
                <a:buFont typeface="Monotype Sorts" pitchFamily="2" charset="2"/>
                <a:buNone/>
                <a:defRPr/>
              </a:pPr>
              <a:endParaRPr lang="zh-CN" altLang="en-US" sz="2400">
                <a:effectLst>
                  <a:outerShdw blurRad="38100" dist="38100" dir="2700000" algn="tl">
                    <a:srgbClr val="000000">
                      <a:alpha val="43137"/>
                    </a:srgbClr>
                  </a:outerShdw>
                </a:effectLst>
              </a:endParaRPr>
            </a:p>
          </p:txBody>
        </p:sp>
      </p:grpSp>
      <p:sp>
        <p:nvSpPr>
          <p:cNvPr id="69637" name="Text Box 16"/>
          <p:cNvSpPr txBox="1">
            <a:spLocks noChangeArrowheads="1"/>
          </p:cNvSpPr>
          <p:nvPr/>
        </p:nvSpPr>
        <p:spPr bwMode="auto">
          <a:xfrm>
            <a:off x="2343150" y="2441575"/>
            <a:ext cx="4319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1800"/>
              <a:t>图</a:t>
            </a:r>
            <a:r>
              <a:rPr lang="en-US" altLang="zh-CN" sz="2000"/>
              <a:t>3-32 </a:t>
            </a:r>
            <a:r>
              <a:rPr lang="zh-CN" altLang="en-US" sz="2000"/>
              <a:t>表驱动词法分析程序的模型</a:t>
            </a:r>
            <a:r>
              <a:rPr lang="zh-CN" altLang="en-US" sz="2000">
                <a:solidFill>
                  <a:srgbClr val="FF0066"/>
                </a:solidFill>
              </a:rPr>
              <a:t> </a:t>
            </a:r>
          </a:p>
        </p:txBody>
      </p:sp>
      <p:sp>
        <p:nvSpPr>
          <p:cNvPr id="69638" name="Rectangle 46"/>
          <p:cNvSpPr>
            <a:spLocks noChangeArrowheads="1"/>
          </p:cNvSpPr>
          <p:nvPr/>
        </p:nvSpPr>
        <p:spPr bwMode="auto">
          <a:xfrm>
            <a:off x="1839466" y="-11858"/>
            <a:ext cx="562002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defRPr/>
            </a:pPr>
            <a:r>
              <a:rPr lang="zh-CN" altLang="en-US" sz="3600" dirty="0">
                <a:solidFill>
                  <a:schemeClr val="bg1">
                    <a:lumMod val="75000"/>
                  </a:schemeClr>
                </a:solidFill>
                <a:effectLst>
                  <a:outerShdw blurRad="38100" dist="38100" dir="2700000" algn="tl">
                    <a:srgbClr val="000000">
                      <a:alpha val="43137"/>
                    </a:srgbClr>
                  </a:outerShdw>
                </a:effectLst>
              </a:rPr>
              <a:t>表驱动的词法分析程序（</a:t>
            </a:r>
            <a:r>
              <a:rPr lang="en-US" altLang="zh-CN" sz="3600" dirty="0">
                <a:solidFill>
                  <a:schemeClr val="bg1">
                    <a:lumMod val="75000"/>
                  </a:schemeClr>
                </a:solidFill>
                <a:effectLst>
                  <a:outerShdw blurRad="38100" dist="38100" dir="2700000" algn="tl">
                    <a:srgbClr val="000000">
                      <a:alpha val="43137"/>
                    </a:srgbClr>
                  </a:outerShdw>
                </a:effectLst>
              </a:rPr>
              <a:t>1</a:t>
            </a:r>
            <a:r>
              <a:rPr lang="zh-CN" altLang="en-US" sz="3600" dirty="0">
                <a:solidFill>
                  <a:schemeClr val="bg1">
                    <a:lumMod val="75000"/>
                  </a:schemeClr>
                </a:solidFill>
                <a:effectLst>
                  <a:outerShdw blurRad="38100" dist="38100" dir="2700000" algn="tl">
                    <a:srgbClr val="000000">
                      <a:alpha val="43137"/>
                    </a:srgbClr>
                  </a:outerShdw>
                </a:effectLst>
              </a:rPr>
              <a:t>）</a:t>
            </a:r>
          </a:p>
        </p:txBody>
      </p:sp>
      <p:sp>
        <p:nvSpPr>
          <p:cNvPr id="16"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7" name="Rectangle 3"/>
          <p:cNvSpPr txBox="1">
            <a:spLocks noChangeArrowheads="1"/>
          </p:cNvSpPr>
          <p:nvPr/>
        </p:nvSpPr>
        <p:spPr>
          <a:xfrm>
            <a:off x="439738" y="2679700"/>
            <a:ext cx="8139112" cy="4114800"/>
          </a:xfrm>
          <a:prstGeom prst="rect">
            <a:avLst/>
          </a:prstGeom>
          <a:solidFill>
            <a:srgbClr val="F8F8F8"/>
          </a:solidFill>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a:buFont typeface="Monotype Sorts" pitchFamily="2" charset="2"/>
              <a:buNone/>
              <a:defRPr/>
            </a:pPr>
            <a:r>
              <a:rPr lang="en-US" altLang="zh-CN" sz="2800" kern="0" dirty="0">
                <a:solidFill>
                  <a:schemeClr val="bg2"/>
                </a:solidFill>
                <a:effectLst/>
              </a:rPr>
              <a:t>DFA M=( Q</a:t>
            </a:r>
            <a:r>
              <a:rPr lang="zh-CN" altLang="en-US" sz="2800" kern="0" dirty="0">
                <a:solidFill>
                  <a:schemeClr val="bg2"/>
                </a:solidFill>
                <a:effectLst/>
              </a:rPr>
              <a:t>，∑，</a:t>
            </a:r>
            <a:r>
              <a:rPr lang="en-US" altLang="zh-CN" sz="2800" kern="0" dirty="0">
                <a:solidFill>
                  <a:schemeClr val="bg2"/>
                </a:solidFill>
                <a:effectLst/>
              </a:rPr>
              <a:t>q</a:t>
            </a:r>
            <a:r>
              <a:rPr lang="en-US" altLang="zh-CN" sz="2800" kern="0" baseline="-25000" dirty="0">
                <a:solidFill>
                  <a:schemeClr val="bg2"/>
                </a:solidFill>
                <a:effectLst/>
              </a:rPr>
              <a:t>0</a:t>
            </a:r>
            <a:r>
              <a:rPr lang="zh-CN" altLang="en-US" sz="2800" kern="0" dirty="0">
                <a:solidFill>
                  <a:schemeClr val="bg2"/>
                </a:solidFill>
                <a:effectLst/>
              </a:rPr>
              <a:t>，</a:t>
            </a:r>
            <a:r>
              <a:rPr lang="en-US" altLang="zh-CN" sz="2800" kern="0" dirty="0">
                <a:solidFill>
                  <a:srgbClr val="FF3F3F"/>
                </a:solidFill>
                <a:effectLst/>
              </a:rPr>
              <a:t>F</a:t>
            </a:r>
            <a:r>
              <a:rPr lang="zh-CN" altLang="en-US" sz="2800" kern="0" dirty="0">
                <a:solidFill>
                  <a:schemeClr val="bg2"/>
                </a:solidFill>
                <a:effectLst/>
              </a:rPr>
              <a:t>，</a:t>
            </a:r>
            <a:r>
              <a:rPr lang="en-US" altLang="zh-CN" sz="2800" kern="0" dirty="0">
                <a:solidFill>
                  <a:schemeClr val="bg2"/>
                </a:solidFill>
                <a:effectLst/>
              </a:rPr>
              <a:t>δ</a:t>
            </a:r>
            <a:r>
              <a:rPr lang="zh-CN" altLang="en-US" sz="2800" kern="0" dirty="0">
                <a:solidFill>
                  <a:schemeClr val="bg2"/>
                </a:solidFill>
                <a:effectLst/>
              </a:rPr>
              <a:t>）的</a:t>
            </a:r>
            <a:r>
              <a:rPr lang="zh-CN" altLang="en-US" sz="2800" dirty="0">
                <a:solidFill>
                  <a:schemeClr val="bg2"/>
                </a:solidFill>
                <a:effectLst/>
              </a:rPr>
              <a:t>控制</a:t>
            </a:r>
            <a:r>
              <a:rPr lang="zh-CN" altLang="en-US" sz="2800" kern="0" dirty="0">
                <a:solidFill>
                  <a:schemeClr val="bg2"/>
                </a:solidFill>
                <a:effectLst/>
              </a:rPr>
              <a:t>程序</a:t>
            </a:r>
          </a:p>
          <a:p>
            <a:pPr lvl="1">
              <a:buFont typeface="Monotype Sorts" pitchFamily="2" charset="2"/>
              <a:buNone/>
              <a:defRPr/>
            </a:pPr>
            <a:r>
              <a:rPr lang="en-US" altLang="zh-CN" sz="2400" kern="0" dirty="0">
                <a:solidFill>
                  <a:schemeClr val="bg1"/>
                </a:solidFill>
                <a:effectLst/>
              </a:rPr>
              <a:t>K = </a:t>
            </a:r>
            <a:r>
              <a:rPr lang="en-US" altLang="zh-CN" sz="2400" kern="0" dirty="0">
                <a:solidFill>
                  <a:schemeClr val="bg2"/>
                </a:solidFill>
                <a:effectLst/>
              </a:rPr>
              <a:t>q</a:t>
            </a:r>
            <a:r>
              <a:rPr lang="en-US" altLang="zh-CN" sz="2400" kern="0" baseline="-25000" dirty="0">
                <a:solidFill>
                  <a:schemeClr val="bg2"/>
                </a:solidFill>
                <a:effectLst/>
              </a:rPr>
              <a:t>0</a:t>
            </a:r>
            <a:r>
              <a:rPr lang="en-US" altLang="zh-CN" sz="2400" kern="0" dirty="0">
                <a:solidFill>
                  <a:schemeClr val="bg1"/>
                </a:solidFill>
                <a:effectLst/>
              </a:rPr>
              <a:t> </a:t>
            </a:r>
            <a:r>
              <a:rPr lang="zh-CN" altLang="en-US" sz="2400" kern="0" dirty="0">
                <a:solidFill>
                  <a:schemeClr val="bg2"/>
                </a:solidFill>
                <a:effectLst/>
              </a:rPr>
              <a:t>；</a:t>
            </a:r>
          </a:p>
          <a:p>
            <a:pPr lvl="1">
              <a:buFont typeface="Monotype Sorts" pitchFamily="2" charset="2"/>
              <a:buNone/>
              <a:defRPr/>
            </a:pPr>
            <a:r>
              <a:rPr lang="en-US" altLang="zh-CN" sz="2400" kern="0" dirty="0">
                <a:solidFill>
                  <a:schemeClr val="bg2"/>
                </a:solidFill>
                <a:effectLst/>
              </a:rPr>
              <a:t>c =</a:t>
            </a:r>
            <a:r>
              <a:rPr lang="en-US" altLang="zh-CN" sz="2400" kern="0" dirty="0" err="1">
                <a:solidFill>
                  <a:schemeClr val="bg2"/>
                </a:solidFill>
                <a:effectLst/>
              </a:rPr>
              <a:t>getchar</a:t>
            </a:r>
            <a:r>
              <a:rPr lang="en-US" altLang="zh-CN" sz="2400" kern="0" dirty="0">
                <a:solidFill>
                  <a:schemeClr val="bg2"/>
                </a:solidFill>
                <a:effectLst/>
              </a:rPr>
              <a:t>( );</a:t>
            </a:r>
          </a:p>
          <a:p>
            <a:pPr lvl="1">
              <a:buFont typeface="Monotype Sorts" pitchFamily="2" charset="2"/>
              <a:buNone/>
              <a:defRPr/>
            </a:pPr>
            <a:r>
              <a:rPr lang="en-US" altLang="zh-CN" sz="2400" kern="0" dirty="0">
                <a:solidFill>
                  <a:schemeClr val="bg2"/>
                </a:solidFill>
                <a:effectLst/>
              </a:rPr>
              <a:t>while c !=EOF do </a:t>
            </a:r>
          </a:p>
          <a:p>
            <a:pPr lvl="1">
              <a:buFont typeface="Monotype Sorts" pitchFamily="2" charset="2"/>
              <a:buNone/>
              <a:defRPr/>
            </a:pPr>
            <a:r>
              <a:rPr lang="en-US" altLang="zh-CN" sz="2400" kern="0" dirty="0">
                <a:solidFill>
                  <a:schemeClr val="bg2"/>
                </a:solidFill>
                <a:effectLst/>
              </a:rPr>
              <a:t>    {K= δ(K, c);</a:t>
            </a:r>
          </a:p>
          <a:p>
            <a:pPr lvl="1">
              <a:buFont typeface="Monotype Sorts" pitchFamily="2" charset="2"/>
              <a:buNone/>
              <a:defRPr/>
            </a:pPr>
            <a:r>
              <a:rPr lang="en-US" altLang="zh-CN" sz="2400" kern="0" dirty="0">
                <a:solidFill>
                  <a:schemeClr val="bg2"/>
                </a:solidFill>
                <a:effectLst/>
              </a:rPr>
              <a:t>      c=</a:t>
            </a:r>
            <a:r>
              <a:rPr lang="en-US" altLang="zh-CN" sz="2400" kern="0" dirty="0" err="1">
                <a:solidFill>
                  <a:schemeClr val="bg2"/>
                </a:solidFill>
                <a:effectLst/>
              </a:rPr>
              <a:t>getchar</a:t>
            </a:r>
            <a:r>
              <a:rPr lang="en-US" altLang="zh-CN" sz="2400" kern="0" dirty="0">
                <a:solidFill>
                  <a:schemeClr val="bg2"/>
                </a:solidFill>
                <a:effectLst/>
              </a:rPr>
              <a:t>( );</a:t>
            </a:r>
          </a:p>
          <a:p>
            <a:pPr lvl="1">
              <a:buFont typeface="Monotype Sorts" pitchFamily="2" charset="2"/>
              <a:buNone/>
              <a:defRPr/>
            </a:pPr>
            <a:r>
              <a:rPr lang="en-US" altLang="zh-CN" sz="2400" kern="0" dirty="0">
                <a:solidFill>
                  <a:schemeClr val="bg2"/>
                </a:solidFill>
                <a:effectLst/>
              </a:rPr>
              <a:t>    };</a:t>
            </a:r>
          </a:p>
          <a:p>
            <a:pPr lvl="1">
              <a:buFont typeface="Monotype Sorts" pitchFamily="2" charset="2"/>
              <a:buNone/>
              <a:defRPr/>
            </a:pPr>
            <a:r>
              <a:rPr lang="en-US" altLang="zh-CN" sz="2400" kern="0" dirty="0">
                <a:solidFill>
                  <a:schemeClr val="bg2"/>
                </a:solidFill>
                <a:effectLst/>
              </a:rPr>
              <a:t>if </a:t>
            </a:r>
            <a:r>
              <a:rPr lang="en-US" altLang="zh-CN" sz="2400" kern="0" dirty="0">
                <a:solidFill>
                  <a:schemeClr val="bg1"/>
                </a:solidFill>
                <a:effectLst/>
              </a:rPr>
              <a:t>K</a:t>
            </a:r>
            <a:r>
              <a:rPr lang="en-US" altLang="zh-CN" sz="2400" kern="0" dirty="0">
                <a:solidFill>
                  <a:schemeClr val="bg2"/>
                </a:solidFill>
                <a:effectLst/>
              </a:rPr>
              <a:t> is in</a:t>
            </a:r>
            <a:r>
              <a:rPr lang="en-US" altLang="zh-CN" sz="2400" kern="0" dirty="0">
                <a:solidFill>
                  <a:schemeClr val="hlink"/>
                </a:solidFill>
                <a:effectLst/>
              </a:rPr>
              <a:t> </a:t>
            </a:r>
            <a:r>
              <a:rPr lang="en-US" altLang="zh-CN" sz="2400" kern="0" dirty="0">
                <a:solidFill>
                  <a:srgbClr val="FF3F3F"/>
                </a:solidFill>
                <a:effectLst/>
              </a:rPr>
              <a:t>F</a:t>
            </a:r>
            <a:r>
              <a:rPr lang="en-US" altLang="zh-CN" sz="2400" kern="0" dirty="0">
                <a:solidFill>
                  <a:schemeClr val="bg2"/>
                </a:solidFill>
                <a:effectLst/>
              </a:rPr>
              <a:t> then return (‘yes’)</a:t>
            </a:r>
          </a:p>
          <a:p>
            <a:pPr lvl="1">
              <a:buFont typeface="Monotype Sorts" pitchFamily="2" charset="2"/>
              <a:buNone/>
              <a:defRPr/>
            </a:pPr>
            <a:r>
              <a:rPr lang="en-US" altLang="zh-CN" sz="2400" kern="0" dirty="0">
                <a:solidFill>
                  <a:schemeClr val="bg2"/>
                </a:solidFill>
                <a:effectLst/>
              </a:rPr>
              <a:t>else return (‘no’)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anim calcmode="lin" valueType="num">
                                      <p:cBhvr additive="base">
                                        <p:cTn id="13" dur="500" fill="hold"/>
                                        <p:tgtEl>
                                          <p:spTgt spid="1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
                                            <p:txEl>
                                              <p:pRg st="2" end="2"/>
                                            </p:txEl>
                                          </p:spTgt>
                                        </p:tgtEl>
                                        <p:attrNameLst>
                                          <p:attrName>style.visibility</p:attrName>
                                        </p:attrNameLst>
                                      </p:cBhvr>
                                      <p:to>
                                        <p:strVal val="visible"/>
                                      </p:to>
                                    </p:set>
                                    <p:anim calcmode="lin" valueType="num">
                                      <p:cBhvr additive="base">
                                        <p:cTn id="19" dur="500" fill="hold"/>
                                        <p:tgtEl>
                                          <p:spTgt spid="1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anim calcmode="lin" valueType="num">
                                      <p:cBhvr additive="base">
                                        <p:cTn id="25" dur="500" fill="hold"/>
                                        <p:tgtEl>
                                          <p:spTgt spid="1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
                                            <p:txEl>
                                              <p:pRg st="4" end="4"/>
                                            </p:txEl>
                                          </p:spTgt>
                                        </p:tgtEl>
                                        <p:attrNameLst>
                                          <p:attrName>style.visibility</p:attrName>
                                        </p:attrNameLst>
                                      </p:cBhvr>
                                      <p:to>
                                        <p:strVal val="visible"/>
                                      </p:to>
                                    </p:set>
                                    <p:anim calcmode="lin" valueType="num">
                                      <p:cBhvr additive="base">
                                        <p:cTn id="31" dur="500" fill="hold"/>
                                        <p:tgtEl>
                                          <p:spTgt spid="1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
                                            <p:txEl>
                                              <p:pRg st="5" end="5"/>
                                            </p:txEl>
                                          </p:spTgt>
                                        </p:tgtEl>
                                        <p:attrNameLst>
                                          <p:attrName>style.visibility</p:attrName>
                                        </p:attrNameLst>
                                      </p:cBhvr>
                                      <p:to>
                                        <p:strVal val="visible"/>
                                      </p:to>
                                    </p:set>
                                    <p:anim calcmode="lin" valueType="num">
                                      <p:cBhvr additive="base">
                                        <p:cTn id="37" dur="500" fill="hold"/>
                                        <p:tgtEl>
                                          <p:spTgt spid="1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
                                            <p:txEl>
                                              <p:pRg st="6" end="6"/>
                                            </p:txEl>
                                          </p:spTgt>
                                        </p:tgtEl>
                                        <p:attrNameLst>
                                          <p:attrName>style.visibility</p:attrName>
                                        </p:attrNameLst>
                                      </p:cBhvr>
                                      <p:to>
                                        <p:strVal val="visible"/>
                                      </p:to>
                                    </p:set>
                                    <p:anim calcmode="lin" valueType="num">
                                      <p:cBhvr additive="base">
                                        <p:cTn id="43" dur="500" fill="hold"/>
                                        <p:tgtEl>
                                          <p:spTgt spid="1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7">
                                            <p:txEl>
                                              <p:pRg st="7" end="7"/>
                                            </p:txEl>
                                          </p:spTgt>
                                        </p:tgtEl>
                                        <p:attrNameLst>
                                          <p:attrName>style.visibility</p:attrName>
                                        </p:attrNameLst>
                                      </p:cBhvr>
                                      <p:to>
                                        <p:strVal val="visible"/>
                                      </p:to>
                                    </p:set>
                                    <p:anim calcmode="lin" valueType="num">
                                      <p:cBhvr additive="base">
                                        <p:cTn id="49" dur="500" fill="hold"/>
                                        <p:tgtEl>
                                          <p:spTgt spid="1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7">
                                            <p:txEl>
                                              <p:pRg st="8" end="8"/>
                                            </p:txEl>
                                          </p:spTgt>
                                        </p:tgtEl>
                                        <p:attrNameLst>
                                          <p:attrName>style.visibility</p:attrName>
                                        </p:attrNameLst>
                                      </p:cBhvr>
                                      <p:to>
                                        <p:strVal val="visible"/>
                                      </p:to>
                                    </p:set>
                                    <p:anim calcmode="lin" valueType="num">
                                      <p:cBhvr additive="base">
                                        <p:cTn id="55" dur="500" fill="hold"/>
                                        <p:tgtEl>
                                          <p:spTgt spid="1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7">
                                            <p:txEl>
                                              <p:pRg st="8" end="8"/>
                                            </p:txEl>
                                          </p:spTgt>
                                        </p:tgtEl>
                                        <p:attrNameLst>
                                          <p:attrName>ppt_y</p:attrName>
                                        </p:attrNameLst>
                                      </p:cBhvr>
                                      <p:tavLst>
                                        <p:tav tm="0">
                                          <p:val>
                                            <p:strVal val="#ppt_y"/>
                                          </p:val>
                                        </p:tav>
                                        <p:tav tm="100000">
                                          <p:val>
                                            <p:strVal val="#ppt_y"/>
                                          </p:val>
                                        </p:tav>
                                      </p:tavLst>
                                    </p:anim>
                                  </p:childTnLst>
                                </p:cTn>
                              </p:par>
                            </p:childTnLst>
                          </p:cTn>
                        </p:par>
                        <p:par>
                          <p:cTn id="57" fill="hold">
                            <p:stCondLst>
                              <p:cond delay="500"/>
                            </p:stCondLst>
                            <p:childTnLst>
                              <p:par>
                                <p:cTn id="58" presetID="2" presetClass="entr" presetSubtype="6" fill="hold" grpId="0" nodeType="afterEffect">
                                  <p:stCondLst>
                                    <p:cond delay="0"/>
                                  </p:stCondLst>
                                  <p:childTnLst>
                                    <p:set>
                                      <p:cBhvr>
                                        <p:cTn id="59" dur="1" fill="hold">
                                          <p:stCondLst>
                                            <p:cond delay="0"/>
                                          </p:stCondLst>
                                        </p:cTn>
                                        <p:tgtEl>
                                          <p:spTgt spid="16"/>
                                        </p:tgtEl>
                                        <p:attrNameLst>
                                          <p:attrName>style.visibility</p:attrName>
                                        </p:attrNameLst>
                                      </p:cBhvr>
                                      <p:to>
                                        <p:strVal val="visible"/>
                                      </p:to>
                                    </p:set>
                                    <p:anim calcmode="lin" valueType="num">
                                      <p:cBhvr additive="base">
                                        <p:cTn id="60" dur="500" fill="hold"/>
                                        <p:tgtEl>
                                          <p:spTgt spid="16"/>
                                        </p:tgtEl>
                                        <p:attrNameLst>
                                          <p:attrName>ppt_x</p:attrName>
                                        </p:attrNameLst>
                                      </p:cBhvr>
                                      <p:tavLst>
                                        <p:tav tm="0">
                                          <p:val>
                                            <p:strVal val="1+#ppt_w/2"/>
                                          </p:val>
                                        </p:tav>
                                        <p:tav tm="100000">
                                          <p:val>
                                            <p:strVal val="#ppt_x"/>
                                          </p:val>
                                        </p:tav>
                                      </p:tavLst>
                                    </p:anim>
                                    <p:anim calcmode="lin" valueType="num">
                                      <p:cBhvr additive="base">
                                        <p:cTn id="6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build="p" bldLvl="2"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日期占位符 2"/>
          <p:cNvSpPr>
            <a:spLocks noGrp="1"/>
          </p:cNvSpPr>
          <p:nvPr>
            <p:ph type="dt" sz="quarter" idx="10"/>
          </p:nvPr>
        </p:nvSpPr>
        <p:spPr/>
        <p:txBody>
          <a:bodyPr/>
          <a:lstStyle/>
          <a:p>
            <a:pPr>
              <a:defRPr/>
            </a:pPr>
            <a:fld id="{56C4846F-674F-462F-AB13-806212590D93}" type="datetime1">
              <a:rPr lang="zh-CN" altLang="en-US"/>
              <a:pPr>
                <a:defRPr/>
              </a:pPr>
              <a:t>2020/10/7</a:t>
            </a:fld>
            <a:endParaRPr lang="en-US" altLang="zh-CN"/>
          </a:p>
        </p:txBody>
      </p:sp>
      <p:sp>
        <p:nvSpPr>
          <p:cNvPr id="61444" name="Text Box 5"/>
          <p:cNvSpPr txBox="1">
            <a:spLocks noChangeArrowheads="1"/>
          </p:cNvSpPr>
          <p:nvPr/>
        </p:nvSpPr>
        <p:spPr bwMode="auto">
          <a:xfrm>
            <a:off x="99931" y="1124744"/>
            <a:ext cx="8815469" cy="2911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rgbClr val="FFFF00"/>
                </a:solidFill>
                <a:latin typeface="宋体" panose="02010600030101010101" pitchFamily="2" charset="-122"/>
                <a:ea typeface="宋体" panose="02010600030101010101" pitchFamily="2" charset="-122"/>
              </a:defRPr>
            </a:lvl1pPr>
            <a:lvl2pPr>
              <a:defRPr kumimoji="1" sz="2800" b="1">
                <a:solidFill>
                  <a:srgbClr val="FFFF00"/>
                </a:solidFill>
                <a:latin typeface="宋体" panose="02010600030101010101" pitchFamily="2" charset="-122"/>
                <a:ea typeface="宋体" panose="02010600030101010101" pitchFamily="2" charset="-122"/>
              </a:defRPr>
            </a:lvl2pPr>
            <a:lvl3pPr marL="1143000" indent="-228600">
              <a:defRPr kumimoji="1" sz="2800" b="1">
                <a:solidFill>
                  <a:srgbClr val="FFFF00"/>
                </a:solidFill>
                <a:latin typeface="宋体" panose="02010600030101010101" pitchFamily="2" charset="-122"/>
                <a:ea typeface="宋体" panose="02010600030101010101" pitchFamily="2" charset="-122"/>
              </a:defRPr>
            </a:lvl3pPr>
            <a:lvl4pPr marL="1600200" indent="-228600">
              <a:defRPr kumimoji="1" sz="2800" b="1">
                <a:solidFill>
                  <a:srgbClr val="FFFF00"/>
                </a:solidFill>
                <a:latin typeface="宋体" panose="02010600030101010101" pitchFamily="2" charset="-122"/>
                <a:ea typeface="宋体" panose="02010600030101010101" pitchFamily="2" charset="-122"/>
              </a:defRPr>
            </a:lvl4pPr>
            <a:lvl5pPr marL="2057400" indent="-228600">
              <a:defRPr kumimoji="1" sz="2800" b="1">
                <a:solidFill>
                  <a:srgbClr val="FFFF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800" b="1">
                <a:solidFill>
                  <a:srgbClr val="FFFF00"/>
                </a:solidFill>
                <a:latin typeface="宋体" panose="02010600030101010101" pitchFamily="2" charset="-122"/>
                <a:ea typeface="宋体" panose="02010600030101010101" pitchFamily="2" charset="-122"/>
              </a:defRPr>
            </a:lvl9pPr>
          </a:lstStyle>
          <a:p>
            <a:pPr marL="457200" indent="-457200" eaLnBrk="1" hangingPunct="1">
              <a:spcBef>
                <a:spcPts val="600"/>
              </a:spcBef>
              <a:buSzPct val="80000"/>
              <a:buFont typeface="Wingdings" panose="05000000000000000000" pitchFamily="2" charset="2"/>
              <a:buChar char="n"/>
              <a:defRPr/>
            </a:pPr>
            <a:r>
              <a:rPr lang="zh-CN" altLang="en-US" sz="3200" dirty="0">
                <a:solidFill>
                  <a:schemeClr val="bg2"/>
                </a:solidFill>
                <a:latin typeface="Times New Roman" panose="02020603050405020304" pitchFamily="18" charset="0"/>
              </a:rPr>
              <a:t>一种典型的</a:t>
            </a:r>
            <a:r>
              <a:rPr lang="zh-CN" altLang="en-US" sz="3200" dirty="0">
                <a:solidFill>
                  <a:schemeClr val="accent2">
                    <a:lumMod val="50000"/>
                  </a:schemeClr>
                </a:solidFill>
                <a:latin typeface="Times New Roman" panose="02020603050405020304" pitchFamily="18" charset="0"/>
              </a:rPr>
              <a:t>数据与操作分离</a:t>
            </a:r>
            <a:r>
              <a:rPr lang="zh-CN" altLang="en-US" sz="3200" dirty="0">
                <a:solidFill>
                  <a:schemeClr val="bg2"/>
                </a:solidFill>
                <a:latin typeface="Times New Roman" panose="02020603050405020304" pitchFamily="18" charset="0"/>
              </a:rPr>
              <a:t>的工作模式。</a:t>
            </a:r>
          </a:p>
          <a:p>
            <a:pPr marL="800100" lvl="1" indent="-342900" eaLnBrk="1" hangingPunct="1">
              <a:lnSpc>
                <a:spcPct val="120000"/>
              </a:lnSpc>
              <a:spcBef>
                <a:spcPts val="600"/>
              </a:spcBef>
              <a:buSzPct val="80000"/>
              <a:buFont typeface="Wingdings" panose="05000000000000000000" pitchFamily="2" charset="2"/>
              <a:buChar char="n"/>
              <a:defRPr/>
            </a:pPr>
            <a:r>
              <a:rPr lang="zh-CN" altLang="en-US" dirty="0">
                <a:solidFill>
                  <a:schemeClr val="bg2"/>
                </a:solidFill>
                <a:latin typeface="Times New Roman" panose="02020603050405020304" pitchFamily="18" charset="0"/>
              </a:rPr>
              <a:t>控制程序不变；</a:t>
            </a:r>
            <a:endParaRPr lang="en-US" altLang="zh-CN" dirty="0">
              <a:solidFill>
                <a:schemeClr val="bg2"/>
              </a:solidFill>
              <a:latin typeface="Times New Roman" panose="02020603050405020304" pitchFamily="18" charset="0"/>
            </a:endParaRPr>
          </a:p>
          <a:p>
            <a:pPr marL="800100" lvl="1" indent="-342900" eaLnBrk="1" hangingPunct="1">
              <a:lnSpc>
                <a:spcPct val="120000"/>
              </a:lnSpc>
              <a:spcBef>
                <a:spcPts val="600"/>
              </a:spcBef>
              <a:buSzPct val="80000"/>
              <a:buFont typeface="Wingdings" panose="05000000000000000000" pitchFamily="2" charset="2"/>
              <a:buChar char="n"/>
              <a:defRPr/>
            </a:pPr>
            <a:r>
              <a:rPr lang="zh-CN" altLang="en-US" dirty="0">
                <a:solidFill>
                  <a:schemeClr val="bg2"/>
                </a:solidFill>
                <a:latin typeface="Times New Roman" panose="02020603050405020304" pitchFamily="18" charset="0"/>
              </a:rPr>
              <a:t>不同的词法分析程序实质上是构造不同的分析表；</a:t>
            </a:r>
          </a:p>
          <a:p>
            <a:pPr marL="457200" indent="-457200" eaLnBrk="1" hangingPunct="1">
              <a:spcBef>
                <a:spcPts val="600"/>
              </a:spcBef>
              <a:buSzPct val="80000"/>
              <a:buFont typeface="Wingdings" panose="05000000000000000000" pitchFamily="2" charset="2"/>
              <a:buChar char="n"/>
              <a:defRPr/>
            </a:pPr>
            <a:r>
              <a:rPr lang="zh-CN" altLang="en-US" sz="3200" dirty="0">
                <a:solidFill>
                  <a:schemeClr val="bg2"/>
                </a:solidFill>
                <a:latin typeface="Times New Roman" panose="02020603050405020304" pitchFamily="18" charset="0"/>
              </a:rPr>
              <a:t>为词法分析程序的</a:t>
            </a:r>
            <a:r>
              <a:rPr lang="zh-CN" altLang="en-US" sz="3200" dirty="0">
                <a:solidFill>
                  <a:schemeClr val="accent2">
                    <a:lumMod val="50000"/>
                  </a:schemeClr>
                </a:solidFill>
                <a:latin typeface="Times New Roman" panose="02020603050405020304" pitchFamily="18" charset="0"/>
              </a:rPr>
              <a:t>自动生成</a:t>
            </a:r>
            <a:r>
              <a:rPr lang="zh-CN" altLang="en-US" sz="3200" dirty="0">
                <a:solidFill>
                  <a:schemeClr val="bg2"/>
                </a:solidFill>
                <a:latin typeface="Times New Roman" panose="02020603050405020304" pitchFamily="18" charset="0"/>
              </a:rPr>
              <a:t>提供了极大的方便。</a:t>
            </a:r>
          </a:p>
          <a:p>
            <a:pPr marL="457200" indent="-457200" eaLnBrk="1" hangingPunct="1">
              <a:spcBef>
                <a:spcPts val="600"/>
              </a:spcBef>
              <a:buSzPct val="80000"/>
              <a:buFont typeface="Wingdings" panose="05000000000000000000" pitchFamily="2" charset="2"/>
              <a:buChar char="n"/>
              <a:defRPr/>
            </a:pPr>
            <a:r>
              <a:rPr lang="zh-CN" altLang="en-US" sz="3200" dirty="0">
                <a:solidFill>
                  <a:schemeClr val="bg2"/>
                </a:solidFill>
                <a:latin typeface="Times New Roman" panose="02020603050405020304" pitchFamily="18" charset="0"/>
              </a:rPr>
              <a:t>程序比较复杂，</a:t>
            </a:r>
            <a:r>
              <a:rPr lang="zh-CN" altLang="en-US" sz="3200" dirty="0">
                <a:solidFill>
                  <a:schemeClr val="accent2">
                    <a:lumMod val="50000"/>
                  </a:schemeClr>
                </a:solidFill>
                <a:latin typeface="Times New Roman" panose="02020603050405020304" pitchFamily="18" charset="0"/>
              </a:rPr>
              <a:t>分析速度慢</a:t>
            </a:r>
            <a:r>
              <a:rPr lang="zh-CN" altLang="en-US" sz="3200" dirty="0">
                <a:solidFill>
                  <a:schemeClr val="bg2"/>
                </a:solidFill>
                <a:latin typeface="Times New Roman" panose="02020603050405020304" pitchFamily="18" charset="0"/>
              </a:rPr>
              <a:t>一些。</a:t>
            </a:r>
          </a:p>
        </p:txBody>
      </p:sp>
      <p:sp>
        <p:nvSpPr>
          <p:cNvPr id="6" name="Rectangle 46"/>
          <p:cNvSpPr>
            <a:spLocks noChangeArrowheads="1"/>
          </p:cNvSpPr>
          <p:nvPr/>
        </p:nvSpPr>
        <p:spPr bwMode="auto">
          <a:xfrm>
            <a:off x="1835696" y="-32455"/>
            <a:ext cx="554801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defRPr/>
            </a:pPr>
            <a:r>
              <a:rPr lang="zh-CN" altLang="en-US" sz="3600" dirty="0">
                <a:solidFill>
                  <a:schemeClr val="bg1">
                    <a:lumMod val="75000"/>
                  </a:schemeClr>
                </a:solidFill>
                <a:effectLst>
                  <a:outerShdw blurRad="38100" dist="38100" dir="2700000" algn="tl">
                    <a:srgbClr val="000000">
                      <a:alpha val="43137"/>
                    </a:srgbClr>
                  </a:outerShdw>
                </a:effectLst>
              </a:rPr>
              <a:t>表驱动的词法分析程序（</a:t>
            </a:r>
            <a:r>
              <a:rPr lang="en-US" altLang="zh-CN" sz="3600" dirty="0">
                <a:solidFill>
                  <a:schemeClr val="bg1">
                    <a:lumMod val="75000"/>
                  </a:schemeClr>
                </a:solidFill>
                <a:effectLst>
                  <a:outerShdw blurRad="38100" dist="38100" dir="2700000" algn="tl">
                    <a:srgbClr val="000000">
                      <a:alpha val="43137"/>
                    </a:srgbClr>
                  </a:outerShdw>
                </a:effectLst>
              </a:rPr>
              <a:t>2</a:t>
            </a:r>
            <a:r>
              <a:rPr lang="zh-CN" altLang="en-US" sz="3600" dirty="0">
                <a:solidFill>
                  <a:schemeClr val="bg1">
                    <a:lumMod val="75000"/>
                  </a:schemeClr>
                </a:solidFill>
                <a:effectLst>
                  <a:outerShdw blurRad="38100" dist="38100" dir="2700000" algn="tl">
                    <a:srgbClr val="000000">
                      <a:alpha val="43137"/>
                    </a:srgbClr>
                  </a:outerShdw>
                </a:effectLst>
              </a:rPr>
              <a:t>）</a:t>
            </a:r>
          </a:p>
        </p:txBody>
      </p:sp>
      <p:sp>
        <p:nvSpPr>
          <p:cNvPr id="7"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日期占位符 3"/>
          <p:cNvSpPr>
            <a:spLocks noGrp="1"/>
          </p:cNvSpPr>
          <p:nvPr>
            <p:ph type="dt" sz="quarter" idx="10"/>
          </p:nvPr>
        </p:nvSpPr>
        <p:spPr/>
        <p:txBody>
          <a:bodyPr/>
          <a:lstStyle/>
          <a:p>
            <a:pPr>
              <a:defRPr/>
            </a:pPr>
            <a:fld id="{6B18DBA2-DA48-497D-9156-DBF4F88D53B5}" type="datetime1">
              <a:rPr lang="zh-CN" altLang="en-US"/>
              <a:pPr>
                <a:defRPr/>
              </a:pPr>
              <a:t>2020/10/7</a:t>
            </a:fld>
            <a:endParaRPr lang="en-US" altLang="zh-CN"/>
          </a:p>
        </p:txBody>
      </p:sp>
      <p:sp>
        <p:nvSpPr>
          <p:cNvPr id="716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E5411E42-AD84-48D6-B047-E0287FEDB2F1}" type="slidenum">
              <a:rPr lang="en-US" altLang="zh-CN" sz="1400" smtClean="0"/>
              <a:pPr>
                <a:spcBef>
                  <a:spcPct val="0"/>
                </a:spcBef>
                <a:buClrTx/>
                <a:buSzTx/>
                <a:buFontTx/>
                <a:buNone/>
              </a:pPr>
              <a:t>56</a:t>
            </a:fld>
            <a:endParaRPr lang="en-US" altLang="zh-CN" sz="1400"/>
          </a:p>
        </p:txBody>
      </p:sp>
      <p:sp>
        <p:nvSpPr>
          <p:cNvPr id="71684" name="Rectangle 5"/>
          <p:cNvSpPr>
            <a:spLocks noChangeArrowheads="1"/>
          </p:cNvSpPr>
          <p:nvPr/>
        </p:nvSpPr>
        <p:spPr bwMode="auto">
          <a:xfrm>
            <a:off x="1987550" y="1928813"/>
            <a:ext cx="2133600" cy="685800"/>
          </a:xfrm>
          <a:prstGeom prst="rect">
            <a:avLst/>
          </a:prstGeom>
          <a:solidFill>
            <a:srgbClr val="FFCCCC"/>
          </a:solidFill>
          <a:ln>
            <a:noFill/>
          </a:ln>
          <a:effectLst>
            <a:outerShdw dist="107763" dir="189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 typeface="Monotype Sorts" pitchFamily="2" charset="2"/>
              <a:buNone/>
            </a:pPr>
            <a:r>
              <a:rPr lang="en-US" altLang="zh-CN" sz="2800">
                <a:solidFill>
                  <a:schemeClr val="bg2"/>
                </a:solidFill>
                <a:ea typeface="楷体_GB2312" pitchFamily="49" charset="-122"/>
              </a:rPr>
              <a:t>NFA</a:t>
            </a:r>
          </a:p>
        </p:txBody>
      </p:sp>
      <p:sp>
        <p:nvSpPr>
          <p:cNvPr id="71685" name="Rectangle 6"/>
          <p:cNvSpPr>
            <a:spLocks noChangeArrowheads="1"/>
          </p:cNvSpPr>
          <p:nvPr/>
        </p:nvSpPr>
        <p:spPr bwMode="auto">
          <a:xfrm>
            <a:off x="5645150" y="1928813"/>
            <a:ext cx="2133600" cy="685800"/>
          </a:xfrm>
          <a:prstGeom prst="rect">
            <a:avLst/>
          </a:prstGeom>
          <a:solidFill>
            <a:srgbClr val="CCFFFF"/>
          </a:solidFill>
          <a:ln>
            <a:noFill/>
          </a:ln>
          <a:effectLst>
            <a:outerShdw dist="107763" dir="189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800">
                <a:solidFill>
                  <a:schemeClr val="bg2"/>
                </a:solidFill>
                <a:ea typeface="楷体_GB2312" pitchFamily="49" charset="-122"/>
              </a:rPr>
              <a:t>正规式</a:t>
            </a:r>
          </a:p>
        </p:txBody>
      </p:sp>
      <p:sp>
        <p:nvSpPr>
          <p:cNvPr id="894988" name="Line 12"/>
          <p:cNvSpPr>
            <a:spLocks noChangeShapeType="1"/>
          </p:cNvSpPr>
          <p:nvPr/>
        </p:nvSpPr>
        <p:spPr bwMode="auto">
          <a:xfrm>
            <a:off x="4217988" y="2178050"/>
            <a:ext cx="1371600" cy="0"/>
          </a:xfrm>
          <a:prstGeom prst="line">
            <a:avLst/>
          </a:prstGeom>
          <a:noFill/>
          <a:ln w="57150">
            <a:solidFill>
              <a:schemeClr val="accent1"/>
            </a:solidFill>
            <a:round/>
            <a:headEnd type="triangle" w="med" len="me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94991" name="Oval 15"/>
          <p:cNvSpPr>
            <a:spLocks noChangeArrowheads="1"/>
          </p:cNvSpPr>
          <p:nvPr/>
        </p:nvSpPr>
        <p:spPr bwMode="auto">
          <a:xfrm>
            <a:off x="4730750" y="2462213"/>
            <a:ext cx="381000" cy="3048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1</a:t>
            </a:r>
          </a:p>
        </p:txBody>
      </p:sp>
      <p:sp>
        <p:nvSpPr>
          <p:cNvPr id="71688" name="Rectangle 19"/>
          <p:cNvSpPr>
            <a:spLocks noChangeArrowheads="1"/>
          </p:cNvSpPr>
          <p:nvPr/>
        </p:nvSpPr>
        <p:spPr bwMode="auto">
          <a:xfrm>
            <a:off x="1987550" y="3148013"/>
            <a:ext cx="2133600" cy="685800"/>
          </a:xfrm>
          <a:prstGeom prst="rect">
            <a:avLst/>
          </a:prstGeom>
          <a:solidFill>
            <a:srgbClr val="FFFFCC"/>
          </a:solidFill>
          <a:ln>
            <a:noFill/>
          </a:ln>
          <a:effectLst>
            <a:outerShdw dist="107763" dir="189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 typeface="Monotype Sorts" pitchFamily="2" charset="2"/>
              <a:buNone/>
            </a:pPr>
            <a:r>
              <a:rPr lang="en-US" altLang="zh-CN" sz="2800">
                <a:solidFill>
                  <a:schemeClr val="bg2"/>
                </a:solidFill>
                <a:ea typeface="楷体_GB2312" pitchFamily="49" charset="-122"/>
              </a:rPr>
              <a:t>DFA</a:t>
            </a:r>
          </a:p>
        </p:txBody>
      </p:sp>
      <p:sp>
        <p:nvSpPr>
          <p:cNvPr id="894996" name="Line 20"/>
          <p:cNvSpPr>
            <a:spLocks noChangeShapeType="1"/>
          </p:cNvSpPr>
          <p:nvPr/>
        </p:nvSpPr>
        <p:spPr bwMode="auto">
          <a:xfrm>
            <a:off x="2901950" y="2614613"/>
            <a:ext cx="0" cy="457200"/>
          </a:xfrm>
          <a:prstGeom prst="line">
            <a:avLst/>
          </a:prstGeom>
          <a:noFill/>
          <a:ln w="57150">
            <a:solidFill>
              <a:schemeClr val="accent1"/>
            </a:solidFill>
            <a:round/>
            <a:headEnd/>
            <a:tailEnd type="triangle"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894997" name="Line 21"/>
          <p:cNvSpPr>
            <a:spLocks noChangeShapeType="1"/>
          </p:cNvSpPr>
          <p:nvPr/>
        </p:nvSpPr>
        <p:spPr bwMode="auto">
          <a:xfrm>
            <a:off x="2901950" y="3833813"/>
            <a:ext cx="0" cy="457200"/>
          </a:xfrm>
          <a:prstGeom prst="line">
            <a:avLst/>
          </a:prstGeom>
          <a:noFill/>
          <a:ln w="57150">
            <a:solidFill>
              <a:schemeClr val="accent1"/>
            </a:solidFill>
            <a:round/>
            <a:headEnd/>
            <a:tailEnd type="triangle"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71691" name="Text Box 22">
            <a:hlinkClick r:id="" action="ppaction://noaction"/>
          </p:cNvPr>
          <p:cNvSpPr txBox="1">
            <a:spLocks noChangeArrowheads="1"/>
          </p:cNvSpPr>
          <p:nvPr/>
        </p:nvSpPr>
        <p:spPr bwMode="auto">
          <a:xfrm>
            <a:off x="2370138" y="4291013"/>
            <a:ext cx="1103312" cy="457200"/>
          </a:xfrm>
          <a:prstGeom prst="rect">
            <a:avLst/>
          </a:prstGeom>
          <a:solidFill>
            <a:srgbClr val="FFFF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a:solidFill>
                  <a:schemeClr val="bg2"/>
                </a:solidFill>
              </a:rPr>
              <a:t>最小化</a:t>
            </a:r>
          </a:p>
        </p:txBody>
      </p:sp>
      <p:sp>
        <p:nvSpPr>
          <p:cNvPr id="894999" name="Rectangle 23"/>
          <p:cNvSpPr>
            <a:spLocks noChangeArrowheads="1"/>
          </p:cNvSpPr>
          <p:nvPr/>
        </p:nvSpPr>
        <p:spPr bwMode="auto">
          <a:xfrm>
            <a:off x="1835150" y="1700213"/>
            <a:ext cx="2438400" cy="3124200"/>
          </a:xfrm>
          <a:prstGeom prst="rect">
            <a:avLst/>
          </a:prstGeom>
          <a:noFill/>
          <a:ln w="9525" cap="rnd">
            <a:solidFill>
              <a:srgbClr val="33CCFF"/>
            </a:solidFill>
            <a:prstDash val="sysDot"/>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71693" name="Text Box 24"/>
          <p:cNvSpPr txBox="1">
            <a:spLocks noChangeArrowheads="1"/>
          </p:cNvSpPr>
          <p:nvPr/>
        </p:nvSpPr>
        <p:spPr bwMode="auto">
          <a:xfrm>
            <a:off x="228600" y="9144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endParaRPr lang="zh-CN" altLang="zh-CN" sz="2400" b="0"/>
          </a:p>
        </p:txBody>
      </p:sp>
      <p:sp>
        <p:nvSpPr>
          <p:cNvPr id="895002" name="Oval 26"/>
          <p:cNvSpPr>
            <a:spLocks noChangeArrowheads="1"/>
          </p:cNvSpPr>
          <p:nvPr/>
        </p:nvSpPr>
        <p:spPr bwMode="auto">
          <a:xfrm>
            <a:off x="3054350" y="3910013"/>
            <a:ext cx="381000" cy="3048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3</a:t>
            </a:r>
          </a:p>
        </p:txBody>
      </p:sp>
      <p:sp>
        <p:nvSpPr>
          <p:cNvPr id="895003" name="Oval 27"/>
          <p:cNvSpPr>
            <a:spLocks noChangeArrowheads="1"/>
          </p:cNvSpPr>
          <p:nvPr/>
        </p:nvSpPr>
        <p:spPr bwMode="auto">
          <a:xfrm>
            <a:off x="3054350" y="2690813"/>
            <a:ext cx="381000" cy="3048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0">
                <a:solidFill>
                  <a:schemeClr val="bg2"/>
                </a:solidFill>
              </a:rPr>
              <a:t>2</a:t>
            </a:r>
          </a:p>
        </p:txBody>
      </p:sp>
      <p:sp>
        <p:nvSpPr>
          <p:cNvPr id="71696" name="Rectangle 28"/>
          <p:cNvSpPr>
            <a:spLocks noGrp="1" noChangeArrowheads="1"/>
          </p:cNvSpPr>
          <p:nvPr>
            <p:ph type="title"/>
          </p:nvPr>
        </p:nvSpPr>
        <p:spPr>
          <a:xfrm>
            <a:off x="1476375" y="-171450"/>
            <a:ext cx="6553200" cy="914400"/>
          </a:xfrm>
          <a:noFill/>
        </p:spPr>
        <p:txBody>
          <a:bodyPr/>
          <a:lstStyle/>
          <a:p>
            <a:pPr algn="ctr"/>
            <a:r>
              <a:rPr lang="zh-CN" altLang="en-US" b="1">
                <a:solidFill>
                  <a:schemeClr val="bg1"/>
                </a:solidFill>
              </a:rPr>
              <a:t>本章小结</a:t>
            </a:r>
          </a:p>
        </p:txBody>
      </p:sp>
      <p:sp>
        <p:nvSpPr>
          <p:cNvPr id="895006" name="Rectangle 30"/>
          <p:cNvSpPr>
            <a:spLocks noChangeArrowheads="1"/>
          </p:cNvSpPr>
          <p:nvPr/>
        </p:nvSpPr>
        <p:spPr bwMode="auto">
          <a:xfrm>
            <a:off x="3606800" y="633413"/>
            <a:ext cx="2019300" cy="696912"/>
          </a:xfrm>
          <a:prstGeom prst="rect">
            <a:avLst/>
          </a:prstGeom>
          <a:noFill/>
          <a:ln w="9525">
            <a:noFill/>
            <a:miter lim="800000"/>
            <a:headEnd/>
            <a:tailEnd/>
          </a:ln>
          <a:effectLst/>
        </p:spPr>
        <p:txBody>
          <a:bodyPr wrap="none" lIns="92075" tIns="46038" rIns="92075" bIns="46038">
            <a:spAutoFit/>
          </a:bodyPr>
          <a:lstStyle/>
          <a:p>
            <a:pPr marL="457200" indent="-457200" algn="ctr">
              <a:lnSpc>
                <a:spcPct val="110000"/>
              </a:lnSpc>
              <a:spcBef>
                <a:spcPct val="20000"/>
              </a:spcBef>
              <a:buClr>
                <a:schemeClr val="folHlink"/>
              </a:buClr>
              <a:buSzPct val="75000"/>
              <a:buFont typeface="Monotype Sorts" pitchFamily="2" charset="2"/>
              <a:buNone/>
              <a:defRPr/>
            </a:pPr>
            <a:r>
              <a:rPr lang="zh-CN" altLang="en-US" sz="3600">
                <a:solidFill>
                  <a:srgbClr val="FF9900"/>
                </a:solidFill>
                <a:effectLst>
                  <a:outerShdw blurRad="38100" dist="38100" dir="2700000" algn="tl">
                    <a:srgbClr val="000000"/>
                  </a:outerShdw>
                </a:effectLst>
              </a:rPr>
              <a:t>重点掌握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94988"/>
                                        </p:tgtEl>
                                        <p:attrNameLst>
                                          <p:attrName>style.visibility</p:attrName>
                                        </p:attrNameLst>
                                      </p:cBhvr>
                                      <p:to>
                                        <p:strVal val="visible"/>
                                      </p:to>
                                    </p:set>
                                    <p:animEffect transition="in" filter="checkerboard(across)">
                                      <p:cBhvr>
                                        <p:cTn id="7" dur="500"/>
                                        <p:tgtEl>
                                          <p:spTgt spid="8949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94991"/>
                                        </p:tgtEl>
                                        <p:attrNameLst>
                                          <p:attrName>style.visibility</p:attrName>
                                        </p:attrNameLst>
                                      </p:cBhvr>
                                      <p:to>
                                        <p:strVal val="visible"/>
                                      </p:to>
                                    </p:set>
                                    <p:animEffect transition="in" filter="dissolve">
                                      <p:cBhvr>
                                        <p:cTn id="12" dur="500"/>
                                        <p:tgtEl>
                                          <p:spTgt spid="8949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nodeType="clickEffect">
                                  <p:stCondLst>
                                    <p:cond delay="0"/>
                                  </p:stCondLst>
                                  <p:childTnLst>
                                    <p:set>
                                      <p:cBhvr>
                                        <p:cTn id="16" dur="1" fill="hold">
                                          <p:stCondLst>
                                            <p:cond delay="0"/>
                                          </p:stCondLst>
                                        </p:cTn>
                                        <p:tgtEl>
                                          <p:spTgt spid="894996"/>
                                        </p:tgtEl>
                                        <p:attrNameLst>
                                          <p:attrName>style.visibility</p:attrName>
                                        </p:attrNameLst>
                                      </p:cBhvr>
                                      <p:to>
                                        <p:strVal val="visible"/>
                                      </p:to>
                                    </p:set>
                                    <p:animEffect transition="in" filter="wedge">
                                      <p:cBhvr>
                                        <p:cTn id="17" dur="2000"/>
                                        <p:tgtEl>
                                          <p:spTgt spid="8949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95003"/>
                                        </p:tgtEl>
                                        <p:attrNameLst>
                                          <p:attrName>style.visibility</p:attrName>
                                        </p:attrNameLst>
                                      </p:cBhvr>
                                      <p:to>
                                        <p:strVal val="visible"/>
                                      </p:to>
                                    </p:set>
                                    <p:animEffect transition="in" filter="dissolve">
                                      <p:cBhvr>
                                        <p:cTn id="22" dur="500"/>
                                        <p:tgtEl>
                                          <p:spTgt spid="8950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0" presetClass="entr" presetSubtype="0" fill="hold" nodeType="clickEffect">
                                  <p:stCondLst>
                                    <p:cond delay="0"/>
                                  </p:stCondLst>
                                  <p:childTnLst>
                                    <p:set>
                                      <p:cBhvr>
                                        <p:cTn id="26" dur="1" fill="hold">
                                          <p:stCondLst>
                                            <p:cond delay="0"/>
                                          </p:stCondLst>
                                        </p:cTn>
                                        <p:tgtEl>
                                          <p:spTgt spid="894997"/>
                                        </p:tgtEl>
                                        <p:attrNameLst>
                                          <p:attrName>style.visibility</p:attrName>
                                        </p:attrNameLst>
                                      </p:cBhvr>
                                      <p:to>
                                        <p:strVal val="visible"/>
                                      </p:to>
                                    </p:set>
                                    <p:animEffect transition="in" filter="wedge">
                                      <p:cBhvr>
                                        <p:cTn id="27" dur="2000"/>
                                        <p:tgtEl>
                                          <p:spTgt spid="8949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95002"/>
                                        </p:tgtEl>
                                        <p:attrNameLst>
                                          <p:attrName>style.visibility</p:attrName>
                                        </p:attrNameLst>
                                      </p:cBhvr>
                                      <p:to>
                                        <p:strVal val="visible"/>
                                      </p:to>
                                    </p:set>
                                    <p:animEffect transition="in" filter="dissolve">
                                      <p:cBhvr>
                                        <p:cTn id="32" dur="500"/>
                                        <p:tgtEl>
                                          <p:spTgt spid="895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991" grpId="0" animBg="1"/>
      <p:bldP spid="895002" grpId="0" animBg="1"/>
      <p:bldP spid="895003"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0F1DB8E0-C05C-4347-A4D1-E61191BF7435}" type="datetime1">
              <a:rPr lang="zh-CN" altLang="en-US"/>
              <a:pPr>
                <a:defRPr/>
              </a:pPr>
              <a:t>2020/10/7</a:t>
            </a:fld>
            <a:endParaRPr lang="en-US" altLang="zh-CN"/>
          </a:p>
        </p:txBody>
      </p:sp>
      <p:sp>
        <p:nvSpPr>
          <p:cNvPr id="727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10525942-D152-48F6-915D-4F64A970B663}" type="slidenum">
              <a:rPr lang="en-US" altLang="zh-CN" sz="1400" smtClean="0"/>
              <a:pPr>
                <a:spcBef>
                  <a:spcPct val="0"/>
                </a:spcBef>
                <a:buClrTx/>
                <a:buSzTx/>
                <a:buFontTx/>
                <a:buNone/>
              </a:pPr>
              <a:t>57</a:t>
            </a:fld>
            <a:endParaRPr lang="en-US" altLang="zh-CN" sz="1400"/>
          </a:p>
        </p:txBody>
      </p:sp>
      <p:sp>
        <p:nvSpPr>
          <p:cNvPr id="72708" name="Rectangle 2"/>
          <p:cNvSpPr>
            <a:spLocks noGrp="1" noChangeArrowheads="1"/>
          </p:cNvSpPr>
          <p:nvPr>
            <p:ph type="title"/>
          </p:nvPr>
        </p:nvSpPr>
        <p:spPr>
          <a:xfrm>
            <a:off x="1476375" y="-171450"/>
            <a:ext cx="6553200" cy="914400"/>
          </a:xfrm>
        </p:spPr>
        <p:txBody>
          <a:bodyPr/>
          <a:lstStyle/>
          <a:p>
            <a:pPr algn="ctr"/>
            <a:r>
              <a:rPr lang="zh-CN" altLang="en-US" b="1">
                <a:solidFill>
                  <a:schemeClr val="bg1"/>
                </a:solidFill>
              </a:rPr>
              <a:t>本章小结</a:t>
            </a:r>
          </a:p>
        </p:txBody>
      </p:sp>
      <p:sp>
        <p:nvSpPr>
          <p:cNvPr id="843779" name="Rectangle 3"/>
          <p:cNvSpPr>
            <a:spLocks noGrp="1" noChangeArrowheads="1"/>
          </p:cNvSpPr>
          <p:nvPr>
            <p:ph type="body" idx="1"/>
          </p:nvPr>
        </p:nvSpPr>
        <p:spPr>
          <a:xfrm>
            <a:off x="1214438" y="571500"/>
            <a:ext cx="7129462" cy="5616575"/>
          </a:xfrm>
        </p:spPr>
        <p:txBody>
          <a:bodyPr/>
          <a:lstStyle/>
          <a:p>
            <a:pPr>
              <a:buClr>
                <a:srgbClr val="996633"/>
              </a:buClr>
              <a:defRPr/>
            </a:pPr>
            <a:r>
              <a:rPr lang="zh-CN" altLang="en-US" b="1" dirty="0">
                <a:solidFill>
                  <a:srgbClr val="996600"/>
                </a:solidFill>
              </a:rPr>
              <a:t>掌握</a:t>
            </a:r>
          </a:p>
          <a:p>
            <a:pPr lvl="1">
              <a:buClrTx/>
              <a:buFont typeface="Wingdings" panose="05000000000000000000" pitchFamily="2" charset="2"/>
              <a:buChar char="n"/>
              <a:defRPr/>
            </a:pPr>
            <a:r>
              <a:rPr lang="zh-CN" altLang="en-US" b="1" dirty="0">
                <a:solidFill>
                  <a:schemeClr val="bg2"/>
                </a:solidFill>
              </a:rPr>
              <a:t>单词的输出形式</a:t>
            </a:r>
          </a:p>
          <a:p>
            <a:pPr lvl="1">
              <a:buClrTx/>
              <a:buFont typeface="Wingdings" panose="05000000000000000000" pitchFamily="2" charset="2"/>
              <a:buChar char="n"/>
              <a:defRPr/>
            </a:pPr>
            <a:r>
              <a:rPr lang="zh-CN" altLang="en-US" b="1" dirty="0">
                <a:solidFill>
                  <a:schemeClr val="bg2"/>
                </a:solidFill>
              </a:rPr>
              <a:t>词法分析程序的功能</a:t>
            </a:r>
          </a:p>
          <a:p>
            <a:pPr lvl="1">
              <a:buClrTx/>
              <a:buFont typeface="Wingdings" panose="05000000000000000000" pitchFamily="2" charset="2"/>
              <a:buChar char="n"/>
              <a:defRPr/>
            </a:pPr>
            <a:r>
              <a:rPr lang="zh-CN" altLang="en-US" b="1" dirty="0">
                <a:solidFill>
                  <a:schemeClr val="bg2"/>
                </a:solidFill>
              </a:rPr>
              <a:t>简单的正规式所表示的正规集</a:t>
            </a:r>
          </a:p>
          <a:p>
            <a:pPr lvl="1">
              <a:buClrTx/>
              <a:buFont typeface="Wingdings" panose="05000000000000000000" pitchFamily="2" charset="2"/>
              <a:buChar char="n"/>
              <a:defRPr/>
            </a:pPr>
            <a:r>
              <a:rPr lang="zh-CN" altLang="en-US" b="1" dirty="0">
                <a:solidFill>
                  <a:schemeClr val="bg2"/>
                </a:solidFill>
              </a:rPr>
              <a:t>一个符号串能否被</a:t>
            </a:r>
            <a:r>
              <a:rPr lang="en-US" altLang="zh-CN" b="1" dirty="0">
                <a:solidFill>
                  <a:schemeClr val="bg2"/>
                </a:solidFill>
              </a:rPr>
              <a:t>DFA</a:t>
            </a:r>
            <a:r>
              <a:rPr lang="zh-CN" altLang="en-US" b="1" dirty="0">
                <a:solidFill>
                  <a:schemeClr val="bg2"/>
                </a:solidFill>
              </a:rPr>
              <a:t>、</a:t>
            </a:r>
            <a:r>
              <a:rPr lang="en-US" altLang="zh-CN" b="1" dirty="0">
                <a:solidFill>
                  <a:schemeClr val="bg2"/>
                </a:solidFill>
              </a:rPr>
              <a:t>NFA</a:t>
            </a:r>
            <a:r>
              <a:rPr lang="zh-CN" altLang="en-US" b="1" dirty="0">
                <a:solidFill>
                  <a:schemeClr val="bg2"/>
                </a:solidFill>
              </a:rPr>
              <a:t>所接受</a:t>
            </a:r>
          </a:p>
          <a:p>
            <a:pPr lvl="1">
              <a:buClrTx/>
              <a:buFont typeface="Wingdings" panose="05000000000000000000" pitchFamily="2" charset="2"/>
              <a:buChar char="n"/>
              <a:defRPr/>
            </a:pPr>
            <a:r>
              <a:rPr lang="zh-CN" altLang="en-US" b="1" dirty="0">
                <a:solidFill>
                  <a:schemeClr val="bg2"/>
                </a:solidFill>
              </a:rPr>
              <a:t>一个符号串是否与正规式匹配</a:t>
            </a:r>
            <a:endParaRPr lang="en-US" altLang="zh-CN" b="1" dirty="0">
              <a:solidFill>
                <a:schemeClr val="bg2"/>
              </a:solidFill>
            </a:endParaRPr>
          </a:p>
          <a:p>
            <a:pPr lvl="1">
              <a:buClrTx/>
              <a:buFont typeface="Wingdings" panose="05000000000000000000" pitchFamily="2" charset="2"/>
              <a:buChar char="n"/>
              <a:defRPr/>
            </a:pPr>
            <a:r>
              <a:rPr lang="zh-CN" altLang="en-US" dirty="0">
                <a:solidFill>
                  <a:srgbClr val="C00000"/>
                </a:solidFill>
                <a:latin typeface="Arial" pitchFamily="34" charset="0"/>
              </a:rPr>
              <a:t>正规式</a:t>
            </a:r>
            <a:r>
              <a:rPr lang="zh-CN" altLang="en-US" dirty="0">
                <a:solidFill>
                  <a:srgbClr val="C00000"/>
                </a:solidFill>
                <a:sym typeface="Symbol" pitchFamily="18" charset="2"/>
              </a:rPr>
              <a:t></a:t>
            </a:r>
            <a:r>
              <a:rPr lang="zh-CN" altLang="en-US" dirty="0">
                <a:solidFill>
                  <a:srgbClr val="C00000"/>
                </a:solidFill>
                <a:latin typeface="Arial" pitchFamily="34" charset="0"/>
              </a:rPr>
              <a:t> </a:t>
            </a:r>
            <a:r>
              <a:rPr lang="en-US" altLang="zh-CN" dirty="0">
                <a:solidFill>
                  <a:srgbClr val="C00000"/>
                </a:solidFill>
                <a:latin typeface="Arial" pitchFamily="34" charset="0"/>
              </a:rPr>
              <a:t>NFA </a:t>
            </a:r>
            <a:r>
              <a:rPr lang="en-US" altLang="zh-CN" dirty="0">
                <a:solidFill>
                  <a:srgbClr val="C00000"/>
                </a:solidFill>
                <a:sym typeface="Symbol" pitchFamily="18" charset="2"/>
              </a:rPr>
              <a:t></a:t>
            </a:r>
            <a:r>
              <a:rPr lang="en-US" altLang="zh-CN" dirty="0">
                <a:solidFill>
                  <a:srgbClr val="C00000"/>
                </a:solidFill>
                <a:latin typeface="Arial" pitchFamily="34" charset="0"/>
              </a:rPr>
              <a:t> DFA</a:t>
            </a:r>
            <a:r>
              <a:rPr lang="en-US" altLang="zh-CN" dirty="0">
                <a:solidFill>
                  <a:srgbClr val="C00000"/>
                </a:solidFill>
                <a:sym typeface="Symbol" pitchFamily="18" charset="2"/>
              </a:rPr>
              <a:t></a:t>
            </a:r>
            <a:r>
              <a:rPr lang="zh-CN" altLang="en-US" dirty="0">
                <a:solidFill>
                  <a:srgbClr val="C00000"/>
                </a:solidFill>
                <a:sym typeface="Symbol" pitchFamily="18" charset="2"/>
              </a:rPr>
              <a:t>最小</a:t>
            </a:r>
            <a:r>
              <a:rPr lang="en-US" altLang="zh-CN" dirty="0">
                <a:solidFill>
                  <a:srgbClr val="C00000"/>
                </a:solidFill>
                <a:sym typeface="Symbol" pitchFamily="18" charset="2"/>
              </a:rPr>
              <a:t>DFA</a:t>
            </a:r>
            <a:endParaRPr lang="en-US" altLang="zh-CN" dirty="0">
              <a:solidFill>
                <a:srgbClr val="C00000"/>
              </a:solidFill>
              <a:latin typeface="Arial" pitchFamily="34" charset="0"/>
            </a:endParaRPr>
          </a:p>
          <a:p>
            <a:pPr>
              <a:buClr>
                <a:srgbClr val="996633"/>
              </a:buClr>
              <a:defRPr/>
            </a:pPr>
            <a:r>
              <a:rPr lang="zh-CN" altLang="en-US" b="1" dirty="0">
                <a:solidFill>
                  <a:srgbClr val="996600"/>
                </a:solidFill>
              </a:rPr>
              <a:t>了解</a:t>
            </a:r>
          </a:p>
          <a:p>
            <a:pPr lvl="1">
              <a:buClrTx/>
              <a:buFont typeface="Wingdings" panose="05000000000000000000" pitchFamily="2" charset="2"/>
              <a:buChar char="n"/>
              <a:defRPr/>
            </a:pPr>
            <a:r>
              <a:rPr lang="zh-CN" altLang="en-US" b="1" dirty="0">
                <a:solidFill>
                  <a:schemeClr val="bg2"/>
                </a:solidFill>
              </a:rPr>
              <a:t>正规文法</a:t>
            </a:r>
            <a:r>
              <a:rPr lang="en-US" altLang="zh-CN" b="1" dirty="0">
                <a:solidFill>
                  <a:schemeClr val="bg2"/>
                </a:solidFill>
              </a:rPr>
              <a:t>=&gt;</a:t>
            </a:r>
            <a:r>
              <a:rPr lang="zh-CN" altLang="en-US" b="1" dirty="0">
                <a:solidFill>
                  <a:schemeClr val="bg2"/>
                </a:solidFill>
              </a:rPr>
              <a:t>正规式</a:t>
            </a:r>
          </a:p>
          <a:p>
            <a:pPr lvl="1">
              <a:buClrTx/>
              <a:buFont typeface="Wingdings" panose="05000000000000000000" pitchFamily="2" charset="2"/>
              <a:buChar char="n"/>
              <a:defRPr/>
            </a:pPr>
            <a:r>
              <a:rPr lang="en-US" altLang="zh-CN" b="1" dirty="0">
                <a:solidFill>
                  <a:schemeClr val="bg2"/>
                </a:solidFill>
              </a:rPr>
              <a:t>NFA =&gt;</a:t>
            </a:r>
            <a:r>
              <a:rPr lang="zh-CN" altLang="en-US" b="1" dirty="0">
                <a:solidFill>
                  <a:schemeClr val="bg2"/>
                </a:solidFill>
              </a:rPr>
              <a:t>正规式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3779">
                                            <p:txEl>
                                              <p:pRg st="0" end="0"/>
                                            </p:txEl>
                                          </p:spTgt>
                                        </p:tgtEl>
                                        <p:attrNameLst>
                                          <p:attrName>style.visibility</p:attrName>
                                        </p:attrNameLst>
                                      </p:cBhvr>
                                      <p:to>
                                        <p:strVal val="visible"/>
                                      </p:to>
                                    </p:set>
                                    <p:anim calcmode="lin" valueType="num">
                                      <p:cBhvr additive="base">
                                        <p:cTn id="7" dur="500" fill="hold"/>
                                        <p:tgtEl>
                                          <p:spTgt spid="8437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37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43779">
                                            <p:txEl>
                                              <p:pRg st="1" end="1"/>
                                            </p:txEl>
                                          </p:spTgt>
                                        </p:tgtEl>
                                        <p:attrNameLst>
                                          <p:attrName>style.visibility</p:attrName>
                                        </p:attrNameLst>
                                      </p:cBhvr>
                                      <p:to>
                                        <p:strVal val="visible"/>
                                      </p:to>
                                    </p:set>
                                    <p:anim calcmode="lin" valueType="num">
                                      <p:cBhvr additive="base">
                                        <p:cTn id="13" dur="500" fill="hold"/>
                                        <p:tgtEl>
                                          <p:spTgt spid="8437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437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43779">
                                            <p:txEl>
                                              <p:pRg st="2" end="2"/>
                                            </p:txEl>
                                          </p:spTgt>
                                        </p:tgtEl>
                                        <p:attrNameLst>
                                          <p:attrName>style.visibility</p:attrName>
                                        </p:attrNameLst>
                                      </p:cBhvr>
                                      <p:to>
                                        <p:strVal val="visible"/>
                                      </p:to>
                                    </p:set>
                                    <p:anim calcmode="lin" valueType="num">
                                      <p:cBhvr additive="base">
                                        <p:cTn id="19" dur="500" fill="hold"/>
                                        <p:tgtEl>
                                          <p:spTgt spid="8437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437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43779">
                                            <p:txEl>
                                              <p:pRg st="3" end="3"/>
                                            </p:txEl>
                                          </p:spTgt>
                                        </p:tgtEl>
                                        <p:attrNameLst>
                                          <p:attrName>style.visibility</p:attrName>
                                        </p:attrNameLst>
                                      </p:cBhvr>
                                      <p:to>
                                        <p:strVal val="visible"/>
                                      </p:to>
                                    </p:set>
                                    <p:anim calcmode="lin" valueType="num">
                                      <p:cBhvr additive="base">
                                        <p:cTn id="25" dur="500" fill="hold"/>
                                        <p:tgtEl>
                                          <p:spTgt spid="8437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437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43779">
                                            <p:txEl>
                                              <p:pRg st="4" end="4"/>
                                            </p:txEl>
                                          </p:spTgt>
                                        </p:tgtEl>
                                        <p:attrNameLst>
                                          <p:attrName>style.visibility</p:attrName>
                                        </p:attrNameLst>
                                      </p:cBhvr>
                                      <p:to>
                                        <p:strVal val="visible"/>
                                      </p:to>
                                    </p:set>
                                    <p:anim calcmode="lin" valueType="num">
                                      <p:cBhvr additive="base">
                                        <p:cTn id="31" dur="500" fill="hold"/>
                                        <p:tgtEl>
                                          <p:spTgt spid="84377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437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43779">
                                            <p:txEl>
                                              <p:pRg st="5" end="5"/>
                                            </p:txEl>
                                          </p:spTgt>
                                        </p:tgtEl>
                                        <p:attrNameLst>
                                          <p:attrName>style.visibility</p:attrName>
                                        </p:attrNameLst>
                                      </p:cBhvr>
                                      <p:to>
                                        <p:strVal val="visible"/>
                                      </p:to>
                                    </p:set>
                                    <p:anim calcmode="lin" valueType="num">
                                      <p:cBhvr additive="base">
                                        <p:cTn id="37" dur="500" fill="hold"/>
                                        <p:tgtEl>
                                          <p:spTgt spid="84377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437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43779">
                                            <p:txEl>
                                              <p:pRg st="6" end="6"/>
                                            </p:txEl>
                                          </p:spTgt>
                                        </p:tgtEl>
                                        <p:attrNameLst>
                                          <p:attrName>style.visibility</p:attrName>
                                        </p:attrNameLst>
                                      </p:cBhvr>
                                      <p:to>
                                        <p:strVal val="visible"/>
                                      </p:to>
                                    </p:set>
                                    <p:anim calcmode="lin" valueType="num">
                                      <p:cBhvr additive="base">
                                        <p:cTn id="43" dur="500" fill="hold"/>
                                        <p:tgtEl>
                                          <p:spTgt spid="84377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4377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43779">
                                            <p:txEl>
                                              <p:pRg st="7" end="7"/>
                                            </p:txEl>
                                          </p:spTgt>
                                        </p:tgtEl>
                                        <p:attrNameLst>
                                          <p:attrName>style.visibility</p:attrName>
                                        </p:attrNameLst>
                                      </p:cBhvr>
                                      <p:to>
                                        <p:strVal val="visible"/>
                                      </p:to>
                                    </p:set>
                                    <p:anim calcmode="lin" valueType="num">
                                      <p:cBhvr additive="base">
                                        <p:cTn id="49" dur="500" fill="hold"/>
                                        <p:tgtEl>
                                          <p:spTgt spid="84377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4377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43779">
                                            <p:txEl>
                                              <p:pRg st="8" end="8"/>
                                            </p:txEl>
                                          </p:spTgt>
                                        </p:tgtEl>
                                        <p:attrNameLst>
                                          <p:attrName>style.visibility</p:attrName>
                                        </p:attrNameLst>
                                      </p:cBhvr>
                                      <p:to>
                                        <p:strVal val="visible"/>
                                      </p:to>
                                    </p:set>
                                    <p:anim calcmode="lin" valueType="num">
                                      <p:cBhvr additive="base">
                                        <p:cTn id="55" dur="500" fill="hold"/>
                                        <p:tgtEl>
                                          <p:spTgt spid="84377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84377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843779">
                                            <p:txEl>
                                              <p:pRg st="9" end="9"/>
                                            </p:txEl>
                                          </p:spTgt>
                                        </p:tgtEl>
                                        <p:attrNameLst>
                                          <p:attrName>style.visibility</p:attrName>
                                        </p:attrNameLst>
                                      </p:cBhvr>
                                      <p:to>
                                        <p:strVal val="visible"/>
                                      </p:to>
                                    </p:set>
                                    <p:anim calcmode="lin" valueType="num">
                                      <p:cBhvr additive="base">
                                        <p:cTn id="61" dur="500" fill="hold"/>
                                        <p:tgtEl>
                                          <p:spTgt spid="843779">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84377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3779" grpId="0" build="p" bldLvl="2"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534FC509-8B2E-4645-9AFF-A0A20AFF8C30}" type="datetime1">
              <a:rPr lang="zh-CN" altLang="en-US"/>
              <a:pPr>
                <a:defRPr/>
              </a:pPr>
              <a:t>2020/10/7</a:t>
            </a:fld>
            <a:endParaRPr lang="en-US" altLang="zh-CN"/>
          </a:p>
        </p:txBody>
      </p:sp>
      <p:sp>
        <p:nvSpPr>
          <p:cNvPr id="737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75DB927F-11B9-4989-A615-7F749FACDDCB}" type="slidenum">
              <a:rPr lang="en-US" altLang="zh-CN" sz="1400" smtClean="0"/>
              <a:pPr>
                <a:spcBef>
                  <a:spcPct val="0"/>
                </a:spcBef>
                <a:buClrTx/>
                <a:buSzTx/>
                <a:buFontTx/>
                <a:buNone/>
              </a:pPr>
              <a:t>58</a:t>
            </a:fld>
            <a:endParaRPr lang="en-US" altLang="zh-CN" sz="1400"/>
          </a:p>
        </p:txBody>
      </p:sp>
      <p:sp>
        <p:nvSpPr>
          <p:cNvPr id="844803" name="Rectangle 3"/>
          <p:cNvSpPr>
            <a:spLocks noGrp="1" noChangeArrowheads="1"/>
          </p:cNvSpPr>
          <p:nvPr>
            <p:ph type="body" idx="1"/>
          </p:nvPr>
        </p:nvSpPr>
        <p:spPr>
          <a:xfrm>
            <a:off x="228600" y="1752600"/>
            <a:ext cx="8763000" cy="1143000"/>
          </a:xfrm>
        </p:spPr>
        <p:txBody>
          <a:bodyPr/>
          <a:lstStyle/>
          <a:p>
            <a:pPr>
              <a:buFont typeface="Monotype Sorts" pitchFamily="2" charset="2"/>
              <a:buNone/>
              <a:defRPr/>
            </a:pPr>
            <a:r>
              <a:rPr lang="en-US" altLang="zh-CN" sz="2400" b="1" dirty="0">
                <a:solidFill>
                  <a:schemeClr val="bg2"/>
                </a:solidFill>
                <a:latin typeface="宋体" pitchFamily="2" charset="-122"/>
              </a:rPr>
              <a:t>1.</a:t>
            </a:r>
            <a:r>
              <a:rPr lang="zh-CN" altLang="en-US" sz="2400" b="1" dirty="0">
                <a:solidFill>
                  <a:schemeClr val="bg2"/>
                </a:solidFill>
                <a:latin typeface="宋体" pitchFamily="2" charset="-122"/>
              </a:rPr>
              <a:t>字母表是</a:t>
            </a:r>
            <a:r>
              <a:rPr lang="en-US" altLang="zh-CN" sz="2400" b="1" dirty="0">
                <a:solidFill>
                  <a:schemeClr val="bg2"/>
                </a:solidFill>
              </a:rPr>
              <a:t>{a</a:t>
            </a:r>
            <a:r>
              <a:rPr lang="zh-CN" altLang="en-US" sz="2400" b="1" dirty="0">
                <a:solidFill>
                  <a:schemeClr val="bg2"/>
                </a:solidFill>
                <a:latin typeface="宋体" pitchFamily="2" charset="-122"/>
              </a:rPr>
              <a:t>，</a:t>
            </a:r>
            <a:r>
              <a:rPr lang="en-US" altLang="zh-CN" sz="2400" b="1" dirty="0">
                <a:solidFill>
                  <a:schemeClr val="bg2"/>
                </a:solidFill>
              </a:rPr>
              <a:t>b}</a:t>
            </a:r>
            <a:r>
              <a:rPr lang="zh-CN" altLang="en-US" sz="2400" b="1" dirty="0">
                <a:solidFill>
                  <a:schemeClr val="bg2"/>
                </a:solidFill>
                <a:latin typeface="宋体" pitchFamily="2" charset="-122"/>
              </a:rPr>
              <a:t>，为</a:t>
            </a:r>
            <a:r>
              <a:rPr lang="zh-CN" altLang="en-US" sz="2400" b="1" dirty="0">
                <a:solidFill>
                  <a:schemeClr val="bg2"/>
                </a:solidFill>
              </a:rPr>
              <a:t>“</a:t>
            </a:r>
            <a:r>
              <a:rPr lang="zh-CN" altLang="en-US" sz="2400" b="1" dirty="0">
                <a:solidFill>
                  <a:schemeClr val="bg2"/>
                </a:solidFill>
                <a:latin typeface="宋体" pitchFamily="2" charset="-122"/>
              </a:rPr>
              <a:t>以</a:t>
            </a:r>
            <a:r>
              <a:rPr lang="en-US" altLang="zh-CN" sz="2400" b="1" dirty="0">
                <a:solidFill>
                  <a:schemeClr val="bg2"/>
                </a:solidFill>
              </a:rPr>
              <a:t>a</a:t>
            </a:r>
            <a:r>
              <a:rPr lang="zh-CN" altLang="en-US" sz="2400" b="1" dirty="0">
                <a:solidFill>
                  <a:schemeClr val="bg2"/>
                </a:solidFill>
                <a:latin typeface="宋体" pitchFamily="2" charset="-122"/>
              </a:rPr>
              <a:t>开始并且只包含一个</a:t>
            </a:r>
            <a:r>
              <a:rPr lang="en-US" altLang="zh-CN" sz="2400" b="1" dirty="0">
                <a:solidFill>
                  <a:schemeClr val="bg2"/>
                </a:solidFill>
              </a:rPr>
              <a:t>b</a:t>
            </a:r>
            <a:r>
              <a:rPr lang="zh-CN" altLang="en-US" sz="2400" b="1" dirty="0">
                <a:solidFill>
                  <a:schemeClr val="bg2"/>
                </a:solidFill>
                <a:latin typeface="宋体" pitchFamily="2" charset="-122"/>
              </a:rPr>
              <a:t>的所有串</a:t>
            </a:r>
            <a:r>
              <a:rPr lang="zh-CN" altLang="en-US" sz="2400" b="1" dirty="0">
                <a:solidFill>
                  <a:schemeClr val="bg2"/>
                </a:solidFill>
              </a:rPr>
              <a:t>”</a:t>
            </a:r>
            <a:r>
              <a:rPr lang="zh-CN" altLang="en-US" sz="2400" b="1" dirty="0">
                <a:solidFill>
                  <a:schemeClr val="bg2"/>
                </a:solidFill>
                <a:latin typeface="宋体" pitchFamily="2" charset="-122"/>
              </a:rPr>
              <a:t>写正规式为：</a:t>
            </a:r>
            <a:endParaRPr lang="zh-CN" altLang="en-US" sz="2400" dirty="0">
              <a:solidFill>
                <a:schemeClr val="bg2"/>
              </a:solidFill>
            </a:endParaRPr>
          </a:p>
        </p:txBody>
      </p:sp>
      <p:sp>
        <p:nvSpPr>
          <p:cNvPr id="844804" name="Text Box 4"/>
          <p:cNvSpPr txBox="1">
            <a:spLocks noChangeArrowheads="1"/>
          </p:cNvSpPr>
          <p:nvPr/>
        </p:nvSpPr>
        <p:spPr bwMode="auto">
          <a:xfrm>
            <a:off x="3352800" y="2514600"/>
            <a:ext cx="2438400" cy="509588"/>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dirty="0" err="1">
                <a:solidFill>
                  <a:srgbClr val="7030A0"/>
                </a:solidFill>
                <a:effectLst>
                  <a:outerShdw blurRad="38100" dist="38100" dir="2700000" algn="tl">
                    <a:srgbClr val="000000"/>
                  </a:outerShdw>
                </a:effectLst>
              </a:rPr>
              <a:t>aa</a:t>
            </a:r>
            <a:r>
              <a:rPr lang="en-US" altLang="zh-CN" baseline="30000" dirty="0">
                <a:solidFill>
                  <a:srgbClr val="7030A0"/>
                </a:solidFill>
                <a:effectLst>
                  <a:outerShdw blurRad="38100" dist="38100" dir="2700000" algn="tl">
                    <a:srgbClr val="000000"/>
                  </a:outerShdw>
                </a:effectLst>
              </a:rPr>
              <a:t>*</a:t>
            </a:r>
            <a:r>
              <a:rPr lang="en-US" altLang="zh-CN" dirty="0" err="1">
                <a:solidFill>
                  <a:srgbClr val="7030A0"/>
                </a:solidFill>
                <a:effectLst>
                  <a:outerShdw blurRad="38100" dist="38100" dir="2700000" algn="tl">
                    <a:srgbClr val="000000"/>
                  </a:outerShdw>
                </a:effectLst>
              </a:rPr>
              <a:t>ba</a:t>
            </a:r>
            <a:r>
              <a:rPr lang="en-US" altLang="zh-CN" baseline="30000" dirty="0">
                <a:solidFill>
                  <a:srgbClr val="7030A0"/>
                </a:solidFill>
                <a:effectLst>
                  <a:outerShdw blurRad="38100" dist="38100" dir="2700000" algn="tl">
                    <a:srgbClr val="000000"/>
                  </a:outerShdw>
                </a:effectLst>
              </a:rPr>
              <a:t>*</a:t>
            </a:r>
          </a:p>
        </p:txBody>
      </p:sp>
      <p:sp>
        <p:nvSpPr>
          <p:cNvPr id="844805" name="Text Box 5"/>
          <p:cNvSpPr txBox="1">
            <a:spLocks noChangeArrowheads="1"/>
          </p:cNvSpPr>
          <p:nvPr/>
        </p:nvSpPr>
        <p:spPr bwMode="auto">
          <a:xfrm>
            <a:off x="0" y="3429000"/>
            <a:ext cx="8763000" cy="461963"/>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400" dirty="0">
                <a:solidFill>
                  <a:schemeClr val="bg2"/>
                </a:solidFill>
                <a:effectLst>
                  <a:outerShdw blurRad="38100" dist="38100" dir="2700000" algn="tl">
                    <a:srgbClr val="000000"/>
                  </a:outerShdw>
                </a:effectLst>
              </a:rPr>
              <a:t>2.</a:t>
            </a:r>
            <a:r>
              <a:rPr lang="zh-CN" altLang="en-US" sz="2400" dirty="0">
                <a:solidFill>
                  <a:schemeClr val="bg2"/>
                </a:solidFill>
                <a:effectLst>
                  <a:outerShdw blurRad="38100" dist="38100" dir="2700000" algn="tl">
                    <a:srgbClr val="000000"/>
                  </a:outerShdw>
                </a:effectLst>
              </a:rPr>
              <a:t>令</a:t>
            </a:r>
            <a:r>
              <a:rPr lang="zh-CN" altLang="en-US" sz="2400" dirty="0">
                <a:solidFill>
                  <a:schemeClr val="bg2"/>
                </a:solidFill>
                <a:effectLst>
                  <a:outerShdw blurRad="38100" dist="38100" dir="2700000" algn="tl">
                    <a:srgbClr val="000000"/>
                  </a:outerShdw>
                </a:effectLst>
                <a:latin typeface="Times New Roman" pitchFamily="18" charset="0"/>
                <a:sym typeface="Symbol" pitchFamily="18" charset="2"/>
              </a:rPr>
              <a:t></a:t>
            </a:r>
            <a:r>
              <a:rPr lang="en-US" altLang="zh-CN" sz="2400" dirty="0">
                <a:solidFill>
                  <a:schemeClr val="bg2"/>
                </a:solidFill>
                <a:effectLst>
                  <a:outerShdw blurRad="38100" dist="38100" dir="2700000" algn="tl">
                    <a:srgbClr val="000000"/>
                  </a:outerShdw>
                </a:effectLst>
              </a:rPr>
              <a:t>={a</a:t>
            </a:r>
            <a:r>
              <a:rPr lang="zh-CN" altLang="en-US" sz="2400" dirty="0">
                <a:solidFill>
                  <a:schemeClr val="bg2"/>
                </a:solidFill>
                <a:effectLst>
                  <a:outerShdw blurRad="38100" dist="38100" dir="2700000" algn="tl">
                    <a:srgbClr val="000000"/>
                  </a:outerShdw>
                </a:effectLst>
              </a:rPr>
              <a:t>，</a:t>
            </a:r>
            <a:r>
              <a:rPr lang="en-US" altLang="zh-CN" sz="2400" dirty="0">
                <a:solidFill>
                  <a:schemeClr val="bg2"/>
                </a:solidFill>
                <a:effectLst>
                  <a:outerShdw blurRad="38100" dist="38100" dir="2700000" algn="tl">
                    <a:srgbClr val="000000"/>
                  </a:outerShdw>
                </a:effectLst>
              </a:rPr>
              <a:t>b}</a:t>
            </a:r>
            <a:r>
              <a:rPr lang="zh-CN" altLang="en-US" sz="2400" dirty="0">
                <a:solidFill>
                  <a:schemeClr val="bg2"/>
                </a:solidFill>
                <a:effectLst>
                  <a:outerShdw blurRad="38100" dist="38100" dir="2700000" algn="tl">
                    <a:srgbClr val="000000"/>
                  </a:outerShdw>
                </a:effectLst>
              </a:rPr>
              <a:t>，</a:t>
            </a:r>
            <a:r>
              <a:rPr lang="zh-CN" altLang="en-US" sz="2400" dirty="0">
                <a:solidFill>
                  <a:schemeClr val="bg2"/>
                </a:solidFill>
                <a:effectLst>
                  <a:outerShdw blurRad="38100" dist="38100" dir="2700000" algn="tl">
                    <a:srgbClr val="000000"/>
                  </a:outerShdw>
                </a:effectLst>
                <a:latin typeface="Times New Roman" pitchFamily="18" charset="0"/>
                <a:sym typeface="Symbol" pitchFamily="18" charset="2"/>
              </a:rPr>
              <a:t></a:t>
            </a:r>
            <a:r>
              <a:rPr lang="zh-CN" altLang="en-US" sz="2400" dirty="0">
                <a:solidFill>
                  <a:schemeClr val="bg2"/>
                </a:solidFill>
                <a:effectLst>
                  <a:outerShdw blurRad="38100" dist="38100" dir="2700000" algn="tl">
                    <a:srgbClr val="000000"/>
                  </a:outerShdw>
                </a:effectLst>
              </a:rPr>
              <a:t>上的正规式</a:t>
            </a:r>
            <a:r>
              <a:rPr lang="en-US" altLang="zh-CN" sz="2400" dirty="0">
                <a:solidFill>
                  <a:schemeClr val="bg2"/>
                </a:solidFill>
                <a:effectLst>
                  <a:outerShdw blurRad="38100" dist="38100" dir="2700000" algn="tl">
                    <a:srgbClr val="000000"/>
                  </a:outerShdw>
                </a:effectLst>
              </a:rPr>
              <a:t>(</a:t>
            </a:r>
            <a:r>
              <a:rPr lang="en-US" altLang="zh-CN" sz="2400" dirty="0" err="1">
                <a:solidFill>
                  <a:schemeClr val="bg2"/>
                </a:solidFill>
                <a:effectLst>
                  <a:outerShdw blurRad="38100" dist="38100" dir="2700000" algn="tl">
                    <a:srgbClr val="000000"/>
                  </a:outerShdw>
                </a:effectLst>
              </a:rPr>
              <a:t>a</a:t>
            </a:r>
            <a:r>
              <a:rPr lang="en-US" altLang="zh-CN" sz="2400" dirty="0" err="1">
                <a:solidFill>
                  <a:schemeClr val="bg2"/>
                </a:solidFill>
                <a:effectLst>
                  <a:outerShdw blurRad="38100" dist="38100" dir="2700000" algn="tl">
                    <a:srgbClr val="000000"/>
                  </a:outerShdw>
                </a:effectLst>
                <a:latin typeface="Times New Roman" pitchFamily="18" charset="0"/>
                <a:sym typeface="Symbol" pitchFamily="18" charset="2"/>
              </a:rPr>
              <a:t></a:t>
            </a:r>
            <a:r>
              <a:rPr lang="en-US" altLang="zh-CN" sz="2400" dirty="0" err="1">
                <a:solidFill>
                  <a:schemeClr val="bg2"/>
                </a:solidFill>
                <a:effectLst>
                  <a:outerShdw blurRad="38100" dist="38100" dir="2700000" algn="tl">
                    <a:srgbClr val="000000"/>
                  </a:outerShdw>
                </a:effectLst>
              </a:rPr>
              <a:t>b</a:t>
            </a:r>
            <a:r>
              <a:rPr lang="en-US" altLang="zh-CN" sz="2400" dirty="0">
                <a:solidFill>
                  <a:schemeClr val="bg2"/>
                </a:solidFill>
                <a:effectLst>
                  <a:outerShdw blurRad="38100" dist="38100" dir="2700000" algn="tl">
                    <a:srgbClr val="000000"/>
                  </a:outerShdw>
                </a:effectLst>
              </a:rPr>
              <a:t>)a(</a:t>
            </a:r>
            <a:r>
              <a:rPr lang="en-US" altLang="zh-CN" sz="2400" dirty="0" err="1">
                <a:solidFill>
                  <a:schemeClr val="bg2"/>
                </a:solidFill>
                <a:effectLst>
                  <a:outerShdw blurRad="38100" dist="38100" dir="2700000" algn="tl">
                    <a:srgbClr val="000000"/>
                  </a:outerShdw>
                </a:effectLst>
              </a:rPr>
              <a:t>a</a:t>
            </a:r>
            <a:r>
              <a:rPr lang="en-US" altLang="zh-CN" sz="2400" dirty="0" err="1">
                <a:solidFill>
                  <a:schemeClr val="bg2"/>
                </a:solidFill>
                <a:effectLst>
                  <a:outerShdw blurRad="38100" dist="38100" dir="2700000" algn="tl">
                    <a:srgbClr val="000000"/>
                  </a:outerShdw>
                </a:effectLst>
                <a:latin typeface="Times New Roman" pitchFamily="18" charset="0"/>
                <a:sym typeface="Symbol" pitchFamily="18" charset="2"/>
              </a:rPr>
              <a:t></a:t>
            </a:r>
            <a:r>
              <a:rPr lang="en-US" altLang="zh-CN" sz="2400" dirty="0" err="1">
                <a:solidFill>
                  <a:schemeClr val="bg2"/>
                </a:solidFill>
                <a:effectLst>
                  <a:outerShdw blurRad="38100" dist="38100" dir="2700000" algn="tl">
                    <a:srgbClr val="000000"/>
                  </a:outerShdw>
                </a:effectLst>
              </a:rPr>
              <a:t>b</a:t>
            </a:r>
            <a:r>
              <a:rPr lang="en-US" altLang="zh-CN" sz="2400" dirty="0">
                <a:solidFill>
                  <a:schemeClr val="bg2"/>
                </a:solidFill>
                <a:effectLst>
                  <a:outerShdw blurRad="38100" dist="38100" dir="2700000" algn="tl">
                    <a:srgbClr val="000000"/>
                  </a:outerShdw>
                </a:effectLst>
              </a:rPr>
              <a:t>)</a:t>
            </a:r>
            <a:r>
              <a:rPr lang="zh-CN" altLang="en-US" sz="2400" dirty="0">
                <a:solidFill>
                  <a:schemeClr val="bg2"/>
                </a:solidFill>
                <a:effectLst>
                  <a:outerShdw blurRad="38100" dist="38100" dir="2700000" algn="tl">
                    <a:srgbClr val="000000"/>
                  </a:outerShdw>
                </a:effectLst>
              </a:rPr>
              <a:t>所对应的正规集为</a:t>
            </a:r>
            <a:r>
              <a:rPr lang="zh-CN" altLang="en-US" sz="2400" b="0" dirty="0">
                <a:solidFill>
                  <a:schemeClr val="bg2"/>
                </a:solidFill>
                <a:effectLst>
                  <a:outerShdw blurRad="38100" dist="38100" dir="2700000" algn="tl">
                    <a:srgbClr val="000000"/>
                  </a:outerShdw>
                </a:effectLst>
              </a:rPr>
              <a:t>：</a:t>
            </a:r>
            <a:r>
              <a:rPr lang="zh-CN" altLang="en-US" sz="2400" b="0" u="sng" dirty="0">
                <a:solidFill>
                  <a:schemeClr val="bg2"/>
                </a:solidFill>
                <a:effectLst>
                  <a:outerShdw blurRad="38100" dist="38100" dir="2700000" algn="tl">
                    <a:srgbClr val="000000"/>
                  </a:outerShdw>
                </a:effectLst>
              </a:rPr>
              <a:t> </a:t>
            </a:r>
          </a:p>
        </p:txBody>
      </p:sp>
      <p:sp>
        <p:nvSpPr>
          <p:cNvPr id="844806" name="Text Box 6"/>
          <p:cNvSpPr txBox="1">
            <a:spLocks noChangeArrowheads="1"/>
          </p:cNvSpPr>
          <p:nvPr/>
        </p:nvSpPr>
        <p:spPr bwMode="auto">
          <a:xfrm>
            <a:off x="762000" y="4267200"/>
            <a:ext cx="7391400" cy="509588"/>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dirty="0">
                <a:solidFill>
                  <a:srgbClr val="7030A0"/>
                </a:solidFill>
                <a:effectLst>
                  <a:outerShdw blurRad="38100" dist="38100" dir="2700000" algn="tl">
                    <a:srgbClr val="000000"/>
                  </a:outerShdw>
                </a:effectLst>
              </a:rPr>
              <a:t>{</a:t>
            </a:r>
            <a:r>
              <a:rPr lang="en-US" altLang="zh-CN" dirty="0" err="1">
                <a:solidFill>
                  <a:srgbClr val="7030A0"/>
                </a:solidFill>
                <a:effectLst>
                  <a:outerShdw blurRad="38100" dist="38100" dir="2700000" algn="tl">
                    <a:srgbClr val="000000"/>
                  </a:outerShdw>
                </a:effectLst>
              </a:rPr>
              <a:t>aaa,baa,aab,bab</a:t>
            </a:r>
            <a:r>
              <a:rPr lang="en-US" altLang="zh-CN" dirty="0">
                <a:solidFill>
                  <a:srgbClr val="7030A0"/>
                </a:solidFill>
                <a:effectLst>
                  <a:outerShdw blurRad="38100" dist="38100" dir="2700000" algn="tl">
                    <a:srgbClr val="000000"/>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44804"/>
                                        </p:tgtEl>
                                        <p:attrNameLst>
                                          <p:attrName>style.visibility</p:attrName>
                                        </p:attrNameLst>
                                      </p:cBhvr>
                                      <p:to>
                                        <p:strVal val="visible"/>
                                      </p:to>
                                    </p:set>
                                    <p:anim calcmode="lin" valueType="num">
                                      <p:cBhvr additive="base">
                                        <p:cTn id="7" dur="500" fill="hold"/>
                                        <p:tgtEl>
                                          <p:spTgt spid="844804"/>
                                        </p:tgtEl>
                                        <p:attrNameLst>
                                          <p:attrName>ppt_x</p:attrName>
                                        </p:attrNameLst>
                                      </p:cBhvr>
                                      <p:tavLst>
                                        <p:tav tm="0">
                                          <p:val>
                                            <p:strVal val="1+#ppt_w/2"/>
                                          </p:val>
                                        </p:tav>
                                        <p:tav tm="100000">
                                          <p:val>
                                            <p:strVal val="#ppt_x"/>
                                          </p:val>
                                        </p:tav>
                                      </p:tavLst>
                                    </p:anim>
                                    <p:anim calcmode="lin" valueType="num">
                                      <p:cBhvr additive="base">
                                        <p:cTn id="8" dur="500" fill="hold"/>
                                        <p:tgtEl>
                                          <p:spTgt spid="8448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44806"/>
                                        </p:tgtEl>
                                        <p:attrNameLst>
                                          <p:attrName>style.visibility</p:attrName>
                                        </p:attrNameLst>
                                      </p:cBhvr>
                                      <p:to>
                                        <p:strVal val="visible"/>
                                      </p:to>
                                    </p:set>
                                    <p:anim calcmode="lin" valueType="num">
                                      <p:cBhvr additive="base">
                                        <p:cTn id="13" dur="500" fill="hold"/>
                                        <p:tgtEl>
                                          <p:spTgt spid="844806"/>
                                        </p:tgtEl>
                                        <p:attrNameLst>
                                          <p:attrName>ppt_x</p:attrName>
                                        </p:attrNameLst>
                                      </p:cBhvr>
                                      <p:tavLst>
                                        <p:tav tm="0">
                                          <p:val>
                                            <p:strVal val="1+#ppt_w/2"/>
                                          </p:val>
                                        </p:tav>
                                        <p:tav tm="100000">
                                          <p:val>
                                            <p:strVal val="#ppt_x"/>
                                          </p:val>
                                        </p:tav>
                                      </p:tavLst>
                                    </p:anim>
                                    <p:anim calcmode="lin" valueType="num">
                                      <p:cBhvr additive="base">
                                        <p:cTn id="14" dur="500" fill="hold"/>
                                        <p:tgtEl>
                                          <p:spTgt spid="8448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804" grpId="0" autoUpdateAnimBg="0"/>
      <p:bldP spid="844806"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010F8747-8B91-437F-8441-601331189076}" type="datetime1">
              <a:rPr lang="zh-CN" altLang="en-US"/>
              <a:pPr>
                <a:defRPr/>
              </a:pPr>
              <a:t>2020/10/7</a:t>
            </a:fld>
            <a:endParaRPr lang="en-US" altLang="zh-CN"/>
          </a:p>
        </p:txBody>
      </p:sp>
      <p:sp>
        <p:nvSpPr>
          <p:cNvPr id="747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871FF985-40A4-44B6-9A97-F3892BEC6679}" type="slidenum">
              <a:rPr lang="en-US" altLang="zh-CN" sz="1400" smtClean="0"/>
              <a:pPr>
                <a:spcBef>
                  <a:spcPct val="0"/>
                </a:spcBef>
                <a:buClrTx/>
                <a:buSzTx/>
                <a:buFontTx/>
                <a:buNone/>
              </a:pPr>
              <a:t>59</a:t>
            </a:fld>
            <a:endParaRPr lang="en-US" altLang="zh-CN" sz="1400"/>
          </a:p>
        </p:txBody>
      </p:sp>
      <p:sp>
        <p:nvSpPr>
          <p:cNvPr id="845827" name="Rectangle 3"/>
          <p:cNvSpPr>
            <a:spLocks noGrp="1" noChangeArrowheads="1"/>
          </p:cNvSpPr>
          <p:nvPr>
            <p:ph type="body" idx="1"/>
          </p:nvPr>
        </p:nvSpPr>
        <p:spPr>
          <a:xfrm>
            <a:off x="609600" y="457200"/>
            <a:ext cx="7543800" cy="4114800"/>
          </a:xfrm>
        </p:spPr>
        <p:txBody>
          <a:bodyPr/>
          <a:lstStyle/>
          <a:p>
            <a:pPr marL="609600" indent="-609600" algn="just">
              <a:buFont typeface="Monotype Sorts" pitchFamily="2" charset="2"/>
              <a:buNone/>
              <a:defRPr/>
            </a:pPr>
            <a:endParaRPr lang="en-US" altLang="zh-CN" sz="2400" b="1" baseline="30000" dirty="0">
              <a:effectLst/>
              <a:latin typeface="宋体" pitchFamily="2" charset="-122"/>
            </a:endParaRPr>
          </a:p>
          <a:p>
            <a:pPr marL="609600" indent="-609600" algn="just">
              <a:buFont typeface="Monotype Sorts" pitchFamily="2" charset="2"/>
              <a:buNone/>
              <a:defRPr/>
            </a:pPr>
            <a:r>
              <a:rPr lang="zh-CN" altLang="en-US" sz="2400" b="1" dirty="0">
                <a:solidFill>
                  <a:schemeClr val="bg2"/>
                </a:solidFill>
                <a:effectLst/>
                <a:latin typeface="宋体" pitchFamily="2" charset="-122"/>
              </a:rPr>
              <a:t>正规式</a:t>
            </a:r>
            <a:r>
              <a:rPr lang="en-US" altLang="zh-CN" sz="2400" b="1" dirty="0">
                <a:solidFill>
                  <a:schemeClr val="bg2"/>
                </a:solidFill>
                <a:effectLst/>
                <a:latin typeface="宋体" pitchFamily="2" charset="-122"/>
              </a:rPr>
              <a:t>(a|b)a</a:t>
            </a:r>
            <a:r>
              <a:rPr lang="en-US" altLang="zh-CN" sz="2400" b="1" baseline="30000" dirty="0">
                <a:solidFill>
                  <a:schemeClr val="bg2"/>
                </a:solidFill>
                <a:effectLst/>
                <a:latin typeface="宋体" pitchFamily="2" charset="-122"/>
              </a:rPr>
              <a:t>*</a:t>
            </a:r>
            <a:r>
              <a:rPr lang="en-US" altLang="zh-CN" sz="2400" b="1" dirty="0">
                <a:solidFill>
                  <a:schemeClr val="bg2"/>
                </a:solidFill>
                <a:effectLst/>
                <a:latin typeface="宋体" pitchFamily="2" charset="-122"/>
              </a:rPr>
              <a:t>(ba)</a:t>
            </a:r>
            <a:r>
              <a:rPr lang="zh-CN" altLang="en-US" sz="2400" b="1" dirty="0">
                <a:solidFill>
                  <a:schemeClr val="bg2"/>
                </a:solidFill>
                <a:effectLst/>
                <a:latin typeface="宋体" pitchFamily="2" charset="-122"/>
              </a:rPr>
              <a:t>与</a:t>
            </a:r>
            <a:r>
              <a:rPr lang="zh-CN" altLang="en-US" sz="2400" b="1" u="sng" dirty="0">
                <a:solidFill>
                  <a:schemeClr val="bg2"/>
                </a:solidFill>
                <a:effectLst/>
                <a:latin typeface="宋体" pitchFamily="2" charset="-122"/>
              </a:rPr>
              <a:t>          </a:t>
            </a:r>
            <a:r>
              <a:rPr lang="zh-CN" altLang="en-US" sz="2400" b="1" dirty="0">
                <a:solidFill>
                  <a:schemeClr val="bg2"/>
                </a:solidFill>
                <a:effectLst/>
                <a:latin typeface="宋体" pitchFamily="2" charset="-122"/>
              </a:rPr>
              <a:t>串匹配</a:t>
            </a:r>
            <a:endParaRPr lang="zh-CN" altLang="en-US" sz="2400" b="1" dirty="0">
              <a:solidFill>
                <a:schemeClr val="bg2"/>
              </a:solidFill>
              <a:effectLst/>
            </a:endParaRPr>
          </a:p>
          <a:p>
            <a:pPr marL="609600" indent="-609600" algn="just">
              <a:buFont typeface="Monotype Sorts" pitchFamily="2" charset="2"/>
              <a:buNone/>
              <a:defRPr/>
            </a:pPr>
            <a:r>
              <a:rPr lang="en-US" altLang="zh-CN" sz="2400" b="1" dirty="0">
                <a:solidFill>
                  <a:schemeClr val="bg2"/>
                </a:solidFill>
                <a:effectLst/>
                <a:latin typeface="宋体" pitchFamily="2" charset="-122"/>
              </a:rPr>
              <a:t>A</a:t>
            </a:r>
            <a:r>
              <a:rPr lang="zh-CN" altLang="en-US" sz="2400" b="1" dirty="0">
                <a:solidFill>
                  <a:schemeClr val="bg2"/>
                </a:solidFill>
                <a:effectLst/>
                <a:latin typeface="宋体" pitchFamily="2" charset="-122"/>
              </a:rPr>
              <a:t>、</a:t>
            </a:r>
            <a:r>
              <a:rPr lang="en-US" altLang="zh-CN" sz="2400" b="1" dirty="0">
                <a:solidFill>
                  <a:schemeClr val="bg2"/>
                </a:solidFill>
                <a:effectLst/>
                <a:latin typeface="宋体" pitchFamily="2" charset="-122"/>
              </a:rPr>
              <a:t>baa			B</a:t>
            </a:r>
            <a:r>
              <a:rPr lang="zh-CN" altLang="en-US" sz="2400" b="1" dirty="0">
                <a:solidFill>
                  <a:schemeClr val="bg2"/>
                </a:solidFill>
                <a:effectLst/>
                <a:latin typeface="宋体" pitchFamily="2" charset="-122"/>
              </a:rPr>
              <a:t>、</a:t>
            </a:r>
            <a:r>
              <a:rPr lang="en-US" altLang="zh-CN" sz="2400" b="1" dirty="0">
                <a:solidFill>
                  <a:schemeClr val="bg2"/>
                </a:solidFill>
                <a:effectLst/>
                <a:latin typeface="宋体" pitchFamily="2" charset="-122"/>
              </a:rPr>
              <a:t>bba		</a:t>
            </a:r>
          </a:p>
          <a:p>
            <a:pPr marL="609600" indent="-609600" algn="just">
              <a:buFont typeface="Monotype Sorts" pitchFamily="2" charset="2"/>
              <a:buNone/>
              <a:defRPr/>
            </a:pPr>
            <a:r>
              <a:rPr lang="en-US" altLang="zh-CN" sz="2400" b="1" dirty="0">
                <a:solidFill>
                  <a:schemeClr val="bg2"/>
                </a:solidFill>
                <a:effectLst/>
                <a:latin typeface="宋体" pitchFamily="2" charset="-122"/>
              </a:rPr>
              <a:t>C</a:t>
            </a:r>
            <a:r>
              <a:rPr lang="zh-CN" altLang="en-US" sz="2400" b="1" dirty="0">
                <a:solidFill>
                  <a:schemeClr val="bg2"/>
                </a:solidFill>
                <a:effectLst/>
                <a:latin typeface="宋体" pitchFamily="2" charset="-122"/>
              </a:rPr>
              <a:t>、</a:t>
            </a:r>
            <a:r>
              <a:rPr lang="en-US" altLang="zh-CN" sz="2400" b="1" dirty="0">
                <a:solidFill>
                  <a:schemeClr val="bg2"/>
                </a:solidFill>
                <a:effectLst/>
                <a:latin typeface="宋体" pitchFamily="2" charset="-122"/>
              </a:rPr>
              <a:t>abaa 		      D</a:t>
            </a:r>
            <a:r>
              <a:rPr lang="zh-CN" altLang="en-US" sz="2400" b="1" dirty="0">
                <a:solidFill>
                  <a:schemeClr val="bg2"/>
                </a:solidFill>
                <a:effectLst/>
                <a:latin typeface="宋体" pitchFamily="2" charset="-122"/>
              </a:rPr>
              <a:t>、</a:t>
            </a:r>
            <a:r>
              <a:rPr lang="en-US" altLang="zh-CN" sz="2400" b="1" dirty="0">
                <a:solidFill>
                  <a:schemeClr val="bg2"/>
                </a:solidFill>
                <a:effectLst/>
                <a:latin typeface="宋体" pitchFamily="2" charset="-122"/>
              </a:rPr>
              <a:t>babba</a:t>
            </a:r>
            <a:r>
              <a:rPr lang="en-US" altLang="zh-CN" sz="2400" dirty="0">
                <a:solidFill>
                  <a:schemeClr val="bg2"/>
                </a:solidFill>
                <a:latin typeface="宋体" pitchFamily="2" charset="-122"/>
              </a:rPr>
              <a:t> </a:t>
            </a:r>
            <a:endParaRPr lang="en-US" altLang="zh-CN" sz="2400" dirty="0">
              <a:solidFill>
                <a:schemeClr val="bg2"/>
              </a:solidFill>
            </a:endParaRPr>
          </a:p>
          <a:p>
            <a:pPr marL="609600" indent="-609600" algn="just">
              <a:buFont typeface="Monotype Sorts" pitchFamily="2" charset="2"/>
              <a:buNone/>
              <a:defRPr/>
            </a:pPr>
            <a:endParaRPr lang="en-US" altLang="zh-CN" sz="2400" dirty="0">
              <a:solidFill>
                <a:schemeClr val="bg2"/>
              </a:solidFill>
            </a:endParaRPr>
          </a:p>
          <a:p>
            <a:pPr marL="609600" indent="-609600">
              <a:buFont typeface="Monotype Sorts" pitchFamily="2" charset="2"/>
              <a:buNone/>
              <a:defRPr/>
            </a:pPr>
            <a:endParaRPr lang="en-US" altLang="zh-CN" sz="2400" dirty="0">
              <a:solidFill>
                <a:schemeClr val="bg2"/>
              </a:solidFill>
            </a:endParaRPr>
          </a:p>
        </p:txBody>
      </p:sp>
      <p:sp>
        <p:nvSpPr>
          <p:cNvPr id="74757" name="Text Box 4"/>
          <p:cNvSpPr txBox="1">
            <a:spLocks noChangeArrowheads="1"/>
          </p:cNvSpPr>
          <p:nvPr/>
        </p:nvSpPr>
        <p:spPr bwMode="auto">
          <a:xfrm>
            <a:off x="457200" y="3962400"/>
            <a:ext cx="8686800"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just">
              <a:lnSpc>
                <a:spcPct val="110000"/>
              </a:lnSpc>
              <a:spcBef>
                <a:spcPct val="50000"/>
              </a:spcBef>
              <a:buClr>
                <a:schemeClr val="folHlink"/>
              </a:buClr>
              <a:buFont typeface="Monotype Sorts" pitchFamily="2" charset="2"/>
              <a:buNone/>
            </a:pPr>
            <a:r>
              <a:rPr lang="zh-CN" altLang="en-US" sz="2400">
                <a:latin typeface="宋体" panose="02010600030101010101" pitchFamily="2" charset="-122"/>
              </a:rPr>
              <a:t>正规式</a:t>
            </a:r>
            <a:r>
              <a:rPr lang="en-US" altLang="zh-CN" sz="2400">
                <a:latin typeface="宋体" panose="02010600030101010101" pitchFamily="2" charset="-122"/>
              </a:rPr>
              <a:t>b</a:t>
            </a:r>
            <a:r>
              <a:rPr lang="en-US" altLang="zh-CN" sz="2400" baseline="30000">
                <a:latin typeface="宋体" panose="02010600030101010101" pitchFamily="2" charset="-122"/>
              </a:rPr>
              <a:t>*</a:t>
            </a:r>
            <a:r>
              <a:rPr lang="en-US" altLang="zh-CN" sz="2400">
                <a:latin typeface="宋体" panose="02010600030101010101" pitchFamily="2" charset="-122"/>
              </a:rPr>
              <a:t>c</a:t>
            </a:r>
            <a:r>
              <a:rPr lang="en-US" altLang="zh-CN" sz="2400" baseline="30000">
                <a:latin typeface="宋体" panose="02010600030101010101" pitchFamily="2" charset="-122"/>
              </a:rPr>
              <a:t>*</a:t>
            </a:r>
            <a:r>
              <a:rPr lang="en-US" altLang="zh-CN" sz="2400">
                <a:latin typeface="宋体" panose="02010600030101010101" pitchFamily="2" charset="-122"/>
              </a:rPr>
              <a:t>(a|b)c</a:t>
            </a:r>
            <a:r>
              <a:rPr lang="zh-CN" altLang="en-US" sz="2400">
                <a:latin typeface="宋体" panose="02010600030101010101" pitchFamily="2" charset="-122"/>
              </a:rPr>
              <a:t>与后面的</a:t>
            </a:r>
            <a:r>
              <a:rPr lang="zh-CN" altLang="en-US" sz="2400" u="sng">
                <a:latin typeface="宋体" panose="02010600030101010101" pitchFamily="2" charset="-122"/>
              </a:rPr>
              <a:t>          </a:t>
            </a:r>
            <a:r>
              <a:rPr lang="zh-CN" altLang="en-US" sz="2400">
                <a:latin typeface="宋体" panose="02010600030101010101" pitchFamily="2" charset="-122"/>
              </a:rPr>
              <a:t>串匹配。</a:t>
            </a:r>
          </a:p>
          <a:p>
            <a:pPr algn="just">
              <a:lnSpc>
                <a:spcPct val="110000"/>
              </a:lnSpc>
              <a:spcBef>
                <a:spcPct val="50000"/>
              </a:spcBef>
              <a:buClr>
                <a:schemeClr val="folHlink"/>
              </a:buClr>
              <a:buFont typeface="Monotype Sorts" pitchFamily="2" charset="2"/>
              <a:buNone/>
            </a:pPr>
            <a:r>
              <a:rPr lang="en-US" altLang="zh-CN" sz="2400">
                <a:latin typeface="宋体" panose="02010600030101010101" pitchFamily="2" charset="-122"/>
              </a:rPr>
              <a:t>A</a:t>
            </a:r>
            <a:r>
              <a:rPr lang="zh-CN" altLang="en-US" sz="2400">
                <a:latin typeface="宋体" panose="02010600030101010101" pitchFamily="2" charset="-122"/>
              </a:rPr>
              <a:t>、</a:t>
            </a:r>
            <a:r>
              <a:rPr lang="en-US" altLang="zh-CN" sz="2400">
                <a:latin typeface="宋体" panose="02010600030101010101" pitchFamily="2" charset="-122"/>
              </a:rPr>
              <a:t>acbbc		B</a:t>
            </a:r>
            <a:r>
              <a:rPr lang="zh-CN" altLang="en-US" sz="2400">
                <a:latin typeface="宋体" panose="02010600030101010101" pitchFamily="2" charset="-122"/>
              </a:rPr>
              <a:t>、</a:t>
            </a:r>
            <a:r>
              <a:rPr lang="en-US" altLang="zh-CN" sz="2400">
                <a:latin typeface="宋体" panose="02010600030101010101" pitchFamily="2" charset="-122"/>
              </a:rPr>
              <a:t>ac		</a:t>
            </a:r>
          </a:p>
          <a:p>
            <a:pPr algn="just">
              <a:lnSpc>
                <a:spcPct val="110000"/>
              </a:lnSpc>
              <a:spcBef>
                <a:spcPct val="50000"/>
              </a:spcBef>
              <a:buClr>
                <a:schemeClr val="folHlink"/>
              </a:buClr>
              <a:buFont typeface="Monotype Sorts" pitchFamily="2" charset="2"/>
              <a:buNone/>
            </a:pPr>
            <a:r>
              <a:rPr lang="en-US" altLang="zh-CN" sz="2400">
                <a:latin typeface="宋体" panose="02010600030101010101" pitchFamily="2" charset="-122"/>
              </a:rPr>
              <a:t>C</a:t>
            </a:r>
            <a:r>
              <a:rPr lang="zh-CN" altLang="en-US" sz="2400">
                <a:latin typeface="宋体" panose="02010600030101010101" pitchFamily="2" charset="-122"/>
              </a:rPr>
              <a:t>、</a:t>
            </a:r>
            <a:r>
              <a:rPr lang="en-US" altLang="zh-CN" sz="2400">
                <a:latin typeface="宋体" panose="02010600030101010101" pitchFamily="2" charset="-122"/>
              </a:rPr>
              <a:t>bcc		D</a:t>
            </a:r>
            <a:r>
              <a:rPr lang="zh-CN" altLang="en-US" sz="2400">
                <a:latin typeface="宋体" panose="02010600030101010101" pitchFamily="2" charset="-122"/>
              </a:rPr>
              <a:t>、</a:t>
            </a:r>
            <a:r>
              <a:rPr lang="en-US" altLang="zh-CN" sz="2400">
                <a:latin typeface="宋体" panose="02010600030101010101" pitchFamily="2" charset="-122"/>
              </a:rPr>
              <a:t>baac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日期占位符 3"/>
          <p:cNvSpPr>
            <a:spLocks noGrp="1"/>
          </p:cNvSpPr>
          <p:nvPr>
            <p:ph type="dt" sz="quarter" idx="10"/>
          </p:nvPr>
        </p:nvSpPr>
        <p:spPr/>
        <p:txBody>
          <a:bodyPr/>
          <a:lstStyle/>
          <a:p>
            <a:pPr>
              <a:defRPr/>
            </a:pPr>
            <a:fld id="{3873EB1B-BCE4-4BBB-B77B-01EA98E760E5}" type="datetime1">
              <a:rPr lang="zh-CN" altLang="en-US"/>
              <a:pPr>
                <a:defRPr/>
              </a:pPr>
              <a:t>2020/10/7</a:t>
            </a:fld>
            <a:endParaRPr lang="en-US" altLang="zh-CN" dirty="0"/>
          </a:p>
        </p:txBody>
      </p:sp>
      <p:sp>
        <p:nvSpPr>
          <p:cNvPr id="102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C8DDA1E4-3CBC-44FB-B77E-DD5585CE8080}" type="slidenum">
              <a:rPr lang="en-US" altLang="zh-CN" sz="1400" smtClean="0"/>
              <a:pPr>
                <a:spcBef>
                  <a:spcPct val="0"/>
                </a:spcBef>
                <a:buClrTx/>
                <a:buSzTx/>
                <a:buFontTx/>
                <a:buNone/>
              </a:pPr>
              <a:t>6</a:t>
            </a:fld>
            <a:endParaRPr lang="en-US" altLang="zh-CN" sz="1400"/>
          </a:p>
        </p:txBody>
      </p:sp>
      <p:sp>
        <p:nvSpPr>
          <p:cNvPr id="957442" name="Rectangle 2"/>
          <p:cNvSpPr>
            <a:spLocks noChangeArrowheads="1"/>
          </p:cNvSpPr>
          <p:nvPr/>
        </p:nvSpPr>
        <p:spPr bwMode="auto">
          <a:xfrm>
            <a:off x="1903413" y="2127250"/>
            <a:ext cx="6127750" cy="2468563"/>
          </a:xfrm>
          <a:prstGeom prst="rect">
            <a:avLst/>
          </a:prstGeom>
          <a:solidFill>
            <a:schemeClr val="tx1">
              <a:lumMod val="85000"/>
            </a:schemeClr>
          </a:solidFill>
          <a:ln w="57150" cap="rnd">
            <a:solidFill>
              <a:schemeClr val="tx1"/>
            </a:solidFill>
            <a:prstDash val="sysDot"/>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245" name="Rectangle 3"/>
          <p:cNvSpPr>
            <a:spLocks noChangeArrowheads="1"/>
          </p:cNvSpPr>
          <p:nvPr/>
        </p:nvSpPr>
        <p:spPr bwMode="auto">
          <a:xfrm>
            <a:off x="3810000" y="723900"/>
            <a:ext cx="2133600" cy="685800"/>
          </a:xfrm>
          <a:prstGeom prst="rect">
            <a:avLst/>
          </a:prstGeom>
          <a:solidFill>
            <a:srgbClr val="FFFFD5"/>
          </a:solidFill>
          <a:ln>
            <a:noFill/>
          </a:ln>
          <a:effectLst>
            <a:outerShdw dist="107763" dir="189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a:solidFill>
                  <a:schemeClr val="bg2"/>
                </a:solidFill>
                <a:ea typeface="楷体_GB2312" pitchFamily="49" charset="-122"/>
              </a:rPr>
              <a:t>正规文法</a:t>
            </a:r>
            <a:endParaRPr lang="zh-CN" altLang="en-US" b="0">
              <a:solidFill>
                <a:schemeClr val="bg2"/>
              </a:solidFill>
              <a:ea typeface="楷体_GB2312" pitchFamily="49" charset="-122"/>
            </a:endParaRPr>
          </a:p>
        </p:txBody>
      </p:sp>
      <p:sp>
        <p:nvSpPr>
          <p:cNvPr id="10246" name="Rectangle 4"/>
          <p:cNvSpPr>
            <a:spLocks noChangeArrowheads="1"/>
          </p:cNvSpPr>
          <p:nvPr/>
        </p:nvSpPr>
        <p:spPr bwMode="auto">
          <a:xfrm>
            <a:off x="1963738" y="2212975"/>
            <a:ext cx="2133600" cy="685800"/>
          </a:xfrm>
          <a:prstGeom prst="rect">
            <a:avLst/>
          </a:prstGeom>
          <a:solidFill>
            <a:srgbClr val="CAB6FC"/>
          </a:solidFill>
          <a:ln>
            <a:noFill/>
          </a:ln>
          <a:effectLst>
            <a:outerShdw dist="107763" dir="189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a:solidFill>
                  <a:schemeClr val="bg2"/>
                </a:solidFill>
                <a:ea typeface="楷体_GB2312" pitchFamily="49" charset="-122"/>
              </a:rPr>
              <a:t>NFA</a:t>
            </a:r>
            <a:endParaRPr lang="en-US" altLang="zh-CN" b="0">
              <a:solidFill>
                <a:schemeClr val="bg2"/>
              </a:solidFill>
              <a:ea typeface="楷体_GB2312" pitchFamily="49" charset="-122"/>
            </a:endParaRPr>
          </a:p>
        </p:txBody>
      </p:sp>
      <p:sp>
        <p:nvSpPr>
          <p:cNvPr id="10247" name="Rectangle 5"/>
          <p:cNvSpPr>
            <a:spLocks noChangeArrowheads="1"/>
          </p:cNvSpPr>
          <p:nvPr/>
        </p:nvSpPr>
        <p:spPr bwMode="auto">
          <a:xfrm>
            <a:off x="5621338" y="2212975"/>
            <a:ext cx="2133600" cy="685800"/>
          </a:xfrm>
          <a:prstGeom prst="rect">
            <a:avLst/>
          </a:prstGeom>
          <a:solidFill>
            <a:srgbClr val="009E9A"/>
          </a:solidFill>
          <a:ln w="12700">
            <a:solidFill>
              <a:srgbClr val="CCFF99"/>
            </a:solidFill>
            <a:miter lim="800000"/>
            <a:headEnd/>
            <a:tailEnd/>
          </a:ln>
          <a:effectLst>
            <a:outerShdw dist="107763" dir="18900000" algn="ctr" rotWithShape="0">
              <a:schemeClr val="bg2"/>
            </a:outerShdw>
          </a:effec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a:solidFill>
                  <a:schemeClr val="bg2"/>
                </a:solidFill>
                <a:ea typeface="楷体_GB2312" pitchFamily="49" charset="-122"/>
              </a:rPr>
              <a:t>正规式</a:t>
            </a:r>
          </a:p>
        </p:txBody>
      </p:sp>
      <p:sp>
        <p:nvSpPr>
          <p:cNvPr id="957446" name="Line 6"/>
          <p:cNvSpPr>
            <a:spLocks noChangeShapeType="1"/>
          </p:cNvSpPr>
          <p:nvPr/>
        </p:nvSpPr>
        <p:spPr bwMode="auto">
          <a:xfrm>
            <a:off x="5943600" y="1204913"/>
            <a:ext cx="939800" cy="995362"/>
          </a:xfrm>
          <a:prstGeom prst="line">
            <a:avLst/>
          </a:prstGeom>
          <a:noFill/>
          <a:ln w="57150">
            <a:solidFill>
              <a:schemeClr val="accent1"/>
            </a:solidFill>
            <a:round/>
            <a:headEnd/>
            <a:tailEnd type="triangle"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957447" name="Line 7"/>
          <p:cNvSpPr>
            <a:spLocks noChangeShapeType="1"/>
          </p:cNvSpPr>
          <p:nvPr/>
        </p:nvSpPr>
        <p:spPr bwMode="auto">
          <a:xfrm>
            <a:off x="5795963" y="1325563"/>
            <a:ext cx="727075" cy="874712"/>
          </a:xfrm>
          <a:prstGeom prst="line">
            <a:avLst/>
          </a:prstGeom>
          <a:noFill/>
          <a:ln w="57150">
            <a:solidFill>
              <a:schemeClr val="tx1">
                <a:lumMod val="50000"/>
              </a:schemeClr>
            </a:solidFill>
            <a:round/>
            <a:headEnd type="triangle" w="med" len="me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957448" name="Line 8"/>
          <p:cNvSpPr>
            <a:spLocks noChangeShapeType="1"/>
          </p:cNvSpPr>
          <p:nvPr/>
        </p:nvSpPr>
        <p:spPr bwMode="auto">
          <a:xfrm>
            <a:off x="4194175" y="2535238"/>
            <a:ext cx="1371600" cy="0"/>
          </a:xfrm>
          <a:prstGeom prst="line">
            <a:avLst/>
          </a:prstGeom>
          <a:noFill/>
          <a:ln w="76200">
            <a:solidFill>
              <a:schemeClr val="accent1"/>
            </a:solidFill>
            <a:round/>
            <a:headEnd type="triangle" w="med" len="me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251" name="Oval 9"/>
          <p:cNvSpPr>
            <a:spLocks noChangeArrowheads="1"/>
          </p:cNvSpPr>
          <p:nvPr/>
        </p:nvSpPr>
        <p:spPr bwMode="auto">
          <a:xfrm>
            <a:off x="4413250" y="2643188"/>
            <a:ext cx="1071563" cy="3048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3.6.4</a:t>
            </a:r>
          </a:p>
        </p:txBody>
      </p:sp>
      <p:sp>
        <p:nvSpPr>
          <p:cNvPr id="10252" name="Rectangle 10"/>
          <p:cNvSpPr>
            <a:spLocks noChangeArrowheads="1"/>
          </p:cNvSpPr>
          <p:nvPr/>
        </p:nvSpPr>
        <p:spPr bwMode="auto">
          <a:xfrm>
            <a:off x="1978025" y="3700463"/>
            <a:ext cx="2133600" cy="685800"/>
          </a:xfrm>
          <a:prstGeom prst="rect">
            <a:avLst/>
          </a:prstGeom>
          <a:solidFill>
            <a:srgbClr val="CCCC00"/>
          </a:solidFill>
          <a:ln>
            <a:noFill/>
          </a:ln>
          <a:effectLst>
            <a:outerShdw dist="107763" dir="189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a:solidFill>
                  <a:schemeClr val="bg1"/>
                </a:solidFill>
                <a:ea typeface="楷体_GB2312" pitchFamily="49" charset="-122"/>
              </a:rPr>
              <a:t>DFA</a:t>
            </a:r>
            <a:endParaRPr lang="en-US" altLang="zh-CN" b="0">
              <a:ea typeface="楷体_GB2312" pitchFamily="49" charset="-122"/>
            </a:endParaRPr>
          </a:p>
        </p:txBody>
      </p:sp>
      <p:sp>
        <p:nvSpPr>
          <p:cNvPr id="957451" name="Line 11"/>
          <p:cNvSpPr>
            <a:spLocks noChangeShapeType="1"/>
          </p:cNvSpPr>
          <p:nvPr/>
        </p:nvSpPr>
        <p:spPr bwMode="auto">
          <a:xfrm>
            <a:off x="2878138" y="2898775"/>
            <a:ext cx="0" cy="774700"/>
          </a:xfrm>
          <a:prstGeom prst="line">
            <a:avLst/>
          </a:prstGeom>
          <a:noFill/>
          <a:ln w="76200">
            <a:solidFill>
              <a:schemeClr val="accent1"/>
            </a:solidFill>
            <a:round/>
            <a:headEnd/>
            <a:tailEnd type="triangle"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957452" name="Line 12"/>
          <p:cNvSpPr>
            <a:spLocks noChangeShapeType="1"/>
          </p:cNvSpPr>
          <p:nvPr/>
        </p:nvSpPr>
        <p:spPr bwMode="auto">
          <a:xfrm flipV="1">
            <a:off x="4167188" y="4122738"/>
            <a:ext cx="1454150" cy="15875"/>
          </a:xfrm>
          <a:prstGeom prst="line">
            <a:avLst/>
          </a:prstGeom>
          <a:noFill/>
          <a:ln w="76200">
            <a:solidFill>
              <a:schemeClr val="accent1"/>
            </a:solidFill>
            <a:round/>
            <a:headEnd/>
            <a:tailEnd type="triangle"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0255" name="Text Box 13">
            <a:hlinkClick r:id="" action="ppaction://noaction"/>
          </p:cNvPr>
          <p:cNvSpPr txBox="1">
            <a:spLocks noChangeArrowheads="1"/>
          </p:cNvSpPr>
          <p:nvPr/>
        </p:nvSpPr>
        <p:spPr bwMode="auto">
          <a:xfrm>
            <a:off x="5621338" y="3760788"/>
            <a:ext cx="2149475" cy="577850"/>
          </a:xfrm>
          <a:prstGeom prst="rect">
            <a:avLst/>
          </a:prstGeom>
          <a:solidFill>
            <a:srgbClr val="973F97"/>
          </a:solidFill>
          <a:ln>
            <a:noFill/>
          </a:ln>
          <a:effectLst>
            <a:outerShdw dist="107763" dir="189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a:solidFill>
                  <a:schemeClr val="bg2"/>
                </a:solidFill>
              </a:rPr>
              <a:t>最小</a:t>
            </a:r>
            <a:r>
              <a:rPr lang="en-US" altLang="zh-CN">
                <a:solidFill>
                  <a:schemeClr val="bg2"/>
                </a:solidFill>
              </a:rPr>
              <a:t>DFA</a:t>
            </a:r>
            <a:endParaRPr lang="zh-CN" altLang="en-US">
              <a:solidFill>
                <a:schemeClr val="bg2"/>
              </a:solidFill>
            </a:endParaRPr>
          </a:p>
        </p:txBody>
      </p:sp>
      <p:sp>
        <p:nvSpPr>
          <p:cNvPr id="10256" name="Oval 14"/>
          <p:cNvSpPr>
            <a:spLocks noChangeArrowheads="1"/>
          </p:cNvSpPr>
          <p:nvPr/>
        </p:nvSpPr>
        <p:spPr bwMode="auto">
          <a:xfrm>
            <a:off x="4197350" y="3709988"/>
            <a:ext cx="1236663" cy="3048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3.6.5</a:t>
            </a:r>
          </a:p>
        </p:txBody>
      </p:sp>
      <p:sp>
        <p:nvSpPr>
          <p:cNvPr id="10257" name="Oval 15"/>
          <p:cNvSpPr>
            <a:spLocks noChangeArrowheads="1"/>
          </p:cNvSpPr>
          <p:nvPr/>
        </p:nvSpPr>
        <p:spPr bwMode="auto">
          <a:xfrm>
            <a:off x="2978150" y="3055938"/>
            <a:ext cx="1019175" cy="3048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rPr>
              <a:t>3.6.3</a:t>
            </a:r>
          </a:p>
        </p:txBody>
      </p:sp>
      <p:sp>
        <p:nvSpPr>
          <p:cNvPr id="957456" name="Freeform 16"/>
          <p:cNvSpPr>
            <a:spLocks/>
          </p:cNvSpPr>
          <p:nvPr/>
        </p:nvSpPr>
        <p:spPr bwMode="auto">
          <a:xfrm>
            <a:off x="3217863" y="1471613"/>
            <a:ext cx="3168650" cy="812800"/>
          </a:xfrm>
          <a:custGeom>
            <a:avLst/>
            <a:gdLst/>
            <a:ahLst/>
            <a:cxnLst>
              <a:cxn ang="0">
                <a:pos x="0" y="537"/>
              </a:cxn>
              <a:cxn ang="0">
                <a:pos x="454" y="83"/>
              </a:cxn>
              <a:cxn ang="0">
                <a:pos x="1497" y="83"/>
              </a:cxn>
              <a:cxn ang="0">
                <a:pos x="1996" y="582"/>
              </a:cxn>
            </a:cxnLst>
            <a:rect l="0" t="0" r="r" b="b"/>
            <a:pathLst>
              <a:path w="1996" h="582">
                <a:moveTo>
                  <a:pt x="0" y="537"/>
                </a:moveTo>
                <a:cubicBezTo>
                  <a:pt x="102" y="348"/>
                  <a:pt x="204" y="159"/>
                  <a:pt x="454" y="83"/>
                </a:cubicBezTo>
                <a:cubicBezTo>
                  <a:pt x="704" y="7"/>
                  <a:pt x="1240" y="0"/>
                  <a:pt x="1497" y="83"/>
                </a:cubicBezTo>
                <a:cubicBezTo>
                  <a:pt x="1754" y="166"/>
                  <a:pt x="1913" y="499"/>
                  <a:pt x="1996" y="582"/>
                </a:cubicBezTo>
              </a:path>
            </a:pathLst>
          </a:custGeom>
          <a:noFill/>
          <a:ln w="57150" cap="flat" cmpd="sng">
            <a:solidFill>
              <a:schemeClr val="tx1">
                <a:lumMod val="50000"/>
              </a:schemeClr>
            </a:solidFill>
            <a:prstDash val="solid"/>
            <a:round/>
            <a:headEnd type="none" w="med" len="med"/>
            <a:tailEnd type="triangle" w="med" len="med"/>
          </a:ln>
          <a:effectLst/>
        </p:spPr>
        <p:txBody>
          <a:bodyPr lIns="92075" tIns="46038" rIns="92075" bIns="46038"/>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957457" name="Text Box 17"/>
          <p:cNvSpPr txBox="1">
            <a:spLocks noChangeArrowheads="1"/>
          </p:cNvSpPr>
          <p:nvPr/>
        </p:nvSpPr>
        <p:spPr bwMode="auto">
          <a:xfrm>
            <a:off x="1106488" y="-11113"/>
            <a:ext cx="7416800" cy="698501"/>
          </a:xfrm>
          <a:prstGeom prst="rect">
            <a:avLst/>
          </a:prstGeom>
          <a:noFill/>
          <a:ln w="9525">
            <a:noFill/>
            <a:miter lim="800000"/>
            <a:headEnd/>
            <a:tailEnd/>
          </a:ln>
          <a:effectLst/>
        </p:spPr>
        <p:txBody>
          <a:bodyPr lIns="92075" tIns="46038" rIns="92075" bIns="46038">
            <a:spAutoFit/>
          </a:bodyPr>
          <a:lstStyle/>
          <a:p>
            <a:pPr marL="457200" algn="ctr">
              <a:lnSpc>
                <a:spcPct val="110000"/>
              </a:lnSpc>
              <a:spcBef>
                <a:spcPct val="50000"/>
              </a:spcBef>
              <a:buClr>
                <a:schemeClr val="folHlink"/>
              </a:buClr>
              <a:buSzPct val="75000"/>
              <a:buFont typeface="Monotype Sorts" pitchFamily="2" charset="2"/>
              <a:buNone/>
              <a:defRPr/>
            </a:pPr>
            <a:r>
              <a:rPr lang="zh-CN" altLang="en-US" sz="3600" dirty="0">
                <a:solidFill>
                  <a:schemeClr val="bg1"/>
                </a:solidFill>
                <a:effectLst>
                  <a:outerShdw blurRad="38100" dist="38100" dir="2700000" algn="tl">
                    <a:srgbClr val="000000"/>
                  </a:outerShdw>
                </a:effectLst>
              </a:rPr>
              <a:t>各种形式的转换</a:t>
            </a:r>
          </a:p>
        </p:txBody>
      </p:sp>
      <p:sp>
        <p:nvSpPr>
          <p:cNvPr id="22" name="Line 12"/>
          <p:cNvSpPr>
            <a:spLocks noChangeShapeType="1"/>
          </p:cNvSpPr>
          <p:nvPr/>
        </p:nvSpPr>
        <p:spPr bwMode="auto">
          <a:xfrm flipH="1">
            <a:off x="4560888" y="4386263"/>
            <a:ext cx="1447800" cy="754062"/>
          </a:xfrm>
          <a:prstGeom prst="line">
            <a:avLst/>
          </a:prstGeom>
          <a:noFill/>
          <a:ln w="101600">
            <a:solidFill>
              <a:srgbClr val="FF0000"/>
            </a:solidFill>
            <a:prstDash val="dash"/>
            <a:round/>
            <a:headEnd/>
            <a:tailEnd type="triangle"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3" name="Rectangle 5"/>
          <p:cNvSpPr>
            <a:spLocks noChangeArrowheads="1"/>
          </p:cNvSpPr>
          <p:nvPr/>
        </p:nvSpPr>
        <p:spPr bwMode="auto">
          <a:xfrm>
            <a:off x="5651500" y="5184775"/>
            <a:ext cx="3032125" cy="1539875"/>
          </a:xfrm>
          <a:prstGeom prst="rect">
            <a:avLst/>
          </a:prstGeom>
          <a:solidFill>
            <a:srgbClr val="FF0000"/>
          </a:solidFill>
          <a:ln w="12700">
            <a:solidFill>
              <a:srgbClr val="CCFF99"/>
            </a:solidFill>
            <a:miter lim="800000"/>
            <a:headEnd/>
            <a:tailEnd/>
          </a:ln>
          <a:effectLst>
            <a:outerShdw dist="107763" dir="18900000" algn="ctr" rotWithShape="0">
              <a:schemeClr val="bg2"/>
            </a:outerShdw>
          </a:effec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800">
                <a:solidFill>
                  <a:schemeClr val="bg2"/>
                </a:solidFill>
                <a:ea typeface="楷体_GB2312" pitchFamily="49" charset="-122"/>
              </a:rPr>
              <a:t>词法分析程序</a:t>
            </a:r>
            <a:endParaRPr lang="en-US" altLang="zh-CN" sz="2800">
              <a:solidFill>
                <a:schemeClr val="bg2"/>
              </a:solidFill>
              <a:ea typeface="楷体_GB2312" pitchFamily="49" charset="-122"/>
            </a:endParaRPr>
          </a:p>
          <a:p>
            <a:pPr algn="ctr" eaLnBrk="1" hangingPunct="1">
              <a:spcBef>
                <a:spcPct val="0"/>
              </a:spcBef>
              <a:buClrTx/>
              <a:buSzTx/>
              <a:buFontTx/>
              <a:buNone/>
            </a:pPr>
            <a:r>
              <a:rPr lang="zh-CN" altLang="en-US" sz="2800">
                <a:solidFill>
                  <a:schemeClr val="bg2"/>
                </a:solidFill>
                <a:ea typeface="楷体_GB2312" pitchFamily="49" charset="-122"/>
              </a:rPr>
              <a:t>自动生成程序</a:t>
            </a:r>
            <a:endParaRPr lang="en-US" altLang="zh-CN" sz="2800">
              <a:solidFill>
                <a:schemeClr val="bg2"/>
              </a:solidFill>
              <a:ea typeface="楷体_GB2312" pitchFamily="49" charset="-122"/>
            </a:endParaRPr>
          </a:p>
          <a:p>
            <a:pPr algn="ctr" eaLnBrk="1" hangingPunct="1">
              <a:spcBef>
                <a:spcPct val="0"/>
              </a:spcBef>
              <a:buClrTx/>
              <a:buSzTx/>
              <a:buFontTx/>
              <a:buNone/>
            </a:pPr>
            <a:r>
              <a:rPr lang="en-US" altLang="zh-CN" sz="2800">
                <a:solidFill>
                  <a:schemeClr val="bg2"/>
                </a:solidFill>
                <a:ea typeface="楷体_GB2312" pitchFamily="49" charset="-122"/>
              </a:rPr>
              <a:t>Flex.exe</a:t>
            </a:r>
            <a:endParaRPr lang="zh-CN" altLang="en-US" sz="2800">
              <a:solidFill>
                <a:schemeClr val="bg2"/>
              </a:solidFill>
              <a:ea typeface="楷体_GB2312" pitchFamily="49" charset="-122"/>
            </a:endParaRPr>
          </a:p>
        </p:txBody>
      </p:sp>
      <p:sp>
        <p:nvSpPr>
          <p:cNvPr id="24"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5" name="Line 12"/>
          <p:cNvSpPr>
            <a:spLocks noChangeShapeType="1"/>
          </p:cNvSpPr>
          <p:nvPr/>
        </p:nvSpPr>
        <p:spPr bwMode="auto">
          <a:xfrm>
            <a:off x="6588125" y="4441825"/>
            <a:ext cx="863600" cy="723900"/>
          </a:xfrm>
          <a:prstGeom prst="line">
            <a:avLst/>
          </a:prstGeom>
          <a:noFill/>
          <a:ln w="101600">
            <a:solidFill>
              <a:srgbClr val="FF0000"/>
            </a:solidFill>
            <a:prstDash val="dash"/>
            <a:round/>
            <a:headEnd/>
            <a:tailEnd type="triangle" w="med" len="me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26" name="Rectangle 5"/>
          <p:cNvSpPr>
            <a:spLocks noChangeArrowheads="1"/>
          </p:cNvSpPr>
          <p:nvPr/>
        </p:nvSpPr>
        <p:spPr bwMode="auto">
          <a:xfrm>
            <a:off x="1903413" y="5178425"/>
            <a:ext cx="3221037" cy="1069975"/>
          </a:xfrm>
          <a:prstGeom prst="rect">
            <a:avLst/>
          </a:prstGeom>
          <a:solidFill>
            <a:srgbClr val="FF0000"/>
          </a:solidFill>
          <a:ln w="12700">
            <a:solidFill>
              <a:srgbClr val="CCFF99"/>
            </a:solidFill>
            <a:miter lim="800000"/>
            <a:headEnd/>
            <a:tailEnd/>
          </a:ln>
          <a:effectLst>
            <a:outerShdw dist="107763" dir="18900000" algn="ctr" rotWithShape="0">
              <a:schemeClr val="bg2"/>
            </a:outerShdw>
          </a:effectLst>
        </p:spPr>
        <p:txBody>
          <a:bodyPr wrap="none"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800">
                <a:solidFill>
                  <a:schemeClr val="bg2"/>
                </a:solidFill>
                <a:ea typeface="楷体_GB2312" pitchFamily="49" charset="-122"/>
              </a:rPr>
              <a:t>手写规范可扩充的</a:t>
            </a:r>
            <a:endParaRPr lang="en-US" altLang="zh-CN" sz="2800">
              <a:solidFill>
                <a:schemeClr val="bg2"/>
              </a:solidFill>
              <a:ea typeface="楷体_GB2312" pitchFamily="49" charset="-122"/>
            </a:endParaRPr>
          </a:p>
          <a:p>
            <a:pPr algn="ctr" eaLnBrk="1" hangingPunct="1">
              <a:spcBef>
                <a:spcPct val="0"/>
              </a:spcBef>
              <a:buClrTx/>
              <a:buSzTx/>
              <a:buFontTx/>
              <a:buNone/>
            </a:pPr>
            <a:r>
              <a:rPr lang="zh-CN" altLang="en-US" sz="2800">
                <a:solidFill>
                  <a:schemeClr val="bg2"/>
                </a:solidFill>
                <a:ea typeface="楷体_GB2312" pitchFamily="49" charset="-122"/>
              </a:rPr>
              <a:t>词法分析程序</a:t>
            </a:r>
            <a:endParaRPr lang="en-US" altLang="zh-CN" sz="2800">
              <a:solidFill>
                <a:schemeClr val="bg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dissolve">
                                      <p:cBhvr>
                                        <p:cTn id="17" dur="500"/>
                                        <p:tgtEl>
                                          <p:spTgt spid="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500"/>
                                        <p:tgtEl>
                                          <p:spTgt spid="26"/>
                                        </p:tgtEl>
                                      </p:cBhvr>
                                    </p:animEffect>
                                  </p:childTnLst>
                                </p:cTn>
                              </p:par>
                            </p:childTnLst>
                          </p:cTn>
                        </p:par>
                        <p:par>
                          <p:cTn id="23" fill="hold" nodeType="afterGroup">
                            <p:stCondLst>
                              <p:cond delay="500"/>
                            </p:stCondLst>
                            <p:childTnLst>
                              <p:par>
                                <p:cTn id="24" presetID="2" presetClass="entr" presetSubtype="6" fill="hold" grpId="0" nodeType="after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500" fill="hold"/>
                                        <p:tgtEl>
                                          <p:spTgt spid="24"/>
                                        </p:tgtEl>
                                        <p:attrNameLst>
                                          <p:attrName>ppt_x</p:attrName>
                                        </p:attrNameLst>
                                      </p:cBhvr>
                                      <p:tavLst>
                                        <p:tav tm="0">
                                          <p:val>
                                            <p:strVal val="1+#ppt_w/2"/>
                                          </p:val>
                                        </p:tav>
                                        <p:tav tm="100000">
                                          <p:val>
                                            <p:strVal val="#ppt_x"/>
                                          </p:val>
                                        </p:tav>
                                      </p:tavLst>
                                    </p:anim>
                                    <p:anim calcmode="lin" valueType="num">
                                      <p:cBhvr additive="base">
                                        <p:cTn id="2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6"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3D8326-CD06-4C7D-8A36-B55D1C11E880}" type="datetime1">
              <a:rPr lang="zh-CN" altLang="en-US"/>
              <a:pPr>
                <a:defRPr/>
              </a:pPr>
              <a:t>2020/10/7</a:t>
            </a:fld>
            <a:endParaRPr lang="en-US" altLang="zh-CN"/>
          </a:p>
        </p:txBody>
      </p:sp>
      <p:sp>
        <p:nvSpPr>
          <p:cNvPr id="757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DE640C83-4285-4791-8EA8-15044ED71FFC}" type="slidenum">
              <a:rPr lang="en-US" altLang="zh-CN" sz="1400" smtClean="0"/>
              <a:pPr>
                <a:spcBef>
                  <a:spcPct val="0"/>
                </a:spcBef>
                <a:buClrTx/>
                <a:buSzTx/>
                <a:buFontTx/>
                <a:buNone/>
              </a:pPr>
              <a:t>60</a:t>
            </a:fld>
            <a:endParaRPr lang="en-US" altLang="zh-CN" sz="1400"/>
          </a:p>
        </p:txBody>
      </p:sp>
      <p:sp>
        <p:nvSpPr>
          <p:cNvPr id="847876" name="Text Box 4"/>
          <p:cNvSpPr txBox="1">
            <a:spLocks noChangeArrowheads="1"/>
          </p:cNvSpPr>
          <p:nvPr/>
        </p:nvSpPr>
        <p:spPr bwMode="auto">
          <a:xfrm>
            <a:off x="1143000" y="685800"/>
            <a:ext cx="7391400" cy="1246188"/>
          </a:xfrm>
          <a:prstGeom prst="rect">
            <a:avLst/>
          </a:prstGeom>
          <a:noFill/>
          <a:ln w="9525">
            <a:noFill/>
            <a:miter lim="800000"/>
            <a:headEnd/>
            <a:tailEnd/>
          </a:ln>
          <a:effectLst/>
        </p:spPr>
        <p:txBody>
          <a:bodyPr lIns="92075" tIns="46038" rIns="92075" bIns="46038">
            <a:spAutoFit/>
          </a:bodyPr>
          <a:lstStyle/>
          <a:p>
            <a:pPr algn="just">
              <a:lnSpc>
                <a:spcPct val="110000"/>
              </a:lnSpc>
              <a:spcBef>
                <a:spcPct val="50000"/>
              </a:spcBef>
              <a:buClr>
                <a:schemeClr val="folHlink"/>
              </a:buClr>
              <a:buSzPct val="75000"/>
              <a:buFont typeface="Monotype Sorts" pitchFamily="2" charset="2"/>
              <a:buNone/>
              <a:defRPr/>
            </a:pPr>
            <a:r>
              <a:rPr lang="zh-CN" altLang="en-US" dirty="0">
                <a:solidFill>
                  <a:schemeClr val="bg2"/>
                </a:solidFill>
                <a:effectLst>
                  <a:outerShdw blurRad="38100" dist="38100" dir="2700000" algn="tl">
                    <a:srgbClr val="000000"/>
                  </a:outerShdw>
                </a:effectLst>
              </a:rPr>
              <a:t>词法分析是依据语言的</a:t>
            </a:r>
            <a:r>
              <a:rPr lang="zh-CN" altLang="en-US" u="sng" dirty="0">
                <a:solidFill>
                  <a:schemeClr val="bg2"/>
                </a:solidFill>
                <a:effectLst>
                  <a:outerShdw blurRad="38100" dist="38100" dir="2700000" algn="tl">
                    <a:srgbClr val="000000"/>
                  </a:outerShdw>
                </a:effectLst>
              </a:rPr>
              <a:t>        </a:t>
            </a:r>
            <a:r>
              <a:rPr lang="zh-CN" altLang="en-US" dirty="0">
                <a:solidFill>
                  <a:schemeClr val="bg2"/>
                </a:solidFill>
                <a:effectLst>
                  <a:outerShdw blurRad="38100" dist="38100" dir="2700000" algn="tl">
                    <a:srgbClr val="000000"/>
                  </a:outerShdw>
                </a:effectLst>
              </a:rPr>
              <a:t>规则进行的，</a:t>
            </a:r>
          </a:p>
          <a:p>
            <a:pPr algn="just">
              <a:lnSpc>
                <a:spcPct val="110000"/>
              </a:lnSpc>
              <a:spcBef>
                <a:spcPct val="50000"/>
              </a:spcBef>
              <a:buClr>
                <a:schemeClr val="folHlink"/>
              </a:buClr>
              <a:buSzPct val="75000"/>
              <a:buFont typeface="Monotype Sorts" pitchFamily="2" charset="2"/>
              <a:buNone/>
              <a:defRPr/>
            </a:pPr>
            <a:r>
              <a:rPr lang="zh-CN" altLang="en-US" dirty="0">
                <a:solidFill>
                  <a:schemeClr val="bg2"/>
                </a:solidFill>
                <a:effectLst>
                  <a:outerShdw blurRad="38100" dist="38100" dir="2700000" algn="tl">
                    <a:srgbClr val="000000"/>
                  </a:outerShdw>
                </a:effectLst>
              </a:rPr>
              <a:t>语法分析是依据语言的语法规则进行的。</a:t>
            </a:r>
          </a:p>
        </p:txBody>
      </p:sp>
      <p:sp>
        <p:nvSpPr>
          <p:cNvPr id="847878" name="Text Box 6"/>
          <p:cNvSpPr txBox="1">
            <a:spLocks noChangeArrowheads="1"/>
          </p:cNvSpPr>
          <p:nvPr/>
        </p:nvSpPr>
        <p:spPr bwMode="auto">
          <a:xfrm>
            <a:off x="914400" y="3429000"/>
            <a:ext cx="8229600" cy="1501775"/>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zh-CN" altLang="en-US" dirty="0">
                <a:solidFill>
                  <a:schemeClr val="bg2"/>
                </a:solidFill>
                <a:effectLst>
                  <a:outerShdw blurRad="38100" dist="38100" dir="2700000" algn="tl">
                    <a:srgbClr val="000000"/>
                  </a:outerShdw>
                </a:effectLst>
                <a:cs typeface="Times New Roman" pitchFamily="18" charset="0"/>
              </a:rPr>
              <a:t>词法分析程序又称</a:t>
            </a:r>
            <a:r>
              <a:rPr lang="en-US" altLang="zh-CN" dirty="0">
                <a:solidFill>
                  <a:schemeClr val="bg2"/>
                </a:solidFill>
                <a:effectLst>
                  <a:outerShdw blurRad="38100" dist="38100" dir="2700000" algn="tl">
                    <a:srgbClr val="000000"/>
                  </a:outerShdw>
                </a:effectLst>
                <a:cs typeface="Times New Roman" pitchFamily="18" charset="0"/>
              </a:rPr>
              <a:t>________________</a:t>
            </a:r>
            <a:r>
              <a:rPr lang="zh-CN" altLang="en-US" dirty="0">
                <a:solidFill>
                  <a:schemeClr val="bg2"/>
                </a:solidFill>
                <a:effectLst>
                  <a:outerShdw blurRad="38100" dist="38100" dir="2700000" algn="tl">
                    <a:srgbClr val="000000"/>
                  </a:outerShdw>
                </a:effectLst>
                <a:cs typeface="Times New Roman" pitchFamily="18" charset="0"/>
              </a:rPr>
              <a:t>；主要任务是从构成源程序的字符串中识别出一个个具有独立意义的最小的语法单位即</a:t>
            </a:r>
            <a:r>
              <a:rPr lang="en-US" altLang="zh-CN" dirty="0">
                <a:solidFill>
                  <a:schemeClr val="bg2"/>
                </a:solidFill>
                <a:effectLst>
                  <a:outerShdw blurRad="38100" dist="38100" dir="2700000" algn="tl">
                    <a:srgbClr val="000000"/>
                  </a:outerShdw>
                </a:effectLst>
                <a:cs typeface="Times New Roman" pitchFamily="18" charset="0"/>
              </a:rPr>
              <a:t>________</a:t>
            </a:r>
            <a:r>
              <a:rPr lang="zh-CN" altLang="en-US" dirty="0">
                <a:solidFill>
                  <a:schemeClr val="bg2"/>
                </a:solidFill>
                <a:effectLst>
                  <a:outerShdw blurRad="38100" dist="38100" dir="2700000" algn="tl">
                    <a:srgbClr val="000000"/>
                  </a:outerShdw>
                </a:effectLst>
                <a:cs typeface="Times New Roman" pitchFamily="18" charset="0"/>
              </a:rPr>
              <a:t>；</a:t>
            </a:r>
            <a:r>
              <a:rPr lang="zh-CN" altLang="en-US" dirty="0">
                <a:solidFill>
                  <a:schemeClr val="bg2"/>
                </a:solidFill>
                <a:effectLst>
                  <a:outerShdw blurRad="38100" dist="38100" dir="2700000" algn="tl">
                    <a:srgbClr val="000000"/>
                  </a:outerShdw>
                </a:effectLst>
              </a:rPr>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7A5842DE-0003-4FA2-8906-D2CAC407E651}" type="datetime1">
              <a:rPr lang="zh-CN" altLang="en-US"/>
              <a:pPr>
                <a:defRPr/>
              </a:pPr>
              <a:t>2020/10/7</a:t>
            </a:fld>
            <a:endParaRPr lang="en-US" altLang="zh-CN"/>
          </a:p>
        </p:txBody>
      </p:sp>
      <p:sp>
        <p:nvSpPr>
          <p:cNvPr id="768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CCB5C928-C1E0-427F-B726-FB6877405FBA}" type="slidenum">
              <a:rPr lang="en-US" altLang="zh-CN" sz="1400" smtClean="0"/>
              <a:pPr>
                <a:spcBef>
                  <a:spcPct val="0"/>
                </a:spcBef>
                <a:buClrTx/>
                <a:buSzTx/>
                <a:buFontTx/>
                <a:buNone/>
              </a:pPr>
              <a:t>61</a:t>
            </a:fld>
            <a:endParaRPr lang="en-US" altLang="zh-CN" sz="1400"/>
          </a:p>
        </p:txBody>
      </p:sp>
      <p:pic>
        <p:nvPicPr>
          <p:cNvPr id="76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905000"/>
            <a:ext cx="697230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6853" name="Text Box 5"/>
          <p:cNvSpPr txBox="1">
            <a:spLocks noChangeArrowheads="1"/>
          </p:cNvSpPr>
          <p:nvPr/>
        </p:nvSpPr>
        <p:spPr bwMode="auto">
          <a:xfrm>
            <a:off x="838200" y="457200"/>
            <a:ext cx="7467600" cy="982663"/>
          </a:xfrm>
          <a:prstGeom prst="rect">
            <a:avLst/>
          </a:prstGeom>
          <a:noFill/>
          <a:ln w="9525">
            <a:noFill/>
            <a:miter lim="800000"/>
            <a:headEnd/>
            <a:tailEnd/>
          </a:ln>
          <a:effectLst/>
        </p:spPr>
        <p:txBody>
          <a:bodyPr lIns="92075" tIns="46038" rIns="92075" bIns="46038">
            <a:spAutoFit/>
          </a:bodyPr>
          <a:lstStyle/>
          <a:p>
            <a:pPr algn="just">
              <a:lnSpc>
                <a:spcPct val="110000"/>
              </a:lnSpc>
              <a:spcBef>
                <a:spcPct val="50000"/>
              </a:spcBef>
              <a:buClr>
                <a:schemeClr val="folHlink"/>
              </a:buClr>
              <a:buSzPct val="75000"/>
              <a:buFont typeface="Monotype Sorts" pitchFamily="2" charset="2"/>
              <a:buNone/>
              <a:defRPr/>
            </a:pPr>
            <a:r>
              <a:rPr lang="en-US" altLang="zh-CN" dirty="0">
                <a:effectLst>
                  <a:outerShdw blurRad="38100" dist="38100" dir="2700000" algn="tl">
                    <a:srgbClr val="000000"/>
                  </a:outerShdw>
                </a:effectLst>
                <a:latin typeface="Times New Roman" pitchFamily="18" charset="0"/>
                <a:cs typeface="Times New Roman" pitchFamily="18" charset="0"/>
              </a:rPr>
              <a:t> </a:t>
            </a:r>
            <a:r>
              <a:rPr lang="zh-CN" altLang="en-US" dirty="0">
                <a:solidFill>
                  <a:schemeClr val="bg2"/>
                </a:solidFill>
                <a:effectLst>
                  <a:outerShdw blurRad="38100" dist="38100" dir="2700000" algn="tl">
                    <a:srgbClr val="000000"/>
                  </a:outerShdw>
                </a:effectLst>
              </a:rPr>
              <a:t>确定的有限自动机如下图所示，选项中</a:t>
            </a:r>
            <a:r>
              <a:rPr lang="zh-CN" altLang="en-US" u="sng" dirty="0">
                <a:solidFill>
                  <a:schemeClr val="bg2"/>
                </a:solidFill>
                <a:effectLst>
                  <a:outerShdw blurRad="38100" dist="38100" dir="2700000" algn="tl">
                    <a:srgbClr val="000000"/>
                  </a:outerShdw>
                </a:effectLst>
              </a:rPr>
              <a:t>               </a:t>
            </a:r>
            <a:r>
              <a:rPr lang="zh-CN" altLang="en-US" dirty="0">
                <a:solidFill>
                  <a:schemeClr val="bg2"/>
                </a:solidFill>
                <a:effectLst>
                  <a:outerShdw blurRad="38100" dist="38100" dir="2700000" algn="tl">
                    <a:srgbClr val="000000"/>
                  </a:outerShdw>
                </a:effectLst>
              </a:rPr>
              <a:t>串是该自动机可接受的。</a:t>
            </a:r>
          </a:p>
        </p:txBody>
      </p:sp>
      <p:sp>
        <p:nvSpPr>
          <p:cNvPr id="846854" name="Text Box 6"/>
          <p:cNvSpPr txBox="1">
            <a:spLocks noChangeArrowheads="1"/>
          </p:cNvSpPr>
          <p:nvPr/>
        </p:nvSpPr>
        <p:spPr bwMode="auto">
          <a:xfrm>
            <a:off x="1219200" y="3962400"/>
            <a:ext cx="6858000" cy="1246188"/>
          </a:xfrm>
          <a:prstGeom prst="rect">
            <a:avLst/>
          </a:prstGeom>
          <a:noFill/>
          <a:ln w="9525">
            <a:noFill/>
            <a:miter lim="800000"/>
            <a:headEnd/>
            <a:tailEnd/>
          </a:ln>
          <a:effectLst/>
        </p:spPr>
        <p:txBody>
          <a:bodyPr lIns="92075" tIns="46038" rIns="92075" bIns="46038">
            <a:spAutoFit/>
          </a:bodyPr>
          <a:lstStyle/>
          <a:p>
            <a:pPr algn="just">
              <a:lnSpc>
                <a:spcPct val="110000"/>
              </a:lnSpc>
              <a:spcBef>
                <a:spcPct val="50000"/>
              </a:spcBef>
              <a:buClr>
                <a:schemeClr val="folHlink"/>
              </a:buClr>
              <a:buSzPct val="75000"/>
              <a:buFont typeface="Monotype Sorts" pitchFamily="2" charset="2"/>
              <a:buNone/>
              <a:defRPr/>
            </a:pPr>
            <a:r>
              <a:rPr lang="en-US" altLang="zh-CN">
                <a:solidFill>
                  <a:schemeClr val="bg2"/>
                </a:solidFill>
                <a:effectLst>
                  <a:outerShdw blurRad="38100" dist="38100" dir="2700000" algn="tl">
                    <a:srgbClr val="000000"/>
                  </a:outerShdw>
                </a:effectLst>
              </a:rPr>
              <a:t>A</a:t>
            </a:r>
            <a:r>
              <a:rPr lang="zh-CN" altLang="en-US">
                <a:solidFill>
                  <a:schemeClr val="bg2"/>
                </a:solidFill>
                <a:effectLst>
                  <a:outerShdw blurRad="38100" dist="38100" dir="2700000" algn="tl">
                    <a:srgbClr val="000000"/>
                  </a:outerShdw>
                </a:effectLst>
              </a:rPr>
              <a:t>、</a:t>
            </a:r>
            <a:r>
              <a:rPr lang="en-US" altLang="zh-CN">
                <a:solidFill>
                  <a:schemeClr val="bg2"/>
                </a:solidFill>
                <a:effectLst>
                  <a:outerShdw blurRad="38100" dist="38100" dir="2700000" algn="tl">
                    <a:srgbClr val="000000"/>
                  </a:outerShdw>
                </a:effectLst>
              </a:rPr>
              <a:t>xxx			B</a:t>
            </a:r>
            <a:r>
              <a:rPr lang="zh-CN" altLang="en-US">
                <a:solidFill>
                  <a:schemeClr val="bg2"/>
                </a:solidFill>
                <a:effectLst>
                  <a:outerShdw blurRad="38100" dist="38100" dir="2700000" algn="tl">
                    <a:srgbClr val="000000"/>
                  </a:outerShdw>
                </a:effectLst>
              </a:rPr>
              <a:t>、</a:t>
            </a:r>
            <a:r>
              <a:rPr lang="en-US" altLang="zh-CN">
                <a:solidFill>
                  <a:schemeClr val="bg2"/>
                </a:solidFill>
                <a:effectLst>
                  <a:outerShdw blurRad="38100" dist="38100" dir="2700000" algn="tl">
                    <a:srgbClr val="000000"/>
                  </a:outerShdw>
                </a:effectLst>
              </a:rPr>
              <a:t>yyyx 		</a:t>
            </a:r>
          </a:p>
          <a:p>
            <a:pPr algn="just">
              <a:lnSpc>
                <a:spcPct val="110000"/>
              </a:lnSpc>
              <a:spcBef>
                <a:spcPct val="50000"/>
              </a:spcBef>
              <a:buClr>
                <a:schemeClr val="folHlink"/>
              </a:buClr>
              <a:buSzPct val="75000"/>
              <a:buFont typeface="Monotype Sorts" pitchFamily="2" charset="2"/>
              <a:buNone/>
              <a:defRPr/>
            </a:pPr>
            <a:r>
              <a:rPr lang="en-US" altLang="zh-CN">
                <a:solidFill>
                  <a:schemeClr val="bg2"/>
                </a:solidFill>
                <a:effectLst>
                  <a:outerShdw blurRad="38100" dist="38100" dir="2700000" algn="tl">
                    <a:srgbClr val="000000"/>
                  </a:outerShdw>
                </a:effectLst>
              </a:rPr>
              <a:t>C</a:t>
            </a:r>
            <a:r>
              <a:rPr lang="zh-CN" altLang="en-US">
                <a:solidFill>
                  <a:schemeClr val="bg2"/>
                </a:solidFill>
                <a:effectLst>
                  <a:outerShdw blurRad="38100" dist="38100" dir="2700000" algn="tl">
                    <a:srgbClr val="000000"/>
                  </a:outerShdw>
                </a:effectLst>
              </a:rPr>
              <a:t>、</a:t>
            </a:r>
            <a:r>
              <a:rPr lang="en-US" altLang="zh-CN">
                <a:solidFill>
                  <a:schemeClr val="bg2"/>
                </a:solidFill>
                <a:effectLst>
                  <a:outerShdw blurRad="38100" dist="38100" dir="2700000" algn="tl">
                    <a:srgbClr val="000000"/>
                  </a:outerShdw>
                </a:effectLst>
              </a:rPr>
              <a:t>yyyyxyx		     D</a:t>
            </a:r>
            <a:r>
              <a:rPr lang="zh-CN" altLang="en-US">
                <a:solidFill>
                  <a:schemeClr val="bg2"/>
                </a:solidFill>
                <a:effectLst>
                  <a:outerShdw blurRad="38100" dist="38100" dir="2700000" algn="tl">
                    <a:srgbClr val="000000"/>
                  </a:outerShdw>
                </a:effectLst>
              </a:rPr>
              <a:t>、</a:t>
            </a:r>
            <a:r>
              <a:rPr lang="en-US" altLang="zh-CN">
                <a:solidFill>
                  <a:schemeClr val="bg2"/>
                </a:solidFill>
                <a:effectLst>
                  <a:outerShdw blurRad="38100" dist="38100" dir="2700000" algn="tl">
                    <a:srgbClr val="000000"/>
                  </a:outerShdw>
                </a:effectLst>
              </a:rPr>
              <a:t>xyxy</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810434-236B-44E2-9D33-36C6DF492239}" type="datetime1">
              <a:rPr lang="zh-CN" altLang="en-US"/>
              <a:pPr>
                <a:defRPr/>
              </a:pPr>
              <a:t>2020/10/7</a:t>
            </a:fld>
            <a:endParaRPr lang="en-US" altLang="zh-CN"/>
          </a:p>
        </p:txBody>
      </p:sp>
      <p:sp>
        <p:nvSpPr>
          <p:cNvPr id="778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352D7ECB-7500-4D13-B7FC-2CCD236ACA39}" type="slidenum">
              <a:rPr lang="en-US" altLang="zh-CN" sz="1400" smtClean="0"/>
              <a:pPr>
                <a:spcBef>
                  <a:spcPct val="0"/>
                </a:spcBef>
                <a:buClrTx/>
                <a:buSzTx/>
                <a:buFontTx/>
                <a:buNone/>
              </a:pPr>
              <a:t>62</a:t>
            </a:fld>
            <a:endParaRPr lang="en-US" altLang="zh-CN" sz="1400"/>
          </a:p>
        </p:txBody>
      </p:sp>
      <p:sp>
        <p:nvSpPr>
          <p:cNvPr id="78852" name="Rectangle 3"/>
          <p:cNvSpPr>
            <a:spLocks noGrp="1" noChangeArrowheads="1"/>
          </p:cNvSpPr>
          <p:nvPr>
            <p:ph type="body" idx="1"/>
          </p:nvPr>
        </p:nvSpPr>
        <p:spPr>
          <a:xfrm>
            <a:off x="-468313" y="1052513"/>
            <a:ext cx="9612313" cy="914400"/>
          </a:xfrm>
        </p:spPr>
        <p:txBody>
          <a:bodyPr/>
          <a:lstStyle/>
          <a:p>
            <a:pPr lvl="1" algn="ctr">
              <a:buFont typeface="Monotype Sorts" pitchFamily="2" charset="2"/>
              <a:buNone/>
              <a:defRPr/>
            </a:pPr>
            <a:r>
              <a:rPr lang="zh-CN" altLang="en-US" b="1" kern="1200" dirty="0">
                <a:solidFill>
                  <a:schemeClr val="bg2"/>
                </a:solidFill>
                <a:latin typeface="宋体" pitchFamily="2" charset="-122"/>
                <a:cs typeface="+mn-cs"/>
              </a:rPr>
              <a:t>字母表是 </a:t>
            </a:r>
            <a:r>
              <a:rPr lang="en-US" altLang="zh-CN" b="1" kern="1200" dirty="0">
                <a:solidFill>
                  <a:schemeClr val="bg2"/>
                </a:solidFill>
                <a:latin typeface="宋体" pitchFamily="2" charset="-122"/>
                <a:cs typeface="+mn-cs"/>
              </a:rPr>
              <a:t>{0, 1}</a:t>
            </a:r>
            <a:r>
              <a:rPr lang="zh-CN" altLang="en-US" b="1" kern="1200" dirty="0">
                <a:solidFill>
                  <a:schemeClr val="bg2"/>
                </a:solidFill>
                <a:latin typeface="宋体" pitchFamily="2" charset="-122"/>
                <a:cs typeface="+mn-cs"/>
              </a:rPr>
              <a:t>， “只包含一个</a:t>
            </a:r>
            <a:r>
              <a:rPr lang="en-US" altLang="zh-CN" b="1" kern="1200" dirty="0">
                <a:solidFill>
                  <a:schemeClr val="bg2"/>
                </a:solidFill>
                <a:latin typeface="宋体" pitchFamily="2" charset="-122"/>
                <a:cs typeface="+mn-cs"/>
              </a:rPr>
              <a:t>0</a:t>
            </a:r>
            <a:r>
              <a:rPr lang="zh-CN" altLang="en-US" b="1" kern="1200" dirty="0">
                <a:solidFill>
                  <a:schemeClr val="bg2"/>
                </a:solidFill>
                <a:latin typeface="宋体" pitchFamily="2" charset="-122"/>
                <a:cs typeface="+mn-cs"/>
              </a:rPr>
              <a:t>的所有串” 的正规式</a:t>
            </a:r>
          </a:p>
        </p:txBody>
      </p:sp>
      <p:sp>
        <p:nvSpPr>
          <p:cNvPr id="857092" name="Text Box 4"/>
          <p:cNvSpPr txBox="1">
            <a:spLocks noChangeArrowheads="1"/>
          </p:cNvSpPr>
          <p:nvPr/>
        </p:nvSpPr>
        <p:spPr bwMode="auto">
          <a:xfrm>
            <a:off x="2895600" y="2057400"/>
            <a:ext cx="1524000" cy="509588"/>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defRPr/>
            </a:pPr>
            <a:r>
              <a:rPr lang="en-US" altLang="zh-CN" dirty="0">
                <a:solidFill>
                  <a:srgbClr val="7030A0"/>
                </a:solidFill>
                <a:effectLst>
                  <a:outerShdw blurRad="38100" dist="38100" dir="2700000" algn="tl">
                    <a:srgbClr val="000000"/>
                  </a:outerShdw>
                </a:effectLst>
              </a:rPr>
              <a:t>1</a:t>
            </a:r>
            <a:r>
              <a:rPr lang="en-US" altLang="zh-CN" baseline="30000" dirty="0">
                <a:solidFill>
                  <a:srgbClr val="7030A0"/>
                </a:solidFill>
                <a:effectLst>
                  <a:outerShdw blurRad="38100" dist="38100" dir="2700000" algn="tl">
                    <a:srgbClr val="000000"/>
                  </a:outerShdw>
                </a:effectLst>
              </a:rPr>
              <a:t>*</a:t>
            </a:r>
            <a:r>
              <a:rPr lang="en-US" altLang="zh-CN" dirty="0">
                <a:solidFill>
                  <a:srgbClr val="7030A0"/>
                </a:solidFill>
                <a:effectLst>
                  <a:outerShdw blurRad="38100" dist="38100" dir="2700000" algn="tl">
                    <a:srgbClr val="000000"/>
                  </a:outerShdw>
                </a:effectLst>
              </a:rPr>
              <a:t>01</a:t>
            </a:r>
            <a:r>
              <a:rPr lang="en-US" altLang="zh-CN" baseline="30000" dirty="0">
                <a:solidFill>
                  <a:srgbClr val="7030A0"/>
                </a:solidFill>
                <a:effectLst>
                  <a:outerShdw blurRad="38100" dist="38100" dir="2700000" algn="tl">
                    <a:srgbClr val="000000"/>
                  </a:outerShdw>
                </a:effectLst>
              </a:rPr>
              <a:t>*</a:t>
            </a:r>
          </a:p>
        </p:txBody>
      </p:sp>
      <p:sp>
        <p:nvSpPr>
          <p:cNvPr id="857093" name="Text Box 5"/>
          <p:cNvSpPr txBox="1">
            <a:spLocks noChangeArrowheads="1"/>
          </p:cNvSpPr>
          <p:nvPr/>
        </p:nvSpPr>
        <p:spPr bwMode="auto">
          <a:xfrm>
            <a:off x="304800" y="3505200"/>
            <a:ext cx="8534400" cy="1041400"/>
          </a:xfrm>
          <a:prstGeom prst="rect">
            <a:avLst/>
          </a:prstGeom>
          <a:noFill/>
          <a:ln w="9525">
            <a:noFill/>
            <a:miter lim="800000"/>
            <a:headEnd/>
            <a:tailEnd/>
          </a:ln>
          <a:effectLst/>
        </p:spPr>
        <p:txBody>
          <a:bodyPr lIns="92075" tIns="46038" rIns="92075" bIns="46038">
            <a:spAutoFit/>
          </a:bodyPr>
          <a:lstStyle/>
          <a:p>
            <a:pPr>
              <a:lnSpc>
                <a:spcPct val="110000"/>
              </a:lnSpc>
              <a:spcBef>
                <a:spcPct val="10000"/>
              </a:spcBef>
              <a:buClr>
                <a:schemeClr val="folHlink"/>
              </a:buClr>
              <a:buSzPct val="75000"/>
              <a:buFont typeface="Monotype Sorts" pitchFamily="2" charset="2"/>
              <a:buNone/>
              <a:defRPr/>
            </a:pPr>
            <a:r>
              <a:rPr lang="zh-CN" altLang="en-US" dirty="0">
                <a:solidFill>
                  <a:schemeClr val="bg2"/>
                </a:solidFill>
                <a:effectLst>
                  <a:outerShdw blurRad="38100" dist="38100" dir="2700000" algn="tl">
                    <a:srgbClr val="000000"/>
                  </a:outerShdw>
                </a:effectLst>
                <a:latin typeface="Times New Roman" pitchFamily="18" charset="0"/>
              </a:rPr>
              <a:t>设字母表是</a:t>
            </a:r>
            <a:r>
              <a:rPr lang="zh-CN" altLang="en-US" dirty="0">
                <a:solidFill>
                  <a:schemeClr val="bg2"/>
                </a:solidFill>
                <a:effectLst>
                  <a:outerShdw blurRad="38100" dist="38100" dir="2700000" algn="tl">
                    <a:srgbClr val="000000"/>
                  </a:outerShdw>
                </a:effectLst>
              </a:rPr>
              <a:t> </a:t>
            </a:r>
            <a:r>
              <a:rPr lang="en-US" altLang="zh-CN" dirty="0">
                <a:solidFill>
                  <a:schemeClr val="bg2"/>
                </a:solidFill>
                <a:effectLst>
                  <a:outerShdw blurRad="38100" dist="38100" dir="2700000" algn="tl">
                    <a:srgbClr val="000000"/>
                  </a:outerShdw>
                </a:effectLst>
              </a:rPr>
              <a:t>{0, 1}</a:t>
            </a:r>
            <a:r>
              <a:rPr lang="zh-CN" altLang="en-US" dirty="0">
                <a:solidFill>
                  <a:schemeClr val="bg2"/>
                </a:solidFill>
                <a:effectLst>
                  <a:outerShdw blurRad="38100" dist="38100" dir="2700000" algn="tl">
                    <a:srgbClr val="000000"/>
                  </a:outerShdw>
                </a:effectLst>
                <a:latin typeface="Times New Roman" pitchFamily="18" charset="0"/>
              </a:rPr>
              <a:t>， “以</a:t>
            </a:r>
            <a:r>
              <a:rPr lang="en-US" altLang="zh-CN" dirty="0">
                <a:solidFill>
                  <a:schemeClr val="bg2"/>
                </a:solidFill>
                <a:effectLst>
                  <a:outerShdw blurRad="38100" dist="38100" dir="2700000" algn="tl">
                    <a:srgbClr val="000000"/>
                  </a:outerShdw>
                </a:effectLst>
              </a:rPr>
              <a:t>01</a:t>
            </a:r>
            <a:r>
              <a:rPr lang="zh-CN" altLang="en-US" dirty="0">
                <a:solidFill>
                  <a:schemeClr val="bg2"/>
                </a:solidFill>
                <a:effectLst>
                  <a:outerShdw blurRad="38100" dist="38100" dir="2700000" algn="tl">
                    <a:srgbClr val="000000"/>
                  </a:outerShdw>
                </a:effectLst>
                <a:latin typeface="Times New Roman" pitchFamily="18" charset="0"/>
              </a:rPr>
              <a:t>结尾的所有串”的正规式</a:t>
            </a:r>
            <a:r>
              <a:rPr lang="en-US" altLang="zh-CN" dirty="0">
                <a:solidFill>
                  <a:schemeClr val="bg2"/>
                </a:solidFill>
                <a:effectLst>
                  <a:outerShdw blurRad="38100" dist="38100" dir="2700000" algn="tl">
                    <a:srgbClr val="000000"/>
                  </a:outerShdw>
                </a:effectLst>
                <a:latin typeface="Times New Roman" pitchFamily="18" charset="0"/>
              </a:rPr>
              <a:t>:</a:t>
            </a:r>
            <a:endParaRPr lang="en-US" altLang="zh-CN" dirty="0">
              <a:solidFill>
                <a:schemeClr val="bg2"/>
              </a:solidFill>
              <a:effectLst>
                <a:outerShdw blurRad="38100" dist="38100" dir="2700000" algn="tl">
                  <a:srgbClr val="000000"/>
                </a:outerShdw>
              </a:effectLst>
            </a:endParaRPr>
          </a:p>
        </p:txBody>
      </p:sp>
      <p:sp>
        <p:nvSpPr>
          <p:cNvPr id="857094" name="Text Box 6"/>
          <p:cNvSpPr txBox="1">
            <a:spLocks noChangeArrowheads="1"/>
          </p:cNvSpPr>
          <p:nvPr/>
        </p:nvSpPr>
        <p:spPr bwMode="auto">
          <a:xfrm>
            <a:off x="2700338" y="4437063"/>
            <a:ext cx="3733800" cy="509587"/>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dirty="0">
                <a:solidFill>
                  <a:schemeClr val="accent6">
                    <a:lumMod val="75000"/>
                  </a:schemeClr>
                </a:solidFill>
                <a:effectLst>
                  <a:outerShdw blurRad="38100" dist="38100" dir="2700000" algn="tl">
                    <a:srgbClr val="000000"/>
                  </a:outerShdw>
                </a:effectLst>
              </a:rPr>
              <a:t>(0|1)</a:t>
            </a:r>
            <a:r>
              <a:rPr lang="en-US" altLang="zh-CN" baseline="30000" dirty="0">
                <a:solidFill>
                  <a:schemeClr val="accent6">
                    <a:lumMod val="75000"/>
                  </a:schemeClr>
                </a:solidFill>
                <a:effectLst>
                  <a:outerShdw blurRad="38100" dist="38100" dir="2700000" algn="tl">
                    <a:srgbClr val="000000"/>
                  </a:outerShdw>
                </a:effectLst>
              </a:rPr>
              <a:t>*</a:t>
            </a:r>
            <a:r>
              <a:rPr lang="en-US" altLang="zh-CN" dirty="0">
                <a:solidFill>
                  <a:schemeClr val="accent6">
                    <a:lumMod val="75000"/>
                  </a:schemeClr>
                </a:solidFill>
                <a:effectLst>
                  <a:outerShdw blurRad="38100" dist="38100" dir="2700000" algn="tl">
                    <a:srgbClr val="000000"/>
                  </a:outerShdw>
                </a:effectLst>
              </a:rPr>
              <a:t>01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57092"/>
                                        </p:tgtEl>
                                        <p:attrNameLst>
                                          <p:attrName>style.visibility</p:attrName>
                                        </p:attrNameLst>
                                      </p:cBhvr>
                                      <p:to>
                                        <p:strVal val="visible"/>
                                      </p:to>
                                    </p:set>
                                    <p:anim calcmode="lin" valueType="num">
                                      <p:cBhvr additive="base">
                                        <p:cTn id="7" dur="500" fill="hold"/>
                                        <p:tgtEl>
                                          <p:spTgt spid="857092"/>
                                        </p:tgtEl>
                                        <p:attrNameLst>
                                          <p:attrName>ppt_x</p:attrName>
                                        </p:attrNameLst>
                                      </p:cBhvr>
                                      <p:tavLst>
                                        <p:tav tm="0">
                                          <p:val>
                                            <p:strVal val="0-#ppt_w/2"/>
                                          </p:val>
                                        </p:tav>
                                        <p:tav tm="100000">
                                          <p:val>
                                            <p:strVal val="#ppt_x"/>
                                          </p:val>
                                        </p:tav>
                                      </p:tavLst>
                                    </p:anim>
                                    <p:anim calcmode="lin" valueType="num">
                                      <p:cBhvr additive="base">
                                        <p:cTn id="8" dur="500" fill="hold"/>
                                        <p:tgtEl>
                                          <p:spTgt spid="85709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57094"/>
                                        </p:tgtEl>
                                        <p:attrNameLst>
                                          <p:attrName>style.visibility</p:attrName>
                                        </p:attrNameLst>
                                      </p:cBhvr>
                                      <p:to>
                                        <p:strVal val="visible"/>
                                      </p:to>
                                    </p:set>
                                    <p:anim calcmode="lin" valueType="num">
                                      <p:cBhvr additive="base">
                                        <p:cTn id="13" dur="500" fill="hold"/>
                                        <p:tgtEl>
                                          <p:spTgt spid="857094"/>
                                        </p:tgtEl>
                                        <p:attrNameLst>
                                          <p:attrName>ppt_x</p:attrName>
                                        </p:attrNameLst>
                                      </p:cBhvr>
                                      <p:tavLst>
                                        <p:tav tm="0">
                                          <p:val>
                                            <p:strVal val="0-#ppt_w/2"/>
                                          </p:val>
                                        </p:tav>
                                        <p:tav tm="100000">
                                          <p:val>
                                            <p:strVal val="#ppt_x"/>
                                          </p:val>
                                        </p:tav>
                                      </p:tavLst>
                                    </p:anim>
                                    <p:anim calcmode="lin" valueType="num">
                                      <p:cBhvr additive="base">
                                        <p:cTn id="14" dur="500" fill="hold"/>
                                        <p:tgtEl>
                                          <p:spTgt spid="8570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092" grpId="0" autoUpdateAnimBg="0"/>
      <p:bldP spid="857094"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0D145F5-842F-4735-B0B0-9A13D696D99B}" type="datetime1">
              <a:rPr lang="zh-CN" altLang="en-US"/>
              <a:pPr>
                <a:defRPr/>
              </a:pPr>
              <a:t>2020/10/7</a:t>
            </a:fld>
            <a:endParaRPr lang="en-US" altLang="zh-CN"/>
          </a:p>
        </p:txBody>
      </p:sp>
      <p:sp>
        <p:nvSpPr>
          <p:cNvPr id="788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FEE2DC95-21D4-4214-BEE8-0F425A0F2A19}" type="slidenum">
              <a:rPr lang="en-US" altLang="zh-CN" sz="1400" smtClean="0"/>
              <a:pPr>
                <a:spcBef>
                  <a:spcPct val="0"/>
                </a:spcBef>
                <a:buClrTx/>
                <a:buSzTx/>
                <a:buFontTx/>
                <a:buNone/>
              </a:pPr>
              <a:t>63</a:t>
            </a:fld>
            <a:endParaRPr lang="en-US" altLang="zh-CN" sz="1400"/>
          </a:p>
        </p:txBody>
      </p:sp>
      <p:sp>
        <p:nvSpPr>
          <p:cNvPr id="78852" name="Rectangle 2"/>
          <p:cNvSpPr>
            <a:spLocks noGrp="1" noChangeArrowheads="1"/>
          </p:cNvSpPr>
          <p:nvPr>
            <p:ph type="title"/>
          </p:nvPr>
        </p:nvSpPr>
        <p:spPr/>
        <p:txBody>
          <a:bodyPr/>
          <a:lstStyle/>
          <a:p>
            <a:endParaRPr lang="zh-CN" altLang="zh-CN"/>
          </a:p>
        </p:txBody>
      </p:sp>
      <p:sp>
        <p:nvSpPr>
          <p:cNvPr id="906243" name="Rectangle 3"/>
          <p:cNvSpPr>
            <a:spLocks noGrp="1" noChangeArrowheads="1"/>
          </p:cNvSpPr>
          <p:nvPr>
            <p:ph type="body" idx="1"/>
          </p:nvPr>
        </p:nvSpPr>
        <p:spPr/>
        <p:txBody>
          <a:bodyPr/>
          <a:lstStyle/>
          <a:p>
            <a:pPr>
              <a:buClrTx/>
              <a:defRPr/>
            </a:pPr>
            <a:r>
              <a:rPr lang="zh-CN" altLang="en-US" b="1" dirty="0">
                <a:solidFill>
                  <a:schemeClr val="bg2"/>
                </a:solidFill>
                <a:effectLst/>
              </a:rPr>
              <a:t>作业 </a:t>
            </a:r>
            <a:r>
              <a:rPr lang="en-US" altLang="zh-CN" b="1" dirty="0">
                <a:solidFill>
                  <a:schemeClr val="bg2"/>
                </a:solidFill>
                <a:effectLst/>
              </a:rPr>
              <a:t>P60:</a:t>
            </a:r>
          </a:p>
          <a:p>
            <a:pPr>
              <a:buFont typeface="Monotype Sorts" pitchFamily="2" charset="2"/>
              <a:buNone/>
              <a:defRPr/>
            </a:pPr>
            <a:r>
              <a:rPr lang="en-US" altLang="zh-CN" b="1" dirty="0">
                <a:solidFill>
                  <a:schemeClr val="bg2"/>
                </a:solidFill>
                <a:effectLst/>
              </a:rPr>
              <a:t>3</a:t>
            </a:r>
            <a:r>
              <a:rPr lang="zh-CN" altLang="en-US" b="1" dirty="0">
                <a:solidFill>
                  <a:schemeClr val="bg2"/>
                </a:solidFill>
                <a:effectLst/>
              </a:rPr>
              <a:t>（</a:t>
            </a:r>
            <a:r>
              <a:rPr lang="en-US" altLang="zh-CN" b="1" dirty="0">
                <a:solidFill>
                  <a:schemeClr val="bg2"/>
                </a:solidFill>
                <a:effectLst/>
              </a:rPr>
              <a:t>1</a:t>
            </a:r>
            <a:r>
              <a:rPr lang="zh-CN" altLang="en-US" b="1" dirty="0">
                <a:solidFill>
                  <a:schemeClr val="bg2"/>
                </a:solidFill>
                <a:effectLst/>
              </a:rPr>
              <a:t>）、</a:t>
            </a:r>
            <a:r>
              <a:rPr lang="en-US" altLang="zh-CN" b="1" dirty="0">
                <a:solidFill>
                  <a:schemeClr val="bg2"/>
                </a:solidFill>
                <a:effectLst/>
              </a:rPr>
              <a:t>4</a:t>
            </a:r>
            <a:r>
              <a:rPr lang="zh-CN" altLang="en-US" b="1" dirty="0">
                <a:solidFill>
                  <a:schemeClr val="bg2"/>
                </a:solidFill>
                <a:effectLst/>
              </a:rPr>
              <a:t>、</a:t>
            </a:r>
            <a:r>
              <a:rPr lang="en-US" altLang="zh-CN" b="1" dirty="0">
                <a:solidFill>
                  <a:schemeClr val="bg2"/>
                </a:solidFill>
                <a:effectLst/>
              </a:rPr>
              <a:t>5</a:t>
            </a:r>
          </a:p>
          <a:p>
            <a:pPr>
              <a:buFont typeface="Monotype Sorts" pitchFamily="2" charset="2"/>
              <a:buNone/>
              <a:defRPr/>
            </a:pP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2051050" y="476250"/>
            <a:ext cx="5688013" cy="649288"/>
          </a:xfrm>
          <a:prstGeom prst="rect">
            <a:avLst/>
          </a:prstGeom>
          <a:solidFill>
            <a:srgbClr val="E5FEAE"/>
          </a:solidFill>
          <a:ln w="9525">
            <a:noFill/>
            <a:miter lim="800000"/>
            <a:headEnd/>
            <a:tailEnd/>
          </a:ln>
          <a:effectLst/>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5000"/>
              <a:buFont typeface="Monotype Sorts" pitchFamily="2" charset="2"/>
              <a:buChar char="u"/>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F"/>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eaLnBrk="0" fontAlgn="base" hangingPunct="0">
              <a:spcBef>
                <a:spcPct val="20000"/>
              </a:spcBef>
              <a:spcAft>
                <a:spcPct val="0"/>
              </a:spcAft>
              <a:buClr>
                <a:schemeClr val="tx1"/>
              </a:buClr>
              <a:buSzPct val="100000"/>
              <a:buChar char="–"/>
              <a:defRPr kumimoji="1" sz="2000">
                <a:solidFill>
                  <a:schemeClr val="tx1"/>
                </a:solidFill>
                <a:effectLst>
                  <a:outerShdw blurRad="38100" dist="38100" dir="2700000" algn="tl">
                    <a:srgbClr val="000000"/>
                  </a:outerShdw>
                </a:effectLst>
                <a:latin typeface="+mn-lt"/>
                <a:ea typeface="+mn-ea"/>
              </a:defRPr>
            </a:lvl9pPr>
          </a:lstStyle>
          <a:p>
            <a:pPr>
              <a:buFont typeface="Monotype Sorts" pitchFamily="2" charset="2"/>
              <a:buNone/>
              <a:defRPr/>
            </a:pPr>
            <a:r>
              <a:rPr lang="zh-CN" altLang="en-US" sz="3600" kern="0" dirty="0">
                <a:solidFill>
                  <a:schemeClr val="bg2"/>
                </a:solidFill>
                <a:effectLst/>
                <a:latin typeface="楷体_GB2312" pitchFamily="49" charset="-122"/>
                <a:ea typeface="楷体_GB2312" pitchFamily="49" charset="-122"/>
              </a:rPr>
              <a:t>构造一个扫描程序的过程</a:t>
            </a:r>
          </a:p>
        </p:txBody>
      </p:sp>
      <p:sp>
        <p:nvSpPr>
          <p:cNvPr id="7" name="Text Box 8"/>
          <p:cNvSpPr txBox="1">
            <a:spLocks noChangeArrowheads="1"/>
          </p:cNvSpPr>
          <p:nvPr/>
        </p:nvSpPr>
        <p:spPr bwMode="auto">
          <a:xfrm>
            <a:off x="1476375" y="3357563"/>
            <a:ext cx="6337300" cy="1246187"/>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SzPct val="75000"/>
              <a:buFont typeface="Monotype Sorts" pitchFamily="2" charset="2"/>
              <a:buChar char="u"/>
              <a:defRPr/>
            </a:pPr>
            <a:r>
              <a:rPr lang="zh-CN" altLang="en-US" dirty="0">
                <a:solidFill>
                  <a:schemeClr val="bg2"/>
                </a:solidFill>
                <a:latin typeface="Arial" pitchFamily="34" charset="0"/>
              </a:rPr>
              <a:t>正规式</a:t>
            </a:r>
            <a:r>
              <a:rPr lang="zh-CN" altLang="en-US" dirty="0">
                <a:solidFill>
                  <a:schemeClr val="bg2"/>
                </a:solidFill>
                <a:effectLst>
                  <a:outerShdw blurRad="38100" dist="38100" dir="2700000" algn="tl">
                    <a:srgbClr val="000000"/>
                  </a:outerShdw>
                </a:effectLst>
                <a:sym typeface="Symbol" pitchFamily="18" charset="2"/>
              </a:rPr>
              <a:t></a:t>
            </a:r>
            <a:r>
              <a:rPr lang="zh-CN" altLang="en-US" dirty="0">
                <a:solidFill>
                  <a:schemeClr val="bg2"/>
                </a:solidFill>
                <a:latin typeface="Arial" pitchFamily="34" charset="0"/>
              </a:rPr>
              <a:t> </a:t>
            </a:r>
            <a:r>
              <a:rPr lang="en-US" altLang="zh-CN" dirty="0">
                <a:solidFill>
                  <a:schemeClr val="bg2"/>
                </a:solidFill>
                <a:latin typeface="Arial" pitchFamily="34" charset="0"/>
              </a:rPr>
              <a:t>NFA </a:t>
            </a:r>
            <a:r>
              <a:rPr lang="en-US" altLang="zh-CN" dirty="0">
                <a:solidFill>
                  <a:schemeClr val="bg2"/>
                </a:solidFill>
                <a:effectLst>
                  <a:outerShdw blurRad="38100" dist="38100" dir="2700000" algn="tl">
                    <a:srgbClr val="000000"/>
                  </a:outerShdw>
                </a:effectLst>
                <a:sym typeface="Symbol" pitchFamily="18" charset="2"/>
              </a:rPr>
              <a:t></a:t>
            </a:r>
            <a:r>
              <a:rPr lang="en-US" altLang="zh-CN" dirty="0">
                <a:solidFill>
                  <a:schemeClr val="bg2"/>
                </a:solidFill>
                <a:latin typeface="Arial" pitchFamily="34" charset="0"/>
              </a:rPr>
              <a:t> DFA</a:t>
            </a:r>
          </a:p>
          <a:p>
            <a:pPr>
              <a:lnSpc>
                <a:spcPct val="110000"/>
              </a:lnSpc>
              <a:spcBef>
                <a:spcPct val="50000"/>
              </a:spcBef>
              <a:buSzPct val="75000"/>
              <a:buFont typeface="Monotype Sorts" pitchFamily="2" charset="2"/>
              <a:buChar char="u"/>
              <a:defRPr/>
            </a:pPr>
            <a:r>
              <a:rPr lang="en-US" altLang="zh-CN" dirty="0">
                <a:solidFill>
                  <a:schemeClr val="bg2"/>
                </a:solidFill>
                <a:latin typeface="Arial" pitchFamily="34" charset="0"/>
              </a:rPr>
              <a:t>NFA</a:t>
            </a:r>
            <a:r>
              <a:rPr lang="zh-CN" altLang="en-US" dirty="0">
                <a:solidFill>
                  <a:schemeClr val="bg2"/>
                </a:solidFill>
                <a:latin typeface="Arial" pitchFamily="34" charset="0"/>
              </a:rPr>
              <a:t>或</a:t>
            </a:r>
            <a:r>
              <a:rPr lang="en-US" altLang="zh-CN" dirty="0">
                <a:solidFill>
                  <a:schemeClr val="bg2"/>
                </a:solidFill>
                <a:latin typeface="Arial" pitchFamily="34" charset="0"/>
              </a:rPr>
              <a:t>DFA</a:t>
            </a:r>
            <a:r>
              <a:rPr lang="zh-CN" altLang="en-US" dirty="0">
                <a:solidFill>
                  <a:schemeClr val="bg2"/>
                </a:solidFill>
                <a:latin typeface="Arial" pitchFamily="34" charset="0"/>
              </a:rPr>
              <a:t>是正规集的识别器。</a:t>
            </a:r>
          </a:p>
        </p:txBody>
      </p:sp>
      <p:sp>
        <p:nvSpPr>
          <p:cNvPr id="8" name="Oval 10"/>
          <p:cNvSpPr>
            <a:spLocks noChangeArrowheads="1"/>
          </p:cNvSpPr>
          <p:nvPr/>
        </p:nvSpPr>
        <p:spPr bwMode="auto">
          <a:xfrm>
            <a:off x="539750" y="1773238"/>
            <a:ext cx="1600200" cy="838200"/>
          </a:xfrm>
          <a:prstGeom prst="ellipse">
            <a:avLst/>
          </a:prstGeom>
          <a:solidFill>
            <a:srgbClr val="00FFCC"/>
          </a:solidFill>
          <a:ln w="28575">
            <a:solidFill>
              <a:schemeClr val="bg2"/>
            </a:solidFill>
            <a:round/>
            <a:headEnd/>
            <a:tailEnd/>
          </a:ln>
        </p:spPr>
        <p:txBody>
          <a:bodyPr wrap="none" lIns="92075" tIns="46038" rIns="92075" bIns="46038"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r>
              <a:rPr lang="zh-CN" altLang="en-US" sz="2400">
                <a:solidFill>
                  <a:schemeClr val="bg2"/>
                </a:solidFill>
                <a:latin typeface="宋体" panose="02010600030101010101" pitchFamily="2" charset="-122"/>
              </a:rPr>
              <a:t>正规式</a:t>
            </a:r>
          </a:p>
        </p:txBody>
      </p:sp>
      <p:sp>
        <p:nvSpPr>
          <p:cNvPr id="9" name="Oval 11"/>
          <p:cNvSpPr>
            <a:spLocks noChangeArrowheads="1"/>
          </p:cNvSpPr>
          <p:nvPr/>
        </p:nvSpPr>
        <p:spPr bwMode="auto">
          <a:xfrm>
            <a:off x="2825750" y="1773238"/>
            <a:ext cx="1524000" cy="838200"/>
          </a:xfrm>
          <a:prstGeom prst="ellipse">
            <a:avLst/>
          </a:prstGeom>
          <a:solidFill>
            <a:srgbClr val="00FFCC"/>
          </a:solidFill>
          <a:ln w="28575">
            <a:solidFill>
              <a:schemeClr val="bg2"/>
            </a:solidFill>
            <a:round/>
            <a:headEnd/>
            <a:tailEnd/>
          </a:ln>
        </p:spPr>
        <p:txBody>
          <a:bodyPr wrap="none" lIns="92075" tIns="46038" rIns="92075" bIns="46038"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r>
              <a:rPr lang="en-US" altLang="zh-CN" sz="2400">
                <a:solidFill>
                  <a:schemeClr val="bg2"/>
                </a:solidFill>
                <a:latin typeface="宋体" panose="02010600030101010101" pitchFamily="2" charset="-122"/>
              </a:rPr>
              <a:t>NFA</a:t>
            </a:r>
          </a:p>
        </p:txBody>
      </p:sp>
      <p:sp>
        <p:nvSpPr>
          <p:cNvPr id="10" name="Oval 12"/>
          <p:cNvSpPr>
            <a:spLocks noChangeArrowheads="1"/>
          </p:cNvSpPr>
          <p:nvPr/>
        </p:nvSpPr>
        <p:spPr bwMode="auto">
          <a:xfrm>
            <a:off x="4959350" y="1773238"/>
            <a:ext cx="1524000" cy="838200"/>
          </a:xfrm>
          <a:prstGeom prst="ellipse">
            <a:avLst/>
          </a:prstGeom>
          <a:solidFill>
            <a:srgbClr val="00FFCC"/>
          </a:solidFill>
          <a:ln w="28575">
            <a:solidFill>
              <a:schemeClr val="bg2"/>
            </a:solidFill>
            <a:round/>
            <a:headEnd/>
            <a:tailEnd/>
          </a:ln>
        </p:spPr>
        <p:txBody>
          <a:bodyPr wrap="none" lIns="92075" tIns="46038" rIns="92075" bIns="46038"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r>
              <a:rPr lang="en-US" altLang="zh-CN" sz="2400">
                <a:solidFill>
                  <a:schemeClr val="bg2"/>
                </a:solidFill>
                <a:latin typeface="宋体" panose="02010600030101010101" pitchFamily="2" charset="-122"/>
              </a:rPr>
              <a:t>DFA</a:t>
            </a:r>
          </a:p>
        </p:txBody>
      </p:sp>
      <p:sp>
        <p:nvSpPr>
          <p:cNvPr id="11" name="Oval 13"/>
          <p:cNvSpPr>
            <a:spLocks noChangeArrowheads="1"/>
          </p:cNvSpPr>
          <p:nvPr/>
        </p:nvSpPr>
        <p:spPr bwMode="auto">
          <a:xfrm>
            <a:off x="7169150" y="1773238"/>
            <a:ext cx="1524000" cy="838200"/>
          </a:xfrm>
          <a:prstGeom prst="ellipse">
            <a:avLst/>
          </a:prstGeom>
          <a:solidFill>
            <a:srgbClr val="00FFCC"/>
          </a:solidFill>
          <a:ln w="28575">
            <a:solidFill>
              <a:schemeClr val="bg2"/>
            </a:solidFill>
            <a:round/>
            <a:headEnd/>
            <a:tailEnd/>
          </a:ln>
        </p:spPr>
        <p:txBody>
          <a:bodyPr wrap="none" lIns="92075" tIns="46038" rIns="92075" bIns="46038" anchor="ct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0000"/>
              </a:lnSpc>
              <a:buClr>
                <a:schemeClr val="folHlink"/>
              </a:buClr>
              <a:buFont typeface="Monotype Sorts" pitchFamily="2" charset="2"/>
              <a:buNone/>
            </a:pPr>
            <a:r>
              <a:rPr lang="zh-CN" altLang="en-US" sz="2400">
                <a:solidFill>
                  <a:schemeClr val="bg2"/>
                </a:solidFill>
                <a:latin typeface="宋体" panose="02010600030101010101" pitchFamily="2" charset="-122"/>
              </a:rPr>
              <a:t>程序</a:t>
            </a:r>
          </a:p>
        </p:txBody>
      </p:sp>
      <p:sp>
        <p:nvSpPr>
          <p:cNvPr id="12" name="Line 14"/>
          <p:cNvSpPr>
            <a:spLocks noChangeShapeType="1"/>
          </p:cNvSpPr>
          <p:nvPr/>
        </p:nvSpPr>
        <p:spPr bwMode="auto">
          <a:xfrm>
            <a:off x="2139950" y="2154238"/>
            <a:ext cx="685800" cy="0"/>
          </a:xfrm>
          <a:prstGeom prst="line">
            <a:avLst/>
          </a:prstGeom>
          <a:noFill/>
          <a:ln w="57150">
            <a:solidFill>
              <a:schemeClr val="bg2"/>
            </a:solidFill>
            <a:round/>
            <a:headEnd/>
            <a:tailEnd type="triangle" w="med" len="med"/>
          </a:ln>
          <a:effectLst/>
        </p:spPr>
        <p:txBody>
          <a:bodyPr lIns="92075" tIns="46038" rIns="92075" bIns="46038"/>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3" name="Line 15"/>
          <p:cNvSpPr>
            <a:spLocks noChangeShapeType="1"/>
          </p:cNvSpPr>
          <p:nvPr/>
        </p:nvSpPr>
        <p:spPr bwMode="auto">
          <a:xfrm>
            <a:off x="4349750" y="2154238"/>
            <a:ext cx="685800" cy="0"/>
          </a:xfrm>
          <a:prstGeom prst="line">
            <a:avLst/>
          </a:prstGeom>
          <a:noFill/>
          <a:ln w="57150">
            <a:solidFill>
              <a:schemeClr val="bg2"/>
            </a:solidFill>
            <a:round/>
            <a:headEnd/>
            <a:tailEnd type="triangle" w="med" len="med"/>
          </a:ln>
          <a:effectLst/>
        </p:spPr>
        <p:txBody>
          <a:bodyPr lIns="92075" tIns="46038" rIns="92075" bIns="46038"/>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4" name="Line 16"/>
          <p:cNvSpPr>
            <a:spLocks noChangeShapeType="1"/>
          </p:cNvSpPr>
          <p:nvPr/>
        </p:nvSpPr>
        <p:spPr bwMode="auto">
          <a:xfrm>
            <a:off x="6483350" y="2154238"/>
            <a:ext cx="762000" cy="0"/>
          </a:xfrm>
          <a:prstGeom prst="line">
            <a:avLst/>
          </a:prstGeom>
          <a:noFill/>
          <a:ln w="57150">
            <a:solidFill>
              <a:schemeClr val="bg2"/>
            </a:solidFill>
            <a:round/>
            <a:headEnd/>
            <a:tailEnd type="triangle" w="med" len="med"/>
          </a:ln>
          <a:effectLst/>
        </p:spPr>
        <p:txBody>
          <a:bodyPr lIns="92075" tIns="46038" rIns="92075" bIns="46038"/>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5"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ppt_w</p:attrName>
                                        </p:attrNameLst>
                                      </p:cBhvr>
                                      <p:tavLst>
                                        <p:tav tm="0">
                                          <p:val>
                                            <p:strVal val="#ppt_w*0.70"/>
                                          </p:val>
                                        </p:tav>
                                        <p:tav tm="100000">
                                          <p:val>
                                            <p:strVal val="#ppt_w"/>
                                          </p:val>
                                        </p:tav>
                                      </p:tavLst>
                                    </p:anim>
                                    <p:anim calcmode="lin" valueType="num">
                                      <p:cBhvr>
                                        <p:cTn id="15" dur="1000" fill="hold"/>
                                        <p:tgtEl>
                                          <p:spTgt spid="12"/>
                                        </p:tgtEl>
                                        <p:attrNameLst>
                                          <p:attrName>ppt_h</p:attrName>
                                        </p:attrNameLst>
                                      </p:cBhvr>
                                      <p:tavLst>
                                        <p:tav tm="0">
                                          <p:val>
                                            <p:strVal val="#ppt_h"/>
                                          </p:val>
                                        </p:tav>
                                        <p:tav tm="100000">
                                          <p:val>
                                            <p:strVal val="#ppt_h"/>
                                          </p:val>
                                        </p:tav>
                                      </p:tavLst>
                                    </p:anim>
                                    <p:animEffect transition="in" filter="fade">
                                      <p:cBhvr>
                                        <p:cTn id="16" dur="1000"/>
                                        <p:tgtEl>
                                          <p:spTgt spid="1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strVal val="#ppt_w*0.70"/>
                                          </p:val>
                                        </p:tav>
                                        <p:tav tm="100000">
                                          <p:val>
                                            <p:strVal val="#ppt_w"/>
                                          </p:val>
                                        </p:tav>
                                      </p:tavLst>
                                    </p:anim>
                                    <p:anim calcmode="lin" valueType="num">
                                      <p:cBhvr>
                                        <p:cTn id="22" dur="1000" fill="hold"/>
                                        <p:tgtEl>
                                          <p:spTgt spid="9"/>
                                        </p:tgtEl>
                                        <p:attrNameLst>
                                          <p:attrName>ppt_h</p:attrName>
                                        </p:attrNameLst>
                                      </p:cBhvr>
                                      <p:tavLst>
                                        <p:tav tm="0">
                                          <p:val>
                                            <p:strVal val="#ppt_h"/>
                                          </p:val>
                                        </p:tav>
                                        <p:tav tm="100000">
                                          <p:val>
                                            <p:strVal val="#ppt_h"/>
                                          </p:val>
                                        </p:tav>
                                      </p:tavLst>
                                    </p:anim>
                                    <p:animEffect transition="in" filter="fade">
                                      <p:cBhvr>
                                        <p:cTn id="23" dur="1000"/>
                                        <p:tgtEl>
                                          <p:spTgt spid="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1000" fill="hold"/>
                                        <p:tgtEl>
                                          <p:spTgt spid="13"/>
                                        </p:tgtEl>
                                        <p:attrNameLst>
                                          <p:attrName>ppt_w</p:attrName>
                                        </p:attrNameLst>
                                      </p:cBhvr>
                                      <p:tavLst>
                                        <p:tav tm="0">
                                          <p:val>
                                            <p:strVal val="#ppt_w*0.70"/>
                                          </p:val>
                                        </p:tav>
                                        <p:tav tm="100000">
                                          <p:val>
                                            <p:strVal val="#ppt_w"/>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animEffect transition="in" filter="fade">
                                      <p:cBhvr>
                                        <p:cTn id="30" dur="1000"/>
                                        <p:tgtEl>
                                          <p:spTgt spid="1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strVal val="#ppt_w*0.70"/>
                                          </p:val>
                                        </p:tav>
                                        <p:tav tm="100000">
                                          <p:val>
                                            <p:strVal val="#ppt_w"/>
                                          </p:val>
                                        </p:tav>
                                      </p:tavLst>
                                    </p:anim>
                                    <p:anim calcmode="lin" valueType="num">
                                      <p:cBhvr>
                                        <p:cTn id="36" dur="1000" fill="hold"/>
                                        <p:tgtEl>
                                          <p:spTgt spid="10"/>
                                        </p:tgtEl>
                                        <p:attrNameLst>
                                          <p:attrName>ppt_h</p:attrName>
                                        </p:attrNameLst>
                                      </p:cBhvr>
                                      <p:tavLst>
                                        <p:tav tm="0">
                                          <p:val>
                                            <p:strVal val="#ppt_h"/>
                                          </p:val>
                                        </p:tav>
                                        <p:tav tm="100000">
                                          <p:val>
                                            <p:strVal val="#ppt_h"/>
                                          </p:val>
                                        </p:tav>
                                      </p:tavLst>
                                    </p:anim>
                                    <p:animEffect transition="in" filter="fade">
                                      <p:cBhvr>
                                        <p:cTn id="37" dur="10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1000" fill="hold"/>
                                        <p:tgtEl>
                                          <p:spTgt spid="14"/>
                                        </p:tgtEl>
                                        <p:attrNameLst>
                                          <p:attrName>ppt_w</p:attrName>
                                        </p:attrNameLst>
                                      </p:cBhvr>
                                      <p:tavLst>
                                        <p:tav tm="0">
                                          <p:val>
                                            <p:strVal val="#ppt_w*0.70"/>
                                          </p:val>
                                        </p:tav>
                                        <p:tav tm="100000">
                                          <p:val>
                                            <p:strVal val="#ppt_w"/>
                                          </p:val>
                                        </p:tav>
                                      </p:tavLst>
                                    </p:anim>
                                    <p:anim calcmode="lin" valueType="num">
                                      <p:cBhvr>
                                        <p:cTn id="43" dur="1000" fill="hold"/>
                                        <p:tgtEl>
                                          <p:spTgt spid="14"/>
                                        </p:tgtEl>
                                        <p:attrNameLst>
                                          <p:attrName>ppt_h</p:attrName>
                                        </p:attrNameLst>
                                      </p:cBhvr>
                                      <p:tavLst>
                                        <p:tav tm="0">
                                          <p:val>
                                            <p:strVal val="#ppt_h"/>
                                          </p:val>
                                        </p:tav>
                                        <p:tav tm="100000">
                                          <p:val>
                                            <p:strVal val="#ppt_h"/>
                                          </p:val>
                                        </p:tav>
                                      </p:tavLst>
                                    </p:anim>
                                    <p:animEffect transition="in" filter="fade">
                                      <p:cBhvr>
                                        <p:cTn id="44" dur="1000"/>
                                        <p:tgtEl>
                                          <p:spTgt spid="1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1000" fill="hold"/>
                                        <p:tgtEl>
                                          <p:spTgt spid="11"/>
                                        </p:tgtEl>
                                        <p:attrNameLst>
                                          <p:attrName>ppt_w</p:attrName>
                                        </p:attrNameLst>
                                      </p:cBhvr>
                                      <p:tavLst>
                                        <p:tav tm="0">
                                          <p:val>
                                            <p:strVal val="#ppt_w*0.70"/>
                                          </p:val>
                                        </p:tav>
                                        <p:tav tm="100000">
                                          <p:val>
                                            <p:strVal val="#ppt_w"/>
                                          </p:val>
                                        </p:tav>
                                      </p:tavLst>
                                    </p:anim>
                                    <p:anim calcmode="lin" valueType="num">
                                      <p:cBhvr>
                                        <p:cTn id="50" dur="1000" fill="hold"/>
                                        <p:tgtEl>
                                          <p:spTgt spid="11"/>
                                        </p:tgtEl>
                                        <p:attrNameLst>
                                          <p:attrName>ppt_h</p:attrName>
                                        </p:attrNameLst>
                                      </p:cBhvr>
                                      <p:tavLst>
                                        <p:tav tm="0">
                                          <p:val>
                                            <p:strVal val="#ppt_h"/>
                                          </p:val>
                                        </p:tav>
                                        <p:tav tm="100000">
                                          <p:val>
                                            <p:strVal val="#ppt_h"/>
                                          </p:val>
                                        </p:tav>
                                      </p:tavLst>
                                    </p:anim>
                                    <p:animEffect transition="in" filter="fade">
                                      <p:cBhvr>
                                        <p:cTn id="51" dur="1000"/>
                                        <p:tgtEl>
                                          <p:spTgt spid="1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7">
                                            <p:txEl>
                                              <p:pRg st="0" end="0"/>
                                            </p:txEl>
                                          </p:spTgt>
                                        </p:tgtEl>
                                        <p:attrNameLst>
                                          <p:attrName>style.visibility</p:attrName>
                                        </p:attrNameLst>
                                      </p:cBhvr>
                                      <p:to>
                                        <p:strVal val="visible"/>
                                      </p:to>
                                    </p:set>
                                    <p:animEffect transition="in" filter="dissolve">
                                      <p:cBhvr>
                                        <p:cTn id="56" dur="500"/>
                                        <p:tgtEl>
                                          <p:spTgt spid="7">
                                            <p:txEl>
                                              <p:pRg st="0" end="0"/>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7">
                                            <p:txEl>
                                              <p:pRg st="1" end="1"/>
                                            </p:txEl>
                                          </p:spTgt>
                                        </p:tgtEl>
                                        <p:attrNameLst>
                                          <p:attrName>style.visibility</p:attrName>
                                        </p:attrNameLst>
                                      </p:cBhvr>
                                      <p:to>
                                        <p:strVal val="visible"/>
                                      </p:to>
                                    </p:set>
                                    <p:animEffect transition="in" filter="dissolve">
                                      <p:cBhvr>
                                        <p:cTn id="61" dur="500"/>
                                        <p:tgtEl>
                                          <p:spTgt spid="7">
                                            <p:txEl>
                                              <p:pRg st="1" end="1"/>
                                            </p:txEl>
                                          </p:spTgt>
                                        </p:tgtEl>
                                      </p:cBhvr>
                                    </p:animEffect>
                                  </p:childTnLst>
                                </p:cTn>
                              </p:par>
                            </p:childTnLst>
                          </p:cTn>
                        </p:par>
                        <p:par>
                          <p:cTn id="62" fill="hold" nodeType="afterGroup">
                            <p:stCondLst>
                              <p:cond delay="500"/>
                            </p:stCondLst>
                            <p:childTnLst>
                              <p:par>
                                <p:cTn id="63" presetID="2" presetClass="entr" presetSubtype="6"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 calcmode="lin" valueType="num">
                                      <p:cBhvr additive="base">
                                        <p:cTn id="65" dur="500" fill="hold"/>
                                        <p:tgtEl>
                                          <p:spTgt spid="15"/>
                                        </p:tgtEl>
                                        <p:attrNameLst>
                                          <p:attrName>ppt_x</p:attrName>
                                        </p:attrNameLst>
                                      </p:cBhvr>
                                      <p:tavLst>
                                        <p:tav tm="0">
                                          <p:val>
                                            <p:strVal val="1+#ppt_w/2"/>
                                          </p:val>
                                        </p:tav>
                                        <p:tav tm="100000">
                                          <p:val>
                                            <p:strVal val="#ppt_x"/>
                                          </p:val>
                                        </p:tav>
                                      </p:tavLst>
                                    </p:anim>
                                    <p:anim calcmode="lin" valueType="num">
                                      <p:cBhvr additive="base">
                                        <p:cTn id="6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animBg="1"/>
      <p:bldP spid="9" grpId="0" animBg="1"/>
      <p:bldP spid="10" grpId="0" animBg="1"/>
      <p:bldP spid="11"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6B1B727F-8CCF-4E37-AE4F-BD2BB3028BAD}" type="slidenum">
              <a:rPr lang="en-US" altLang="zh-CN" sz="1400" smtClean="0"/>
              <a:pPr>
                <a:spcBef>
                  <a:spcPct val="0"/>
                </a:spcBef>
                <a:buClrTx/>
                <a:buSzTx/>
                <a:buFontTx/>
                <a:buNone/>
              </a:pPr>
              <a:t>8</a:t>
            </a:fld>
            <a:endParaRPr lang="en-US" altLang="zh-CN" sz="1400"/>
          </a:p>
        </p:txBody>
      </p:sp>
      <p:sp>
        <p:nvSpPr>
          <p:cNvPr id="13316" name="Rectangle 5"/>
          <p:cNvSpPr>
            <a:spLocks noChangeArrowheads="1"/>
          </p:cNvSpPr>
          <p:nvPr/>
        </p:nvSpPr>
        <p:spPr bwMode="auto">
          <a:xfrm>
            <a:off x="2286000" y="223838"/>
            <a:ext cx="48006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defRPr/>
            </a:pPr>
            <a:r>
              <a:rPr lang="zh-CN" altLang="en-US" sz="4400" dirty="0">
                <a:solidFill>
                  <a:srgbClr val="C00000"/>
                </a:solidFill>
                <a:effectLst>
                  <a:outerShdw blurRad="38100" dist="38100" dir="2700000" algn="tl">
                    <a:srgbClr val="000000">
                      <a:alpha val="43137"/>
                    </a:srgbClr>
                  </a:outerShdw>
                </a:effectLst>
                <a:latin typeface="宋体" panose="02010600030101010101" pitchFamily="2" charset="-122"/>
              </a:rPr>
              <a:t>本 节 内 容</a:t>
            </a:r>
          </a:p>
        </p:txBody>
      </p:sp>
      <p:sp>
        <p:nvSpPr>
          <p:cNvPr id="13317" name="Rectangle 13">
            <a:hlinkClick r:id="rId3" action="ppaction://hlinksldjump"/>
          </p:cNvPr>
          <p:cNvSpPr>
            <a:spLocks noChangeArrowheads="1"/>
          </p:cNvSpPr>
          <p:nvPr/>
        </p:nvSpPr>
        <p:spPr bwMode="auto">
          <a:xfrm>
            <a:off x="914400" y="1112838"/>
            <a:ext cx="54578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defRPr/>
            </a:pPr>
            <a:r>
              <a:rPr lang="en-US" altLang="zh-CN" sz="4000" dirty="0">
                <a:solidFill>
                  <a:srgbClr val="C00000"/>
                </a:solidFill>
                <a:effectLst>
                  <a:outerShdw blurRad="38100" dist="38100" dir="2700000" algn="tl">
                    <a:srgbClr val="000000">
                      <a:alpha val="43137"/>
                    </a:srgbClr>
                  </a:outerShdw>
                </a:effectLst>
              </a:rPr>
              <a:t>3.6.1 </a:t>
            </a:r>
            <a:r>
              <a:rPr lang="zh-CN" altLang="en-US" sz="4000" dirty="0">
                <a:solidFill>
                  <a:srgbClr val="C00000"/>
                </a:solidFill>
                <a:effectLst>
                  <a:outerShdw blurRad="38100" dist="38100" dir="2700000" algn="tl">
                    <a:srgbClr val="000000">
                      <a:alpha val="43137"/>
                    </a:srgbClr>
                  </a:outerShdw>
                </a:effectLst>
              </a:rPr>
              <a:t>确定的有穷自动机</a:t>
            </a:r>
          </a:p>
        </p:txBody>
      </p:sp>
      <p:sp>
        <p:nvSpPr>
          <p:cNvPr id="13318" name="Rectangle 14">
            <a:hlinkClick r:id="rId4" action="ppaction://hlinksldjump"/>
          </p:cNvPr>
          <p:cNvSpPr>
            <a:spLocks noChangeArrowheads="1"/>
          </p:cNvSpPr>
          <p:nvPr/>
        </p:nvSpPr>
        <p:spPr bwMode="auto">
          <a:xfrm>
            <a:off x="944563" y="1995488"/>
            <a:ext cx="5970587"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defRPr/>
            </a:pPr>
            <a:r>
              <a:rPr lang="en-US" altLang="zh-CN" sz="4000" dirty="0">
                <a:solidFill>
                  <a:srgbClr val="C00000"/>
                </a:solidFill>
                <a:effectLst>
                  <a:outerShdw blurRad="38100" dist="38100" dir="2700000" algn="tl">
                    <a:srgbClr val="000000">
                      <a:alpha val="43137"/>
                    </a:srgbClr>
                  </a:outerShdw>
                </a:effectLst>
              </a:rPr>
              <a:t>3.6.2 </a:t>
            </a:r>
            <a:r>
              <a:rPr lang="zh-CN" altLang="en-US" sz="4000" dirty="0">
                <a:solidFill>
                  <a:srgbClr val="C00000"/>
                </a:solidFill>
                <a:effectLst>
                  <a:outerShdw blurRad="38100" dist="38100" dir="2700000" algn="tl">
                    <a:srgbClr val="000000">
                      <a:alpha val="43137"/>
                    </a:srgbClr>
                  </a:outerShdw>
                </a:effectLst>
              </a:rPr>
              <a:t>不确定的有穷自动机</a:t>
            </a:r>
          </a:p>
        </p:txBody>
      </p:sp>
      <p:sp>
        <p:nvSpPr>
          <p:cNvPr id="13319" name="Rectangle 15">
            <a:hlinkClick r:id="rId5" action="ppaction://hlinksldjump"/>
          </p:cNvPr>
          <p:cNvSpPr>
            <a:spLocks noChangeArrowheads="1"/>
          </p:cNvSpPr>
          <p:nvPr/>
        </p:nvSpPr>
        <p:spPr bwMode="auto">
          <a:xfrm>
            <a:off x="877888" y="2820988"/>
            <a:ext cx="552926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defRPr/>
            </a:pPr>
            <a:r>
              <a:rPr lang="en-US" altLang="zh-CN" sz="4000" dirty="0">
                <a:solidFill>
                  <a:srgbClr val="C00000"/>
                </a:solidFill>
                <a:effectLst>
                  <a:outerShdw blurRad="38100" dist="38100" dir="2700000" algn="tl">
                    <a:srgbClr val="000000">
                      <a:alpha val="43137"/>
                    </a:srgbClr>
                  </a:outerShdw>
                </a:effectLst>
              </a:rPr>
              <a:t>3.6.3 NFA</a:t>
            </a:r>
            <a:r>
              <a:rPr lang="zh-CN" altLang="en-US" sz="4000" dirty="0">
                <a:solidFill>
                  <a:srgbClr val="C00000"/>
                </a:solidFill>
                <a:effectLst>
                  <a:outerShdw blurRad="38100" dist="38100" dir="2700000" algn="tl">
                    <a:srgbClr val="000000">
                      <a:alpha val="43137"/>
                    </a:srgbClr>
                  </a:outerShdw>
                </a:effectLst>
              </a:rPr>
              <a:t>到</a:t>
            </a:r>
            <a:r>
              <a:rPr lang="en-US" altLang="zh-CN" sz="4000" dirty="0">
                <a:solidFill>
                  <a:srgbClr val="C00000"/>
                </a:solidFill>
                <a:effectLst>
                  <a:outerShdw blurRad="38100" dist="38100" dir="2700000" algn="tl">
                    <a:srgbClr val="000000">
                      <a:alpha val="43137"/>
                    </a:srgbClr>
                  </a:outerShdw>
                </a:effectLst>
              </a:rPr>
              <a:t>DFA </a:t>
            </a:r>
            <a:r>
              <a:rPr lang="zh-CN" altLang="en-US" sz="4000" dirty="0">
                <a:solidFill>
                  <a:srgbClr val="C00000"/>
                </a:solidFill>
                <a:effectLst>
                  <a:outerShdw blurRad="38100" dist="38100" dir="2700000" algn="tl">
                    <a:srgbClr val="000000">
                      <a:alpha val="43137"/>
                    </a:srgbClr>
                  </a:outerShdw>
                </a:effectLst>
              </a:rPr>
              <a:t>的转化</a:t>
            </a:r>
          </a:p>
        </p:txBody>
      </p:sp>
      <p:sp>
        <p:nvSpPr>
          <p:cNvPr id="13320" name="Rectangle 16">
            <a:hlinkClick r:id="rId6" action="ppaction://hlinksldjump"/>
          </p:cNvPr>
          <p:cNvSpPr>
            <a:spLocks noChangeArrowheads="1"/>
          </p:cNvSpPr>
          <p:nvPr/>
        </p:nvSpPr>
        <p:spPr bwMode="auto">
          <a:xfrm>
            <a:off x="874713" y="3633788"/>
            <a:ext cx="80295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buClr>
                <a:schemeClr val="folHlink"/>
              </a:buClr>
              <a:buFont typeface="Monotype Sorts" pitchFamily="2" charset="2"/>
              <a:buNone/>
              <a:defRPr/>
            </a:pPr>
            <a:r>
              <a:rPr lang="en-US" altLang="zh-CN" sz="4000">
                <a:solidFill>
                  <a:srgbClr val="C00000"/>
                </a:solidFill>
                <a:effectLst>
                  <a:outerShdw blurRad="38100" dist="38100" dir="2700000" algn="tl">
                    <a:srgbClr val="000000">
                      <a:alpha val="43137"/>
                    </a:srgbClr>
                  </a:outerShdw>
                </a:effectLst>
              </a:rPr>
              <a:t>3.6.4 </a:t>
            </a:r>
            <a:r>
              <a:rPr lang="zh-CN" altLang="en-US" sz="4000">
                <a:solidFill>
                  <a:srgbClr val="C00000"/>
                </a:solidFill>
                <a:effectLst>
                  <a:outerShdw blurRad="38100" dist="38100" dir="2700000" algn="tl">
                    <a:srgbClr val="000000">
                      <a:alpha val="43137"/>
                    </a:srgbClr>
                  </a:outerShdw>
                </a:effectLst>
              </a:rPr>
              <a:t>正规式与有穷自动机的等价性</a:t>
            </a:r>
          </a:p>
        </p:txBody>
      </p:sp>
      <p:sp>
        <p:nvSpPr>
          <p:cNvPr id="13321" name="Text Box 18">
            <a:hlinkClick r:id="rId7" action="ppaction://hlinksldjump"/>
          </p:cNvPr>
          <p:cNvSpPr txBox="1">
            <a:spLocks noChangeArrowheads="1"/>
          </p:cNvSpPr>
          <p:nvPr/>
        </p:nvSpPr>
        <p:spPr bwMode="auto">
          <a:xfrm>
            <a:off x="869950" y="4497388"/>
            <a:ext cx="7561263"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defRPr/>
            </a:pPr>
            <a:r>
              <a:rPr lang="en-US" altLang="zh-CN" sz="4000" dirty="0">
                <a:solidFill>
                  <a:srgbClr val="C00000"/>
                </a:solidFill>
                <a:effectLst>
                  <a:outerShdw blurRad="38100" dist="38100" dir="2700000" algn="tl">
                    <a:srgbClr val="000000">
                      <a:alpha val="43137"/>
                    </a:srgbClr>
                  </a:outerShdw>
                </a:effectLst>
              </a:rPr>
              <a:t>3.6.5 DFA</a:t>
            </a:r>
            <a:r>
              <a:rPr lang="zh-CN" altLang="en-US" sz="4000" dirty="0">
                <a:solidFill>
                  <a:srgbClr val="C00000"/>
                </a:solidFill>
                <a:effectLst>
                  <a:outerShdw blurRad="38100" dist="38100" dir="2700000" algn="tl">
                    <a:srgbClr val="000000">
                      <a:alpha val="43137"/>
                    </a:srgbClr>
                  </a:outerShdw>
                </a:effectLst>
              </a:rPr>
              <a:t>的化简</a:t>
            </a:r>
          </a:p>
        </p:txBody>
      </p:sp>
      <p:sp>
        <p:nvSpPr>
          <p:cNvPr id="13322" name="Text Box 18">
            <a:hlinkClick r:id="rId8" action="ppaction://hlinksldjump"/>
          </p:cNvPr>
          <p:cNvSpPr txBox="1">
            <a:spLocks noChangeArrowheads="1"/>
          </p:cNvSpPr>
          <p:nvPr/>
        </p:nvSpPr>
        <p:spPr bwMode="auto">
          <a:xfrm>
            <a:off x="825500" y="5322888"/>
            <a:ext cx="756126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Font typeface="Monotype Sorts" pitchFamily="2" charset="2"/>
              <a:buNone/>
              <a:defRPr/>
            </a:pPr>
            <a:r>
              <a:rPr lang="en-US" altLang="zh-CN" sz="4000">
                <a:solidFill>
                  <a:srgbClr val="C00000"/>
                </a:solidFill>
                <a:effectLst>
                  <a:outerShdw blurRad="38100" dist="38100" dir="2700000" algn="tl">
                    <a:srgbClr val="000000">
                      <a:alpha val="43137"/>
                    </a:srgbClr>
                  </a:outerShdw>
                </a:effectLst>
              </a:rPr>
              <a:t>3.6.6 </a:t>
            </a:r>
            <a:r>
              <a:rPr lang="zh-CN" altLang="en-US" sz="4000">
                <a:solidFill>
                  <a:srgbClr val="C00000"/>
                </a:solidFill>
                <a:effectLst>
                  <a:outerShdw blurRad="38100" dist="38100" dir="2700000" algn="tl">
                    <a:srgbClr val="000000">
                      <a:alpha val="43137"/>
                    </a:srgbClr>
                  </a:outerShdw>
                </a:effectLst>
              </a:rPr>
              <a:t>根据</a:t>
            </a:r>
            <a:r>
              <a:rPr lang="en-US" altLang="zh-CN" sz="4000">
                <a:solidFill>
                  <a:srgbClr val="C00000"/>
                </a:solidFill>
                <a:effectLst>
                  <a:outerShdw blurRad="38100" dist="38100" dir="2700000" algn="tl">
                    <a:srgbClr val="000000">
                      <a:alpha val="43137"/>
                    </a:srgbClr>
                  </a:outerShdw>
                </a:effectLst>
              </a:rPr>
              <a:t>DFA</a:t>
            </a:r>
            <a:r>
              <a:rPr lang="zh-CN" altLang="en-US" sz="4000">
                <a:solidFill>
                  <a:srgbClr val="C00000"/>
                </a:solidFill>
                <a:effectLst>
                  <a:outerShdw blurRad="38100" dist="38100" dir="2700000" algn="tl">
                    <a:srgbClr val="000000">
                      <a:alpha val="43137"/>
                    </a:srgbClr>
                  </a:outerShdw>
                </a:effectLst>
              </a:rPr>
              <a:t>构造词法分析程序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 name="日期占位符 3"/>
          <p:cNvSpPr>
            <a:spLocks noGrp="1"/>
          </p:cNvSpPr>
          <p:nvPr>
            <p:ph type="dt" sz="quarter" idx="10"/>
          </p:nvPr>
        </p:nvSpPr>
        <p:spPr/>
        <p:txBody>
          <a:bodyPr/>
          <a:lstStyle/>
          <a:p>
            <a:pPr>
              <a:defRPr/>
            </a:pPr>
            <a:fld id="{E0BC4E34-F89C-426C-9BC2-FDFCF400862E}" type="datetime1">
              <a:rPr lang="zh-CN" altLang="en-US"/>
              <a:pPr>
                <a:defRPr/>
              </a:pPr>
              <a:t>2020/10/7</a:t>
            </a:fld>
            <a:endParaRPr lang="en-US" altLang="zh-CN"/>
          </a:p>
        </p:txBody>
      </p:sp>
      <p:sp>
        <p:nvSpPr>
          <p:cNvPr id="67593" name="Rectangle 9"/>
          <p:cNvSpPr>
            <a:spLocks noChangeArrowheads="1"/>
          </p:cNvSpPr>
          <p:nvPr/>
        </p:nvSpPr>
        <p:spPr bwMode="auto">
          <a:xfrm>
            <a:off x="2843213" y="3860800"/>
            <a:ext cx="1584325" cy="358775"/>
          </a:xfrm>
          <a:prstGeom prst="rect">
            <a:avLst/>
          </a:prstGeom>
          <a:gradFill rotWithShape="1">
            <a:gsLst>
              <a:gs pos="0">
                <a:srgbClr val="E6FEE7">
                  <a:gamma/>
                  <a:shade val="46275"/>
                  <a:invGamma/>
                </a:srgbClr>
              </a:gs>
              <a:gs pos="50000">
                <a:srgbClr val="E6FEE7"/>
              </a:gs>
              <a:gs pos="100000">
                <a:srgbClr val="E6FEE7">
                  <a:gamma/>
                  <a:shade val="46275"/>
                  <a:invGamma/>
                </a:srgbClr>
              </a:gs>
            </a:gsLst>
            <a:lin ang="5400000" scaled="1"/>
          </a:gradFill>
          <a:ln w="9525">
            <a:noFill/>
            <a:miter lim="800000"/>
            <a:headEnd/>
            <a:tailEnd/>
          </a:ln>
          <a:effectLst/>
        </p:spPr>
        <p:txBody>
          <a:bodyPr wrap="none" lIns="92075" tIns="46038" rIns="92075" bIns="46038"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67592" name="Rectangle 8"/>
          <p:cNvSpPr>
            <a:spLocks noChangeArrowheads="1"/>
          </p:cNvSpPr>
          <p:nvPr/>
        </p:nvSpPr>
        <p:spPr bwMode="auto">
          <a:xfrm>
            <a:off x="3851275" y="1341438"/>
            <a:ext cx="4321175" cy="431800"/>
          </a:xfrm>
          <a:prstGeom prst="rect">
            <a:avLst/>
          </a:prstGeom>
          <a:gradFill rotWithShape="1">
            <a:gsLst>
              <a:gs pos="0">
                <a:srgbClr val="E6FEE7">
                  <a:gamma/>
                  <a:shade val="46275"/>
                  <a:invGamma/>
                </a:srgbClr>
              </a:gs>
              <a:gs pos="50000">
                <a:srgbClr val="E6FEE7"/>
              </a:gs>
              <a:gs pos="100000">
                <a:srgbClr val="E6FEE7">
                  <a:gamma/>
                  <a:shade val="46275"/>
                  <a:invGamma/>
                </a:srgbClr>
              </a:gs>
            </a:gsLst>
            <a:lin ang="5400000" scaled="1"/>
          </a:gradFill>
          <a:ln w="9525">
            <a:noFill/>
            <a:miter lim="800000"/>
            <a:headEnd/>
            <a:tailEnd/>
          </a:ln>
          <a:effectLst/>
        </p:spPr>
        <p:txBody>
          <a:bodyPr wrap="none" lIns="92075" tIns="46038" rIns="92075" bIns="46038"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4341" name="Rectangle 2"/>
          <p:cNvSpPr>
            <a:spLocks noGrp="1" noChangeArrowheads="1"/>
          </p:cNvSpPr>
          <p:nvPr>
            <p:ph type="title"/>
          </p:nvPr>
        </p:nvSpPr>
        <p:spPr>
          <a:xfrm>
            <a:off x="7680325" y="430213"/>
            <a:ext cx="1295400" cy="838200"/>
          </a:xfrm>
        </p:spPr>
        <p:txBody>
          <a:bodyPr/>
          <a:lstStyle/>
          <a:p>
            <a:pPr>
              <a:defRPr/>
            </a:pPr>
            <a:r>
              <a:rPr lang="zh-CN" altLang="en-US" sz="3200" b="1" dirty="0">
                <a:solidFill>
                  <a:schemeClr val="bg1">
                    <a:lumMod val="75000"/>
                  </a:schemeClr>
                </a:solidFill>
                <a:latin typeface="宋体" panose="02010600030101010101" pitchFamily="2" charset="-122"/>
              </a:rPr>
              <a:t>定义</a:t>
            </a:r>
          </a:p>
        </p:txBody>
      </p:sp>
      <p:sp>
        <p:nvSpPr>
          <p:cNvPr id="67587" name="Rectangle 3"/>
          <p:cNvSpPr>
            <a:spLocks noGrp="1" noChangeArrowheads="1"/>
          </p:cNvSpPr>
          <p:nvPr>
            <p:ph type="body" idx="1"/>
          </p:nvPr>
        </p:nvSpPr>
        <p:spPr>
          <a:xfrm>
            <a:off x="457200" y="1268413"/>
            <a:ext cx="8686800" cy="3097212"/>
          </a:xfrm>
        </p:spPr>
        <p:txBody>
          <a:bodyPr/>
          <a:lstStyle/>
          <a:p>
            <a:pPr algn="just">
              <a:lnSpc>
                <a:spcPct val="110000"/>
              </a:lnSpc>
              <a:buFont typeface="Monotype Sorts" pitchFamily="2" charset="2"/>
              <a:buNone/>
              <a:defRPr/>
            </a:pPr>
            <a:r>
              <a:rPr lang="en-US" altLang="zh-CN" sz="2400" b="1" dirty="0">
                <a:solidFill>
                  <a:schemeClr val="bg2"/>
                </a:solidFill>
                <a:effectLst/>
              </a:rPr>
              <a:t>DFA M</a:t>
            </a:r>
            <a:r>
              <a:rPr lang="zh-CN" altLang="en-US" sz="2400" b="1" dirty="0">
                <a:solidFill>
                  <a:schemeClr val="bg2"/>
                </a:solidFill>
                <a:effectLst/>
              </a:rPr>
              <a:t>是一个五元组</a:t>
            </a:r>
            <a:r>
              <a:rPr lang="zh-CN" altLang="en-US" sz="2000" b="1" dirty="0">
                <a:solidFill>
                  <a:schemeClr val="bg2"/>
                </a:solidFill>
                <a:effectLst/>
              </a:rPr>
              <a:t>          </a:t>
            </a:r>
            <a:r>
              <a:rPr lang="en-US" altLang="zh-CN" sz="2800" b="1" dirty="0">
                <a:solidFill>
                  <a:schemeClr val="bg2"/>
                </a:solidFill>
                <a:effectLst/>
              </a:rPr>
              <a:t>M=</a:t>
            </a:r>
            <a:r>
              <a:rPr lang="zh-CN" altLang="en-US" sz="2800" b="1" dirty="0">
                <a:solidFill>
                  <a:schemeClr val="bg2"/>
                </a:solidFill>
                <a:effectLst/>
              </a:rPr>
              <a:t>（</a:t>
            </a:r>
            <a:r>
              <a:rPr lang="en-US" altLang="zh-CN" sz="2800" b="1" dirty="0">
                <a:solidFill>
                  <a:schemeClr val="bg2"/>
                </a:solidFill>
                <a:effectLst/>
              </a:rPr>
              <a:t>Q</a:t>
            </a:r>
            <a:r>
              <a:rPr lang="zh-CN" altLang="en-US" sz="2800" b="1" dirty="0">
                <a:solidFill>
                  <a:schemeClr val="bg2"/>
                </a:solidFill>
                <a:effectLst/>
              </a:rPr>
              <a:t>，∑，</a:t>
            </a:r>
            <a:r>
              <a:rPr lang="en-US" altLang="zh-CN" sz="2800" b="1" dirty="0">
                <a:solidFill>
                  <a:schemeClr val="bg2"/>
                </a:solidFill>
                <a:effectLst/>
              </a:rPr>
              <a:t>q</a:t>
            </a:r>
            <a:r>
              <a:rPr lang="en-US" altLang="zh-CN" sz="2800" b="1" baseline="-25000" dirty="0">
                <a:solidFill>
                  <a:schemeClr val="bg2"/>
                </a:solidFill>
                <a:effectLst/>
              </a:rPr>
              <a:t>0</a:t>
            </a:r>
            <a:r>
              <a:rPr lang="zh-CN" altLang="en-US" sz="2800" b="1" dirty="0">
                <a:solidFill>
                  <a:schemeClr val="bg2"/>
                </a:solidFill>
                <a:effectLst/>
              </a:rPr>
              <a:t>，</a:t>
            </a:r>
            <a:r>
              <a:rPr lang="en-US" altLang="zh-CN" sz="2800" b="1" dirty="0">
                <a:solidFill>
                  <a:schemeClr val="bg2"/>
                </a:solidFill>
                <a:effectLst/>
              </a:rPr>
              <a:t>F</a:t>
            </a:r>
            <a:r>
              <a:rPr lang="zh-CN" altLang="en-US" sz="2800" b="1" dirty="0">
                <a:solidFill>
                  <a:schemeClr val="bg2"/>
                </a:solidFill>
                <a:effectLst/>
              </a:rPr>
              <a:t>，</a:t>
            </a:r>
            <a:r>
              <a:rPr lang="en-US" altLang="zh-CN" sz="2800" b="1" dirty="0">
                <a:solidFill>
                  <a:schemeClr val="bg2"/>
                </a:solidFill>
                <a:effectLst/>
              </a:rPr>
              <a:t>δ</a:t>
            </a:r>
            <a:r>
              <a:rPr lang="en-US" altLang="zh-CN" sz="2400" dirty="0">
                <a:solidFill>
                  <a:schemeClr val="bg2"/>
                </a:solidFill>
                <a:effectLst>
                  <a:outerShdw blurRad="38100" dist="38100" dir="2700000" algn="tl">
                    <a:srgbClr val="FFFFFF"/>
                  </a:outerShdw>
                </a:effectLst>
              </a:rPr>
              <a:t> </a:t>
            </a:r>
            <a:r>
              <a:rPr lang="zh-CN" altLang="en-US" sz="2800" b="1" dirty="0">
                <a:solidFill>
                  <a:schemeClr val="bg2"/>
                </a:solidFill>
                <a:effectLst/>
              </a:rPr>
              <a:t>）</a:t>
            </a:r>
          </a:p>
          <a:p>
            <a:pPr algn="just">
              <a:lnSpc>
                <a:spcPct val="110000"/>
              </a:lnSpc>
              <a:buClrTx/>
              <a:defRPr/>
            </a:pPr>
            <a:r>
              <a:rPr lang="en-US" altLang="zh-CN" sz="2400" b="1" dirty="0">
                <a:solidFill>
                  <a:schemeClr val="bg2"/>
                </a:solidFill>
                <a:effectLst/>
              </a:rPr>
              <a:t>Q</a:t>
            </a:r>
            <a:r>
              <a:rPr lang="zh-CN" altLang="en-US" sz="2400" b="1" dirty="0">
                <a:solidFill>
                  <a:schemeClr val="bg2"/>
                </a:solidFill>
                <a:effectLst/>
              </a:rPr>
              <a:t>：有穷状态集。元素：一个状态；</a:t>
            </a:r>
          </a:p>
          <a:p>
            <a:pPr algn="just">
              <a:lnSpc>
                <a:spcPct val="110000"/>
              </a:lnSpc>
              <a:buClrTx/>
              <a:defRPr/>
            </a:pPr>
            <a:r>
              <a:rPr lang="zh-CN" altLang="en-US" sz="2400" b="1" dirty="0">
                <a:solidFill>
                  <a:schemeClr val="bg2"/>
                </a:solidFill>
                <a:effectLst/>
              </a:rPr>
              <a:t>∑：输入符号字母表。元素：一个输入字符；</a:t>
            </a:r>
          </a:p>
          <a:p>
            <a:pPr algn="just">
              <a:lnSpc>
                <a:spcPct val="110000"/>
              </a:lnSpc>
              <a:buClrTx/>
              <a:defRPr/>
            </a:pPr>
            <a:r>
              <a:rPr lang="en-US" altLang="zh-CN" sz="2400" b="1" dirty="0">
                <a:solidFill>
                  <a:schemeClr val="bg2"/>
                </a:solidFill>
                <a:effectLst/>
              </a:rPr>
              <a:t>q</a:t>
            </a:r>
            <a:r>
              <a:rPr lang="en-US" altLang="zh-CN" sz="2800" b="1" baseline="-25000" dirty="0">
                <a:solidFill>
                  <a:schemeClr val="bg2"/>
                </a:solidFill>
                <a:effectLst/>
              </a:rPr>
              <a:t>0</a:t>
            </a:r>
            <a:r>
              <a:rPr lang="en-US" altLang="zh-CN" sz="2400" b="1" dirty="0">
                <a:solidFill>
                  <a:schemeClr val="bg2"/>
                </a:solidFill>
                <a:effectLst/>
              </a:rPr>
              <a:t> ∈Q</a:t>
            </a:r>
            <a:r>
              <a:rPr lang="zh-CN" altLang="en-US" sz="2400" b="1" dirty="0">
                <a:solidFill>
                  <a:schemeClr val="bg2"/>
                </a:solidFill>
                <a:effectLst/>
              </a:rPr>
              <a:t>：唯一的初态</a:t>
            </a:r>
            <a:r>
              <a:rPr lang="en-US" altLang="zh-CN" sz="2400" b="1" dirty="0">
                <a:solidFill>
                  <a:schemeClr val="bg2"/>
                </a:solidFill>
                <a:effectLst/>
              </a:rPr>
              <a:t>;</a:t>
            </a:r>
            <a:endParaRPr lang="zh-CN" altLang="en-US" sz="2400" b="1" dirty="0">
              <a:solidFill>
                <a:schemeClr val="bg2"/>
              </a:solidFill>
              <a:effectLst/>
            </a:endParaRPr>
          </a:p>
          <a:p>
            <a:pPr algn="just">
              <a:lnSpc>
                <a:spcPct val="110000"/>
              </a:lnSpc>
              <a:buClrTx/>
              <a:defRPr/>
            </a:pPr>
            <a:r>
              <a:rPr lang="en-US" altLang="zh-CN" sz="2400" b="1" dirty="0">
                <a:solidFill>
                  <a:schemeClr val="bg2"/>
                </a:solidFill>
                <a:effectLst/>
              </a:rPr>
              <a:t>F</a:t>
            </a:r>
            <a:r>
              <a:rPr lang="en-US" altLang="zh-CN" sz="2400" dirty="0">
                <a:solidFill>
                  <a:schemeClr val="bg2"/>
                </a:solidFill>
                <a:sym typeface="Symbol" pitchFamily="18" charset="2"/>
              </a:rPr>
              <a:t> </a:t>
            </a:r>
            <a:r>
              <a:rPr lang="en-US" altLang="zh-CN" sz="2400" b="1" dirty="0">
                <a:solidFill>
                  <a:schemeClr val="bg2"/>
                </a:solidFill>
                <a:effectLst/>
              </a:rPr>
              <a:t> Q</a:t>
            </a:r>
            <a:r>
              <a:rPr lang="zh-CN" altLang="en-US" sz="2400" b="1" dirty="0">
                <a:solidFill>
                  <a:schemeClr val="bg2"/>
                </a:solidFill>
                <a:effectLst/>
              </a:rPr>
              <a:t>：终态集。终态：可接收状态或结束状态。</a:t>
            </a:r>
          </a:p>
          <a:p>
            <a:pPr algn="just">
              <a:lnSpc>
                <a:spcPct val="110000"/>
              </a:lnSpc>
              <a:buClrTx/>
              <a:defRPr/>
            </a:pPr>
            <a:r>
              <a:rPr lang="en-US" altLang="zh-CN" sz="2800" b="1" dirty="0">
                <a:solidFill>
                  <a:schemeClr val="bg2"/>
                </a:solidFill>
                <a:effectLst/>
              </a:rPr>
              <a:t>δ</a:t>
            </a:r>
            <a:r>
              <a:rPr lang="en-US" altLang="zh-CN" sz="2400" b="1" dirty="0">
                <a:solidFill>
                  <a:schemeClr val="bg2"/>
                </a:solidFill>
                <a:effectLst/>
              </a:rPr>
              <a:t>:  </a:t>
            </a:r>
            <a:r>
              <a:rPr lang="zh-CN" altLang="en-US" sz="2400" b="1" dirty="0">
                <a:solidFill>
                  <a:schemeClr val="bg2"/>
                </a:solidFill>
                <a:effectLst/>
              </a:rPr>
              <a:t>转换函数     </a:t>
            </a:r>
            <a:r>
              <a:rPr lang="en-US" altLang="zh-CN" sz="2400" b="1" dirty="0">
                <a:solidFill>
                  <a:schemeClr val="bg2"/>
                </a:solidFill>
                <a:effectLst/>
              </a:rPr>
              <a:t>Q×Σ→Q</a:t>
            </a:r>
            <a:r>
              <a:rPr lang="en-US" altLang="zh-CN" sz="2400" b="1" dirty="0">
                <a:solidFill>
                  <a:schemeClr val="bg2"/>
                </a:solidFill>
                <a:effectLst>
                  <a:outerShdw blurRad="38100" dist="38100" dir="2700000" algn="tl">
                    <a:srgbClr val="FFFFFF"/>
                  </a:outerShdw>
                </a:effectLst>
              </a:rPr>
              <a:t>      </a:t>
            </a:r>
            <a:r>
              <a:rPr lang="zh-CN" altLang="en-US" sz="2400" b="1" dirty="0">
                <a:effectLst/>
              </a:rPr>
              <a:t>上的</a:t>
            </a:r>
            <a:r>
              <a:rPr lang="zh-CN" altLang="en-US" sz="2400" b="1" dirty="0">
                <a:solidFill>
                  <a:schemeClr val="hlink"/>
                </a:solidFill>
                <a:effectLst/>
              </a:rPr>
              <a:t>单值</a:t>
            </a:r>
            <a:r>
              <a:rPr lang="zh-CN" altLang="en-US" sz="2400" b="1" dirty="0">
                <a:effectLst/>
              </a:rPr>
              <a:t>映射。</a:t>
            </a:r>
          </a:p>
        </p:txBody>
      </p:sp>
      <p:sp>
        <p:nvSpPr>
          <p:cNvPr id="67590" name="Text Box 6"/>
          <p:cNvSpPr txBox="1">
            <a:spLocks noChangeArrowheads="1"/>
          </p:cNvSpPr>
          <p:nvPr/>
        </p:nvSpPr>
        <p:spPr bwMode="auto">
          <a:xfrm>
            <a:off x="1571625" y="5715000"/>
            <a:ext cx="6429375" cy="566738"/>
          </a:xfrm>
          <a:prstGeom prst="rect">
            <a:avLst/>
          </a:prstGeom>
          <a:solidFill>
            <a:schemeClr val="tx1">
              <a:lumMod val="85000"/>
            </a:schemeClr>
          </a:solidFill>
          <a:ln w="9525">
            <a:noFill/>
            <a:miter lim="800000"/>
            <a:headEnd/>
            <a:tailEnd/>
          </a:ln>
          <a:effectLst/>
        </p:spPr>
        <p:txBody>
          <a:bodyPr lIns="92075" tIns="46038" rIns="92075" bIns="46038">
            <a:spAutoFit/>
          </a:bodyPr>
          <a:lstStyle/>
          <a:p>
            <a:pPr algn="just">
              <a:lnSpc>
                <a:spcPct val="110000"/>
              </a:lnSpc>
              <a:spcBef>
                <a:spcPct val="50000"/>
              </a:spcBef>
              <a:buClr>
                <a:schemeClr val="folHlink"/>
              </a:buClr>
              <a:buSzPct val="75000"/>
              <a:buFont typeface="Monotype Sorts" pitchFamily="2" charset="2"/>
              <a:buNone/>
              <a:defRPr/>
            </a:pPr>
            <a:r>
              <a:rPr lang="en-US" altLang="zh-CN" dirty="0">
                <a:solidFill>
                  <a:schemeClr val="bg2"/>
                </a:solidFill>
                <a:effectLst>
                  <a:outerShdw blurRad="38100" dist="38100" dir="2700000" algn="tl">
                    <a:srgbClr val="000000">
                      <a:alpha val="43137"/>
                    </a:srgbClr>
                  </a:outerShdw>
                </a:effectLst>
                <a:latin typeface="+mj-lt"/>
              </a:rPr>
              <a:t>δ</a:t>
            </a:r>
            <a:r>
              <a:rPr lang="zh-CN" altLang="en-US" dirty="0">
                <a:solidFill>
                  <a:schemeClr val="bg2"/>
                </a:solidFill>
                <a:effectLst>
                  <a:outerShdw blurRad="38100" dist="38100" dir="2700000" algn="tl">
                    <a:srgbClr val="000000">
                      <a:alpha val="43137"/>
                    </a:srgbClr>
                  </a:outerShdw>
                </a:effectLst>
                <a:latin typeface="+mj-lt"/>
              </a:rPr>
              <a:t>（</a:t>
            </a:r>
            <a:r>
              <a:rPr lang="en-US" altLang="zh-CN" dirty="0">
                <a:solidFill>
                  <a:schemeClr val="bg2"/>
                </a:solidFill>
                <a:effectLst>
                  <a:outerShdw blurRad="38100" dist="38100" dir="2700000" algn="tl">
                    <a:srgbClr val="000000">
                      <a:alpha val="43137"/>
                    </a:srgbClr>
                  </a:outerShdw>
                </a:effectLst>
                <a:latin typeface="+mj-lt"/>
              </a:rPr>
              <a:t>q</a:t>
            </a:r>
            <a:r>
              <a:rPr lang="zh-CN" altLang="en-US" dirty="0">
                <a:solidFill>
                  <a:schemeClr val="bg2"/>
                </a:solidFill>
                <a:effectLst>
                  <a:outerShdw blurRad="38100" dist="38100" dir="2700000" algn="tl">
                    <a:srgbClr val="000000">
                      <a:alpha val="43137"/>
                    </a:srgbClr>
                  </a:outerShdw>
                </a:effectLst>
                <a:latin typeface="+mj-lt"/>
              </a:rPr>
              <a:t>，</a:t>
            </a:r>
            <a:r>
              <a:rPr lang="en-US" altLang="zh-CN" dirty="0">
                <a:solidFill>
                  <a:schemeClr val="bg2"/>
                </a:solidFill>
                <a:effectLst>
                  <a:outerShdw blurRad="38100" dist="38100" dir="2700000" algn="tl">
                    <a:srgbClr val="000000">
                      <a:alpha val="43137"/>
                    </a:srgbClr>
                  </a:outerShdw>
                </a:effectLst>
                <a:latin typeface="+mj-lt"/>
              </a:rPr>
              <a:t>a</a:t>
            </a:r>
            <a:r>
              <a:rPr lang="zh-CN" altLang="en-US" dirty="0">
                <a:solidFill>
                  <a:schemeClr val="bg2"/>
                </a:solidFill>
                <a:effectLst>
                  <a:outerShdw blurRad="38100" dist="38100" dir="2700000" algn="tl">
                    <a:srgbClr val="000000">
                      <a:alpha val="43137"/>
                    </a:srgbClr>
                  </a:outerShdw>
                </a:effectLst>
                <a:latin typeface="+mj-lt"/>
              </a:rPr>
              <a:t>）</a:t>
            </a:r>
            <a:r>
              <a:rPr lang="en-US" altLang="zh-CN" dirty="0">
                <a:solidFill>
                  <a:schemeClr val="bg2"/>
                </a:solidFill>
                <a:effectLst>
                  <a:outerShdw blurRad="38100" dist="38100" dir="2700000" algn="tl">
                    <a:srgbClr val="000000">
                      <a:alpha val="43137"/>
                    </a:srgbClr>
                  </a:outerShdw>
                </a:effectLst>
                <a:latin typeface="+mj-lt"/>
              </a:rPr>
              <a:t>=q’</a:t>
            </a:r>
            <a:r>
              <a:rPr lang="en-US" altLang="zh-CN" dirty="0">
                <a:effectLst>
                  <a:outerShdw blurRad="38100" dist="38100" dir="2700000" algn="tl">
                    <a:srgbClr val="000000">
                      <a:alpha val="43137"/>
                    </a:srgbClr>
                  </a:outerShdw>
                </a:effectLst>
                <a:latin typeface="+mj-lt"/>
              </a:rPr>
              <a:t>         </a:t>
            </a:r>
            <a:r>
              <a:rPr lang="en-US" altLang="zh-CN" sz="2400" dirty="0">
                <a:solidFill>
                  <a:schemeClr val="bg2"/>
                </a:solidFill>
                <a:effectLst>
                  <a:outerShdw blurRad="38100" dist="38100" dir="2700000" algn="tl">
                    <a:srgbClr val="000000">
                      <a:alpha val="43137"/>
                    </a:srgbClr>
                  </a:outerShdw>
                </a:effectLst>
                <a:latin typeface="+mj-lt"/>
              </a:rPr>
              <a:t>q∈Q</a:t>
            </a:r>
            <a:r>
              <a:rPr lang="zh-CN" altLang="en-US" sz="2400" dirty="0">
                <a:solidFill>
                  <a:schemeClr val="bg2"/>
                </a:solidFill>
                <a:effectLst>
                  <a:outerShdw blurRad="38100" dist="38100" dir="2700000" algn="tl">
                    <a:srgbClr val="000000">
                      <a:alpha val="43137"/>
                    </a:srgbClr>
                  </a:outerShdw>
                </a:effectLst>
                <a:latin typeface="+mj-lt"/>
              </a:rPr>
              <a:t>，</a:t>
            </a:r>
            <a:r>
              <a:rPr lang="en-US" altLang="zh-CN" sz="2400" dirty="0">
                <a:solidFill>
                  <a:schemeClr val="bg2"/>
                </a:solidFill>
                <a:effectLst>
                  <a:outerShdw blurRad="38100" dist="38100" dir="2700000" algn="tl">
                    <a:srgbClr val="000000">
                      <a:alpha val="43137"/>
                    </a:srgbClr>
                  </a:outerShdw>
                </a:effectLst>
                <a:latin typeface="+mj-lt"/>
              </a:rPr>
              <a:t>q’∈Q</a:t>
            </a:r>
            <a:r>
              <a:rPr lang="zh-CN" altLang="en-US" sz="2400" dirty="0">
                <a:solidFill>
                  <a:schemeClr val="bg2"/>
                </a:solidFill>
                <a:effectLst>
                  <a:outerShdw blurRad="38100" dist="38100" dir="2700000" algn="tl">
                    <a:srgbClr val="000000">
                      <a:alpha val="43137"/>
                    </a:srgbClr>
                  </a:outerShdw>
                </a:effectLst>
                <a:latin typeface="+mj-lt"/>
              </a:rPr>
              <a:t>，</a:t>
            </a:r>
            <a:r>
              <a:rPr lang="en-US" altLang="zh-CN" sz="2400" dirty="0">
                <a:solidFill>
                  <a:schemeClr val="bg2"/>
                </a:solidFill>
                <a:effectLst>
                  <a:outerShdw blurRad="38100" dist="38100" dir="2700000" algn="tl">
                    <a:srgbClr val="000000">
                      <a:alpha val="43137"/>
                    </a:srgbClr>
                  </a:outerShdw>
                </a:effectLst>
                <a:latin typeface="+mj-lt"/>
              </a:rPr>
              <a:t>a∈∑  </a:t>
            </a:r>
          </a:p>
        </p:txBody>
      </p:sp>
      <p:sp>
        <p:nvSpPr>
          <p:cNvPr id="12" name="AutoShape 7"/>
          <p:cNvSpPr>
            <a:spLocks noChangeArrowheads="1"/>
          </p:cNvSpPr>
          <p:nvPr/>
        </p:nvSpPr>
        <p:spPr bwMode="auto">
          <a:xfrm>
            <a:off x="3348038" y="4316413"/>
            <a:ext cx="4929187" cy="1071562"/>
          </a:xfrm>
          <a:prstGeom prst="wedgeRoundRectCallout">
            <a:avLst>
              <a:gd name="adj1" fmla="val -82065"/>
              <a:gd name="adj2" fmla="val 94943"/>
              <a:gd name="adj3" fmla="val 16667"/>
            </a:avLst>
          </a:prstGeom>
          <a:solidFill>
            <a:schemeClr val="accent1"/>
          </a:solidFill>
          <a:ln w="9525">
            <a:noFill/>
            <a:miter lim="800000"/>
            <a:headEnd/>
            <a:tailEnd/>
          </a:ln>
          <a:effectLst/>
        </p:spPr>
        <p:txBody>
          <a:bodyPr/>
          <a:lstStyle/>
          <a:p>
            <a:pPr>
              <a:lnSpc>
                <a:spcPct val="110000"/>
              </a:lnSpc>
              <a:spcBef>
                <a:spcPct val="20000"/>
              </a:spcBef>
              <a:buClr>
                <a:schemeClr val="folHlink"/>
              </a:buClr>
              <a:buSzPct val="75000"/>
              <a:buFont typeface="Monotype Sorts" pitchFamily="2" charset="2"/>
              <a:buNone/>
              <a:defRPr/>
            </a:pPr>
            <a:r>
              <a:rPr lang="zh-CN" altLang="en-US" sz="2400" dirty="0">
                <a:solidFill>
                  <a:schemeClr val="bg2"/>
                </a:solidFill>
                <a:effectLst>
                  <a:outerShdw blurRad="38100" dist="38100" dir="2700000" algn="tl">
                    <a:srgbClr val="000000">
                      <a:alpha val="43137"/>
                    </a:srgbClr>
                  </a:outerShdw>
                </a:effectLst>
                <a:latin typeface="+mj-lt"/>
              </a:rPr>
              <a:t>在当前状态为</a:t>
            </a:r>
            <a:r>
              <a:rPr lang="en-US" altLang="zh-CN" sz="2400" dirty="0">
                <a:solidFill>
                  <a:schemeClr val="bg2"/>
                </a:solidFill>
                <a:effectLst>
                  <a:outerShdw blurRad="38100" dist="38100" dir="2700000" algn="tl">
                    <a:srgbClr val="000000">
                      <a:alpha val="43137"/>
                    </a:srgbClr>
                  </a:outerShdw>
                </a:effectLst>
                <a:latin typeface="+mj-lt"/>
              </a:rPr>
              <a:t>q</a:t>
            </a:r>
            <a:r>
              <a:rPr lang="zh-CN" altLang="en-US" sz="2400" dirty="0">
                <a:solidFill>
                  <a:schemeClr val="bg2"/>
                </a:solidFill>
                <a:effectLst>
                  <a:outerShdw blurRad="38100" dist="38100" dir="2700000" algn="tl">
                    <a:srgbClr val="000000">
                      <a:alpha val="43137"/>
                    </a:srgbClr>
                  </a:outerShdw>
                </a:effectLst>
                <a:latin typeface="+mj-lt"/>
              </a:rPr>
              <a:t>，输入符号为</a:t>
            </a:r>
            <a:r>
              <a:rPr lang="en-US" altLang="zh-CN" sz="2400" dirty="0">
                <a:solidFill>
                  <a:schemeClr val="bg2"/>
                </a:solidFill>
                <a:effectLst>
                  <a:outerShdw blurRad="38100" dist="38100" dir="2700000" algn="tl">
                    <a:srgbClr val="000000">
                      <a:alpha val="43137"/>
                    </a:srgbClr>
                  </a:outerShdw>
                </a:effectLst>
                <a:latin typeface="+mj-lt"/>
              </a:rPr>
              <a:t>a</a:t>
            </a:r>
            <a:r>
              <a:rPr lang="zh-CN" altLang="en-US" sz="2400" dirty="0">
                <a:solidFill>
                  <a:schemeClr val="bg2"/>
                </a:solidFill>
                <a:effectLst>
                  <a:outerShdw blurRad="38100" dist="38100" dir="2700000" algn="tl">
                    <a:srgbClr val="000000">
                      <a:alpha val="43137"/>
                    </a:srgbClr>
                  </a:outerShdw>
                </a:effectLst>
                <a:latin typeface="+mj-lt"/>
              </a:rPr>
              <a:t>时，转换到下一个状态</a:t>
            </a:r>
            <a:r>
              <a:rPr lang="en-US" altLang="zh-CN" sz="2400" dirty="0">
                <a:solidFill>
                  <a:schemeClr val="bg2"/>
                </a:solidFill>
                <a:effectLst>
                  <a:outerShdw blurRad="38100" dist="38100" dir="2700000" algn="tl">
                    <a:srgbClr val="000000">
                      <a:alpha val="43137"/>
                    </a:srgbClr>
                  </a:outerShdw>
                </a:effectLst>
                <a:latin typeface="+mj-lt"/>
              </a:rPr>
              <a:t>q’</a:t>
            </a:r>
            <a:endParaRPr lang="zh-CN" altLang="en-US" sz="2400" dirty="0">
              <a:solidFill>
                <a:schemeClr val="bg2"/>
              </a:solidFill>
              <a:effectLst>
                <a:outerShdw blurRad="38100" dist="38100" dir="2700000" algn="tl">
                  <a:srgbClr val="000000">
                    <a:alpha val="43137"/>
                  </a:srgbClr>
                </a:outerShdw>
              </a:effectLst>
              <a:latin typeface="+mj-lt"/>
            </a:endParaRPr>
          </a:p>
        </p:txBody>
      </p:sp>
      <p:sp>
        <p:nvSpPr>
          <p:cNvPr id="13" name="AutoShape 73">
            <a:hlinkClick r:id="" action="ppaction://hlinkshowjump?jump=nextslide" highlightClick="1"/>
          </p:cNvPr>
          <p:cNvSpPr>
            <a:spLocks noChangeArrowheads="1"/>
          </p:cNvSpPr>
          <p:nvPr/>
        </p:nvSpPr>
        <p:spPr bwMode="auto">
          <a:xfrm>
            <a:off x="8807450" y="6505575"/>
            <a:ext cx="336550" cy="352425"/>
          </a:xfrm>
          <a:prstGeom prst="actionButtonForwardNext">
            <a:avLst/>
          </a:prstGeom>
          <a:solidFill>
            <a:srgbClr val="F8F8F8"/>
          </a:solidFill>
          <a:ln w="9525">
            <a:solidFill>
              <a:schemeClr val="tx1">
                <a:lumMod val="95000"/>
              </a:schemeClr>
            </a:solidFill>
            <a:miter lim="800000"/>
            <a:headEnd/>
            <a:tailEnd/>
          </a:ln>
          <a:effectLst/>
        </p:spPr>
        <p:txBody>
          <a:bodyPr wrap="none" anchor="ctr"/>
          <a:lstStyle/>
          <a:p>
            <a:pPr>
              <a:lnSpc>
                <a:spcPct val="110000"/>
              </a:lnSpc>
              <a:spcBef>
                <a:spcPct val="20000"/>
              </a:spcBef>
              <a:buClr>
                <a:schemeClr val="folHlink"/>
              </a:buClr>
              <a:buSzPct val="75000"/>
              <a:buFont typeface="Monotype Sorts" pitchFamily="2" charset="2"/>
              <a:buNone/>
              <a:defRPr/>
            </a:pPr>
            <a:endParaRPr lang="zh-CN" altLang="en-US">
              <a:effectLst>
                <a:outerShdw blurRad="38100" dist="38100" dir="2700000" algn="tl">
                  <a:srgbClr val="000000">
                    <a:alpha val="43137"/>
                  </a:srgbClr>
                </a:outerShdw>
              </a:effectLst>
            </a:endParaRPr>
          </a:p>
        </p:txBody>
      </p:sp>
      <p:sp>
        <p:nvSpPr>
          <p:cNvPr id="11" name="Rectangle 4"/>
          <p:cNvSpPr>
            <a:spLocks noChangeArrowheads="1"/>
          </p:cNvSpPr>
          <p:nvPr/>
        </p:nvSpPr>
        <p:spPr bwMode="auto">
          <a:xfrm>
            <a:off x="1337310" y="-27238"/>
            <a:ext cx="6629400"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lr>
                <a:schemeClr val="tx2"/>
              </a:buClr>
              <a:buSzPct val="75000"/>
              <a:buFont typeface="Monotype Sorts"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75000"/>
              <a:buFont typeface="Monotype Sorts" pitchFamily="2" charset="2"/>
              <a:buChar char="u"/>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5000"/>
              <a:buFont typeface="Monotype Sorts" pitchFamily="2" charset="2"/>
              <a:buChar char="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defRPr/>
            </a:pPr>
            <a:r>
              <a:rPr lang="en-US" altLang="zh-CN" sz="4000" dirty="0">
                <a:solidFill>
                  <a:srgbClr val="C00000"/>
                </a:solidFill>
                <a:effectLst>
                  <a:outerShdw blurRad="38100" dist="38100" dir="2700000" algn="tl">
                    <a:srgbClr val="000000">
                      <a:alpha val="43137"/>
                    </a:srgbClr>
                  </a:outerShdw>
                </a:effectLst>
                <a:latin typeface="+mj-lt"/>
                <a:ea typeface="+mj-ea"/>
                <a:cs typeface="+mj-cs"/>
              </a:rPr>
              <a:t>3.6.1 </a:t>
            </a:r>
            <a:r>
              <a:rPr lang="zh-CN" altLang="en-US" sz="4000" dirty="0">
                <a:solidFill>
                  <a:srgbClr val="C00000"/>
                </a:solidFill>
                <a:effectLst>
                  <a:outerShdw blurRad="38100" dist="38100" dir="2700000" algn="tl">
                    <a:srgbClr val="000000">
                      <a:alpha val="43137"/>
                    </a:srgbClr>
                  </a:outerShdw>
                </a:effectLst>
                <a:latin typeface="+mj-lt"/>
                <a:ea typeface="+mj-ea"/>
                <a:cs typeface="+mj-cs"/>
              </a:rPr>
              <a:t>确定的有穷自动机</a:t>
            </a:r>
            <a:r>
              <a:rPr lang="en-US" altLang="zh-CN" sz="4000" dirty="0">
                <a:solidFill>
                  <a:srgbClr val="C00000"/>
                </a:solidFill>
                <a:effectLst>
                  <a:outerShdw blurRad="38100" dist="38100" dir="2700000" algn="tl">
                    <a:srgbClr val="000000">
                      <a:alpha val="43137"/>
                    </a:srgbClr>
                  </a:outerShdw>
                </a:effectLst>
                <a:latin typeface="+mj-lt"/>
                <a:ea typeface="+mj-ea"/>
                <a:cs typeface="+mj-cs"/>
              </a:rPr>
              <a:t>DFA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blinds(horizontal)">
                                      <p:cBhvr>
                                        <p:cTn id="7" dur="500"/>
                                        <p:tgtEl>
                                          <p:spTgt spid="67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7592"/>
                                        </p:tgtEl>
                                        <p:attrNameLst>
                                          <p:attrName>style.visibility</p:attrName>
                                        </p:attrNameLst>
                                      </p:cBhvr>
                                      <p:to>
                                        <p:strVal val="visible"/>
                                      </p:to>
                                    </p:set>
                                    <p:animEffect transition="in" filter="dissolve">
                                      <p:cBhvr>
                                        <p:cTn id="12" dur="500"/>
                                        <p:tgtEl>
                                          <p:spTgt spid="675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7587">
                                            <p:txEl>
                                              <p:pRg st="1" end="1"/>
                                            </p:txEl>
                                          </p:spTgt>
                                        </p:tgtEl>
                                        <p:attrNameLst>
                                          <p:attrName>style.visibility</p:attrName>
                                        </p:attrNameLst>
                                      </p:cBhvr>
                                      <p:to>
                                        <p:strVal val="visible"/>
                                      </p:to>
                                    </p:set>
                                    <p:animEffect transition="in" filter="blinds(horizontal)">
                                      <p:cBhvr>
                                        <p:cTn id="17" dur="500"/>
                                        <p:tgtEl>
                                          <p:spTgt spid="6758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7587">
                                            <p:txEl>
                                              <p:pRg st="2" end="2"/>
                                            </p:txEl>
                                          </p:spTgt>
                                        </p:tgtEl>
                                        <p:attrNameLst>
                                          <p:attrName>style.visibility</p:attrName>
                                        </p:attrNameLst>
                                      </p:cBhvr>
                                      <p:to>
                                        <p:strVal val="visible"/>
                                      </p:to>
                                    </p:set>
                                    <p:animEffect transition="in" filter="blinds(horizontal)">
                                      <p:cBhvr>
                                        <p:cTn id="22" dur="500"/>
                                        <p:tgtEl>
                                          <p:spTgt spid="6758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7587">
                                            <p:txEl>
                                              <p:pRg st="3" end="3"/>
                                            </p:txEl>
                                          </p:spTgt>
                                        </p:tgtEl>
                                        <p:attrNameLst>
                                          <p:attrName>style.visibility</p:attrName>
                                        </p:attrNameLst>
                                      </p:cBhvr>
                                      <p:to>
                                        <p:strVal val="visible"/>
                                      </p:to>
                                    </p:set>
                                    <p:animEffect transition="in" filter="blinds(horizontal)">
                                      <p:cBhvr>
                                        <p:cTn id="27" dur="500"/>
                                        <p:tgtEl>
                                          <p:spTgt spid="6758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7587">
                                            <p:txEl>
                                              <p:pRg st="4" end="4"/>
                                            </p:txEl>
                                          </p:spTgt>
                                        </p:tgtEl>
                                        <p:attrNameLst>
                                          <p:attrName>style.visibility</p:attrName>
                                        </p:attrNameLst>
                                      </p:cBhvr>
                                      <p:to>
                                        <p:strVal val="visible"/>
                                      </p:to>
                                    </p:set>
                                    <p:animEffect transition="in" filter="blinds(horizontal)">
                                      <p:cBhvr>
                                        <p:cTn id="32" dur="500"/>
                                        <p:tgtEl>
                                          <p:spTgt spid="67587">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7587">
                                            <p:txEl>
                                              <p:pRg st="5" end="5"/>
                                            </p:txEl>
                                          </p:spTgt>
                                        </p:tgtEl>
                                        <p:attrNameLst>
                                          <p:attrName>style.visibility</p:attrName>
                                        </p:attrNameLst>
                                      </p:cBhvr>
                                      <p:to>
                                        <p:strVal val="visible"/>
                                      </p:to>
                                    </p:set>
                                    <p:animEffect transition="in" filter="blinds(horizontal)">
                                      <p:cBhvr>
                                        <p:cTn id="37" dur="500"/>
                                        <p:tgtEl>
                                          <p:spTgt spid="67587">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7593"/>
                                        </p:tgtEl>
                                        <p:attrNameLst>
                                          <p:attrName>style.visibility</p:attrName>
                                        </p:attrNameLst>
                                      </p:cBhvr>
                                      <p:to>
                                        <p:strVal val="visible"/>
                                      </p:to>
                                    </p:set>
                                    <p:animEffect transition="in" filter="dissolve">
                                      <p:cBhvr>
                                        <p:cTn id="42" dur="500"/>
                                        <p:tgtEl>
                                          <p:spTgt spid="6759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7590"/>
                                        </p:tgtEl>
                                        <p:attrNameLst>
                                          <p:attrName>style.visibility</p:attrName>
                                        </p:attrNameLst>
                                      </p:cBhvr>
                                      <p:to>
                                        <p:strVal val="visible"/>
                                      </p:to>
                                    </p:set>
                                    <p:animEffect transition="in" filter="dissolve">
                                      <p:cBhvr>
                                        <p:cTn id="47" dur="500"/>
                                        <p:tgtEl>
                                          <p:spTgt spid="6759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8" presetClass="entr" presetSubtype="16"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diamond(in)">
                                      <p:cBhvr>
                                        <p:cTn id="52" dur="2000"/>
                                        <p:tgtEl>
                                          <p:spTgt spid="12"/>
                                        </p:tgtEl>
                                      </p:cBhvr>
                                    </p:animEffect>
                                  </p:childTnLst>
                                </p:cTn>
                              </p:par>
                            </p:childTnLst>
                          </p:cTn>
                        </p:par>
                        <p:par>
                          <p:cTn id="53" fill="hold" nodeType="afterGroup">
                            <p:stCondLst>
                              <p:cond delay="2000"/>
                            </p:stCondLst>
                            <p:childTnLst>
                              <p:par>
                                <p:cTn id="54" presetID="2" presetClass="entr" presetSubtype="6" fill="hold" grpId="0" nodeType="afterEffect">
                                  <p:stCondLst>
                                    <p:cond delay="0"/>
                                  </p:stCondLst>
                                  <p:childTnLst>
                                    <p:set>
                                      <p:cBhvr>
                                        <p:cTn id="55" dur="1" fill="hold">
                                          <p:stCondLst>
                                            <p:cond delay="0"/>
                                          </p:stCondLst>
                                        </p:cTn>
                                        <p:tgtEl>
                                          <p:spTgt spid="13"/>
                                        </p:tgtEl>
                                        <p:attrNameLst>
                                          <p:attrName>style.visibility</p:attrName>
                                        </p:attrNameLst>
                                      </p:cBhvr>
                                      <p:to>
                                        <p:strVal val="visible"/>
                                      </p:to>
                                    </p:set>
                                    <p:anim calcmode="lin" valueType="num">
                                      <p:cBhvr additive="base">
                                        <p:cTn id="56" dur="500" fill="hold"/>
                                        <p:tgtEl>
                                          <p:spTgt spid="13"/>
                                        </p:tgtEl>
                                        <p:attrNameLst>
                                          <p:attrName>ppt_x</p:attrName>
                                        </p:attrNameLst>
                                      </p:cBhvr>
                                      <p:tavLst>
                                        <p:tav tm="0">
                                          <p:val>
                                            <p:strVal val="1+#ppt_w/2"/>
                                          </p:val>
                                        </p:tav>
                                        <p:tav tm="100000">
                                          <p:val>
                                            <p:strVal val="#ppt_x"/>
                                          </p:val>
                                        </p:tav>
                                      </p:tavLst>
                                    </p:anim>
                                    <p:anim calcmode="lin" valueType="num">
                                      <p:cBhvr additive="base">
                                        <p:cTn id="5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3" grpId="0" animBg="1"/>
      <p:bldP spid="67592" grpId="0" animBg="1"/>
      <p:bldP spid="67590" grpId="0" animBg="1"/>
      <p:bldP spid="12" grpId="0" animBg="1"/>
      <p:bldP spid="13" grpId="0" animBg="1"/>
    </p:bldLst>
  </p:timing>
</p:sld>
</file>

<file path=ppt/theme/theme1.xml><?xml version="1.0" encoding="utf-8"?>
<a:theme xmlns:a="http://schemas.openxmlformats.org/drawingml/2006/main" name="Azure">
  <a:themeElements>
    <a:clrScheme name="">
      <a:dk1>
        <a:srgbClr val="000000"/>
      </a:dk1>
      <a:lt1>
        <a:srgbClr val="FFFFFF"/>
      </a:lt1>
      <a:dk2>
        <a:srgbClr val="3333FF"/>
      </a:dk2>
      <a:lt2>
        <a:srgbClr val="00FFFF"/>
      </a:lt2>
      <a:accent1>
        <a:srgbClr val="00CCCC"/>
      </a:accent1>
      <a:accent2>
        <a:srgbClr val="CC99FF"/>
      </a:accent2>
      <a:accent3>
        <a:srgbClr val="ADADFF"/>
      </a:accent3>
      <a:accent4>
        <a:srgbClr val="DADADA"/>
      </a:accent4>
      <a:accent5>
        <a:srgbClr val="AAE2E2"/>
      </a:accent5>
      <a:accent6>
        <a:srgbClr val="B98AE7"/>
      </a:accent6>
      <a:hlink>
        <a:srgbClr val="FF3300"/>
      </a:hlink>
      <a:folHlink>
        <a:srgbClr val="6699FF"/>
      </a:folHlink>
    </a:clrScheme>
    <a:fontScheme name="Azur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457200" marR="0" indent="0" algn="l" defTabSz="914400" rtl="0" eaLnBrk="0" fontAlgn="base" latinLnBrk="0" hangingPunct="0">
          <a:lnSpc>
            <a:spcPct val="110000"/>
          </a:lnSpc>
          <a:spcBef>
            <a:spcPct val="20000"/>
          </a:spcBef>
          <a:spcAft>
            <a:spcPct val="0"/>
          </a:spcAft>
          <a:buClr>
            <a:schemeClr val="folHlink"/>
          </a:buClr>
          <a:buSzPct val="75000"/>
          <a:buFont typeface="Monotype Sorts" pitchFamily="2" charset="2"/>
          <a:buNone/>
          <a:tabLst/>
          <a:defRPr kumimoji="1" lang="zh-CN" altLang="en-US" sz="2800" b="1" i="0" u="none" strike="noStrike" cap="none" normalizeH="0" baseline="0" smtClean="0">
            <a:ln>
              <a:noFill/>
            </a:ln>
            <a:solidFill>
              <a:srgbClr val="FFFF00"/>
            </a:solidFill>
            <a:effectLst>
              <a:outerShdw blurRad="38100" dist="38100" dir="2700000" algn="tl">
                <a:srgbClr val="000000">
                  <a:alpha val="43137"/>
                </a:srgbClr>
              </a:outerShdw>
            </a:effectLst>
            <a:latin typeface="宋体" pitchFamily="2" charset="-122"/>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457200" marR="0" indent="0" algn="l" defTabSz="914400" rtl="0" eaLnBrk="0" fontAlgn="base" latinLnBrk="0" hangingPunct="0">
          <a:lnSpc>
            <a:spcPct val="110000"/>
          </a:lnSpc>
          <a:spcBef>
            <a:spcPct val="20000"/>
          </a:spcBef>
          <a:spcAft>
            <a:spcPct val="0"/>
          </a:spcAft>
          <a:buClr>
            <a:schemeClr val="folHlink"/>
          </a:buClr>
          <a:buSzPct val="75000"/>
          <a:buFont typeface="Monotype Sorts" pitchFamily="2" charset="2"/>
          <a:buNone/>
          <a:tabLst/>
          <a:defRPr kumimoji="1" lang="zh-CN" altLang="en-US" sz="2800" b="1" i="0" u="none" strike="noStrike" cap="none" normalizeH="0" baseline="0" smtClean="0">
            <a:ln>
              <a:noFill/>
            </a:ln>
            <a:solidFill>
              <a:srgbClr val="FFFF00"/>
            </a:solidFill>
            <a:effectLst>
              <a:outerShdw blurRad="38100" dist="38100" dir="2700000" algn="tl">
                <a:srgbClr val="000000">
                  <a:alpha val="43137"/>
                </a:srgbClr>
              </a:outerShdw>
            </a:effectLst>
            <a:latin typeface="宋体" pitchFamily="2" charset="-122"/>
            <a:ea typeface="宋体" pitchFamily="2" charset="-122"/>
          </a:defRPr>
        </a:defPPr>
      </a:lstStyle>
    </a:lnDef>
  </a:objectDefaults>
  <a:extraClrSchemeLst>
    <a:extraClrScheme>
      <a:clrScheme name="Azure 1">
        <a:dk1>
          <a:srgbClr val="000000"/>
        </a:dk1>
        <a:lt1>
          <a:srgbClr val="FFFFFF"/>
        </a:lt1>
        <a:dk2>
          <a:srgbClr val="3333FF"/>
        </a:dk2>
        <a:lt2>
          <a:srgbClr val="00FFFF"/>
        </a:lt2>
        <a:accent1>
          <a:srgbClr val="00CCCC"/>
        </a:accent1>
        <a:accent2>
          <a:srgbClr val="CC99FF"/>
        </a:accent2>
        <a:accent3>
          <a:srgbClr val="ADADFF"/>
        </a:accent3>
        <a:accent4>
          <a:srgbClr val="DADADA"/>
        </a:accent4>
        <a:accent5>
          <a:srgbClr val="AAE2E2"/>
        </a:accent5>
        <a:accent6>
          <a:srgbClr val="B98AE7"/>
        </a:accent6>
        <a:hlink>
          <a:srgbClr val="6600CC"/>
        </a:hlink>
        <a:folHlink>
          <a:srgbClr val="6699FF"/>
        </a:folHlink>
      </a:clrScheme>
      <a:clrMap bg1="dk2" tx1="lt1" bg2="dk1" tx2="lt2" accent1="accent1" accent2="accent2" accent3="accent3" accent4="accent4" accent5="accent5" accent6="accent6" hlink="hlink" folHlink="folHlink"/>
    </a:extraClrScheme>
    <a:extraClrScheme>
      <a:clrScheme name="Azure 2">
        <a:dk1>
          <a:srgbClr val="000000"/>
        </a:dk1>
        <a:lt1>
          <a:srgbClr val="CCECFF"/>
        </a:lt1>
        <a:dk2>
          <a:srgbClr val="330099"/>
        </a:dk2>
        <a:lt2>
          <a:srgbClr val="0099CC"/>
        </a:lt2>
        <a:accent1>
          <a:srgbClr val="009999"/>
        </a:accent1>
        <a:accent2>
          <a:srgbClr val="FF99CC"/>
        </a:accent2>
        <a:accent3>
          <a:srgbClr val="E2F4FF"/>
        </a:accent3>
        <a:accent4>
          <a:srgbClr val="000000"/>
        </a:accent4>
        <a:accent5>
          <a:srgbClr val="AACACA"/>
        </a:accent5>
        <a:accent6>
          <a:srgbClr val="E78AB9"/>
        </a:accent6>
        <a:hlink>
          <a:srgbClr val="6600CC"/>
        </a:hlink>
        <a:folHlink>
          <a:srgbClr val="3366FF"/>
        </a:folHlink>
      </a:clrScheme>
      <a:clrMap bg1="lt1" tx1="dk1" bg2="lt2" tx2="dk2" accent1="accent1" accent2="accent2" accent3="accent3" accent4="accent4" accent5="accent5" accent6="accent6" hlink="hlink" folHlink="folHlink"/>
    </a:extraClrScheme>
    <a:extraClrScheme>
      <a:clrScheme name="Azure 3">
        <a:dk1>
          <a:srgbClr val="000000"/>
        </a:dk1>
        <a:lt1>
          <a:srgbClr val="FFFFFF"/>
        </a:lt1>
        <a:dk2>
          <a:srgbClr val="000000"/>
        </a:dk2>
        <a:lt2>
          <a:srgbClr val="CBCBCB"/>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D:\MSOffice\Template\Presentation Designs\Azure.pot</Template>
  <TotalTime>16569</TotalTime>
  <Words>5548</Words>
  <Application>Microsoft Macintosh PowerPoint</Application>
  <PresentationFormat>全屏显示(4:3)</PresentationFormat>
  <Paragraphs>1089</Paragraphs>
  <Slides>63</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63</vt:i4>
      </vt:variant>
    </vt:vector>
  </HeadingPairs>
  <TitlesOfParts>
    <vt:vector size="75" baseType="lpstr">
      <vt:lpstr>仿宋_GB2312</vt:lpstr>
      <vt:lpstr>楷体_GB2312</vt:lpstr>
      <vt:lpstr>隶书</vt:lpstr>
      <vt:lpstr>宋体</vt:lpstr>
      <vt:lpstr>Arial</vt:lpstr>
      <vt:lpstr>Arial Black</vt:lpstr>
      <vt:lpstr>Monotype Sorts</vt:lpstr>
      <vt:lpstr>Symbol</vt:lpstr>
      <vt:lpstr>Tahoma</vt:lpstr>
      <vt:lpstr>Times New Roman</vt:lpstr>
      <vt:lpstr>Wingdings</vt:lpstr>
      <vt:lpstr>Azure</vt:lpstr>
      <vt:lpstr>第3章  词法分析</vt:lpstr>
      <vt:lpstr>自　动　机</vt:lpstr>
      <vt:lpstr>自动机理论的发展</vt:lpstr>
      <vt:lpstr>PowerPoint 演示文稿</vt:lpstr>
      <vt:lpstr>有穷自动机</vt:lpstr>
      <vt:lpstr>PowerPoint 演示文稿</vt:lpstr>
      <vt:lpstr>PowerPoint 演示文稿</vt:lpstr>
      <vt:lpstr>PowerPoint 演示文稿</vt:lpstr>
      <vt:lpstr>定义</vt:lpstr>
      <vt:lpstr>PowerPoint 演示文稿</vt:lpstr>
      <vt:lpstr>PowerPoint 演示文稿</vt:lpstr>
      <vt:lpstr>PowerPoint 演示文稿</vt:lpstr>
      <vt:lpstr>扩充的状态转换函数</vt:lpstr>
      <vt:lpstr>符号串t被 DFA M接受</vt:lpstr>
      <vt:lpstr>符号串t被DFA M接受</vt:lpstr>
      <vt:lpstr>PowerPoint 演示文稿</vt:lpstr>
      <vt:lpstr>PowerPoint 演示文稿</vt:lpstr>
      <vt:lpstr>PowerPoint 演示文稿</vt:lpstr>
      <vt:lpstr>PowerPoint 演示文稿</vt:lpstr>
      <vt:lpstr>PowerPoint 演示文稿</vt:lpstr>
      <vt:lpstr>扩充的状态转换函数</vt:lpstr>
      <vt:lpstr>PowerPoint 演示文稿</vt:lpstr>
      <vt:lpstr>PowerPoint 演示文稿</vt:lpstr>
      <vt:lpstr>PowerPoint 演示文稿</vt:lpstr>
      <vt:lpstr>3.6.3  NFA           DFA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3.6.4 正规式和有穷自动机的等价性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3.6.6 根据DFA构造词法分析程序 </vt:lpstr>
      <vt:lpstr>PowerPoint 演示文稿</vt:lpstr>
      <vt:lpstr>PowerPoint 演示文稿</vt:lpstr>
      <vt:lpstr>PowerPoint 演示文稿</vt:lpstr>
      <vt:lpstr>本章小结</vt:lpstr>
      <vt:lpstr>本章小结</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《编译原理》</dc:title>
  <dc:subject>第4章</dc:subject>
  <dc:creator>shiyimin</dc:creator>
  <cp:keywords>词法分析</cp:keywords>
  <cp:lastModifiedBy>Mi Zetian</cp:lastModifiedBy>
  <cp:revision>2411</cp:revision>
  <dcterms:created xsi:type="dcterms:W3CDTF">1995-06-17T23:31:02Z</dcterms:created>
  <dcterms:modified xsi:type="dcterms:W3CDTF">2020-10-07T05:23:41Z</dcterms:modified>
</cp:coreProperties>
</file>