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950" r:id="rId2"/>
    <p:sldId id="965" r:id="rId3"/>
    <p:sldId id="966" r:id="rId4"/>
    <p:sldId id="902" r:id="rId5"/>
    <p:sldId id="875" r:id="rId6"/>
    <p:sldId id="1012" r:id="rId7"/>
    <p:sldId id="883" r:id="rId8"/>
    <p:sldId id="887" r:id="rId9"/>
    <p:sldId id="878" r:id="rId10"/>
    <p:sldId id="885" r:id="rId11"/>
    <p:sldId id="951" r:id="rId12"/>
    <p:sldId id="1002" r:id="rId13"/>
    <p:sldId id="971" r:id="rId14"/>
    <p:sldId id="1001" r:id="rId15"/>
    <p:sldId id="972" r:id="rId16"/>
    <p:sldId id="893" r:id="rId17"/>
    <p:sldId id="959" r:id="rId18"/>
    <p:sldId id="958" r:id="rId19"/>
    <p:sldId id="987" r:id="rId20"/>
    <p:sldId id="988" r:id="rId21"/>
    <p:sldId id="991" r:id="rId22"/>
    <p:sldId id="992" r:id="rId23"/>
    <p:sldId id="976" r:id="rId24"/>
    <p:sldId id="993" r:id="rId25"/>
    <p:sldId id="954" r:id="rId26"/>
    <p:sldId id="1005" r:id="rId27"/>
    <p:sldId id="1006" r:id="rId28"/>
    <p:sldId id="900" r:id="rId29"/>
    <p:sldId id="995" r:id="rId30"/>
    <p:sldId id="940" r:id="rId31"/>
    <p:sldId id="941" r:id="rId32"/>
    <p:sldId id="953" r:id="rId33"/>
    <p:sldId id="949" r:id="rId34"/>
    <p:sldId id="938" r:id="rId35"/>
    <p:sldId id="955" r:id="rId36"/>
    <p:sldId id="968" r:id="rId37"/>
    <p:sldId id="985" r:id="rId38"/>
    <p:sldId id="969" r:id="rId39"/>
    <p:sldId id="970" r:id="rId40"/>
    <p:sldId id="1013" r:id="rId41"/>
    <p:sldId id="990" r:id="rId42"/>
    <p:sldId id="973" r:id="rId43"/>
    <p:sldId id="981" r:id="rId44"/>
    <p:sldId id="982" r:id="rId45"/>
    <p:sldId id="1009" r:id="rId46"/>
    <p:sldId id="1010" r:id="rId47"/>
    <p:sldId id="1011" r:id="rId48"/>
    <p:sldId id="994" r:id="rId49"/>
    <p:sldId id="984" r:id="rId50"/>
    <p:sldId id="1004" r:id="rId51"/>
    <p:sldId id="944" r:id="rId52"/>
    <p:sldId id="1007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00"/>
    <a:srgbClr val="008A3E"/>
    <a:srgbClr val="E1FFFF"/>
    <a:srgbClr val="FF00FF"/>
    <a:srgbClr val="006600"/>
    <a:srgbClr val="FF3300"/>
    <a:srgbClr val="F6926A"/>
    <a:srgbClr val="FF6561"/>
    <a:srgbClr val="FFFF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4705" autoAdjust="0"/>
  </p:normalViewPr>
  <p:slideViewPr>
    <p:cSldViewPr>
      <p:cViewPr varScale="1">
        <p:scale>
          <a:sx n="108" d="100"/>
          <a:sy n="108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6" d="100"/>
        <a:sy n="56" d="100"/>
      </p:scale>
      <p:origin x="0" y="-2452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087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buSzTx/>
              <a:buFontTx/>
              <a:buNone/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745B13-249F-4CA7-8B8E-F9DAAE08C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8739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745B13-249F-4CA7-8B8E-F9DAAE08C0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5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A05FB696-C7DD-4545-87C3-A14A6A842B5A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右部多个侯选式的第一个符号相同时</a:t>
            </a:r>
          </a:p>
        </p:txBody>
      </p:sp>
    </p:spTree>
    <p:extLst>
      <p:ext uri="{BB962C8B-B14F-4D97-AF65-F5344CB8AC3E}">
        <p14:creationId xmlns:p14="http://schemas.microsoft.com/office/powerpoint/2010/main" val="39677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DFBA0A57-3382-4E0F-B6A8-10A4310E5141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7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87FEBD27-A845-414C-9EC2-C94625ECB5C6}" type="slidenum">
              <a:rPr lang="en-US" altLang="zh-CN" sz="10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D688-3BD0-46FC-BE15-A312CCF7031A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DFA37-2197-4097-ABC7-CD5E3E4DF0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2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A0A2-51DE-4318-9AA6-85A43FA461A7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E584B-B54D-48CE-A90E-69EB3CA94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9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ED70D-E10F-492E-8706-9266CBB8E79E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21BEA-25E2-404E-AD70-3259E1EDC2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08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0AE97-193D-4048-A939-8554F8CC30C2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634F4-9E0A-42C8-B319-85473D5E4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8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A51FE-008E-46EC-A3A4-2DC0A205729D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06C39-F3F2-49CB-B961-4D84C7F35F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A91ED-2134-4E94-863E-03A0F294FFF1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4ABCE-FD1F-4797-9DF1-3F917F3D5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01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DAA55-7772-4A77-8611-6D6EFBAB8DBE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1A56-1A41-4CC2-9DBF-03AB33227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9547-7524-4747-898C-3AF75860630C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6F27-457B-4A05-924F-DEBB373389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64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6A78A-C9BE-48A2-BE44-1B39B7A1D50E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E789-5F51-4192-96E1-B9BC04B4F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7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D2C2E-DD7A-4D58-A6B7-D7A06978242D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DC9E-0A63-4A15-BADC-DB1EB51A8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3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FD9AC-3494-4927-83C9-53DDA861FE0D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DE548-1E6A-43D2-B66B-BCE10AF9B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42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78D1-A2E9-4894-8939-003C5D09E4A0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B2FD-80FC-445D-9224-18FAC9A9C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A241-51B9-4E3D-B57E-B1EB2DD9F69F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8F075-283C-46A2-873D-03CB7AF3A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8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3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invGray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endParaRPr lang="zh-CN" altLang="en-US"/>
            </a:p>
          </p:txBody>
        </p:sp>
        <p:grpSp>
          <p:nvGrpSpPr>
            <p:cNvPr id="1033" name="Group 32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1034" name="Rectangle 3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Rectangle 4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Rectangle 5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Rectangle 6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Rectangle 7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Rectangle 8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0" name="Rectangle 9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1" name="Rectangle 10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Rectangle 11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Rectangle 12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4" name="Rectangle 13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5" name="Rectangle 14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6" name="Rectangle 15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7" name="Rectangle 16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8" name="Rectangle 17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9" name="Rectangle 18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0" name="Rectangle 19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1" name="Rectangle 20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2" name="Rectangle 21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Rectangle 22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4" name="Rectangle 23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5" name="Rectangle 24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6" name="Rectangle 25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Rectangle 26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Rectangle 27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" name="Rectangle 28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" name="Rectangle 29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" name="Rectangle 30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" name="Rectangle 31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algn="ctr"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pitchFamily="2" charset="2"/>
                  <a:defRPr kumimoji="1" sz="2400" b="1">
                    <a:solidFill>
                      <a:schemeClr val="bg2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C1063FF-56C7-475D-BF91-5127C9BD9A97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2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B19AF4-52AA-48FF-A4F6-F77D0775A8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196B3-35EB-4823-8E83-461774B705C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850946" name="Rectangle 2"/>
          <p:cNvSpPr>
            <a:spLocks noGrp="1" noChangeArrowheads="1"/>
          </p:cNvSpPr>
          <p:nvPr/>
        </p:nvSpPr>
        <p:spPr bwMode="auto">
          <a:xfrm>
            <a:off x="1143000" y="1768475"/>
            <a:ext cx="3457575" cy="6492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0"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语法分析的任务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/>
        </p:nvSpPr>
        <p:spPr bwMode="auto">
          <a:xfrm>
            <a:off x="328613" y="2614613"/>
            <a:ext cx="64436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</a:rPr>
              <a:t>检查</a:t>
            </a:r>
            <a:r>
              <a:rPr kumimoji="0"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单词符号序列是否符合语言的文法 </a:t>
            </a:r>
            <a:r>
              <a:rPr kumimoji="0" lang="en-US" altLang="zh-CN" sz="2800">
                <a:solidFill>
                  <a:schemeClr val="bg2"/>
                </a:solidFill>
              </a:rPr>
              <a:t>——</a:t>
            </a:r>
            <a:r>
              <a:rPr kumimoji="0"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句子</a:t>
            </a:r>
            <a:r>
              <a:rPr kumimoji="0"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6934200" y="3784600"/>
            <a:ext cx="1747838" cy="457200"/>
          </a:xfrm>
          <a:prstGeom prst="rect">
            <a:avLst/>
          </a:prstGeom>
          <a:solidFill>
            <a:srgbClr val="AD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CC3300"/>
                </a:solidFill>
                <a:ea typeface="黑体" panose="02010609060101010101" pitchFamily="49" charset="-122"/>
              </a:rPr>
              <a:t>分析器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7726363" y="2921000"/>
            <a:ext cx="971550" cy="908050"/>
            <a:chOff x="2290" y="3385"/>
            <a:chExt cx="612" cy="572"/>
          </a:xfrm>
        </p:grpSpPr>
        <p:sp>
          <p:nvSpPr>
            <p:cNvPr id="16401" name="Rectangle 10"/>
            <p:cNvSpPr>
              <a:spLocks noChangeArrowheads="1"/>
            </p:cNvSpPr>
            <p:nvPr/>
          </p:nvSpPr>
          <p:spPr bwMode="auto">
            <a:xfrm>
              <a:off x="2336" y="347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bg2"/>
                  </a:solidFill>
                </a:rPr>
                <a:t>单词</a:t>
              </a:r>
            </a:p>
          </p:txBody>
        </p:sp>
        <p:sp>
          <p:nvSpPr>
            <p:cNvPr id="16402" name="Line 8"/>
            <p:cNvSpPr>
              <a:spLocks noChangeShapeType="1"/>
            </p:cNvSpPr>
            <p:nvPr/>
          </p:nvSpPr>
          <p:spPr bwMode="auto">
            <a:xfrm>
              <a:off x="2290" y="3385"/>
              <a:ext cx="1" cy="5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726363" y="4289425"/>
            <a:ext cx="1327150" cy="990600"/>
            <a:chOff x="3515" y="3696"/>
            <a:chExt cx="836" cy="624"/>
          </a:xfrm>
        </p:grpSpPr>
        <p:sp>
          <p:nvSpPr>
            <p:cNvPr id="16399" name="Rectangle 11"/>
            <p:cNvSpPr>
              <a:spLocks noChangeArrowheads="1"/>
            </p:cNvSpPr>
            <p:nvPr/>
          </p:nvSpPr>
          <p:spPr bwMode="auto">
            <a:xfrm>
              <a:off x="3560" y="383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bg2"/>
                  </a:solidFill>
                </a:rPr>
                <a:t>分析树</a:t>
              </a:r>
            </a:p>
          </p:txBody>
        </p:sp>
        <p:sp>
          <p:nvSpPr>
            <p:cNvPr id="16400" name="Line 9"/>
            <p:cNvSpPr>
              <a:spLocks noChangeShapeType="1"/>
            </p:cNvSpPr>
            <p:nvPr/>
          </p:nvSpPr>
          <p:spPr bwMode="auto">
            <a:xfrm>
              <a:off x="3515" y="3696"/>
              <a:ext cx="1" cy="6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673850" y="1054100"/>
            <a:ext cx="2089150" cy="4710113"/>
            <a:chOff x="3969" y="618"/>
            <a:chExt cx="1316" cy="2967"/>
          </a:xfrm>
        </p:grpSpPr>
        <p:sp>
          <p:nvSpPr>
            <p:cNvPr id="16395" name="Rectangle 5"/>
            <p:cNvSpPr>
              <a:spLocks noChangeArrowheads="1"/>
            </p:cNvSpPr>
            <p:nvPr/>
          </p:nvSpPr>
          <p:spPr bwMode="auto">
            <a:xfrm>
              <a:off x="4105" y="1525"/>
              <a:ext cx="998" cy="240"/>
            </a:xfrm>
            <a:prstGeom prst="rect">
              <a:avLst/>
            </a:prstGeom>
            <a:solidFill>
              <a:srgbClr val="AD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0" rIns="92075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bg2"/>
                  </a:solidFill>
                </a:rPr>
                <a:t>扫描器</a:t>
              </a:r>
            </a:p>
          </p:txBody>
        </p:sp>
        <p:sp>
          <p:nvSpPr>
            <p:cNvPr id="16396" name="Rectangle 7"/>
            <p:cNvSpPr>
              <a:spLocks noChangeArrowheads="1"/>
            </p:cNvSpPr>
            <p:nvPr/>
          </p:nvSpPr>
          <p:spPr bwMode="auto">
            <a:xfrm>
              <a:off x="3969" y="3249"/>
              <a:ext cx="1316" cy="336"/>
            </a:xfrm>
            <a:prstGeom prst="rect">
              <a:avLst/>
            </a:prstGeom>
            <a:solidFill>
              <a:srgbClr val="ADFF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>
                  <a:solidFill>
                    <a:schemeClr val="bg2"/>
                  </a:solidFill>
                </a:rPr>
                <a:t>语义处理</a:t>
              </a: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4623" y="954"/>
              <a:ext cx="1" cy="57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4150" y="618"/>
              <a:ext cx="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bg2"/>
                  </a:solidFill>
                </a:rPr>
                <a:t>源程序</a:t>
              </a:r>
            </a:p>
          </p:txBody>
        </p:sp>
      </p:grp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557213" y="-17463"/>
            <a:ext cx="84963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第</a:t>
            </a:r>
            <a:r>
              <a:rPr lang="en-US" altLang="zh-CN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4</a:t>
            </a:r>
            <a:r>
              <a:rPr lang="zh-CN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_GB2312" pitchFamily="49" charset="-122"/>
              </a:rPr>
              <a:t>章  自顶向下语法分析方法</a:t>
            </a:r>
          </a:p>
        </p:txBody>
      </p:sp>
      <p:sp>
        <p:nvSpPr>
          <p:cNvPr id="85096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日期占位符 1">
            <a:extLst>
              <a:ext uri="{FF2B5EF4-FFF2-40B4-BE49-F238E27FC236}">
                <a16:creationId xmlns:a16="http://schemas.microsoft.com/office/drawing/2014/main" id="{A3D73B32-9CCC-4CD3-A2AE-5F466CAA8231}"/>
              </a:ext>
            </a:extLst>
          </p:cNvPr>
          <p:cNvSpPr txBox="1">
            <a:spLocks/>
          </p:cNvSpPr>
          <p:nvPr/>
        </p:nvSpPr>
        <p:spPr bwMode="auto">
          <a:xfrm>
            <a:off x="0" y="6400800"/>
            <a:ext cx="25074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大连海事</a:t>
            </a:r>
            <a:r>
              <a:rPr lang="zh-CN" alt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大学  米泽田</a:t>
            </a:r>
            <a:endParaRPr lang="en-US" altLang="zh-CN" sz="1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85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autoUpdateAnimBg="0"/>
      <p:bldP spid="850950" grpId="0" animBg="1"/>
      <p:bldP spid="85096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0"/>
            <a:ext cx="5040313" cy="701675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</a:rPr>
              <a:t>FOLLOW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集的构造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3111500"/>
          </a:xfrm>
          <a:solidFill>
            <a:srgbClr val="EAEAEA"/>
          </a:solidFill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1600" b="1" dirty="0">
                <a:solidFill>
                  <a:srgbClr val="E5FEAE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lang="en-US" altLang="zh-CN" sz="1600" b="1" dirty="0">
                <a:solidFill>
                  <a:schemeClr val="bg2"/>
                </a:solidFill>
                <a:effectLst/>
              </a:rPr>
              <a:t>A</a:t>
            </a:r>
            <a:r>
              <a:rPr lang="zh-CN" altLang="en-US" sz="1600" b="1" dirty="0">
                <a:solidFill>
                  <a:schemeClr val="bg2"/>
                </a:solidFill>
                <a:effectLst/>
              </a:rPr>
              <a:t>、</a:t>
            </a:r>
            <a:r>
              <a:rPr lang="en-US" altLang="zh-CN" sz="1600" b="1" dirty="0">
                <a:solidFill>
                  <a:schemeClr val="bg2"/>
                </a:solidFill>
                <a:effectLst/>
              </a:rPr>
              <a:t>B∈V</a:t>
            </a:r>
            <a:r>
              <a:rPr lang="en-US" altLang="zh-CN" sz="1600" b="1" baseline="-25000" dirty="0">
                <a:solidFill>
                  <a:schemeClr val="bg2"/>
                </a:solidFill>
                <a:effectLst/>
              </a:rPr>
              <a:t>N </a:t>
            </a:r>
            <a:r>
              <a:rPr lang="zh-CN" altLang="en-US" sz="1800" b="1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sz="1800" b="1" dirty="0">
                <a:solidFill>
                  <a:schemeClr val="bg2"/>
                </a:solidFill>
                <a:effectLst/>
              </a:rPr>
              <a:t>α</a:t>
            </a:r>
            <a:r>
              <a:rPr lang="zh-CN" altLang="en-US" sz="1800" b="1" dirty="0">
                <a:solidFill>
                  <a:schemeClr val="bg2"/>
                </a:solidFill>
                <a:effectLst/>
              </a:rPr>
              <a:t>、</a:t>
            </a:r>
            <a:r>
              <a:rPr lang="en-US" altLang="zh-CN" sz="1800" b="1" dirty="0">
                <a:solidFill>
                  <a:schemeClr val="bg2"/>
                </a:solidFill>
                <a:effectLst/>
              </a:rPr>
              <a:t>β</a:t>
            </a:r>
            <a:r>
              <a:rPr lang="en-US" altLang="zh-CN" sz="1600" b="1" dirty="0">
                <a:solidFill>
                  <a:schemeClr val="bg2"/>
                </a:solidFill>
                <a:effectLst/>
              </a:rPr>
              <a:t>∈V</a:t>
            </a:r>
            <a:r>
              <a:rPr lang="en-US" altLang="zh-CN" sz="1600" b="1" baseline="30000" dirty="0">
                <a:solidFill>
                  <a:schemeClr val="bg2"/>
                </a:solidFill>
                <a:effectLst/>
              </a:rPr>
              <a:t>*</a:t>
            </a:r>
            <a:endParaRPr kumimoji="0" lang="en-US" altLang="zh-CN" sz="1800" b="1" baseline="30000" dirty="0">
              <a:solidFill>
                <a:schemeClr val="bg2"/>
              </a:solidFill>
              <a:effectLst/>
            </a:endParaRPr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）设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S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为开始符，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{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＃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} =&gt;FOLLOW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S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</a:t>
            </a:r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）若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B -&gt;α</a:t>
            </a:r>
            <a:r>
              <a:rPr lang="en-US" altLang="zh-CN" sz="2400" b="1" dirty="0">
                <a:solidFill>
                  <a:srgbClr val="CC00FF"/>
                </a:solidFill>
                <a:effectLst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β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FIRST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β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）非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ε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元素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=&gt;FOLLOW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rgbClr val="CC00FF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）。</a:t>
            </a:r>
          </a:p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3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）若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B-&gt;α</a:t>
            </a:r>
            <a:r>
              <a:rPr lang="en-US" altLang="zh-CN" sz="2400" b="1" dirty="0">
                <a:solidFill>
                  <a:srgbClr val="CC00FF"/>
                </a:solidFill>
                <a:effectLst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, 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或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B-&gt;α</a:t>
            </a:r>
            <a:r>
              <a:rPr lang="en-US" altLang="zh-CN" sz="2400" b="1" dirty="0">
                <a:solidFill>
                  <a:srgbClr val="CC00FF"/>
                </a:solidFill>
                <a:effectLst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β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且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β</a:t>
            </a:r>
            <a:r>
              <a:rPr lang="en-US" altLang="zh-CN" sz="2400" dirty="0">
                <a:solidFill>
                  <a:schemeClr val="bg2"/>
                </a:solidFill>
                <a:effectLst/>
                <a:sym typeface="Symbol" panose="05050102010706020507" pitchFamily="18" charset="2"/>
              </a:rPr>
              <a:t>=&gt;*</a:t>
            </a:r>
            <a:r>
              <a:rPr lang="en-US" altLang="zh-CN" sz="2400" b="1" dirty="0">
                <a:solidFill>
                  <a:schemeClr val="bg2"/>
                </a:solidFill>
                <a:effectLst/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：</a:t>
            </a:r>
          </a:p>
          <a:p>
            <a:pPr lvl="4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　　　　　　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FOLLOW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=&gt;FOLLOW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rgbClr val="CC00FF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</a:t>
            </a:r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4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）反复使用（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、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3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）直到每个</a:t>
            </a:r>
            <a:r>
              <a:rPr lang="en-US" altLang="zh-CN" sz="2400" b="1" dirty="0">
                <a:solidFill>
                  <a:schemeClr val="bg2"/>
                </a:solidFill>
                <a:effectLst/>
              </a:rPr>
              <a:t>FOLLOW</a:t>
            </a:r>
            <a:r>
              <a:rPr lang="zh-CN" altLang="en-US" sz="2400" b="1" dirty="0">
                <a:solidFill>
                  <a:schemeClr val="bg2"/>
                </a:solidFill>
                <a:effectLst/>
              </a:rPr>
              <a:t>集不再增大。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0" y="3732213"/>
            <a:ext cx="9144000" cy="561975"/>
          </a:xfrm>
          <a:prstGeom prst="rect">
            <a:avLst/>
          </a:prstGeom>
          <a:solidFill>
            <a:srgbClr val="FCE6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(3)</a:t>
            </a:r>
            <a:r>
              <a:rPr lang="zh-CN" altLang="en-US" sz="2800">
                <a:solidFill>
                  <a:schemeClr val="bg2"/>
                </a:solidFill>
              </a:rPr>
              <a:t>证明：若</a:t>
            </a:r>
            <a:r>
              <a:rPr lang="en-US" altLang="zh-CN" sz="2800">
                <a:solidFill>
                  <a:schemeClr val="bg2"/>
                </a:solidFill>
              </a:rPr>
              <a:t>B</a:t>
            </a:r>
            <a:r>
              <a:rPr lang="en-US" altLang="zh-CN" sz="2400">
                <a:solidFill>
                  <a:schemeClr val="bg2"/>
                </a:solidFill>
              </a:rPr>
              <a:t>-&gt;</a:t>
            </a:r>
            <a:r>
              <a:rPr lang="en-US" altLang="zh-CN" sz="2800">
                <a:solidFill>
                  <a:schemeClr val="bg2"/>
                </a:solidFill>
              </a:rPr>
              <a:t>α</a:t>
            </a:r>
            <a:r>
              <a:rPr lang="en-US" altLang="zh-CN" sz="2800">
                <a:solidFill>
                  <a:srgbClr val="CC00FF"/>
                </a:solidFill>
              </a:rPr>
              <a:t>A</a:t>
            </a:r>
            <a:r>
              <a:rPr lang="zh-CN" altLang="en-US" sz="2800">
                <a:solidFill>
                  <a:schemeClr val="bg2"/>
                </a:solidFill>
              </a:rPr>
              <a:t>且 </a:t>
            </a:r>
            <a:r>
              <a:rPr lang="en-US" altLang="zh-CN" sz="2800">
                <a:solidFill>
                  <a:schemeClr val="bg2"/>
                </a:solidFill>
              </a:rPr>
              <a:t>a∈Follow (B)</a:t>
            </a:r>
            <a:r>
              <a:rPr lang="zh-CN" altLang="en-US" sz="2800">
                <a:solidFill>
                  <a:schemeClr val="bg2"/>
                </a:solidFill>
              </a:rPr>
              <a:t>，则 </a:t>
            </a:r>
            <a:r>
              <a:rPr lang="en-US" altLang="zh-CN" sz="2800">
                <a:solidFill>
                  <a:schemeClr val="bg2"/>
                </a:solidFill>
              </a:rPr>
              <a:t>a∈Follow (</a:t>
            </a:r>
            <a:r>
              <a:rPr lang="en-US" altLang="zh-CN" sz="2800">
                <a:solidFill>
                  <a:srgbClr val="CC00FF"/>
                </a:solidFill>
              </a:rPr>
              <a:t>A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250825" y="4365625"/>
            <a:ext cx="8497888" cy="14589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a∈Follow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(B)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:S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=&gt;…Ba…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      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　　　      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=&gt;…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α</a:t>
            </a:r>
            <a:r>
              <a:rPr lang="en-US" altLang="zh-CN" sz="2800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…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则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a∈Follow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sz="2800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250825" y="5949950"/>
            <a:ext cx="8497888" cy="5619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构造非终结符的</a:t>
            </a:r>
            <a:r>
              <a:rPr lang="en-US" altLang="zh-CN" sz="2800">
                <a:solidFill>
                  <a:schemeClr val="bg2"/>
                </a:solidFill>
              </a:rPr>
              <a:t>Follow</a:t>
            </a:r>
            <a:r>
              <a:rPr lang="zh-CN" altLang="en-US" sz="2800">
                <a:solidFill>
                  <a:schemeClr val="bg2"/>
                </a:solidFill>
              </a:rPr>
              <a:t>集：右部包含它的产生式</a:t>
            </a:r>
            <a:endParaRPr lang="zh-CN" altLang="en-US" sz="2800" b="0">
              <a:solidFill>
                <a:schemeClr val="bg2"/>
              </a:solidFill>
            </a:endParaRPr>
          </a:p>
        </p:txBody>
      </p:sp>
      <p:sp>
        <p:nvSpPr>
          <p:cNvPr id="780297" name="Rectangle 9"/>
          <p:cNvSpPr>
            <a:spLocks noChangeArrowheads="1"/>
          </p:cNvSpPr>
          <p:nvPr/>
        </p:nvSpPr>
        <p:spPr bwMode="auto">
          <a:xfrm>
            <a:off x="3922713" y="4221163"/>
            <a:ext cx="339725" cy="4619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*</a:t>
            </a: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8483600" y="20638"/>
            <a:ext cx="68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/>
              <a:t>P64</a:t>
            </a:r>
          </a:p>
        </p:txBody>
      </p:sp>
      <p:sp>
        <p:nvSpPr>
          <p:cNvPr id="1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 autoUpdateAnimBg="0"/>
      <p:bldP spid="780292" grpId="0" animBg="1" autoUpdateAnimBg="0"/>
      <p:bldP spid="780294" grpId="0" animBg="1" autoUpdateAnimBg="0"/>
      <p:bldP spid="780297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920750"/>
          </a:xfrm>
          <a:prstGeom prst="rect">
            <a:avLst/>
          </a:prstGeom>
          <a:solidFill>
            <a:srgbClr val="FF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4-2]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G[E]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chemeClr val="bg2"/>
                </a:solidFill>
              </a:rPr>
              <a:t>E→TE'          E'→+TE'|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 </a:t>
            </a:r>
            <a:endParaRPr lang="en-US" altLang="zh-CN" sz="24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         T→FT’        T'→*FT'|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         </a:t>
            </a:r>
            <a:r>
              <a:rPr lang="en-US" altLang="zh-CN" sz="2400">
                <a:solidFill>
                  <a:schemeClr val="bg2"/>
                </a:solidFill>
              </a:rPr>
              <a:t>F→(E)|i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2420938"/>
            <a:ext cx="9144000" cy="396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FIRST(F)= FIRST(E)= {(,i } FIRST(T’)={*,ε}  FIRST(T) ={(,i} FIRST(E’)={+,ε} </a:t>
            </a:r>
          </a:p>
        </p:txBody>
      </p:sp>
      <p:sp>
        <p:nvSpPr>
          <p:cNvPr id="8550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281988" cy="1368425"/>
          </a:xfrm>
          <a:solidFill>
            <a:srgbClr val="F8F8F8"/>
          </a:solidFill>
        </p:spPr>
        <p:txBody>
          <a:bodyPr/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A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B∈V</a:t>
            </a:r>
            <a:r>
              <a:rPr lang="en-US" altLang="zh-CN" sz="2000" b="1" baseline="-25000" dirty="0">
                <a:solidFill>
                  <a:schemeClr val="bg2"/>
                </a:solidFill>
                <a:effectLst/>
              </a:rPr>
              <a:t>N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α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、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β∈V</a:t>
            </a:r>
            <a:r>
              <a:rPr lang="en-US" altLang="zh-CN" sz="2000" b="1" baseline="30000" dirty="0">
                <a:solidFill>
                  <a:schemeClr val="bg2"/>
                </a:solidFill>
                <a:effectLst/>
              </a:rPr>
              <a:t>*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    :      {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＃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} =&gt;FOLLOW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S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）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effectLst/>
              </a:rPr>
              <a:t>若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A-&gt;αBβ 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FIRST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β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） 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-{</a:t>
            </a:r>
            <a:r>
              <a:rPr lang="en-US" altLang="zh-CN" sz="2000" b="1" dirty="0">
                <a:solidFill>
                  <a:schemeClr val="bg2"/>
                </a:solidFill>
                <a:effectLst/>
                <a:sym typeface="Symbol" pitchFamily="18" charset="2"/>
              </a:rPr>
              <a:t>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}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=&gt;FOLLOW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B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）。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2000" b="1" dirty="0">
                <a:solidFill>
                  <a:schemeClr val="bg2"/>
                </a:solidFill>
                <a:effectLst/>
              </a:rPr>
              <a:t>若Ａ</a:t>
            </a:r>
            <a:r>
              <a:rPr lang="zh-CN" altLang="en-US" sz="2000" b="1" dirty="0">
                <a:solidFill>
                  <a:schemeClr val="bg2"/>
                </a:solidFill>
                <a:effectLst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αB, 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Ａ</a:t>
            </a:r>
            <a:r>
              <a:rPr lang="zh-CN" altLang="en-US" sz="2000" b="1" dirty="0">
                <a:solidFill>
                  <a:schemeClr val="bg2"/>
                </a:solidFill>
                <a:effectLst/>
                <a:sym typeface="Symbol" pitchFamily="18" charset="2"/>
              </a:rPr>
              <a:t>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αBβ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且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β</a:t>
            </a:r>
            <a:r>
              <a:rPr lang="en-US" altLang="zh-CN" sz="2000" dirty="0">
                <a:solidFill>
                  <a:schemeClr val="bg2"/>
                </a:solidFill>
                <a:effectLst/>
                <a:sym typeface="Symbol" pitchFamily="18" charset="2"/>
              </a:rPr>
              <a:t>=&gt;*</a:t>
            </a:r>
            <a:r>
              <a:rPr lang="en-US" altLang="zh-CN" sz="2000" b="1" dirty="0">
                <a:solidFill>
                  <a:schemeClr val="bg2"/>
                </a:solidFill>
                <a:effectLst/>
                <a:sym typeface="Symbol" pitchFamily="18" charset="2"/>
              </a:rPr>
              <a:t>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FOLLOW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A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）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=&gt;FOLLOW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（</a:t>
            </a:r>
            <a:r>
              <a:rPr lang="en-US" altLang="zh-CN" sz="2000" b="1" dirty="0">
                <a:solidFill>
                  <a:schemeClr val="bg2"/>
                </a:solidFill>
                <a:effectLst/>
              </a:rPr>
              <a:t>B</a:t>
            </a:r>
            <a:r>
              <a:rPr lang="zh-CN" altLang="en-US" sz="2000" b="1" dirty="0">
                <a:solidFill>
                  <a:schemeClr val="bg2"/>
                </a:solidFill>
                <a:effectLst/>
              </a:rPr>
              <a:t>）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179388" y="2997200"/>
            <a:ext cx="2133600" cy="457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FOLLOW(E)=</a:t>
            </a:r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4211638" y="2917825"/>
            <a:ext cx="4465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∵E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是开始符号∴ 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#∈FOLLOW(E)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∵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F →(E)         ∴  )∈FOLLOW(E)</a:t>
            </a: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2352675" y="2997200"/>
            <a:ext cx="908050" cy="457200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 #,) }</a:t>
            </a:r>
          </a:p>
        </p:txBody>
      </p:sp>
      <p:sp>
        <p:nvSpPr>
          <p:cNvPr id="855050" name="Rectangle 10"/>
          <p:cNvSpPr>
            <a:spLocks noChangeArrowheads="1"/>
          </p:cNvSpPr>
          <p:nvPr/>
        </p:nvSpPr>
        <p:spPr bwMode="auto">
          <a:xfrm>
            <a:off x="179388" y="3603625"/>
            <a:ext cx="2235200" cy="457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FOLLOW(E’)=</a:t>
            </a:r>
          </a:p>
        </p:txBody>
      </p:sp>
      <p:sp>
        <p:nvSpPr>
          <p:cNvPr id="855051" name="Text Box 11"/>
          <p:cNvSpPr txBox="1">
            <a:spLocks noChangeArrowheads="1"/>
          </p:cNvSpPr>
          <p:nvPr/>
        </p:nvSpPr>
        <p:spPr bwMode="auto">
          <a:xfrm>
            <a:off x="4211638" y="3676650"/>
            <a:ext cx="4213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∵E → TE’   ∴FOLLOW(E)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</p:txBody>
      </p:sp>
      <p:sp>
        <p:nvSpPr>
          <p:cNvPr id="855052" name="Rectangle 12"/>
          <p:cNvSpPr>
            <a:spLocks noChangeArrowheads="1"/>
          </p:cNvSpPr>
          <p:nvPr/>
        </p:nvSpPr>
        <p:spPr bwMode="auto">
          <a:xfrm>
            <a:off x="2324100" y="3619500"/>
            <a:ext cx="908050" cy="457200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 #,) }</a:t>
            </a:r>
          </a:p>
        </p:txBody>
      </p:sp>
      <p:sp>
        <p:nvSpPr>
          <p:cNvPr id="855053" name="Rectangle 13"/>
          <p:cNvSpPr>
            <a:spLocks noChangeArrowheads="1"/>
          </p:cNvSpPr>
          <p:nvPr/>
        </p:nvSpPr>
        <p:spPr bwMode="auto">
          <a:xfrm>
            <a:off x="179388" y="4149725"/>
            <a:ext cx="2133600" cy="493713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FOLLOW(T)=</a:t>
            </a:r>
          </a:p>
        </p:txBody>
      </p:sp>
      <p:sp>
        <p:nvSpPr>
          <p:cNvPr id="855054" name="Text Box 14"/>
          <p:cNvSpPr txBox="1">
            <a:spLocks noChangeArrowheads="1"/>
          </p:cNvSpPr>
          <p:nvPr/>
        </p:nvSpPr>
        <p:spPr bwMode="auto">
          <a:xfrm>
            <a:off x="4240213" y="4076700"/>
            <a:ext cx="4608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∵E’ → +TE’ ∴FIRST(E’)-{ε}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∵ 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E’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ε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     ∴ 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FOLLOW(E’)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</p:txBody>
      </p:sp>
      <p:sp>
        <p:nvSpPr>
          <p:cNvPr id="855055" name="Rectangle 15"/>
          <p:cNvSpPr>
            <a:spLocks noChangeArrowheads="1"/>
          </p:cNvSpPr>
          <p:nvPr/>
        </p:nvSpPr>
        <p:spPr bwMode="auto">
          <a:xfrm>
            <a:off x="2347913" y="4149725"/>
            <a:ext cx="1081087" cy="493713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{+,),# }</a:t>
            </a:r>
          </a:p>
        </p:txBody>
      </p:sp>
      <p:sp>
        <p:nvSpPr>
          <p:cNvPr id="855056" name="Rectangle 16"/>
          <p:cNvSpPr>
            <a:spLocks noChangeArrowheads="1"/>
          </p:cNvSpPr>
          <p:nvPr/>
        </p:nvSpPr>
        <p:spPr bwMode="auto">
          <a:xfrm>
            <a:off x="179388" y="4883150"/>
            <a:ext cx="2235200" cy="457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FOLLOW(T’)=</a:t>
            </a:r>
          </a:p>
        </p:txBody>
      </p:sp>
      <p:sp>
        <p:nvSpPr>
          <p:cNvPr id="855057" name="Rectangle 17"/>
          <p:cNvSpPr>
            <a:spLocks noChangeArrowheads="1"/>
          </p:cNvSpPr>
          <p:nvPr/>
        </p:nvSpPr>
        <p:spPr bwMode="auto">
          <a:xfrm>
            <a:off x="4211638" y="4940300"/>
            <a:ext cx="3916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∵T → FT’   ∴ FOLLOW(T)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</p:txBody>
      </p:sp>
      <p:sp>
        <p:nvSpPr>
          <p:cNvPr id="855058" name="Rectangle 18"/>
          <p:cNvSpPr>
            <a:spLocks noChangeArrowheads="1"/>
          </p:cNvSpPr>
          <p:nvPr/>
        </p:nvSpPr>
        <p:spPr bwMode="auto">
          <a:xfrm>
            <a:off x="2347913" y="4851400"/>
            <a:ext cx="1150937" cy="457200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{+,),# }  </a:t>
            </a:r>
          </a:p>
        </p:txBody>
      </p:sp>
      <p:sp>
        <p:nvSpPr>
          <p:cNvPr id="855059" name="Rectangle 19"/>
          <p:cNvSpPr>
            <a:spLocks noChangeArrowheads="1"/>
          </p:cNvSpPr>
          <p:nvPr/>
        </p:nvSpPr>
        <p:spPr bwMode="auto">
          <a:xfrm>
            <a:off x="179388" y="5516563"/>
            <a:ext cx="2116137" cy="457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FOLLOW(F)=</a:t>
            </a:r>
          </a:p>
        </p:txBody>
      </p:sp>
      <p:sp>
        <p:nvSpPr>
          <p:cNvPr id="855060" name="Text Box 20"/>
          <p:cNvSpPr txBox="1">
            <a:spLocks noChangeArrowheads="1"/>
          </p:cNvSpPr>
          <p:nvPr/>
        </p:nvSpPr>
        <p:spPr bwMode="auto">
          <a:xfrm>
            <a:off x="4211638" y="5426075"/>
            <a:ext cx="4860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∵T → FT’   ∴ FIRST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（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T’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）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-{ε}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∵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T’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ε </a:t>
            </a:r>
            <a:r>
              <a:rPr lang="en-US" altLang="zh-CN" sz="2000">
                <a:solidFill>
                  <a:schemeClr val="bg2"/>
                </a:solidFill>
                <a:ea typeface="楷体_GB2312" pitchFamily="49" charset="-122"/>
              </a:rPr>
              <a:t>∴ FOLLOW(T)</a:t>
            </a:r>
            <a:r>
              <a:rPr lang="zh-CN" altLang="en-US" sz="2000">
                <a:solidFill>
                  <a:schemeClr val="bg2"/>
                </a:solidFill>
                <a:ea typeface="楷体_GB2312" pitchFamily="49" charset="-122"/>
              </a:rPr>
              <a:t>加入</a:t>
            </a:r>
          </a:p>
        </p:txBody>
      </p:sp>
      <p:sp>
        <p:nvSpPr>
          <p:cNvPr id="855061" name="Rectangle 21"/>
          <p:cNvSpPr>
            <a:spLocks noChangeArrowheads="1"/>
          </p:cNvSpPr>
          <p:nvPr/>
        </p:nvSpPr>
        <p:spPr bwMode="auto">
          <a:xfrm>
            <a:off x="2324100" y="5516563"/>
            <a:ext cx="1624013" cy="466725"/>
          </a:xfrm>
          <a:prstGeom prst="rect">
            <a:avLst/>
          </a:prstGeom>
          <a:solidFill>
            <a:srgbClr val="DAFE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{*,+, )  , # }</a:t>
            </a:r>
          </a:p>
        </p:txBody>
      </p:sp>
      <p:sp>
        <p:nvSpPr>
          <p:cNvPr id="26644" name="Rectangle 23"/>
          <p:cNvSpPr>
            <a:spLocks noChangeArrowheads="1"/>
          </p:cNvSpPr>
          <p:nvPr/>
        </p:nvSpPr>
        <p:spPr bwMode="auto">
          <a:xfrm>
            <a:off x="8483600" y="206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P64</a:t>
            </a:r>
          </a:p>
        </p:txBody>
      </p:sp>
      <p:sp>
        <p:nvSpPr>
          <p:cNvPr id="2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5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5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55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5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5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55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5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5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5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5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5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5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5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 animBg="1"/>
      <p:bldP spid="855048" grpId="0" build="p"/>
      <p:bldP spid="855049" grpId="0" animBg="1"/>
      <p:bldP spid="855050" grpId="0" animBg="1"/>
      <p:bldP spid="855051" grpId="0"/>
      <p:bldP spid="855052" grpId="0" animBg="1"/>
      <p:bldP spid="855053" grpId="0" animBg="1"/>
      <p:bldP spid="855054" grpId="0" build="p"/>
      <p:bldP spid="855055" grpId="0" animBg="1"/>
      <p:bldP spid="855056" grpId="0" animBg="1"/>
      <p:bldP spid="855057" grpId="0"/>
      <p:bldP spid="855058" grpId="0" animBg="1"/>
      <p:bldP spid="855059" grpId="0" animBg="1"/>
      <p:bldP spid="855060" grpId="0" build="p"/>
      <p:bldP spid="855061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82850" y="1639888"/>
            <a:ext cx="3313113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3600" b="1">
                <a:solidFill>
                  <a:schemeClr val="bg1"/>
                </a:solidFill>
                <a:effectLst/>
              </a:rPr>
              <a:t>LL ( 1 ) </a:t>
            </a:r>
            <a:r>
              <a:rPr lang="zh-CN" altLang="en-US" sz="3600" b="1">
                <a:solidFill>
                  <a:schemeClr val="bg1"/>
                </a:solidFill>
                <a:effectLst/>
              </a:rPr>
              <a:t>文法</a:t>
            </a:r>
          </a:p>
        </p:txBody>
      </p:sp>
      <p:sp>
        <p:nvSpPr>
          <p:cNvPr id="921605" name="AutoShape 5"/>
          <p:cNvSpPr>
            <a:spLocks/>
          </p:cNvSpPr>
          <p:nvPr/>
        </p:nvSpPr>
        <p:spPr bwMode="auto">
          <a:xfrm>
            <a:off x="5186363" y="2647950"/>
            <a:ext cx="3055937" cy="401638"/>
          </a:xfrm>
          <a:prstGeom prst="borderCallout2">
            <a:avLst>
              <a:gd name="adj1" fmla="val 28458"/>
              <a:gd name="adj2" fmla="val -2495"/>
              <a:gd name="adj3" fmla="val 28458"/>
              <a:gd name="adj4" fmla="val -22130"/>
              <a:gd name="adj5" fmla="val -94069"/>
              <a:gd name="adj6" fmla="val -42495"/>
            </a:avLst>
          </a:prstGeom>
          <a:solidFill>
            <a:srgbClr val="B27FE5"/>
          </a:solidFill>
          <a:ln w="28575">
            <a:solidFill>
              <a:srgbClr val="B27FE5"/>
            </a:solidFill>
            <a:miter lim="800000"/>
            <a:headEnd/>
            <a:tailEnd/>
          </a:ln>
        </p:spPr>
        <p:txBody>
          <a:bodyPr lIns="92075" tIns="0" rIns="92075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向前看一个输入符号</a:t>
            </a:r>
          </a:p>
        </p:txBody>
      </p:sp>
      <p:sp>
        <p:nvSpPr>
          <p:cNvPr id="921606" name="AutoShape 6"/>
          <p:cNvSpPr>
            <a:spLocks/>
          </p:cNvSpPr>
          <p:nvPr/>
        </p:nvSpPr>
        <p:spPr bwMode="auto">
          <a:xfrm>
            <a:off x="4210050" y="3440113"/>
            <a:ext cx="1584325" cy="360362"/>
          </a:xfrm>
          <a:prstGeom prst="borderCallout2">
            <a:avLst>
              <a:gd name="adj1" fmla="val 31718"/>
              <a:gd name="adj2" fmla="val -4810"/>
              <a:gd name="adj3" fmla="val 31718"/>
              <a:gd name="adj4" fmla="val -38375"/>
              <a:gd name="adj5" fmla="val -295593"/>
              <a:gd name="adj6" fmla="val -73546"/>
            </a:avLst>
          </a:prstGeom>
          <a:solidFill>
            <a:srgbClr val="B27FE5"/>
          </a:solidFill>
          <a:ln w="28575">
            <a:solidFill>
              <a:srgbClr val="B27FE5"/>
            </a:solidFill>
            <a:miter lim="800000"/>
            <a:headEnd/>
            <a:tailEnd/>
          </a:ln>
        </p:spPr>
        <p:txBody>
          <a:bodyPr lIns="92075" tIns="0" rIns="92075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最左推导</a:t>
            </a:r>
          </a:p>
        </p:txBody>
      </p:sp>
      <p:sp>
        <p:nvSpPr>
          <p:cNvPr id="921607" name="AutoShape 7"/>
          <p:cNvSpPr>
            <a:spLocks/>
          </p:cNvSpPr>
          <p:nvPr/>
        </p:nvSpPr>
        <p:spPr bwMode="auto">
          <a:xfrm>
            <a:off x="3346450" y="4232275"/>
            <a:ext cx="3097213" cy="360363"/>
          </a:xfrm>
          <a:prstGeom prst="borderCallout2">
            <a:avLst>
              <a:gd name="adj1" fmla="val 31718"/>
              <a:gd name="adj2" fmla="val -2458"/>
              <a:gd name="adj3" fmla="val 31718"/>
              <a:gd name="adj4" fmla="val -9843"/>
              <a:gd name="adj5" fmla="val -520264"/>
              <a:gd name="adj6" fmla="val -17634"/>
            </a:avLst>
          </a:prstGeom>
          <a:solidFill>
            <a:srgbClr val="B27FE5"/>
          </a:solidFill>
          <a:ln w="28575">
            <a:solidFill>
              <a:srgbClr val="B27FE5"/>
            </a:solidFill>
            <a:miter lim="800000"/>
            <a:headEnd/>
            <a:tailEnd/>
          </a:ln>
        </p:spPr>
        <p:txBody>
          <a:bodyPr lIns="92075" tIns="0" rIns="92075" b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从左到右扫描输入串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16913" cy="54927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4.2.3  LL(1)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文法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4" grpId="0" build="p" bldLvl="2" autoUpdateAnimBg="0"/>
      <p:bldP spid="921605" grpId="0" animBg="1"/>
      <p:bldP spid="921606" grpId="0" animBg="1"/>
      <p:bldP spid="92160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44" name="Text Box 8"/>
          <p:cNvSpPr txBox="1">
            <a:spLocks noChangeArrowheads="1"/>
          </p:cNvSpPr>
          <p:nvPr/>
        </p:nvSpPr>
        <p:spPr bwMode="auto">
          <a:xfrm>
            <a:off x="428625" y="4071938"/>
            <a:ext cx="8280400" cy="2135187"/>
          </a:xfrm>
          <a:prstGeom prst="rect">
            <a:avLst/>
          </a:prstGeom>
          <a:solidFill>
            <a:srgbClr val="F9F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chemeClr val="bg2"/>
                </a:solidFill>
                <a:cs typeface="Tahoma" panose="020B0604030504040204" pitchFamily="34" charset="0"/>
              </a:rPr>
              <a:t>LL(1)</a:t>
            </a:r>
            <a:r>
              <a:rPr lang="zh-CN" altLang="en-US" dirty="0">
                <a:solidFill>
                  <a:schemeClr val="bg2"/>
                </a:solidFill>
                <a:cs typeface="Tahoma" panose="020B0604030504040204" pitchFamily="34" charset="0"/>
              </a:rPr>
              <a:t>文法</a:t>
            </a:r>
            <a:endParaRPr lang="en-US" altLang="zh-CN" dirty="0">
              <a:solidFill>
                <a:schemeClr val="bg2"/>
              </a:solidFill>
              <a:cs typeface="Tahoma" panose="020B0604030504040204" pitchFamily="34" charset="0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FIRST(α)∩FIRST(β)=φ</a:t>
            </a:r>
            <a:r>
              <a:rPr lang="zh-CN" altLang="en-US" sz="2800" dirty="0">
                <a:solidFill>
                  <a:schemeClr val="bg2"/>
                </a:solidFill>
              </a:rPr>
              <a:t>。</a:t>
            </a:r>
            <a:endParaRPr lang="zh-CN" altLang="en-US" sz="2800" dirty="0">
              <a:solidFill>
                <a:schemeClr val="bg2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若</a:t>
            </a:r>
            <a:r>
              <a:rPr lang="en-US" altLang="zh-CN" sz="2800" dirty="0">
                <a:solidFill>
                  <a:schemeClr val="bg2"/>
                </a:solidFill>
              </a:rPr>
              <a:t>ε</a:t>
            </a:r>
            <a:r>
              <a:rPr lang="en-US" altLang="zh-CN" sz="2800" dirty="0">
                <a:solidFill>
                  <a:schemeClr val="bg2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∈</a:t>
            </a:r>
            <a:r>
              <a:rPr lang="en-US" altLang="zh-CN" sz="2800" dirty="0">
                <a:solidFill>
                  <a:schemeClr val="bg2"/>
                </a:solidFill>
              </a:rPr>
              <a:t> FIRST(β)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FIRST(α)∩FOLLOW(U)=φ</a:t>
            </a:r>
            <a:r>
              <a:rPr lang="zh-CN" altLang="en-US" sz="2800" dirty="0">
                <a:solidFill>
                  <a:schemeClr val="bg2"/>
                </a:solidFill>
              </a:rPr>
              <a:t>。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eaLnBrk="1" hangingPunct="1">
              <a:buClrTx/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若</a:t>
            </a:r>
            <a:r>
              <a:rPr lang="en-US" altLang="zh-CN" sz="2800" dirty="0">
                <a:solidFill>
                  <a:schemeClr val="bg2"/>
                </a:solidFill>
              </a:rPr>
              <a:t>ε</a:t>
            </a:r>
            <a:r>
              <a:rPr lang="en-US" altLang="zh-CN" sz="2800" dirty="0">
                <a:solidFill>
                  <a:schemeClr val="bg2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∈</a:t>
            </a:r>
            <a:r>
              <a:rPr lang="en-US" altLang="zh-CN" sz="2800" dirty="0">
                <a:solidFill>
                  <a:schemeClr val="bg2"/>
                </a:solidFill>
              </a:rPr>
              <a:t> FIRST(α)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FIRST(β)∩FOLLOW(U)=φ</a:t>
            </a:r>
            <a:r>
              <a:rPr lang="zh-CN" altLang="en-US" sz="2800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28675" name="Text Box 9"/>
          <p:cNvSpPr txBox="1">
            <a:spLocks noChangeArrowheads="1"/>
          </p:cNvSpPr>
          <p:nvPr/>
        </p:nvSpPr>
        <p:spPr bwMode="auto">
          <a:xfrm>
            <a:off x="381000" y="1428750"/>
            <a:ext cx="8763000" cy="1031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设句型中最左非终结符为</a:t>
            </a:r>
            <a:r>
              <a:rPr lang="en-US" altLang="zh-CN" sz="2800" dirty="0">
                <a:solidFill>
                  <a:srgbClr val="FF00FF"/>
                </a:solidFill>
                <a:ea typeface="楷体_GB2312" pitchFamily="49" charset="-122"/>
              </a:rPr>
              <a:t>U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,  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当前的输入符</a:t>
            </a:r>
            <a:r>
              <a:rPr lang="en-US" altLang="zh-CN" sz="2800" dirty="0" err="1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lang="en-US" altLang="zh-CN" sz="2800" dirty="0" err="1">
                <a:solidFill>
                  <a:schemeClr val="bg2"/>
                </a:solidFill>
                <a:ea typeface="楷体_GB2312" pitchFamily="49" charset="-122"/>
              </a:rPr>
              <a:t>∈V</a:t>
            </a:r>
            <a:r>
              <a:rPr lang="en-US" altLang="zh-CN" sz="2800" baseline="-25000" dirty="0" err="1">
                <a:solidFill>
                  <a:schemeClr val="bg2"/>
                </a:solidFill>
                <a:ea typeface="楷体_GB2312" pitchFamily="49" charset="-122"/>
              </a:rPr>
              <a:t>T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,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对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U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进行替换时，能够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唯一确定选择哪个候选式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：</a:t>
            </a:r>
            <a:endParaRPr lang="zh-CN" altLang="en-US" sz="2800" baseline="-25000" dirty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1854200" y="620713"/>
            <a:ext cx="5334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对于任意形如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U -&gt;α|β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的规则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0" y="2781300"/>
            <a:ext cx="9144000" cy="904875"/>
          </a:xfrm>
          <a:prstGeom prst="rect">
            <a:avLst/>
          </a:prstGeom>
          <a:solidFill>
            <a:srgbClr val="BFFC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rgbClr val="FF00FF"/>
                </a:solidFill>
                <a:ea typeface="楷体_GB2312" pitchFamily="49" charset="-122"/>
                <a:cs typeface="Arial Unicode MS" panose="020B0604020202020204" pitchFamily="34" charset="-122"/>
              </a:rPr>
              <a:t>a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∈FIRST(α) 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或 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ε∈FIRST(α)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rgbClr val="FF00FF"/>
                </a:solidFill>
                <a:ea typeface="楷体_GB2312" pitchFamily="49" charset="-122"/>
                <a:cs typeface="Arial Unicode MS" panose="020B0604020202020204" pitchFamily="34" charset="-122"/>
              </a:rPr>
              <a:t>a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∈FOLLOW(U): 	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则用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α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。</a:t>
            </a:r>
          </a:p>
          <a:p>
            <a:pPr algn="just"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若</a:t>
            </a:r>
            <a:r>
              <a:rPr lang="en-US" altLang="zh-CN" sz="2400">
                <a:solidFill>
                  <a:srgbClr val="FF00FF"/>
                </a:solidFill>
                <a:ea typeface="楷体_GB2312" pitchFamily="49" charset="-122"/>
                <a:cs typeface="Arial Unicode MS" panose="020B0604020202020204" pitchFamily="34" charset="-122"/>
              </a:rPr>
              <a:t>a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∈FIRST(β) 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或 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ε∈FIRST(β)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且</a:t>
            </a:r>
            <a:r>
              <a:rPr lang="en-US" altLang="zh-CN" sz="2400">
                <a:solidFill>
                  <a:srgbClr val="FF00FF"/>
                </a:solidFill>
                <a:ea typeface="楷体_GB2312" pitchFamily="49" charset="-122"/>
                <a:cs typeface="Arial Unicode MS" panose="020B0604020202020204" pitchFamily="34" charset="-122"/>
              </a:rPr>
              <a:t>a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∈FOLLOW(U):   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则用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β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cs typeface="Arial Unicode MS" panose="020B0604020202020204" pitchFamily="34" charset="-122"/>
              </a:rPr>
              <a:t>。</a:t>
            </a:r>
          </a:p>
        </p:txBody>
      </p:sp>
      <p:sp>
        <p:nvSpPr>
          <p:cNvPr id="28678" name="Rectangle 14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549275"/>
          </a:xfrm>
          <a:noFill/>
        </p:spPr>
        <p:txBody>
          <a:bodyPr/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LL(1)</a:t>
            </a:r>
            <a:r>
              <a:rPr lang="zh-CN" altLang="en-US" sz="3600" b="1">
                <a:solidFill>
                  <a:schemeClr val="bg1"/>
                </a:solidFill>
              </a:rPr>
              <a:t>文法的定义</a:t>
            </a:r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8350" y="17463"/>
            <a:ext cx="8588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j-lt"/>
              </a:rPr>
              <a:t>P69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4" grpId="0" animBg="1"/>
      <p:bldP spid="88474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62E8-9207-4917-B98D-BB191748A37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920580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458200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左递归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E→E+T|T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，当文法含有直接或间接左递归时，会出现无穷递归。</a:t>
            </a:r>
          </a:p>
          <a:p>
            <a:pPr marL="457200" indent="-457200" algn="just" eaLnBrk="1" hangingPunct="1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局部二义性</a:t>
            </a:r>
          </a:p>
          <a:p>
            <a:pPr algn="just" eaLnBrk="1" hangingPunct="1">
              <a:spcBef>
                <a:spcPct val="20000"/>
              </a:spcBef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右部多个侯选式的第一个符号相同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A→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  <a:cs typeface="Arial Unicode MS" pitchFamily="34" charset="-122"/>
              </a:rPr>
              <a:t>α</a:t>
            </a:r>
            <a:r>
              <a:rPr lang="en-US" altLang="zh-CN" dirty="0">
                <a:ea typeface="楷体_GB2312" pitchFamily="49" charset="-122"/>
                <a:cs typeface="Arial Unicode MS" pitchFamily="34" charset="-122"/>
              </a:rPr>
              <a:t>β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|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  <a:cs typeface="Arial Unicode MS" pitchFamily="34" charset="-122"/>
              </a:rPr>
              <a:t>α</a:t>
            </a:r>
            <a:r>
              <a:rPr lang="en-US" altLang="zh-CN" dirty="0">
                <a:ea typeface="楷体_GB2312" pitchFamily="49" charset="-122"/>
                <a:cs typeface="Arial Unicode MS" pitchFamily="34" charset="-122"/>
              </a:rPr>
              <a:t>γ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， 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Arial Unicode MS" pitchFamily="34" charset="-122"/>
              </a:rPr>
              <a:t>α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Arial Unicode MS" pitchFamily="34" charset="-122"/>
              </a:rPr>
              <a:t>、</a:t>
            </a:r>
            <a:r>
              <a:rPr lang="en-US" altLang="zh-CN" dirty="0">
                <a:ea typeface="楷体_GB2312" pitchFamily="49" charset="-122"/>
                <a:cs typeface="Arial Unicode MS" pitchFamily="34" charset="-122"/>
              </a:rPr>
              <a:t>β</a:t>
            </a:r>
            <a:r>
              <a:rPr lang="zh-CN" altLang="en-US" dirty="0">
                <a:ea typeface="楷体_GB2312" pitchFamily="49" charset="-122"/>
                <a:cs typeface="Arial Unicode MS" pitchFamily="34" charset="-122"/>
              </a:rPr>
              <a:t>、</a:t>
            </a:r>
            <a:r>
              <a:rPr lang="en-US" altLang="zh-CN" dirty="0">
                <a:ea typeface="楷体_GB2312" pitchFamily="49" charset="-122"/>
                <a:cs typeface="Arial Unicode MS" pitchFamily="34" charset="-122"/>
              </a:rPr>
              <a:t>γ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Arial Unicode MS" pitchFamily="34" charset="-122"/>
              </a:rPr>
              <a:t>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Arial Unicode MS" pitchFamily="34" charset="-122"/>
              </a:rPr>
              <a:t>Ｖ</a:t>
            </a:r>
            <a:r>
              <a: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Arial Unicode MS" pitchFamily="34" charset="-122"/>
              </a:rPr>
              <a:t>*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Arial Unicode MS" pitchFamily="34" charset="-122"/>
              </a:rPr>
              <a:t>，无法确定应该选择哪个分支。</a:t>
            </a:r>
          </a:p>
        </p:txBody>
      </p:sp>
      <p:sp>
        <p:nvSpPr>
          <p:cNvPr id="2867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0825" y="188913"/>
            <a:ext cx="8893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LL(1)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LL(1)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文法的等价变换</a:t>
            </a:r>
          </a:p>
        </p:txBody>
      </p:sp>
      <p:sp>
        <p:nvSpPr>
          <p:cNvPr id="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3049588" y="-28575"/>
            <a:ext cx="2503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左递归问题</a:t>
            </a:r>
          </a:p>
        </p:txBody>
      </p:sp>
      <p:sp>
        <p:nvSpPr>
          <p:cNvPr id="885769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1519237"/>
          </a:xfrm>
          <a:prstGeom prst="rect">
            <a:avLst/>
          </a:prstGeom>
          <a:solidFill>
            <a:srgbClr val="DAFEED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）直接左递归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A-&gt;Aβ  </a:t>
            </a:r>
            <a:r>
              <a:rPr lang="en-US" altLang="zh-CN" dirty="0">
                <a:latin typeface="Times New Roman" pitchFamily="18" charset="0"/>
              </a:rPr>
              <a:t>A∈V</a:t>
            </a:r>
            <a:r>
              <a:rPr lang="en-US" altLang="zh-CN" baseline="-25000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β∈V</a:t>
            </a:r>
            <a:r>
              <a:rPr lang="en-US" altLang="zh-CN" baseline="30000" dirty="0">
                <a:latin typeface="Times New Roman" pitchFamily="18" charset="0"/>
              </a:rPr>
              <a:t>*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间接左递归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: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A=&gt;</a:t>
            </a:r>
            <a:r>
              <a:rPr lang="en-US" altLang="zh-CN" sz="2800" baseline="30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… </a:t>
            </a:r>
            <a:r>
              <a:rPr lang="en-US" altLang="zh-CN" dirty="0">
                <a:latin typeface="Times New Roman" pitchFamily="18" charset="0"/>
              </a:rPr>
              <a:t>A∈V</a:t>
            </a:r>
            <a:r>
              <a:rPr lang="en-US" altLang="zh-CN" baseline="-25000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5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5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5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5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9" grpId="0" build="p" autoUpdateAnimBg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188913"/>
            <a:ext cx="4895850" cy="765175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消除直接左递归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989138"/>
            <a:ext cx="2303462" cy="504825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 marL="609600" indent="-609600"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chemeClr val="bg2"/>
                </a:solidFill>
                <a:effectLst/>
              </a:rPr>
              <a:t>S -&gt;Sa  S-&gt;b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5076825" y="1989138"/>
            <a:ext cx="3097213" cy="561975"/>
          </a:xfrm>
          <a:prstGeom prst="rect">
            <a:avLst/>
          </a:prstGeom>
          <a:solidFill>
            <a:srgbClr val="FEFB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S-&gt;bS’  S’-&gt;aS’|ε</a:t>
            </a:r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538163" y="3716338"/>
            <a:ext cx="2952750" cy="56197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U-</a:t>
            </a:r>
            <a:r>
              <a:rPr lang="en-US" altLang="zh-CN" sz="2800" b="0">
                <a:solidFill>
                  <a:schemeClr val="bg2"/>
                </a:solidFill>
                <a:sym typeface="Wingdings" panose="05000000000000000000" pitchFamily="2" charset="2"/>
              </a:rPr>
              <a:t>&gt; </a:t>
            </a:r>
            <a:r>
              <a:rPr lang="en-US" altLang="zh-CN" sz="2800">
                <a:solidFill>
                  <a:schemeClr val="bg2"/>
                </a:solidFill>
              </a:rPr>
              <a:t>a|b|…|z|Uv</a:t>
            </a:r>
          </a:p>
        </p:txBody>
      </p:sp>
      <p:sp>
        <p:nvSpPr>
          <p:cNvPr id="788487" name="Rectangle 7"/>
          <p:cNvSpPr>
            <a:spLocks noChangeArrowheads="1"/>
          </p:cNvSpPr>
          <p:nvPr/>
        </p:nvSpPr>
        <p:spPr bwMode="auto">
          <a:xfrm>
            <a:off x="2295525" y="2924175"/>
            <a:ext cx="525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i="1">
                <a:solidFill>
                  <a:schemeClr val="bg2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把直接左递归改写为右递归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1485900" y="5300663"/>
            <a:ext cx="2592388" cy="566737"/>
          </a:xfrm>
          <a:prstGeom prst="rect">
            <a:avLst/>
          </a:prstGeom>
          <a:solidFill>
            <a:srgbClr val="FEFB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U’</a:t>
            </a: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 -</a:t>
            </a:r>
            <a:r>
              <a:rPr lang="en-US" altLang="zh-CN" sz="2800" b="0">
                <a:solidFill>
                  <a:schemeClr val="bg2"/>
                </a:solidFill>
                <a:sym typeface="Wingdings" panose="05000000000000000000" pitchFamily="2" charset="2"/>
              </a:rPr>
              <a:t>&gt; </a:t>
            </a:r>
            <a:r>
              <a:rPr lang="en-US" altLang="zh-CN" sz="2800">
                <a:solidFill>
                  <a:schemeClr val="bg2"/>
                </a:solidFill>
              </a:rPr>
              <a:t>vU’| ε</a:t>
            </a:r>
          </a:p>
        </p:txBody>
      </p:sp>
      <p:sp>
        <p:nvSpPr>
          <p:cNvPr id="788489" name="AutoShape 9"/>
          <p:cNvSpPr>
            <a:spLocks/>
          </p:cNvSpPr>
          <p:nvPr/>
        </p:nvSpPr>
        <p:spPr bwMode="auto">
          <a:xfrm>
            <a:off x="1125538" y="4897438"/>
            <a:ext cx="215900" cy="719137"/>
          </a:xfrm>
          <a:prstGeom prst="leftBrace">
            <a:avLst>
              <a:gd name="adj1" fmla="val 27757"/>
              <a:gd name="adj2" fmla="val 52981"/>
            </a:avLst>
          </a:prstGeom>
          <a:noFill/>
          <a:ln w="38100">
            <a:solidFill>
              <a:srgbClr val="FEFB7D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 sz="28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88490" name="Text Box 10"/>
          <p:cNvSpPr txBox="1">
            <a:spLocks noChangeArrowheads="1"/>
          </p:cNvSpPr>
          <p:nvPr/>
        </p:nvSpPr>
        <p:spPr bwMode="auto">
          <a:xfrm>
            <a:off x="3708400" y="3716338"/>
            <a:ext cx="51847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sym typeface="Wingdings" pitchFamily="2" charset="2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推出的符号串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(a|b|…|z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) v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k</a:t>
            </a:r>
          </a:p>
        </p:txBody>
      </p:sp>
      <p:sp>
        <p:nvSpPr>
          <p:cNvPr id="788493" name="Rectangle 13"/>
          <p:cNvSpPr>
            <a:spLocks noChangeArrowheads="1"/>
          </p:cNvSpPr>
          <p:nvPr/>
        </p:nvSpPr>
        <p:spPr bwMode="auto">
          <a:xfrm>
            <a:off x="1476375" y="4508500"/>
            <a:ext cx="2784475" cy="561975"/>
          </a:xfrm>
          <a:prstGeom prst="rect">
            <a:avLst/>
          </a:prstGeom>
          <a:solidFill>
            <a:srgbClr val="FEFB7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U</a:t>
            </a:r>
            <a:r>
              <a:rPr lang="en-US" altLang="zh-CN" sz="2400">
                <a:solidFill>
                  <a:schemeClr val="bg2"/>
                </a:solidFill>
                <a:sym typeface="Wingdings" panose="05000000000000000000" pitchFamily="2" charset="2"/>
              </a:rPr>
              <a:t>-&gt;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bg2"/>
                </a:solidFill>
              </a:rPr>
              <a:t>(a|b|….|z )U’</a:t>
            </a:r>
          </a:p>
        </p:txBody>
      </p:sp>
      <p:sp>
        <p:nvSpPr>
          <p:cNvPr id="788494" name="Text Box 14"/>
          <p:cNvSpPr txBox="1">
            <a:spLocks noChangeArrowheads="1"/>
          </p:cNvSpPr>
          <p:nvPr/>
        </p:nvSpPr>
        <p:spPr bwMode="auto">
          <a:xfrm>
            <a:off x="4068763" y="2420938"/>
            <a:ext cx="720725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ba</a:t>
            </a:r>
            <a:r>
              <a:rPr lang="en-US" altLang="zh-CN" sz="2400" baseline="30000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1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8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 animBg="1"/>
      <p:bldP spid="788485" grpId="0" animBg="1"/>
      <p:bldP spid="788487" grpId="0"/>
      <p:bldP spid="788488" grpId="0" animBg="1"/>
      <p:bldP spid="788489" grpId="0" animBg="1"/>
      <p:bldP spid="788493" grpId="0" animBg="1"/>
      <p:bldP spid="78849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FBE7F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] M-&gt;MaH| H</a:t>
            </a:r>
            <a:endParaRPr lang="en-US" altLang="zh-CN" sz="2800">
              <a:solidFill>
                <a:schemeClr val="bg2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1042988" y="2997200"/>
            <a:ext cx="2016125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M-&gt;MaH| H</a:t>
            </a:r>
          </a:p>
        </p:txBody>
      </p:sp>
      <p:sp>
        <p:nvSpPr>
          <p:cNvPr id="868360" name="Line 8"/>
          <p:cNvSpPr>
            <a:spLocks noChangeShapeType="1"/>
          </p:cNvSpPr>
          <p:nvPr/>
        </p:nvSpPr>
        <p:spPr bwMode="auto">
          <a:xfrm>
            <a:off x="3132138" y="3213100"/>
            <a:ext cx="11525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8361" name="Rectangle 9"/>
          <p:cNvSpPr>
            <a:spLocks noChangeArrowheads="1"/>
          </p:cNvSpPr>
          <p:nvPr/>
        </p:nvSpPr>
        <p:spPr bwMode="auto">
          <a:xfrm>
            <a:off x="4356100" y="2997200"/>
            <a:ext cx="41052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M -&gt; HM’   M’-&gt; aHM’|</a:t>
            </a:r>
            <a:r>
              <a:rPr lang="en-US" altLang="zh-CN" sz="2400">
                <a:solidFill>
                  <a:schemeClr val="bg2"/>
                </a:solidFill>
                <a:sym typeface="Wingdings" panose="05000000000000000000" pitchFamily="2" charset="2"/>
              </a:rPr>
              <a:t>ε</a:t>
            </a:r>
          </a:p>
        </p:txBody>
      </p:sp>
      <p:sp>
        <p:nvSpPr>
          <p:cNvPr id="327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47813" y="1052513"/>
            <a:ext cx="6192837" cy="504825"/>
          </a:xfrm>
          <a:solidFill>
            <a:srgbClr val="FFFF00"/>
          </a:solidFill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zh-CN" sz="2800" b="1">
                <a:solidFill>
                  <a:schemeClr val="bg2"/>
                </a:solidFill>
                <a:effectLst/>
              </a:rPr>
              <a:t>S-&gt;Sa  S-&gt;b</a:t>
            </a:r>
            <a:r>
              <a:rPr lang="zh-CN" altLang="en-US" sz="2800" b="1">
                <a:solidFill>
                  <a:schemeClr val="bg2"/>
                </a:solidFill>
                <a:effectLst/>
              </a:rPr>
              <a:t>：   </a:t>
            </a:r>
            <a:r>
              <a:rPr lang="en-US" altLang="zh-CN" sz="2800" b="1">
                <a:solidFill>
                  <a:schemeClr val="bg2"/>
                </a:solidFill>
                <a:effectLst/>
              </a:rPr>
              <a:t>S-&gt;bS’  S’-&gt;aS’|ε</a:t>
            </a:r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 animBg="1"/>
      <p:bldP spid="868360" grpId="0" animBg="1"/>
      <p:bldP spid="86836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FBE7F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] S-&gt;i|(E)       E-&gt;E+S |E-S|S</a:t>
            </a:r>
            <a:endParaRPr lang="en-US" altLang="zh-CN" sz="2800">
              <a:solidFill>
                <a:schemeClr val="bg2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1571625" y="1214438"/>
            <a:ext cx="6888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文法规则中有左递归，</a:t>
            </a:r>
            <a:r>
              <a:rPr lang="zh-CN" altLang="en-US" sz="2800">
                <a:solidFill>
                  <a:schemeClr val="bg2"/>
                </a:solidFill>
              </a:rPr>
              <a:t>不是</a:t>
            </a:r>
            <a:r>
              <a:rPr lang="en-US" altLang="zh-CN" sz="2800">
                <a:solidFill>
                  <a:schemeClr val="bg2"/>
                </a:solidFill>
              </a:rPr>
              <a:t>LL(1)</a:t>
            </a:r>
            <a:r>
              <a:rPr lang="zh-CN" altLang="en-US" sz="2800">
                <a:solidFill>
                  <a:schemeClr val="bg2"/>
                </a:solidFill>
              </a:rPr>
              <a:t>文法</a:t>
            </a:r>
          </a:p>
        </p:txBody>
      </p:sp>
      <p:sp>
        <p:nvSpPr>
          <p:cNvPr id="867334" name="Text Box 6"/>
          <p:cNvSpPr txBox="1">
            <a:spLocks noChangeArrowheads="1"/>
          </p:cNvSpPr>
          <p:nvPr/>
        </p:nvSpPr>
        <p:spPr bwMode="auto">
          <a:xfrm>
            <a:off x="1143000" y="2571750"/>
            <a:ext cx="2376488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E-&gt;E+S |E-S|S</a:t>
            </a:r>
          </a:p>
        </p:txBody>
      </p: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1143000" y="3940175"/>
            <a:ext cx="2232025" cy="4572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E-&gt;E(+S |-S) | S</a:t>
            </a:r>
          </a:p>
        </p:txBody>
      </p:sp>
      <p:sp>
        <p:nvSpPr>
          <p:cNvPr id="867340" name="AutoShape 12"/>
          <p:cNvSpPr>
            <a:spLocks noChangeArrowheads="1"/>
          </p:cNvSpPr>
          <p:nvPr/>
        </p:nvSpPr>
        <p:spPr bwMode="auto">
          <a:xfrm>
            <a:off x="2079625" y="3074988"/>
            <a:ext cx="144463" cy="792162"/>
          </a:xfrm>
          <a:prstGeom prst="downArrow">
            <a:avLst>
              <a:gd name="adj1" fmla="val 50000"/>
              <a:gd name="adj2" fmla="val 13708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867342" name="Line 14"/>
          <p:cNvSpPr>
            <a:spLocks noChangeShapeType="1"/>
          </p:cNvSpPr>
          <p:nvPr/>
        </p:nvSpPr>
        <p:spPr bwMode="auto">
          <a:xfrm>
            <a:off x="3448050" y="4156075"/>
            <a:ext cx="11525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44" name="Rectangle 16"/>
          <p:cNvSpPr>
            <a:spLocks noChangeArrowheads="1"/>
          </p:cNvSpPr>
          <p:nvPr/>
        </p:nvSpPr>
        <p:spPr bwMode="auto">
          <a:xfrm>
            <a:off x="4743450" y="3940175"/>
            <a:ext cx="4105275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E-&gt;SE’     E’-&gt; +SE’|-SE’|</a:t>
            </a:r>
            <a:r>
              <a:rPr lang="en-US" altLang="zh-CN" sz="2400">
                <a:solidFill>
                  <a:schemeClr val="bg2"/>
                </a:solidFill>
                <a:sym typeface="Wingdings" panose="05000000000000000000" pitchFamily="2" charset="2"/>
              </a:rPr>
              <a:t>ε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/>
      <p:bldP spid="867334" grpId="0" animBg="1"/>
      <p:bldP spid="867336" grpId="0" animBg="1"/>
      <p:bldP spid="867340" grpId="0" animBg="1"/>
      <p:bldP spid="867342" grpId="0" animBg="1"/>
      <p:bldP spid="86734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78C49B-2CA8-4F3C-8CED-AC25959FDBE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4895850" cy="765175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消除直接左递归（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37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3313113" cy="504825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chemeClr val="bg2"/>
                </a:solidFill>
                <a:effectLst/>
              </a:rPr>
              <a:t>U -&gt; </a:t>
            </a:r>
            <a:r>
              <a:rPr lang="en-US" altLang="zh-CN" b="1" dirty="0" err="1">
                <a:solidFill>
                  <a:schemeClr val="bg2"/>
                </a:solidFill>
                <a:effectLst/>
              </a:rPr>
              <a:t>x|y</a:t>
            </a:r>
            <a:r>
              <a:rPr lang="en-US" altLang="zh-CN" b="1" dirty="0">
                <a:solidFill>
                  <a:schemeClr val="bg2"/>
                </a:solidFill>
                <a:effectLst/>
              </a:rPr>
              <a:t>|…...|</a:t>
            </a:r>
            <a:r>
              <a:rPr lang="en-US" altLang="zh-CN" b="1" dirty="0" err="1">
                <a:solidFill>
                  <a:schemeClr val="bg2"/>
                </a:solidFill>
                <a:effectLst/>
              </a:rPr>
              <a:t>z|Uv</a:t>
            </a:r>
            <a:endParaRPr lang="en-US" altLang="zh-CN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902151" name="Text Box 7"/>
          <p:cNvSpPr txBox="1">
            <a:spLocks noChangeArrowheads="1"/>
          </p:cNvSpPr>
          <p:nvPr/>
        </p:nvSpPr>
        <p:spPr bwMode="auto">
          <a:xfrm>
            <a:off x="5292725" y="981075"/>
            <a:ext cx="3313113" cy="579438"/>
          </a:xfrm>
          <a:prstGeom prst="rect">
            <a:avLst/>
          </a:prstGeom>
          <a:solidFill>
            <a:srgbClr val="FEFB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</a:rPr>
              <a:t>U -&gt;(x|y|….|z){v}</a:t>
            </a:r>
          </a:p>
        </p:txBody>
      </p:sp>
      <p:sp>
        <p:nvSpPr>
          <p:cNvPr id="902152" name="Text Box 8"/>
          <p:cNvSpPr txBox="1">
            <a:spLocks noChangeArrowheads="1"/>
          </p:cNvSpPr>
          <p:nvPr/>
        </p:nvSpPr>
        <p:spPr bwMode="auto">
          <a:xfrm>
            <a:off x="0" y="1989138"/>
            <a:ext cx="8964613" cy="519112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4-4] E -&gt; E+T|E-T|T 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T -&gt; T*F|T/F|F</a:t>
            </a:r>
          </a:p>
        </p:txBody>
      </p:sp>
      <p:sp>
        <p:nvSpPr>
          <p:cNvPr id="902154" name="Line 10"/>
          <p:cNvSpPr>
            <a:spLocks noChangeShapeType="1"/>
          </p:cNvSpPr>
          <p:nvPr/>
        </p:nvSpPr>
        <p:spPr bwMode="auto">
          <a:xfrm>
            <a:off x="4140200" y="1268413"/>
            <a:ext cx="8636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2155" name="Text Box 11"/>
          <p:cNvSpPr txBox="1">
            <a:spLocks noChangeArrowheads="1"/>
          </p:cNvSpPr>
          <p:nvPr/>
        </p:nvSpPr>
        <p:spPr bwMode="auto">
          <a:xfrm>
            <a:off x="468313" y="2781300"/>
            <a:ext cx="2879725" cy="5191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>
                <a:solidFill>
                  <a:schemeClr val="bg2"/>
                </a:solidFill>
              </a:rPr>
              <a:t>E -&gt; E+T |E-T | T</a:t>
            </a:r>
          </a:p>
        </p:txBody>
      </p:sp>
      <p:sp>
        <p:nvSpPr>
          <p:cNvPr id="902157" name="Rectangle 13"/>
          <p:cNvSpPr>
            <a:spLocks noChangeArrowheads="1"/>
          </p:cNvSpPr>
          <p:nvPr/>
        </p:nvSpPr>
        <p:spPr bwMode="auto">
          <a:xfrm>
            <a:off x="395288" y="4005263"/>
            <a:ext cx="2952750" cy="5191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E-&gt; T | E(+T |-T) </a:t>
            </a:r>
          </a:p>
        </p:txBody>
      </p:sp>
      <p:sp>
        <p:nvSpPr>
          <p:cNvPr id="902158" name="AutoShape 14"/>
          <p:cNvSpPr>
            <a:spLocks noChangeArrowheads="1"/>
          </p:cNvSpPr>
          <p:nvPr/>
        </p:nvSpPr>
        <p:spPr bwMode="auto">
          <a:xfrm>
            <a:off x="1765300" y="3429000"/>
            <a:ext cx="214313" cy="576263"/>
          </a:xfrm>
          <a:prstGeom prst="downArrow">
            <a:avLst>
              <a:gd name="adj1" fmla="val 50000"/>
              <a:gd name="adj2" fmla="val 6722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902159" name="Line 15"/>
          <p:cNvSpPr>
            <a:spLocks noChangeShapeType="1"/>
          </p:cNvSpPr>
          <p:nvPr/>
        </p:nvSpPr>
        <p:spPr bwMode="auto">
          <a:xfrm>
            <a:off x="3563938" y="4221163"/>
            <a:ext cx="8636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2160" name="Rectangle 16"/>
          <p:cNvSpPr>
            <a:spLocks noChangeArrowheads="1"/>
          </p:cNvSpPr>
          <p:nvPr/>
        </p:nvSpPr>
        <p:spPr bwMode="auto">
          <a:xfrm>
            <a:off x="4500563" y="4005263"/>
            <a:ext cx="2519362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E-&gt; T{+T| -T}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02166" name="Text Box 22"/>
          <p:cNvSpPr txBox="1">
            <a:spLocks noChangeArrowheads="1"/>
          </p:cNvSpPr>
          <p:nvPr/>
        </p:nvSpPr>
        <p:spPr bwMode="auto">
          <a:xfrm>
            <a:off x="468313" y="4868863"/>
            <a:ext cx="2879725" cy="51911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T -&gt; T*F |T/F | F</a:t>
            </a:r>
          </a:p>
        </p:txBody>
      </p:sp>
      <p:sp>
        <p:nvSpPr>
          <p:cNvPr id="902167" name="Rectangle 23"/>
          <p:cNvSpPr>
            <a:spLocks noChangeArrowheads="1"/>
          </p:cNvSpPr>
          <p:nvPr/>
        </p:nvSpPr>
        <p:spPr bwMode="auto">
          <a:xfrm>
            <a:off x="395288" y="6092825"/>
            <a:ext cx="2952750" cy="5191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T-&gt; F | T(*F |/F) </a:t>
            </a:r>
          </a:p>
        </p:txBody>
      </p:sp>
      <p:sp>
        <p:nvSpPr>
          <p:cNvPr id="902168" name="AutoShape 24"/>
          <p:cNvSpPr>
            <a:spLocks noChangeArrowheads="1"/>
          </p:cNvSpPr>
          <p:nvPr/>
        </p:nvSpPr>
        <p:spPr bwMode="auto">
          <a:xfrm>
            <a:off x="1765300" y="5516563"/>
            <a:ext cx="214313" cy="576262"/>
          </a:xfrm>
          <a:prstGeom prst="downArrow">
            <a:avLst>
              <a:gd name="adj1" fmla="val 50000"/>
              <a:gd name="adj2" fmla="val 6722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902169" name="Line 25"/>
          <p:cNvSpPr>
            <a:spLocks noChangeShapeType="1"/>
          </p:cNvSpPr>
          <p:nvPr/>
        </p:nvSpPr>
        <p:spPr bwMode="auto">
          <a:xfrm>
            <a:off x="3563938" y="6308725"/>
            <a:ext cx="8636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2170" name="Rectangle 26"/>
          <p:cNvSpPr>
            <a:spLocks noChangeArrowheads="1"/>
          </p:cNvSpPr>
          <p:nvPr/>
        </p:nvSpPr>
        <p:spPr bwMode="auto">
          <a:xfrm>
            <a:off x="4500563" y="6092825"/>
            <a:ext cx="2376487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T-&gt; F{*F| /F}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0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0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0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51" grpId="0" animBg="1"/>
      <p:bldP spid="902152" grpId="0" animBg="1"/>
      <p:bldP spid="902154" grpId="0" animBg="1"/>
      <p:bldP spid="902155" grpId="0" animBg="1"/>
      <p:bldP spid="902157" grpId="0" animBg="1"/>
      <p:bldP spid="902158" grpId="0" animBg="1"/>
      <p:bldP spid="902159" grpId="0" animBg="1"/>
      <p:bldP spid="902160" grpId="0" animBg="1"/>
      <p:bldP spid="902166" grpId="0" animBg="1"/>
      <p:bldP spid="902167" grpId="0" animBg="1"/>
      <p:bldP spid="902168" grpId="0" animBg="1"/>
      <p:bldP spid="902169" grpId="0" animBg="1"/>
      <p:bldP spid="902170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3276600" y="115888"/>
            <a:ext cx="2952750" cy="6969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语法分析方法</a:t>
            </a:r>
          </a:p>
        </p:txBody>
      </p:sp>
      <p:sp>
        <p:nvSpPr>
          <p:cNvPr id="878598" name="Text Box 6"/>
          <p:cNvSpPr txBox="1">
            <a:spLocks noChangeArrowheads="1"/>
          </p:cNvSpPr>
          <p:nvPr/>
        </p:nvSpPr>
        <p:spPr bwMode="auto">
          <a:xfrm>
            <a:off x="611188" y="3716338"/>
            <a:ext cx="7705725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66700" indent="-266700"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自底向上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（算符优先、</a:t>
            </a:r>
            <a:r>
              <a:rPr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分析器）</a:t>
            </a:r>
          </a:p>
          <a:p>
            <a:pPr marL="636588" lvl="1" indent="-457200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从底部到顶部为输入的符号串建立分析树</a:t>
            </a:r>
          </a:p>
          <a:p>
            <a:pPr marL="636588" lvl="1" indent="-457200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归约序列</a:t>
            </a:r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8281987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SzPct val="70000"/>
              <a:defRPr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自顶向下</a:t>
            </a:r>
          </a:p>
          <a:p>
            <a:pPr marL="914400" lvl="1" indent="-457200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从顶部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树根、语言的识别符号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到底部为输入的符号串建立分析树。</a:t>
            </a:r>
          </a:p>
          <a:p>
            <a:pPr marL="914400" lvl="1" indent="-457200">
              <a:lnSpc>
                <a:spcPct val="11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推导序列</a:t>
            </a:r>
          </a:p>
        </p:txBody>
      </p:sp>
      <p:sp>
        <p:nvSpPr>
          <p:cNvPr id="878601" name="Text Box 9"/>
          <p:cNvSpPr txBox="1">
            <a:spLocks noChangeArrowheads="1"/>
          </p:cNvSpPr>
          <p:nvPr/>
        </p:nvSpPr>
        <p:spPr bwMode="auto">
          <a:xfrm>
            <a:off x="1116013" y="5805488"/>
            <a:ext cx="6913562" cy="579437"/>
          </a:xfrm>
          <a:prstGeom prst="rect">
            <a:avLst/>
          </a:prstGeom>
          <a:solidFill>
            <a:srgbClr val="F9F94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语法分析都是</a:t>
            </a:r>
            <a:r>
              <a:rPr lang="zh-CN" altLang="en-US">
                <a:solidFill>
                  <a:srgbClr val="CC3300"/>
                </a:solidFill>
                <a:latin typeface="宋体" panose="02010600030101010101" pitchFamily="2" charset="-122"/>
              </a:rPr>
              <a:t>自左向右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地读入符号。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01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A079B1-1467-4E3F-85AC-80AD34ECB93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360363" y="901700"/>
            <a:ext cx="80772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把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G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的非终结符整理成某种顺序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>
                <a:solidFill>
                  <a:schemeClr val="bg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>
                <a:solidFill>
                  <a:schemeClr val="bg2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……A</a:t>
            </a:r>
            <a:r>
              <a:rPr lang="en-US" altLang="zh-CN" sz="2800" baseline="-25000">
                <a:solidFill>
                  <a:schemeClr val="bg2"/>
                </a:solidFill>
                <a:ea typeface="楷体_GB2312" pitchFamily="49" charset="-122"/>
              </a:rPr>
              <a:t>n</a:t>
            </a:r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162049" y="1541776"/>
            <a:ext cx="8753351" cy="378618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2. for</a:t>
            </a:r>
            <a:r>
              <a:rPr lang="en-US" altLang="zh-CN" sz="2800" dirty="0">
                <a:solidFill>
                  <a:srgbClr val="D60093"/>
                </a:solidFill>
                <a:ea typeface="楷体_GB2312" pitchFamily="49" charset="-122"/>
              </a:rPr>
              <a:t>  i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:=1  to  n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               {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	    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将 </a:t>
            </a:r>
            <a:r>
              <a:rPr lang="en-US" altLang="zh-CN" sz="2800" dirty="0">
                <a:solidFill>
                  <a:srgbClr val="D60093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D60093"/>
                </a:solidFill>
                <a:ea typeface="楷体_GB2312" pitchFamily="49" charset="-122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</a:rPr>
              <a:t>-&gt; </a:t>
            </a:r>
            <a:r>
              <a:rPr lang="en-US" altLang="zh-CN" sz="2800" dirty="0" err="1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FF00FF"/>
                </a:solidFill>
                <a:ea typeface="楷体_GB2312" pitchFamily="49" charset="-122"/>
              </a:rPr>
              <a:t>j</a:t>
            </a:r>
            <a:r>
              <a:rPr lang="en-US" altLang="zh-CN" sz="2800" dirty="0" err="1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( </a:t>
            </a:r>
            <a:r>
              <a:rPr lang="en-US" altLang="zh-CN" sz="2800" dirty="0">
                <a:solidFill>
                  <a:srgbClr val="FF00FF"/>
                </a:solidFill>
                <a:ea typeface="楷体_GB2312" pitchFamily="49" charset="-122"/>
              </a:rPr>
              <a:t>1&lt;j</a:t>
            </a:r>
            <a:r>
              <a:rPr lang="zh-CN" altLang="en-US" sz="2800" dirty="0">
                <a:solidFill>
                  <a:srgbClr val="FF00FF"/>
                </a:solidFill>
                <a:ea typeface="楷体_GB2312" pitchFamily="49" charset="-122"/>
              </a:rPr>
              <a:t>≤</a:t>
            </a:r>
            <a:r>
              <a:rPr lang="en-US" altLang="zh-CN" sz="2800" dirty="0" err="1">
                <a:solidFill>
                  <a:srgbClr val="FF00FF"/>
                </a:solidFill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 ) 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替换成</a:t>
            </a:r>
            <a:r>
              <a:rPr lang="zh-CN" altLang="en-US" sz="2800" dirty="0">
                <a:solidFill>
                  <a:srgbClr val="D60093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D60093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D60093"/>
                </a:solidFill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D6009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-&gt; </a:t>
            </a:r>
            <a:r>
              <a:rPr lang="en-US" altLang="zh-CN" sz="2800" dirty="0">
                <a:solidFill>
                  <a:srgbClr val="00B050"/>
                </a:solidFill>
                <a:ea typeface="楷体_GB2312" pitchFamily="49" charset="-122"/>
              </a:rPr>
              <a:t>(δ</a:t>
            </a:r>
            <a:r>
              <a:rPr lang="en-US" altLang="zh-CN" sz="2800" baseline="-25000" dirty="0">
                <a:solidFill>
                  <a:srgbClr val="00B050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00B050"/>
                </a:solidFill>
                <a:ea typeface="楷体_GB2312" pitchFamily="49" charset="-122"/>
              </a:rPr>
              <a:t>|δ</a:t>
            </a:r>
            <a:r>
              <a:rPr lang="en-US" altLang="zh-CN" sz="2800" baseline="-25000" dirty="0">
                <a:solidFill>
                  <a:srgbClr val="00B050"/>
                </a:solidFill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rgbClr val="00B050"/>
                </a:solidFill>
                <a:ea typeface="楷体_GB2312" pitchFamily="49" charset="-122"/>
              </a:rPr>
              <a:t>|……</a:t>
            </a:r>
            <a:r>
              <a:rPr lang="en-US" altLang="zh-CN" sz="2800" dirty="0" err="1">
                <a:solidFill>
                  <a:srgbClr val="00B050"/>
                </a:solidFill>
                <a:ea typeface="楷体_GB2312" pitchFamily="49" charset="-122"/>
              </a:rPr>
              <a:t>δ</a:t>
            </a:r>
            <a:r>
              <a:rPr lang="en-US" altLang="zh-CN" sz="2800" baseline="-25000" dirty="0" err="1">
                <a:solidFill>
                  <a:srgbClr val="00B050"/>
                </a:solidFill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rgbClr val="00B050"/>
                </a:solidFill>
                <a:ea typeface="楷体_GB2312" pitchFamily="49" charset="-122"/>
              </a:rPr>
              <a:t>) </a:t>
            </a: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en-US" altLang="zh-CN" sz="2400" dirty="0">
                <a:solidFill>
                  <a:srgbClr val="D60093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              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　  若 </a:t>
            </a:r>
            <a:r>
              <a:rPr lang="en-US" altLang="zh-CN" sz="2000" dirty="0" err="1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lang="en-US" altLang="zh-CN" sz="2000" baseline="-25000" dirty="0" err="1">
                <a:solidFill>
                  <a:srgbClr val="FF00FF"/>
                </a:solidFill>
                <a:ea typeface="楷体_GB2312" pitchFamily="49" charset="-122"/>
              </a:rPr>
              <a:t>j</a:t>
            </a:r>
            <a:r>
              <a:rPr lang="en-US" altLang="zh-CN" sz="2000" baseline="-25000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-&gt;</a:t>
            </a:r>
            <a:r>
              <a:rPr lang="en-US" altLang="zh-CN" sz="2000" dirty="0">
                <a:solidFill>
                  <a:srgbClr val="008A3E"/>
                </a:solidFill>
                <a:ea typeface="楷体_GB2312" pitchFamily="49" charset="-122"/>
              </a:rPr>
              <a:t>δ</a:t>
            </a:r>
            <a:r>
              <a:rPr lang="en-US" altLang="zh-CN" sz="2000" baseline="-25000" dirty="0">
                <a:solidFill>
                  <a:srgbClr val="008A3E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8A3E"/>
                </a:solidFill>
                <a:ea typeface="楷体_GB2312" pitchFamily="49" charset="-122"/>
              </a:rPr>
              <a:t>|δ</a:t>
            </a:r>
            <a:r>
              <a:rPr lang="en-US" altLang="zh-CN" sz="2000" baseline="-25000" dirty="0">
                <a:solidFill>
                  <a:srgbClr val="008A3E"/>
                </a:solidFill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008A3E"/>
                </a:solidFill>
                <a:ea typeface="楷体_GB2312" pitchFamily="49" charset="-122"/>
              </a:rPr>
              <a:t>|……</a:t>
            </a:r>
            <a:r>
              <a:rPr lang="en-US" altLang="zh-CN" sz="2000" dirty="0" err="1">
                <a:solidFill>
                  <a:srgbClr val="008A3E"/>
                </a:solidFill>
                <a:ea typeface="楷体_GB2312" pitchFamily="49" charset="-122"/>
              </a:rPr>
              <a:t>δ</a:t>
            </a:r>
            <a:r>
              <a:rPr lang="en-US" altLang="zh-CN" sz="2000" baseline="-25000" dirty="0" err="1">
                <a:solidFill>
                  <a:srgbClr val="008A3E"/>
                </a:solidFill>
                <a:ea typeface="楷体_GB2312" pitchFamily="49" charset="-122"/>
              </a:rPr>
              <a:t>k</a:t>
            </a:r>
            <a:r>
              <a:rPr lang="zh-CN" altLang="en-US" sz="2400" dirty="0">
                <a:solidFill>
                  <a:srgbClr val="008A3E"/>
                </a:solidFill>
                <a:ea typeface="楷体_GB2312" pitchFamily="49" charset="-122"/>
              </a:rPr>
              <a:t>                      </a:t>
            </a:r>
            <a:endParaRPr lang="en-US" altLang="zh-CN" sz="2400" dirty="0">
              <a:solidFill>
                <a:srgbClr val="008A3E"/>
              </a:solidFill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             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消除</a:t>
            </a:r>
            <a:r>
              <a:rPr lang="en-US" altLang="zh-CN" sz="2800" dirty="0">
                <a:solidFill>
                  <a:srgbClr val="D60093"/>
                </a:solidFill>
                <a:ea typeface="楷体_GB2312" pitchFamily="49" charset="-122"/>
              </a:rPr>
              <a:t>A</a:t>
            </a:r>
            <a:r>
              <a:rPr lang="en-US" altLang="zh-CN" sz="2800" baseline="-25000" dirty="0">
                <a:solidFill>
                  <a:srgbClr val="D60093"/>
                </a:solidFill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规则中的直接左递归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           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5845" name="Rectangle 10"/>
          <p:cNvSpPr>
            <a:spLocks noGrp="1" noChangeArrowheads="1"/>
          </p:cNvSpPr>
          <p:nvPr>
            <p:ph type="title"/>
          </p:nvPr>
        </p:nvSpPr>
        <p:spPr>
          <a:xfrm>
            <a:off x="2555875" y="0"/>
            <a:ext cx="3887788" cy="765175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消除间接左递归</a:t>
            </a:r>
          </a:p>
        </p:txBody>
      </p:sp>
      <p:sp>
        <p:nvSpPr>
          <p:cNvPr id="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3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3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5" name="Rectangle 5"/>
          <p:cNvSpPr>
            <a:spLocks noChangeArrowheads="1"/>
          </p:cNvSpPr>
          <p:nvPr/>
        </p:nvSpPr>
        <p:spPr bwMode="auto">
          <a:xfrm>
            <a:off x="4932363" y="1557338"/>
            <a:ext cx="1944687" cy="50323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9062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85888" y="1501775"/>
            <a:ext cx="5832475" cy="5746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b="1">
                <a:effectLst/>
              </a:rPr>
              <a:t>将</a:t>
            </a:r>
            <a:r>
              <a:rPr lang="zh-CN" altLang="en-US" b="1">
                <a:solidFill>
                  <a:schemeClr val="bg2"/>
                </a:solidFill>
                <a:effectLst/>
              </a:rPr>
              <a:t>非终结符排序为：</a:t>
            </a:r>
            <a:r>
              <a:rPr lang="en-US" altLang="zh-CN" b="1">
                <a:solidFill>
                  <a:schemeClr val="bg2"/>
                </a:solidFill>
                <a:effectLst/>
              </a:rPr>
              <a:t>S</a:t>
            </a:r>
            <a:r>
              <a:rPr lang="zh-CN" altLang="en-US" b="1">
                <a:solidFill>
                  <a:schemeClr val="bg2"/>
                </a:solidFill>
                <a:effectLst/>
              </a:rPr>
              <a:t>、</a:t>
            </a:r>
            <a:r>
              <a:rPr lang="en-US" altLang="zh-CN" b="1">
                <a:solidFill>
                  <a:schemeClr val="bg2"/>
                </a:solidFill>
                <a:effectLst/>
              </a:rPr>
              <a:t>Q</a:t>
            </a:r>
            <a:r>
              <a:rPr lang="zh-CN" altLang="en-US" b="1">
                <a:solidFill>
                  <a:schemeClr val="bg2"/>
                </a:solidFill>
                <a:effectLst/>
              </a:rPr>
              <a:t>、</a:t>
            </a:r>
            <a:r>
              <a:rPr lang="en-US" altLang="zh-CN" b="1">
                <a:solidFill>
                  <a:schemeClr val="bg2"/>
                </a:solidFill>
                <a:effectLst/>
              </a:rPr>
              <a:t>R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604838"/>
          </a:xfrm>
          <a:prstGeom prst="rect">
            <a:avLst/>
          </a:prstGeom>
          <a:solidFill>
            <a:srgbClr val="FBE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[</a:t>
            </a:r>
            <a:r>
              <a:rPr lang="zh-CN" altLang="en-US" sz="2800">
                <a:solidFill>
                  <a:schemeClr val="bg2"/>
                </a:solidFill>
                <a:sym typeface="Wingdings" panose="05000000000000000000" pitchFamily="2" charset="2"/>
              </a:rPr>
              <a:t>例</a:t>
            </a: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4-5]</a:t>
            </a:r>
            <a:r>
              <a:rPr lang="zh-CN" altLang="en-US" sz="2800">
                <a:solidFill>
                  <a:schemeClr val="bg2"/>
                </a:solidFill>
                <a:sym typeface="Wingdings" panose="05000000000000000000" pitchFamily="2" charset="2"/>
              </a:rPr>
              <a:t>文法</a:t>
            </a: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G (1)</a:t>
            </a:r>
            <a:r>
              <a:rPr lang="en-US" altLang="zh-CN" sz="2800">
                <a:solidFill>
                  <a:schemeClr val="bg2"/>
                </a:solidFill>
              </a:rPr>
              <a:t> S-&gt;Qc|c (2)Q-&gt;Rb|b  (3)R-&gt;Sa|a</a:t>
            </a:r>
          </a:p>
        </p:txBody>
      </p:sp>
      <p:sp>
        <p:nvSpPr>
          <p:cNvPr id="906248" name="Text Box 8"/>
          <p:cNvSpPr txBox="1">
            <a:spLocks noChangeArrowheads="1"/>
          </p:cNvSpPr>
          <p:nvPr/>
        </p:nvSpPr>
        <p:spPr bwMode="auto">
          <a:xfrm>
            <a:off x="1116013" y="2060575"/>
            <a:ext cx="377983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）没有直接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左递归</a:t>
            </a:r>
          </a:p>
        </p:txBody>
      </p:sp>
      <p:sp>
        <p:nvSpPr>
          <p:cNvPr id="906249" name="Text Box 9"/>
          <p:cNvSpPr txBox="1">
            <a:spLocks noChangeArrowheads="1"/>
          </p:cNvSpPr>
          <p:nvPr/>
        </p:nvSpPr>
        <p:spPr bwMode="auto">
          <a:xfrm>
            <a:off x="1119188" y="2052638"/>
            <a:ext cx="61563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）没有直接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左递归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,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但右部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开头</a:t>
            </a:r>
          </a:p>
        </p:txBody>
      </p:sp>
      <p:sp>
        <p:nvSpPr>
          <p:cNvPr id="906250" name="Text Box 10"/>
          <p:cNvSpPr txBox="1">
            <a:spLocks noChangeArrowheads="1"/>
          </p:cNvSpPr>
          <p:nvPr/>
        </p:nvSpPr>
        <p:spPr bwMode="auto">
          <a:xfrm>
            <a:off x="1116013" y="2068513"/>
            <a:ext cx="63722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）没有直接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左递归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,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且右部无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S</a:t>
            </a:r>
          </a:p>
        </p:txBody>
      </p:sp>
      <p:sp>
        <p:nvSpPr>
          <p:cNvPr id="906251" name="Text Box 11"/>
          <p:cNvSpPr txBox="1">
            <a:spLocks noChangeArrowheads="1"/>
          </p:cNvSpPr>
          <p:nvPr/>
        </p:nvSpPr>
        <p:spPr bwMode="auto">
          <a:xfrm>
            <a:off x="1042988" y="4795838"/>
            <a:ext cx="2303462" cy="561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R-&gt;Qca|ca|a</a:t>
            </a:r>
          </a:p>
        </p:txBody>
      </p:sp>
      <p:sp>
        <p:nvSpPr>
          <p:cNvPr id="906252" name="Text Box 12"/>
          <p:cNvSpPr txBox="1">
            <a:spLocks noChangeArrowheads="1"/>
          </p:cNvSpPr>
          <p:nvPr/>
        </p:nvSpPr>
        <p:spPr bwMode="auto">
          <a:xfrm>
            <a:off x="4716463" y="4795838"/>
            <a:ext cx="2927350" cy="561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R-&gt;Rbca|bca|ca|a</a:t>
            </a:r>
          </a:p>
        </p:txBody>
      </p:sp>
      <p:sp>
        <p:nvSpPr>
          <p:cNvPr id="906254" name="Text Box 14"/>
          <p:cNvSpPr txBox="1">
            <a:spLocks noChangeArrowheads="1"/>
          </p:cNvSpPr>
          <p:nvPr/>
        </p:nvSpPr>
        <p:spPr bwMode="auto">
          <a:xfrm>
            <a:off x="4786313" y="3214688"/>
            <a:ext cx="3384550" cy="5619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R-&gt;(bca|ca|a){bca}</a:t>
            </a:r>
          </a:p>
        </p:txBody>
      </p:sp>
      <p:sp>
        <p:nvSpPr>
          <p:cNvPr id="36875" name="Text Box 16"/>
          <p:cNvSpPr txBox="1">
            <a:spLocks noChangeArrowheads="1"/>
          </p:cNvSpPr>
          <p:nvPr/>
        </p:nvSpPr>
        <p:spPr bwMode="auto">
          <a:xfrm>
            <a:off x="8424863" y="11588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P68</a:t>
            </a:r>
            <a:endParaRPr lang="en-US" altLang="zh-CN" sz="2000">
              <a:solidFill>
                <a:schemeClr val="bg2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5949950"/>
            <a:ext cx="8748713" cy="530225"/>
            <a:chOff x="336" y="2016"/>
            <a:chExt cx="5136" cy="592"/>
          </a:xfrm>
        </p:grpSpPr>
        <p:sp>
          <p:nvSpPr>
            <p:cNvPr id="36891" name="Rectangle 18"/>
            <p:cNvSpPr>
              <a:spLocks noChangeArrowheads="1"/>
            </p:cNvSpPr>
            <p:nvPr/>
          </p:nvSpPr>
          <p:spPr bwMode="auto">
            <a:xfrm>
              <a:off x="336" y="2016"/>
              <a:ext cx="5136" cy="576"/>
            </a:xfrm>
            <a:prstGeom prst="rect">
              <a:avLst/>
            </a:prstGeom>
            <a:gradFill rotWithShape="1">
              <a:gsLst>
                <a:gs pos="0">
                  <a:srgbClr val="73731E"/>
                </a:gs>
                <a:gs pos="50000">
                  <a:srgbClr val="F9F941"/>
                </a:gs>
                <a:gs pos="100000">
                  <a:srgbClr val="73731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S-&gt;Qc|c  Q-&gt;Rb|b       R -&gt;(bca|ca|a){bca}</a:t>
              </a:r>
              <a:endParaRPr lang="en-US" altLang="zh-CN" sz="2800">
                <a:solidFill>
                  <a:schemeClr val="bg2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906259" name="Text Box 19"/>
            <p:cNvSpPr txBox="1">
              <a:spLocks noChangeArrowheads="1"/>
            </p:cNvSpPr>
            <p:nvPr/>
          </p:nvSpPr>
          <p:spPr bwMode="auto">
            <a:xfrm>
              <a:off x="3215" y="2098"/>
              <a:ext cx="2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27088" y="620713"/>
            <a:ext cx="7272337" cy="660400"/>
            <a:chOff x="703" y="1389"/>
            <a:chExt cx="4581" cy="416"/>
          </a:xfrm>
        </p:grpSpPr>
        <p:sp>
          <p:nvSpPr>
            <p:cNvPr id="906261" name="Rectangle 21"/>
            <p:cNvSpPr>
              <a:spLocks noChangeArrowheads="1"/>
            </p:cNvSpPr>
            <p:nvPr/>
          </p:nvSpPr>
          <p:spPr bwMode="auto">
            <a:xfrm>
              <a:off x="703" y="1480"/>
              <a:ext cx="4581" cy="325"/>
            </a:xfrm>
            <a:prstGeom prst="rect">
              <a:avLst/>
            </a:prstGeom>
            <a:solidFill>
              <a:srgbClr val="F8F8F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S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Qc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Rbc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Sabc           ∴ S 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Sabc   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间接左递归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906262" name="Text Box 22"/>
            <p:cNvSpPr txBox="1">
              <a:spLocks noChangeArrowheads="1"/>
            </p:cNvSpPr>
            <p:nvPr/>
          </p:nvSpPr>
          <p:spPr bwMode="auto">
            <a:xfrm>
              <a:off x="3379" y="1389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906263" name="Rectangle 23"/>
          <p:cNvSpPr>
            <a:spLocks noChangeArrowheads="1"/>
          </p:cNvSpPr>
          <p:nvPr/>
        </p:nvSpPr>
        <p:spPr bwMode="auto">
          <a:xfrm>
            <a:off x="1481138" y="3470275"/>
            <a:ext cx="1395412" cy="5191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R-&gt;Sa|a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124075" y="4005263"/>
            <a:ext cx="1308100" cy="792162"/>
            <a:chOff x="1066" y="2478"/>
            <a:chExt cx="824" cy="499"/>
          </a:xfrm>
        </p:grpSpPr>
        <p:sp>
          <p:nvSpPr>
            <p:cNvPr id="36887" name="AutoShape 25"/>
            <p:cNvSpPr>
              <a:spLocks noChangeArrowheads="1"/>
            </p:cNvSpPr>
            <p:nvPr/>
          </p:nvSpPr>
          <p:spPr bwMode="auto">
            <a:xfrm>
              <a:off x="1066" y="2478"/>
              <a:ext cx="91" cy="499"/>
            </a:xfrm>
            <a:prstGeom prst="down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8" name="Rectangle 26"/>
            <p:cNvSpPr>
              <a:spLocks noChangeArrowheads="1"/>
            </p:cNvSpPr>
            <p:nvPr/>
          </p:nvSpPr>
          <p:spPr bwMode="auto">
            <a:xfrm>
              <a:off x="1126" y="2536"/>
              <a:ext cx="7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S-&gt;Qc|c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38500" y="4673600"/>
            <a:ext cx="1477963" cy="461963"/>
            <a:chOff x="1768" y="2899"/>
            <a:chExt cx="931" cy="291"/>
          </a:xfrm>
        </p:grpSpPr>
        <p:sp>
          <p:nvSpPr>
            <p:cNvPr id="36885" name="Line 28"/>
            <p:cNvSpPr>
              <a:spLocks noChangeShapeType="1"/>
            </p:cNvSpPr>
            <p:nvPr/>
          </p:nvSpPr>
          <p:spPr bwMode="auto">
            <a:xfrm>
              <a:off x="1837" y="3158"/>
              <a:ext cx="86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Rectangle 29"/>
            <p:cNvSpPr>
              <a:spLocks noChangeArrowheads="1"/>
            </p:cNvSpPr>
            <p:nvPr/>
          </p:nvSpPr>
          <p:spPr bwMode="auto">
            <a:xfrm>
              <a:off x="1768" y="2899"/>
              <a:ext cx="8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Q-&gt;Rb|b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300788" y="3860800"/>
            <a:ext cx="2663825" cy="865188"/>
            <a:chOff x="3969" y="2432"/>
            <a:chExt cx="1678" cy="545"/>
          </a:xfrm>
        </p:grpSpPr>
        <p:sp>
          <p:nvSpPr>
            <p:cNvPr id="906271" name="Text Box 31"/>
            <p:cNvSpPr txBox="1">
              <a:spLocks noChangeArrowheads="1"/>
            </p:cNvSpPr>
            <p:nvPr/>
          </p:nvSpPr>
          <p:spPr bwMode="auto">
            <a:xfrm>
              <a:off x="4105" y="2568"/>
              <a:ext cx="154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楷体_GB2312" pitchFamily="49" charset="-122"/>
                  <a:sym typeface="Wingdings" pitchFamily="2" charset="2"/>
                </a:rPr>
                <a:t>消除直接左递归</a:t>
              </a:r>
            </a:p>
          </p:txBody>
        </p:sp>
        <p:sp>
          <p:nvSpPr>
            <p:cNvPr id="36884" name="AutoShape 32"/>
            <p:cNvSpPr>
              <a:spLocks noChangeArrowheads="1"/>
            </p:cNvSpPr>
            <p:nvPr/>
          </p:nvSpPr>
          <p:spPr bwMode="auto">
            <a:xfrm>
              <a:off x="3969" y="2432"/>
              <a:ext cx="90" cy="545"/>
            </a:xfrm>
            <a:prstGeom prst="upArrow">
              <a:avLst>
                <a:gd name="adj1" fmla="val 50000"/>
                <a:gd name="adj2" fmla="val 151389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0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0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5" grpId="0" animBg="1"/>
      <p:bldP spid="906246" grpId="0" build="p" autoUpdateAnimBg="0"/>
      <p:bldP spid="906248" grpId="0" autoUpdateAnimBg="0"/>
      <p:bldP spid="906249" grpId="0" autoUpdateAnimBg="0"/>
      <p:bldP spid="906250" grpId="0" autoUpdateAnimBg="0"/>
      <p:bldP spid="906251" grpId="0" animBg="1" autoUpdateAnimBg="0"/>
      <p:bldP spid="906252" grpId="0" animBg="1" autoUpdateAnimBg="0"/>
      <p:bldP spid="906254" grpId="0" animBg="1"/>
      <p:bldP spid="906263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827088" y="62325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265488" y="6232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827088" y="62325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3265488" y="62325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907272" name="Rectangle 8"/>
          <p:cNvSpPr>
            <a:spLocks noChangeArrowheads="1"/>
          </p:cNvSpPr>
          <p:nvPr/>
        </p:nvSpPr>
        <p:spPr bwMode="auto">
          <a:xfrm>
            <a:off x="467513" y="981075"/>
            <a:ext cx="388778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非终结符顺序重新排列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4356100" y="981075"/>
            <a:ext cx="1871663" cy="503238"/>
          </a:xfrm>
          <a:prstGeom prst="rect">
            <a:avLst/>
          </a:prstGeom>
          <a:solidFill>
            <a:srgbClr val="FFFD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R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S</a:t>
            </a:r>
            <a:endParaRPr lang="en-US" altLang="zh-CN" sz="2400"/>
          </a:p>
        </p:txBody>
      </p:sp>
      <p:sp>
        <p:nvSpPr>
          <p:cNvPr id="907274" name="Rectangle 10"/>
          <p:cNvSpPr>
            <a:spLocks noChangeArrowheads="1"/>
          </p:cNvSpPr>
          <p:nvPr/>
        </p:nvSpPr>
        <p:spPr bwMode="auto">
          <a:xfrm>
            <a:off x="2555875" y="2781300"/>
            <a:ext cx="3024188" cy="57626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S -&gt;(abc|bc|c){abc}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0" y="0"/>
            <a:ext cx="9144000" cy="604838"/>
          </a:xfrm>
          <a:prstGeom prst="rect">
            <a:avLst/>
          </a:prstGeom>
          <a:solidFill>
            <a:srgbClr val="FBE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[</a:t>
            </a:r>
            <a:r>
              <a:rPr lang="zh-CN" altLang="en-US" sz="2800">
                <a:solidFill>
                  <a:schemeClr val="bg2"/>
                </a:solidFill>
                <a:sym typeface="Wingdings" panose="05000000000000000000" pitchFamily="2" charset="2"/>
              </a:rPr>
              <a:t>例</a:t>
            </a: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4-5]</a:t>
            </a:r>
            <a:r>
              <a:rPr lang="zh-CN" altLang="en-US" sz="2800">
                <a:solidFill>
                  <a:schemeClr val="bg2"/>
                </a:solidFill>
                <a:sym typeface="Wingdings" panose="05000000000000000000" pitchFamily="2" charset="2"/>
              </a:rPr>
              <a:t>文法</a:t>
            </a:r>
            <a:r>
              <a:rPr lang="en-US" altLang="zh-CN" sz="2800">
                <a:solidFill>
                  <a:schemeClr val="bg2"/>
                </a:solidFill>
                <a:sym typeface="Wingdings" panose="05000000000000000000" pitchFamily="2" charset="2"/>
              </a:rPr>
              <a:t>G (1)</a:t>
            </a:r>
            <a:r>
              <a:rPr lang="en-US" altLang="zh-CN" sz="2800">
                <a:solidFill>
                  <a:schemeClr val="bg2"/>
                </a:solidFill>
              </a:rPr>
              <a:t> S-&gt;Qc|c (2)Q-&gt;Rb|b  (3)R-&gt;Sa|a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0825" y="4652963"/>
            <a:ext cx="8569325" cy="1150937"/>
            <a:chOff x="336" y="2016"/>
            <a:chExt cx="5136" cy="576"/>
          </a:xfrm>
        </p:grpSpPr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36" y="2016"/>
              <a:ext cx="5136" cy="576"/>
            </a:xfrm>
            <a:prstGeom prst="rect">
              <a:avLst/>
            </a:prstGeom>
            <a:gradFill rotWithShape="1">
              <a:gsLst>
                <a:gs pos="0">
                  <a:srgbClr val="73731E"/>
                </a:gs>
                <a:gs pos="50000">
                  <a:srgbClr val="F9F941"/>
                </a:gs>
                <a:gs pos="100000">
                  <a:srgbClr val="73731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宋体" panose="02010600030101010101" pitchFamily="2" charset="-122"/>
                </a:rPr>
                <a:t>对非终结符的排序不同</a:t>
              </a:r>
              <a:r>
                <a: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rPr>
                <a:t>, </a:t>
              </a:r>
            </a:p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宋体" panose="02010600030101010101" pitchFamily="2" charset="-122"/>
                </a:rPr>
                <a:t>得到的文法在形式上可能是不一样的</a:t>
              </a:r>
              <a:r>
                <a:rPr lang="en-US" altLang="zh-CN" sz="2800">
                  <a:solidFill>
                    <a:schemeClr val="bg2"/>
                  </a:solidFill>
                  <a:latin typeface="宋体" panose="02010600030101010101" pitchFamily="2" charset="-122"/>
                </a:rPr>
                <a:t>, </a:t>
              </a:r>
              <a:r>
                <a:rPr lang="zh-CN" altLang="en-US" sz="2800">
                  <a:solidFill>
                    <a:schemeClr val="bg2"/>
                  </a:solidFill>
                  <a:latin typeface="宋体" panose="02010600030101010101" pitchFamily="2" charset="-122"/>
                </a:rPr>
                <a:t>它们是等价的。</a:t>
              </a:r>
              <a:endParaRPr lang="zh-CN" altLang="en-US" sz="2800">
                <a:solidFill>
                  <a:schemeClr val="bg2"/>
                </a:solidFill>
                <a:latin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sp>
          <p:nvSpPr>
            <p:cNvPr id="907278" name="Text Box 14"/>
            <p:cNvSpPr txBox="1">
              <a:spLocks noChangeArrowheads="1"/>
            </p:cNvSpPr>
            <p:nvPr/>
          </p:nvSpPr>
          <p:spPr bwMode="auto">
            <a:xfrm>
              <a:off x="3215" y="2238"/>
              <a:ext cx="22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8424863" y="11588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P68</a:t>
            </a:r>
            <a:endParaRPr lang="en-US" altLang="zh-CN" sz="2000">
              <a:solidFill>
                <a:schemeClr val="bg2"/>
              </a:solidFill>
            </a:endParaRPr>
          </a:p>
        </p:txBody>
      </p:sp>
      <p:sp>
        <p:nvSpPr>
          <p:cNvPr id="1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2561CA-1AA9-40E9-8FA0-708A37D0D7D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889862" name="Text Box 6"/>
          <p:cNvSpPr txBox="1">
            <a:spLocks noChangeArrowheads="1"/>
          </p:cNvSpPr>
          <p:nvPr/>
        </p:nvSpPr>
        <p:spPr bwMode="auto">
          <a:xfrm>
            <a:off x="2698750" y="4941888"/>
            <a:ext cx="3529013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U -&gt; xA 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A -&gt; V|W 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116263" y="176213"/>
            <a:ext cx="2501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局部二义性</a:t>
            </a:r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1873250" y="112553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提取左公因子、加入新的非终结符号</a:t>
            </a: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3419475" y="2060575"/>
            <a:ext cx="1898650" cy="51911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</a:rPr>
              <a:t>U -&gt;</a:t>
            </a:r>
            <a:r>
              <a:rPr lang="en-US" altLang="zh-CN" sz="2800" dirty="0" err="1">
                <a:solidFill>
                  <a:schemeClr val="bg2"/>
                </a:solidFill>
              </a:rPr>
              <a:t>xV|xW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889867" name="Rectangle 11"/>
          <p:cNvSpPr>
            <a:spLocks noChangeArrowheads="1"/>
          </p:cNvSpPr>
          <p:nvPr/>
        </p:nvSpPr>
        <p:spPr bwMode="auto">
          <a:xfrm>
            <a:off x="3419475" y="3573463"/>
            <a:ext cx="2047875" cy="519112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U -&gt; x(V|W)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6100" y="2708275"/>
            <a:ext cx="2592388" cy="792163"/>
            <a:chOff x="1066" y="2478"/>
            <a:chExt cx="821" cy="499"/>
          </a:xfrm>
        </p:grpSpPr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1066" y="2478"/>
              <a:ext cx="91" cy="499"/>
            </a:xfrm>
            <a:prstGeom prst="down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1130" y="2536"/>
              <a:ext cx="7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楷体_GB2312" pitchFamily="49" charset="-122"/>
                </a:rPr>
                <a:t>提取左因子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83075" y="4149725"/>
            <a:ext cx="2592388" cy="792163"/>
            <a:chOff x="1066" y="2478"/>
            <a:chExt cx="821" cy="499"/>
          </a:xfrm>
        </p:grpSpPr>
        <p:sp>
          <p:nvSpPr>
            <p:cNvPr id="38924" name="AutoShape 16"/>
            <p:cNvSpPr>
              <a:spLocks noChangeArrowheads="1"/>
            </p:cNvSpPr>
            <p:nvPr/>
          </p:nvSpPr>
          <p:spPr bwMode="auto">
            <a:xfrm>
              <a:off x="1066" y="2478"/>
              <a:ext cx="91" cy="499"/>
            </a:xfrm>
            <a:prstGeom prst="downArrow">
              <a:avLst>
                <a:gd name="adj1" fmla="val 50000"/>
                <a:gd name="adj2" fmla="val 13708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925" name="Rectangle 17"/>
            <p:cNvSpPr>
              <a:spLocks noChangeArrowheads="1"/>
            </p:cNvSpPr>
            <p:nvPr/>
          </p:nvSpPr>
          <p:spPr bwMode="auto">
            <a:xfrm>
              <a:off x="1130" y="2536"/>
              <a:ext cx="7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400">
                  <a:ea typeface="楷体_GB2312" pitchFamily="49" charset="-122"/>
                </a:rPr>
                <a:t>令</a:t>
              </a:r>
              <a:r>
                <a:rPr lang="en-US" altLang="zh-CN" sz="2400">
                  <a:ea typeface="楷体_GB2312" pitchFamily="49" charset="-122"/>
                </a:rPr>
                <a:t>A=V|W</a:t>
              </a:r>
            </a:p>
          </p:txBody>
        </p:sp>
      </p:grpSp>
      <p:sp>
        <p:nvSpPr>
          <p:cNvPr id="889875" name="Rectangle 19"/>
          <p:cNvSpPr>
            <a:spLocks noChangeArrowheads="1"/>
          </p:cNvSpPr>
          <p:nvPr/>
        </p:nvSpPr>
        <p:spPr bwMode="auto">
          <a:xfrm>
            <a:off x="755650" y="6021388"/>
            <a:ext cx="7920038" cy="561975"/>
          </a:xfrm>
          <a:prstGeom prst="rect">
            <a:avLst/>
          </a:prstGeom>
          <a:gradFill rotWithShape="1">
            <a:gsLst>
              <a:gs pos="0">
                <a:srgbClr val="477618"/>
              </a:gs>
              <a:gs pos="50000">
                <a:srgbClr val="99FF33"/>
              </a:gs>
              <a:gs pos="100000">
                <a:srgbClr val="477618"/>
              </a:gs>
            </a:gsLst>
            <a:lin ang="5400000" scaled="1"/>
          </a:gra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有的文法中的左公因子不能在有限步骤内消除。</a:t>
            </a:r>
          </a:p>
        </p:txBody>
      </p:sp>
      <p:sp>
        <p:nvSpPr>
          <p:cNvPr id="18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2" grpId="0" animBg="1"/>
      <p:bldP spid="889867" grpId="0" animBg="1"/>
      <p:bldP spid="88987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49DBC0-1168-488A-B9EC-BC7E5E51429C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F2E7C-6A63-4D4A-987A-1E87F69075C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909316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95513" y="0"/>
            <a:ext cx="53292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4.3   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表驱动分析方法 </a:t>
            </a:r>
          </a:p>
        </p:txBody>
      </p:sp>
      <p:sp>
        <p:nvSpPr>
          <p:cNvPr id="56325" name="Rectangle 10"/>
          <p:cNvSpPr>
            <a:spLocks noChangeArrowheads="1"/>
          </p:cNvSpPr>
          <p:nvPr/>
        </p:nvSpPr>
        <p:spPr bwMode="auto">
          <a:xfrm>
            <a:off x="2124075" y="2852738"/>
            <a:ext cx="51847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4.3.2 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分析表的构造</a:t>
            </a:r>
          </a:p>
        </p:txBody>
      </p:sp>
      <p:sp>
        <p:nvSpPr>
          <p:cNvPr id="56326" name="Rectangle 11"/>
          <p:cNvSpPr>
            <a:spLocks noGrp="1" noChangeArrowheads="1"/>
          </p:cNvSpPr>
          <p:nvPr>
            <p:ph type="title"/>
          </p:nvPr>
        </p:nvSpPr>
        <p:spPr>
          <a:xfrm>
            <a:off x="2124075" y="1700213"/>
            <a:ext cx="5256213" cy="649287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4.3.1 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基本方法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3B2F3E-3380-442D-9C35-8775179AB9D1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46125" y="1438275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br>
              <a:rPr lang="en-US" altLang="zh-CN" b="0"/>
            </a:br>
            <a:endParaRPr lang="en-US" altLang="zh-CN" b="0"/>
          </a:p>
        </p:txBody>
      </p:sp>
      <p:sp>
        <p:nvSpPr>
          <p:cNvPr id="57348" name="Line 6"/>
          <p:cNvSpPr>
            <a:spLocks noChangeShapeType="1"/>
          </p:cNvSpPr>
          <p:nvPr/>
        </p:nvSpPr>
        <p:spPr bwMode="auto">
          <a:xfrm flipV="1">
            <a:off x="3360738" y="2170113"/>
            <a:ext cx="3060700" cy="31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Line 8"/>
          <p:cNvSpPr>
            <a:spLocks noChangeShapeType="1"/>
          </p:cNvSpPr>
          <p:nvPr/>
        </p:nvSpPr>
        <p:spPr bwMode="auto">
          <a:xfrm>
            <a:off x="3338513" y="2613025"/>
            <a:ext cx="3095625" cy="12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Text Box 9"/>
          <p:cNvSpPr txBox="1">
            <a:spLocks noChangeArrowheads="1"/>
          </p:cNvSpPr>
          <p:nvPr/>
        </p:nvSpPr>
        <p:spPr bwMode="auto">
          <a:xfrm>
            <a:off x="3311525" y="2190750"/>
            <a:ext cx="3062288" cy="4000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CN" sz="2000" baseline="-2500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 a</a:t>
            </a:r>
            <a:r>
              <a:rPr kumimoji="0" lang="en-US" altLang="zh-CN" sz="2000" baseline="-25000">
                <a:solidFill>
                  <a:schemeClr val="bg2"/>
                </a:solidFill>
                <a:latin typeface="Arial" panose="020B0604020202020204" pitchFamily="34" charset="0"/>
              </a:rPr>
              <a:t>i+1</a:t>
            </a: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 ……a</a:t>
            </a:r>
            <a:r>
              <a:rPr kumimoji="0" lang="en-US" altLang="zh-CN" sz="2000" baseline="-2500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#</a:t>
            </a: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7352" name="Rectangle 11"/>
          <p:cNvSpPr>
            <a:spLocks noChangeArrowheads="1"/>
          </p:cNvSpPr>
          <p:nvPr/>
        </p:nvSpPr>
        <p:spPr bwMode="auto">
          <a:xfrm>
            <a:off x="2716213" y="5184775"/>
            <a:ext cx="1350962" cy="504825"/>
          </a:xfrm>
          <a:prstGeom prst="rect">
            <a:avLst/>
          </a:prstGeom>
          <a:solidFill>
            <a:srgbClr val="27BAF5"/>
          </a:solidFill>
          <a:ln w="38100">
            <a:noFill/>
            <a:miter lim="800000"/>
            <a:headEnd/>
            <a:tailEnd/>
          </a:ln>
        </p:spPr>
        <p:txBody>
          <a:bodyPr wrap="none" lIns="18000" tIns="0" rIns="1800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分析表</a:t>
            </a:r>
            <a:r>
              <a:rPr kumimoji="0" lang="en-US" altLang="zh-CN" sz="2400" dirty="0">
                <a:solidFill>
                  <a:schemeClr val="bg2"/>
                </a:solidFill>
                <a:latin typeface="+mj-lt"/>
              </a:rPr>
              <a:t>M</a:t>
            </a:r>
          </a:p>
        </p:txBody>
      </p:sp>
      <p:sp>
        <p:nvSpPr>
          <p:cNvPr id="57353" name="Text Box 12"/>
          <p:cNvSpPr txBox="1">
            <a:spLocks noChangeArrowheads="1"/>
          </p:cNvSpPr>
          <p:nvPr/>
        </p:nvSpPr>
        <p:spPr bwMode="auto">
          <a:xfrm>
            <a:off x="2636838" y="3708400"/>
            <a:ext cx="1800225" cy="1030288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LL(1)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zh-CN" altLang="en-US" sz="2800" dirty="0">
                <a:solidFill>
                  <a:schemeClr val="bg2"/>
                </a:solidFill>
                <a:latin typeface="+mj-lt"/>
                <a:ea typeface="楷体_GB2312" pitchFamily="49" charset="-122"/>
              </a:rPr>
              <a:t>总控程序</a:t>
            </a:r>
          </a:p>
        </p:txBody>
      </p:sp>
      <p:sp>
        <p:nvSpPr>
          <p:cNvPr id="4" name="Line 25"/>
          <p:cNvSpPr>
            <a:spLocks noChangeShapeType="1"/>
          </p:cNvSpPr>
          <p:nvPr/>
        </p:nvSpPr>
        <p:spPr bwMode="auto">
          <a:xfrm flipV="1">
            <a:off x="3536950" y="2590800"/>
            <a:ext cx="0" cy="10795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28"/>
          <p:cNvSpPr>
            <a:spLocks noChangeShapeType="1"/>
          </p:cNvSpPr>
          <p:nvPr/>
        </p:nvSpPr>
        <p:spPr bwMode="auto">
          <a:xfrm>
            <a:off x="4427538" y="4138613"/>
            <a:ext cx="2232025" cy="111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Rectangle 32"/>
          <p:cNvSpPr>
            <a:spLocks noChangeArrowheads="1"/>
          </p:cNvSpPr>
          <p:nvPr/>
        </p:nvSpPr>
        <p:spPr bwMode="auto">
          <a:xfrm>
            <a:off x="2078038" y="1093788"/>
            <a:ext cx="52308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表驱动预测分析程序模型</a:t>
            </a:r>
          </a:p>
        </p:txBody>
      </p:sp>
      <p:sp>
        <p:nvSpPr>
          <p:cNvPr id="860195" name="Oval 35"/>
          <p:cNvSpPr>
            <a:spLocks noChangeArrowheads="1"/>
          </p:cNvSpPr>
          <p:nvPr/>
        </p:nvSpPr>
        <p:spPr bwMode="auto">
          <a:xfrm>
            <a:off x="3338513" y="2193925"/>
            <a:ext cx="358775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7357" name="Rectangle 36"/>
          <p:cNvSpPr>
            <a:spLocks noChangeArrowheads="1"/>
          </p:cNvSpPr>
          <p:nvPr/>
        </p:nvSpPr>
        <p:spPr bwMode="auto">
          <a:xfrm>
            <a:off x="3762375" y="1719263"/>
            <a:ext cx="15462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输入缓冲区</a:t>
            </a:r>
          </a:p>
        </p:txBody>
      </p:sp>
      <p:sp>
        <p:nvSpPr>
          <p:cNvPr id="57358" name="Rectangle 37"/>
          <p:cNvSpPr>
            <a:spLocks noChangeArrowheads="1"/>
          </p:cNvSpPr>
          <p:nvPr/>
        </p:nvSpPr>
        <p:spPr bwMode="auto">
          <a:xfrm>
            <a:off x="6570663" y="5386388"/>
            <a:ext cx="928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分析栈</a:t>
            </a:r>
          </a:p>
        </p:txBody>
      </p:sp>
      <p:sp>
        <p:nvSpPr>
          <p:cNvPr id="5" name="Freeform 41"/>
          <p:cNvSpPr>
            <a:spLocks/>
          </p:cNvSpPr>
          <p:nvPr/>
        </p:nvSpPr>
        <p:spPr bwMode="auto">
          <a:xfrm>
            <a:off x="6623050" y="3286125"/>
            <a:ext cx="822325" cy="2057400"/>
          </a:xfrm>
          <a:custGeom>
            <a:avLst/>
            <a:gdLst>
              <a:gd name="T0" fmla="*/ 0 w 480"/>
              <a:gd name="T1" fmla="*/ 2147483646 h 1296"/>
              <a:gd name="T2" fmla="*/ 0 w 480"/>
              <a:gd name="T3" fmla="*/ 2147483646 h 1296"/>
              <a:gd name="T4" fmla="*/ 2147483646 w 480"/>
              <a:gd name="T5" fmla="*/ 2147483646 h 1296"/>
              <a:gd name="T6" fmla="*/ 2147483646 w 480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296"/>
              <a:gd name="T14" fmla="*/ 480 w 480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296">
                <a:moveTo>
                  <a:pt x="0" y="48"/>
                </a:moveTo>
                <a:lnTo>
                  <a:pt x="0" y="1296"/>
                </a:lnTo>
                <a:lnTo>
                  <a:pt x="480" y="1296"/>
                </a:lnTo>
                <a:lnTo>
                  <a:pt x="480" y="0"/>
                </a:lnTo>
              </a:path>
            </a:pathLst>
          </a:custGeom>
          <a:noFill/>
          <a:ln w="38100" cap="sq">
            <a:solidFill>
              <a:schemeClr val="bg2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Rectangle 42"/>
          <p:cNvSpPr>
            <a:spLocks noChangeArrowheads="1"/>
          </p:cNvSpPr>
          <p:nvPr/>
        </p:nvSpPr>
        <p:spPr bwMode="auto">
          <a:xfrm>
            <a:off x="6623050" y="3717925"/>
            <a:ext cx="822325" cy="1611313"/>
          </a:xfrm>
          <a:prstGeom prst="rect">
            <a:avLst/>
          </a:prstGeom>
          <a:solidFill>
            <a:srgbClr val="BDFFD3"/>
          </a:solidFill>
          <a:ln w="22225" cap="sq">
            <a:solidFill>
              <a:schemeClr val="bg2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X</a:t>
            </a:r>
            <a:r>
              <a:rPr lang="en-US" altLang="zh-CN" sz="2000" baseline="-25000">
                <a:solidFill>
                  <a:schemeClr val="bg2"/>
                </a:solidFill>
              </a:rPr>
              <a:t>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 X</a:t>
            </a:r>
            <a:r>
              <a:rPr lang="en-US" altLang="zh-CN" sz="2000" baseline="-25000">
                <a:solidFill>
                  <a:schemeClr val="bg2"/>
                </a:solidFill>
              </a:rPr>
              <a:t>m-1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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#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860194" name="Oval 34"/>
          <p:cNvSpPr>
            <a:spLocks noChangeArrowheads="1"/>
          </p:cNvSpPr>
          <p:nvPr/>
        </p:nvSpPr>
        <p:spPr bwMode="auto">
          <a:xfrm>
            <a:off x="6653213" y="3846513"/>
            <a:ext cx="792162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7368" name="Rectangle 44"/>
          <p:cNvSpPr>
            <a:spLocks noGrp="1" noChangeArrowheads="1"/>
          </p:cNvSpPr>
          <p:nvPr>
            <p:ph type="title"/>
          </p:nvPr>
        </p:nvSpPr>
        <p:spPr>
          <a:xfrm>
            <a:off x="1276350" y="57150"/>
            <a:ext cx="6985000" cy="56991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4.3.1 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表驱动分析的基本方法</a:t>
            </a:r>
          </a:p>
        </p:txBody>
      </p:sp>
      <p:sp>
        <p:nvSpPr>
          <p:cNvPr id="2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323850" y="2601913"/>
            <a:ext cx="2771775" cy="939800"/>
          </a:xfrm>
          <a:prstGeom prst="wedgeRectCallout">
            <a:avLst>
              <a:gd name="adj1" fmla="val 40454"/>
              <a:gd name="adj2" fmla="val 113396"/>
            </a:avLst>
          </a:prstGeom>
          <a:solidFill>
            <a:srgbClr val="EADCF8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algn="ctr">
              <a:buClr>
                <a:schemeClr val="folHlink"/>
              </a:buClr>
              <a:buSzPct val="75000"/>
              <a:defRPr/>
            </a:pPr>
            <a:r>
              <a:rPr lang="zh-CN" altLang="en-US" dirty="0">
                <a:latin typeface="+mj-lt"/>
                <a:ea typeface="楷体_GB2312" pitchFamily="49" charset="-122"/>
              </a:rPr>
              <a:t>根据</a:t>
            </a:r>
            <a:r>
              <a:rPr lang="en-US" altLang="zh-CN" dirty="0" err="1">
                <a:latin typeface="+mj-lt"/>
                <a:ea typeface="楷体_GB2312" pitchFamily="49" charset="-122"/>
              </a:rPr>
              <a:t>X</a:t>
            </a:r>
            <a:r>
              <a:rPr lang="en-US" altLang="zh-CN" baseline="-25000" dirty="0" err="1">
                <a:latin typeface="+mj-lt"/>
                <a:ea typeface="楷体_GB2312" pitchFamily="49" charset="-122"/>
              </a:rPr>
              <a:t>m</a:t>
            </a:r>
            <a:r>
              <a:rPr lang="zh-CN" altLang="en-US" dirty="0">
                <a:latin typeface="+mj-lt"/>
                <a:ea typeface="楷体_GB2312" pitchFamily="49" charset="-122"/>
              </a:rPr>
              <a:t>和</a:t>
            </a:r>
            <a:r>
              <a:rPr lang="en-US" altLang="zh-CN" dirty="0" err="1">
                <a:latin typeface="+mj-lt"/>
                <a:ea typeface="楷体_GB2312" pitchFamily="49" charset="-122"/>
              </a:rPr>
              <a:t>a</a:t>
            </a:r>
            <a:r>
              <a:rPr lang="en-US" altLang="zh-CN" baseline="-25000" dirty="0" err="1">
                <a:latin typeface="+mj-lt"/>
                <a:ea typeface="楷体_GB2312" pitchFamily="49" charset="-122"/>
              </a:rPr>
              <a:t>i</a:t>
            </a:r>
            <a:endParaRPr lang="en-US" altLang="zh-CN" baseline="-25000" dirty="0">
              <a:latin typeface="+mj-lt"/>
              <a:ea typeface="楷体_GB2312" pitchFamily="49" charset="-122"/>
            </a:endParaRPr>
          </a:p>
          <a:p>
            <a:pPr algn="ctr">
              <a:buClr>
                <a:schemeClr val="folHlink"/>
              </a:buClr>
              <a:buSzPct val="75000"/>
              <a:defRPr/>
            </a:pPr>
            <a:r>
              <a:rPr lang="zh-CN" altLang="en-US" dirty="0">
                <a:latin typeface="+mj-lt"/>
                <a:ea typeface="楷体_GB2312" pitchFamily="49" charset="-122"/>
              </a:rPr>
              <a:t>决定分析器的动作</a:t>
            </a:r>
          </a:p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en-US" dirty="0"/>
          </a:p>
        </p:txBody>
      </p:sp>
      <p:sp>
        <p:nvSpPr>
          <p:cNvPr id="3" name="矩形标注 2"/>
          <p:cNvSpPr>
            <a:spLocks noChangeArrowheads="1"/>
          </p:cNvSpPr>
          <p:nvPr/>
        </p:nvSpPr>
        <p:spPr bwMode="auto">
          <a:xfrm>
            <a:off x="219075" y="4498975"/>
            <a:ext cx="1962150" cy="479425"/>
          </a:xfrm>
          <a:prstGeom prst="wedgeRectCallout">
            <a:avLst>
              <a:gd name="adj1" fmla="val 76787"/>
              <a:gd name="adj2" fmla="val 156079"/>
            </a:avLst>
          </a:prstGeom>
          <a:solidFill>
            <a:srgbClr val="EADC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与文法有关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28" name="矩形标注 27"/>
          <p:cNvSpPr>
            <a:spLocks noChangeArrowheads="1"/>
          </p:cNvSpPr>
          <p:nvPr/>
        </p:nvSpPr>
        <p:spPr bwMode="auto">
          <a:xfrm>
            <a:off x="6819900" y="2395538"/>
            <a:ext cx="1714500" cy="479425"/>
          </a:xfrm>
          <a:prstGeom prst="wedgeRectCallout">
            <a:avLst>
              <a:gd name="adj1" fmla="val -45884"/>
              <a:gd name="adj2" fmla="val 210301"/>
            </a:avLst>
          </a:prstGeom>
          <a:solidFill>
            <a:srgbClr val="EADCF8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  <a:ea typeface="楷体_GB2312" pitchFamily="49" charset="-122"/>
              </a:rPr>
              <a:t>文法符号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cxnSp>
        <p:nvCxnSpPr>
          <p:cNvPr id="57367" name="直接箭头连接符 4"/>
          <p:cNvCxnSpPr>
            <a:cxnSpLocks noChangeShapeType="1"/>
          </p:cNvCxnSpPr>
          <p:nvPr/>
        </p:nvCxnSpPr>
        <p:spPr bwMode="auto">
          <a:xfrm flipH="1">
            <a:off x="3517900" y="4738688"/>
            <a:ext cx="0" cy="446087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86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6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5" grpId="0" animBg="1"/>
      <p:bldP spid="860194" grpId="0" animBg="1"/>
      <p:bldP spid="27" grpId="0" animBg="1"/>
      <p:bldP spid="2" grpId="0" animBg="1"/>
      <p:bldP spid="3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32" name="AutoShape 8"/>
          <p:cNvSpPr>
            <a:spLocks noChangeArrowheads="1"/>
          </p:cNvSpPr>
          <p:nvPr/>
        </p:nvSpPr>
        <p:spPr bwMode="auto">
          <a:xfrm>
            <a:off x="3492500" y="0"/>
            <a:ext cx="2160588" cy="533400"/>
          </a:xfrm>
          <a:prstGeom prst="roundRect">
            <a:avLst>
              <a:gd name="adj" fmla="val 375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四种状态</a:t>
            </a:r>
          </a:p>
        </p:txBody>
      </p:sp>
      <p:sp>
        <p:nvSpPr>
          <p:cNvPr id="58371" name="Rectangle 14"/>
          <p:cNvSpPr>
            <a:spLocks noChangeArrowheads="1"/>
          </p:cNvSpPr>
          <p:nvPr/>
        </p:nvSpPr>
        <p:spPr bwMode="auto">
          <a:xfrm>
            <a:off x="3581400" y="650875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开始状态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58396" name="Text Box 18"/>
          <p:cNvSpPr txBox="1">
            <a:spLocks noChangeArrowheads="1"/>
          </p:cNvSpPr>
          <p:nvPr/>
        </p:nvSpPr>
        <p:spPr bwMode="auto">
          <a:xfrm>
            <a:off x="5219700" y="1501775"/>
            <a:ext cx="1368425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x……#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2486025" y="1322388"/>
            <a:ext cx="1282700" cy="461962"/>
          </a:xfrm>
          <a:prstGeom prst="rect">
            <a:avLst/>
          </a:prstGeom>
          <a:solidFill>
            <a:srgbClr val="CCECFF"/>
          </a:solidFill>
          <a:ln w="2857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"/>
                <a:cs typeface=""/>
              </a:rPr>
              <a:t>#E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3740150" y="1260475"/>
            <a:ext cx="395288" cy="628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8375" name="Line 11"/>
          <p:cNvSpPr>
            <a:spLocks noChangeShapeType="1"/>
          </p:cNvSpPr>
          <p:nvPr/>
        </p:nvSpPr>
        <p:spPr bwMode="auto">
          <a:xfrm flipH="1" flipV="1">
            <a:off x="2843213" y="1762125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5837" name="Text Box 13"/>
          <p:cNvSpPr txBox="1">
            <a:spLocks noChangeArrowheads="1"/>
          </p:cNvSpPr>
          <p:nvPr/>
        </p:nvSpPr>
        <p:spPr bwMode="auto">
          <a:xfrm>
            <a:off x="1052513" y="1241425"/>
            <a:ext cx="1265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</a:rPr>
              <a:t>符号栈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45839" name="Text Box 15"/>
          <p:cNvSpPr txBox="1">
            <a:spLocks noChangeArrowheads="1"/>
          </p:cNvSpPr>
          <p:nvPr/>
        </p:nvSpPr>
        <p:spPr bwMode="auto">
          <a:xfrm>
            <a:off x="2236788" y="2455863"/>
            <a:ext cx="1512887" cy="461962"/>
          </a:xfrm>
          <a:prstGeom prst="rect">
            <a:avLst/>
          </a:prstGeom>
          <a:solidFill>
            <a:srgbClr val="CCECFF"/>
          </a:solidFill>
          <a:ln w="28575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</a:rPr>
              <a:t>       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"/>
              </a:rPr>
              <a:t>           </a:t>
            </a:r>
            <a:r>
              <a:rPr lang="en-US" altLang="zh-CN" dirty="0">
                <a:latin typeface="Times New Roman" pitchFamily="18" charset="0"/>
                <a:ea typeface=""/>
              </a:rPr>
              <a:t>E#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58378" name="Line 17"/>
          <p:cNvSpPr>
            <a:spLocks noChangeShapeType="1"/>
          </p:cNvSpPr>
          <p:nvPr/>
        </p:nvSpPr>
        <p:spPr bwMode="auto">
          <a:xfrm flipH="1" flipV="1">
            <a:off x="3348038" y="2967038"/>
            <a:ext cx="0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9" name="Rectangle 37"/>
          <p:cNvSpPr>
            <a:spLocks noChangeArrowheads="1"/>
          </p:cNvSpPr>
          <p:nvPr/>
        </p:nvSpPr>
        <p:spPr bwMode="auto">
          <a:xfrm>
            <a:off x="2212975" y="2374900"/>
            <a:ext cx="214313" cy="5730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8380" name="Rectangle 48"/>
          <p:cNvSpPr>
            <a:spLocks noChangeArrowheads="1"/>
          </p:cNvSpPr>
          <p:nvPr/>
        </p:nvSpPr>
        <p:spPr bwMode="auto">
          <a:xfrm>
            <a:off x="3581400" y="3722688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结束状态</a:t>
            </a:r>
          </a:p>
        </p:txBody>
      </p:sp>
      <p:sp>
        <p:nvSpPr>
          <p:cNvPr id="58381" name="Line 52"/>
          <p:cNvSpPr>
            <a:spLocks noChangeShapeType="1"/>
          </p:cNvSpPr>
          <p:nvPr/>
        </p:nvSpPr>
        <p:spPr bwMode="auto">
          <a:xfrm>
            <a:off x="782638" y="3709988"/>
            <a:ext cx="7821612" cy="3175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8383" name="Line 17"/>
          <p:cNvSpPr>
            <a:spLocks noChangeShapeType="1"/>
          </p:cNvSpPr>
          <p:nvPr/>
        </p:nvSpPr>
        <p:spPr bwMode="auto">
          <a:xfrm flipH="1" flipV="1">
            <a:off x="5399088" y="1978025"/>
            <a:ext cx="0" cy="4048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971550" y="4325938"/>
            <a:ext cx="4602163" cy="2109787"/>
            <a:chOff x="950467" y="4319207"/>
            <a:chExt cx="4602744" cy="2109842"/>
          </a:xfrm>
        </p:grpSpPr>
        <p:sp>
          <p:nvSpPr>
            <p:cNvPr id="58387" name="Text Box 46"/>
            <p:cNvSpPr txBox="1">
              <a:spLocks noChangeArrowheads="1"/>
            </p:cNvSpPr>
            <p:nvPr/>
          </p:nvSpPr>
          <p:spPr bwMode="auto">
            <a:xfrm>
              <a:off x="5189627" y="4381121"/>
              <a:ext cx="363584" cy="5238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bg2"/>
                  </a:solidFill>
                  <a:ea typeface="楷体_GB2312" pitchFamily="49" charset="-122"/>
                </a:rPr>
                <a:t>#</a:t>
              </a:r>
            </a:p>
          </p:txBody>
        </p:sp>
        <p:sp>
          <p:nvSpPr>
            <p:cNvPr id="58386" name="Line 17"/>
            <p:cNvSpPr>
              <a:spLocks noChangeShapeType="1"/>
            </p:cNvSpPr>
            <p:nvPr/>
          </p:nvSpPr>
          <p:spPr bwMode="auto">
            <a:xfrm flipH="1" flipV="1">
              <a:off x="5370812" y="4836346"/>
              <a:ext cx="149" cy="40401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" name="组合 4"/>
            <p:cNvGrpSpPr>
              <a:grpSpLocks/>
            </p:cNvGrpSpPr>
            <p:nvPr/>
          </p:nvGrpSpPr>
          <p:grpSpPr bwMode="auto">
            <a:xfrm>
              <a:off x="950467" y="4319207"/>
              <a:ext cx="3083757" cy="2109842"/>
              <a:chOff x="950467" y="4319207"/>
              <a:chExt cx="3083757" cy="2109842"/>
            </a:xfrm>
          </p:grpSpPr>
          <p:sp>
            <p:nvSpPr>
              <p:cNvPr id="58388" name="Text Box 9"/>
              <p:cNvSpPr txBox="1">
                <a:spLocks noChangeArrowheads="1"/>
              </p:cNvSpPr>
              <p:nvPr/>
            </p:nvSpPr>
            <p:spPr bwMode="auto">
              <a:xfrm>
                <a:off x="2383903" y="4400288"/>
                <a:ext cx="1283534" cy="46166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  <a:ea typeface=""/>
                    <a:cs typeface=""/>
                  </a:rPr>
                  <a:t>#</a:t>
                </a:r>
                <a:endParaRPr lang="en-US" altLang="zh-CN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3639356" y="4337903"/>
                <a:ext cx="394868" cy="6292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4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8390" name="Line 11"/>
              <p:cNvSpPr>
                <a:spLocks noChangeShapeType="1"/>
              </p:cNvSpPr>
              <p:nvPr/>
            </p:nvSpPr>
            <p:spPr bwMode="auto">
              <a:xfrm flipH="1" flipV="1">
                <a:off x="2555776" y="4837255"/>
                <a:ext cx="595" cy="36036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950467" y="4319207"/>
                <a:ext cx="1266985" cy="523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"/>
                  </a:rPr>
                  <a:t>符号栈</a:t>
                </a:r>
                <a:endParaRPr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8392" name="Text Box 15"/>
              <p:cNvSpPr txBox="1">
                <a:spLocks noChangeArrowheads="1"/>
              </p:cNvSpPr>
              <p:nvPr/>
            </p:nvSpPr>
            <p:spPr bwMode="auto">
              <a:xfrm>
                <a:off x="2135113" y="5533282"/>
                <a:ext cx="1512515" cy="46166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2"/>
                    </a:solidFill>
                  </a:rPr>
                  <a:t>               #</a:t>
                </a:r>
              </a:p>
            </p:txBody>
          </p:sp>
          <p:sp>
            <p:nvSpPr>
              <p:cNvPr id="58393" name="Line 17"/>
              <p:cNvSpPr>
                <a:spLocks noChangeShapeType="1"/>
              </p:cNvSpPr>
              <p:nvPr/>
            </p:nvSpPr>
            <p:spPr bwMode="auto">
              <a:xfrm flipH="1" flipV="1">
                <a:off x="3471367" y="6025030"/>
                <a:ext cx="149" cy="40401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4" name="Rectangle 37"/>
              <p:cNvSpPr>
                <a:spLocks noChangeArrowheads="1"/>
              </p:cNvSpPr>
              <p:nvPr/>
            </p:nvSpPr>
            <p:spPr bwMode="auto">
              <a:xfrm>
                <a:off x="2112234" y="5452095"/>
                <a:ext cx="214313" cy="572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Char char="u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>
                    <a:schemeClr val="folHlink"/>
                  </a:buClr>
                  <a:buFont typeface="Monotype Sorts" pitchFamily="2" charset="2"/>
                  <a:buNone/>
                </a:pPr>
                <a:endParaRPr lang="zh-CN" altLang="en-US" sz="2400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760317" y="4954715"/>
            <a:ext cx="2434555" cy="984250"/>
            <a:chOff x="2753" y="2571"/>
            <a:chExt cx="2540" cy="620"/>
          </a:xfrm>
          <a:solidFill>
            <a:srgbClr val="FFFFCC"/>
          </a:solidFill>
        </p:grpSpPr>
        <p:sp>
          <p:nvSpPr>
            <p:cNvPr id="846867" name="Text Box 19"/>
            <p:cNvSpPr txBox="1">
              <a:spLocks noChangeArrowheads="1"/>
            </p:cNvSpPr>
            <p:nvPr/>
          </p:nvSpPr>
          <p:spPr bwMode="auto">
            <a:xfrm>
              <a:off x="2753" y="2571"/>
              <a:ext cx="2540" cy="6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M[</a:t>
              </a:r>
              <a:r>
                <a:rPr lang="en-US" altLang="zh-CN" dirty="0" err="1">
                  <a:latin typeface="Times New Roman" pitchFamily="18" charset="0"/>
                  <a:ea typeface="楷体_GB2312" pitchFamily="49" charset="-122"/>
                </a:rPr>
                <a:t>X,a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]= error</a:t>
              </a:r>
              <a:endParaRPr lang="en-US" altLang="zh-CN" dirty="0">
                <a:latin typeface="Times New Roman" pitchFamily="18" charset="0"/>
                <a:ea typeface=""/>
              </a:endParaRPr>
            </a:p>
            <a:p>
              <a:pPr eaLnBrk="1" hangingPunct="1">
                <a:spcBef>
                  <a:spcPts val="1200"/>
                </a:spcBef>
                <a:defRPr/>
              </a:pPr>
              <a:r>
                <a:rPr lang="zh-CN" altLang="en-US" dirty="0">
                  <a:latin typeface="Times New Roman" pitchFamily="18" charset="0"/>
                  <a:ea typeface="楷体_GB2312" pitchFamily="49" charset="-122"/>
                </a:rPr>
                <a:t>无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X 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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</a:rPr>
                <a:t>a…</a:t>
              </a:r>
              <a:r>
                <a: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846868" name="Text Box 20"/>
            <p:cNvSpPr txBox="1">
              <a:spLocks noChangeArrowheads="1"/>
            </p:cNvSpPr>
            <p:nvPr/>
          </p:nvSpPr>
          <p:spPr bwMode="auto">
            <a:xfrm>
              <a:off x="3497" y="2837"/>
              <a:ext cx="274" cy="1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  <a:endPara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9395" name="Rectangle 37"/>
          <p:cNvSpPr>
            <a:spLocks noChangeArrowheads="1"/>
          </p:cNvSpPr>
          <p:nvPr/>
        </p:nvSpPr>
        <p:spPr bwMode="auto">
          <a:xfrm>
            <a:off x="5867400" y="3238500"/>
            <a:ext cx="1833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出错状态</a:t>
            </a:r>
          </a:p>
        </p:txBody>
      </p:sp>
      <p:sp>
        <p:nvSpPr>
          <p:cNvPr id="59396" name="Rectangle 43"/>
          <p:cNvSpPr>
            <a:spLocks noChangeArrowheads="1"/>
          </p:cNvSpPr>
          <p:nvPr/>
        </p:nvSpPr>
        <p:spPr bwMode="auto">
          <a:xfrm>
            <a:off x="1993900" y="3238500"/>
            <a:ext cx="2085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工作状态</a:t>
            </a:r>
            <a:endParaRPr lang="zh-CN" altLang="en-US">
              <a:solidFill>
                <a:srgbClr val="FF00FF"/>
              </a:solidFill>
            </a:endParaRP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674813" y="4954588"/>
            <a:ext cx="3257227" cy="984250"/>
            <a:chOff x="2562" y="935"/>
            <a:chExt cx="2948" cy="674"/>
          </a:xfrm>
        </p:grpSpPr>
        <p:sp>
          <p:nvSpPr>
            <p:cNvPr id="59412" name="Text Box 54"/>
            <p:cNvSpPr txBox="1">
              <a:spLocks noChangeArrowheads="1"/>
            </p:cNvSpPr>
            <p:nvPr/>
          </p:nvSpPr>
          <p:spPr bwMode="auto">
            <a:xfrm>
              <a:off x="2562" y="935"/>
              <a:ext cx="2948" cy="6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ea typeface="楷体_GB2312" pitchFamily="49" charset="-122"/>
                </a:rPr>
                <a:t>M[</a:t>
              </a:r>
              <a:r>
                <a:rPr lang="en-US" altLang="zh-CN" sz="2400" dirty="0" err="1">
                  <a:solidFill>
                    <a:schemeClr val="bg2"/>
                  </a:solidFill>
                  <a:ea typeface="楷体_GB2312" pitchFamily="49" charset="-122"/>
                </a:rPr>
                <a:t>X,a</a:t>
              </a:r>
              <a:r>
                <a:rPr lang="en-US" altLang="zh-CN" sz="2400" dirty="0">
                  <a:solidFill>
                    <a:schemeClr val="bg2"/>
                  </a:solidFill>
                  <a:ea typeface="楷体_GB2312" pitchFamily="49" charset="-122"/>
                </a:rPr>
                <a:t>]= X→α</a:t>
              </a:r>
              <a:r>
                <a:rPr lang="en-US" altLang="zh-CN" sz="2400" baseline="-25000" dirty="0" err="1">
                  <a:solidFill>
                    <a:schemeClr val="bg2"/>
                  </a:solidFill>
                  <a:ea typeface="楷体_GB2312" pitchFamily="49" charset="-122"/>
                </a:rPr>
                <a:t>i</a:t>
              </a:r>
              <a:r>
                <a:rPr lang="en-US" altLang="zh-CN" sz="2400" dirty="0">
                  <a:solidFill>
                    <a:schemeClr val="bg2"/>
                  </a:solidFill>
                  <a:latin typeface="宋体" panose="02010600030101010101" pitchFamily="2" charset="-122"/>
                </a:rPr>
                <a:t>: </a:t>
              </a:r>
              <a:r>
                <a:rPr lang="zh-CN" altLang="en-US" sz="2400" dirty="0">
                  <a:solidFill>
                    <a:schemeClr val="bg2"/>
                  </a:solidFill>
                  <a:latin typeface="宋体" panose="02010600030101010101" pitchFamily="2" charset="-122"/>
                </a:rPr>
                <a:t>推导</a:t>
              </a:r>
              <a:endParaRPr lang="zh-CN" altLang="en-US" sz="2400" dirty="0">
                <a:solidFill>
                  <a:schemeClr val="bg2"/>
                </a:solidFill>
              </a:endParaRPr>
            </a:p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2"/>
                  </a:solidFill>
                  <a:ea typeface="楷体_GB2312" pitchFamily="49" charset="-122"/>
                </a:rPr>
                <a:t>X </a:t>
              </a:r>
              <a:r>
                <a:rPr lang="en-US" altLang="zh-CN" sz="2400" dirty="0">
                  <a:solidFill>
                    <a:schemeClr val="bg2"/>
                  </a:solidFill>
                  <a:ea typeface="楷体_GB2312" pitchFamily="49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dirty="0">
                  <a:solidFill>
                    <a:schemeClr val="bg2"/>
                  </a:solidFill>
                  <a:ea typeface="楷体_GB2312" pitchFamily="49" charset="-122"/>
                </a:rPr>
                <a:t>a… </a:t>
              </a:r>
            </a:p>
          </p:txBody>
        </p:sp>
        <p:sp>
          <p:nvSpPr>
            <p:cNvPr id="846903" name="Text Box 55"/>
            <p:cNvSpPr txBox="1">
              <a:spLocks noChangeArrowheads="1"/>
            </p:cNvSpPr>
            <p:nvPr/>
          </p:nvSpPr>
          <p:spPr bwMode="auto">
            <a:xfrm>
              <a:off x="2908" y="1232"/>
              <a:ext cx="1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+</a:t>
              </a:r>
              <a:endPara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46909" name="Rectangle 61"/>
          <p:cNvSpPr>
            <a:spLocks noChangeArrowheads="1"/>
          </p:cNvSpPr>
          <p:nvPr/>
        </p:nvSpPr>
        <p:spPr bwMode="auto">
          <a:xfrm>
            <a:off x="5761038" y="4106863"/>
            <a:ext cx="2433637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X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a</a:t>
            </a:r>
          </a:p>
        </p:txBody>
      </p:sp>
      <p:sp>
        <p:nvSpPr>
          <p:cNvPr id="3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5076825" y="965200"/>
            <a:ext cx="1368425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a……#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101975" y="525463"/>
            <a:ext cx="1655763" cy="461962"/>
          </a:xfrm>
          <a:prstGeom prst="rect">
            <a:avLst/>
          </a:prstGeom>
          <a:solidFill>
            <a:srgbClr val="CCECFF"/>
          </a:solidFill>
          <a:ln w="2857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"/>
                <a:cs typeface=""/>
              </a:rPr>
              <a:t>#......X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678363" y="482600"/>
            <a:ext cx="395287" cy="628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4022725" y="10160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4" name="Text Box 15"/>
          <p:cNvSpPr txBox="1">
            <a:spLocks noChangeArrowheads="1"/>
          </p:cNvSpPr>
          <p:nvPr/>
        </p:nvSpPr>
        <p:spPr bwMode="auto">
          <a:xfrm>
            <a:off x="2909888" y="1658938"/>
            <a:ext cx="1847850" cy="461962"/>
          </a:xfrm>
          <a:prstGeom prst="rect">
            <a:avLst/>
          </a:prstGeom>
          <a:solidFill>
            <a:srgbClr val="CCECFF"/>
          </a:solidFill>
          <a:ln w="2857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        X……#</a:t>
            </a:r>
          </a:p>
        </p:txBody>
      </p:sp>
      <p:sp>
        <p:nvSpPr>
          <p:cNvPr id="59405" name="Line 17"/>
          <p:cNvSpPr>
            <a:spLocks noChangeShapeType="1"/>
          </p:cNvSpPr>
          <p:nvPr/>
        </p:nvSpPr>
        <p:spPr bwMode="auto">
          <a:xfrm flipH="1" flipV="1">
            <a:off x="3717925" y="2151063"/>
            <a:ext cx="0" cy="403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Rectangle 37"/>
          <p:cNvSpPr>
            <a:spLocks noChangeArrowheads="1"/>
          </p:cNvSpPr>
          <p:nvPr/>
        </p:nvSpPr>
        <p:spPr bwMode="auto">
          <a:xfrm>
            <a:off x="2887663" y="1577975"/>
            <a:ext cx="214312" cy="5730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9407" name="Line 11"/>
          <p:cNvSpPr>
            <a:spLocks noChangeShapeType="1"/>
          </p:cNvSpPr>
          <p:nvPr/>
        </p:nvSpPr>
        <p:spPr bwMode="auto">
          <a:xfrm flipH="1" flipV="1">
            <a:off x="5318125" y="1489075"/>
            <a:ext cx="158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90688" y="4100513"/>
            <a:ext cx="2909887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X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==a: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　匹配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06363" y="4106863"/>
            <a:ext cx="1152525" cy="1309687"/>
            <a:chOff x="105904" y="4106968"/>
            <a:chExt cx="1026825" cy="1310054"/>
          </a:xfrm>
        </p:grpSpPr>
        <p:sp>
          <p:nvSpPr>
            <p:cNvPr id="59410" name="Rectangle 59"/>
            <p:cNvSpPr>
              <a:spLocks noChangeArrowheads="1"/>
            </p:cNvSpPr>
            <p:nvPr/>
          </p:nvSpPr>
          <p:spPr bwMode="auto">
            <a:xfrm>
              <a:off x="105904" y="4106968"/>
              <a:ext cx="1008438" cy="462091"/>
            </a:xfrm>
            <a:prstGeom prst="rect">
              <a:avLst/>
            </a:prstGeom>
            <a:solidFill>
              <a:srgbClr val="08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X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∈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V</a:t>
              </a:r>
              <a:r>
                <a:rPr lang="en-US" altLang="zh-CN" sz="12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T</a:t>
              </a:r>
              <a:r>
                <a:rPr lang="zh-CN" altLang="en-US" sz="12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　</a:t>
              </a:r>
              <a:endParaRPr lang="zh-CN" alt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59411" name="Rectangle 59"/>
            <p:cNvSpPr>
              <a:spLocks noChangeArrowheads="1"/>
            </p:cNvSpPr>
            <p:nvPr/>
          </p:nvSpPr>
          <p:spPr bwMode="auto">
            <a:xfrm>
              <a:off x="124290" y="4954931"/>
              <a:ext cx="1008439" cy="462091"/>
            </a:xfrm>
            <a:prstGeom prst="rect">
              <a:avLst/>
            </a:prstGeom>
            <a:solidFill>
              <a:srgbClr val="08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X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∈</a:t>
              </a:r>
              <a:r>
                <a:rPr lang="en-US" altLang="zh-CN" sz="2400" dirty="0">
                  <a:solidFill>
                    <a:schemeClr val="bg2"/>
                  </a:solidFill>
                  <a:latin typeface="+mj-lt"/>
                </a:rPr>
                <a:t>V</a:t>
              </a:r>
              <a:r>
                <a:rPr lang="en-US" altLang="zh-CN" sz="12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N</a:t>
              </a:r>
              <a:r>
                <a:rPr lang="zh-CN" altLang="en-US" sz="1200" dirty="0">
                  <a:solidFill>
                    <a:schemeClr val="bg2"/>
                  </a:solidFill>
                  <a:latin typeface="+mj-lt"/>
                  <a:ea typeface="楷体_GB2312" pitchFamily="49" charset="-122"/>
                </a:rPr>
                <a:t>　</a:t>
              </a:r>
              <a:endParaRPr lang="zh-CN" altLang="en-US" sz="2400" dirty="0">
                <a:solidFill>
                  <a:schemeClr val="bg2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4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909" grpId="0" animBg="1"/>
      <p:bldP spid="37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1905000" cy="762000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总控程序</a:t>
            </a:r>
          </a:p>
        </p:txBody>
      </p:sp>
      <p:sp>
        <p:nvSpPr>
          <p:cNvPr id="795653" name="AutoShape 5"/>
          <p:cNvSpPr>
            <a:spLocks noChangeArrowheads="1"/>
          </p:cNvSpPr>
          <p:nvPr/>
        </p:nvSpPr>
        <p:spPr bwMode="auto">
          <a:xfrm>
            <a:off x="2836863" y="841375"/>
            <a:ext cx="3429000" cy="457200"/>
          </a:xfrm>
          <a:prstGeom prst="flowChartAlternateProcess">
            <a:avLst/>
          </a:prstGeom>
          <a:solidFill>
            <a:schemeClr val="tx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0" tIns="46038" rIns="0" bIns="46038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‘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’’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进栈，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当前终结符送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795656" name="Rectangle 8"/>
          <p:cNvSpPr>
            <a:spLocks noChangeArrowheads="1"/>
          </p:cNvSpPr>
          <p:nvPr/>
        </p:nvSpPr>
        <p:spPr bwMode="auto">
          <a:xfrm>
            <a:off x="3352800" y="1828800"/>
            <a:ext cx="2438400" cy="381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栈顶符号放入</a:t>
            </a:r>
            <a:r>
              <a:rPr lang="en-US" altLang="zh-CN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</p:txBody>
      </p:sp>
      <p:sp>
        <p:nvSpPr>
          <p:cNvPr id="795662" name="Line 14"/>
          <p:cNvSpPr>
            <a:spLocks noChangeShapeType="1"/>
          </p:cNvSpPr>
          <p:nvPr/>
        </p:nvSpPr>
        <p:spPr bwMode="auto">
          <a:xfrm>
            <a:off x="6372225" y="3284538"/>
            <a:ext cx="0" cy="15128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14800" y="2286000"/>
            <a:ext cx="1066800" cy="990600"/>
            <a:chOff x="2592" y="1440"/>
            <a:chExt cx="672" cy="624"/>
          </a:xfrm>
        </p:grpSpPr>
        <p:sp>
          <p:nvSpPr>
            <p:cNvPr id="795658" name="AutoShape 10"/>
            <p:cNvSpPr>
              <a:spLocks noChangeArrowheads="1"/>
            </p:cNvSpPr>
            <p:nvPr/>
          </p:nvSpPr>
          <p:spPr bwMode="auto">
            <a:xfrm>
              <a:off x="2592" y="1824"/>
              <a:ext cx="672" cy="240"/>
            </a:xfrm>
            <a:prstGeom prst="flowChartAlternateProcess">
              <a:avLst/>
            </a:prstGeom>
            <a:solidFill>
              <a:srgbClr val="FF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46038" rIns="0" bIns="46038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∈V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  <p:sp>
          <p:nvSpPr>
            <p:cNvPr id="61499" name="Line 15"/>
            <p:cNvSpPr>
              <a:spLocks noChangeShapeType="1"/>
            </p:cNvSpPr>
            <p:nvPr/>
          </p:nvSpPr>
          <p:spPr bwMode="auto">
            <a:xfrm>
              <a:off x="2880" y="1440"/>
              <a:ext cx="0" cy="3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795664" name="Line 16"/>
          <p:cNvSpPr>
            <a:spLocks noChangeShapeType="1"/>
          </p:cNvSpPr>
          <p:nvPr/>
        </p:nvSpPr>
        <p:spPr bwMode="auto">
          <a:xfrm flipH="1">
            <a:off x="1001713" y="1628775"/>
            <a:ext cx="0" cy="1803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61448" name="Line 17"/>
          <p:cNvSpPr>
            <a:spLocks noChangeShapeType="1"/>
          </p:cNvSpPr>
          <p:nvPr/>
        </p:nvSpPr>
        <p:spPr bwMode="auto">
          <a:xfrm>
            <a:off x="4572000" y="1295400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95667" name="Line 19"/>
          <p:cNvSpPr>
            <a:spLocks noChangeShapeType="1"/>
          </p:cNvSpPr>
          <p:nvPr/>
        </p:nvSpPr>
        <p:spPr bwMode="auto">
          <a:xfrm>
            <a:off x="2448000" y="4040045"/>
            <a:ext cx="1656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95669" name="Line 21"/>
          <p:cNvSpPr>
            <a:spLocks noChangeShapeType="1"/>
          </p:cNvSpPr>
          <p:nvPr/>
        </p:nvSpPr>
        <p:spPr bwMode="auto">
          <a:xfrm flipH="1">
            <a:off x="969963" y="3887788"/>
            <a:ext cx="0" cy="14398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95671" name="Text Box 23"/>
          <p:cNvSpPr txBox="1">
            <a:spLocks noChangeArrowheads="1"/>
          </p:cNvSpPr>
          <p:nvPr/>
        </p:nvSpPr>
        <p:spPr bwMode="auto">
          <a:xfrm>
            <a:off x="1908175" y="575627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95672" name="Text Box 24"/>
          <p:cNvSpPr txBox="1">
            <a:spLocks noChangeArrowheads="1"/>
          </p:cNvSpPr>
          <p:nvPr/>
        </p:nvSpPr>
        <p:spPr bwMode="auto">
          <a:xfrm>
            <a:off x="6372225" y="35734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95673" name="Text Box 25"/>
          <p:cNvSpPr txBox="1">
            <a:spLocks noChangeArrowheads="1"/>
          </p:cNvSpPr>
          <p:nvPr/>
        </p:nvSpPr>
        <p:spPr bwMode="auto">
          <a:xfrm>
            <a:off x="314325" y="4572000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795678" name="Rectangle 30"/>
          <p:cNvSpPr>
            <a:spLocks noChangeArrowheads="1"/>
          </p:cNvSpPr>
          <p:nvPr/>
        </p:nvSpPr>
        <p:spPr bwMode="auto">
          <a:xfrm>
            <a:off x="152400" y="3421063"/>
            <a:ext cx="2282825" cy="504825"/>
          </a:xfrm>
          <a:prstGeom prst="rect">
            <a:avLst/>
          </a:prstGeom>
          <a:solidFill>
            <a:schemeClr val="accent3">
              <a:lumMod val="9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</a:rPr>
              <a:t>出栈，</a:t>
            </a:r>
            <a:r>
              <a:rPr lang="en-US" altLang="zh-CN" sz="2000" dirty="0">
                <a:latin typeface="Times New Roman" pitchFamily="18" charset="0"/>
              </a:rPr>
              <a:t>WVU</a:t>
            </a:r>
            <a:r>
              <a:rPr lang="zh-CN" altLang="en-US" sz="2000" dirty="0">
                <a:latin typeface="Times New Roman" pitchFamily="18" charset="0"/>
              </a:rPr>
              <a:t>入栈</a:t>
            </a:r>
          </a:p>
        </p:txBody>
      </p:sp>
      <p:sp>
        <p:nvSpPr>
          <p:cNvPr id="795681" name="Rectangle 33"/>
          <p:cNvSpPr>
            <a:spLocks noChangeArrowheads="1"/>
          </p:cNvSpPr>
          <p:nvPr/>
        </p:nvSpPr>
        <p:spPr bwMode="auto">
          <a:xfrm>
            <a:off x="1979613" y="6477000"/>
            <a:ext cx="914400" cy="381000"/>
          </a:xfrm>
          <a:prstGeom prst="rect">
            <a:avLst/>
          </a:prstGeom>
          <a:solidFill>
            <a:srgbClr val="C0DFFC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出错</a:t>
            </a:r>
          </a:p>
        </p:txBody>
      </p:sp>
      <p:sp>
        <p:nvSpPr>
          <p:cNvPr id="795682" name="Rectangle 34"/>
          <p:cNvSpPr>
            <a:spLocks noChangeArrowheads="1"/>
          </p:cNvSpPr>
          <p:nvPr/>
        </p:nvSpPr>
        <p:spPr bwMode="auto">
          <a:xfrm>
            <a:off x="7772400" y="4572000"/>
            <a:ext cx="1066800" cy="381000"/>
          </a:xfrm>
          <a:prstGeom prst="rect">
            <a:avLst/>
          </a:prstGeom>
          <a:solidFill>
            <a:srgbClr val="C0DFFC"/>
          </a:solidFill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出错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858000" y="2590800"/>
            <a:ext cx="2239963" cy="1063625"/>
            <a:chOff x="4320" y="1632"/>
            <a:chExt cx="1411" cy="670"/>
          </a:xfrm>
        </p:grpSpPr>
        <p:sp>
          <p:nvSpPr>
            <p:cNvPr id="795655" name="Rectangle 7"/>
            <p:cNvSpPr>
              <a:spLocks noChangeArrowheads="1"/>
            </p:cNvSpPr>
            <p:nvPr/>
          </p:nvSpPr>
          <p:spPr bwMode="auto">
            <a:xfrm>
              <a:off x="4848" y="1728"/>
              <a:ext cx="883" cy="574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匹配</a:t>
              </a:r>
              <a:endPara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zh-CN" alt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读下一符号</a:t>
              </a:r>
            </a:p>
          </p:txBody>
        </p:sp>
        <p:sp>
          <p:nvSpPr>
            <p:cNvPr id="61496" name="Text Box 26"/>
            <p:cNvSpPr txBox="1">
              <a:spLocks noChangeArrowheads="1"/>
            </p:cNvSpPr>
            <p:nvPr/>
          </p:nvSpPr>
          <p:spPr bwMode="auto">
            <a:xfrm>
              <a:off x="4416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61497" name="Line 36"/>
            <p:cNvSpPr>
              <a:spLocks noChangeShapeType="1"/>
            </p:cNvSpPr>
            <p:nvPr/>
          </p:nvSpPr>
          <p:spPr bwMode="auto">
            <a:xfrm>
              <a:off x="4320" y="1968"/>
              <a:ext cx="52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795685" name="Line 37"/>
          <p:cNvSpPr>
            <a:spLocks noChangeShapeType="1"/>
          </p:cNvSpPr>
          <p:nvPr/>
        </p:nvSpPr>
        <p:spPr bwMode="auto">
          <a:xfrm>
            <a:off x="2484438" y="5756275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95686" name="Line 38"/>
          <p:cNvSpPr>
            <a:spLocks noChangeShapeType="1"/>
          </p:cNvSpPr>
          <p:nvPr/>
        </p:nvSpPr>
        <p:spPr bwMode="auto">
          <a:xfrm>
            <a:off x="6372225" y="4797425"/>
            <a:ext cx="1400175" cy="31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181600" y="2590800"/>
            <a:ext cx="1828800" cy="685800"/>
            <a:chOff x="3264" y="1632"/>
            <a:chExt cx="1152" cy="432"/>
          </a:xfrm>
        </p:grpSpPr>
        <p:sp>
          <p:nvSpPr>
            <p:cNvPr id="61492" name="Line 18"/>
            <p:cNvSpPr>
              <a:spLocks noChangeShapeType="1"/>
            </p:cNvSpPr>
            <p:nvPr/>
          </p:nvSpPr>
          <p:spPr bwMode="auto">
            <a:xfrm>
              <a:off x="3266" y="1968"/>
              <a:ext cx="49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95677" name="AutoShape 29"/>
            <p:cNvSpPr>
              <a:spLocks noChangeArrowheads="1"/>
            </p:cNvSpPr>
            <p:nvPr/>
          </p:nvSpPr>
          <p:spPr bwMode="auto">
            <a:xfrm>
              <a:off x="3744" y="1824"/>
              <a:ext cx="672" cy="240"/>
            </a:xfrm>
            <a:prstGeom prst="flowChartAlternateProcess">
              <a:avLst/>
            </a:prstGeom>
            <a:solidFill>
              <a:srgbClr val="FF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46038" rIns="0" bIns="46038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==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CN" sz="2000" baseline="-25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94" name="Text Box 41"/>
            <p:cNvSpPr txBox="1">
              <a:spLocks noChangeArrowheads="1"/>
            </p:cNvSpPr>
            <p:nvPr/>
          </p:nvSpPr>
          <p:spPr bwMode="auto">
            <a:xfrm>
              <a:off x="3264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2"/>
                  </a:solidFill>
                </a:rPr>
                <a:t>Y</a:t>
              </a:r>
            </a:p>
          </p:txBody>
        </p:sp>
      </p:grpSp>
      <p:sp>
        <p:nvSpPr>
          <p:cNvPr id="795690" name="Text Box 42"/>
          <p:cNvSpPr txBox="1">
            <a:spLocks noChangeArrowheads="1"/>
          </p:cNvSpPr>
          <p:nvPr/>
        </p:nvSpPr>
        <p:spPr bwMode="auto">
          <a:xfrm>
            <a:off x="5292725" y="44370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95694" name="Text Box 46"/>
          <p:cNvSpPr txBox="1">
            <a:spLocks noChangeArrowheads="1"/>
          </p:cNvSpPr>
          <p:nvPr/>
        </p:nvSpPr>
        <p:spPr bwMode="auto">
          <a:xfrm>
            <a:off x="3348038" y="40052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795696" name="Line 48"/>
          <p:cNvSpPr>
            <a:spLocks noChangeShapeType="1"/>
          </p:cNvSpPr>
          <p:nvPr/>
        </p:nvSpPr>
        <p:spPr bwMode="auto">
          <a:xfrm>
            <a:off x="1008063" y="1628775"/>
            <a:ext cx="36004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572000" y="1600200"/>
            <a:ext cx="3600450" cy="1143000"/>
            <a:chOff x="2880" y="1008"/>
            <a:chExt cx="2268" cy="720"/>
          </a:xfrm>
        </p:grpSpPr>
        <p:sp>
          <p:nvSpPr>
            <p:cNvPr id="61490" name="Line 39"/>
            <p:cNvSpPr>
              <a:spLocks noChangeShapeType="1"/>
            </p:cNvSpPr>
            <p:nvPr/>
          </p:nvSpPr>
          <p:spPr bwMode="auto">
            <a:xfrm>
              <a:off x="5136" y="1008"/>
              <a:ext cx="0" cy="72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1491" name="Line 49"/>
            <p:cNvSpPr>
              <a:spLocks noChangeShapeType="1"/>
            </p:cNvSpPr>
            <p:nvPr/>
          </p:nvSpPr>
          <p:spPr bwMode="auto">
            <a:xfrm>
              <a:off x="2880" y="1026"/>
              <a:ext cx="22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114800" y="3276600"/>
            <a:ext cx="1143000" cy="914400"/>
            <a:chOff x="2592" y="2064"/>
            <a:chExt cx="720" cy="576"/>
          </a:xfrm>
        </p:grpSpPr>
        <p:sp>
          <p:nvSpPr>
            <p:cNvPr id="61487" name="Line 40"/>
            <p:cNvSpPr>
              <a:spLocks noChangeShapeType="1"/>
            </p:cNvSpPr>
            <p:nvPr/>
          </p:nvSpPr>
          <p:spPr bwMode="auto">
            <a:xfrm>
              <a:off x="2880" y="2069"/>
              <a:ext cx="0" cy="3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1488" name="Text Box 43"/>
            <p:cNvSpPr txBox="1">
              <a:spLocks noChangeArrowheads="1"/>
            </p:cNvSpPr>
            <p:nvPr/>
          </p:nvSpPr>
          <p:spPr bwMode="auto">
            <a:xfrm>
              <a:off x="2928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795675" name="AutoShape 27"/>
            <p:cNvSpPr>
              <a:spLocks noChangeArrowheads="1"/>
            </p:cNvSpPr>
            <p:nvPr/>
          </p:nvSpPr>
          <p:spPr bwMode="auto">
            <a:xfrm>
              <a:off x="2592" y="2400"/>
              <a:ext cx="720" cy="240"/>
            </a:xfrm>
            <a:prstGeom prst="flowChartAlternateProcess">
              <a:avLst/>
            </a:prstGeom>
            <a:solidFill>
              <a:srgbClr val="FF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46038" rIns="0" bIns="46038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==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‘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#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’</a:t>
              </a:r>
              <a:endPara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114800" y="4191000"/>
            <a:ext cx="1143000" cy="762000"/>
            <a:chOff x="2592" y="2640"/>
            <a:chExt cx="720" cy="480"/>
          </a:xfrm>
        </p:grpSpPr>
        <p:sp>
          <p:nvSpPr>
            <p:cNvPr id="61484" name="Text Box 44"/>
            <p:cNvSpPr txBox="1">
              <a:spLocks noChangeArrowheads="1"/>
            </p:cNvSpPr>
            <p:nvPr/>
          </p:nvSpPr>
          <p:spPr bwMode="auto">
            <a:xfrm>
              <a:off x="2928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795676" name="AutoShape 28"/>
            <p:cNvSpPr>
              <a:spLocks noChangeArrowheads="1"/>
            </p:cNvSpPr>
            <p:nvPr/>
          </p:nvSpPr>
          <p:spPr bwMode="auto">
            <a:xfrm>
              <a:off x="2592" y="2880"/>
              <a:ext cx="624" cy="240"/>
            </a:xfrm>
            <a:prstGeom prst="flowChartAlternateProcess">
              <a:avLst/>
            </a:prstGeom>
            <a:solidFill>
              <a:srgbClr val="FFFFCC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0" tIns="46038" rIns="0" bIns="46038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20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</a:t>
              </a: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==</a:t>
              </a:r>
              <a:r>
                <a:rPr lang="en-US" altLang="zh-CN" sz="2000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zh-CN" sz="2000" baseline="-25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486" name="Line 55"/>
            <p:cNvSpPr>
              <a:spLocks noChangeShapeType="1"/>
            </p:cNvSpPr>
            <p:nvPr/>
          </p:nvSpPr>
          <p:spPr bwMode="auto">
            <a:xfrm>
              <a:off x="2880" y="2659"/>
              <a:ext cx="0" cy="2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61467" name="Line 57"/>
          <p:cNvSpPr>
            <a:spLocks noChangeShapeType="1"/>
          </p:cNvSpPr>
          <p:nvPr/>
        </p:nvSpPr>
        <p:spPr bwMode="auto">
          <a:xfrm>
            <a:off x="4648200" y="361950"/>
            <a:ext cx="3175" cy="4445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95707" name="Line 59"/>
          <p:cNvSpPr>
            <a:spLocks noChangeShapeType="1"/>
          </p:cNvSpPr>
          <p:nvPr/>
        </p:nvSpPr>
        <p:spPr bwMode="auto">
          <a:xfrm>
            <a:off x="5148263" y="4797425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969963" y="4032258"/>
            <a:ext cx="2992437" cy="1719265"/>
            <a:chOff x="521" y="2543"/>
            <a:chExt cx="2086" cy="1083"/>
          </a:xfrm>
        </p:grpSpPr>
        <p:sp>
          <p:nvSpPr>
            <p:cNvPr id="61481" name="AutoShape 71"/>
            <p:cNvSpPr>
              <a:spLocks noChangeArrowheads="1"/>
            </p:cNvSpPr>
            <p:nvPr/>
          </p:nvSpPr>
          <p:spPr bwMode="auto">
            <a:xfrm>
              <a:off x="521" y="3082"/>
              <a:ext cx="2086" cy="544"/>
            </a:xfrm>
            <a:prstGeom prst="diamond">
              <a:avLst/>
            </a:prstGeom>
            <a:solidFill>
              <a:srgbClr val="FFFFCC"/>
            </a:soli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82" name="Line 72"/>
            <p:cNvSpPr>
              <a:spLocks noChangeShapeType="1"/>
            </p:cNvSpPr>
            <p:nvPr/>
          </p:nvSpPr>
          <p:spPr bwMode="auto">
            <a:xfrm flipH="1">
              <a:off x="1551" y="2543"/>
              <a:ext cx="12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1483" name="Text Box 73"/>
            <p:cNvSpPr txBox="1">
              <a:spLocks noChangeArrowheads="1"/>
            </p:cNvSpPr>
            <p:nvPr/>
          </p:nvSpPr>
          <p:spPr bwMode="auto">
            <a:xfrm>
              <a:off x="612" y="3249"/>
              <a:ext cx="1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M[</a:t>
              </a:r>
              <a:r>
                <a:rPr lang="en-US" altLang="zh-CN" sz="1600">
                  <a:solidFill>
                    <a:srgbClr val="FF00FF"/>
                  </a:solidFill>
                </a:rPr>
                <a:t>X</a:t>
              </a:r>
              <a:r>
                <a:rPr lang="en-US" altLang="zh-CN" sz="1600">
                  <a:solidFill>
                    <a:schemeClr val="bg2"/>
                  </a:solidFill>
                </a:rPr>
                <a:t>,</a:t>
              </a:r>
              <a:r>
                <a:rPr lang="en-US" altLang="zh-CN" sz="1600">
                  <a:solidFill>
                    <a:srgbClr val="FF0000"/>
                  </a:solidFill>
                </a:rPr>
                <a:t>a</a:t>
              </a:r>
              <a:r>
                <a:rPr lang="en-US" altLang="zh-CN" sz="1600">
                  <a:solidFill>
                    <a:schemeClr val="bg2"/>
                  </a:solidFill>
                </a:rPr>
                <a:t>]=“</a:t>
              </a:r>
              <a:r>
                <a:rPr lang="en-US" altLang="zh-CN" sz="1600">
                  <a:solidFill>
                    <a:srgbClr val="FF0000"/>
                  </a:solidFill>
                </a:rPr>
                <a:t>X-&gt;UVW</a:t>
              </a:r>
              <a:r>
                <a:rPr lang="en-US" altLang="zh-CN" sz="1600">
                  <a:solidFill>
                    <a:schemeClr val="bg2"/>
                  </a:solidFill>
                </a:rPr>
                <a:t>”</a:t>
              </a:r>
            </a:p>
          </p:txBody>
        </p:sp>
      </p:grpSp>
      <p:sp>
        <p:nvSpPr>
          <p:cNvPr id="6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7729538" y="165100"/>
            <a:ext cx="1368425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bg2"/>
                </a:solidFill>
                <a:ea typeface="楷体_GB2312" pitchFamily="49" charset="-122"/>
              </a:rPr>
              <a:t>a……#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1472" name="Text Box 9"/>
          <p:cNvSpPr txBox="1">
            <a:spLocks noChangeArrowheads="1"/>
          </p:cNvSpPr>
          <p:nvPr/>
        </p:nvSpPr>
        <p:spPr bwMode="auto">
          <a:xfrm>
            <a:off x="5614988" y="188913"/>
            <a:ext cx="1657350" cy="461962"/>
          </a:xfrm>
          <a:prstGeom prst="rect">
            <a:avLst/>
          </a:prstGeom>
          <a:solidFill>
            <a:srgbClr val="CCECFF"/>
          </a:solidFill>
          <a:ln w="28575">
            <a:solidFill>
              <a:srgbClr val="33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"/>
                <a:cs typeface=""/>
              </a:rPr>
              <a:t>#......X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61473" name="Rectangle 10"/>
          <p:cNvSpPr>
            <a:spLocks noChangeArrowheads="1"/>
          </p:cNvSpPr>
          <p:nvPr/>
        </p:nvSpPr>
        <p:spPr bwMode="auto">
          <a:xfrm>
            <a:off x="7192963" y="146050"/>
            <a:ext cx="393700" cy="628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1474" name="Line 11"/>
          <p:cNvSpPr>
            <a:spLocks noChangeShapeType="1"/>
          </p:cNvSpPr>
          <p:nvPr/>
        </p:nvSpPr>
        <p:spPr bwMode="auto">
          <a:xfrm flipH="1" flipV="1">
            <a:off x="6535738" y="67945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5" name="Line 11"/>
          <p:cNvSpPr>
            <a:spLocks noChangeShapeType="1"/>
          </p:cNvSpPr>
          <p:nvPr/>
        </p:nvSpPr>
        <p:spPr bwMode="auto">
          <a:xfrm flipH="1" flipV="1">
            <a:off x="7956550" y="679450"/>
            <a:ext cx="1588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6" name="流程图: 终止 8"/>
          <p:cNvSpPr>
            <a:spLocks noChangeArrowheads="1"/>
          </p:cNvSpPr>
          <p:nvPr/>
        </p:nvSpPr>
        <p:spPr bwMode="auto">
          <a:xfrm>
            <a:off x="4022725" y="33338"/>
            <a:ext cx="1185863" cy="446087"/>
          </a:xfrm>
          <a:prstGeom prst="flowChartTerminator">
            <a:avLst/>
          </a:prstGeom>
          <a:solidFill>
            <a:srgbClr val="99FF99"/>
          </a:solidFill>
          <a:ln w="28575" algn="ctr">
            <a:solidFill>
              <a:srgbClr val="FFFFCC"/>
            </a:solidFill>
            <a:round/>
            <a:headEnd/>
            <a:tailEnd/>
          </a:ln>
        </p:spPr>
        <p:txBody>
          <a:bodyPr lIns="92075" tIns="0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000">
                <a:solidFill>
                  <a:schemeClr val="bg2"/>
                </a:solidFill>
                <a:latin typeface="宋体" panose="02010600030101010101" pitchFamily="2" charset="-122"/>
              </a:rPr>
              <a:t>开始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037013" y="4953000"/>
            <a:ext cx="1314450" cy="1042988"/>
            <a:chOff x="4037338" y="4953005"/>
            <a:chExt cx="1314125" cy="1042285"/>
          </a:xfrm>
        </p:grpSpPr>
        <p:sp>
          <p:nvSpPr>
            <p:cNvPr id="61478" name="Text Box 45"/>
            <p:cNvSpPr txBox="1">
              <a:spLocks noChangeArrowheads="1"/>
            </p:cNvSpPr>
            <p:nvPr/>
          </p:nvSpPr>
          <p:spPr bwMode="auto">
            <a:xfrm>
              <a:off x="4702175" y="5054605"/>
              <a:ext cx="649288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61479" name="Line 57"/>
            <p:cNvSpPr>
              <a:spLocks noChangeShapeType="1"/>
            </p:cNvSpPr>
            <p:nvPr/>
          </p:nvSpPr>
          <p:spPr bwMode="auto">
            <a:xfrm>
              <a:off x="4637087" y="4953005"/>
              <a:ext cx="0" cy="5762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1480" name="流程图: 终止 61"/>
            <p:cNvSpPr>
              <a:spLocks noChangeArrowheads="1"/>
            </p:cNvSpPr>
            <p:nvPr/>
          </p:nvSpPr>
          <p:spPr bwMode="auto">
            <a:xfrm>
              <a:off x="4037338" y="5534916"/>
              <a:ext cx="1171250" cy="460374"/>
            </a:xfrm>
            <a:prstGeom prst="flowChartTerminator">
              <a:avLst/>
            </a:prstGeom>
            <a:solidFill>
              <a:srgbClr val="99FF99"/>
            </a:solidFill>
            <a:ln w="28575" algn="ctr">
              <a:solidFill>
                <a:srgbClr val="FFFFCC"/>
              </a:solidFill>
              <a:round/>
              <a:headEnd/>
              <a:tailEnd/>
            </a:ln>
          </p:spPr>
          <p:txBody>
            <a:bodyPr lIns="92075" tIns="0" rIns="92075" bIns="46038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宋体" panose="02010600030101010101" pitchFamily="2" charset="-122"/>
                </a:rPr>
                <a:t>结束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9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9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9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79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79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7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9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7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79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2" grpId="0" animBg="1"/>
      <p:bldP spid="795664" grpId="0" animBg="1"/>
      <p:bldP spid="795667" grpId="0" animBg="1"/>
      <p:bldP spid="795669" grpId="0" animBg="1"/>
      <p:bldP spid="795671" grpId="0"/>
      <p:bldP spid="795672" grpId="0"/>
      <p:bldP spid="795673" grpId="0"/>
      <p:bldP spid="795678" grpId="0" animBg="1"/>
      <p:bldP spid="795681" grpId="0" animBg="1"/>
      <p:bldP spid="795682" grpId="0" animBg="1"/>
      <p:bldP spid="795685" grpId="0" animBg="1"/>
      <p:bldP spid="795686" grpId="0" animBg="1"/>
      <p:bldP spid="795690" grpId="0"/>
      <p:bldP spid="795694" grpId="0"/>
      <p:bldP spid="795696" grpId="0" animBg="1"/>
      <p:bldP spid="795707" grpId="0" animBg="1"/>
      <p:bldP spid="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solidFill>
            <a:srgbClr val="FCE6FE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4-7]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文法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G[E]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如下，请用表驱动预测分析程序分析字符串</a:t>
            </a:r>
            <a:r>
              <a:rPr lang="en-US" altLang="zh-CN" sz="2800" dirty="0" err="1">
                <a:latin typeface="Times New Roman" pitchFamily="18" charset="0"/>
              </a:rPr>
              <a:t>i+i</a:t>
            </a:r>
            <a:r>
              <a:rPr lang="en-US" altLang="zh-CN" sz="2800" dirty="0">
                <a:latin typeface="Times New Roman" pitchFamily="18" charset="0"/>
              </a:rPr>
              <a:t>*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是否是句子。</a:t>
            </a:r>
          </a:p>
          <a:p>
            <a:pPr lvl="3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E::=TE’       E’::=+</a:t>
            </a: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TE’|ε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  <a:p>
            <a:pPr lvl="3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 ::=FT’      T’::=*</a:t>
            </a:r>
            <a:r>
              <a:rPr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FT’|ε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</a:p>
          <a:p>
            <a:pPr lvl="3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F::=(E)|i</a:t>
            </a:r>
          </a:p>
        </p:txBody>
      </p:sp>
      <p:pic>
        <p:nvPicPr>
          <p:cNvPr id="62467" name="Picture 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643313"/>
            <a:ext cx="6627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484E2-8880-4F09-ABD5-8F8ACEBF910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879620" name="Rectangle 4"/>
          <p:cNvSpPr>
            <a:spLocks noGrp="1" noChangeArrowheads="1"/>
          </p:cNvSpPr>
          <p:nvPr>
            <p:ph type="title"/>
          </p:nvPr>
        </p:nvSpPr>
        <p:spPr>
          <a:xfrm>
            <a:off x="2786062" y="1857375"/>
            <a:ext cx="5170313" cy="57626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4.1 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自顶向下分析简介 </a:t>
            </a:r>
            <a:endParaRPr lang="zh-CN" altLang="en-US" sz="4000" b="1" kern="12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  <a:hlinkClick r:id="rId2" action="ppaction://hlinksldjump"/>
            </a:endParaRPr>
          </a:p>
        </p:txBody>
      </p:sp>
      <p:sp>
        <p:nvSpPr>
          <p:cNvPr id="87962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86063" y="2760663"/>
            <a:ext cx="56403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4.2 LL(1)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文法</a:t>
            </a:r>
          </a:p>
        </p:txBody>
      </p:sp>
      <p:sp>
        <p:nvSpPr>
          <p:cNvPr id="87962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786062" y="4826000"/>
            <a:ext cx="4594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递归下降分析 </a:t>
            </a:r>
          </a:p>
        </p:txBody>
      </p:sp>
      <p:sp>
        <p:nvSpPr>
          <p:cNvPr id="879623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786062" y="3866614"/>
            <a:ext cx="54578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4.3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表驱动分析方法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11188" y="128588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本章内容安排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2133600"/>
            <a:ext cx="7389813" cy="762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effectLst/>
              </a:rPr>
              <a:t>步骤    栈内容   栈顶符号   剩余输入串    所用规则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  <a:effectLst/>
              </a:rPr>
              <a:t>1</a:t>
            </a:r>
            <a:r>
              <a:rPr lang="en-US" altLang="zh-CN" sz="2000" b="1" dirty="0">
                <a:solidFill>
                  <a:schemeClr val="bg2"/>
                </a:solidFill>
              </a:rPr>
              <a:t>	     </a:t>
            </a:r>
            <a:r>
              <a:rPr lang="en-US" altLang="zh-CN" sz="2400" b="1" dirty="0">
                <a:solidFill>
                  <a:schemeClr val="bg2"/>
                </a:solidFill>
              </a:rPr>
              <a:t>#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en-US" altLang="zh-CN" sz="2400" b="1" dirty="0">
                <a:solidFill>
                  <a:schemeClr val="bg2"/>
                </a:solidFill>
              </a:rPr>
              <a:t>          </a:t>
            </a:r>
            <a:r>
              <a:rPr lang="en-US" altLang="zh-CN" sz="2400" b="1" dirty="0" err="1">
                <a:solidFill>
                  <a:srgbClr val="04640D"/>
                </a:solidFill>
              </a:rPr>
              <a:t>E</a:t>
            </a:r>
            <a:r>
              <a:rPr lang="en-US" altLang="zh-CN" sz="2400" b="1" dirty="0">
                <a:solidFill>
                  <a:srgbClr val="08DA1C"/>
                </a:solidFill>
              </a:rPr>
              <a:t>  </a:t>
            </a:r>
            <a:r>
              <a:rPr lang="en-US" altLang="zh-CN" sz="2400" b="1" dirty="0">
                <a:solidFill>
                  <a:schemeClr val="bg2"/>
                </a:solidFill>
              </a:rPr>
              <a:t>            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b="1" dirty="0" err="1">
                <a:solidFill>
                  <a:schemeClr val="bg2"/>
                </a:solidFill>
              </a:rPr>
              <a:t>+i</a:t>
            </a:r>
            <a:r>
              <a:rPr lang="en-US" altLang="zh-CN" sz="2400" b="1" dirty="0">
                <a:solidFill>
                  <a:schemeClr val="bg2"/>
                </a:solidFill>
              </a:rPr>
              <a:t>*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07" name="Rectangle 3"/>
          <p:cNvSpPr>
            <a:spLocks noChangeArrowheads="1"/>
          </p:cNvSpPr>
          <p:nvPr/>
        </p:nvSpPr>
        <p:spPr bwMode="auto">
          <a:xfrm>
            <a:off x="4500563" y="2428875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E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TE’</a:t>
            </a:r>
          </a:p>
        </p:txBody>
      </p:sp>
      <p:sp>
        <p:nvSpPr>
          <p:cNvPr id="840708" name="Rectangle 4"/>
          <p:cNvSpPr>
            <a:spLocks noChangeArrowheads="1"/>
          </p:cNvSpPr>
          <p:nvPr/>
        </p:nvSpPr>
        <p:spPr bwMode="auto">
          <a:xfrm>
            <a:off x="127000" y="2819400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2      #E’T       </a:t>
            </a:r>
            <a:r>
              <a:rPr lang="en-US" altLang="zh-CN" sz="2400">
                <a:solidFill>
                  <a:srgbClr val="04640D"/>
                </a:solidFill>
              </a:rPr>
              <a:t>T</a:t>
            </a:r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3348038" y="2801938"/>
            <a:ext cx="93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bg2"/>
                </a:solidFill>
              </a:rPr>
              <a:t>+i</a:t>
            </a:r>
            <a:r>
              <a:rPr lang="en-US" altLang="zh-CN" sz="28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10" name="Rectangle 6"/>
          <p:cNvSpPr>
            <a:spLocks noChangeArrowheads="1"/>
          </p:cNvSpPr>
          <p:nvPr/>
        </p:nvSpPr>
        <p:spPr bwMode="auto">
          <a:xfrm>
            <a:off x="4427538" y="2852738"/>
            <a:ext cx="1243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 T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FT’</a:t>
            </a:r>
          </a:p>
        </p:txBody>
      </p:sp>
      <p:sp>
        <p:nvSpPr>
          <p:cNvPr id="840711" name="Rectangle 7"/>
          <p:cNvSpPr>
            <a:spLocks noChangeArrowheads="1"/>
          </p:cNvSpPr>
          <p:nvPr/>
        </p:nvSpPr>
        <p:spPr bwMode="auto">
          <a:xfrm>
            <a:off x="107950" y="32004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3      #E’T’F    </a:t>
            </a:r>
            <a:r>
              <a:rPr lang="en-US" altLang="zh-CN" sz="2400">
                <a:solidFill>
                  <a:srgbClr val="04640D"/>
                </a:solidFill>
              </a:rPr>
              <a:t>F</a:t>
            </a:r>
          </a:p>
        </p:txBody>
      </p:sp>
      <p:sp>
        <p:nvSpPr>
          <p:cNvPr id="840712" name="Rectangle 8"/>
          <p:cNvSpPr>
            <a:spLocks noChangeArrowheads="1"/>
          </p:cNvSpPr>
          <p:nvPr/>
        </p:nvSpPr>
        <p:spPr bwMode="auto">
          <a:xfrm>
            <a:off x="3348038" y="32131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bg2"/>
                </a:solidFill>
              </a:rPr>
              <a:t>+i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13" name="Rectangle 9"/>
          <p:cNvSpPr>
            <a:spLocks noChangeArrowheads="1"/>
          </p:cNvSpPr>
          <p:nvPr/>
        </p:nvSpPr>
        <p:spPr bwMode="auto">
          <a:xfrm>
            <a:off x="4500563" y="3213100"/>
            <a:ext cx="82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F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i</a:t>
            </a:r>
          </a:p>
        </p:txBody>
      </p:sp>
      <p:sp>
        <p:nvSpPr>
          <p:cNvPr id="840714" name="Rectangle 10"/>
          <p:cNvSpPr>
            <a:spLocks noChangeArrowheads="1"/>
          </p:cNvSpPr>
          <p:nvPr/>
        </p:nvSpPr>
        <p:spPr bwMode="auto">
          <a:xfrm>
            <a:off x="107950" y="3581400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4      #E’T’i      </a:t>
            </a:r>
            <a:r>
              <a:rPr lang="en-US" altLang="zh-CN" sz="2400">
                <a:solidFill>
                  <a:srgbClr val="04640D"/>
                </a:solidFill>
              </a:rPr>
              <a:t>i</a:t>
            </a:r>
          </a:p>
        </p:txBody>
      </p:sp>
      <p:sp>
        <p:nvSpPr>
          <p:cNvPr id="840715" name="Rectangle 11"/>
          <p:cNvSpPr>
            <a:spLocks noChangeArrowheads="1"/>
          </p:cNvSpPr>
          <p:nvPr/>
        </p:nvSpPr>
        <p:spPr bwMode="auto">
          <a:xfrm>
            <a:off x="3348038" y="36449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bg2"/>
                </a:solidFill>
              </a:rPr>
              <a:t>+i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16" name="Rectangle 12"/>
          <p:cNvSpPr>
            <a:spLocks noChangeArrowheads="1"/>
          </p:cNvSpPr>
          <p:nvPr/>
        </p:nvSpPr>
        <p:spPr bwMode="auto">
          <a:xfrm>
            <a:off x="4572000" y="35734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匹配</a:t>
            </a:r>
          </a:p>
        </p:txBody>
      </p:sp>
      <p:sp>
        <p:nvSpPr>
          <p:cNvPr id="840717" name="Rectangle 13"/>
          <p:cNvSpPr>
            <a:spLocks noChangeArrowheads="1"/>
          </p:cNvSpPr>
          <p:nvPr/>
        </p:nvSpPr>
        <p:spPr bwMode="auto">
          <a:xfrm>
            <a:off x="107950" y="40386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5      # E’T’     </a:t>
            </a:r>
            <a:r>
              <a:rPr lang="en-US" altLang="zh-CN" sz="2400">
                <a:solidFill>
                  <a:srgbClr val="04640D"/>
                </a:solidFill>
              </a:rPr>
              <a:t>T’</a:t>
            </a:r>
          </a:p>
        </p:txBody>
      </p:sp>
      <p:sp>
        <p:nvSpPr>
          <p:cNvPr id="840718" name="Rectangle 14"/>
          <p:cNvSpPr>
            <a:spLocks noChangeArrowheads="1"/>
          </p:cNvSpPr>
          <p:nvPr/>
        </p:nvSpPr>
        <p:spPr bwMode="auto">
          <a:xfrm>
            <a:off x="3348038" y="4005263"/>
            <a:ext cx="83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19" name="Rectangle 15"/>
          <p:cNvSpPr>
            <a:spLocks noChangeArrowheads="1"/>
          </p:cNvSpPr>
          <p:nvPr/>
        </p:nvSpPr>
        <p:spPr bwMode="auto">
          <a:xfrm>
            <a:off x="4572000" y="4005263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T’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40720" name="Rectangle 16"/>
          <p:cNvSpPr>
            <a:spLocks noChangeArrowheads="1"/>
          </p:cNvSpPr>
          <p:nvPr/>
        </p:nvSpPr>
        <p:spPr bwMode="auto">
          <a:xfrm>
            <a:off x="107950" y="44196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6      #E’          </a:t>
            </a:r>
            <a:r>
              <a:rPr lang="en-US" altLang="zh-CN" sz="2400">
                <a:solidFill>
                  <a:srgbClr val="04640D"/>
                </a:solidFill>
              </a:rPr>
              <a:t>E’</a:t>
            </a:r>
          </a:p>
        </p:txBody>
      </p:sp>
      <p:sp>
        <p:nvSpPr>
          <p:cNvPr id="840721" name="Rectangle 17"/>
          <p:cNvSpPr>
            <a:spLocks noChangeArrowheads="1"/>
          </p:cNvSpPr>
          <p:nvPr/>
        </p:nvSpPr>
        <p:spPr bwMode="auto">
          <a:xfrm>
            <a:off x="3348038" y="4437063"/>
            <a:ext cx="83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0722" name="Rectangle 18"/>
          <p:cNvSpPr>
            <a:spLocks noChangeArrowheads="1"/>
          </p:cNvSpPr>
          <p:nvPr/>
        </p:nvSpPr>
        <p:spPr bwMode="auto">
          <a:xfrm>
            <a:off x="4572000" y="4437063"/>
            <a:ext cx="142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E’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+TE’</a:t>
            </a:r>
          </a:p>
        </p:txBody>
      </p:sp>
      <p:pic>
        <p:nvPicPr>
          <p:cNvPr id="63507" name="Picture 3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07" y="103188"/>
            <a:ext cx="6627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1076" name="Text Box 372"/>
          <p:cNvSpPr txBox="1">
            <a:spLocks noChangeArrowheads="1"/>
          </p:cNvSpPr>
          <p:nvPr/>
        </p:nvSpPr>
        <p:spPr bwMode="auto">
          <a:xfrm>
            <a:off x="6372225" y="2276475"/>
            <a:ext cx="2341563" cy="3414713"/>
          </a:xfrm>
          <a:prstGeom prst="rect">
            <a:avLst/>
          </a:prstGeom>
          <a:solidFill>
            <a:srgbClr val="FDFD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最左推导过程：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ETE’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FT’E’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iT’E’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E’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+TE’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FT’E’ 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iT’E’</a:t>
            </a:r>
          </a:p>
        </p:txBody>
      </p:sp>
      <p:sp>
        <p:nvSpPr>
          <p:cNvPr id="841096" name="Rectangle 392"/>
          <p:cNvSpPr>
            <a:spLocks noChangeArrowheads="1"/>
          </p:cNvSpPr>
          <p:nvPr/>
        </p:nvSpPr>
        <p:spPr bwMode="auto">
          <a:xfrm>
            <a:off x="71438" y="4868863"/>
            <a:ext cx="225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7      #E’T+     </a:t>
            </a:r>
            <a:r>
              <a:rPr lang="en-US" altLang="zh-CN" sz="2400">
                <a:solidFill>
                  <a:srgbClr val="04640D"/>
                </a:solidFill>
              </a:rPr>
              <a:t>+</a:t>
            </a:r>
          </a:p>
        </p:txBody>
      </p:sp>
      <p:sp>
        <p:nvSpPr>
          <p:cNvPr id="841097" name="Rectangle 393"/>
          <p:cNvSpPr>
            <a:spLocks noChangeArrowheads="1"/>
          </p:cNvSpPr>
          <p:nvPr/>
        </p:nvSpPr>
        <p:spPr bwMode="auto">
          <a:xfrm>
            <a:off x="3348038" y="4883150"/>
            <a:ext cx="83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1098" name="Rectangle 394"/>
          <p:cNvSpPr>
            <a:spLocks noChangeArrowheads="1"/>
          </p:cNvSpPr>
          <p:nvPr/>
        </p:nvSpPr>
        <p:spPr bwMode="auto">
          <a:xfrm>
            <a:off x="4608513" y="48688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匹配</a:t>
            </a:r>
          </a:p>
        </p:txBody>
      </p:sp>
      <p:sp>
        <p:nvSpPr>
          <p:cNvPr id="841099" name="Rectangle 395"/>
          <p:cNvSpPr>
            <a:spLocks noChangeArrowheads="1"/>
          </p:cNvSpPr>
          <p:nvPr/>
        </p:nvSpPr>
        <p:spPr bwMode="auto">
          <a:xfrm>
            <a:off x="71438" y="5300663"/>
            <a:ext cx="234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8      # E’T       </a:t>
            </a:r>
            <a:r>
              <a:rPr lang="en-US" altLang="zh-CN" sz="2400">
                <a:solidFill>
                  <a:srgbClr val="04640D"/>
                </a:solidFill>
              </a:rPr>
              <a:t>T</a:t>
            </a:r>
          </a:p>
        </p:txBody>
      </p:sp>
      <p:sp>
        <p:nvSpPr>
          <p:cNvPr id="841100" name="Rectangle 396"/>
          <p:cNvSpPr>
            <a:spLocks noChangeArrowheads="1"/>
          </p:cNvSpPr>
          <p:nvPr/>
        </p:nvSpPr>
        <p:spPr bwMode="auto">
          <a:xfrm>
            <a:off x="3348038" y="528955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1101" name="Rectangle 397"/>
          <p:cNvSpPr>
            <a:spLocks noChangeArrowheads="1"/>
          </p:cNvSpPr>
          <p:nvPr/>
        </p:nvSpPr>
        <p:spPr bwMode="auto">
          <a:xfrm>
            <a:off x="4537075" y="5300663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T –&gt; FT’</a:t>
            </a:r>
          </a:p>
        </p:txBody>
      </p:sp>
      <p:sp>
        <p:nvSpPr>
          <p:cNvPr id="841102" name="Rectangle 398"/>
          <p:cNvSpPr>
            <a:spLocks noChangeArrowheads="1"/>
          </p:cNvSpPr>
          <p:nvPr/>
        </p:nvSpPr>
        <p:spPr bwMode="auto">
          <a:xfrm>
            <a:off x="71438" y="5732463"/>
            <a:ext cx="224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9      #E’T’F    </a:t>
            </a:r>
            <a:r>
              <a:rPr lang="en-US" altLang="zh-CN" sz="2400">
                <a:solidFill>
                  <a:srgbClr val="04640D"/>
                </a:solidFill>
              </a:rPr>
              <a:t>F</a:t>
            </a:r>
          </a:p>
        </p:txBody>
      </p:sp>
      <p:sp>
        <p:nvSpPr>
          <p:cNvPr id="841103" name="Rectangle 399"/>
          <p:cNvSpPr>
            <a:spLocks noChangeArrowheads="1"/>
          </p:cNvSpPr>
          <p:nvPr/>
        </p:nvSpPr>
        <p:spPr bwMode="auto">
          <a:xfrm>
            <a:off x="3348038" y="571023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1104" name="Rectangle 400"/>
          <p:cNvSpPr>
            <a:spLocks noChangeArrowheads="1"/>
          </p:cNvSpPr>
          <p:nvPr/>
        </p:nvSpPr>
        <p:spPr bwMode="auto">
          <a:xfrm>
            <a:off x="4537075" y="5732463"/>
            <a:ext cx="80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F –&gt; i</a:t>
            </a:r>
          </a:p>
        </p:txBody>
      </p:sp>
      <p:sp>
        <p:nvSpPr>
          <p:cNvPr id="63518" name="Text Box 405"/>
          <p:cNvSpPr txBox="1">
            <a:spLocks noChangeArrowheads="1"/>
          </p:cNvSpPr>
          <p:nvPr/>
        </p:nvSpPr>
        <p:spPr bwMode="auto">
          <a:xfrm>
            <a:off x="6372225" y="549275"/>
            <a:ext cx="3603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en-US" altLang="zh-CN" sz="2400" b="0">
                <a:solidFill>
                  <a:schemeClr val="bg2"/>
                </a:solidFill>
              </a:rPr>
              <a:t>’</a:t>
            </a:r>
            <a:endParaRPr kumimoji="0" lang="en-US" altLang="zh-CN" sz="2400" b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3519" name="Rectangle 406"/>
          <p:cNvSpPr>
            <a:spLocks noChangeArrowheads="1"/>
          </p:cNvSpPr>
          <p:nvPr/>
        </p:nvSpPr>
        <p:spPr bwMode="auto">
          <a:xfrm>
            <a:off x="7235825" y="549275"/>
            <a:ext cx="3032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en-US" altLang="zh-CN" sz="2800" b="0">
                <a:solidFill>
                  <a:schemeClr val="bg2"/>
                </a:solidFill>
              </a:rPr>
              <a:t>’</a:t>
            </a:r>
            <a:endParaRPr kumimoji="0" lang="en-US" altLang="zh-CN" sz="2800" b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0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4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4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4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4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4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4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4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4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4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4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4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4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4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4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4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4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4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4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41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4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4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4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4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4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4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6" grpId="0" build="p" autoUpdateAnimBg="0"/>
      <p:bldP spid="840707" grpId="0" autoUpdateAnimBg="0"/>
      <p:bldP spid="840708" grpId="0" autoUpdateAnimBg="0"/>
      <p:bldP spid="840709" grpId="0" autoUpdateAnimBg="0"/>
      <p:bldP spid="840710" grpId="0" autoUpdateAnimBg="0"/>
      <p:bldP spid="840711" grpId="0" autoUpdateAnimBg="0"/>
      <p:bldP spid="840712" grpId="0" autoUpdateAnimBg="0"/>
      <p:bldP spid="840713" grpId="0" autoUpdateAnimBg="0"/>
      <p:bldP spid="840714" grpId="0" autoUpdateAnimBg="0"/>
      <p:bldP spid="840715" grpId="0" autoUpdateAnimBg="0"/>
      <p:bldP spid="840716" grpId="0" autoUpdateAnimBg="0"/>
      <p:bldP spid="840717" grpId="0" autoUpdateAnimBg="0"/>
      <p:bldP spid="840718" grpId="0" autoUpdateAnimBg="0"/>
      <p:bldP spid="840719" grpId="0" autoUpdateAnimBg="0"/>
      <p:bldP spid="840720" grpId="0" autoUpdateAnimBg="0"/>
      <p:bldP spid="840721" grpId="0" autoUpdateAnimBg="0"/>
      <p:bldP spid="840722" grpId="0" autoUpdateAnimBg="0"/>
      <p:bldP spid="841096" grpId="0" autoUpdateAnimBg="0"/>
      <p:bldP spid="841097" grpId="0" autoUpdateAnimBg="0"/>
      <p:bldP spid="841098" grpId="0" autoUpdateAnimBg="0"/>
      <p:bldP spid="841099" grpId="0" autoUpdateAnimBg="0"/>
      <p:bldP spid="841100" grpId="0" autoUpdateAnimBg="0"/>
      <p:bldP spid="841101" grpId="0" autoUpdateAnimBg="0"/>
      <p:bldP spid="841102" grpId="0" autoUpdateAnimBg="0"/>
      <p:bldP spid="841103" grpId="0" autoUpdateAnimBg="0"/>
      <p:bldP spid="841104" grpId="0" autoUpdateAnimBg="0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/>
          <p:cNvSpPr>
            <a:spLocks noChangeArrowheads="1"/>
          </p:cNvSpPr>
          <p:nvPr/>
        </p:nvSpPr>
        <p:spPr bwMode="auto">
          <a:xfrm>
            <a:off x="250825" y="2420938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9     #E’T’F      </a:t>
            </a:r>
            <a:r>
              <a:rPr lang="en-US" altLang="zh-CN" sz="2400">
                <a:solidFill>
                  <a:srgbClr val="04640D"/>
                </a:solidFill>
              </a:rPr>
              <a:t>F</a:t>
            </a:r>
          </a:p>
        </p:txBody>
      </p:sp>
      <p:sp>
        <p:nvSpPr>
          <p:cNvPr id="65539" name="Rectangle 13"/>
          <p:cNvSpPr>
            <a:spLocks noChangeArrowheads="1"/>
          </p:cNvSpPr>
          <p:nvPr/>
        </p:nvSpPr>
        <p:spPr bwMode="auto">
          <a:xfrm>
            <a:off x="3492500" y="242093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65540" name="Rectangle 14"/>
          <p:cNvSpPr>
            <a:spLocks noChangeArrowheads="1"/>
          </p:cNvSpPr>
          <p:nvPr/>
        </p:nvSpPr>
        <p:spPr bwMode="auto">
          <a:xfrm>
            <a:off x="4716463" y="2420938"/>
            <a:ext cx="808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F –&gt; i</a:t>
            </a:r>
          </a:p>
        </p:txBody>
      </p:sp>
      <p:sp>
        <p:nvSpPr>
          <p:cNvPr id="841743" name="Rectangle 15"/>
          <p:cNvSpPr>
            <a:spLocks noChangeArrowheads="1"/>
          </p:cNvSpPr>
          <p:nvPr/>
        </p:nvSpPr>
        <p:spPr bwMode="auto">
          <a:xfrm>
            <a:off x="179388" y="2852738"/>
            <a:ext cx="235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10    #E’T’i        </a:t>
            </a:r>
            <a:r>
              <a:rPr lang="en-US" altLang="zh-CN" sz="2400">
                <a:solidFill>
                  <a:srgbClr val="04640D"/>
                </a:solidFill>
              </a:rPr>
              <a:t>i</a:t>
            </a:r>
          </a:p>
        </p:txBody>
      </p:sp>
      <p:sp>
        <p:nvSpPr>
          <p:cNvPr id="841744" name="Rectangle 16"/>
          <p:cNvSpPr>
            <a:spLocks noChangeArrowheads="1"/>
          </p:cNvSpPr>
          <p:nvPr/>
        </p:nvSpPr>
        <p:spPr bwMode="auto">
          <a:xfrm>
            <a:off x="3511550" y="2852738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1745" name="Rectangle 17"/>
          <p:cNvSpPr>
            <a:spLocks noChangeArrowheads="1"/>
          </p:cNvSpPr>
          <p:nvPr/>
        </p:nvSpPr>
        <p:spPr bwMode="auto">
          <a:xfrm>
            <a:off x="4716463" y="28527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匹配</a:t>
            </a:r>
          </a:p>
        </p:txBody>
      </p:sp>
      <p:sp>
        <p:nvSpPr>
          <p:cNvPr id="841746" name="Rectangle 18"/>
          <p:cNvSpPr>
            <a:spLocks noChangeArrowheads="1"/>
          </p:cNvSpPr>
          <p:nvPr/>
        </p:nvSpPr>
        <p:spPr bwMode="auto">
          <a:xfrm>
            <a:off x="179388" y="3284538"/>
            <a:ext cx="2524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11    #E’T’         </a:t>
            </a:r>
            <a:r>
              <a:rPr lang="en-US" altLang="zh-CN" sz="2400">
                <a:solidFill>
                  <a:srgbClr val="04640D"/>
                </a:solidFill>
              </a:rPr>
              <a:t>T’</a:t>
            </a:r>
          </a:p>
        </p:txBody>
      </p:sp>
      <p:sp>
        <p:nvSpPr>
          <p:cNvPr id="841747" name="Rectangle 19"/>
          <p:cNvSpPr>
            <a:spLocks noChangeArrowheads="1"/>
          </p:cNvSpPr>
          <p:nvPr/>
        </p:nvSpPr>
        <p:spPr bwMode="auto">
          <a:xfrm>
            <a:off x="3509963" y="326707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</a:p>
        </p:txBody>
      </p:sp>
      <p:sp>
        <p:nvSpPr>
          <p:cNvPr id="841748" name="Rectangle 20"/>
          <p:cNvSpPr>
            <a:spLocks noChangeArrowheads="1"/>
          </p:cNvSpPr>
          <p:nvPr/>
        </p:nvSpPr>
        <p:spPr bwMode="auto">
          <a:xfrm>
            <a:off x="4643438" y="3357563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T’ –&gt; *FT’</a:t>
            </a:r>
            <a:endParaRPr lang="en-US" altLang="zh-CN" sz="28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841749" name="Rectangle 21"/>
          <p:cNvSpPr>
            <a:spLocks noChangeArrowheads="1"/>
          </p:cNvSpPr>
          <p:nvPr/>
        </p:nvSpPr>
        <p:spPr bwMode="auto">
          <a:xfrm>
            <a:off x="179388" y="3667125"/>
            <a:ext cx="2403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</a:rPr>
              <a:t>12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#</a:t>
            </a:r>
            <a:r>
              <a:rPr lang="en-US" altLang="zh-CN" dirty="0">
                <a:latin typeface="Times New Roman" pitchFamily="18" charset="0"/>
              </a:rPr>
              <a:t>E’T’F*    </a:t>
            </a:r>
            <a:r>
              <a:rPr lang="en-US" altLang="zh-CN" dirty="0">
                <a:solidFill>
                  <a:srgbClr val="04640D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841750" name="Rectangle 22"/>
          <p:cNvSpPr>
            <a:spLocks noChangeArrowheads="1"/>
          </p:cNvSpPr>
          <p:nvPr/>
        </p:nvSpPr>
        <p:spPr bwMode="auto">
          <a:xfrm>
            <a:off x="3492500" y="3717925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#</a:t>
            </a:r>
          </a:p>
        </p:txBody>
      </p:sp>
      <p:sp>
        <p:nvSpPr>
          <p:cNvPr id="841751" name="Rectangle 23"/>
          <p:cNvSpPr>
            <a:spLocks noChangeArrowheads="1"/>
          </p:cNvSpPr>
          <p:nvPr/>
        </p:nvSpPr>
        <p:spPr bwMode="auto">
          <a:xfrm>
            <a:off x="4706938" y="37607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匹配</a:t>
            </a:r>
          </a:p>
        </p:txBody>
      </p:sp>
      <p:pic>
        <p:nvPicPr>
          <p:cNvPr id="65550" name="Picture 2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0"/>
            <a:ext cx="6627812" cy="20193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sp>
        <p:nvSpPr>
          <p:cNvPr id="65551" name="Rectangle 242"/>
          <p:cNvSpPr>
            <a:spLocks noGrp="1" noChangeArrowheads="1"/>
          </p:cNvSpPr>
          <p:nvPr>
            <p:ph type="body" idx="1"/>
          </p:nvPr>
        </p:nvSpPr>
        <p:spPr>
          <a:xfrm>
            <a:off x="107950" y="2133600"/>
            <a:ext cx="6192838" cy="76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effectLst/>
              </a:rPr>
              <a:t>步骤    栈内容        栈顶符号   剩余输入串     所用规则</a:t>
            </a:r>
          </a:p>
        </p:txBody>
      </p:sp>
      <p:sp>
        <p:nvSpPr>
          <p:cNvPr id="841975" name="Text Box 247"/>
          <p:cNvSpPr txBox="1">
            <a:spLocks noChangeArrowheads="1"/>
          </p:cNvSpPr>
          <p:nvPr/>
        </p:nvSpPr>
        <p:spPr bwMode="auto">
          <a:xfrm>
            <a:off x="6443663" y="2492375"/>
            <a:ext cx="2376487" cy="2757488"/>
          </a:xfrm>
          <a:prstGeom prst="rect">
            <a:avLst/>
          </a:prstGeom>
          <a:solidFill>
            <a:srgbClr val="FDFD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最左推导过程：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      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iT’E’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i+i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*FT’E’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i+i*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iT’E’ 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i+i*i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E’ 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i+i*i</a:t>
            </a:r>
          </a:p>
        </p:txBody>
      </p:sp>
      <p:grpSp>
        <p:nvGrpSpPr>
          <p:cNvPr id="65553" name="Group 251"/>
          <p:cNvGrpSpPr>
            <a:grpSpLocks/>
          </p:cNvGrpSpPr>
          <p:nvPr/>
        </p:nvGrpSpPr>
        <p:grpSpPr bwMode="auto">
          <a:xfrm>
            <a:off x="6659563" y="2781300"/>
            <a:ext cx="606425" cy="627063"/>
            <a:chOff x="4377" y="3748"/>
            <a:chExt cx="382" cy="395"/>
          </a:xfrm>
        </p:grpSpPr>
        <p:sp>
          <p:nvSpPr>
            <p:cNvPr id="65562" name="Text Box 249"/>
            <p:cNvSpPr txBox="1">
              <a:spLocks noChangeArrowheads="1"/>
            </p:cNvSpPr>
            <p:nvPr/>
          </p:nvSpPr>
          <p:spPr bwMode="auto">
            <a:xfrm>
              <a:off x="4422" y="374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5563" name="Rectangle 250"/>
            <p:cNvSpPr>
              <a:spLocks noChangeArrowheads="1"/>
            </p:cNvSpPr>
            <p:nvPr/>
          </p:nvSpPr>
          <p:spPr bwMode="auto">
            <a:xfrm>
              <a:off x="4377" y="3855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  <a:sym typeface="Symbol" panose="05050102010706020507" pitchFamily="18" charset="2"/>
                </a:rPr>
                <a:t>= &gt;</a:t>
              </a:r>
            </a:p>
          </p:txBody>
        </p:sp>
      </p:grpSp>
      <p:sp>
        <p:nvSpPr>
          <p:cNvPr id="841981" name="Text Box 253"/>
          <p:cNvSpPr txBox="1">
            <a:spLocks noChangeArrowheads="1"/>
          </p:cNvSpPr>
          <p:nvPr/>
        </p:nvSpPr>
        <p:spPr bwMode="auto">
          <a:xfrm>
            <a:off x="179388" y="4149725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13   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＃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E’T’F	   </a:t>
            </a:r>
            <a:r>
              <a:rPr lang="en-US" altLang="zh-CN" sz="2400" dirty="0">
                <a:solidFill>
                  <a:srgbClr val="04640D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	       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#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  	</a:t>
            </a:r>
            <a:r>
              <a:rPr lang="en-US" altLang="zh-CN" sz="2000" dirty="0" err="1">
                <a:solidFill>
                  <a:schemeClr val="bg2"/>
                </a:solidFill>
              </a:rPr>
              <a:t>F→i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 	</a:t>
            </a:r>
          </a:p>
        </p:txBody>
      </p:sp>
      <p:sp>
        <p:nvSpPr>
          <p:cNvPr id="841982" name="Text Box 254"/>
          <p:cNvSpPr txBox="1">
            <a:spLocks noChangeArrowheads="1"/>
          </p:cNvSpPr>
          <p:nvPr/>
        </p:nvSpPr>
        <p:spPr bwMode="auto">
          <a:xfrm>
            <a:off x="179388" y="4652963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14   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＃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E’T’ </a:t>
            </a:r>
            <a:r>
              <a:rPr lang="en-US" altLang="zh-CN" sz="2400" dirty="0" err="1">
                <a:solidFill>
                  <a:schemeClr val="bg2"/>
                </a:solidFill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 	   </a:t>
            </a:r>
            <a:r>
              <a:rPr lang="en-US" altLang="zh-CN" sz="2400" dirty="0" err="1">
                <a:solidFill>
                  <a:srgbClr val="04640D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               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#            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匹配</a:t>
            </a:r>
            <a:r>
              <a:rPr lang="zh-CN" altLang="en-US" sz="2400" dirty="0">
                <a:solidFill>
                  <a:schemeClr val="bg2"/>
                </a:solidFill>
                <a:ea typeface="楷体_GB2312" pitchFamily="49" charset="-122"/>
              </a:rPr>
              <a:t>	</a:t>
            </a:r>
          </a:p>
        </p:txBody>
      </p:sp>
      <p:sp>
        <p:nvSpPr>
          <p:cNvPr id="841983" name="Text Box 255"/>
          <p:cNvSpPr txBox="1">
            <a:spLocks noChangeArrowheads="1"/>
          </p:cNvSpPr>
          <p:nvPr/>
        </p:nvSpPr>
        <p:spPr bwMode="auto">
          <a:xfrm>
            <a:off x="179388" y="5084763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15   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＃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E’ T’ 	  </a:t>
            </a:r>
            <a:r>
              <a:rPr lang="en-US" altLang="zh-CN" sz="2400">
                <a:solidFill>
                  <a:srgbClr val="04640D"/>
                </a:solidFill>
                <a:ea typeface="楷体_GB2312" pitchFamily="49" charset="-122"/>
              </a:rPr>
              <a:t>T’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	        </a:t>
            </a:r>
            <a:r>
              <a:rPr lang="en-US" altLang="zh-CN" sz="2400">
                <a:solidFill>
                  <a:srgbClr val="7030A0"/>
                </a:solidFill>
              </a:rPr>
              <a:t>#</a:t>
            </a:r>
            <a:r>
              <a:rPr lang="en-US" altLang="zh-CN" sz="240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            T’ </a:t>
            </a:r>
            <a:r>
              <a:rPr lang="en-US" altLang="zh-CN" sz="2000">
                <a:solidFill>
                  <a:schemeClr val="bg2"/>
                </a:solidFill>
              </a:rPr>
              <a:t>→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</a:p>
        </p:txBody>
      </p:sp>
      <p:sp>
        <p:nvSpPr>
          <p:cNvPr id="841984" name="Text Box 256"/>
          <p:cNvSpPr txBox="1">
            <a:spLocks noChangeArrowheads="1"/>
          </p:cNvSpPr>
          <p:nvPr/>
        </p:nvSpPr>
        <p:spPr bwMode="auto">
          <a:xfrm>
            <a:off x="179388" y="5589588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16   </a:t>
            </a: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＃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E’ 	 </a:t>
            </a:r>
            <a:r>
              <a:rPr lang="en-US" altLang="zh-CN" sz="2400">
                <a:solidFill>
                  <a:srgbClr val="04640D"/>
                </a:solidFill>
                <a:ea typeface="楷体_GB2312" pitchFamily="49" charset="-122"/>
              </a:rPr>
              <a:t>E’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	        </a:t>
            </a:r>
            <a:r>
              <a:rPr lang="en-US" altLang="zh-CN" sz="2400">
                <a:solidFill>
                  <a:srgbClr val="7030A0"/>
                </a:solidFill>
                <a:ea typeface="楷体_GB2312" pitchFamily="49" charset="-122"/>
              </a:rPr>
              <a:t>#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</a:rPr>
              <a:t>           E’ </a:t>
            </a:r>
            <a:r>
              <a:rPr lang="en-US" altLang="zh-CN" sz="2000">
                <a:solidFill>
                  <a:schemeClr val="bg2"/>
                </a:solidFill>
              </a:rPr>
              <a:t>→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ε</a:t>
            </a:r>
          </a:p>
        </p:txBody>
      </p:sp>
      <p:sp>
        <p:nvSpPr>
          <p:cNvPr id="841985" name="Text Box 257"/>
          <p:cNvSpPr txBox="1">
            <a:spLocks noChangeArrowheads="1"/>
          </p:cNvSpPr>
          <p:nvPr/>
        </p:nvSpPr>
        <p:spPr bwMode="auto">
          <a:xfrm>
            <a:off x="179388" y="6021388"/>
            <a:ext cx="6697662" cy="4572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17   </a:t>
            </a:r>
            <a:r>
              <a:rPr lang="zh-CN" altLang="en-US" sz="2400">
                <a:ea typeface="楷体_GB2312" pitchFamily="49" charset="-122"/>
              </a:rPr>
              <a:t>＃ 	 </a:t>
            </a:r>
            <a:r>
              <a:rPr lang="en-US" altLang="zh-CN" sz="2400">
                <a:ea typeface="楷体_GB2312" pitchFamily="49" charset="-122"/>
              </a:rPr>
              <a:t># 	         #             accept	</a:t>
            </a:r>
          </a:p>
        </p:txBody>
      </p:sp>
      <p:sp>
        <p:nvSpPr>
          <p:cNvPr id="65559" name="Rectangle 258"/>
          <p:cNvSpPr>
            <a:spLocks noChangeArrowheads="1"/>
          </p:cNvSpPr>
          <p:nvPr/>
        </p:nvSpPr>
        <p:spPr bwMode="auto">
          <a:xfrm>
            <a:off x="6372225" y="476250"/>
            <a:ext cx="3032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en-US" altLang="zh-CN" sz="2800" b="0">
                <a:solidFill>
                  <a:schemeClr val="bg2"/>
                </a:solidFill>
              </a:rPr>
              <a:t>’</a:t>
            </a:r>
            <a:endParaRPr kumimoji="0" lang="en-US" altLang="zh-CN" sz="2800" b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5560" name="Rectangle 259"/>
          <p:cNvSpPr>
            <a:spLocks noChangeArrowheads="1"/>
          </p:cNvSpPr>
          <p:nvPr/>
        </p:nvSpPr>
        <p:spPr bwMode="auto">
          <a:xfrm>
            <a:off x="7235825" y="549275"/>
            <a:ext cx="3032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kumimoji="0" lang="en-US" altLang="zh-CN" sz="2800" b="0">
                <a:solidFill>
                  <a:schemeClr val="bg2"/>
                </a:solidFill>
              </a:rPr>
              <a:t>’</a:t>
            </a:r>
            <a:endParaRPr kumimoji="0" lang="en-US" altLang="zh-CN" sz="2800" b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4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4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4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4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4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41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1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43" grpId="0" autoUpdateAnimBg="0"/>
      <p:bldP spid="841744" grpId="0" autoUpdateAnimBg="0"/>
      <p:bldP spid="841745" grpId="0" autoUpdateAnimBg="0"/>
      <p:bldP spid="841746" grpId="0" autoUpdateAnimBg="0"/>
      <p:bldP spid="841747" grpId="0" autoUpdateAnimBg="0"/>
      <p:bldP spid="841748" grpId="0" autoUpdateAnimBg="0"/>
      <p:bldP spid="841749" grpId="0" autoUpdateAnimBg="0"/>
      <p:bldP spid="841750" grpId="0" autoUpdateAnimBg="0"/>
      <p:bldP spid="841751" grpId="0" autoUpdateAnimBg="0"/>
      <p:bldP spid="841981" grpId="0"/>
      <p:bldP spid="841982" grpId="0"/>
      <p:bldP spid="841983" grpId="0"/>
      <p:bldP spid="841984" grpId="0"/>
      <p:bldP spid="841985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9"/>
          <p:cNvSpPr>
            <a:spLocks noChangeArrowheads="1"/>
          </p:cNvSpPr>
          <p:nvPr/>
        </p:nvSpPr>
        <p:spPr bwMode="auto">
          <a:xfrm>
            <a:off x="3924300" y="908050"/>
            <a:ext cx="5041900" cy="5040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95288" y="188913"/>
            <a:ext cx="2555875" cy="64817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</a:rPr>
              <a:t>最左推导过程：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ETE’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FT’E’ 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T’E’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TE’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FT’E’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T’E’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i+i*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FT’E’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i+i*i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T’E’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i+i*i</a:t>
            </a:r>
            <a:r>
              <a:rPr lang="en-US" altLang="zh-CN" sz="2400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E’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  <a:sym typeface="Symbol" panose="05050102010706020507" pitchFamily="18" charset="2"/>
              </a:rPr>
              <a:t>i+i*i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5219700" y="1500188"/>
            <a:ext cx="7921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932363" y="1773238"/>
            <a:ext cx="1943100" cy="654050"/>
            <a:chOff x="3107" y="1117"/>
            <a:chExt cx="1224" cy="412"/>
          </a:xfrm>
        </p:grpSpPr>
        <p:sp>
          <p:nvSpPr>
            <p:cNvPr id="66608" name="Rectangle 8"/>
            <p:cNvSpPr>
              <a:spLocks noChangeArrowheads="1"/>
            </p:cNvSpPr>
            <p:nvPr/>
          </p:nvSpPr>
          <p:spPr bwMode="auto">
            <a:xfrm>
              <a:off x="3107" y="1326"/>
              <a:ext cx="2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66609" name="Rectangle 9"/>
            <p:cNvSpPr>
              <a:spLocks noChangeArrowheads="1"/>
            </p:cNvSpPr>
            <p:nvPr/>
          </p:nvSpPr>
          <p:spPr bwMode="auto">
            <a:xfrm>
              <a:off x="4059" y="1298"/>
              <a:ext cx="2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E'</a:t>
              </a:r>
            </a:p>
          </p:txBody>
        </p:sp>
        <p:grpSp>
          <p:nvGrpSpPr>
            <p:cNvPr id="66610" name="Group 50"/>
            <p:cNvGrpSpPr>
              <a:grpSpLocks/>
            </p:cNvGrpSpPr>
            <p:nvPr/>
          </p:nvGrpSpPr>
          <p:grpSpPr bwMode="auto">
            <a:xfrm>
              <a:off x="3252" y="1117"/>
              <a:ext cx="943" cy="227"/>
              <a:chOff x="3252" y="1117"/>
              <a:chExt cx="943" cy="227"/>
            </a:xfrm>
          </p:grpSpPr>
          <p:sp>
            <p:nvSpPr>
              <p:cNvPr id="66611" name="Line 11"/>
              <p:cNvSpPr>
                <a:spLocks noChangeShapeType="1"/>
              </p:cNvSpPr>
              <p:nvPr/>
            </p:nvSpPr>
            <p:spPr bwMode="auto">
              <a:xfrm>
                <a:off x="3347" y="128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2" name="Line 13"/>
              <p:cNvSpPr>
                <a:spLocks noChangeShapeType="1"/>
              </p:cNvSpPr>
              <p:nvPr/>
            </p:nvSpPr>
            <p:spPr bwMode="auto">
              <a:xfrm flipH="1">
                <a:off x="3252" y="1175"/>
                <a:ext cx="198" cy="1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13" name="Line 14"/>
              <p:cNvSpPr>
                <a:spLocks noChangeShapeType="1"/>
              </p:cNvSpPr>
              <p:nvPr/>
            </p:nvSpPr>
            <p:spPr bwMode="auto">
              <a:xfrm>
                <a:off x="3651" y="1117"/>
                <a:ext cx="544" cy="22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364163" y="2997200"/>
            <a:ext cx="387350" cy="1077913"/>
            <a:chOff x="3379" y="1888"/>
            <a:chExt cx="244" cy="679"/>
          </a:xfrm>
        </p:grpSpPr>
        <p:sp>
          <p:nvSpPr>
            <p:cNvPr id="66606" name="Oval 12"/>
            <p:cNvSpPr>
              <a:spLocks noChangeArrowheads="1"/>
            </p:cNvSpPr>
            <p:nvPr/>
          </p:nvSpPr>
          <p:spPr bwMode="auto">
            <a:xfrm>
              <a:off x="3379" y="2069"/>
              <a:ext cx="244" cy="498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6607" name="Line 23"/>
            <p:cNvSpPr>
              <a:spLocks noChangeShapeType="1"/>
            </p:cNvSpPr>
            <p:nvPr/>
          </p:nvSpPr>
          <p:spPr bwMode="auto">
            <a:xfrm>
              <a:off x="3470" y="1888"/>
              <a:ext cx="0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219575" y="2349500"/>
            <a:ext cx="1701800" cy="690563"/>
            <a:chOff x="2658" y="1480"/>
            <a:chExt cx="1072" cy="435"/>
          </a:xfrm>
        </p:grpSpPr>
        <p:sp>
          <p:nvSpPr>
            <p:cNvPr id="66602" name="Rectangle 22"/>
            <p:cNvSpPr>
              <a:spLocks noChangeArrowheads="1"/>
            </p:cNvSpPr>
            <p:nvPr/>
          </p:nvSpPr>
          <p:spPr bwMode="auto">
            <a:xfrm>
              <a:off x="3334" y="1706"/>
              <a:ext cx="39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T </a:t>
              </a:r>
              <a:r>
                <a:rPr lang="en-US" altLang="zh-CN" sz="2400" b="0">
                  <a:solidFill>
                    <a:schemeClr val="hlink"/>
                  </a:solidFill>
                </a:rPr>
                <a:t>'</a:t>
              </a:r>
            </a:p>
          </p:txBody>
        </p:sp>
        <p:sp>
          <p:nvSpPr>
            <p:cNvPr id="66603" name="Line 24"/>
            <p:cNvSpPr>
              <a:spLocks noChangeShapeType="1"/>
            </p:cNvSpPr>
            <p:nvPr/>
          </p:nvSpPr>
          <p:spPr bwMode="auto">
            <a:xfrm>
              <a:off x="3292" y="1514"/>
              <a:ext cx="198" cy="1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4" name="Line 25"/>
            <p:cNvSpPr>
              <a:spLocks noChangeShapeType="1"/>
            </p:cNvSpPr>
            <p:nvPr/>
          </p:nvSpPr>
          <p:spPr bwMode="auto">
            <a:xfrm flipH="1">
              <a:off x="2896" y="1480"/>
              <a:ext cx="302" cy="22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5" name="Rectangle 26"/>
            <p:cNvSpPr>
              <a:spLocks noChangeArrowheads="1"/>
            </p:cNvSpPr>
            <p:nvPr/>
          </p:nvSpPr>
          <p:spPr bwMode="auto">
            <a:xfrm>
              <a:off x="2658" y="1711"/>
              <a:ext cx="3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F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273550" y="3033713"/>
            <a:ext cx="390525" cy="982662"/>
            <a:chOff x="2692" y="1911"/>
            <a:chExt cx="246" cy="619"/>
          </a:xfrm>
        </p:grpSpPr>
        <p:sp>
          <p:nvSpPr>
            <p:cNvPr id="66599" name="Line 10"/>
            <p:cNvSpPr>
              <a:spLocks noChangeShapeType="1"/>
            </p:cNvSpPr>
            <p:nvPr/>
          </p:nvSpPr>
          <p:spPr bwMode="auto">
            <a:xfrm>
              <a:off x="2816" y="2266"/>
              <a:ext cx="0" cy="17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0" name="Oval 27"/>
            <p:cNvSpPr>
              <a:spLocks noChangeArrowheads="1"/>
            </p:cNvSpPr>
            <p:nvPr/>
          </p:nvSpPr>
          <p:spPr bwMode="auto">
            <a:xfrm>
              <a:off x="2692" y="2032"/>
              <a:ext cx="246" cy="4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66601" name="Line 28"/>
            <p:cNvSpPr>
              <a:spLocks noChangeShapeType="1"/>
            </p:cNvSpPr>
            <p:nvPr/>
          </p:nvSpPr>
          <p:spPr bwMode="auto">
            <a:xfrm>
              <a:off x="2816" y="1911"/>
              <a:ext cx="0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011863" y="3789363"/>
            <a:ext cx="388937" cy="1077912"/>
            <a:chOff x="3787" y="2387"/>
            <a:chExt cx="245" cy="679"/>
          </a:xfrm>
        </p:grpSpPr>
        <p:sp>
          <p:nvSpPr>
            <p:cNvPr id="66597" name="Oval 33"/>
            <p:cNvSpPr>
              <a:spLocks noChangeArrowheads="1"/>
            </p:cNvSpPr>
            <p:nvPr/>
          </p:nvSpPr>
          <p:spPr bwMode="auto">
            <a:xfrm>
              <a:off x="3787" y="2568"/>
              <a:ext cx="245" cy="4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/>
                <a:t>i</a:t>
              </a:r>
            </a:p>
          </p:txBody>
        </p:sp>
        <p:sp>
          <p:nvSpPr>
            <p:cNvPr id="66598" name="Line 34"/>
            <p:cNvSpPr>
              <a:spLocks noChangeShapeType="1"/>
            </p:cNvSpPr>
            <p:nvPr/>
          </p:nvSpPr>
          <p:spPr bwMode="auto">
            <a:xfrm>
              <a:off x="3923" y="2387"/>
              <a:ext cx="0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443663" y="3789363"/>
            <a:ext cx="1717675" cy="1077912"/>
            <a:chOff x="4059" y="2387"/>
            <a:chExt cx="1082" cy="679"/>
          </a:xfrm>
        </p:grpSpPr>
        <p:sp>
          <p:nvSpPr>
            <p:cNvPr id="66591" name="Oval 36"/>
            <p:cNvSpPr>
              <a:spLocks noChangeArrowheads="1"/>
            </p:cNvSpPr>
            <p:nvPr/>
          </p:nvSpPr>
          <p:spPr bwMode="auto">
            <a:xfrm>
              <a:off x="4059" y="2568"/>
              <a:ext cx="246" cy="4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/>
                <a:t>*</a:t>
              </a:r>
            </a:p>
          </p:txBody>
        </p:sp>
        <p:sp>
          <p:nvSpPr>
            <p:cNvPr id="66592" name="Rectangle 37"/>
            <p:cNvSpPr>
              <a:spLocks noChangeArrowheads="1"/>
            </p:cNvSpPr>
            <p:nvPr/>
          </p:nvSpPr>
          <p:spPr bwMode="auto">
            <a:xfrm>
              <a:off x="4286" y="2750"/>
              <a:ext cx="3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F</a:t>
              </a:r>
              <a:endParaRPr lang="en-US" altLang="zh-CN" sz="2400" b="0">
                <a:solidFill>
                  <a:schemeClr val="hlink"/>
                </a:solidFill>
              </a:endParaRPr>
            </a:p>
          </p:txBody>
        </p:sp>
        <p:sp>
          <p:nvSpPr>
            <p:cNvPr id="66593" name="Line 38"/>
            <p:cNvSpPr>
              <a:spLocks noChangeShapeType="1"/>
            </p:cNvSpPr>
            <p:nvPr/>
          </p:nvSpPr>
          <p:spPr bwMode="auto">
            <a:xfrm flipH="1">
              <a:off x="4241" y="2387"/>
              <a:ext cx="225" cy="2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Line 39"/>
            <p:cNvSpPr>
              <a:spLocks noChangeShapeType="1"/>
            </p:cNvSpPr>
            <p:nvPr/>
          </p:nvSpPr>
          <p:spPr bwMode="auto">
            <a:xfrm>
              <a:off x="4513" y="2387"/>
              <a:ext cx="0" cy="3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Line 40"/>
            <p:cNvSpPr>
              <a:spLocks noChangeShapeType="1"/>
            </p:cNvSpPr>
            <p:nvPr/>
          </p:nvSpPr>
          <p:spPr bwMode="auto">
            <a:xfrm>
              <a:off x="4513" y="2387"/>
              <a:ext cx="408" cy="31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Rectangle 41"/>
            <p:cNvSpPr>
              <a:spLocks noChangeArrowheads="1"/>
            </p:cNvSpPr>
            <p:nvPr/>
          </p:nvSpPr>
          <p:spPr bwMode="auto">
            <a:xfrm>
              <a:off x="4785" y="2704"/>
              <a:ext cx="3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T'</a:t>
              </a:r>
            </a:p>
          </p:txBody>
        </p:sp>
      </p:grpSp>
      <p:sp>
        <p:nvSpPr>
          <p:cNvPr id="859178" name="Oval 42"/>
          <p:cNvSpPr>
            <a:spLocks noChangeArrowheads="1"/>
          </p:cNvSpPr>
          <p:nvPr/>
        </p:nvSpPr>
        <p:spPr bwMode="auto">
          <a:xfrm>
            <a:off x="6877050" y="5013325"/>
            <a:ext cx="3905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/>
              <a:t>i</a:t>
            </a:r>
          </a:p>
        </p:txBody>
      </p:sp>
      <p:sp>
        <p:nvSpPr>
          <p:cNvPr id="859179" name="Line 43"/>
          <p:cNvSpPr>
            <a:spLocks noChangeShapeType="1"/>
          </p:cNvSpPr>
          <p:nvPr/>
        </p:nvSpPr>
        <p:spPr bwMode="auto">
          <a:xfrm>
            <a:off x="7092950" y="4724400"/>
            <a:ext cx="0" cy="2809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9180" name="Oval 44"/>
          <p:cNvSpPr>
            <a:spLocks noChangeArrowheads="1"/>
          </p:cNvSpPr>
          <p:nvPr/>
        </p:nvSpPr>
        <p:spPr bwMode="auto">
          <a:xfrm>
            <a:off x="7667625" y="5013325"/>
            <a:ext cx="387350" cy="79057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59181" name="Line 45"/>
          <p:cNvSpPr>
            <a:spLocks noChangeShapeType="1"/>
          </p:cNvSpPr>
          <p:nvPr/>
        </p:nvSpPr>
        <p:spPr bwMode="auto">
          <a:xfrm>
            <a:off x="7885113" y="4652963"/>
            <a:ext cx="0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9182" name="Oval 46"/>
          <p:cNvSpPr>
            <a:spLocks noChangeArrowheads="1"/>
          </p:cNvSpPr>
          <p:nvPr/>
        </p:nvSpPr>
        <p:spPr bwMode="auto">
          <a:xfrm>
            <a:off x="7743825" y="3328988"/>
            <a:ext cx="390525" cy="790575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6011863" y="3141663"/>
            <a:ext cx="1493837" cy="611187"/>
            <a:chOff x="3787" y="1979"/>
            <a:chExt cx="941" cy="385"/>
          </a:xfrm>
        </p:grpSpPr>
        <p:sp>
          <p:nvSpPr>
            <p:cNvPr id="66587" name="Rectangle 29"/>
            <p:cNvSpPr>
              <a:spLocks noChangeArrowheads="1"/>
            </p:cNvSpPr>
            <p:nvPr/>
          </p:nvSpPr>
          <p:spPr bwMode="auto">
            <a:xfrm>
              <a:off x="4332" y="2160"/>
              <a:ext cx="39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T </a:t>
              </a:r>
              <a:r>
                <a:rPr lang="en-US" altLang="zh-CN" sz="2400" b="0">
                  <a:solidFill>
                    <a:schemeClr val="hlink"/>
                  </a:solidFill>
                </a:rPr>
                <a:t>'</a:t>
              </a:r>
            </a:p>
          </p:txBody>
        </p:sp>
        <p:sp>
          <p:nvSpPr>
            <p:cNvPr id="66588" name="Rectangle 32"/>
            <p:cNvSpPr>
              <a:spLocks noChangeArrowheads="1"/>
            </p:cNvSpPr>
            <p:nvPr/>
          </p:nvSpPr>
          <p:spPr bwMode="auto">
            <a:xfrm>
              <a:off x="3787" y="2160"/>
              <a:ext cx="3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66589" name="Line 30"/>
            <p:cNvSpPr>
              <a:spLocks noChangeShapeType="1"/>
            </p:cNvSpPr>
            <p:nvPr/>
          </p:nvSpPr>
          <p:spPr bwMode="auto">
            <a:xfrm>
              <a:off x="4286" y="1979"/>
              <a:ext cx="198" cy="1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Line 31"/>
            <p:cNvSpPr>
              <a:spLocks noChangeShapeType="1"/>
            </p:cNvSpPr>
            <p:nvPr/>
          </p:nvSpPr>
          <p:spPr bwMode="auto">
            <a:xfrm flipH="1">
              <a:off x="3969" y="1979"/>
              <a:ext cx="225" cy="1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940425" y="2349500"/>
            <a:ext cx="2052638" cy="1077913"/>
            <a:chOff x="3742" y="1480"/>
            <a:chExt cx="1293" cy="679"/>
          </a:xfrm>
        </p:grpSpPr>
        <p:sp>
          <p:nvSpPr>
            <p:cNvPr id="66580" name="Oval 16"/>
            <p:cNvSpPr>
              <a:spLocks noChangeArrowheads="1"/>
            </p:cNvSpPr>
            <p:nvPr/>
          </p:nvSpPr>
          <p:spPr bwMode="auto">
            <a:xfrm>
              <a:off x="3742" y="1661"/>
              <a:ext cx="244" cy="49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/>
                <a:t>+</a:t>
              </a:r>
            </a:p>
          </p:txBody>
        </p:sp>
        <p:sp>
          <p:nvSpPr>
            <p:cNvPr id="66581" name="Rectangle 17"/>
            <p:cNvSpPr>
              <a:spLocks noChangeArrowheads="1"/>
            </p:cNvSpPr>
            <p:nvPr/>
          </p:nvSpPr>
          <p:spPr bwMode="auto">
            <a:xfrm>
              <a:off x="4059" y="1752"/>
              <a:ext cx="39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T</a:t>
              </a:r>
              <a:endParaRPr lang="en-US" altLang="zh-CN" sz="2400" b="0">
                <a:solidFill>
                  <a:schemeClr val="hlink"/>
                </a:solidFill>
              </a:endParaRPr>
            </a:p>
          </p:txBody>
        </p:sp>
        <p:sp>
          <p:nvSpPr>
            <p:cNvPr id="66582" name="Line 18"/>
            <p:cNvSpPr>
              <a:spLocks noChangeShapeType="1"/>
            </p:cNvSpPr>
            <p:nvPr/>
          </p:nvSpPr>
          <p:spPr bwMode="auto">
            <a:xfrm flipH="1">
              <a:off x="3840" y="1480"/>
              <a:ext cx="265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Line 19"/>
            <p:cNvSpPr>
              <a:spLocks noChangeShapeType="1"/>
            </p:cNvSpPr>
            <p:nvPr/>
          </p:nvSpPr>
          <p:spPr bwMode="auto">
            <a:xfrm>
              <a:off x="4203" y="1530"/>
              <a:ext cx="0" cy="2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Line 20"/>
            <p:cNvSpPr>
              <a:spLocks noChangeShapeType="1"/>
            </p:cNvSpPr>
            <p:nvPr/>
          </p:nvSpPr>
          <p:spPr bwMode="auto">
            <a:xfrm>
              <a:off x="4332" y="1525"/>
              <a:ext cx="454" cy="2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Rectangle 21"/>
            <p:cNvSpPr>
              <a:spLocks noChangeArrowheads="1"/>
            </p:cNvSpPr>
            <p:nvPr/>
          </p:nvSpPr>
          <p:spPr bwMode="auto">
            <a:xfrm>
              <a:off x="4678" y="1777"/>
              <a:ext cx="35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E'</a:t>
              </a:r>
            </a:p>
          </p:txBody>
        </p:sp>
        <p:sp>
          <p:nvSpPr>
            <p:cNvPr id="66586" name="Line 47"/>
            <p:cNvSpPr>
              <a:spLocks noChangeShapeType="1"/>
            </p:cNvSpPr>
            <p:nvPr/>
          </p:nvSpPr>
          <p:spPr bwMode="auto">
            <a:xfrm>
              <a:off x="4995" y="1967"/>
              <a:ext cx="0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78" name="Text Box 60"/>
          <p:cNvSpPr txBox="1">
            <a:spLocks noChangeArrowheads="1"/>
          </p:cNvSpPr>
          <p:nvPr/>
        </p:nvSpPr>
        <p:spPr bwMode="auto">
          <a:xfrm>
            <a:off x="5867400" y="260350"/>
            <a:ext cx="1368425" cy="519113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i+i*i</a:t>
            </a:r>
          </a:p>
        </p:txBody>
      </p:sp>
      <p:sp>
        <p:nvSpPr>
          <p:cNvPr id="5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5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5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9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5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59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59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859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859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5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5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8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59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5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59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85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78" grpId="0" animBg="1"/>
      <p:bldP spid="859179" grpId="0" animBg="1"/>
      <p:bldP spid="859180" grpId="0" animBg="1"/>
      <p:bldP spid="859181" grpId="0" animBg="1"/>
      <p:bldP spid="859182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6"/>
          <p:cNvSpPr>
            <a:spLocks noChangeArrowheads="1"/>
          </p:cNvSpPr>
          <p:nvPr/>
        </p:nvSpPr>
        <p:spPr bwMode="auto">
          <a:xfrm>
            <a:off x="0" y="765175"/>
            <a:ext cx="9144000" cy="11509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当非终结符</a:t>
            </a:r>
            <a:r>
              <a:rPr lang="en-US" altLang="zh-CN" sz="2800" dirty="0">
                <a:solidFill>
                  <a:srgbClr val="FF5050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在栈顶，当前输入符号</a:t>
            </a:r>
            <a:r>
              <a:rPr lang="en-US" altLang="zh-CN" sz="2800" dirty="0">
                <a:solidFill>
                  <a:srgbClr val="FF5050"/>
                </a:solidFill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时：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　　　 </a:t>
            </a:r>
            <a:r>
              <a:rPr lang="en-US" altLang="zh-CN" sz="2800" dirty="0">
                <a:solidFill>
                  <a:schemeClr val="bg2"/>
                </a:solidFill>
              </a:rPr>
              <a:t>M[</a:t>
            </a:r>
            <a:r>
              <a:rPr lang="en-US" altLang="zh-CN" sz="2800" dirty="0" err="1">
                <a:solidFill>
                  <a:schemeClr val="bg2"/>
                </a:solidFill>
              </a:rPr>
              <a:t>X,a</a:t>
            </a:r>
            <a:r>
              <a:rPr lang="en-US" altLang="zh-CN" sz="2800" dirty="0">
                <a:solidFill>
                  <a:schemeClr val="bg2"/>
                </a:solidFill>
              </a:rPr>
              <a:t>]</a:t>
            </a:r>
            <a:r>
              <a:rPr lang="en-US" altLang="zh-CN" sz="2800" dirty="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选择以</a:t>
            </a:r>
            <a:r>
              <a:rPr lang="en-US" altLang="zh-CN" sz="2800" dirty="0">
                <a:solidFill>
                  <a:srgbClr val="FF5050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bg2"/>
                </a:solidFill>
                <a:ea typeface="楷体_GB2312" pitchFamily="49" charset="-122"/>
              </a:rPr>
              <a:t>为左部的哪一条产生式。</a:t>
            </a:r>
          </a:p>
        </p:txBody>
      </p:sp>
      <p:sp>
        <p:nvSpPr>
          <p:cNvPr id="66563" name="Rectangle 80"/>
          <p:cNvSpPr>
            <a:spLocks noChangeArrowheads="1"/>
          </p:cNvSpPr>
          <p:nvPr/>
        </p:nvSpPr>
        <p:spPr bwMode="auto">
          <a:xfrm>
            <a:off x="1403350" y="0"/>
            <a:ext cx="6985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4.3.2  LL(1)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分析表的构造</a:t>
            </a:r>
          </a:p>
        </p:txBody>
      </p:sp>
      <p:sp>
        <p:nvSpPr>
          <p:cNvPr id="850005" name="Text Box 85"/>
          <p:cNvSpPr txBox="1">
            <a:spLocks noChangeArrowheads="1"/>
          </p:cNvSpPr>
          <p:nvPr/>
        </p:nvSpPr>
        <p:spPr bwMode="auto">
          <a:xfrm>
            <a:off x="0" y="2708275"/>
            <a:ext cx="9144000" cy="16303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bg2"/>
                </a:solidFill>
              </a:rPr>
              <a:t>a∈</a:t>
            </a:r>
            <a:r>
              <a:rPr lang="en-US" altLang="zh-CN" sz="2800">
                <a:solidFill>
                  <a:schemeClr val="bg2"/>
                </a:solidFill>
              </a:rPr>
              <a:t>FIRST(α)</a:t>
            </a:r>
            <a:r>
              <a:rPr lang="zh-CN" altLang="en-US" sz="2800">
                <a:solidFill>
                  <a:schemeClr val="bg2"/>
                </a:solidFill>
              </a:rPr>
              <a:t>：</a:t>
            </a:r>
            <a:r>
              <a:rPr lang="en-US" altLang="zh-CN" sz="2800">
                <a:solidFill>
                  <a:schemeClr val="bg2"/>
                </a:solidFill>
              </a:rPr>
              <a:t>M[X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a]=“X-&gt; 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>
                <a:solidFill>
                  <a:schemeClr val="bg2"/>
                </a:solidFill>
              </a:rPr>
              <a:t> ”</a:t>
            </a:r>
            <a:r>
              <a:rPr lang="zh-CN" altLang="en-US" sz="2800">
                <a:solidFill>
                  <a:schemeClr val="bg2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</a:rPr>
              <a:t>若</a:t>
            </a:r>
            <a:r>
              <a:rPr lang="en-US" altLang="zh-CN" sz="2800">
                <a:solidFill>
                  <a:schemeClr val="bg2"/>
                </a:solidFill>
              </a:rPr>
              <a:t>ε∈</a:t>
            </a:r>
            <a:r>
              <a:rPr lang="en-US" altLang="zh-CN" sz="2400">
                <a:solidFill>
                  <a:schemeClr val="bg2"/>
                </a:solidFill>
              </a:rPr>
              <a:t>FIRST(α)</a:t>
            </a:r>
            <a:r>
              <a:rPr lang="zh-CN" altLang="en-US" sz="2800">
                <a:solidFill>
                  <a:schemeClr val="bg2"/>
                </a:solidFill>
              </a:rPr>
              <a:t>，对</a:t>
            </a:r>
            <a:r>
              <a:rPr lang="en-US" altLang="zh-CN" sz="2800">
                <a:solidFill>
                  <a:schemeClr val="bg2"/>
                </a:solidFill>
              </a:rPr>
              <a:t>b∈ </a:t>
            </a:r>
            <a:r>
              <a:rPr lang="en-US" altLang="zh-CN" sz="2400">
                <a:solidFill>
                  <a:schemeClr val="bg2"/>
                </a:solidFill>
              </a:rPr>
              <a:t>FOLLOW(X)</a:t>
            </a:r>
            <a:r>
              <a:rPr lang="zh-CN" altLang="en-US" sz="2800">
                <a:solidFill>
                  <a:schemeClr val="bg2"/>
                </a:solidFill>
              </a:rPr>
              <a:t>：</a:t>
            </a:r>
            <a:r>
              <a:rPr lang="en-US" altLang="zh-CN" sz="2800">
                <a:solidFill>
                  <a:schemeClr val="bg2"/>
                </a:solidFill>
              </a:rPr>
              <a:t>M[X,b]=“X-&gt; 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>
                <a:solidFill>
                  <a:schemeClr val="bg2"/>
                </a:solidFill>
              </a:rPr>
              <a:t>”</a:t>
            </a:r>
            <a:r>
              <a:rPr lang="zh-CN" altLang="en-US" sz="2800">
                <a:solidFill>
                  <a:schemeClr val="bg2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chemeClr val="bg2"/>
                </a:solidFill>
              </a:rPr>
              <a:t>M</a:t>
            </a:r>
            <a:r>
              <a:rPr lang="zh-CN" altLang="en-US" sz="2800">
                <a:solidFill>
                  <a:schemeClr val="bg2"/>
                </a:solidFill>
              </a:rPr>
              <a:t>中所有其它元素均置为 “</a:t>
            </a:r>
            <a:r>
              <a:rPr lang="en-US" altLang="zh-CN" sz="2800">
                <a:solidFill>
                  <a:schemeClr val="bg2"/>
                </a:solidFill>
              </a:rPr>
              <a:t>ERROR”</a:t>
            </a:r>
            <a:r>
              <a:rPr lang="zh-CN" altLang="en-US" sz="2800">
                <a:solidFill>
                  <a:schemeClr val="bg2"/>
                </a:solidFill>
              </a:rPr>
              <a:t>。 </a:t>
            </a:r>
          </a:p>
        </p:txBody>
      </p:sp>
      <p:sp>
        <p:nvSpPr>
          <p:cNvPr id="67593" name="Rectangle 87"/>
          <p:cNvSpPr>
            <a:spLocks noChangeArrowheads="1"/>
          </p:cNvSpPr>
          <p:nvPr/>
        </p:nvSpPr>
        <p:spPr bwMode="auto">
          <a:xfrm>
            <a:off x="3060700" y="2019300"/>
            <a:ext cx="1835150" cy="585788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>
                <a:solidFill>
                  <a:schemeClr val="bg2"/>
                </a:solidFill>
              </a:rPr>
              <a:t>X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  <a:sym typeface="Symbol" panose="05050102010706020507" pitchFamily="18" charset="2"/>
              </a:rPr>
              <a:t>：</a:t>
            </a:r>
          </a:p>
        </p:txBody>
      </p:sp>
      <p:sp>
        <p:nvSpPr>
          <p:cNvPr id="850009" name="Text Box 89"/>
          <p:cNvSpPr txBox="1">
            <a:spLocks noChangeArrowheads="1"/>
          </p:cNvSpPr>
          <p:nvPr/>
        </p:nvSpPr>
        <p:spPr bwMode="auto">
          <a:xfrm>
            <a:off x="0" y="4652963"/>
            <a:ext cx="9144000" cy="1347787"/>
          </a:xfrm>
          <a:prstGeom prst="rect">
            <a:avLst/>
          </a:prstGeom>
          <a:solidFill>
            <a:srgbClr val="DAF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一个分析表无多重定义（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LL(1)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</a:rPr>
              <a:t>文法）</a:t>
            </a:r>
            <a:r>
              <a:rPr lang="zh-CN" altLang="en-US" sz="2400" dirty="0">
                <a:solidFill>
                  <a:schemeClr val="bg2"/>
                </a:solidFill>
              </a:rPr>
              <a:t>，当且仅当对于</a:t>
            </a:r>
            <a:r>
              <a:rPr lang="en-US" altLang="zh-CN" sz="2400" dirty="0">
                <a:solidFill>
                  <a:schemeClr val="bg2"/>
                </a:solidFill>
              </a:rPr>
              <a:t>X→α|β </a:t>
            </a:r>
            <a:r>
              <a:rPr lang="zh-CN" altLang="en-US" sz="2400" dirty="0">
                <a:solidFill>
                  <a:schemeClr val="bg2"/>
                </a:solidFill>
              </a:rPr>
              <a:t>：</a:t>
            </a:r>
            <a:endParaRPr lang="zh-CN" altLang="en-US" sz="2400" dirty="0">
              <a:solidFill>
                <a:schemeClr val="bg2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•FIRST(α)∩FIRST(β)=φ </a:t>
            </a:r>
            <a:r>
              <a:rPr lang="zh-CN" altLang="en-US" sz="2400" dirty="0">
                <a:solidFill>
                  <a:schemeClr val="bg2"/>
                </a:solidFill>
              </a:rPr>
              <a:t>即头符号集不相交。</a:t>
            </a:r>
            <a:endParaRPr lang="zh-CN" altLang="en-US" sz="2400" dirty="0">
              <a:solidFill>
                <a:schemeClr val="bg2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•</a:t>
            </a:r>
            <a:r>
              <a:rPr lang="zh-CN" altLang="en-US" sz="2400" dirty="0">
                <a:solidFill>
                  <a:schemeClr val="bg2"/>
                </a:solidFill>
              </a:rPr>
              <a:t>假若</a:t>
            </a:r>
            <a:r>
              <a:rPr lang="en-US" altLang="zh-CN" sz="2400" dirty="0">
                <a:solidFill>
                  <a:schemeClr val="bg2"/>
                </a:solidFill>
              </a:rPr>
              <a:t>β==*&gt;ε</a:t>
            </a:r>
            <a:r>
              <a:rPr lang="zh-CN" altLang="en-US" sz="2400" dirty="0">
                <a:solidFill>
                  <a:schemeClr val="bg2"/>
                </a:solidFill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</a:rPr>
              <a:t>FIRST(α)∩FOLLOW(X)=φ</a:t>
            </a:r>
            <a:r>
              <a:rPr lang="zh-CN" altLang="en-US" sz="2400" dirty="0">
                <a:solidFill>
                  <a:schemeClr val="bg2"/>
                </a:solidFill>
              </a:rPr>
              <a:t>。</a:t>
            </a:r>
          </a:p>
        </p:txBody>
      </p:sp>
      <p:sp>
        <p:nvSpPr>
          <p:cNvPr id="1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5" grpId="0" build="p" animBg="1"/>
      <p:bldP spid="850009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761" name="Group 105"/>
          <p:cNvGraphicFramePr>
            <a:graphicFrameLocks noGrp="1"/>
          </p:cNvGraphicFramePr>
          <p:nvPr/>
        </p:nvGraphicFramePr>
        <p:xfrm>
          <a:off x="908050" y="2439988"/>
          <a:ext cx="7315200" cy="400050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8" name="Text Box 63"/>
          <p:cNvSpPr txBox="1">
            <a:spLocks noChangeArrowheads="1"/>
          </p:cNvSpPr>
          <p:nvPr/>
        </p:nvSpPr>
        <p:spPr bwMode="auto">
          <a:xfrm>
            <a:off x="2035175" y="25114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solidFill>
                <a:schemeClr val="bg2"/>
              </a:solidFill>
            </a:endParaRPr>
          </a:p>
        </p:txBody>
      </p:sp>
      <p:sp>
        <p:nvSpPr>
          <p:cNvPr id="838720" name="Text Box 64"/>
          <p:cNvSpPr txBox="1">
            <a:spLocks noChangeArrowheads="1"/>
          </p:cNvSpPr>
          <p:nvPr/>
        </p:nvSpPr>
        <p:spPr bwMode="auto">
          <a:xfrm>
            <a:off x="1716088" y="25463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i	+	*	  (	    )	   </a:t>
            </a:r>
            <a:r>
              <a:rPr kumimoji="0" lang="zh-CN" altLang="en-US" sz="2800">
                <a:solidFill>
                  <a:schemeClr val="bg2"/>
                </a:solidFill>
              </a:rPr>
              <a:t>＃</a:t>
            </a:r>
          </a:p>
        </p:txBody>
      </p:sp>
      <p:sp>
        <p:nvSpPr>
          <p:cNvPr id="838721" name="Text Box 65"/>
          <p:cNvSpPr txBox="1">
            <a:spLocks noChangeArrowheads="1"/>
          </p:cNvSpPr>
          <p:nvPr/>
        </p:nvSpPr>
        <p:spPr bwMode="auto">
          <a:xfrm>
            <a:off x="900113" y="3159125"/>
            <a:ext cx="81597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E</a:t>
            </a:r>
          </a:p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E’</a:t>
            </a:r>
          </a:p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T</a:t>
            </a:r>
          </a:p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T’</a:t>
            </a:r>
          </a:p>
          <a:p>
            <a:pPr>
              <a:lnSpc>
                <a:spcPct val="130000"/>
              </a:lnSpc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838722" name="Text Box 66"/>
          <p:cNvSpPr txBox="1">
            <a:spLocks noChangeArrowheads="1"/>
          </p:cNvSpPr>
          <p:nvPr/>
        </p:nvSpPr>
        <p:spPr bwMode="auto">
          <a:xfrm>
            <a:off x="2051050" y="3140075"/>
            <a:ext cx="408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kumimoji="0" lang="en-US" altLang="zh-CN" sz="2000">
                <a:solidFill>
                  <a:schemeClr val="bg2"/>
                </a:solidFill>
              </a:rPr>
              <a:t> TE’		   	      </a:t>
            </a: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kumimoji="0" lang="en-US" altLang="zh-CN" sz="2000">
                <a:solidFill>
                  <a:schemeClr val="bg2"/>
                </a:solidFill>
              </a:rPr>
              <a:t> TE’</a:t>
            </a:r>
          </a:p>
        </p:txBody>
      </p:sp>
      <p:sp>
        <p:nvSpPr>
          <p:cNvPr id="838723" name="Text Box 67"/>
          <p:cNvSpPr txBox="1">
            <a:spLocks noChangeArrowheads="1"/>
          </p:cNvSpPr>
          <p:nvPr/>
        </p:nvSpPr>
        <p:spPr bwMode="auto">
          <a:xfrm>
            <a:off x="3254375" y="3876675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2"/>
                </a:solidFill>
              </a:rPr>
              <a:t>+TE’</a:t>
            </a:r>
          </a:p>
        </p:txBody>
      </p:sp>
      <p:sp>
        <p:nvSpPr>
          <p:cNvPr id="838724" name="Text Box 68"/>
          <p:cNvSpPr txBox="1">
            <a:spLocks noChangeArrowheads="1"/>
          </p:cNvSpPr>
          <p:nvPr/>
        </p:nvSpPr>
        <p:spPr bwMode="auto">
          <a:xfrm>
            <a:off x="6302375" y="3870325"/>
            <a:ext cx="168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kumimoji="0" lang="en-US" altLang="zh-CN" sz="2000">
                <a:solidFill>
                  <a:schemeClr val="bg2"/>
                </a:solidFill>
              </a:rPr>
              <a:t> </a:t>
            </a:r>
            <a:r>
              <a:rPr kumimoji="0"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	  </a:t>
            </a: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kumimoji="0" lang="en-US" altLang="zh-CN" sz="2000">
                <a:solidFill>
                  <a:schemeClr val="bg2"/>
                </a:solidFill>
              </a:rPr>
              <a:t> </a:t>
            </a:r>
            <a:r>
              <a:rPr kumimoji="0"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838725" name="Text Box 69"/>
          <p:cNvSpPr txBox="1">
            <a:spLocks noChangeArrowheads="1"/>
          </p:cNvSpPr>
          <p:nvPr/>
        </p:nvSpPr>
        <p:spPr bwMode="auto">
          <a:xfrm>
            <a:off x="2127250" y="4560888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 </a:t>
            </a:r>
            <a:r>
              <a:rPr kumimoji="0" lang="en-US" altLang="zh-CN" sz="2000">
                <a:solidFill>
                  <a:schemeClr val="bg2"/>
                </a:solidFill>
              </a:rPr>
              <a:t>FT’</a:t>
            </a:r>
          </a:p>
        </p:txBody>
      </p:sp>
      <p:sp>
        <p:nvSpPr>
          <p:cNvPr id="838726" name="Text Box 70"/>
          <p:cNvSpPr txBox="1">
            <a:spLocks noChangeArrowheads="1"/>
          </p:cNvSpPr>
          <p:nvPr/>
        </p:nvSpPr>
        <p:spPr bwMode="auto">
          <a:xfrm>
            <a:off x="4032250" y="524668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*FT’</a:t>
            </a:r>
          </a:p>
        </p:txBody>
      </p:sp>
      <p:sp>
        <p:nvSpPr>
          <p:cNvPr id="838727" name="Text Box 71"/>
          <p:cNvSpPr txBox="1">
            <a:spLocks noChangeArrowheads="1"/>
          </p:cNvSpPr>
          <p:nvPr/>
        </p:nvSpPr>
        <p:spPr bwMode="auto">
          <a:xfrm>
            <a:off x="3067050" y="51768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  <a:endParaRPr lang="en-US" altLang="zh-CN" sz="2400" b="0">
              <a:solidFill>
                <a:schemeClr val="bg2"/>
              </a:solidFill>
            </a:endParaRPr>
          </a:p>
        </p:txBody>
      </p:sp>
      <p:sp>
        <p:nvSpPr>
          <p:cNvPr id="838728" name="Text Box 72"/>
          <p:cNvSpPr txBox="1">
            <a:spLocks noChangeArrowheads="1"/>
          </p:cNvSpPr>
          <p:nvPr/>
        </p:nvSpPr>
        <p:spPr bwMode="auto">
          <a:xfrm>
            <a:off x="6235700" y="51768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  <a:endParaRPr lang="en-US" altLang="zh-CN" sz="2400" b="0">
              <a:solidFill>
                <a:schemeClr val="bg2"/>
              </a:solidFill>
            </a:endParaRPr>
          </a:p>
        </p:txBody>
      </p:sp>
      <p:sp>
        <p:nvSpPr>
          <p:cNvPr id="838729" name="Text Box 73"/>
          <p:cNvSpPr txBox="1">
            <a:spLocks noChangeArrowheads="1"/>
          </p:cNvSpPr>
          <p:nvPr/>
        </p:nvSpPr>
        <p:spPr bwMode="auto">
          <a:xfrm>
            <a:off x="7388225" y="51768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  <a:endParaRPr lang="en-US" altLang="zh-CN" sz="2400" b="0">
              <a:solidFill>
                <a:schemeClr val="bg2"/>
              </a:solidFill>
            </a:endParaRPr>
          </a:p>
        </p:txBody>
      </p:sp>
      <p:sp>
        <p:nvSpPr>
          <p:cNvPr id="838730" name="Text Box 74"/>
          <p:cNvSpPr txBox="1">
            <a:spLocks noChangeArrowheads="1"/>
          </p:cNvSpPr>
          <p:nvPr/>
        </p:nvSpPr>
        <p:spPr bwMode="auto">
          <a:xfrm>
            <a:off x="5175250" y="5932488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(E)</a:t>
            </a:r>
            <a:endParaRPr lang="en-US" altLang="zh-CN" sz="2400" b="0">
              <a:solidFill>
                <a:schemeClr val="bg2"/>
              </a:solidFill>
            </a:endParaRPr>
          </a:p>
        </p:txBody>
      </p:sp>
      <p:sp>
        <p:nvSpPr>
          <p:cNvPr id="838731" name="Text Box 75"/>
          <p:cNvSpPr txBox="1">
            <a:spLocks noChangeArrowheads="1"/>
          </p:cNvSpPr>
          <p:nvPr/>
        </p:nvSpPr>
        <p:spPr bwMode="auto">
          <a:xfrm>
            <a:off x="2111375" y="5932488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bg2"/>
                </a:solidFill>
                <a:latin typeface="Arial" panose="020B0604020202020204" pitchFamily="34" charset="0"/>
              </a:rPr>
              <a:t>–&gt;</a:t>
            </a:r>
            <a:r>
              <a:rPr lang="en-US" altLang="zh-CN" sz="2000">
                <a:solidFill>
                  <a:schemeClr val="bg2"/>
                </a:solidFill>
              </a:rPr>
              <a:t> i</a:t>
            </a:r>
          </a:p>
        </p:txBody>
      </p:sp>
      <p:sp>
        <p:nvSpPr>
          <p:cNvPr id="68681" name="Rectangle 77"/>
          <p:cNvSpPr>
            <a:spLocks noChangeArrowheads="1"/>
          </p:cNvSpPr>
          <p:nvPr/>
        </p:nvSpPr>
        <p:spPr bwMode="auto">
          <a:xfrm>
            <a:off x="0" y="0"/>
            <a:ext cx="2268538" cy="2227263"/>
          </a:xfrm>
          <a:prstGeom prst="rect">
            <a:avLst/>
          </a:prstGeom>
          <a:solidFill>
            <a:srgbClr val="FFD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E::=TE’</a:t>
            </a:r>
            <a:endParaRPr lang="en-US" altLang="zh-CN" sz="28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E’::=+TE’|ε </a:t>
            </a:r>
            <a:endParaRPr lang="en-US" altLang="zh-CN" sz="28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T ::=FT’</a:t>
            </a:r>
            <a:endParaRPr lang="en-US" altLang="zh-CN" sz="28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T’::=*FT’|ε </a:t>
            </a:r>
            <a:endParaRPr lang="en-US" altLang="zh-CN" sz="2800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F::=(E)|i</a:t>
            </a:r>
            <a:endParaRPr lang="en-US" altLang="zh-CN" sz="2800">
              <a:solidFill>
                <a:schemeClr val="bg2"/>
              </a:solidFill>
            </a:endParaRPr>
          </a:p>
        </p:txBody>
      </p:sp>
      <p:sp>
        <p:nvSpPr>
          <p:cNvPr id="838737" name="Rectangle 81"/>
          <p:cNvSpPr>
            <a:spLocks noChangeArrowheads="1"/>
          </p:cNvSpPr>
          <p:nvPr/>
        </p:nvSpPr>
        <p:spPr bwMode="auto">
          <a:xfrm>
            <a:off x="5156200" y="4527550"/>
            <a:ext cx="93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2"/>
                </a:solidFill>
              </a:rPr>
              <a:t>–&gt; FT’</a:t>
            </a:r>
          </a:p>
        </p:txBody>
      </p:sp>
      <p:sp>
        <p:nvSpPr>
          <p:cNvPr id="68683" name="Text Box 85"/>
          <p:cNvSpPr txBox="1">
            <a:spLocks noChangeArrowheads="1"/>
          </p:cNvSpPr>
          <p:nvPr/>
        </p:nvSpPr>
        <p:spPr bwMode="auto">
          <a:xfrm>
            <a:off x="2916238" y="90488"/>
            <a:ext cx="2189162" cy="387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First(F)={(,i}</a:t>
            </a:r>
          </a:p>
        </p:txBody>
      </p:sp>
      <p:sp>
        <p:nvSpPr>
          <p:cNvPr id="68684" name="Text Box 86"/>
          <p:cNvSpPr txBox="1">
            <a:spLocks noChangeArrowheads="1"/>
          </p:cNvSpPr>
          <p:nvPr/>
        </p:nvSpPr>
        <p:spPr bwMode="auto">
          <a:xfrm>
            <a:off x="2916238" y="474663"/>
            <a:ext cx="2189162" cy="387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First(T’)={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>
                <a:solidFill>
                  <a:schemeClr val="bg2"/>
                </a:solidFill>
              </a:rPr>
              <a:t>,*}</a:t>
            </a:r>
          </a:p>
        </p:txBody>
      </p:sp>
      <p:sp>
        <p:nvSpPr>
          <p:cNvPr id="68685" name="Text Box 87"/>
          <p:cNvSpPr txBox="1">
            <a:spLocks noChangeArrowheads="1"/>
          </p:cNvSpPr>
          <p:nvPr/>
        </p:nvSpPr>
        <p:spPr bwMode="auto">
          <a:xfrm>
            <a:off x="2908300" y="868363"/>
            <a:ext cx="2189163" cy="388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First(T)={(,i}</a:t>
            </a:r>
          </a:p>
        </p:txBody>
      </p:sp>
      <p:sp>
        <p:nvSpPr>
          <p:cNvPr id="68686" name="Text Box 88"/>
          <p:cNvSpPr txBox="1">
            <a:spLocks noChangeArrowheads="1"/>
          </p:cNvSpPr>
          <p:nvPr/>
        </p:nvSpPr>
        <p:spPr bwMode="auto">
          <a:xfrm>
            <a:off x="2908300" y="1227138"/>
            <a:ext cx="2197100" cy="388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First(E’)={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>
                <a:solidFill>
                  <a:schemeClr val="bg2"/>
                </a:solidFill>
              </a:rPr>
              <a:t>,+}</a:t>
            </a:r>
          </a:p>
        </p:txBody>
      </p:sp>
      <p:sp>
        <p:nvSpPr>
          <p:cNvPr id="68687" name="Text Box 89"/>
          <p:cNvSpPr txBox="1">
            <a:spLocks noChangeArrowheads="1"/>
          </p:cNvSpPr>
          <p:nvPr/>
        </p:nvSpPr>
        <p:spPr bwMode="auto">
          <a:xfrm>
            <a:off x="2916238" y="1608138"/>
            <a:ext cx="2189162" cy="3873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First(E)={(,i}</a:t>
            </a:r>
          </a:p>
        </p:txBody>
      </p:sp>
      <p:sp>
        <p:nvSpPr>
          <p:cNvPr id="838751" name="Text Box 95"/>
          <p:cNvSpPr txBox="1">
            <a:spLocks noChangeArrowheads="1"/>
          </p:cNvSpPr>
          <p:nvPr/>
        </p:nvSpPr>
        <p:spPr bwMode="auto">
          <a:xfrm>
            <a:off x="5724525" y="104775"/>
            <a:ext cx="3330575" cy="388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dirty="0">
                <a:latin typeface="Times New Roman" pitchFamily="18" charset="0"/>
              </a:rPr>
              <a:t>FOLLOW(E)={ ),#}</a:t>
            </a:r>
          </a:p>
        </p:txBody>
      </p:sp>
      <p:sp>
        <p:nvSpPr>
          <p:cNvPr id="838752" name="Text Box 96"/>
          <p:cNvSpPr txBox="1">
            <a:spLocks noChangeArrowheads="1"/>
          </p:cNvSpPr>
          <p:nvPr/>
        </p:nvSpPr>
        <p:spPr bwMode="auto">
          <a:xfrm>
            <a:off x="5724525" y="504825"/>
            <a:ext cx="3332163" cy="388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dirty="0">
                <a:latin typeface="Times New Roman" pitchFamily="18" charset="0"/>
              </a:rPr>
              <a:t>FOLLOW(E’)={ ),#}</a:t>
            </a:r>
          </a:p>
        </p:txBody>
      </p:sp>
      <p:sp>
        <p:nvSpPr>
          <p:cNvPr id="838753" name="Text Box 97"/>
          <p:cNvSpPr txBox="1">
            <a:spLocks noChangeArrowheads="1"/>
          </p:cNvSpPr>
          <p:nvPr/>
        </p:nvSpPr>
        <p:spPr bwMode="auto">
          <a:xfrm>
            <a:off x="5724525" y="838200"/>
            <a:ext cx="3332163" cy="388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dirty="0">
                <a:latin typeface="Times New Roman" pitchFamily="18" charset="0"/>
              </a:rPr>
              <a:t>FOLLOW(T)={+,),#}</a:t>
            </a:r>
          </a:p>
        </p:txBody>
      </p:sp>
      <p:sp>
        <p:nvSpPr>
          <p:cNvPr id="838754" name="Text Box 98"/>
          <p:cNvSpPr txBox="1">
            <a:spLocks noChangeArrowheads="1"/>
          </p:cNvSpPr>
          <p:nvPr/>
        </p:nvSpPr>
        <p:spPr bwMode="auto">
          <a:xfrm>
            <a:off x="5724525" y="1223963"/>
            <a:ext cx="3332163" cy="387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dirty="0">
                <a:latin typeface="Times New Roman" pitchFamily="18" charset="0"/>
              </a:rPr>
              <a:t>FOLLOW(T’)={+,),#}</a:t>
            </a:r>
          </a:p>
        </p:txBody>
      </p:sp>
      <p:sp>
        <p:nvSpPr>
          <p:cNvPr id="838755" name="Text Box 99"/>
          <p:cNvSpPr txBox="1">
            <a:spLocks noChangeArrowheads="1"/>
          </p:cNvSpPr>
          <p:nvPr/>
        </p:nvSpPr>
        <p:spPr bwMode="auto">
          <a:xfrm>
            <a:off x="5719763" y="1608138"/>
            <a:ext cx="3336925" cy="388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dirty="0">
                <a:latin typeface="Times New Roman" pitchFamily="18" charset="0"/>
              </a:rPr>
              <a:t>FOLLOW(F)={+,),#,*}</a:t>
            </a:r>
          </a:p>
        </p:txBody>
      </p:sp>
      <p:sp>
        <p:nvSpPr>
          <p:cNvPr id="4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720" grpId="0" autoUpdateAnimBg="0"/>
      <p:bldP spid="838721" grpId="0" autoUpdateAnimBg="0"/>
      <p:bldP spid="838722" grpId="0" autoUpdateAnimBg="0"/>
      <p:bldP spid="838723" grpId="0" autoUpdateAnimBg="0"/>
      <p:bldP spid="838724" grpId="0" autoUpdateAnimBg="0"/>
      <p:bldP spid="838725" grpId="0" autoUpdateAnimBg="0"/>
      <p:bldP spid="838726" grpId="0" autoUpdateAnimBg="0"/>
      <p:bldP spid="838727" grpId="0" autoUpdateAnimBg="0"/>
      <p:bldP spid="838728" grpId="0" autoUpdateAnimBg="0"/>
      <p:bldP spid="838729" grpId="0" autoUpdateAnimBg="0"/>
      <p:bldP spid="838730" grpId="0" autoUpdateAnimBg="0"/>
      <p:bldP spid="838731" grpId="0" autoUpdateAnimBg="0"/>
      <p:bldP spid="838737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611188" y="401638"/>
            <a:ext cx="7493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在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JAVA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上广泛使用的</a:t>
            </a:r>
            <a:r>
              <a:rPr lang="en-US" altLang="zh-CN" sz="2800">
                <a:solidFill>
                  <a:schemeClr val="bg1"/>
                </a:solidFill>
                <a:ea typeface="楷体_GB2312" pitchFamily="49" charset="-122"/>
              </a:rPr>
              <a:t>LL</a:t>
            </a:r>
            <a:r>
              <a:rPr lang="zh-CN" altLang="en-US" sz="2800">
                <a:solidFill>
                  <a:schemeClr val="bg1"/>
                </a:solidFill>
                <a:ea typeface="楷体_GB2312" pitchFamily="49" charset="-122"/>
              </a:rPr>
              <a:t>算法分析</a:t>
            </a:r>
            <a:r>
              <a:rPr lang="zh-CN" altLang="en-US" sz="2800">
                <a:ea typeface="楷体_GB2312" pitchFamily="49" charset="-122"/>
              </a:rPr>
              <a:t>工具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Javacc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2124075" y="4005263"/>
            <a:ext cx="4527550" cy="94615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国际新闻组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comp.compilers.tools.javacc </a:t>
            </a: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900113" y="1484313"/>
            <a:ext cx="7056437" cy="1800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Javacc( </a:t>
            </a:r>
            <a:r>
              <a:rPr lang="en-US" altLang="zh-CN" sz="2000">
                <a:solidFill>
                  <a:schemeClr val="bg2"/>
                </a:solidFill>
              </a:rPr>
              <a:t>Java Compiler Compiler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常规的词法分析和语法分析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提供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JJTree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等工具来建立语法树。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在很多地方做得都比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lex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yacc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要人性化</a:t>
            </a:r>
          </a:p>
        </p:txBody>
      </p:sp>
      <p:sp>
        <p:nvSpPr>
          <p:cNvPr id="6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>
          <a:xfrm>
            <a:off x="1835150" y="0"/>
            <a:ext cx="5976938" cy="836613"/>
          </a:xfrm>
        </p:spPr>
        <p:txBody>
          <a:bodyPr/>
          <a:lstStyle/>
          <a:p>
            <a:pPr marL="457200" indent="-457200" algn="ctr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4.4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递归下降分析 </a:t>
            </a:r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1012825" y="1916113"/>
            <a:ext cx="3397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4.4.1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基本方法</a:t>
            </a: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684213" y="2906713"/>
            <a:ext cx="78105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4.4.2 TEST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语言的递归下降分析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1370013" y="0"/>
            <a:ext cx="6999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4.4.1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递归下降分析的基本方法</a:t>
            </a:r>
          </a:p>
        </p:txBody>
      </p:sp>
      <p:sp>
        <p:nvSpPr>
          <p:cNvPr id="899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9251950" cy="5111750"/>
          </a:xfrm>
        </p:spPr>
        <p:txBody>
          <a:bodyPr/>
          <a:lstStyle/>
          <a:p>
            <a:pPr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每个</a:t>
            </a:r>
            <a:r>
              <a:rPr lang="zh-CN" altLang="en-US" b="1" dirty="0">
                <a:solidFill>
                  <a:srgbClr val="CC00FF"/>
                </a:solidFill>
              </a:rPr>
              <a:t>非终结符</a:t>
            </a:r>
            <a:r>
              <a:rPr lang="zh-CN" altLang="en-US" b="1" dirty="0">
                <a:solidFill>
                  <a:schemeClr val="bg2"/>
                </a:solidFill>
              </a:rPr>
              <a:t>：一个</a:t>
            </a:r>
            <a:r>
              <a:rPr lang="zh-CN" altLang="en-US" b="1" dirty="0">
                <a:solidFill>
                  <a:srgbClr val="CC00FF"/>
                </a:solidFill>
              </a:rPr>
              <a:t>函数</a:t>
            </a:r>
          </a:p>
          <a:p>
            <a:pPr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功能：识别由该非终结符推出的串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某非终结符有</a:t>
            </a:r>
            <a:r>
              <a:rPr lang="zh-CN" altLang="en-US" b="1" dirty="0">
                <a:solidFill>
                  <a:srgbClr val="CC00FF"/>
                </a:solidFill>
              </a:rPr>
              <a:t>多个侯选式</a:t>
            </a:r>
            <a:r>
              <a:rPr lang="zh-CN" altLang="en-US" b="1" dirty="0">
                <a:solidFill>
                  <a:schemeClr val="bg2"/>
                </a:solidFill>
              </a:rPr>
              <a:t>：</a:t>
            </a:r>
            <a:r>
              <a:rPr lang="zh-CN" altLang="en-US" b="1" dirty="0">
                <a:solidFill>
                  <a:schemeClr val="bg2"/>
                </a:solidFill>
                <a:effectLst/>
              </a:rPr>
              <a:t>根据第一个符号，</a:t>
            </a:r>
            <a:r>
              <a:rPr lang="zh-CN" altLang="en-US" b="1" dirty="0">
                <a:solidFill>
                  <a:schemeClr val="bg2"/>
                </a:solidFill>
              </a:rPr>
              <a:t>能够</a:t>
            </a:r>
            <a:r>
              <a:rPr lang="zh-CN" altLang="en-US" b="1" dirty="0">
                <a:solidFill>
                  <a:srgbClr val="CC00FF"/>
                </a:solidFill>
              </a:rPr>
              <a:t>唯一地确定选择哪个</a:t>
            </a:r>
            <a:r>
              <a:rPr lang="zh-CN" altLang="en-US" b="1" dirty="0">
                <a:solidFill>
                  <a:schemeClr val="bg2"/>
                </a:solidFill>
              </a:rPr>
              <a:t>。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ffectLst/>
              </a:rPr>
              <a:t>每个侯选式</a:t>
            </a:r>
          </a:p>
          <a:p>
            <a:pPr lvl="2">
              <a:buClrTx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6600"/>
                </a:solidFill>
                <a:effectLst/>
              </a:rPr>
              <a:t>终结符号</a:t>
            </a:r>
            <a:r>
              <a:rPr lang="zh-CN" altLang="en-US" sz="2800" b="1" dirty="0">
                <a:solidFill>
                  <a:schemeClr val="bg2"/>
                </a:solidFill>
                <a:effectLst/>
              </a:rPr>
              <a:t>：判断是否与当前输入符号相等，</a:t>
            </a:r>
          </a:p>
          <a:p>
            <a:pPr lvl="3">
              <a:buClrTx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是：匹配，读入指针后移</a:t>
            </a:r>
            <a:endParaRPr lang="en-US" altLang="zh-CN" sz="2400" b="1" dirty="0">
              <a:solidFill>
                <a:schemeClr val="bg2"/>
              </a:solidFill>
              <a:effectLst/>
            </a:endParaRPr>
          </a:p>
          <a:p>
            <a:pPr lvl="3">
              <a:buClrTx/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chemeClr val="bg2"/>
                </a:solidFill>
                <a:effectLst/>
              </a:rPr>
              <a:t>否：语法错误。</a:t>
            </a:r>
          </a:p>
          <a:p>
            <a:pPr lvl="2">
              <a:buClrTx/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006600"/>
                </a:solidFill>
                <a:effectLst/>
              </a:rPr>
              <a:t>非终结符号</a:t>
            </a:r>
            <a:r>
              <a:rPr lang="zh-CN" altLang="en-US" sz="2800" b="1" dirty="0">
                <a:solidFill>
                  <a:schemeClr val="bg2"/>
                </a:solidFill>
                <a:effectLst/>
              </a:rPr>
              <a:t>：调用对应的函数，完成右部的分析。</a:t>
            </a:r>
          </a:p>
        </p:txBody>
      </p:sp>
      <p:sp>
        <p:nvSpPr>
          <p:cNvPr id="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9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9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9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9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9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9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9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9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9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9" grpId="0" build="p" autoUpdateAnimBg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4567238" y="1109663"/>
            <a:ext cx="2411412" cy="519112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Z::=(U)|aUb</a:t>
            </a:r>
          </a:p>
        </p:txBody>
      </p:sp>
      <p:sp>
        <p:nvSpPr>
          <p:cNvPr id="43011" name="AutoShape 8"/>
          <p:cNvSpPr>
            <a:spLocks noChangeArrowheads="1"/>
          </p:cNvSpPr>
          <p:nvPr/>
        </p:nvSpPr>
        <p:spPr bwMode="auto">
          <a:xfrm>
            <a:off x="2543175" y="1341438"/>
            <a:ext cx="1058863" cy="520700"/>
          </a:xfrm>
          <a:prstGeom prst="flowChartTerminator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2"/>
                </a:solidFill>
              </a:rPr>
              <a:t>开始</a:t>
            </a:r>
            <a:endParaRPr lang="en-US" altLang="zh-CN" sz="2000">
              <a:solidFill>
                <a:schemeClr val="bg2"/>
              </a:solidFill>
            </a:endParaRPr>
          </a:p>
        </p:txBody>
      </p:sp>
      <p:sp>
        <p:nvSpPr>
          <p:cNvPr id="882698" name="Rectangle 10"/>
          <p:cNvSpPr>
            <a:spLocks noChangeArrowheads="1"/>
          </p:cNvSpPr>
          <p:nvPr/>
        </p:nvSpPr>
        <p:spPr bwMode="auto">
          <a:xfrm>
            <a:off x="2624138" y="3943350"/>
            <a:ext cx="896937" cy="3127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882700" name="Rectangle 12"/>
          <p:cNvSpPr>
            <a:spLocks noChangeArrowheads="1"/>
          </p:cNvSpPr>
          <p:nvPr/>
        </p:nvSpPr>
        <p:spPr bwMode="auto">
          <a:xfrm>
            <a:off x="0" y="4464050"/>
            <a:ext cx="1401763" cy="833438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语法错误：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输入串少‘</a:t>
            </a:r>
            <a:r>
              <a:rPr lang="en-US" altLang="zh-CN" sz="1600">
                <a:solidFill>
                  <a:schemeClr val="bg2"/>
                </a:solidFill>
              </a:rPr>
              <a:t>)’</a:t>
            </a:r>
          </a:p>
        </p:txBody>
      </p:sp>
      <p:sp>
        <p:nvSpPr>
          <p:cNvPr id="882709" name="Rectangle 21"/>
          <p:cNvSpPr>
            <a:spLocks noChangeArrowheads="1"/>
          </p:cNvSpPr>
          <p:nvPr/>
        </p:nvSpPr>
        <p:spPr bwMode="auto">
          <a:xfrm>
            <a:off x="7391400" y="2070100"/>
            <a:ext cx="1752600" cy="831850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语法错误：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输入串少‘</a:t>
            </a:r>
            <a:r>
              <a:rPr lang="en-US" altLang="zh-CN" sz="1600">
                <a:solidFill>
                  <a:schemeClr val="bg2"/>
                </a:solidFill>
              </a:rPr>
              <a:t>(’</a:t>
            </a:r>
            <a:r>
              <a:rPr lang="zh-CN" altLang="en-US" sz="1600">
                <a:solidFill>
                  <a:schemeClr val="bg2"/>
                </a:solidFill>
              </a:rPr>
              <a:t>、‘</a:t>
            </a:r>
            <a:r>
              <a:rPr lang="en-US" altLang="zh-CN" sz="1600">
                <a:solidFill>
                  <a:schemeClr val="bg2"/>
                </a:solidFill>
              </a:rPr>
              <a:t>a</a:t>
            </a:r>
            <a:r>
              <a:rPr lang="en-US" altLang="zh-CN" sz="1600"/>
              <a:t>’</a:t>
            </a:r>
          </a:p>
        </p:txBody>
      </p:sp>
      <p:sp>
        <p:nvSpPr>
          <p:cNvPr id="882710" name="Rectangle 22"/>
          <p:cNvSpPr>
            <a:spLocks noChangeArrowheads="1"/>
          </p:cNvSpPr>
          <p:nvPr/>
        </p:nvSpPr>
        <p:spPr bwMode="auto">
          <a:xfrm>
            <a:off x="7596188" y="4672013"/>
            <a:ext cx="1403350" cy="625475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语法错误：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输入串少‘</a:t>
            </a:r>
            <a:r>
              <a:rPr lang="en-US" altLang="zh-CN" sz="1600">
                <a:solidFill>
                  <a:schemeClr val="bg2"/>
                </a:solidFill>
              </a:rPr>
              <a:t>b’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27200" y="3111500"/>
            <a:ext cx="2689225" cy="831850"/>
            <a:chOff x="1088" y="1960"/>
            <a:chExt cx="1694" cy="524"/>
          </a:xfrm>
        </p:grpSpPr>
        <p:sp>
          <p:nvSpPr>
            <p:cNvPr id="43056" name="Rectangle 9"/>
            <p:cNvSpPr>
              <a:spLocks noChangeArrowheads="1"/>
            </p:cNvSpPr>
            <p:nvPr/>
          </p:nvSpPr>
          <p:spPr bwMode="auto">
            <a:xfrm>
              <a:off x="1088" y="1960"/>
              <a:ext cx="1694" cy="327"/>
            </a:xfrm>
            <a:prstGeom prst="rect">
              <a:avLst/>
            </a:prstGeom>
            <a:solidFill>
              <a:srgbClr val="DAFE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  <p:cxnSp>
          <p:nvCxnSpPr>
            <p:cNvPr id="43057" name="AutoShape 28"/>
            <p:cNvCxnSpPr>
              <a:cxnSpLocks noChangeShapeType="1"/>
              <a:stCxn id="43056" idx="2"/>
              <a:endCxn id="882698" idx="0"/>
            </p:cNvCxnSpPr>
            <p:nvPr/>
          </p:nvCxnSpPr>
          <p:spPr bwMode="auto">
            <a:xfrm>
              <a:off x="1935" y="2287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727200" y="5505450"/>
            <a:ext cx="2689225" cy="1352550"/>
            <a:chOff x="1088" y="3468"/>
            <a:chExt cx="1694" cy="852"/>
          </a:xfrm>
        </p:grpSpPr>
        <p:sp>
          <p:nvSpPr>
            <p:cNvPr id="43053" name="AutoShape 11"/>
            <p:cNvSpPr>
              <a:spLocks noChangeArrowheads="1"/>
            </p:cNvSpPr>
            <p:nvPr/>
          </p:nvSpPr>
          <p:spPr bwMode="auto">
            <a:xfrm>
              <a:off x="1653" y="3992"/>
              <a:ext cx="565" cy="328"/>
            </a:xfrm>
            <a:prstGeom prst="flowChartTerminator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</a:rPr>
                <a:t>结束</a:t>
              </a:r>
            </a:p>
          </p:txBody>
        </p:sp>
        <p:sp>
          <p:nvSpPr>
            <p:cNvPr id="43054" name="Rectangle 30"/>
            <p:cNvSpPr>
              <a:spLocks noChangeArrowheads="1"/>
            </p:cNvSpPr>
            <p:nvPr/>
          </p:nvSpPr>
          <p:spPr bwMode="auto">
            <a:xfrm>
              <a:off x="1088" y="3468"/>
              <a:ext cx="1694" cy="327"/>
            </a:xfrm>
            <a:prstGeom prst="rect">
              <a:avLst/>
            </a:prstGeom>
            <a:solidFill>
              <a:srgbClr val="DAFE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  <p:cxnSp>
          <p:nvCxnSpPr>
            <p:cNvPr id="43055" name="AutoShape 34"/>
            <p:cNvCxnSpPr>
              <a:cxnSpLocks noChangeShapeType="1"/>
              <a:stCxn id="43054" idx="2"/>
              <a:endCxn id="43053" idx="0"/>
            </p:cNvCxnSpPr>
            <p:nvPr/>
          </p:nvCxnSpPr>
          <p:spPr bwMode="auto">
            <a:xfrm>
              <a:off x="1935" y="3795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401763" y="4256088"/>
            <a:ext cx="2770187" cy="1249362"/>
            <a:chOff x="883" y="2681"/>
            <a:chExt cx="1745" cy="787"/>
          </a:xfrm>
        </p:grpSpPr>
        <p:sp>
          <p:nvSpPr>
            <p:cNvPr id="43047" name="Text Box 17"/>
            <p:cNvSpPr txBox="1">
              <a:spLocks noChangeArrowheads="1"/>
            </p:cNvSpPr>
            <p:nvPr/>
          </p:nvSpPr>
          <p:spPr bwMode="auto">
            <a:xfrm>
              <a:off x="1242" y="2864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3048" name="Text Box 19"/>
            <p:cNvSpPr txBox="1">
              <a:spLocks noChangeArrowheads="1"/>
            </p:cNvSpPr>
            <p:nvPr/>
          </p:nvSpPr>
          <p:spPr bwMode="auto">
            <a:xfrm>
              <a:off x="2012" y="3271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3049" name="AutoShape 24"/>
            <p:cNvSpPr>
              <a:spLocks noChangeArrowheads="1"/>
            </p:cNvSpPr>
            <p:nvPr/>
          </p:nvSpPr>
          <p:spPr bwMode="auto">
            <a:xfrm>
              <a:off x="1242" y="2878"/>
              <a:ext cx="1386" cy="39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</a:t>
              </a:r>
              <a:r>
                <a:rPr lang="en-US" altLang="zh-CN" sz="1600"/>
                <a:t> </a:t>
              </a:r>
              <a:r>
                <a:rPr lang="en-US" altLang="zh-CN" sz="1600">
                  <a:solidFill>
                    <a:schemeClr val="bg2"/>
                  </a:solidFill>
                </a:rPr>
                <a:t>==‘)’</a:t>
              </a:r>
            </a:p>
          </p:txBody>
        </p:sp>
        <p:cxnSp>
          <p:nvCxnSpPr>
            <p:cNvPr id="43050" name="AutoShape 32"/>
            <p:cNvCxnSpPr>
              <a:cxnSpLocks noChangeShapeType="1"/>
              <a:stCxn id="882698" idx="2"/>
              <a:endCxn id="43049" idx="0"/>
            </p:cNvCxnSpPr>
            <p:nvPr/>
          </p:nvCxnSpPr>
          <p:spPr bwMode="auto">
            <a:xfrm>
              <a:off x="1935" y="2681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1" name="AutoShape 33"/>
            <p:cNvCxnSpPr>
              <a:cxnSpLocks noChangeShapeType="1"/>
              <a:stCxn id="43049" idx="2"/>
              <a:endCxn id="43054" idx="0"/>
            </p:cNvCxnSpPr>
            <p:nvPr/>
          </p:nvCxnSpPr>
          <p:spPr bwMode="auto">
            <a:xfrm>
              <a:off x="1935" y="3271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52" name="AutoShape 35"/>
            <p:cNvCxnSpPr>
              <a:cxnSpLocks noChangeShapeType="1"/>
              <a:stCxn id="43049" idx="1"/>
              <a:endCxn id="882700" idx="3"/>
            </p:cNvCxnSpPr>
            <p:nvPr/>
          </p:nvCxnSpPr>
          <p:spPr bwMode="auto">
            <a:xfrm flipH="1">
              <a:off x="883" y="3074"/>
              <a:ext cx="359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971675" y="1862138"/>
            <a:ext cx="2852738" cy="1249362"/>
            <a:chOff x="1242" y="1173"/>
            <a:chExt cx="1797" cy="787"/>
          </a:xfrm>
        </p:grpSpPr>
        <p:sp>
          <p:nvSpPr>
            <p:cNvPr id="43041" name="Text Box 18"/>
            <p:cNvSpPr txBox="1">
              <a:spLocks noChangeArrowheads="1"/>
            </p:cNvSpPr>
            <p:nvPr/>
          </p:nvSpPr>
          <p:spPr bwMode="auto">
            <a:xfrm>
              <a:off x="2731" y="1370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3042" name="Text Box 20"/>
            <p:cNvSpPr txBox="1">
              <a:spLocks noChangeArrowheads="1"/>
            </p:cNvSpPr>
            <p:nvPr/>
          </p:nvSpPr>
          <p:spPr bwMode="auto">
            <a:xfrm>
              <a:off x="2012" y="1749"/>
              <a:ext cx="1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3043" name="AutoShape 23"/>
            <p:cNvSpPr>
              <a:spLocks noChangeArrowheads="1"/>
            </p:cNvSpPr>
            <p:nvPr/>
          </p:nvSpPr>
          <p:spPr bwMode="auto">
            <a:xfrm>
              <a:off x="1242" y="1370"/>
              <a:ext cx="1386" cy="39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==‘(’</a:t>
              </a:r>
            </a:p>
          </p:txBody>
        </p:sp>
        <p:cxnSp>
          <p:nvCxnSpPr>
            <p:cNvPr id="43044" name="AutoShape 26"/>
            <p:cNvCxnSpPr>
              <a:cxnSpLocks noChangeShapeType="1"/>
              <a:stCxn id="43011" idx="2"/>
              <a:endCxn id="43043" idx="0"/>
            </p:cNvCxnSpPr>
            <p:nvPr/>
          </p:nvCxnSpPr>
          <p:spPr bwMode="auto">
            <a:xfrm>
              <a:off x="1935" y="1173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5" name="AutoShape 27"/>
            <p:cNvCxnSpPr>
              <a:cxnSpLocks noChangeShapeType="1"/>
              <a:stCxn id="43043" idx="2"/>
              <a:endCxn id="43056" idx="0"/>
            </p:cNvCxnSpPr>
            <p:nvPr/>
          </p:nvCxnSpPr>
          <p:spPr bwMode="auto">
            <a:xfrm>
              <a:off x="1935" y="1763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6" name="AutoShape 36"/>
            <p:cNvCxnSpPr>
              <a:cxnSpLocks noChangeShapeType="1"/>
              <a:stCxn id="43043" idx="3"/>
              <a:endCxn id="43036" idx="1"/>
            </p:cNvCxnSpPr>
            <p:nvPr/>
          </p:nvCxnSpPr>
          <p:spPr bwMode="auto">
            <a:xfrm>
              <a:off x="2628" y="1566"/>
              <a:ext cx="411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824413" y="2174875"/>
            <a:ext cx="2566987" cy="936625"/>
            <a:chOff x="3039" y="1370"/>
            <a:chExt cx="1617" cy="590"/>
          </a:xfrm>
        </p:grpSpPr>
        <p:sp>
          <p:nvSpPr>
            <p:cNvPr id="43036" name="AutoShape 13"/>
            <p:cNvSpPr>
              <a:spLocks noChangeArrowheads="1"/>
            </p:cNvSpPr>
            <p:nvPr/>
          </p:nvSpPr>
          <p:spPr bwMode="auto">
            <a:xfrm>
              <a:off x="3039" y="1370"/>
              <a:ext cx="1386" cy="39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==a’</a:t>
              </a:r>
            </a:p>
          </p:txBody>
        </p:sp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3809" y="1749"/>
              <a:ext cx="1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3038" name="Text Box 16"/>
            <p:cNvSpPr txBox="1">
              <a:spLocks noChangeArrowheads="1"/>
            </p:cNvSpPr>
            <p:nvPr/>
          </p:nvSpPr>
          <p:spPr bwMode="auto">
            <a:xfrm>
              <a:off x="4477" y="1370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cxnSp>
          <p:nvCxnSpPr>
            <p:cNvPr id="43039" name="AutoShape 37"/>
            <p:cNvCxnSpPr>
              <a:cxnSpLocks noChangeShapeType="1"/>
              <a:stCxn id="43036" idx="3"/>
              <a:endCxn id="882709" idx="1"/>
            </p:cNvCxnSpPr>
            <p:nvPr/>
          </p:nvCxnSpPr>
          <p:spPr bwMode="auto">
            <a:xfrm flipV="1">
              <a:off x="4425" y="1566"/>
              <a:ext cx="231" cy="1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0" name="AutoShape 38"/>
            <p:cNvCxnSpPr>
              <a:cxnSpLocks noChangeShapeType="1"/>
              <a:stCxn id="43036" idx="2"/>
              <a:endCxn id="43034" idx="0"/>
            </p:cNvCxnSpPr>
            <p:nvPr/>
          </p:nvCxnSpPr>
          <p:spPr bwMode="auto">
            <a:xfrm>
              <a:off x="3732" y="1763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4579938" y="3111500"/>
            <a:ext cx="2689225" cy="831850"/>
            <a:chOff x="2885" y="1960"/>
            <a:chExt cx="1694" cy="524"/>
          </a:xfrm>
        </p:grpSpPr>
        <p:sp>
          <p:nvSpPr>
            <p:cNvPr id="43034" name="Rectangle 29"/>
            <p:cNvSpPr>
              <a:spLocks noChangeArrowheads="1"/>
            </p:cNvSpPr>
            <p:nvPr/>
          </p:nvSpPr>
          <p:spPr bwMode="auto">
            <a:xfrm>
              <a:off x="2885" y="1960"/>
              <a:ext cx="1694" cy="327"/>
            </a:xfrm>
            <a:prstGeom prst="rect">
              <a:avLst/>
            </a:prstGeom>
            <a:solidFill>
              <a:srgbClr val="DAFE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  <p:cxnSp>
          <p:nvCxnSpPr>
            <p:cNvPr id="43035" name="AutoShape 39"/>
            <p:cNvCxnSpPr>
              <a:cxnSpLocks noChangeShapeType="1"/>
              <a:stCxn id="43034" idx="2"/>
              <a:endCxn id="43032" idx="0"/>
            </p:cNvCxnSpPr>
            <p:nvPr/>
          </p:nvCxnSpPr>
          <p:spPr bwMode="auto">
            <a:xfrm>
              <a:off x="3732" y="2287"/>
              <a:ext cx="0" cy="197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476875" y="3943350"/>
            <a:ext cx="896938" cy="728663"/>
            <a:chOff x="3450" y="2484"/>
            <a:chExt cx="565" cy="459"/>
          </a:xfrm>
        </p:grpSpPr>
        <p:sp>
          <p:nvSpPr>
            <p:cNvPr id="43032" name="Rectangle 31"/>
            <p:cNvSpPr>
              <a:spLocks noChangeArrowheads="1"/>
            </p:cNvSpPr>
            <p:nvPr/>
          </p:nvSpPr>
          <p:spPr bwMode="auto">
            <a:xfrm>
              <a:off x="3450" y="2484"/>
              <a:ext cx="565" cy="19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U</a:t>
              </a:r>
            </a:p>
          </p:txBody>
        </p:sp>
        <p:cxnSp>
          <p:nvCxnSpPr>
            <p:cNvPr id="43033" name="AutoShape 40"/>
            <p:cNvCxnSpPr>
              <a:cxnSpLocks noChangeShapeType="1"/>
              <a:stCxn id="43032" idx="2"/>
              <a:endCxn id="43028" idx="0"/>
            </p:cNvCxnSpPr>
            <p:nvPr/>
          </p:nvCxnSpPr>
          <p:spPr bwMode="auto">
            <a:xfrm flipH="1">
              <a:off x="3732" y="2681"/>
              <a:ext cx="1" cy="262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416425" y="4672013"/>
            <a:ext cx="3179763" cy="1093787"/>
            <a:chOff x="2782" y="2943"/>
            <a:chExt cx="2003" cy="689"/>
          </a:xfrm>
        </p:grpSpPr>
        <p:sp>
          <p:nvSpPr>
            <p:cNvPr id="43027" name="Text Box 15"/>
            <p:cNvSpPr txBox="1">
              <a:spLocks noChangeArrowheads="1"/>
            </p:cNvSpPr>
            <p:nvPr/>
          </p:nvSpPr>
          <p:spPr bwMode="auto">
            <a:xfrm>
              <a:off x="4579" y="2943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3028" name="AutoShape 25"/>
            <p:cNvSpPr>
              <a:spLocks noChangeArrowheads="1"/>
            </p:cNvSpPr>
            <p:nvPr/>
          </p:nvSpPr>
          <p:spPr bwMode="auto">
            <a:xfrm>
              <a:off x="3039" y="2943"/>
              <a:ext cx="1386" cy="39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==‘b’</a:t>
              </a:r>
            </a:p>
          </p:txBody>
        </p:sp>
        <p:cxnSp>
          <p:nvCxnSpPr>
            <p:cNvPr id="43029" name="AutoShape 41"/>
            <p:cNvCxnSpPr>
              <a:cxnSpLocks noChangeShapeType="1"/>
              <a:stCxn id="43028" idx="3"/>
              <a:endCxn id="882710" idx="1"/>
            </p:cNvCxnSpPr>
            <p:nvPr/>
          </p:nvCxnSpPr>
          <p:spPr bwMode="auto">
            <a:xfrm>
              <a:off x="4425" y="3140"/>
              <a:ext cx="360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0" name="Text Box 42"/>
            <p:cNvSpPr txBox="1">
              <a:spLocks noChangeArrowheads="1"/>
            </p:cNvSpPr>
            <p:nvPr/>
          </p:nvSpPr>
          <p:spPr bwMode="auto">
            <a:xfrm>
              <a:off x="3809" y="3323"/>
              <a:ext cx="15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cxnSp>
          <p:nvCxnSpPr>
            <p:cNvPr id="43031" name="AutoShape 43"/>
            <p:cNvCxnSpPr>
              <a:cxnSpLocks noChangeShapeType="1"/>
              <a:stCxn id="43028" idx="2"/>
              <a:endCxn id="43054" idx="3"/>
            </p:cNvCxnSpPr>
            <p:nvPr/>
          </p:nvCxnSpPr>
          <p:spPr bwMode="auto">
            <a:xfrm rot="5400000">
              <a:off x="3109" y="3010"/>
              <a:ext cx="295" cy="950"/>
            </a:xfrm>
            <a:prstGeom prst="bentConnector2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4" name="Text Box 44"/>
          <p:cNvSpPr txBox="1">
            <a:spLocks noChangeArrowheads="1"/>
          </p:cNvSpPr>
          <p:nvPr/>
        </p:nvSpPr>
        <p:spPr bwMode="auto">
          <a:xfrm>
            <a:off x="4427538" y="64611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>
                <a:solidFill>
                  <a:schemeClr val="bg2"/>
                </a:solidFill>
              </a:rPr>
              <a:t>4-1(a) </a:t>
            </a:r>
            <a:r>
              <a:rPr lang="zh-CN" altLang="en-US" sz="2000">
                <a:solidFill>
                  <a:schemeClr val="bg2"/>
                </a:solidFill>
              </a:rPr>
              <a:t>非终结符号</a:t>
            </a:r>
            <a:r>
              <a:rPr lang="en-US" altLang="zh-CN" sz="2000">
                <a:solidFill>
                  <a:schemeClr val="bg2"/>
                </a:solidFill>
              </a:rPr>
              <a:t>Z</a:t>
            </a:r>
            <a:r>
              <a:rPr lang="zh-CN" altLang="en-US" sz="2000">
                <a:solidFill>
                  <a:schemeClr val="bg2"/>
                </a:solidFill>
              </a:rPr>
              <a:t>的分析程序</a:t>
            </a:r>
            <a:r>
              <a:rPr lang="zh-CN" altLang="en-US" sz="20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3025" name="Text Box 55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4-3]</a:t>
            </a:r>
            <a:r>
              <a:rPr lang="zh-CN" altLang="en-US" sz="2800">
                <a:solidFill>
                  <a:schemeClr val="bg2"/>
                </a:solidFill>
              </a:rPr>
              <a:t>文法</a:t>
            </a:r>
            <a:r>
              <a:rPr lang="en-US" altLang="zh-CN" sz="2800">
                <a:solidFill>
                  <a:schemeClr val="bg2"/>
                </a:solidFill>
              </a:rPr>
              <a:t>Z::=(U)|aUb 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U::=dZ|e</a:t>
            </a:r>
            <a:r>
              <a:rPr lang="zh-CN" altLang="en-US" sz="2800">
                <a:solidFill>
                  <a:schemeClr val="bg2"/>
                </a:solidFill>
              </a:rPr>
              <a:t>，为其构造递归下降分析子程序。并对输入串</a:t>
            </a:r>
            <a:r>
              <a:rPr lang="en-US" altLang="zh-CN" sz="2800">
                <a:solidFill>
                  <a:schemeClr val="bg2"/>
                </a:solidFill>
              </a:rPr>
              <a:t>ad(e)b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进行语法分析</a:t>
            </a:r>
            <a:r>
              <a:rPr lang="zh-CN" altLang="en-US" sz="2800">
                <a:solidFill>
                  <a:schemeClr val="bg2"/>
                </a:solidFill>
              </a:rPr>
              <a:t> 。</a:t>
            </a:r>
          </a:p>
        </p:txBody>
      </p:sp>
      <p:sp>
        <p:nvSpPr>
          <p:cNvPr id="5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8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8" grpId="0" animBg="1"/>
      <p:bldP spid="882700" grpId="0" animBg="1"/>
      <p:bldP spid="882709" grpId="0" animBg="1"/>
      <p:bldP spid="882710" grpId="0" animBg="1"/>
      <p:bldP spid="5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3"/>
          <p:cNvSpPr txBox="1">
            <a:spLocks noChangeArrowheads="1"/>
          </p:cNvSpPr>
          <p:nvPr/>
        </p:nvSpPr>
        <p:spPr bwMode="auto">
          <a:xfrm>
            <a:off x="5795963" y="1196975"/>
            <a:ext cx="1600200" cy="51911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U::=dZ|e</a:t>
            </a:r>
          </a:p>
        </p:txBody>
      </p:sp>
      <p:sp>
        <p:nvSpPr>
          <p:cNvPr id="44035" name="AutoShape 2"/>
          <p:cNvSpPr>
            <a:spLocks noChangeArrowheads="1"/>
          </p:cNvSpPr>
          <p:nvPr/>
        </p:nvSpPr>
        <p:spPr bwMode="auto">
          <a:xfrm>
            <a:off x="1836738" y="1557338"/>
            <a:ext cx="1173162" cy="635000"/>
          </a:xfrm>
          <a:prstGeom prst="flowChartTerminator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开始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auto">
          <a:xfrm>
            <a:off x="935038" y="3714750"/>
            <a:ext cx="2976562" cy="635000"/>
          </a:xfrm>
          <a:prstGeom prst="rect">
            <a:avLst/>
          </a:prstGeom>
          <a:solidFill>
            <a:srgbClr val="DAFEE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bg2"/>
                </a:solidFill>
              </a:rPr>
              <a:t>INPUTSYM=</a:t>
            </a:r>
            <a:r>
              <a:rPr lang="zh-CN" altLang="en-US" sz="1600">
                <a:solidFill>
                  <a:schemeClr val="bg2"/>
                </a:solidFill>
              </a:rPr>
              <a:t>下一个符号</a:t>
            </a:r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7340600" y="2446338"/>
            <a:ext cx="1803400" cy="1014412"/>
          </a:xfrm>
          <a:prstGeom prst="rect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语法错误：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bg2"/>
                </a:solidFill>
              </a:rPr>
              <a:t>输入串少‘</a:t>
            </a:r>
            <a:r>
              <a:rPr lang="en-US" altLang="zh-CN" sz="1600">
                <a:solidFill>
                  <a:schemeClr val="bg2"/>
                </a:solidFill>
              </a:rPr>
              <a:t>d’</a:t>
            </a:r>
            <a:r>
              <a:rPr lang="zh-CN" altLang="en-US" sz="1600">
                <a:solidFill>
                  <a:schemeClr val="bg2"/>
                </a:solidFill>
              </a:rPr>
              <a:t>、‘</a:t>
            </a:r>
            <a:r>
              <a:rPr lang="en-US" altLang="zh-CN" sz="1600">
                <a:solidFill>
                  <a:schemeClr val="bg2"/>
                </a:solidFill>
              </a:rPr>
              <a:t>e’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927225" y="4349750"/>
            <a:ext cx="992188" cy="760413"/>
            <a:chOff x="1214" y="2740"/>
            <a:chExt cx="625" cy="479"/>
          </a:xfrm>
        </p:grpSpPr>
        <p:sp>
          <p:nvSpPr>
            <p:cNvPr id="44061" name="Rectangle 4"/>
            <p:cNvSpPr>
              <a:spLocks noChangeArrowheads="1"/>
            </p:cNvSpPr>
            <p:nvPr/>
          </p:nvSpPr>
          <p:spPr bwMode="auto">
            <a:xfrm>
              <a:off x="1214" y="2980"/>
              <a:ext cx="625" cy="23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Z</a:t>
              </a:r>
            </a:p>
          </p:txBody>
        </p:sp>
        <p:cxnSp>
          <p:nvCxnSpPr>
            <p:cNvPr id="44062" name="AutoShape 15"/>
            <p:cNvCxnSpPr>
              <a:cxnSpLocks noChangeShapeType="1"/>
              <a:stCxn id="883715" idx="2"/>
              <a:endCxn id="44061" idx="0"/>
            </p:cNvCxnSpPr>
            <p:nvPr/>
          </p:nvCxnSpPr>
          <p:spPr bwMode="auto">
            <a:xfrm>
              <a:off x="1527" y="2740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204913" y="2192338"/>
            <a:ext cx="3157537" cy="1522412"/>
            <a:chOff x="759" y="1381"/>
            <a:chExt cx="1989" cy="959"/>
          </a:xfrm>
        </p:grpSpPr>
        <p:sp>
          <p:nvSpPr>
            <p:cNvPr id="44055" name="Text Box 9"/>
            <p:cNvSpPr txBox="1">
              <a:spLocks noChangeArrowheads="1"/>
            </p:cNvSpPr>
            <p:nvPr/>
          </p:nvSpPr>
          <p:spPr bwMode="auto">
            <a:xfrm>
              <a:off x="2407" y="162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4056" name="Text Box 10"/>
            <p:cNvSpPr txBox="1">
              <a:spLocks noChangeArrowheads="1"/>
            </p:cNvSpPr>
            <p:nvPr/>
          </p:nvSpPr>
          <p:spPr bwMode="auto">
            <a:xfrm>
              <a:off x="1612" y="2084"/>
              <a:ext cx="1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4057" name="AutoShape 12"/>
            <p:cNvSpPr>
              <a:spLocks noChangeArrowheads="1"/>
            </p:cNvSpPr>
            <p:nvPr/>
          </p:nvSpPr>
          <p:spPr bwMode="auto">
            <a:xfrm>
              <a:off x="759" y="1621"/>
              <a:ext cx="1535" cy="47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==‘d’</a:t>
              </a:r>
            </a:p>
          </p:txBody>
        </p:sp>
        <p:cxnSp>
          <p:nvCxnSpPr>
            <p:cNvPr id="44058" name="AutoShape 13"/>
            <p:cNvCxnSpPr>
              <a:cxnSpLocks noChangeShapeType="1"/>
              <a:stCxn id="44035" idx="2"/>
              <a:endCxn id="44057" idx="0"/>
            </p:cNvCxnSpPr>
            <p:nvPr/>
          </p:nvCxnSpPr>
          <p:spPr bwMode="auto">
            <a:xfrm>
              <a:off x="1527" y="1381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AutoShape 14"/>
            <p:cNvCxnSpPr>
              <a:cxnSpLocks noChangeShapeType="1"/>
              <a:stCxn id="44057" idx="2"/>
              <a:endCxn id="883715" idx="0"/>
            </p:cNvCxnSpPr>
            <p:nvPr/>
          </p:nvCxnSpPr>
          <p:spPr bwMode="auto">
            <a:xfrm>
              <a:off x="1527" y="2100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0" name="AutoShape 17"/>
            <p:cNvCxnSpPr>
              <a:cxnSpLocks noChangeShapeType="1"/>
              <a:stCxn id="44057" idx="3"/>
              <a:endCxn id="44050" idx="1"/>
            </p:cNvCxnSpPr>
            <p:nvPr/>
          </p:nvCxnSpPr>
          <p:spPr bwMode="auto">
            <a:xfrm>
              <a:off x="2294" y="1860"/>
              <a:ext cx="454" cy="0"/>
            </a:xfrm>
            <a:prstGeom prst="straightConnector1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362450" y="2573338"/>
            <a:ext cx="2954338" cy="1141412"/>
            <a:chOff x="2748" y="1621"/>
            <a:chExt cx="1861" cy="719"/>
          </a:xfrm>
        </p:grpSpPr>
        <p:sp>
          <p:nvSpPr>
            <p:cNvPr id="44050" name="AutoShape 6"/>
            <p:cNvSpPr>
              <a:spLocks noChangeArrowheads="1"/>
            </p:cNvSpPr>
            <p:nvPr/>
          </p:nvSpPr>
          <p:spPr bwMode="auto">
            <a:xfrm>
              <a:off x="2748" y="1621"/>
              <a:ext cx="1535" cy="47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==‘e’</a:t>
              </a:r>
            </a:p>
          </p:txBody>
        </p:sp>
        <p:sp>
          <p:nvSpPr>
            <p:cNvPr id="44051" name="Text Box 7"/>
            <p:cNvSpPr txBox="1">
              <a:spLocks noChangeArrowheads="1"/>
            </p:cNvSpPr>
            <p:nvPr/>
          </p:nvSpPr>
          <p:spPr bwMode="auto">
            <a:xfrm>
              <a:off x="3601" y="2084"/>
              <a:ext cx="1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4052" name="Text Box 8"/>
            <p:cNvSpPr txBox="1">
              <a:spLocks noChangeArrowheads="1"/>
            </p:cNvSpPr>
            <p:nvPr/>
          </p:nvSpPr>
          <p:spPr bwMode="auto">
            <a:xfrm>
              <a:off x="4339" y="1621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cxnSp>
          <p:nvCxnSpPr>
            <p:cNvPr id="44053" name="AutoShape 18"/>
            <p:cNvCxnSpPr>
              <a:cxnSpLocks noChangeShapeType="1"/>
              <a:stCxn id="44050" idx="3"/>
              <a:endCxn id="883723" idx="1"/>
            </p:cNvCxnSpPr>
            <p:nvPr/>
          </p:nvCxnSpPr>
          <p:spPr bwMode="auto">
            <a:xfrm>
              <a:off x="4283" y="1860"/>
              <a:ext cx="326" cy="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19"/>
            <p:cNvCxnSpPr>
              <a:cxnSpLocks noChangeShapeType="1"/>
              <a:stCxn id="44050" idx="2"/>
              <a:endCxn id="44048" idx="0"/>
            </p:cNvCxnSpPr>
            <p:nvPr/>
          </p:nvCxnSpPr>
          <p:spPr bwMode="auto">
            <a:xfrm>
              <a:off x="3515" y="2100"/>
              <a:ext cx="0" cy="24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378075" y="3714750"/>
            <a:ext cx="4691063" cy="1649413"/>
            <a:chOff x="1498" y="2340"/>
            <a:chExt cx="2955" cy="1039"/>
          </a:xfrm>
        </p:grpSpPr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2578" y="2340"/>
              <a:ext cx="1875" cy="400"/>
            </a:xfrm>
            <a:prstGeom prst="rect">
              <a:avLst/>
            </a:prstGeom>
            <a:solidFill>
              <a:srgbClr val="DAFE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  <p:cxnSp>
          <p:nvCxnSpPr>
            <p:cNvPr id="44049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98" y="2756"/>
              <a:ext cx="2017" cy="623"/>
            </a:xfrm>
            <a:prstGeom prst="bentConnector3">
              <a:avLst>
                <a:gd name="adj1" fmla="val -708"/>
              </a:avLst>
            </a:prstGeom>
            <a:noFill/>
            <a:ln w="38100">
              <a:solidFill>
                <a:schemeClr val="bg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927225" y="5110163"/>
            <a:ext cx="992188" cy="1143000"/>
            <a:chOff x="1214" y="3219"/>
            <a:chExt cx="625" cy="720"/>
          </a:xfrm>
        </p:grpSpPr>
        <p:sp>
          <p:nvSpPr>
            <p:cNvPr id="44046" name="AutoShape 5"/>
            <p:cNvSpPr>
              <a:spLocks noChangeArrowheads="1"/>
            </p:cNvSpPr>
            <p:nvPr/>
          </p:nvSpPr>
          <p:spPr bwMode="auto">
            <a:xfrm>
              <a:off x="1214" y="3539"/>
              <a:ext cx="625" cy="400"/>
            </a:xfrm>
            <a:prstGeom prst="flowChartTerminator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结束</a:t>
              </a:r>
            </a:p>
          </p:txBody>
        </p:sp>
        <p:cxnSp>
          <p:nvCxnSpPr>
            <p:cNvPr id="44047" name="AutoShape 22"/>
            <p:cNvCxnSpPr>
              <a:cxnSpLocks noChangeShapeType="1"/>
              <a:stCxn id="44061" idx="2"/>
              <a:endCxn id="44046" idx="0"/>
            </p:cNvCxnSpPr>
            <p:nvPr/>
          </p:nvCxnSpPr>
          <p:spPr bwMode="auto">
            <a:xfrm>
              <a:off x="1527" y="3219"/>
              <a:ext cx="0" cy="320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43" name="Text Box 24"/>
          <p:cNvSpPr txBox="1">
            <a:spLocks noChangeArrowheads="1"/>
          </p:cNvSpPr>
          <p:nvPr/>
        </p:nvSpPr>
        <p:spPr bwMode="auto">
          <a:xfrm>
            <a:off x="3003550" y="6234113"/>
            <a:ext cx="505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>
                <a:solidFill>
                  <a:schemeClr val="bg2"/>
                </a:solidFill>
              </a:rPr>
              <a:t>4-1(b) </a:t>
            </a:r>
            <a:r>
              <a:rPr lang="zh-CN" altLang="en-US" sz="2400">
                <a:solidFill>
                  <a:schemeClr val="bg2"/>
                </a:solidFill>
              </a:rPr>
              <a:t>非终结符号</a:t>
            </a:r>
            <a:r>
              <a:rPr lang="en-US" altLang="zh-CN" sz="2400">
                <a:solidFill>
                  <a:schemeClr val="bg2"/>
                </a:solidFill>
              </a:rPr>
              <a:t>U</a:t>
            </a:r>
            <a:r>
              <a:rPr lang="zh-CN" altLang="en-US" sz="2400">
                <a:solidFill>
                  <a:schemeClr val="bg2"/>
                </a:solidFill>
              </a:rPr>
              <a:t>的分析程序</a:t>
            </a:r>
            <a:r>
              <a:rPr lang="zh-CN" altLang="en-US" sz="20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4044" name="Text Box 38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4-3]</a:t>
            </a:r>
            <a:r>
              <a:rPr lang="zh-CN" altLang="en-US" sz="2800">
                <a:solidFill>
                  <a:schemeClr val="bg2"/>
                </a:solidFill>
              </a:rPr>
              <a:t>文法</a:t>
            </a:r>
            <a:r>
              <a:rPr lang="en-US" altLang="zh-CN" sz="2800">
                <a:solidFill>
                  <a:schemeClr val="bg2"/>
                </a:solidFill>
              </a:rPr>
              <a:t>Z::=(U)|aUb 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U::=dZ|e</a:t>
            </a:r>
            <a:r>
              <a:rPr lang="zh-CN" altLang="en-US" sz="2800">
                <a:solidFill>
                  <a:schemeClr val="bg2"/>
                </a:solidFill>
              </a:rPr>
              <a:t>，为其构造递归下降分析子程序。并对输入串</a:t>
            </a:r>
            <a:r>
              <a:rPr lang="en-US" altLang="zh-CN" sz="2800">
                <a:solidFill>
                  <a:schemeClr val="bg2"/>
                </a:solidFill>
              </a:rPr>
              <a:t>ad(e)b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进行语法分析</a:t>
            </a:r>
            <a:r>
              <a:rPr lang="zh-CN" altLang="en-US" sz="2800">
                <a:solidFill>
                  <a:schemeClr val="bg2"/>
                </a:solidFill>
              </a:rPr>
              <a:t> 。</a:t>
            </a:r>
          </a:p>
        </p:txBody>
      </p:sp>
      <p:sp>
        <p:nvSpPr>
          <p:cNvPr id="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animBg="1"/>
      <p:bldP spid="883723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5B5F67-5029-460F-931D-57A556C1FA0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019" y="980728"/>
            <a:ext cx="8305800" cy="43957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要点</a:t>
            </a:r>
          </a:p>
          <a:p>
            <a:pPr lvl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2"/>
                </a:solidFill>
              </a:rPr>
              <a:t>由根向下构造语法树</a:t>
            </a:r>
          </a:p>
          <a:p>
            <a:pPr lvl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00FF00"/>
                </a:solidFill>
              </a:rPr>
              <a:t>最左推导</a:t>
            </a:r>
          </a:p>
          <a:p>
            <a:pPr lvl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9900"/>
                </a:solidFill>
              </a:rPr>
              <a:t>选择规则</a:t>
            </a:r>
            <a:r>
              <a:rPr lang="zh-CN" altLang="en-US" sz="3200" b="1" dirty="0">
                <a:solidFill>
                  <a:schemeClr val="bg2"/>
                </a:solidFill>
              </a:rPr>
              <a:t>的依据：</a:t>
            </a:r>
          </a:p>
          <a:p>
            <a:pPr lvl="2">
              <a:lnSpc>
                <a:spcPct val="90000"/>
              </a:lnSpc>
              <a:buClrTx/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推导出来的终结符是否与当前输入符匹配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80000"/>
              <a:defRPr/>
            </a:pPr>
            <a:r>
              <a:rPr lang="zh-CN" alt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分类</a:t>
            </a:r>
          </a:p>
          <a:p>
            <a:pPr lvl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00FF00"/>
                </a:solidFill>
              </a:rPr>
              <a:t>递归子程序</a:t>
            </a:r>
            <a:r>
              <a:rPr lang="en-US" altLang="zh-CN" sz="3200" b="1" dirty="0">
                <a:solidFill>
                  <a:srgbClr val="00FF00"/>
                </a:solidFill>
              </a:rPr>
              <a:t>( recursive-descent parsing)</a:t>
            </a:r>
          </a:p>
          <a:p>
            <a:pPr lvl="1">
              <a:lnSpc>
                <a:spcPct val="90000"/>
              </a:lnSpc>
              <a:buClrTx/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00FF00"/>
                </a:solidFill>
              </a:rPr>
              <a:t>表驱动分析</a:t>
            </a:r>
            <a:r>
              <a:rPr lang="en-US" altLang="zh-CN" sz="3200" b="1" dirty="0">
                <a:solidFill>
                  <a:srgbClr val="00FF00"/>
                </a:solidFill>
              </a:rPr>
              <a:t>(LL(1) parsing)</a:t>
            </a: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/>
          </p:nvPr>
        </p:nvSpPr>
        <p:spPr>
          <a:xfrm>
            <a:off x="1907704" y="0"/>
            <a:ext cx="6480720" cy="576263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4.1 </a:t>
            </a:r>
            <a:r>
              <a:rPr lang="zh-CN" altLang="en-US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自顶向下分析简介</a:t>
            </a:r>
          </a:p>
        </p:txBody>
      </p:sp>
      <p:sp>
        <p:nvSpPr>
          <p:cNvPr id="79770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55650" y="1700213"/>
            <a:ext cx="32400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rPr>
              <a:t>a d ( e ) b</a:t>
            </a:r>
          </a:p>
        </p:txBody>
      </p:sp>
      <p:sp>
        <p:nvSpPr>
          <p:cNvPr id="36" name="AutoShape 80"/>
          <p:cNvSpPr>
            <a:spLocks noChangeArrowheads="1"/>
          </p:cNvSpPr>
          <p:nvPr/>
        </p:nvSpPr>
        <p:spPr bwMode="auto">
          <a:xfrm>
            <a:off x="1331913" y="2349500"/>
            <a:ext cx="76200" cy="457200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solidFill>
                <a:srgbClr val="66FF99"/>
              </a:solidFill>
              <a:latin typeface="Tahoma" panose="020B0604030504040204" pitchFamily="34" charset="0"/>
            </a:endParaRP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4-3]</a:t>
            </a:r>
            <a:r>
              <a:rPr lang="zh-CN" altLang="en-US" sz="2800">
                <a:solidFill>
                  <a:schemeClr val="bg2"/>
                </a:solidFill>
              </a:rPr>
              <a:t>文法</a:t>
            </a:r>
            <a:r>
              <a:rPr lang="en-US" altLang="zh-CN" sz="2800">
                <a:solidFill>
                  <a:schemeClr val="bg2"/>
                </a:solidFill>
              </a:rPr>
              <a:t>Z::=(U)|aUb 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U::=dZ|e</a:t>
            </a:r>
            <a:r>
              <a:rPr lang="zh-CN" altLang="en-US" sz="2800">
                <a:solidFill>
                  <a:schemeClr val="bg2"/>
                </a:solidFill>
              </a:rPr>
              <a:t>，为其构造递归下降分析子程序。并对输入串</a:t>
            </a:r>
            <a:r>
              <a:rPr lang="en-US" altLang="zh-CN" sz="2800">
                <a:solidFill>
                  <a:schemeClr val="bg2"/>
                </a:solidFill>
              </a:rPr>
              <a:t>ad(e)b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进行语法分析</a:t>
            </a:r>
            <a:r>
              <a:rPr lang="zh-CN" altLang="en-US" sz="2800">
                <a:solidFill>
                  <a:schemeClr val="bg2"/>
                </a:solidFill>
              </a:rPr>
              <a:t> 。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5927725" y="15875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5318125" y="1968500"/>
            <a:ext cx="7620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156325" y="1968500"/>
            <a:ext cx="1588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327775" y="1968500"/>
            <a:ext cx="8382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089525" y="2349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a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927725" y="23495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5318125" y="2654300"/>
            <a:ext cx="7620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308725" y="2654300"/>
            <a:ext cx="8382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5165725" y="3111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d</a:t>
            </a:r>
          </a:p>
        </p:txBody>
      </p:sp>
      <p:sp>
        <p:nvSpPr>
          <p:cNvPr id="52" name="Rectangle 54"/>
          <p:cNvSpPr>
            <a:spLocks noChangeArrowheads="1"/>
          </p:cNvSpPr>
          <p:nvPr/>
        </p:nvSpPr>
        <p:spPr bwMode="auto">
          <a:xfrm>
            <a:off x="6937375" y="3089275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H="1">
            <a:off x="6321425" y="3509963"/>
            <a:ext cx="7620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7159625" y="3586163"/>
            <a:ext cx="1588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7235825" y="3509963"/>
            <a:ext cx="838200" cy="3810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Rectangle 59"/>
          <p:cNvSpPr>
            <a:spLocks noChangeArrowheads="1"/>
          </p:cNvSpPr>
          <p:nvPr/>
        </p:nvSpPr>
        <p:spPr bwMode="auto">
          <a:xfrm>
            <a:off x="6092825" y="3890963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(</a:t>
            </a:r>
          </a:p>
        </p:txBody>
      </p: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7007225" y="3967163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 flipH="1">
            <a:off x="7231063" y="4319588"/>
            <a:ext cx="1587" cy="695325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7015163" y="5038725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e</a:t>
            </a:r>
          </a:p>
        </p:txBody>
      </p: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7858125" y="3890963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61" name="Rectangle 75"/>
          <p:cNvSpPr>
            <a:spLocks noChangeArrowheads="1"/>
          </p:cNvSpPr>
          <p:nvPr/>
        </p:nvSpPr>
        <p:spPr bwMode="auto">
          <a:xfrm>
            <a:off x="6989763" y="23431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7858125" y="3890963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)</a:t>
            </a: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6989763" y="23431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8DA1C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0467 0.0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 0.00138 L 0.09826 -0.0018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26 -0.00186 L 0.13767 -0.0018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67 -0.00186 L 0.17708 -0.0018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-0.00186 L 0.21632 -0.0018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6" grpId="4" animBg="1"/>
      <p:bldP spid="44" grpId="0" animBg="1"/>
      <p:bldP spid="45" grpId="0" animBg="1"/>
      <p:bldP spid="46" grpId="0" animBg="1"/>
      <p:bldP spid="47" grpId="0" autoUpdateAnimBg="0"/>
      <p:bldP spid="48" grpId="0" autoUpdateAnimBg="0"/>
      <p:bldP spid="49" grpId="0" animBg="1"/>
      <p:bldP spid="50" grpId="0" animBg="1"/>
      <p:bldP spid="51" grpId="0" autoUpdateAnimBg="0"/>
      <p:bldP spid="52" grpId="0" autoUpdateAnimBg="0"/>
      <p:bldP spid="53" grpId="0" animBg="1"/>
      <p:bldP spid="54" grpId="0" animBg="1"/>
      <p:bldP spid="55" grpId="0" animBg="1"/>
      <p:bldP spid="56" grpId="0" autoUpdateAnimBg="0"/>
      <p:bldP spid="57" grpId="0" autoUpdateAnimBg="0"/>
      <p:bldP spid="58" grpId="0" animBg="1"/>
      <p:bldP spid="59" grpId="0" autoUpdateAnimBg="0"/>
      <p:bldP spid="60" grpId="0" autoUpdateAnimBg="0"/>
      <p:bldP spid="61" grpId="0" autoUpdateAnimBg="0"/>
      <p:bldP spid="62" grpId="0" animBg="1"/>
      <p:bldP spid="64" grpId="0"/>
      <p:bldP spid="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77" name="Rectangle 61"/>
          <p:cNvSpPr>
            <a:spLocks noChangeArrowheads="1"/>
          </p:cNvSpPr>
          <p:nvPr/>
        </p:nvSpPr>
        <p:spPr bwMode="auto">
          <a:xfrm>
            <a:off x="357158" y="2276475"/>
            <a:ext cx="7345363" cy="4105275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49001"/>
                </a:srgbClr>
              </a:gs>
              <a:gs pos="50000">
                <a:srgbClr val="FFFF99">
                  <a:alpha val="46001"/>
                </a:srgbClr>
              </a:gs>
              <a:gs pos="100000">
                <a:srgbClr val="FFFF99">
                  <a:gamma/>
                  <a:shade val="46275"/>
                  <a:invGamma/>
                  <a:alpha val="49001"/>
                </a:srgbClr>
              </a:gs>
            </a:gsLst>
            <a:lin ang="5400000" scaled="1"/>
          </a:gradFill>
          <a:ln w="57150" algn="ctr">
            <a:solidFill>
              <a:srgbClr val="00FF00"/>
            </a:solidFill>
            <a:prstDash val="dash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>
              <a:solidFill>
                <a:srgbClr val="00FF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6475" y="2146300"/>
            <a:ext cx="2828925" cy="1117600"/>
            <a:chOff x="2504" y="1599"/>
            <a:chExt cx="1782" cy="704"/>
          </a:xfrm>
        </p:grpSpPr>
        <p:sp>
          <p:nvSpPr>
            <p:cNvPr id="46116" name="AutoShape 8"/>
            <p:cNvSpPr>
              <a:spLocks noChangeArrowheads="1"/>
            </p:cNvSpPr>
            <p:nvPr/>
          </p:nvSpPr>
          <p:spPr bwMode="auto">
            <a:xfrm>
              <a:off x="2504" y="1875"/>
              <a:ext cx="1782" cy="4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</a:t>
              </a:r>
              <a:r>
                <a:rPr lang="en-US" altLang="zh-CN" sz="2000">
                  <a:solidFill>
                    <a:schemeClr val="bg2"/>
                  </a:solidFill>
                </a:rPr>
                <a:t>==</a:t>
              </a:r>
              <a:r>
                <a:rPr lang="en-US" altLang="zh-CN" sz="2400">
                  <a:solidFill>
                    <a:schemeClr val="bg2"/>
                  </a:solidFill>
                </a:rPr>
                <a:t>‘+’</a:t>
              </a:r>
            </a:p>
          </p:txBody>
        </p:sp>
        <p:cxnSp>
          <p:nvCxnSpPr>
            <p:cNvPr id="46117" name="AutoShape 9"/>
            <p:cNvCxnSpPr>
              <a:cxnSpLocks noChangeShapeType="1"/>
              <a:stCxn id="46103" idx="2"/>
              <a:endCxn id="46116" idx="0"/>
            </p:cNvCxnSpPr>
            <p:nvPr/>
          </p:nvCxnSpPr>
          <p:spPr bwMode="auto">
            <a:xfrm rot="16200000" flipH="1">
              <a:off x="3255" y="1734"/>
              <a:ext cx="276" cy="5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6" name="AutoShape 10"/>
          <p:cNvSpPr>
            <a:spLocks noChangeArrowheads="1"/>
          </p:cNvSpPr>
          <p:nvPr/>
        </p:nvSpPr>
        <p:spPr bwMode="auto">
          <a:xfrm>
            <a:off x="1725613" y="620713"/>
            <a:ext cx="1362075" cy="565150"/>
          </a:xfrm>
          <a:prstGeom prst="flowChartTerminator">
            <a:avLst/>
          </a:prstGeom>
          <a:solidFill>
            <a:srgbClr val="CCE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开始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46087" name="Text Box 20"/>
          <p:cNvSpPr txBox="1">
            <a:spLocks noChangeArrowheads="1"/>
          </p:cNvSpPr>
          <p:nvPr/>
        </p:nvSpPr>
        <p:spPr bwMode="auto">
          <a:xfrm>
            <a:off x="2085975" y="640080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>
                <a:solidFill>
                  <a:schemeClr val="bg2"/>
                </a:solidFill>
              </a:rPr>
              <a:t>4-2  E</a:t>
            </a:r>
            <a:r>
              <a:rPr lang="zh-CN" altLang="en-US" sz="2400">
                <a:solidFill>
                  <a:schemeClr val="bg2"/>
                </a:solidFill>
              </a:rPr>
              <a:t>的分析程序 </a:t>
            </a:r>
          </a:p>
        </p:txBody>
      </p:sp>
      <p:sp>
        <p:nvSpPr>
          <p:cNvPr id="46088" name="Rectangle 21"/>
          <p:cNvSpPr>
            <a:spLocks noChangeArrowheads="1"/>
          </p:cNvSpPr>
          <p:nvPr/>
        </p:nvSpPr>
        <p:spPr bwMode="auto">
          <a:xfrm>
            <a:off x="4244975" y="549275"/>
            <a:ext cx="3024188" cy="519113"/>
          </a:xfrm>
          <a:prstGeom prst="rect">
            <a:avLst/>
          </a:prstGeom>
          <a:solidFill>
            <a:srgbClr val="27B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E-&gt; T { +T | -T }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0788" y="3284538"/>
            <a:ext cx="2592387" cy="1471612"/>
            <a:chOff x="1292" y="2523"/>
            <a:chExt cx="1633" cy="927"/>
          </a:xfrm>
        </p:grpSpPr>
        <p:sp>
          <p:nvSpPr>
            <p:cNvPr id="46113" name="Line 26"/>
            <p:cNvSpPr>
              <a:spLocks noChangeShapeType="1"/>
            </p:cNvSpPr>
            <p:nvPr/>
          </p:nvSpPr>
          <p:spPr bwMode="auto">
            <a:xfrm>
              <a:off x="2064" y="2523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6114" name="Text Box 28"/>
            <p:cNvSpPr txBox="1">
              <a:spLocks noChangeArrowheads="1"/>
            </p:cNvSpPr>
            <p:nvPr/>
          </p:nvSpPr>
          <p:spPr bwMode="auto">
            <a:xfrm>
              <a:off x="2109" y="2568"/>
              <a:ext cx="2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6115" name="Rectangle 30"/>
            <p:cNvSpPr>
              <a:spLocks noChangeArrowheads="1"/>
            </p:cNvSpPr>
            <p:nvPr/>
          </p:nvSpPr>
          <p:spPr bwMode="auto">
            <a:xfrm>
              <a:off x="1292" y="3067"/>
              <a:ext cx="1633" cy="383"/>
            </a:xfrm>
            <a:prstGeom prst="rect">
              <a:avLst/>
            </a:prstGeom>
            <a:solidFill>
              <a:srgbClr val="B7D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13175" y="2563813"/>
            <a:ext cx="3621088" cy="679450"/>
            <a:chOff x="2925" y="2069"/>
            <a:chExt cx="2281" cy="428"/>
          </a:xfrm>
        </p:grpSpPr>
        <p:sp>
          <p:nvSpPr>
            <p:cNvPr id="46110" name="AutoShape 12"/>
            <p:cNvSpPr>
              <a:spLocks noChangeArrowheads="1"/>
            </p:cNvSpPr>
            <p:nvPr/>
          </p:nvSpPr>
          <p:spPr bwMode="auto">
            <a:xfrm>
              <a:off x="3424" y="2069"/>
              <a:ext cx="1782" cy="4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</a:t>
              </a:r>
              <a:r>
                <a:rPr lang="en-US" altLang="zh-CN" sz="2000">
                  <a:solidFill>
                    <a:schemeClr val="bg2"/>
                  </a:solidFill>
                </a:rPr>
                <a:t> ==</a:t>
              </a:r>
              <a:r>
                <a:rPr lang="en-US" altLang="zh-CN" sz="2400">
                  <a:solidFill>
                    <a:schemeClr val="bg2"/>
                  </a:solidFill>
                </a:rPr>
                <a:t>‘-</a:t>
              </a:r>
              <a:r>
                <a:rPr lang="en-US" altLang="zh-CN" sz="1600">
                  <a:solidFill>
                    <a:schemeClr val="bg2"/>
                  </a:solidFill>
                </a:rPr>
                <a:t>’</a:t>
              </a:r>
            </a:p>
          </p:txBody>
        </p:sp>
        <p:sp>
          <p:nvSpPr>
            <p:cNvPr id="46111" name="Text Box 14"/>
            <p:cNvSpPr txBox="1">
              <a:spLocks noChangeArrowheads="1"/>
            </p:cNvSpPr>
            <p:nvPr/>
          </p:nvSpPr>
          <p:spPr bwMode="auto">
            <a:xfrm>
              <a:off x="3061" y="2069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2925" y="2296"/>
              <a:ext cx="5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446338" y="3284538"/>
            <a:ext cx="3600450" cy="482600"/>
            <a:chOff x="1791" y="2160"/>
            <a:chExt cx="2268" cy="304"/>
          </a:xfrm>
        </p:grpSpPr>
        <p:sp>
          <p:nvSpPr>
            <p:cNvPr id="46107" name="Line 35"/>
            <p:cNvSpPr>
              <a:spLocks noChangeShapeType="1"/>
            </p:cNvSpPr>
            <p:nvPr/>
          </p:nvSpPr>
          <p:spPr bwMode="auto">
            <a:xfrm>
              <a:off x="4059" y="2160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6108" name="Text Box 23"/>
            <p:cNvSpPr txBox="1">
              <a:spLocks noChangeArrowheads="1"/>
            </p:cNvSpPr>
            <p:nvPr/>
          </p:nvSpPr>
          <p:spPr bwMode="auto">
            <a:xfrm>
              <a:off x="3560" y="2251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6109" name="Line 36"/>
            <p:cNvSpPr>
              <a:spLocks noChangeShapeType="1"/>
            </p:cNvSpPr>
            <p:nvPr/>
          </p:nvSpPr>
          <p:spPr bwMode="auto">
            <a:xfrm>
              <a:off x="1791" y="2432"/>
              <a:ext cx="22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941513" y="4724400"/>
            <a:ext cx="942975" cy="1071563"/>
            <a:chOff x="1746" y="3430"/>
            <a:chExt cx="594" cy="675"/>
          </a:xfrm>
        </p:grpSpPr>
        <p:sp>
          <p:nvSpPr>
            <p:cNvPr id="46105" name="Rectangle 39"/>
            <p:cNvSpPr>
              <a:spLocks noChangeArrowheads="1"/>
            </p:cNvSpPr>
            <p:nvPr/>
          </p:nvSpPr>
          <p:spPr bwMode="auto">
            <a:xfrm>
              <a:off x="1746" y="3748"/>
              <a:ext cx="594" cy="3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T</a:t>
              </a:r>
            </a:p>
          </p:txBody>
        </p:sp>
        <p:sp>
          <p:nvSpPr>
            <p:cNvPr id="46106" name="Line 41"/>
            <p:cNvSpPr>
              <a:spLocks noChangeShapeType="1"/>
            </p:cNvSpPr>
            <p:nvPr/>
          </p:nvSpPr>
          <p:spPr bwMode="auto">
            <a:xfrm>
              <a:off x="2064" y="3430"/>
              <a:ext cx="0" cy="31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941513" y="1195388"/>
            <a:ext cx="942975" cy="950912"/>
            <a:chOff x="1746" y="1207"/>
            <a:chExt cx="594" cy="599"/>
          </a:xfrm>
        </p:grpSpPr>
        <p:sp>
          <p:nvSpPr>
            <p:cNvPr id="46103" name="Rectangle 5"/>
            <p:cNvSpPr>
              <a:spLocks noChangeArrowheads="1"/>
            </p:cNvSpPr>
            <p:nvPr/>
          </p:nvSpPr>
          <p:spPr bwMode="auto">
            <a:xfrm>
              <a:off x="1746" y="1449"/>
              <a:ext cx="594" cy="3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T</a:t>
              </a:r>
            </a:p>
          </p:txBody>
        </p:sp>
        <p:sp>
          <p:nvSpPr>
            <p:cNvPr id="46104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01650" y="2349500"/>
            <a:ext cx="1944688" cy="3960813"/>
            <a:chOff x="839" y="1480"/>
            <a:chExt cx="1225" cy="2495"/>
          </a:xfrm>
        </p:grpSpPr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2064" y="3657"/>
              <a:ext cx="0" cy="31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" name="Line 48"/>
            <p:cNvSpPr>
              <a:spLocks noChangeShapeType="1"/>
            </p:cNvSpPr>
            <p:nvPr/>
          </p:nvSpPr>
          <p:spPr bwMode="auto">
            <a:xfrm>
              <a:off x="839" y="1480"/>
              <a:ext cx="0" cy="24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839" y="1480"/>
              <a:ext cx="11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6102" name="Line 51"/>
            <p:cNvSpPr>
              <a:spLocks noChangeShapeType="1"/>
            </p:cNvSpPr>
            <p:nvPr/>
          </p:nvSpPr>
          <p:spPr bwMode="auto">
            <a:xfrm>
              <a:off x="839" y="3974"/>
              <a:ext cx="122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905272" name="AutoShape 56"/>
          <p:cNvSpPr>
            <a:spLocks/>
          </p:cNvSpPr>
          <p:nvPr/>
        </p:nvSpPr>
        <p:spPr bwMode="auto">
          <a:xfrm>
            <a:off x="5326063" y="1268413"/>
            <a:ext cx="1800225" cy="609600"/>
          </a:xfrm>
          <a:prstGeom prst="borderCallout1">
            <a:avLst>
              <a:gd name="adj1" fmla="val 18750"/>
              <a:gd name="adj2" fmla="val -4231"/>
              <a:gd name="adj3" fmla="val 133856"/>
              <a:gd name="adj4" fmla="val -71694"/>
            </a:avLst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+T | -T } 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7413624" y="2563813"/>
            <a:ext cx="1696215" cy="596900"/>
            <a:chOff x="4105" y="935"/>
            <a:chExt cx="952" cy="376"/>
          </a:xfrm>
          <a:solidFill>
            <a:srgbClr val="CCECFF"/>
          </a:solidFill>
        </p:grpSpPr>
        <p:sp>
          <p:nvSpPr>
            <p:cNvPr id="46099" name="AutoShape 17"/>
            <p:cNvSpPr>
              <a:spLocks noChangeArrowheads="1"/>
            </p:cNvSpPr>
            <p:nvPr/>
          </p:nvSpPr>
          <p:spPr bwMode="auto">
            <a:xfrm>
              <a:off x="4468" y="1026"/>
              <a:ext cx="589" cy="285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chemeClr val="bg2"/>
                  </a:solidFill>
                </a:rPr>
                <a:t>结束</a:t>
              </a:r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4150" y="935"/>
              <a:ext cx="2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6101" name="Line 57"/>
            <p:cNvSpPr>
              <a:spLocks noChangeShapeType="1"/>
            </p:cNvSpPr>
            <p:nvPr/>
          </p:nvSpPr>
          <p:spPr bwMode="auto">
            <a:xfrm>
              <a:off x="4105" y="1162"/>
              <a:ext cx="363" cy="0"/>
            </a:xfrm>
            <a:prstGeom prst="line">
              <a:avLst/>
            </a:prstGeom>
            <a:grp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/>
          </p:spPr>
          <p:txBody>
            <a:bodyPr lIns="92075" tIns="46038" rIns="92075" bIns="46038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097" name="Text Box 62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solidFill>
            <a:srgbClr val="FFEB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[</a:t>
            </a:r>
            <a:r>
              <a:rPr lang="zh-CN" altLang="en-US" sz="2800">
                <a:solidFill>
                  <a:schemeClr val="bg2"/>
                </a:solidFill>
              </a:rPr>
              <a:t>例</a:t>
            </a:r>
            <a:r>
              <a:rPr lang="en-US" altLang="zh-CN" sz="2800">
                <a:solidFill>
                  <a:schemeClr val="bg2"/>
                </a:solidFill>
              </a:rPr>
              <a:t>4-4]  E-&gt; T { +T | -T } </a:t>
            </a:r>
            <a:r>
              <a:rPr lang="zh-CN" altLang="en-US" sz="2800">
                <a:solidFill>
                  <a:schemeClr val="bg2"/>
                </a:solidFill>
              </a:rPr>
              <a:t>， </a:t>
            </a:r>
            <a:r>
              <a:rPr lang="en-US" altLang="zh-CN" sz="2800">
                <a:solidFill>
                  <a:schemeClr val="bg2"/>
                </a:solidFill>
              </a:rPr>
              <a:t>T-&gt; F { *F | /F } </a:t>
            </a:r>
          </a:p>
        </p:txBody>
      </p:sp>
      <p:sp>
        <p:nvSpPr>
          <p:cNvPr id="41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72" grpId="0" animBg="1" autoUpdateAnimBg="0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3"/>
          <p:cNvSpPr txBox="1">
            <a:spLocks noChangeArrowheads="1"/>
          </p:cNvSpPr>
          <p:nvPr/>
        </p:nvSpPr>
        <p:spPr bwMode="auto">
          <a:xfrm>
            <a:off x="3079750" y="640080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图</a:t>
            </a:r>
            <a:r>
              <a:rPr lang="en-US" altLang="zh-CN" sz="2400">
                <a:solidFill>
                  <a:schemeClr val="bg2"/>
                </a:solidFill>
              </a:rPr>
              <a:t>4-2  T</a:t>
            </a:r>
            <a:r>
              <a:rPr lang="zh-CN" altLang="en-US" sz="2400">
                <a:solidFill>
                  <a:schemeClr val="bg2"/>
                </a:solidFill>
              </a:rPr>
              <a:t>的分析程序 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182688" y="2074863"/>
            <a:ext cx="2828925" cy="1117600"/>
            <a:chOff x="2504" y="1599"/>
            <a:chExt cx="1782" cy="704"/>
          </a:xfrm>
        </p:grpSpPr>
        <p:sp>
          <p:nvSpPr>
            <p:cNvPr id="47142" name="AutoShape 78"/>
            <p:cNvSpPr>
              <a:spLocks noChangeArrowheads="1"/>
            </p:cNvSpPr>
            <p:nvPr/>
          </p:nvSpPr>
          <p:spPr bwMode="auto">
            <a:xfrm>
              <a:off x="2504" y="1875"/>
              <a:ext cx="1782" cy="4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 </a:t>
              </a:r>
              <a:r>
                <a:rPr lang="en-US" altLang="zh-CN" sz="2000">
                  <a:solidFill>
                    <a:schemeClr val="bg2"/>
                  </a:solidFill>
                </a:rPr>
                <a:t>==</a:t>
              </a:r>
              <a:r>
                <a:rPr lang="en-US" altLang="zh-CN" sz="2400">
                  <a:solidFill>
                    <a:schemeClr val="bg2"/>
                  </a:solidFill>
                </a:rPr>
                <a:t>‘*’</a:t>
              </a:r>
            </a:p>
          </p:txBody>
        </p:sp>
        <p:cxnSp>
          <p:nvCxnSpPr>
            <p:cNvPr id="47143" name="AutoShape 79"/>
            <p:cNvCxnSpPr>
              <a:cxnSpLocks noChangeShapeType="1"/>
              <a:stCxn id="47129" idx="2"/>
              <a:endCxn id="47142" idx="0"/>
            </p:cNvCxnSpPr>
            <p:nvPr/>
          </p:nvCxnSpPr>
          <p:spPr bwMode="auto">
            <a:xfrm>
              <a:off x="3390" y="1599"/>
              <a:ext cx="5" cy="276"/>
            </a:xfrm>
            <a:prstGeom prst="straightConnector1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8" name="AutoShape 80"/>
          <p:cNvSpPr>
            <a:spLocks noChangeArrowheads="1"/>
          </p:cNvSpPr>
          <p:nvPr/>
        </p:nvSpPr>
        <p:spPr bwMode="auto">
          <a:xfrm>
            <a:off x="1901825" y="549275"/>
            <a:ext cx="1362075" cy="565150"/>
          </a:xfrm>
          <a:prstGeom prst="flowChartTerminator">
            <a:avLst/>
          </a:prstGeom>
          <a:solidFill>
            <a:srgbClr val="CCE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2"/>
                </a:solidFill>
              </a:rPr>
              <a:t>开始</a:t>
            </a:r>
            <a:endParaRPr lang="en-US" altLang="zh-CN" sz="2400">
              <a:solidFill>
                <a:schemeClr val="bg2"/>
              </a:solidFill>
            </a:endParaRPr>
          </a:p>
        </p:txBody>
      </p:sp>
      <p:sp>
        <p:nvSpPr>
          <p:cNvPr id="47109" name="Rectangle 82"/>
          <p:cNvSpPr>
            <a:spLocks noChangeArrowheads="1"/>
          </p:cNvSpPr>
          <p:nvPr/>
        </p:nvSpPr>
        <p:spPr bwMode="auto">
          <a:xfrm>
            <a:off x="4349750" y="215900"/>
            <a:ext cx="2736850" cy="519113"/>
          </a:xfrm>
          <a:prstGeom prst="rect">
            <a:avLst/>
          </a:prstGeom>
          <a:solidFill>
            <a:srgbClr val="27BA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T-&gt; F { *F | /F }</a:t>
            </a: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1397000" y="3213100"/>
            <a:ext cx="2592388" cy="1471613"/>
            <a:chOff x="1292" y="2523"/>
            <a:chExt cx="1633" cy="927"/>
          </a:xfrm>
        </p:grpSpPr>
        <p:sp>
          <p:nvSpPr>
            <p:cNvPr id="47139" name="Line 84"/>
            <p:cNvSpPr>
              <a:spLocks noChangeShapeType="1"/>
            </p:cNvSpPr>
            <p:nvPr/>
          </p:nvSpPr>
          <p:spPr bwMode="auto">
            <a:xfrm>
              <a:off x="2064" y="2523"/>
              <a:ext cx="0" cy="5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40" name="Text Box 85"/>
            <p:cNvSpPr txBox="1">
              <a:spLocks noChangeArrowheads="1"/>
            </p:cNvSpPr>
            <p:nvPr/>
          </p:nvSpPr>
          <p:spPr bwMode="auto">
            <a:xfrm>
              <a:off x="2109" y="2568"/>
              <a:ext cx="2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7141" name="Rectangle 86"/>
            <p:cNvSpPr>
              <a:spLocks noChangeArrowheads="1"/>
            </p:cNvSpPr>
            <p:nvPr/>
          </p:nvSpPr>
          <p:spPr bwMode="auto">
            <a:xfrm>
              <a:off x="1292" y="3067"/>
              <a:ext cx="1633" cy="383"/>
            </a:xfrm>
            <a:prstGeom prst="rect">
              <a:avLst/>
            </a:prstGeom>
            <a:solidFill>
              <a:srgbClr val="B7D4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INPUTSYM=</a:t>
              </a:r>
              <a:r>
                <a:rPr lang="zh-CN" altLang="en-US" sz="1600">
                  <a:solidFill>
                    <a:schemeClr val="bg2"/>
                  </a:solidFill>
                </a:rPr>
                <a:t>下一个符号</a:t>
              </a:r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3989388" y="2492375"/>
            <a:ext cx="3621087" cy="679450"/>
            <a:chOff x="2925" y="2069"/>
            <a:chExt cx="2281" cy="428"/>
          </a:xfrm>
        </p:grpSpPr>
        <p:sp>
          <p:nvSpPr>
            <p:cNvPr id="47136" name="AutoShape 89"/>
            <p:cNvSpPr>
              <a:spLocks noChangeArrowheads="1"/>
            </p:cNvSpPr>
            <p:nvPr/>
          </p:nvSpPr>
          <p:spPr bwMode="auto">
            <a:xfrm>
              <a:off x="3424" y="2069"/>
              <a:ext cx="1782" cy="42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INPUTSYM</a:t>
              </a:r>
              <a:r>
                <a:rPr lang="en-US" altLang="zh-CN" sz="2000">
                  <a:solidFill>
                    <a:schemeClr val="bg2"/>
                  </a:solidFill>
                </a:rPr>
                <a:t> ==</a:t>
              </a:r>
              <a:r>
                <a:rPr lang="en-US" altLang="zh-CN" sz="2400">
                  <a:solidFill>
                    <a:schemeClr val="bg2"/>
                  </a:solidFill>
                </a:rPr>
                <a:t>‘/’</a:t>
              </a:r>
            </a:p>
          </p:txBody>
        </p:sp>
        <p:sp>
          <p:nvSpPr>
            <p:cNvPr id="47137" name="Text Box 90"/>
            <p:cNvSpPr txBox="1">
              <a:spLocks noChangeArrowheads="1"/>
            </p:cNvSpPr>
            <p:nvPr/>
          </p:nvSpPr>
          <p:spPr bwMode="auto">
            <a:xfrm>
              <a:off x="3061" y="2069"/>
              <a:ext cx="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7138" name="Line 91"/>
            <p:cNvSpPr>
              <a:spLocks noChangeShapeType="1"/>
            </p:cNvSpPr>
            <p:nvPr/>
          </p:nvSpPr>
          <p:spPr bwMode="auto">
            <a:xfrm>
              <a:off x="2925" y="2296"/>
              <a:ext cx="54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622550" y="3213100"/>
            <a:ext cx="3600450" cy="431800"/>
            <a:chOff x="1791" y="2160"/>
            <a:chExt cx="2268" cy="272"/>
          </a:xfrm>
        </p:grpSpPr>
        <p:sp>
          <p:nvSpPr>
            <p:cNvPr id="47133" name="Line 93"/>
            <p:cNvSpPr>
              <a:spLocks noChangeShapeType="1"/>
            </p:cNvSpPr>
            <p:nvPr/>
          </p:nvSpPr>
          <p:spPr bwMode="auto">
            <a:xfrm>
              <a:off x="4059" y="2160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34" name="Text Box 94"/>
            <p:cNvSpPr txBox="1">
              <a:spLocks noChangeArrowheads="1"/>
            </p:cNvSpPr>
            <p:nvPr/>
          </p:nvSpPr>
          <p:spPr bwMode="auto">
            <a:xfrm>
              <a:off x="3605" y="2160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Y</a:t>
              </a:r>
            </a:p>
          </p:txBody>
        </p:sp>
        <p:sp>
          <p:nvSpPr>
            <p:cNvPr id="47135" name="Line 95"/>
            <p:cNvSpPr>
              <a:spLocks noChangeShapeType="1"/>
            </p:cNvSpPr>
            <p:nvPr/>
          </p:nvSpPr>
          <p:spPr bwMode="auto">
            <a:xfrm>
              <a:off x="1791" y="2432"/>
              <a:ext cx="226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117725" y="4652963"/>
            <a:ext cx="942975" cy="1071562"/>
            <a:chOff x="1746" y="3430"/>
            <a:chExt cx="594" cy="675"/>
          </a:xfrm>
        </p:grpSpPr>
        <p:sp>
          <p:nvSpPr>
            <p:cNvPr id="47131" name="Rectangle 97"/>
            <p:cNvSpPr>
              <a:spLocks noChangeArrowheads="1"/>
            </p:cNvSpPr>
            <p:nvPr/>
          </p:nvSpPr>
          <p:spPr bwMode="auto">
            <a:xfrm>
              <a:off x="1746" y="3748"/>
              <a:ext cx="594" cy="3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47132" name="Line 98"/>
            <p:cNvSpPr>
              <a:spLocks noChangeShapeType="1"/>
            </p:cNvSpPr>
            <p:nvPr/>
          </p:nvSpPr>
          <p:spPr bwMode="auto">
            <a:xfrm>
              <a:off x="2064" y="3430"/>
              <a:ext cx="0" cy="31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2117725" y="1123950"/>
            <a:ext cx="942975" cy="950913"/>
            <a:chOff x="1746" y="1207"/>
            <a:chExt cx="594" cy="599"/>
          </a:xfrm>
        </p:grpSpPr>
        <p:sp>
          <p:nvSpPr>
            <p:cNvPr id="47129" name="Rectangle 100"/>
            <p:cNvSpPr>
              <a:spLocks noChangeArrowheads="1"/>
            </p:cNvSpPr>
            <p:nvPr/>
          </p:nvSpPr>
          <p:spPr bwMode="auto">
            <a:xfrm>
              <a:off x="1746" y="1449"/>
              <a:ext cx="594" cy="35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47130" name="Line 101"/>
            <p:cNvSpPr>
              <a:spLocks noChangeShapeType="1"/>
            </p:cNvSpPr>
            <p:nvPr/>
          </p:nvSpPr>
          <p:spPr bwMode="auto">
            <a:xfrm>
              <a:off x="2018" y="1207"/>
              <a:ext cx="0" cy="2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677863" y="2278063"/>
            <a:ext cx="1944687" cy="3960812"/>
            <a:chOff x="839" y="1480"/>
            <a:chExt cx="1225" cy="2495"/>
          </a:xfrm>
        </p:grpSpPr>
        <p:sp>
          <p:nvSpPr>
            <p:cNvPr id="47125" name="Line 103"/>
            <p:cNvSpPr>
              <a:spLocks noChangeShapeType="1"/>
            </p:cNvSpPr>
            <p:nvPr/>
          </p:nvSpPr>
          <p:spPr bwMode="auto">
            <a:xfrm>
              <a:off x="2064" y="3657"/>
              <a:ext cx="0" cy="31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26" name="Line 104"/>
            <p:cNvSpPr>
              <a:spLocks noChangeShapeType="1"/>
            </p:cNvSpPr>
            <p:nvPr/>
          </p:nvSpPr>
          <p:spPr bwMode="auto">
            <a:xfrm>
              <a:off x="839" y="1480"/>
              <a:ext cx="0" cy="249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27" name="Line 105"/>
            <p:cNvSpPr>
              <a:spLocks noChangeShapeType="1"/>
            </p:cNvSpPr>
            <p:nvPr/>
          </p:nvSpPr>
          <p:spPr bwMode="auto">
            <a:xfrm>
              <a:off x="839" y="1480"/>
              <a:ext cx="11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28" name="Line 106"/>
            <p:cNvSpPr>
              <a:spLocks noChangeShapeType="1"/>
            </p:cNvSpPr>
            <p:nvPr/>
          </p:nvSpPr>
          <p:spPr bwMode="auto">
            <a:xfrm>
              <a:off x="839" y="3974"/>
              <a:ext cx="122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886891" name="AutoShape 107"/>
          <p:cNvSpPr>
            <a:spLocks/>
          </p:cNvSpPr>
          <p:nvPr/>
        </p:nvSpPr>
        <p:spPr bwMode="auto">
          <a:xfrm>
            <a:off x="5502275" y="1196975"/>
            <a:ext cx="1800225" cy="609600"/>
          </a:xfrm>
          <a:prstGeom prst="borderCallout1">
            <a:avLst>
              <a:gd name="adj1" fmla="val 18750"/>
              <a:gd name="adj2" fmla="val -4231"/>
              <a:gd name="adj3" fmla="val 158856"/>
              <a:gd name="adj4" fmla="val -54583"/>
            </a:avLst>
          </a:prstGeom>
          <a:solidFill>
            <a:srgbClr val="00FF00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*F | /F } </a:t>
            </a:r>
          </a:p>
        </p:txBody>
      </p: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7535863" y="2486025"/>
            <a:ext cx="1501775" cy="596900"/>
            <a:chOff x="4105" y="935"/>
            <a:chExt cx="946" cy="376"/>
          </a:xfrm>
        </p:grpSpPr>
        <p:sp>
          <p:nvSpPr>
            <p:cNvPr id="47122" name="AutoShape 109"/>
            <p:cNvSpPr>
              <a:spLocks noChangeArrowheads="1"/>
            </p:cNvSpPr>
            <p:nvPr/>
          </p:nvSpPr>
          <p:spPr bwMode="auto">
            <a:xfrm>
              <a:off x="4468" y="1026"/>
              <a:ext cx="583" cy="285"/>
            </a:xfrm>
            <a:prstGeom prst="flowChartTerminator">
              <a:avLst/>
            </a:prstGeom>
            <a:solidFill>
              <a:srgbClr val="CCE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bg2"/>
                  </a:solidFill>
                </a:rPr>
                <a:t>结束</a:t>
              </a:r>
            </a:p>
          </p:txBody>
        </p:sp>
        <p:sp>
          <p:nvSpPr>
            <p:cNvPr id="47123" name="Text Box 110"/>
            <p:cNvSpPr txBox="1">
              <a:spLocks noChangeArrowheads="1"/>
            </p:cNvSpPr>
            <p:nvPr/>
          </p:nvSpPr>
          <p:spPr bwMode="auto">
            <a:xfrm>
              <a:off x="4150" y="935"/>
              <a:ext cx="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2"/>
                  </a:solidFill>
                </a:rPr>
                <a:t>N</a:t>
              </a:r>
            </a:p>
          </p:txBody>
        </p:sp>
        <p:sp>
          <p:nvSpPr>
            <p:cNvPr id="47124" name="Line 111"/>
            <p:cNvSpPr>
              <a:spLocks noChangeShapeType="1"/>
            </p:cNvSpPr>
            <p:nvPr/>
          </p:nvSpPr>
          <p:spPr bwMode="auto">
            <a:xfrm>
              <a:off x="4105" y="1162"/>
              <a:ext cx="3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886896" name="Rectangle 112"/>
          <p:cNvSpPr>
            <a:spLocks noChangeArrowheads="1"/>
          </p:cNvSpPr>
          <p:nvPr/>
        </p:nvSpPr>
        <p:spPr bwMode="auto">
          <a:xfrm>
            <a:off x="210260" y="2205831"/>
            <a:ext cx="7345362" cy="4105275"/>
          </a:xfrm>
          <a:prstGeom prst="rect">
            <a:avLst/>
          </a:prstGeom>
          <a:gradFill rotWithShape="1">
            <a:gsLst>
              <a:gs pos="0">
                <a:srgbClr val="FFFFCC">
                  <a:gamma/>
                  <a:shade val="46275"/>
                  <a:invGamma/>
                  <a:alpha val="53999"/>
                </a:srgbClr>
              </a:gs>
              <a:gs pos="50000">
                <a:srgbClr val="FFFFCC">
                  <a:alpha val="41000"/>
                </a:srgbClr>
              </a:gs>
              <a:gs pos="100000">
                <a:srgbClr val="FFFFCC">
                  <a:gamma/>
                  <a:shade val="46275"/>
                  <a:invGamma/>
                  <a:alpha val="53999"/>
                </a:srgbClr>
              </a:gs>
            </a:gsLst>
            <a:lin ang="5400000" scaled="1"/>
          </a:gradFill>
          <a:ln w="57150" algn="ctr">
            <a:solidFill>
              <a:srgbClr val="00FF00"/>
            </a:solidFill>
            <a:prstDash val="dashDot"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zh-CN" altLang="zh-CN">
              <a:solidFill>
                <a:srgbClr val="00FF00"/>
              </a:solidFill>
            </a:endParaRPr>
          </a:p>
        </p:txBody>
      </p:sp>
      <p:sp>
        <p:nvSpPr>
          <p:cNvPr id="4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8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8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91" grpId="0" animBg="1" autoUpdateAnimBg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33C69C-2043-4B8D-A453-9D3FCAFC0D98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4813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AABE6F-406C-41CD-B869-ED960FB6B6A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853488" cy="66992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4.4.2 TEST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语言的递归下降分析实现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214313" y="714375"/>
            <a:ext cx="8610600" cy="557053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TEST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语言的语法规则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(1)</a:t>
            </a: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&lt;program&gt; →{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}&lt;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main_declaration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 → 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ID’(‘ ‘ )’&lt;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main_declaration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&gt;→main’(‘ ‘ )’ &lt;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function_body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 ‘{‘&lt;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statement_list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&gt;’}’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declaration_stat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 |ε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   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&gt;→{&lt;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declaration_stat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&gt;}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6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declaration_stat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ID; 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6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statement_list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statement_list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&gt;&lt;statement&gt;| ε 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    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statement_list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&gt;→{&lt;statement&gt;}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E2E90D-50ED-4916-B6D9-B0EC71457478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1E165E-CBD6-4C83-A2FE-3E9C104C7AD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1245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TEST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语言的语法规则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(2)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>
              <a:buSzPct val="75000"/>
              <a:buFont typeface="+mj-lt"/>
              <a:buAutoNum type="arabicPeriod" startAt="8"/>
              <a:defRPr/>
            </a:pPr>
            <a:r>
              <a:rPr lang="en-US" altLang="en-US" dirty="0">
                <a:latin typeface="+mj-lt"/>
              </a:rPr>
              <a:t>&lt;statement&gt;→&lt;</a:t>
            </a:r>
            <a:r>
              <a:rPr lang="en-US" altLang="en-US" dirty="0" err="1">
                <a:latin typeface="+mj-lt"/>
              </a:rPr>
              <a:t>if_stat</a:t>
            </a:r>
            <a:r>
              <a:rPr lang="en-US" altLang="en-US" dirty="0">
                <a:latin typeface="+mj-lt"/>
              </a:rPr>
              <a:t>&gt;|&lt;</a:t>
            </a:r>
            <a:r>
              <a:rPr lang="en-US" altLang="en-US" dirty="0" err="1">
                <a:latin typeface="+mj-lt"/>
              </a:rPr>
              <a:t>while_stat</a:t>
            </a:r>
            <a:r>
              <a:rPr lang="en-US" altLang="en-US" dirty="0">
                <a:latin typeface="+mj-lt"/>
              </a:rPr>
              <a:t>&gt;|&lt;</a:t>
            </a:r>
            <a:r>
              <a:rPr lang="en-US" altLang="en-US" dirty="0" err="1">
                <a:latin typeface="+mj-lt"/>
              </a:rPr>
              <a:t>for_stat</a:t>
            </a:r>
            <a:r>
              <a:rPr lang="en-US" altLang="en-US" dirty="0">
                <a:latin typeface="+mj-lt"/>
              </a:rPr>
              <a:t>&gt;|&lt;</a:t>
            </a:r>
            <a:r>
              <a:rPr lang="en-US" altLang="en-US" dirty="0" err="1">
                <a:latin typeface="+mj-lt"/>
              </a:rPr>
              <a:t>read_stat</a:t>
            </a:r>
            <a:r>
              <a:rPr lang="en-US" altLang="en-US" dirty="0">
                <a:latin typeface="+mj-lt"/>
              </a:rPr>
              <a:t>&gt; </a:t>
            </a:r>
            <a:endParaRPr lang="zh-CN" altLang="en-US" dirty="0">
              <a:latin typeface="+mj-lt"/>
            </a:endParaRPr>
          </a:p>
          <a:p>
            <a:pPr marL="457200" indent="-457200">
              <a:buSzPct val="75000"/>
              <a:buFont typeface="Monotype Sorts" pitchFamily="2" charset="2"/>
              <a:buNone/>
              <a:defRPr/>
            </a:pPr>
            <a:r>
              <a:rPr lang="en-US" altLang="en-US" dirty="0">
                <a:latin typeface="+mj-lt"/>
              </a:rPr>
              <a:t>       |&lt;</a:t>
            </a:r>
            <a:r>
              <a:rPr lang="en-US" altLang="en-US" dirty="0" err="1">
                <a:latin typeface="+mj-lt"/>
              </a:rPr>
              <a:t>write_stat</a:t>
            </a:r>
            <a:r>
              <a:rPr lang="en-US" altLang="en-US" dirty="0">
                <a:latin typeface="+mj-lt"/>
              </a:rPr>
              <a:t>&gt;|&lt;</a:t>
            </a:r>
            <a:r>
              <a:rPr lang="en-US" altLang="en-US" dirty="0" err="1">
                <a:latin typeface="+mj-lt"/>
              </a:rPr>
              <a:t>compound_stat</a:t>
            </a:r>
            <a:r>
              <a:rPr lang="en-US" altLang="en-US" dirty="0">
                <a:latin typeface="+mj-lt"/>
              </a:rPr>
              <a:t>&gt; |&lt;</a:t>
            </a:r>
            <a:r>
              <a:rPr lang="en-US" altLang="en-US" dirty="0" err="1">
                <a:latin typeface="+mj-lt"/>
              </a:rPr>
              <a:t>expression_stat</a:t>
            </a:r>
            <a:r>
              <a:rPr lang="en-US" altLang="en-US" dirty="0">
                <a:latin typeface="+mj-lt"/>
              </a:rPr>
              <a:t>&gt;  | &lt; call _stat&gt;</a:t>
            </a:r>
            <a:endParaRPr lang="en-US" altLang="zh-CN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zh-CN" altLang="en-US" dirty="0">
                <a:latin typeface="+mj-lt"/>
              </a:rPr>
              <a:t> </a:t>
            </a: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if_stat</a:t>
            </a:r>
            <a:r>
              <a:rPr lang="en-US" dirty="0">
                <a:latin typeface="+mj-lt"/>
              </a:rPr>
              <a:t>&gt;→ if ‘(‘&lt;</a:t>
            </a:r>
            <a:r>
              <a:rPr lang="en-US" dirty="0" err="1">
                <a:latin typeface="+mj-lt"/>
              </a:rPr>
              <a:t>expr</a:t>
            </a:r>
            <a:r>
              <a:rPr lang="en-US" dirty="0">
                <a:latin typeface="+mj-lt"/>
              </a:rPr>
              <a:t>&gt;’)’ &lt;statement &gt; [else &lt; statement &gt;]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while_stat</a:t>
            </a:r>
            <a:r>
              <a:rPr lang="en-US" dirty="0">
                <a:latin typeface="+mj-lt"/>
              </a:rPr>
              <a:t>&gt;→ while ‘(‘&lt;</a:t>
            </a:r>
            <a:r>
              <a:rPr lang="en-US" dirty="0" err="1">
                <a:latin typeface="+mj-lt"/>
              </a:rPr>
              <a:t>expr</a:t>
            </a:r>
            <a:r>
              <a:rPr lang="en-US" dirty="0">
                <a:latin typeface="+mj-lt"/>
              </a:rPr>
              <a:t> &gt;’)’ &lt; statement &gt;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for_stat</a:t>
            </a:r>
            <a:r>
              <a:rPr lang="en-US" dirty="0">
                <a:latin typeface="+mj-lt"/>
              </a:rPr>
              <a:t>&gt;→ for’(‘&lt;</a:t>
            </a:r>
            <a:r>
              <a:rPr lang="en-US" dirty="0" err="1">
                <a:latin typeface="+mj-lt"/>
              </a:rPr>
              <a:t>expr</a:t>
            </a:r>
            <a:r>
              <a:rPr lang="en-US" dirty="0">
                <a:latin typeface="+mj-lt"/>
              </a:rPr>
              <a:t>&gt;;&lt;</a:t>
            </a:r>
            <a:r>
              <a:rPr lang="en-US" dirty="0" err="1">
                <a:latin typeface="+mj-lt"/>
              </a:rPr>
              <a:t>expr</a:t>
            </a:r>
            <a:r>
              <a:rPr lang="en-US" dirty="0">
                <a:latin typeface="+mj-lt"/>
              </a:rPr>
              <a:t>&gt;;&lt;</a:t>
            </a:r>
            <a:r>
              <a:rPr lang="en-US" dirty="0" err="1">
                <a:latin typeface="+mj-lt"/>
              </a:rPr>
              <a:t>expr</a:t>
            </a:r>
            <a:r>
              <a:rPr lang="en-US" dirty="0">
                <a:latin typeface="+mj-lt"/>
              </a:rPr>
              <a:t>&gt;’)’&lt;statement&gt;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 &lt;</a:t>
            </a:r>
            <a:r>
              <a:rPr lang="en-US" dirty="0" err="1">
                <a:latin typeface="+mj-lt"/>
              </a:rPr>
              <a:t>write_stat</a:t>
            </a:r>
            <a:r>
              <a:rPr lang="en-US" dirty="0">
                <a:latin typeface="+mj-lt"/>
              </a:rPr>
              <a:t>&gt;→write &lt;expression&gt;;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 &lt;</a:t>
            </a:r>
            <a:r>
              <a:rPr lang="en-US" dirty="0" err="1">
                <a:latin typeface="+mj-lt"/>
              </a:rPr>
              <a:t>read_stat</a:t>
            </a:r>
            <a:r>
              <a:rPr lang="en-US" dirty="0">
                <a:latin typeface="+mj-lt"/>
              </a:rPr>
              <a:t>&gt;→read ID;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compound_stat</a:t>
            </a:r>
            <a:r>
              <a:rPr lang="en-US" dirty="0">
                <a:latin typeface="+mj-lt"/>
              </a:rPr>
              <a:t>&gt;→’{‘&lt;</a:t>
            </a:r>
            <a:r>
              <a:rPr lang="en-US" dirty="0" err="1">
                <a:latin typeface="+mj-lt"/>
              </a:rPr>
              <a:t>statement_list</a:t>
            </a:r>
            <a:r>
              <a:rPr lang="en-US" dirty="0">
                <a:latin typeface="+mj-lt"/>
              </a:rPr>
              <a:t>&gt;’}’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expression_stat</a:t>
            </a:r>
            <a:r>
              <a:rPr lang="en-US" dirty="0">
                <a:latin typeface="+mj-lt"/>
              </a:rPr>
              <a:t>&gt;→&lt; expression &gt;;|; </a:t>
            </a: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9"/>
              <a:defRPr/>
            </a:pPr>
            <a:r>
              <a:rPr lang="en-US" dirty="0">
                <a:latin typeface="+mj-lt"/>
              </a:rPr>
              <a:t>&lt; call _stat&gt;→ call ID’(‘’ ‘)</a:t>
            </a:r>
            <a:r>
              <a:rPr lang="en-US" i="1" dirty="0">
                <a:latin typeface="+mj-lt"/>
              </a:rPr>
              <a:t> </a:t>
            </a:r>
            <a:endParaRPr lang="en-US" altLang="zh-CN" dirty="0">
              <a:latin typeface="+mj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D17D05-D258-45E2-93B0-76462ABA2EFC}" type="datetime1">
              <a:rPr lang="zh-CN" altLang="en-US" smtClean="0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C15AD-8444-4416-9F06-6A76ECCFB52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42938"/>
            <a:ext cx="9144000" cy="44624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TEST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语言的语法规则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(3)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17"/>
              <a:defRPr/>
            </a:pPr>
            <a:r>
              <a:rPr lang="en-US" dirty="0">
                <a:latin typeface="+mj-lt"/>
              </a:rPr>
              <a:t>&lt; expression &gt;→ ID=&lt;</a:t>
            </a:r>
            <a:r>
              <a:rPr lang="en-US" dirty="0" err="1">
                <a:latin typeface="+mj-lt"/>
              </a:rPr>
              <a:t>bool_expr</a:t>
            </a:r>
            <a:r>
              <a:rPr lang="en-US" dirty="0">
                <a:latin typeface="+mj-lt"/>
              </a:rPr>
              <a:t>&gt;|&lt;</a:t>
            </a:r>
            <a:r>
              <a:rPr lang="en-US" dirty="0" err="1">
                <a:latin typeface="+mj-lt"/>
              </a:rPr>
              <a:t>bool_expr</a:t>
            </a:r>
            <a:r>
              <a:rPr lang="en-US" dirty="0">
                <a:latin typeface="+mj-lt"/>
              </a:rPr>
              <a:t>&gt;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17"/>
              <a:defRPr/>
            </a:pP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bool_expr</a:t>
            </a:r>
            <a:r>
              <a:rPr lang="en-US" dirty="0">
                <a:latin typeface="+mj-lt"/>
              </a:rPr>
              <a:t>&gt;</a:t>
            </a:r>
            <a:r>
              <a:rPr lang="en-US" altLang="zh-CN" dirty="0"/>
              <a:t> → </a:t>
            </a:r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additive_expr</a:t>
            </a:r>
            <a:r>
              <a:rPr lang="en-US" dirty="0">
                <a:latin typeface="+mj-lt"/>
              </a:rPr>
              <a:t>&gt;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Monotype Sorts" pitchFamily="2" charset="2"/>
              <a:buNone/>
              <a:defRPr/>
            </a:pPr>
            <a:r>
              <a:rPr lang="en-US" dirty="0">
                <a:latin typeface="+mj-lt"/>
              </a:rPr>
              <a:t>              |&lt; </a:t>
            </a:r>
            <a:r>
              <a:rPr lang="en-US" dirty="0" err="1">
                <a:latin typeface="+mj-lt"/>
              </a:rPr>
              <a:t>additive_expr</a:t>
            </a:r>
            <a:r>
              <a:rPr lang="en-US" dirty="0">
                <a:latin typeface="+mj-lt"/>
              </a:rPr>
              <a:t> &gt;(&gt;|&lt;|&gt;=|&lt;=|==|!=)&lt; </a:t>
            </a:r>
            <a:r>
              <a:rPr lang="en-US" dirty="0" err="1">
                <a:latin typeface="+mj-lt"/>
              </a:rPr>
              <a:t>additive_expr</a:t>
            </a:r>
            <a:r>
              <a:rPr lang="en-US" dirty="0">
                <a:latin typeface="+mj-lt"/>
              </a:rPr>
              <a:t> &gt;</a:t>
            </a: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19"/>
              <a:defRPr/>
            </a:pPr>
            <a:r>
              <a:rPr lang="en-US" dirty="0">
                <a:latin typeface="+mj-lt"/>
              </a:rPr>
              <a:t>&lt; </a:t>
            </a:r>
            <a:r>
              <a:rPr lang="en-US" dirty="0" err="1">
                <a:latin typeface="+mj-lt"/>
              </a:rPr>
              <a:t>additive_expr</a:t>
            </a:r>
            <a:r>
              <a:rPr lang="en-US" dirty="0">
                <a:latin typeface="+mj-lt"/>
              </a:rPr>
              <a:t>&gt;→&lt;term&gt;{(+|-)&lt; term &gt;} 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19"/>
              <a:defRPr/>
            </a:pPr>
            <a:r>
              <a:rPr lang="en-US" dirty="0">
                <a:latin typeface="+mj-lt"/>
              </a:rPr>
              <a:t> &lt; term &gt;→&lt;factor&gt;{(*| /)&lt; factor &gt;} </a:t>
            </a:r>
            <a:endParaRPr lang="zh-CN" altLang="en-US" dirty="0">
              <a:latin typeface="+mj-lt"/>
            </a:endParaRPr>
          </a:p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 startAt="19"/>
              <a:defRPr/>
            </a:pPr>
            <a:r>
              <a:rPr lang="en-US" dirty="0">
                <a:latin typeface="+mj-lt"/>
              </a:rPr>
              <a:t>&lt; factor &gt;→’(‘&lt; </a:t>
            </a:r>
            <a:r>
              <a:rPr lang="en-US" dirty="0" err="1">
                <a:latin typeface="+mj-lt"/>
              </a:rPr>
              <a:t>additive_expr</a:t>
            </a:r>
            <a:r>
              <a:rPr lang="en-US" dirty="0">
                <a:latin typeface="+mj-lt"/>
              </a:rPr>
              <a:t> &gt;’)’|ID|NUM</a:t>
            </a:r>
            <a:endParaRPr lang="zh-CN" altLang="en-US" dirty="0">
              <a:latin typeface="+mj-lt"/>
            </a:endParaRPr>
          </a:p>
          <a:p>
            <a:pPr algn="just" eaLnBrk="1" hangingPunct="1">
              <a:spcBef>
                <a:spcPct val="50000"/>
              </a:spcBef>
              <a:defRPr/>
            </a:pPr>
            <a:endParaRPr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D17D05-D258-45E2-93B0-76462ABA2EFC}" type="datetime1">
              <a:rPr lang="zh-CN" altLang="en-US" smtClean="0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960760-F287-4666-8933-01F83F2BFF0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22275" y="1196975"/>
            <a:ext cx="3779838" cy="3786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function f()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{int a;int b;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read a;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if (a==10) b=5;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else b=2*(a+3);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write b;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3438" y="1196975"/>
            <a:ext cx="3673475" cy="2492375"/>
          </a:xfrm>
          <a:prstGeom prst="rect">
            <a:avLst/>
          </a:prstGeom>
          <a:solidFill>
            <a:srgbClr val="CCECFF"/>
          </a:solidFill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+mj-lt"/>
              </a:rPr>
              <a:t>main()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+mj-lt"/>
              </a:rPr>
              <a:t>{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+mj-lt"/>
              </a:rPr>
              <a:t>call f();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+mj-lt"/>
              </a:rPr>
              <a:t>}</a:t>
            </a:r>
            <a:endParaRPr lang="zh-CN" altLang="en-US" dirty="0">
              <a:latin typeface="+mj-lt"/>
            </a:endParaRPr>
          </a:p>
          <a:p>
            <a:pPr>
              <a:defRPr/>
            </a:pPr>
            <a:endParaRPr lang="zh-CN" altLang="en-US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71713" y="14288"/>
            <a:ext cx="3987800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TEST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源程序（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if2.t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D17D05-D258-45E2-93B0-76462ABA2EFC}" type="datetime1">
              <a:rPr lang="zh-CN" altLang="en-US" smtClean="0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B1167C-CA76-407F-878C-93B24856958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571500" y="1285875"/>
            <a:ext cx="3063875" cy="3786188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function f( 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{int a;int b;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read a;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if (a==10) b=5;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else b=2*(a+3);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write b;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4826000" y="109538"/>
            <a:ext cx="3417888" cy="3784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function p( 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{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int c;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read c;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c=c*5;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write c;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2230" name="文本框 1"/>
          <p:cNvSpPr txBox="1">
            <a:spLocks noChangeArrowheads="1"/>
          </p:cNvSpPr>
          <p:nvPr/>
        </p:nvSpPr>
        <p:spPr bwMode="auto">
          <a:xfrm>
            <a:off x="4867275" y="4071938"/>
            <a:ext cx="3376613" cy="26765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main ( )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{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call f( );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call p( );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cs typeface="Times New Roman" panose="02020603050405020304" pitchFamily="18" charset="0"/>
              </a:rPr>
              <a:t>}</a:t>
            </a: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925" y="109538"/>
            <a:ext cx="3987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TEST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源程序（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if3.t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642938" y="2357438"/>
            <a:ext cx="82296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4572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Tx/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2"/>
                </a:solidFill>
              </a:rPr>
              <a:t>调用</a:t>
            </a:r>
            <a:r>
              <a:rPr lang="en-US" altLang="zh-CN">
                <a:solidFill>
                  <a:schemeClr val="bg2"/>
                </a:solidFill>
              </a:rPr>
              <a:t>program( )</a:t>
            </a:r>
            <a:r>
              <a:rPr lang="zh-CN" altLang="en-US">
                <a:solidFill>
                  <a:schemeClr val="bg2"/>
                </a:solidFill>
              </a:rPr>
              <a:t>开始进行语法分析</a:t>
            </a:r>
            <a:r>
              <a:rPr lang="en-US" altLang="zh-CN">
                <a:solidFill>
                  <a:schemeClr val="bg2"/>
                </a:solidFill>
              </a:rPr>
              <a:t>(73)</a:t>
            </a:r>
            <a:endParaRPr lang="zh-CN" altLang="en-US">
              <a:solidFill>
                <a:schemeClr val="bg2"/>
              </a:solidFill>
            </a:endParaRPr>
          </a:p>
          <a:p>
            <a:pPr lvl="1" eaLnBrk="1" hangingPunct="1">
              <a:spcBef>
                <a:spcPct val="50000"/>
              </a:spcBef>
              <a:buClrTx/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2"/>
                </a:solidFill>
              </a:rPr>
              <a:t>函数返回值</a:t>
            </a:r>
          </a:p>
          <a:p>
            <a:pPr lvl="2" eaLnBrk="1" hangingPunct="1">
              <a:spcBef>
                <a:spcPct val="50000"/>
              </a:spcBef>
              <a:buClrTx/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chemeClr val="bg2"/>
                </a:solidFill>
              </a:rPr>
              <a:t>0</a:t>
            </a:r>
            <a:r>
              <a:rPr lang="zh-CN" altLang="en-US" sz="2800">
                <a:solidFill>
                  <a:schemeClr val="bg2"/>
                </a:solidFill>
              </a:rPr>
              <a:t>：没有错误；</a:t>
            </a:r>
          </a:p>
          <a:p>
            <a:pPr lvl="2" eaLnBrk="1" hangingPunct="1">
              <a:spcBef>
                <a:spcPct val="50000"/>
              </a:spcBef>
              <a:buClrTx/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</a:rPr>
              <a:t>大于</a:t>
            </a:r>
            <a:r>
              <a:rPr lang="en-US" altLang="zh-CN" sz="2800">
                <a:solidFill>
                  <a:schemeClr val="bg2"/>
                </a:solidFill>
              </a:rPr>
              <a:t>0</a:t>
            </a:r>
            <a:r>
              <a:rPr lang="zh-CN" altLang="en-US" sz="2800">
                <a:solidFill>
                  <a:schemeClr val="bg2"/>
                </a:solidFill>
              </a:rPr>
              <a:t>：有错误。一旦发现错误立即返回，并报告错误信息。</a:t>
            </a:r>
          </a:p>
        </p:txBody>
      </p:sp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2214563" y="0"/>
            <a:ext cx="467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语法分析程序</a:t>
            </a:r>
            <a:r>
              <a:rPr lang="en-US" altLang="zh-CN" sz="32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TESTparse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8" y="642938"/>
            <a:ext cx="8501062" cy="64611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SzPct val="75000"/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&lt;program&gt; →{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fun_declaration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} &lt;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main_declaration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&gt;</a:t>
            </a:r>
            <a:endParaRPr lang="zh-CN" alt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973E54-49F3-49BC-9D8B-F7D5AEE1DF1F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5427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751DF-5210-4582-86BC-D1721F115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00013" y="404813"/>
            <a:ext cx="9029700" cy="66167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//&lt;expr&gt;::= </a:t>
            </a:r>
            <a:r>
              <a:rPr lang="en-US" altLang="zh-CN" sz="2400" dirty="0">
                <a:solidFill>
                  <a:schemeClr val="bg1"/>
                </a:solidFill>
              </a:rPr>
              <a:t>ID</a:t>
            </a:r>
            <a:r>
              <a:rPr lang="en-US" altLang="zh-CN" dirty="0">
                <a:solidFill>
                  <a:srgbClr val="808000"/>
                </a:solidFill>
              </a:rPr>
              <a:t>=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CC00FF"/>
                </a:solidFill>
              </a:rPr>
              <a:t>&lt;</a:t>
            </a:r>
            <a:r>
              <a:rPr lang="en-US" altLang="zh-CN" sz="2400" dirty="0" err="1">
                <a:solidFill>
                  <a:srgbClr val="CC00FF"/>
                </a:solidFill>
              </a:rPr>
              <a:t>bool_expr</a:t>
            </a:r>
            <a:r>
              <a:rPr lang="en-US" altLang="zh-CN" sz="2400" dirty="0">
                <a:solidFill>
                  <a:srgbClr val="CC00FF"/>
                </a:solidFill>
              </a:rPr>
              <a:t>&gt;</a:t>
            </a:r>
            <a:r>
              <a:rPr lang="en-US" altLang="zh-CN" sz="2400" dirty="0">
                <a:solidFill>
                  <a:srgbClr val="996600"/>
                </a:solidFill>
              </a:rPr>
              <a:t>  | </a:t>
            </a:r>
            <a:r>
              <a:rPr lang="en-US" altLang="zh-CN" sz="2400" dirty="0">
                <a:solidFill>
                  <a:srgbClr val="993300"/>
                </a:solidFill>
              </a:rPr>
              <a:t>&lt;</a:t>
            </a:r>
            <a:r>
              <a:rPr lang="en-US" altLang="zh-CN" sz="2400" dirty="0" err="1">
                <a:solidFill>
                  <a:srgbClr val="993300"/>
                </a:solidFill>
              </a:rPr>
              <a:t>bool_expr</a:t>
            </a:r>
            <a:r>
              <a:rPr lang="en-US" altLang="zh-CN" sz="2400" dirty="0">
                <a:solidFill>
                  <a:srgbClr val="993300"/>
                </a:solidFill>
              </a:rPr>
              <a:t>&gt;</a:t>
            </a:r>
            <a:endParaRPr lang="en-US" altLang="zh-CN" sz="2400" dirty="0">
              <a:solidFill>
                <a:srgbClr val="9933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</a:rPr>
              <a:t> expression()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{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</a:t>
            </a:r>
            <a:r>
              <a:rPr lang="en-US" altLang="zh-CN" sz="2400" dirty="0">
                <a:solidFill>
                  <a:srgbClr val="663300"/>
                </a:solidFill>
              </a:rPr>
              <a:t>if</a:t>
            </a:r>
            <a:r>
              <a:rPr lang="en-US" altLang="zh-CN" sz="2400" dirty="0">
                <a:solidFill>
                  <a:schemeClr val="bg2"/>
                </a:solidFill>
              </a:rPr>
              <a:t> (</a:t>
            </a:r>
            <a:r>
              <a:rPr lang="en-US" altLang="zh-CN" sz="2400" dirty="0" err="1">
                <a:solidFill>
                  <a:schemeClr val="bg2"/>
                </a:solidFill>
              </a:rPr>
              <a:t>strcmp</a:t>
            </a:r>
            <a:r>
              <a:rPr lang="en-US" altLang="zh-CN" sz="2400" dirty="0">
                <a:solidFill>
                  <a:schemeClr val="bg2"/>
                </a:solidFill>
              </a:rPr>
              <a:t>(token, "</a:t>
            </a:r>
            <a:r>
              <a:rPr lang="en-US" altLang="zh-CN" sz="2400" dirty="0">
                <a:solidFill>
                  <a:schemeClr val="bg1"/>
                </a:solidFill>
              </a:rPr>
              <a:t>ID</a:t>
            </a:r>
            <a:r>
              <a:rPr lang="en-US" altLang="zh-CN" sz="2400" dirty="0">
                <a:solidFill>
                  <a:schemeClr val="bg2"/>
                </a:solidFill>
              </a:rPr>
              <a:t>") == 0){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fileadd</a:t>
            </a:r>
            <a:r>
              <a:rPr lang="en-US" altLang="zh-CN" sz="2400" dirty="0">
                <a:solidFill>
                  <a:schemeClr val="bg2"/>
                </a:solidFill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</a:rPr>
              <a:t>ftell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fpTokenin</a:t>
            </a:r>
            <a:r>
              <a:rPr lang="en-US" altLang="zh-CN" sz="2400" dirty="0">
                <a:solidFill>
                  <a:schemeClr val="bg2"/>
                </a:solidFill>
              </a:rPr>
              <a:t>); //</a:t>
            </a:r>
            <a:r>
              <a:rPr lang="zh-CN" altLang="en-US" sz="2400" dirty="0">
                <a:solidFill>
                  <a:schemeClr val="bg2"/>
                </a:solidFill>
              </a:rPr>
              <a:t>记住当前文件位置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fscanf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fpTokenin</a:t>
            </a:r>
            <a:r>
              <a:rPr lang="en-US" altLang="zh-CN" sz="2400" dirty="0">
                <a:solidFill>
                  <a:schemeClr val="bg2"/>
                </a:solidFill>
              </a:rPr>
              <a:t>, "%s %s\n", &amp;token2, &amp;token3);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if (</a:t>
            </a:r>
            <a:r>
              <a:rPr lang="en-US" altLang="zh-CN" sz="2400" dirty="0" err="1">
                <a:solidFill>
                  <a:schemeClr val="bg2"/>
                </a:solidFill>
              </a:rPr>
              <a:t>strcmp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>
                <a:solidFill>
                  <a:srgbClr val="FF3300"/>
                </a:solidFill>
              </a:rPr>
              <a:t>token2</a:t>
            </a:r>
            <a:r>
              <a:rPr lang="en-US" altLang="zh-CN" sz="2400" dirty="0">
                <a:solidFill>
                  <a:schemeClr val="bg2"/>
                </a:solidFill>
              </a:rPr>
              <a:t>, "</a:t>
            </a:r>
            <a:r>
              <a:rPr lang="en-US" altLang="zh-CN" dirty="0">
                <a:solidFill>
                  <a:srgbClr val="808000"/>
                </a:solidFill>
              </a:rPr>
              <a:t>=</a:t>
            </a:r>
            <a:r>
              <a:rPr lang="en-US" altLang="zh-CN" sz="2400" dirty="0">
                <a:solidFill>
                  <a:schemeClr val="bg2"/>
                </a:solidFill>
              </a:rPr>
              <a:t>") == 0)  {//'='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= lookup(token1, &amp;</a:t>
            </a:r>
            <a:r>
              <a:rPr lang="en-US" altLang="zh-CN" sz="2400" dirty="0" err="1">
                <a:solidFill>
                  <a:schemeClr val="bg2"/>
                </a:solidFill>
              </a:rPr>
              <a:t>symbolPos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    if(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&gt; 0) return(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    if(!symbol[</a:t>
            </a:r>
            <a:r>
              <a:rPr lang="en-US" altLang="zh-CN" sz="2400" dirty="0" err="1">
                <a:solidFill>
                  <a:schemeClr val="bg2"/>
                </a:solidFill>
              </a:rPr>
              <a:t>symbolPos</a:t>
            </a:r>
            <a:r>
              <a:rPr lang="en-US" altLang="zh-CN" sz="2400" dirty="0">
                <a:solidFill>
                  <a:schemeClr val="bg2"/>
                </a:solidFill>
              </a:rPr>
              <a:t>].kind==variable) return 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=36);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fscanf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fpTokenin</a:t>
            </a:r>
            <a:r>
              <a:rPr lang="en-US" altLang="zh-CN" sz="2400" dirty="0">
                <a:solidFill>
                  <a:schemeClr val="bg2"/>
                </a:solidFill>
              </a:rPr>
              <a:t>, "%s %s\n", &amp;token, &amp;token1);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= </a:t>
            </a:r>
            <a:r>
              <a:rPr lang="en-US" altLang="zh-CN" sz="2400" dirty="0" err="1">
                <a:solidFill>
                  <a:srgbClr val="CC00FF"/>
                </a:solidFill>
              </a:rPr>
              <a:t>bool_expr</a:t>
            </a:r>
            <a:r>
              <a:rPr lang="en-US" altLang="zh-CN" sz="2400" dirty="0">
                <a:solidFill>
                  <a:srgbClr val="CC00FF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else { </a:t>
            </a:r>
            <a:r>
              <a:rPr lang="en-US" altLang="zh-CN" sz="2400" dirty="0" err="1">
                <a:solidFill>
                  <a:schemeClr val="bg2"/>
                </a:solidFill>
              </a:rPr>
              <a:t>fseek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fpTokenin</a:t>
            </a:r>
            <a:r>
              <a:rPr lang="en-US" altLang="zh-CN" sz="2400" dirty="0">
                <a:solidFill>
                  <a:schemeClr val="bg2"/>
                </a:solidFill>
              </a:rPr>
              <a:t>, </a:t>
            </a:r>
            <a:r>
              <a:rPr lang="en-US" altLang="zh-CN" sz="2400" dirty="0" err="1">
                <a:solidFill>
                  <a:schemeClr val="bg2"/>
                </a:solidFill>
              </a:rPr>
              <a:t>fileadd</a:t>
            </a:r>
            <a:r>
              <a:rPr lang="en-US" altLang="zh-CN" sz="2400" dirty="0">
                <a:solidFill>
                  <a:schemeClr val="bg2"/>
                </a:solidFill>
              </a:rPr>
              <a:t>, 0); //</a:t>
            </a:r>
            <a:r>
              <a:rPr lang="zh-CN" altLang="en-US" sz="2400" dirty="0">
                <a:solidFill>
                  <a:srgbClr val="008A3E"/>
                </a:solidFill>
              </a:rPr>
              <a:t>文件指针回退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</a:rPr>
              <a:t>                        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= </a:t>
            </a:r>
            <a:r>
              <a:rPr lang="en-US" altLang="zh-CN" sz="2400" dirty="0" err="1">
                <a:solidFill>
                  <a:srgbClr val="993300"/>
                </a:solidFill>
              </a:rPr>
              <a:t>bool_expr</a:t>
            </a:r>
            <a:r>
              <a:rPr lang="en-US" altLang="zh-CN" sz="2400" dirty="0">
                <a:solidFill>
                  <a:srgbClr val="993300"/>
                </a:solidFill>
              </a:rPr>
              <a:t>();   </a:t>
            </a:r>
            <a:r>
              <a:rPr lang="en-US" altLang="zh-CN" sz="2400" dirty="0">
                <a:solidFill>
                  <a:schemeClr val="bg2"/>
                </a:solidFill>
              </a:rPr>
              <a:t>if(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&gt; 0) return(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else 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993300"/>
                </a:solidFill>
              </a:rPr>
              <a:t>= </a:t>
            </a:r>
            <a:r>
              <a:rPr lang="en-US" altLang="zh-CN" sz="2400" dirty="0" err="1">
                <a:solidFill>
                  <a:srgbClr val="993300"/>
                </a:solidFill>
              </a:rPr>
              <a:t>bool_expr</a:t>
            </a:r>
            <a:r>
              <a:rPr lang="en-US" altLang="zh-CN" sz="2400" dirty="0">
                <a:solidFill>
                  <a:srgbClr val="9933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return(</a:t>
            </a:r>
            <a:r>
              <a:rPr lang="en-US" altLang="zh-CN" sz="2400" dirty="0" err="1">
                <a:solidFill>
                  <a:schemeClr val="bg2"/>
                </a:solidFill>
              </a:rPr>
              <a:t>es</a:t>
            </a:r>
            <a:r>
              <a:rPr lang="en-US" altLang="zh-CN" sz="2400" dirty="0">
                <a:solidFill>
                  <a:schemeClr val="bg2"/>
                </a:solidFill>
              </a:rPr>
              <a:t>);}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809625" y="-111125"/>
            <a:ext cx="73453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>
                <a:solidFill>
                  <a:schemeClr val="bg1"/>
                </a:solidFill>
              </a:rPr>
              <a:t>&lt;expr&gt; </a:t>
            </a:r>
            <a:r>
              <a:rPr lang="zh-CN" altLang="en-US">
                <a:solidFill>
                  <a:schemeClr val="bg1"/>
                </a:solidFill>
              </a:rPr>
              <a:t>的递归子程序</a:t>
            </a:r>
            <a:r>
              <a:rPr lang="en-US" altLang="zh-CN">
                <a:solidFill>
                  <a:schemeClr val="bg1"/>
                </a:solidFill>
              </a:rPr>
              <a:t>(499)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20151" y="6629400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73338" y="971550"/>
            <a:ext cx="6537325" cy="460375"/>
          </a:xfrm>
          <a:prstGeom prst="rect">
            <a:avLst/>
          </a:prstGeom>
          <a:solidFill>
            <a:srgbClr val="E1FFFF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ID</a:t>
            </a:r>
            <a:r>
              <a:rPr lang="zh-CN" altLang="en-US" sz="2400" dirty="0">
                <a:solidFill>
                  <a:schemeClr val="bg2"/>
                </a:solidFill>
              </a:rPr>
              <a:t>与</a:t>
            </a:r>
            <a:r>
              <a:rPr lang="en-US" altLang="zh-CN" sz="2400" dirty="0">
                <a:solidFill>
                  <a:srgbClr val="993300"/>
                </a:solidFill>
              </a:rPr>
              <a:t>&lt;</a:t>
            </a:r>
            <a:r>
              <a:rPr lang="en-US" altLang="zh-CN" sz="2400" dirty="0" err="1">
                <a:solidFill>
                  <a:srgbClr val="993300"/>
                </a:solidFill>
              </a:rPr>
              <a:t>bool_expr</a:t>
            </a:r>
            <a:r>
              <a:rPr lang="en-US" altLang="zh-CN" sz="2400" dirty="0">
                <a:solidFill>
                  <a:srgbClr val="993300"/>
                </a:solidFill>
              </a:rPr>
              <a:t>&gt;</a:t>
            </a:r>
            <a:r>
              <a:rPr lang="zh-CN" altLang="en-US" sz="2400" dirty="0">
                <a:solidFill>
                  <a:schemeClr val="bg2"/>
                </a:solidFill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</a:rPr>
              <a:t>FIRST</a:t>
            </a:r>
            <a:r>
              <a:rPr lang="zh-CN" altLang="en-US" sz="2400" dirty="0">
                <a:solidFill>
                  <a:schemeClr val="bg2"/>
                </a:solidFill>
              </a:rPr>
              <a:t>集合相交，都包含</a:t>
            </a:r>
            <a:r>
              <a:rPr lang="en-US" altLang="zh-CN" sz="2400" dirty="0">
                <a:solidFill>
                  <a:schemeClr val="bg2"/>
                </a:solidFill>
              </a:rPr>
              <a:t>ID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286375" y="2789238"/>
            <a:ext cx="3733800" cy="13239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</a:rPr>
              <a:t>超前读一个符号</a:t>
            </a:r>
            <a:r>
              <a:rPr lang="en-US" altLang="zh-CN" sz="2000" dirty="0">
                <a:solidFill>
                  <a:srgbClr val="FF3300"/>
                </a:solidFill>
              </a:rPr>
              <a:t>token2</a:t>
            </a:r>
            <a:r>
              <a:rPr lang="zh-CN" altLang="en-US" sz="2000" dirty="0">
                <a:solidFill>
                  <a:schemeClr val="bg2"/>
                </a:solidFill>
              </a:rPr>
              <a:t>：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是‘</a:t>
            </a:r>
            <a:r>
              <a:rPr lang="en-US" altLang="zh-CN" sz="2000" dirty="0">
                <a:solidFill>
                  <a:srgbClr val="3333FF"/>
                </a:solidFill>
              </a:rPr>
              <a:t>=’</a:t>
            </a:r>
            <a:r>
              <a:rPr lang="zh-CN" altLang="en-US" sz="2000" dirty="0">
                <a:solidFill>
                  <a:srgbClr val="3333FF"/>
                </a:solidFill>
              </a:rPr>
              <a:t>：</a:t>
            </a:r>
            <a:r>
              <a:rPr lang="zh-CN" altLang="en-US" sz="2000" dirty="0">
                <a:solidFill>
                  <a:schemeClr val="bg2"/>
                </a:solidFill>
              </a:rPr>
              <a:t>进入赋值表达式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FF"/>
                </a:solidFill>
              </a:rPr>
              <a:t>不是‘</a:t>
            </a:r>
            <a:r>
              <a:rPr lang="en-US" altLang="zh-CN" sz="2000" dirty="0">
                <a:solidFill>
                  <a:srgbClr val="3333FF"/>
                </a:solidFill>
              </a:rPr>
              <a:t>=’</a:t>
            </a:r>
            <a:r>
              <a:rPr lang="zh-CN" altLang="en-US" sz="2000" dirty="0">
                <a:solidFill>
                  <a:srgbClr val="3333FF"/>
                </a:solidFill>
              </a:rPr>
              <a:t>：进入</a:t>
            </a:r>
            <a:r>
              <a:rPr lang="en-US" altLang="zh-CN" sz="2000" dirty="0">
                <a:solidFill>
                  <a:srgbClr val="663300"/>
                </a:solidFill>
              </a:rPr>
              <a:t>&lt;</a:t>
            </a:r>
            <a:r>
              <a:rPr lang="en-US" altLang="zh-CN" sz="2000" dirty="0" err="1">
                <a:solidFill>
                  <a:srgbClr val="663300"/>
                </a:solidFill>
              </a:rPr>
              <a:t>bool_expr</a:t>
            </a:r>
            <a:r>
              <a:rPr lang="en-US" altLang="zh-CN" sz="2000" dirty="0">
                <a:solidFill>
                  <a:srgbClr val="663300"/>
                </a:solidFill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</a:rPr>
              <a:t>，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</a:rPr>
              <a:t>并将超前读的符号退回。</a:t>
            </a:r>
          </a:p>
        </p:txBody>
      </p:sp>
      <p:sp>
        <p:nvSpPr>
          <p:cNvPr id="898058" name="Line 10"/>
          <p:cNvSpPr>
            <a:spLocks noChangeShapeType="1"/>
          </p:cNvSpPr>
          <p:nvPr/>
        </p:nvSpPr>
        <p:spPr bwMode="auto">
          <a:xfrm flipH="1">
            <a:off x="3881438" y="833438"/>
            <a:ext cx="1201737" cy="471487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554288" y="928688"/>
            <a:ext cx="2327275" cy="5319712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98057" name="Line 9"/>
          <p:cNvSpPr>
            <a:spLocks noChangeShapeType="1"/>
          </p:cNvSpPr>
          <p:nvPr/>
        </p:nvSpPr>
        <p:spPr bwMode="auto">
          <a:xfrm>
            <a:off x="2643188" y="928688"/>
            <a:ext cx="344636" cy="3940472"/>
          </a:xfrm>
          <a:prstGeom prst="line">
            <a:avLst/>
          </a:prstGeom>
          <a:noFill/>
          <a:ln w="38100">
            <a:solidFill>
              <a:srgbClr val="CC00FF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98056" name="Line 8"/>
          <p:cNvSpPr>
            <a:spLocks noChangeShapeType="1"/>
          </p:cNvSpPr>
          <p:nvPr/>
        </p:nvSpPr>
        <p:spPr bwMode="auto">
          <a:xfrm>
            <a:off x="2278063" y="911225"/>
            <a:ext cx="1603375" cy="2085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98058" grpId="0" animBg="1"/>
      <p:bldP spid="10" grpId="0" animBg="1"/>
      <p:bldP spid="898057" grpId="0" animBg="1"/>
      <p:bldP spid="89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424862" cy="5762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>
                <a:effectLst/>
                <a:latin typeface="宋体" panose="02010600030101010101" pitchFamily="2" charset="-122"/>
              </a:rPr>
              <a:t>设</a:t>
            </a:r>
            <a:r>
              <a:rPr lang="en-US" altLang="zh-CN" b="1">
                <a:effectLst/>
              </a:rPr>
              <a:t>CFG=(</a:t>
            </a:r>
            <a:r>
              <a:rPr lang="zh-CN" altLang="en-US" b="1">
                <a:effectLst/>
              </a:rPr>
              <a:t>Ｖ</a:t>
            </a:r>
            <a:r>
              <a:rPr lang="en-US" altLang="zh-CN" b="1" baseline="-25000">
                <a:effectLst/>
              </a:rPr>
              <a:t>T</a:t>
            </a:r>
            <a:r>
              <a:rPr lang="zh-CN" altLang="en-US" b="1">
                <a:effectLst/>
              </a:rPr>
              <a:t>，Ｖ</a:t>
            </a:r>
            <a:r>
              <a:rPr lang="en-US" altLang="zh-CN" b="1" baseline="-25000">
                <a:effectLst/>
              </a:rPr>
              <a:t>N</a:t>
            </a:r>
            <a:r>
              <a:rPr lang="zh-CN" altLang="en-US" b="1">
                <a:effectLst/>
              </a:rPr>
              <a:t>，</a:t>
            </a:r>
            <a:r>
              <a:rPr lang="en-US" altLang="zh-CN" b="1">
                <a:effectLst/>
              </a:rPr>
              <a:t>S</a:t>
            </a:r>
            <a:r>
              <a:rPr lang="zh-CN" altLang="en-US" b="1">
                <a:effectLst/>
              </a:rPr>
              <a:t>，</a:t>
            </a:r>
            <a:r>
              <a:rPr lang="en-US" altLang="zh-CN" b="1">
                <a:effectLst/>
              </a:rPr>
              <a:t>P)</a:t>
            </a:r>
            <a:r>
              <a:rPr lang="zh-CN" altLang="en-US" b="1">
                <a:effectLst/>
              </a:rPr>
              <a:t>， </a:t>
            </a:r>
            <a:r>
              <a:rPr lang="en-US" altLang="zh-CN" b="1">
                <a:effectLst/>
              </a:rPr>
              <a:t>α∈(V</a:t>
            </a:r>
            <a:r>
              <a:rPr lang="en-US" altLang="zh-CN" b="1" baseline="-25000">
                <a:effectLst/>
              </a:rPr>
              <a:t>t</a:t>
            </a:r>
            <a:r>
              <a:rPr lang="en-US" altLang="zh-CN" b="1">
                <a:effectLst/>
              </a:rPr>
              <a:t>∪V</a:t>
            </a:r>
            <a:r>
              <a:rPr lang="en-US" altLang="zh-CN" b="1" baseline="-25000">
                <a:effectLst/>
              </a:rPr>
              <a:t>n</a:t>
            </a:r>
            <a:r>
              <a:rPr lang="en-US" altLang="zh-CN" b="1">
                <a:effectLst/>
              </a:rPr>
              <a:t>) </a:t>
            </a:r>
            <a:r>
              <a:rPr lang="en-US" altLang="zh-CN" b="1" baseline="30000">
                <a:effectLst/>
              </a:rPr>
              <a:t>*</a:t>
            </a:r>
          </a:p>
        </p:txBody>
      </p:sp>
      <p:sp>
        <p:nvSpPr>
          <p:cNvPr id="7178" name="Text Box 3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14625" y="0"/>
            <a:ext cx="424021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4.2  LL(1)</a:t>
            </a:r>
            <a:r>
              <a:rPr lang="zh-CN" alt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文法</a:t>
            </a:r>
          </a:p>
        </p:txBody>
      </p:sp>
      <p:sp>
        <p:nvSpPr>
          <p:cNvPr id="20491" name="Rectangle 41"/>
          <p:cNvSpPr>
            <a:spLocks noChangeArrowheads="1"/>
          </p:cNvSpPr>
          <p:nvPr/>
        </p:nvSpPr>
        <p:spPr bwMode="auto">
          <a:xfrm>
            <a:off x="539750" y="1171575"/>
            <a:ext cx="34925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4.2.1  FIRST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76939" y="2357438"/>
            <a:ext cx="428963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4.2.2  FOLLOW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3438525"/>
            <a:ext cx="4824413" cy="5492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4.2.3  LL(1)</a:t>
            </a:r>
            <a:r>
              <a:rPr lang="zh-CN" alt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文法</a:t>
            </a:r>
          </a:p>
        </p:txBody>
      </p:sp>
      <p:sp>
        <p:nvSpPr>
          <p:cNvPr id="14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68313" y="4397375"/>
            <a:ext cx="88931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4.2.4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LL(1) 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LL(1)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文法等价变换</a:t>
            </a:r>
          </a:p>
        </p:txBody>
      </p:sp>
      <p:sp>
        <p:nvSpPr>
          <p:cNvPr id="15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D687C3-B90A-401B-B1F5-712EE1F5C0F1}" type="datetime1">
              <a:rPr lang="zh-CN" altLang="en-US"/>
              <a:pPr>
                <a:defRPr/>
              </a:pPr>
              <a:t>2020/10/28</a:t>
            </a:fld>
            <a:endParaRPr lang="en-US" altLang="zh-CN" dirty="0"/>
          </a:p>
        </p:txBody>
      </p:sp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3E2170-CF3A-49D5-9CBB-B092310CA9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857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递归子程序法对表达式 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(</a:t>
            </a:r>
            <a:r>
              <a:rPr lang="en-US" altLang="zh-CN" dirty="0" err="1">
                <a:solidFill>
                  <a:srgbClr val="990000"/>
                </a:solidFill>
                <a:latin typeface="+mj-lt"/>
              </a:rPr>
              <a:t>a+b</a:t>
            </a:r>
            <a:r>
              <a:rPr lang="en-US" altLang="zh-CN" dirty="0">
                <a:solidFill>
                  <a:srgbClr val="990000"/>
                </a:solidFill>
                <a:latin typeface="+mj-lt"/>
              </a:rPr>
              <a:t>)*5#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进行语法分析。</a:t>
            </a:r>
          </a:p>
        </p:txBody>
      </p:sp>
      <p:sp>
        <p:nvSpPr>
          <p:cNvPr id="923653" name="Text Box 5"/>
          <p:cNvSpPr txBox="1">
            <a:spLocks noChangeArrowheads="1"/>
          </p:cNvSpPr>
          <p:nvPr/>
        </p:nvSpPr>
        <p:spPr bwMode="auto">
          <a:xfrm>
            <a:off x="857250" y="2428875"/>
            <a:ext cx="1800225" cy="37195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(	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ID	  a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+	  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ID	  b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)	  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*	  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pt-BR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NUM   5</a:t>
            </a:r>
          </a:p>
          <a:p>
            <a:pPr>
              <a:spcBef>
                <a:spcPts val="175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#</a:t>
            </a:r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5435600" y="1989138"/>
            <a:ext cx="18732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</a:t>
            </a:r>
            <a:r>
              <a:rPr lang="en-US" altLang="zh-CN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a_expr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&gt;</a:t>
            </a:r>
          </a:p>
        </p:txBody>
      </p:sp>
      <p:sp>
        <p:nvSpPr>
          <p:cNvPr id="923655" name="Text Box 7"/>
          <p:cNvSpPr txBox="1">
            <a:spLocks noChangeArrowheads="1"/>
          </p:cNvSpPr>
          <p:nvPr/>
        </p:nvSpPr>
        <p:spPr bwMode="auto">
          <a:xfrm>
            <a:off x="5508625" y="2781300"/>
            <a:ext cx="17272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&lt;term &gt;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145088" y="3717925"/>
            <a:ext cx="0" cy="7921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57" name="Line 9"/>
          <p:cNvSpPr>
            <a:spLocks noChangeShapeType="1"/>
          </p:cNvSpPr>
          <p:nvPr/>
        </p:nvSpPr>
        <p:spPr bwMode="auto">
          <a:xfrm flipH="1">
            <a:off x="5003800" y="3213100"/>
            <a:ext cx="936625" cy="431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58" name="Text Box 10"/>
          <p:cNvSpPr txBox="1">
            <a:spLocks noChangeArrowheads="1"/>
          </p:cNvSpPr>
          <p:nvPr/>
        </p:nvSpPr>
        <p:spPr bwMode="auto">
          <a:xfrm>
            <a:off x="3924300" y="3500438"/>
            <a:ext cx="1871663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&lt;factor &gt;</a:t>
            </a:r>
          </a:p>
        </p:txBody>
      </p:sp>
      <p:sp>
        <p:nvSpPr>
          <p:cNvPr id="923659" name="Line 11"/>
          <p:cNvSpPr>
            <a:spLocks noChangeShapeType="1"/>
          </p:cNvSpPr>
          <p:nvPr/>
        </p:nvSpPr>
        <p:spPr bwMode="auto">
          <a:xfrm flipH="1">
            <a:off x="3708400" y="4005263"/>
            <a:ext cx="790575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60" name="Text Box 12"/>
          <p:cNvSpPr txBox="1">
            <a:spLocks noChangeArrowheads="1"/>
          </p:cNvSpPr>
          <p:nvPr/>
        </p:nvSpPr>
        <p:spPr bwMode="auto">
          <a:xfrm>
            <a:off x="3348038" y="4149725"/>
            <a:ext cx="4318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marL="457200" indent="-4572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923663" name="Line 15"/>
          <p:cNvSpPr>
            <a:spLocks noChangeShapeType="1"/>
          </p:cNvSpPr>
          <p:nvPr/>
        </p:nvSpPr>
        <p:spPr bwMode="auto">
          <a:xfrm>
            <a:off x="6227763" y="2565400"/>
            <a:ext cx="0" cy="5016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64" name="Text Box 16"/>
          <p:cNvSpPr txBox="1">
            <a:spLocks noChangeArrowheads="1"/>
          </p:cNvSpPr>
          <p:nvPr/>
        </p:nvSpPr>
        <p:spPr bwMode="auto">
          <a:xfrm>
            <a:off x="4643438" y="4868863"/>
            <a:ext cx="4318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marL="457200" indent="-4572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923667" name="Text Box 19"/>
          <p:cNvSpPr txBox="1">
            <a:spLocks noChangeArrowheads="1"/>
          </p:cNvSpPr>
          <p:nvPr/>
        </p:nvSpPr>
        <p:spPr bwMode="auto">
          <a:xfrm>
            <a:off x="6011863" y="3716338"/>
            <a:ext cx="5048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0">
            <a:spAutoFit/>
          </a:bodyPr>
          <a:lstStyle>
            <a:lvl1pPr marL="457200" indent="-4572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923669" name="Text Box 21"/>
          <p:cNvSpPr txBox="1">
            <a:spLocks noChangeArrowheads="1"/>
          </p:cNvSpPr>
          <p:nvPr/>
        </p:nvSpPr>
        <p:spPr bwMode="auto">
          <a:xfrm>
            <a:off x="7092950" y="4437063"/>
            <a:ext cx="115093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NUM</a:t>
            </a:r>
          </a:p>
        </p:txBody>
      </p:sp>
      <p:sp>
        <p:nvSpPr>
          <p:cNvPr id="923673" name="Line 25"/>
          <p:cNvSpPr>
            <a:spLocks noChangeShapeType="1"/>
          </p:cNvSpPr>
          <p:nvPr/>
        </p:nvSpPr>
        <p:spPr bwMode="auto">
          <a:xfrm flipH="1">
            <a:off x="4859338" y="4076700"/>
            <a:ext cx="0" cy="3603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74" name="Text Box 26"/>
          <p:cNvSpPr txBox="1">
            <a:spLocks noChangeArrowheads="1"/>
          </p:cNvSpPr>
          <p:nvPr/>
        </p:nvSpPr>
        <p:spPr bwMode="auto">
          <a:xfrm>
            <a:off x="4067175" y="4292600"/>
            <a:ext cx="1582738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</a:t>
            </a:r>
            <a:r>
              <a:rPr lang="en-US" altLang="zh-CN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a_expr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&gt;</a:t>
            </a:r>
          </a:p>
        </p:txBody>
      </p:sp>
      <p:sp>
        <p:nvSpPr>
          <p:cNvPr id="923675" name="Line 27"/>
          <p:cNvSpPr>
            <a:spLocks noChangeShapeType="1"/>
          </p:cNvSpPr>
          <p:nvPr/>
        </p:nvSpPr>
        <p:spPr bwMode="auto">
          <a:xfrm flipH="1">
            <a:off x="3779838" y="4724400"/>
            <a:ext cx="863600" cy="3603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76" name="Text Box 28"/>
          <p:cNvSpPr txBox="1">
            <a:spLocks noChangeArrowheads="1"/>
          </p:cNvSpPr>
          <p:nvPr/>
        </p:nvSpPr>
        <p:spPr bwMode="auto">
          <a:xfrm>
            <a:off x="2916238" y="4868863"/>
            <a:ext cx="158591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&lt;term &gt;</a:t>
            </a:r>
          </a:p>
        </p:txBody>
      </p:sp>
      <p:sp>
        <p:nvSpPr>
          <p:cNvPr id="923677" name="Line 29"/>
          <p:cNvSpPr>
            <a:spLocks noChangeShapeType="1"/>
          </p:cNvSpPr>
          <p:nvPr/>
        </p:nvSpPr>
        <p:spPr bwMode="auto">
          <a:xfrm flipH="1">
            <a:off x="3708400" y="5356225"/>
            <a:ext cx="0" cy="3603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78" name="Text Box 30"/>
          <p:cNvSpPr txBox="1">
            <a:spLocks noChangeArrowheads="1"/>
          </p:cNvSpPr>
          <p:nvPr/>
        </p:nvSpPr>
        <p:spPr bwMode="auto">
          <a:xfrm>
            <a:off x="2855913" y="5589588"/>
            <a:ext cx="1871662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&lt;factor &gt;</a:t>
            </a:r>
          </a:p>
        </p:txBody>
      </p:sp>
      <p:sp>
        <p:nvSpPr>
          <p:cNvPr id="923679" name="Line 31"/>
          <p:cNvSpPr>
            <a:spLocks noChangeShapeType="1"/>
          </p:cNvSpPr>
          <p:nvPr/>
        </p:nvSpPr>
        <p:spPr bwMode="auto">
          <a:xfrm flipH="1">
            <a:off x="3708400" y="6069013"/>
            <a:ext cx="0" cy="358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0" name="Text Box 32"/>
          <p:cNvSpPr txBox="1">
            <a:spLocks noChangeArrowheads="1"/>
          </p:cNvSpPr>
          <p:nvPr/>
        </p:nvSpPr>
        <p:spPr bwMode="auto">
          <a:xfrm>
            <a:off x="3382963" y="6296025"/>
            <a:ext cx="720725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ID</a:t>
            </a:r>
          </a:p>
        </p:txBody>
      </p:sp>
      <p:sp>
        <p:nvSpPr>
          <p:cNvPr id="923681" name="Line 33"/>
          <p:cNvSpPr>
            <a:spLocks noChangeShapeType="1"/>
          </p:cNvSpPr>
          <p:nvPr/>
        </p:nvSpPr>
        <p:spPr bwMode="auto">
          <a:xfrm>
            <a:off x="4859338" y="4797425"/>
            <a:ext cx="0" cy="288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2" name="Line 34"/>
          <p:cNvSpPr>
            <a:spLocks noChangeShapeType="1"/>
          </p:cNvSpPr>
          <p:nvPr/>
        </p:nvSpPr>
        <p:spPr bwMode="auto">
          <a:xfrm>
            <a:off x="5076825" y="4724400"/>
            <a:ext cx="647700" cy="3603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3" name="Text Box 35"/>
          <p:cNvSpPr txBox="1">
            <a:spLocks noChangeArrowheads="1"/>
          </p:cNvSpPr>
          <p:nvPr/>
        </p:nvSpPr>
        <p:spPr bwMode="auto">
          <a:xfrm>
            <a:off x="5048250" y="4887913"/>
            <a:ext cx="1582738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&lt;term &gt;</a:t>
            </a:r>
          </a:p>
        </p:txBody>
      </p:sp>
      <p:sp>
        <p:nvSpPr>
          <p:cNvPr id="923684" name="Line 36"/>
          <p:cNvSpPr>
            <a:spLocks noChangeShapeType="1"/>
          </p:cNvSpPr>
          <p:nvPr/>
        </p:nvSpPr>
        <p:spPr bwMode="auto">
          <a:xfrm flipH="1">
            <a:off x="5757863" y="5356225"/>
            <a:ext cx="0" cy="3603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5" name="Text Box 37"/>
          <p:cNvSpPr txBox="1">
            <a:spLocks noChangeArrowheads="1"/>
          </p:cNvSpPr>
          <p:nvPr/>
        </p:nvSpPr>
        <p:spPr bwMode="auto">
          <a:xfrm>
            <a:off x="4859338" y="5608638"/>
            <a:ext cx="180022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&lt;factor &gt;</a:t>
            </a:r>
          </a:p>
        </p:txBody>
      </p:sp>
      <p:sp>
        <p:nvSpPr>
          <p:cNvPr id="923686" name="Line 38"/>
          <p:cNvSpPr>
            <a:spLocks noChangeShapeType="1"/>
          </p:cNvSpPr>
          <p:nvPr/>
        </p:nvSpPr>
        <p:spPr bwMode="auto">
          <a:xfrm flipH="1">
            <a:off x="5724525" y="6084888"/>
            <a:ext cx="0" cy="360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7" name="Text Box 39"/>
          <p:cNvSpPr txBox="1">
            <a:spLocks noChangeArrowheads="1"/>
          </p:cNvSpPr>
          <p:nvPr/>
        </p:nvSpPr>
        <p:spPr bwMode="auto">
          <a:xfrm>
            <a:off x="5435600" y="6296025"/>
            <a:ext cx="6477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ID</a:t>
            </a:r>
          </a:p>
        </p:txBody>
      </p:sp>
      <p:sp>
        <p:nvSpPr>
          <p:cNvPr id="923688" name="Line 40"/>
          <p:cNvSpPr>
            <a:spLocks noChangeShapeType="1"/>
          </p:cNvSpPr>
          <p:nvPr/>
        </p:nvSpPr>
        <p:spPr bwMode="auto">
          <a:xfrm>
            <a:off x="5146675" y="3995738"/>
            <a:ext cx="719138" cy="358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89" name="Text Box 41"/>
          <p:cNvSpPr txBox="1">
            <a:spLocks noChangeArrowheads="1"/>
          </p:cNvSpPr>
          <p:nvPr/>
        </p:nvSpPr>
        <p:spPr bwMode="auto">
          <a:xfrm>
            <a:off x="5867400" y="4221163"/>
            <a:ext cx="431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0" rIns="92075" bIns="46038">
            <a:spAutoFit/>
          </a:bodyPr>
          <a:lstStyle>
            <a:lvl1pPr marL="457200" indent="-4572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defRPr kumimoji="1" sz="2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3200" dirty="0">
                <a:solidFill>
                  <a:srgbClr val="08DA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3691" name="Line 43"/>
          <p:cNvSpPr>
            <a:spLocks noChangeShapeType="1"/>
          </p:cNvSpPr>
          <p:nvPr/>
        </p:nvSpPr>
        <p:spPr bwMode="auto">
          <a:xfrm>
            <a:off x="6227763" y="3284538"/>
            <a:ext cx="0" cy="5016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93" name="Line 45"/>
          <p:cNvSpPr>
            <a:spLocks noChangeShapeType="1"/>
          </p:cNvSpPr>
          <p:nvPr/>
        </p:nvSpPr>
        <p:spPr bwMode="auto">
          <a:xfrm>
            <a:off x="6588125" y="3213100"/>
            <a:ext cx="936625" cy="431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94" name="Text Box 46"/>
          <p:cNvSpPr txBox="1">
            <a:spLocks noChangeArrowheads="1"/>
          </p:cNvSpPr>
          <p:nvPr/>
        </p:nvSpPr>
        <p:spPr bwMode="auto">
          <a:xfrm>
            <a:off x="6804025" y="3500438"/>
            <a:ext cx="18732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369888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&lt;factor &gt;</a:t>
            </a:r>
          </a:p>
        </p:txBody>
      </p:sp>
      <p:sp>
        <p:nvSpPr>
          <p:cNvPr id="923695" name="Line 47"/>
          <p:cNvSpPr>
            <a:spLocks noChangeShapeType="1"/>
          </p:cNvSpPr>
          <p:nvPr/>
        </p:nvSpPr>
        <p:spPr bwMode="auto">
          <a:xfrm>
            <a:off x="7596188" y="4005263"/>
            <a:ext cx="0" cy="5016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23696" name="AutoShape 48"/>
          <p:cNvSpPr>
            <a:spLocks noChangeArrowheads="1"/>
          </p:cNvSpPr>
          <p:nvPr/>
        </p:nvSpPr>
        <p:spPr bwMode="auto">
          <a:xfrm>
            <a:off x="209550" y="2601913"/>
            <a:ext cx="647700" cy="247650"/>
          </a:xfrm>
          <a:prstGeom prst="rightArrow">
            <a:avLst>
              <a:gd name="adj1" fmla="val 49454"/>
              <a:gd name="adj2" fmla="val 55940"/>
            </a:avLst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zh-CN" altLang="en-US" sz="2400">
              <a:solidFill>
                <a:srgbClr val="FF00FF"/>
              </a:solidFill>
              <a:latin typeface="宋体" panose="02010600030101010101" pitchFamily="2" charset="-122"/>
            </a:endParaRPr>
          </a:p>
        </p:txBody>
      </p:sp>
      <p:sp>
        <p:nvSpPr>
          <p:cNvPr id="55342" name="Rectangle 50"/>
          <p:cNvSpPr>
            <a:spLocks noChangeArrowheads="1"/>
          </p:cNvSpPr>
          <p:nvPr/>
        </p:nvSpPr>
        <p:spPr bwMode="auto">
          <a:xfrm>
            <a:off x="468313" y="765175"/>
            <a:ext cx="8424862" cy="120173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</a:rPr>
              <a:t>20)&lt;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additive_expr</a:t>
            </a:r>
            <a:r>
              <a:rPr lang="en-US" altLang="zh-CN" dirty="0">
                <a:latin typeface="Times New Roman" pitchFamily="18" charset="0"/>
              </a:rPr>
              <a:t>&gt;::=&lt;term&gt;{ (+|-)&lt; term &gt; } (563) 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</a:rPr>
              <a:t>21)&lt; term &gt;::=&lt;factor&gt;{ (*| /)&lt; factor &gt; } (584)</a:t>
            </a:r>
          </a:p>
          <a:p>
            <a:pPr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</a:rPr>
              <a:t>22)&lt; factor &gt;::=( &lt;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additive_expr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&gt; )|ID|NUM (605)</a:t>
            </a:r>
          </a:p>
        </p:txBody>
      </p:sp>
      <p:sp>
        <p:nvSpPr>
          <p:cNvPr id="4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Home">
            <a:avLst/>
          </a:prstGeom>
          <a:solidFill>
            <a:schemeClr val="tx1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694 0.0752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0.07524 L 0.00382 0.1365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92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2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13658 L 0.00382 0.1995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9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9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2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9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92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19954 L 0.00278 0.2493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9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2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24931 L -0.00104 0.2997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9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29977 L 0.00035 0.3655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9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9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9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36551 L 0.00712 0.47269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92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 autoUpdateAnimBg="0"/>
      <p:bldP spid="923655" grpId="0"/>
      <p:bldP spid="923657" grpId="0" animBg="1"/>
      <p:bldP spid="923658" grpId="0"/>
      <p:bldP spid="923659" grpId="0" animBg="1"/>
      <p:bldP spid="923660" grpId="0"/>
      <p:bldP spid="923663" grpId="0" animBg="1"/>
      <p:bldP spid="923664" grpId="0"/>
      <p:bldP spid="923667" grpId="0"/>
      <p:bldP spid="923669" grpId="0"/>
      <p:bldP spid="923673" grpId="0" animBg="1"/>
      <p:bldP spid="923674" grpId="0"/>
      <p:bldP spid="923675" grpId="0" animBg="1"/>
      <p:bldP spid="923676" grpId="0"/>
      <p:bldP spid="923677" grpId="0" animBg="1"/>
      <p:bldP spid="923678" grpId="0"/>
      <p:bldP spid="923679" grpId="0" animBg="1"/>
      <p:bldP spid="923680" grpId="0"/>
      <p:bldP spid="923681" grpId="0" animBg="1"/>
      <p:bldP spid="923682" grpId="0" animBg="1"/>
      <p:bldP spid="923683" grpId="0"/>
      <p:bldP spid="923684" grpId="0" animBg="1"/>
      <p:bldP spid="923685" grpId="0"/>
      <p:bldP spid="923686" grpId="0" animBg="1"/>
      <p:bldP spid="923687" grpId="0"/>
      <p:bldP spid="923688" grpId="0" animBg="1"/>
      <p:bldP spid="923689" grpId="0"/>
      <p:bldP spid="923691" grpId="0" animBg="1"/>
      <p:bldP spid="923693" grpId="0" animBg="1"/>
      <p:bldP spid="923694" grpId="0"/>
      <p:bldP spid="923695" grpId="0" animBg="1"/>
      <p:bldP spid="923696" grpId="0" animBg="1"/>
      <p:bldP spid="923696" grpId="1" animBg="1"/>
      <p:bldP spid="923696" grpId="2" animBg="1"/>
      <p:bldP spid="923696" grpId="3" animBg="1"/>
      <p:bldP spid="923696" grpId="4" animBg="1"/>
      <p:bldP spid="923696" grpId="5" animBg="1"/>
      <p:bldP spid="923696" grpId="6" animBg="1"/>
      <p:bldP spid="923696" grpId="7" animBg="1"/>
      <p:bldP spid="4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038" y="260350"/>
            <a:ext cx="2895600" cy="685800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本章小结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924800" cy="4114800"/>
          </a:xfrm>
        </p:spPr>
        <p:txBody>
          <a:bodyPr/>
          <a:lstStyle/>
          <a:p>
            <a:pPr>
              <a:buClrTx/>
              <a:defRPr/>
            </a:pP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First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集、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Follow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集的计算</a:t>
            </a:r>
          </a:p>
          <a:p>
            <a:pPr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改写文法，消除左因子和直接左递归</a:t>
            </a:r>
          </a:p>
          <a:p>
            <a:pPr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给定文法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: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判断是否为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LL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）文法，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若是，则构造分析表。</a:t>
            </a:r>
          </a:p>
          <a:p>
            <a:pPr lvl="1"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给定符号串，写出分析过程。</a:t>
            </a:r>
          </a:p>
          <a:p>
            <a:pPr>
              <a:buClrTx/>
              <a:defRPr/>
            </a:pPr>
            <a:r>
              <a:rPr lang="zh-CN" altLang="en-US" b="1" dirty="0">
                <a:solidFill>
                  <a:schemeClr val="bg2"/>
                </a:solidFill>
                <a:ea typeface="楷体_GB2312" pitchFamily="49" charset="-122"/>
              </a:rPr>
              <a:t>给定文法，能够画出相应的递归子程序流程图。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2143125" y="2571750"/>
            <a:ext cx="4929188" cy="1143000"/>
          </a:xfrm>
        </p:spPr>
        <p:txBody>
          <a:bodyPr/>
          <a:lstStyle/>
          <a:p>
            <a:r>
              <a:rPr lang="en-US" altLang="zh-CN">
                <a:solidFill>
                  <a:schemeClr val="bg2"/>
                </a:solidFill>
              </a:rPr>
              <a:t>P78—3</a:t>
            </a:r>
            <a:r>
              <a:rPr lang="zh-CN" altLang="en-US">
                <a:solidFill>
                  <a:schemeClr val="bg2"/>
                </a:solidFill>
              </a:rPr>
              <a:t>、</a:t>
            </a:r>
            <a:r>
              <a:rPr lang="en-US" altLang="zh-CN">
                <a:solidFill>
                  <a:schemeClr val="bg2"/>
                </a:solidFill>
              </a:rPr>
              <a:t>4</a:t>
            </a:r>
            <a:r>
              <a:rPr lang="zh-CN" altLang="en-US">
                <a:solidFill>
                  <a:schemeClr val="bg2"/>
                </a:solidFill>
              </a:rPr>
              <a:t>、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zh-CN" altLang="en-US">
                <a:solidFill>
                  <a:schemeClr val="bg2"/>
                </a:solidFill>
              </a:rPr>
              <a:t>、</a:t>
            </a:r>
            <a:r>
              <a:rPr lang="en-US" altLang="zh-CN">
                <a:solidFill>
                  <a:schemeClr val="bg2"/>
                </a:solidFill>
              </a:rPr>
              <a:t>7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6938" y="163513"/>
            <a:ext cx="1446212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作业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5613" y="1846263"/>
            <a:ext cx="8424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kern="0" dirty="0">
                <a:effectLst/>
                <a:latin typeface="宋体" panose="02010600030101010101" pitchFamily="2" charset="-122"/>
              </a:rPr>
              <a:t>设</a:t>
            </a:r>
            <a:r>
              <a:rPr lang="en-US" altLang="zh-CN" kern="0" dirty="0">
                <a:solidFill>
                  <a:schemeClr val="bg2"/>
                </a:solidFill>
                <a:effectLst/>
              </a:rPr>
              <a:t>CFG=(</a:t>
            </a:r>
            <a:r>
              <a:rPr lang="zh-CN" altLang="en-US" kern="0" dirty="0">
                <a:solidFill>
                  <a:schemeClr val="bg2"/>
                </a:solidFill>
                <a:effectLst/>
              </a:rPr>
              <a:t>Ｖ</a:t>
            </a:r>
            <a:r>
              <a:rPr lang="en-US" altLang="zh-CN" kern="0" baseline="-25000" dirty="0">
                <a:solidFill>
                  <a:schemeClr val="bg2"/>
                </a:solidFill>
                <a:effectLst/>
              </a:rPr>
              <a:t>T</a:t>
            </a:r>
            <a:r>
              <a:rPr lang="zh-CN" altLang="en-US" kern="0" dirty="0">
                <a:solidFill>
                  <a:schemeClr val="bg2"/>
                </a:solidFill>
                <a:effectLst/>
              </a:rPr>
              <a:t>，Ｖ</a:t>
            </a:r>
            <a:r>
              <a:rPr lang="en-US" altLang="zh-CN" kern="0" baseline="-25000" dirty="0">
                <a:solidFill>
                  <a:schemeClr val="bg2"/>
                </a:solidFill>
                <a:effectLst/>
              </a:rPr>
              <a:t>N</a:t>
            </a:r>
            <a:r>
              <a:rPr lang="zh-CN" altLang="en-US" kern="0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kern="0" dirty="0">
                <a:solidFill>
                  <a:schemeClr val="bg2"/>
                </a:solidFill>
                <a:effectLst/>
              </a:rPr>
              <a:t>S</a:t>
            </a:r>
            <a:r>
              <a:rPr lang="zh-CN" altLang="en-US" kern="0" dirty="0">
                <a:solidFill>
                  <a:schemeClr val="bg2"/>
                </a:solidFill>
                <a:effectLst/>
              </a:rPr>
              <a:t>，</a:t>
            </a:r>
            <a:r>
              <a:rPr lang="en-US" altLang="zh-CN" kern="0" dirty="0">
                <a:solidFill>
                  <a:schemeClr val="bg2"/>
                </a:solidFill>
                <a:effectLst/>
              </a:rPr>
              <a:t>P)</a:t>
            </a:r>
            <a:r>
              <a:rPr lang="zh-CN" altLang="en-US" kern="0" dirty="0">
                <a:solidFill>
                  <a:schemeClr val="bg2"/>
                </a:solidFill>
                <a:effectLst/>
              </a:rPr>
              <a:t>， </a:t>
            </a:r>
            <a:r>
              <a:rPr lang="en-US" altLang="zh-CN" kern="0" dirty="0">
                <a:solidFill>
                  <a:schemeClr val="bg2"/>
                </a:solidFill>
                <a:effectLst/>
              </a:rPr>
              <a:t>α∈(</a:t>
            </a:r>
            <a:r>
              <a:rPr lang="en-US" altLang="zh-CN" kern="0" dirty="0" err="1">
                <a:solidFill>
                  <a:schemeClr val="bg2"/>
                </a:solidFill>
                <a:effectLst/>
              </a:rPr>
              <a:t>V</a:t>
            </a:r>
            <a:r>
              <a:rPr lang="en-US" altLang="zh-CN" kern="0" baseline="-25000" dirty="0" err="1">
                <a:solidFill>
                  <a:schemeClr val="bg2"/>
                </a:solidFill>
                <a:effectLst/>
              </a:rPr>
              <a:t>t</a:t>
            </a:r>
            <a:r>
              <a:rPr lang="en-US" altLang="zh-CN" kern="0" dirty="0" err="1">
                <a:solidFill>
                  <a:schemeClr val="bg2"/>
                </a:solidFill>
                <a:effectLst/>
              </a:rPr>
              <a:t>∪V</a:t>
            </a:r>
            <a:r>
              <a:rPr lang="en-US" altLang="zh-CN" kern="0" baseline="-25000" dirty="0" err="1">
                <a:solidFill>
                  <a:schemeClr val="bg2"/>
                </a:solidFill>
                <a:effectLst/>
              </a:rPr>
              <a:t>n</a:t>
            </a:r>
            <a:r>
              <a:rPr lang="en-US" altLang="zh-CN" kern="0" dirty="0">
                <a:solidFill>
                  <a:schemeClr val="bg2"/>
                </a:solidFill>
                <a:effectLst/>
              </a:rPr>
              <a:t>) </a:t>
            </a:r>
            <a:r>
              <a:rPr lang="en-US" altLang="zh-CN" kern="0" baseline="30000" dirty="0">
                <a:solidFill>
                  <a:schemeClr val="bg2"/>
                </a:solidFill>
                <a:effectLst/>
              </a:rPr>
              <a:t>*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250825" y="3068638"/>
            <a:ext cx="8640763" cy="1274762"/>
          </a:xfrm>
          <a:prstGeom prst="rect">
            <a:avLst/>
          </a:prstGeom>
          <a:solidFill>
            <a:srgbClr val="DEE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bg2"/>
                </a:solidFill>
              </a:rPr>
              <a:t>FIRST(α)={a |α</a:t>
            </a:r>
            <a:r>
              <a:rPr lang="en-US" altLang="zh-CN" sz="3200" dirty="0">
                <a:solidFill>
                  <a:schemeClr val="bg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chemeClr val="bg2"/>
                </a:solidFill>
              </a:rPr>
              <a:t>a……</a:t>
            </a:r>
            <a:r>
              <a:rPr lang="zh-CN" altLang="en-US" sz="3200" dirty="0">
                <a:solidFill>
                  <a:schemeClr val="bg2"/>
                </a:solidFill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+mn-lt"/>
              </a:rPr>
              <a:t>a∈</a:t>
            </a:r>
            <a:r>
              <a:rPr lang="zh-CN" altLang="en-US" sz="3200" kern="0" dirty="0">
                <a:solidFill>
                  <a:schemeClr val="bg2"/>
                </a:solidFill>
                <a:latin typeface="+mn-lt"/>
                <a:ea typeface="+mn-ea"/>
              </a:rPr>
              <a:t>Ｖ</a:t>
            </a:r>
            <a:r>
              <a:rPr lang="en-US" altLang="zh-CN" sz="3200" baseline="-25000" dirty="0">
                <a:solidFill>
                  <a:schemeClr val="bg2"/>
                </a:solidFill>
                <a:latin typeface="+mn-lt"/>
              </a:rPr>
              <a:t>T</a:t>
            </a:r>
            <a:r>
              <a:rPr lang="en-US" altLang="zh-CN" sz="32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3200" dirty="0">
                <a:solidFill>
                  <a:schemeClr val="bg2"/>
                </a:solidFill>
              </a:rPr>
              <a:t>}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bg2"/>
                </a:solidFill>
              </a:rPr>
              <a:t>若</a:t>
            </a:r>
            <a:r>
              <a:rPr lang="en-US" altLang="zh-CN" sz="3200" dirty="0">
                <a:solidFill>
                  <a:schemeClr val="bg2"/>
                </a:solidFill>
              </a:rPr>
              <a:t>α</a:t>
            </a:r>
            <a:r>
              <a:rPr lang="en-US" altLang="zh-CN" sz="3200" dirty="0">
                <a:solidFill>
                  <a:schemeClr val="bg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chemeClr val="bg2"/>
                </a:solidFill>
              </a:rPr>
              <a:t>ε</a:t>
            </a:r>
            <a:r>
              <a:rPr lang="zh-CN" altLang="en-US" sz="3200" dirty="0">
                <a:solidFill>
                  <a:schemeClr val="bg2"/>
                </a:solidFill>
              </a:rPr>
              <a:t>，则</a:t>
            </a:r>
            <a:r>
              <a:rPr lang="en-US" altLang="zh-CN" sz="3200" dirty="0" err="1">
                <a:solidFill>
                  <a:schemeClr val="bg2"/>
                </a:solidFill>
              </a:rPr>
              <a:t>ε∈FIRST</a:t>
            </a:r>
            <a:r>
              <a:rPr lang="zh-CN" altLang="en-US" sz="3200" dirty="0">
                <a:solidFill>
                  <a:schemeClr val="bg2"/>
                </a:solidFill>
              </a:rPr>
              <a:t>（</a:t>
            </a:r>
            <a:r>
              <a:rPr lang="en-US" altLang="zh-CN" sz="3200" dirty="0">
                <a:solidFill>
                  <a:schemeClr val="bg2"/>
                </a:solidFill>
              </a:rPr>
              <a:t>α</a:t>
            </a:r>
            <a:r>
              <a:rPr lang="zh-CN" altLang="en-US" sz="3200" dirty="0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8288" y="4957763"/>
            <a:ext cx="8461375" cy="584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从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</a:rPr>
              <a:t>α</a:t>
            </a:r>
            <a:r>
              <a:rPr lang="zh-CN" altLang="en-US">
                <a:solidFill>
                  <a:schemeClr val="bg2"/>
                </a:solidFill>
                <a:ea typeface="楷体_GB2312" pitchFamily="49" charset="-122"/>
              </a:rPr>
              <a:t>可能推导出的所有开头终结符号或</a:t>
            </a:r>
            <a:r>
              <a:rPr lang="en-US" altLang="zh-CN">
                <a:solidFill>
                  <a:schemeClr val="bg2"/>
                </a:solidFill>
                <a:ea typeface="楷体_GB2312" pitchFamily="49" charset="-122"/>
                <a:sym typeface="Symbol" panose="05050102010706020507" pitchFamily="18" charset="2"/>
              </a:rPr>
              <a:t>ε</a:t>
            </a:r>
          </a:p>
        </p:txBody>
      </p:sp>
      <p:sp>
        <p:nvSpPr>
          <p:cNvPr id="21509" name="Text Box 37"/>
          <p:cNvSpPr txBox="1">
            <a:spLocks noChangeArrowheads="1"/>
          </p:cNvSpPr>
          <p:nvPr/>
        </p:nvSpPr>
        <p:spPr bwMode="auto">
          <a:xfrm>
            <a:off x="3419872" y="2986881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21510" name="Text Box 38"/>
          <p:cNvSpPr txBox="1">
            <a:spLocks noChangeArrowheads="1"/>
          </p:cNvSpPr>
          <p:nvPr/>
        </p:nvSpPr>
        <p:spPr bwMode="auto">
          <a:xfrm>
            <a:off x="1403648" y="367139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2752725" y="50800"/>
            <a:ext cx="349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4.2.1  FIRST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</a:t>
            </a:r>
          </a:p>
        </p:txBody>
      </p:sp>
      <p:sp>
        <p:nvSpPr>
          <p:cNvPr id="12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4A7A4-F16A-423E-9A83-E193DE94B10B}" type="datetime1">
              <a:rPr lang="zh-CN" altLang="en-US"/>
              <a:pPr>
                <a:defRPr/>
              </a:pPr>
              <a:t>2020/10/28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63" y="0"/>
            <a:ext cx="4248150" cy="620713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集的构造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8625"/>
            <a:ext cx="9144000" cy="5256213"/>
          </a:xfrm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altLang="zh-CN" sz="2800" b="1" dirty="0"/>
              <a:t>  </a:t>
            </a:r>
            <a:r>
              <a:rPr lang="zh-CN" altLang="en-US" sz="2800" b="1" dirty="0">
                <a:solidFill>
                  <a:schemeClr val="bg2"/>
                </a:solidFill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</a:rPr>
              <a:t>）若</a:t>
            </a:r>
            <a:r>
              <a:rPr lang="en-US" altLang="zh-CN" sz="2800" b="1" dirty="0">
                <a:solidFill>
                  <a:schemeClr val="bg2"/>
                </a:solidFill>
              </a:rPr>
              <a:t>X∈V</a:t>
            </a:r>
            <a:r>
              <a:rPr lang="en-US" altLang="zh-CN" sz="2800" b="1" baseline="-25000" dirty="0">
                <a:solidFill>
                  <a:schemeClr val="bg2"/>
                </a:solidFill>
              </a:rPr>
              <a:t>T</a:t>
            </a:r>
            <a:r>
              <a:rPr lang="en-US" altLang="zh-CN" sz="20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: 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</a:rPr>
              <a:t>（</a:t>
            </a:r>
            <a:r>
              <a:rPr lang="en-US" altLang="zh-CN" sz="2800" b="1" dirty="0">
                <a:solidFill>
                  <a:schemeClr val="bg2"/>
                </a:solidFill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</a:rPr>
              <a:t>）若</a:t>
            </a:r>
            <a:r>
              <a:rPr lang="en-US" altLang="zh-CN" sz="2800" b="1" dirty="0">
                <a:solidFill>
                  <a:schemeClr val="bg2"/>
                </a:solidFill>
              </a:rPr>
              <a:t>X∈V</a:t>
            </a:r>
            <a:r>
              <a:rPr lang="en-US" altLang="zh-CN" sz="2800" b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</a:rPr>
              <a:t> : 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X-&gt;a…</a:t>
            </a:r>
            <a:r>
              <a:rPr lang="zh-CN" altLang="en-US" sz="2400" b="1" dirty="0">
                <a:solidFill>
                  <a:schemeClr val="bg2"/>
                </a:solidFill>
              </a:rPr>
              <a:t>， </a:t>
            </a:r>
            <a:r>
              <a:rPr lang="en-US" altLang="zh-CN" sz="2400" b="1" dirty="0">
                <a:solidFill>
                  <a:schemeClr val="bg2"/>
                </a:solidFill>
              </a:rPr>
              <a:t>a∈V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T </a:t>
            </a:r>
            <a:r>
              <a:rPr lang="en-US" altLang="zh-CN" sz="2400" b="1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X-&gt;ε</a:t>
            </a:r>
            <a:r>
              <a:rPr lang="zh-CN" altLang="en-US" sz="2400" b="1" dirty="0">
                <a:solidFill>
                  <a:schemeClr val="bg2"/>
                </a:solidFill>
              </a:rPr>
              <a:t>：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ClrTx/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X-&gt;Y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1</a:t>
            </a:r>
            <a:r>
              <a:rPr lang="en-US" altLang="zh-CN" sz="2400" b="1" dirty="0">
                <a:solidFill>
                  <a:schemeClr val="bg2"/>
                </a:solidFill>
              </a:rPr>
              <a:t>Y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</a:rPr>
              <a:t>…Y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</a:rPr>
              <a:t> , Y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∈V</a:t>
            </a:r>
            <a:r>
              <a:rPr lang="en-US" altLang="zh-CN" sz="2400" b="1" baseline="-25000" dirty="0">
                <a:solidFill>
                  <a:schemeClr val="bg2"/>
                </a:solidFill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</a:rPr>
              <a:t> (1≤i≤n) :</a:t>
            </a:r>
            <a:endParaRPr lang="zh-CN" altLang="en-US" sz="2400" b="1" dirty="0">
              <a:solidFill>
                <a:schemeClr val="bg2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2400" b="1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endParaRPr lang="en-US" altLang="zh-CN" sz="2400" b="1" dirty="0"/>
          </a:p>
          <a:p>
            <a:pPr lvl="1">
              <a:lnSpc>
                <a:spcPct val="120000"/>
              </a:lnSpc>
              <a:buFont typeface="Monotype Sorts" pitchFamily="2" charset="2"/>
              <a:buNone/>
              <a:defRPr/>
            </a:pPr>
            <a:endParaRPr lang="en-US" altLang="zh-CN" sz="2000" b="1" dirty="0"/>
          </a:p>
          <a:p>
            <a:pPr lvl="2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zh-CN" sz="1800" b="1" dirty="0"/>
              <a:t>   </a:t>
            </a:r>
          </a:p>
        </p:txBody>
      </p:sp>
      <p:sp>
        <p:nvSpPr>
          <p:cNvPr id="778244" name="Text Box 4"/>
          <p:cNvSpPr txBox="1">
            <a:spLocks noChangeArrowheads="1"/>
          </p:cNvSpPr>
          <p:nvPr/>
        </p:nvSpPr>
        <p:spPr bwMode="auto">
          <a:xfrm>
            <a:off x="857250" y="6296025"/>
            <a:ext cx="7561263" cy="5619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构造非终结符的 </a:t>
            </a:r>
            <a:r>
              <a:rPr lang="en-US" altLang="zh-CN" sz="2800">
                <a:solidFill>
                  <a:schemeClr val="bg2"/>
                </a:solidFill>
              </a:rPr>
              <a:t>First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集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</a:rPr>
              <a:t>以它为左部的规则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143250" y="1785938"/>
            <a:ext cx="2376488" cy="461962"/>
          </a:xfrm>
          <a:prstGeom prst="rect">
            <a:avLst/>
          </a:prstGeom>
          <a:solidFill>
            <a:srgbClr val="EAEAEA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a∈FIRST(X)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50" name="Rectangle 10"/>
          <p:cNvSpPr>
            <a:spLocks noChangeArrowheads="1"/>
          </p:cNvSpPr>
          <p:nvPr/>
        </p:nvSpPr>
        <p:spPr bwMode="auto">
          <a:xfrm>
            <a:off x="3143250" y="2357438"/>
            <a:ext cx="2357438" cy="476250"/>
          </a:xfrm>
          <a:prstGeom prst="rect">
            <a:avLst/>
          </a:prstGeom>
          <a:solidFill>
            <a:srgbClr val="EAEAEA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5000"/>
              </a:lnSpc>
              <a:buClr>
                <a:schemeClr val="tx2"/>
              </a:buClr>
              <a:buSzPct val="65000"/>
              <a:buFont typeface="Monotype Sort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ε∈ FIRST(X)</a:t>
            </a:r>
            <a:endParaRPr lang="zh-CN" alt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8252" name="Text Box 12"/>
          <p:cNvSpPr txBox="1">
            <a:spLocks noChangeArrowheads="1"/>
          </p:cNvSpPr>
          <p:nvPr/>
        </p:nvSpPr>
        <p:spPr bwMode="auto">
          <a:xfrm>
            <a:off x="0" y="3357563"/>
            <a:ext cx="9144000" cy="1422400"/>
          </a:xfrm>
          <a:prstGeom prst="rect">
            <a:avLst/>
          </a:prstGeom>
          <a:solidFill>
            <a:srgbClr val="EAEAEA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  <a:defRPr/>
            </a:pPr>
            <a:r>
              <a:rPr lang="zh-CN" altLang="en-US" sz="2000" dirty="0">
                <a:latin typeface="+mj-lt"/>
                <a:ea typeface="+mj-ea"/>
              </a:rPr>
              <a:t>若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Y</a:t>
            </a:r>
            <a:r>
              <a:rPr lang="en-US" altLang="zh-CN" baseline="-25000" dirty="0">
                <a:solidFill>
                  <a:srgbClr val="CC00FF"/>
                </a:solidFill>
                <a:latin typeface="+mj-lt"/>
              </a:rPr>
              <a:t>1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=&gt;</a:t>
            </a:r>
            <a:r>
              <a:rPr lang="en-US" altLang="zh-CN" baseline="30000" dirty="0">
                <a:solidFill>
                  <a:srgbClr val="CC00FF"/>
                </a:solidFill>
                <a:latin typeface="+mj-lt"/>
              </a:rPr>
              <a:t>*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ε </a:t>
            </a:r>
            <a:r>
              <a:rPr lang="zh-CN" altLang="en-US" dirty="0">
                <a:solidFill>
                  <a:srgbClr val="CC00FF"/>
                </a:solidFill>
                <a:latin typeface="+mj-lt"/>
                <a:ea typeface="+mj-ea"/>
              </a:rPr>
              <a:t>，</a:t>
            </a:r>
            <a:r>
              <a:rPr lang="zh-CN" altLang="en-US" sz="2000" dirty="0">
                <a:latin typeface="+mj-lt"/>
                <a:ea typeface="+mj-ea"/>
              </a:rPr>
              <a:t>则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 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)-{ε}} ∪FIRST(Y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2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 加入</a:t>
            </a:r>
            <a:r>
              <a:rPr lang="en-US" altLang="zh-CN" sz="2000" dirty="0">
                <a:solidFill>
                  <a:srgbClr val="CC3300"/>
                </a:solidFill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FIRST(X)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 </a:t>
            </a:r>
            <a:r>
              <a:rPr lang="zh-CN" altLang="en-US" sz="2000" dirty="0">
                <a:latin typeface="+mj-lt"/>
                <a:ea typeface="+mj-ea"/>
              </a:rPr>
              <a:t>；</a:t>
            </a:r>
            <a:endParaRPr lang="en-US" altLang="zh-CN" sz="2000" dirty="0">
              <a:latin typeface="+mj-lt"/>
              <a:ea typeface="+mj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  <a:defRPr/>
            </a:pPr>
            <a:r>
              <a:rPr lang="zh-CN" altLang="en-US" sz="2000" dirty="0">
                <a:latin typeface="+mj-lt"/>
                <a:ea typeface="+mj-ea"/>
              </a:rPr>
              <a:t>若</a:t>
            </a:r>
            <a:r>
              <a:rPr lang="en-US" altLang="zh-CN" dirty="0">
                <a:solidFill>
                  <a:srgbClr val="CC00FF"/>
                </a:solidFill>
                <a:latin typeface="+mn-lt"/>
              </a:rPr>
              <a:t>Y</a:t>
            </a:r>
            <a:r>
              <a:rPr lang="en-US" altLang="zh-CN" baseline="-25000" dirty="0">
                <a:solidFill>
                  <a:srgbClr val="CC00FF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CC00FF"/>
                </a:solidFill>
                <a:latin typeface="+mn-lt"/>
              </a:rPr>
              <a:t>=&gt;</a:t>
            </a:r>
            <a:r>
              <a:rPr lang="en-US" altLang="zh-CN" baseline="30000" dirty="0">
                <a:solidFill>
                  <a:srgbClr val="CC00FF"/>
                </a:solidFill>
                <a:latin typeface="+mn-lt"/>
              </a:rPr>
              <a:t>*</a:t>
            </a:r>
            <a:r>
              <a:rPr lang="en-US" altLang="zh-CN" dirty="0">
                <a:solidFill>
                  <a:srgbClr val="CC00FF"/>
                </a:solidFill>
                <a:latin typeface="+mn-lt"/>
              </a:rPr>
              <a:t>ε, Y</a:t>
            </a:r>
            <a:r>
              <a:rPr lang="en-US" altLang="zh-CN" baseline="-25000" dirty="0">
                <a:solidFill>
                  <a:srgbClr val="CC00FF"/>
                </a:solidFill>
                <a:latin typeface="+mn-lt"/>
              </a:rPr>
              <a:t>2</a:t>
            </a:r>
            <a:r>
              <a:rPr lang="en-US" altLang="zh-CN" dirty="0">
                <a:solidFill>
                  <a:srgbClr val="CC00FF"/>
                </a:solidFill>
                <a:latin typeface="+mn-lt"/>
              </a:rPr>
              <a:t>=&gt;</a:t>
            </a:r>
            <a:r>
              <a:rPr lang="en-US" altLang="zh-CN" baseline="30000" dirty="0">
                <a:solidFill>
                  <a:srgbClr val="CC00FF"/>
                </a:solidFill>
                <a:latin typeface="+mn-lt"/>
              </a:rPr>
              <a:t>*</a:t>
            </a:r>
            <a:r>
              <a:rPr lang="en-US" altLang="zh-CN" dirty="0">
                <a:solidFill>
                  <a:srgbClr val="CC00FF"/>
                </a:solidFill>
                <a:latin typeface="+mn-lt"/>
              </a:rPr>
              <a:t>ε: </a:t>
            </a:r>
            <a:r>
              <a:rPr lang="zh-CN" altLang="en-US" sz="2000" dirty="0">
                <a:latin typeface="+mj-lt"/>
                <a:ea typeface="+mj-ea"/>
              </a:rPr>
              <a:t>则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)-{ε}} ∪{FIRST(Y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2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)-{ε}}  	  			       ∪</a:t>
            </a:r>
            <a:r>
              <a:rPr lang="en-US" altLang="zh-CN" sz="2000" dirty="0">
                <a:latin typeface="+mj-lt"/>
                <a:ea typeface="+mj-ea"/>
              </a:rPr>
              <a:t>FIRST(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 </a:t>
            </a:r>
            <a:r>
              <a:rPr lang="en-US" altLang="zh-CN" sz="2000" baseline="-25000" dirty="0">
                <a:latin typeface="+mj-lt"/>
                <a:ea typeface="+mj-ea"/>
              </a:rPr>
              <a:t>3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r>
              <a:rPr lang="zh-CN" altLang="en-US" sz="2000" dirty="0">
                <a:latin typeface="+mj-lt"/>
                <a:ea typeface="+mj-ea"/>
              </a:rPr>
              <a:t> 加入</a:t>
            </a:r>
            <a:r>
              <a:rPr lang="en-US" altLang="zh-CN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  <a:ea typeface="+mj-ea"/>
              </a:rPr>
              <a:t>FIRST(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</a:rPr>
              <a:t>X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r>
              <a:rPr lang="zh-CN" altLang="en-US" sz="2000" dirty="0">
                <a:latin typeface="+mj-lt"/>
                <a:ea typeface="+mj-ea"/>
              </a:rPr>
              <a:t>；以此类推；</a:t>
            </a:r>
          </a:p>
        </p:txBody>
      </p:sp>
      <p:sp>
        <p:nvSpPr>
          <p:cNvPr id="778253" name="Text Box 13"/>
          <p:cNvSpPr txBox="1">
            <a:spLocks noChangeArrowheads="1"/>
          </p:cNvSpPr>
          <p:nvPr/>
        </p:nvSpPr>
        <p:spPr bwMode="auto">
          <a:xfrm>
            <a:off x="0" y="4929188"/>
            <a:ext cx="9144000" cy="1336675"/>
          </a:xfrm>
          <a:prstGeom prst="rect">
            <a:avLst/>
          </a:prstGeom>
          <a:solidFill>
            <a:srgbClr val="EAEAEA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  <a:defRPr/>
            </a:pPr>
            <a:r>
              <a:rPr lang="zh-CN" altLang="en-US" sz="2000" dirty="0">
                <a:latin typeface="+mj-lt"/>
              </a:rPr>
              <a:t>若对于一切</a:t>
            </a:r>
            <a:r>
              <a:rPr lang="en-US" altLang="zh-CN" sz="2000" dirty="0">
                <a:latin typeface="+mj-lt"/>
              </a:rPr>
              <a:t>1≤i≤n</a:t>
            </a:r>
            <a:r>
              <a:rPr lang="zh-CN" altLang="en-US" sz="2000" dirty="0">
                <a:latin typeface="+mj-lt"/>
              </a:rPr>
              <a:t>，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Y</a:t>
            </a:r>
            <a:r>
              <a:rPr lang="en-US" altLang="zh-CN" baseline="-25000" dirty="0">
                <a:solidFill>
                  <a:srgbClr val="CC00FF"/>
                </a:solidFill>
                <a:latin typeface="+mj-lt"/>
              </a:rPr>
              <a:t>i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=&gt;</a:t>
            </a:r>
            <a:r>
              <a:rPr lang="en-US" altLang="zh-CN" baseline="30000" dirty="0">
                <a:solidFill>
                  <a:srgbClr val="CC00FF"/>
                </a:solidFill>
                <a:latin typeface="+mj-lt"/>
              </a:rPr>
              <a:t>*</a:t>
            </a:r>
            <a:r>
              <a:rPr lang="en-US" altLang="zh-CN" dirty="0">
                <a:solidFill>
                  <a:srgbClr val="CC00FF"/>
                </a:solidFill>
                <a:latin typeface="+mj-lt"/>
              </a:rPr>
              <a:t>ε: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None/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)-{ε}}∪{FIRST(Y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2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)- {ε}} ∪…∪{FIRST(Y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- {ε}} ∪{ε} 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加入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FIRST(X)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778254" name="Rectangle 14"/>
          <p:cNvSpPr>
            <a:spLocks noChangeArrowheads="1"/>
          </p:cNvSpPr>
          <p:nvPr/>
        </p:nvSpPr>
        <p:spPr bwMode="auto">
          <a:xfrm>
            <a:off x="2857500" y="571500"/>
            <a:ext cx="2162175" cy="536575"/>
          </a:xfrm>
          <a:prstGeom prst="rect">
            <a:avLst/>
          </a:prstGeom>
          <a:solidFill>
            <a:schemeClr val="tx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altLang="zh-CN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FIRST(X)={X}</a:t>
            </a:r>
          </a:p>
        </p:txBody>
      </p:sp>
      <p:sp>
        <p:nvSpPr>
          <p:cNvPr id="13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 autoUpdateAnimBg="0"/>
      <p:bldP spid="778244" grpId="0" animBg="1" autoUpdateAnimBg="0"/>
      <p:bldP spid="778249" grpId="0" animBg="1"/>
      <p:bldP spid="778250" grpId="0" animBg="1"/>
      <p:bldP spid="778252" grpId="0" animBg="1"/>
      <p:bldP spid="778253" grpId="0" animBg="1"/>
      <p:bldP spid="77825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74"/>
          <p:cNvSpPr txBox="1"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rgbClr val="FBE7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[</a:t>
            </a:r>
            <a:r>
              <a:rPr lang="zh-CN" altLang="en-US" sz="2800">
                <a:solidFill>
                  <a:schemeClr val="bg2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4-1]</a:t>
            </a:r>
            <a:r>
              <a:rPr lang="en-US" altLang="zh-CN" sz="28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chemeClr val="bg2"/>
                </a:solidFill>
                <a:ea typeface="楷体_GB2312" pitchFamily="49" charset="-122"/>
              </a:rPr>
              <a:t>G[E]</a:t>
            </a:r>
            <a:r>
              <a:rPr lang="en-US" altLang="zh-CN" sz="24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>
                <a:solidFill>
                  <a:schemeClr val="bg2"/>
                </a:solidFill>
              </a:rPr>
              <a:t>E→TE'          E'→+TE'|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 </a:t>
            </a:r>
            <a:endParaRPr lang="en-US" altLang="zh-CN" sz="2000">
              <a:solidFill>
                <a:schemeClr val="bg2"/>
              </a:solidFill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2"/>
                </a:solidFill>
              </a:rPr>
              <a:t>T→FT’        T'→*FT'|</a:t>
            </a:r>
            <a:r>
              <a:rPr lang="en-US" altLang="zh-CN" sz="2800">
                <a:solidFill>
                  <a:schemeClr val="bg2"/>
                </a:solidFill>
                <a:sym typeface="Symbol" panose="05050102010706020507" pitchFamily="18" charset="2"/>
              </a:rPr>
              <a:t>         </a:t>
            </a:r>
            <a:r>
              <a:rPr lang="en-US" altLang="zh-CN" sz="2800">
                <a:solidFill>
                  <a:schemeClr val="bg2"/>
                </a:solidFill>
              </a:rPr>
              <a:t>F→(E)|i</a:t>
            </a:r>
          </a:p>
        </p:txBody>
      </p:sp>
      <p:graphicFrame>
        <p:nvGraphicFramePr>
          <p:cNvPr id="782549" name="Group 213"/>
          <p:cNvGraphicFramePr>
            <a:graphicFrameLocks noGrp="1"/>
          </p:cNvGraphicFramePr>
          <p:nvPr>
            <p:ph/>
          </p:nvPr>
        </p:nvGraphicFramePr>
        <p:xfrm>
          <a:off x="2771775" y="1844675"/>
          <a:ext cx="3889375" cy="11176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9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 </a:t>
                      </a: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'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T </a:t>
                      </a: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'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F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6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51" marB="4605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2550" name="Text Box 214"/>
          <p:cNvSpPr txBox="1">
            <a:spLocks noChangeArrowheads="1"/>
          </p:cNvSpPr>
          <p:nvPr/>
        </p:nvSpPr>
        <p:spPr bwMode="auto">
          <a:xfrm>
            <a:off x="3048000" y="1270000"/>
            <a:ext cx="34559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非终结符能否推出 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</a:t>
            </a:r>
          </a:p>
        </p:txBody>
      </p:sp>
      <p:sp>
        <p:nvSpPr>
          <p:cNvPr id="782551" name="Text Box 215"/>
          <p:cNvSpPr txBox="1">
            <a:spLocks noChangeArrowheads="1"/>
          </p:cNvSpPr>
          <p:nvPr/>
        </p:nvSpPr>
        <p:spPr bwMode="auto">
          <a:xfrm>
            <a:off x="3635375" y="2420938"/>
            <a:ext cx="50323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是</a:t>
            </a:r>
          </a:p>
        </p:txBody>
      </p:sp>
      <p:sp>
        <p:nvSpPr>
          <p:cNvPr id="782552" name="Text Box 216"/>
          <p:cNvSpPr txBox="1">
            <a:spLocks noChangeArrowheads="1"/>
          </p:cNvSpPr>
          <p:nvPr/>
        </p:nvSpPr>
        <p:spPr bwMode="auto">
          <a:xfrm>
            <a:off x="6011863" y="2420938"/>
            <a:ext cx="5762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否</a:t>
            </a:r>
          </a:p>
        </p:txBody>
      </p:sp>
      <p:sp>
        <p:nvSpPr>
          <p:cNvPr id="782553" name="Text Box 217"/>
          <p:cNvSpPr txBox="1">
            <a:spLocks noChangeArrowheads="1"/>
          </p:cNvSpPr>
          <p:nvPr/>
        </p:nvSpPr>
        <p:spPr bwMode="auto">
          <a:xfrm>
            <a:off x="5219700" y="2420938"/>
            <a:ext cx="5032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是</a:t>
            </a:r>
          </a:p>
        </p:txBody>
      </p:sp>
      <p:sp>
        <p:nvSpPr>
          <p:cNvPr id="782554" name="Text Box 218"/>
          <p:cNvSpPr txBox="1">
            <a:spLocks noChangeArrowheads="1"/>
          </p:cNvSpPr>
          <p:nvPr/>
        </p:nvSpPr>
        <p:spPr bwMode="auto">
          <a:xfrm>
            <a:off x="4427538" y="2420938"/>
            <a:ext cx="5762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否</a:t>
            </a:r>
          </a:p>
        </p:txBody>
      </p:sp>
      <p:sp>
        <p:nvSpPr>
          <p:cNvPr id="782555" name="Text Box 219"/>
          <p:cNvSpPr txBox="1">
            <a:spLocks noChangeArrowheads="1"/>
          </p:cNvSpPr>
          <p:nvPr/>
        </p:nvSpPr>
        <p:spPr bwMode="auto">
          <a:xfrm>
            <a:off x="2843213" y="2420938"/>
            <a:ext cx="503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否</a:t>
            </a:r>
          </a:p>
        </p:txBody>
      </p:sp>
      <p:sp>
        <p:nvSpPr>
          <p:cNvPr id="782556" name="Text Box 220"/>
          <p:cNvSpPr txBox="1">
            <a:spLocks noChangeArrowheads="1"/>
          </p:cNvSpPr>
          <p:nvPr/>
        </p:nvSpPr>
        <p:spPr bwMode="auto">
          <a:xfrm>
            <a:off x="6299200" y="3860800"/>
            <a:ext cx="2017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FIRST(T) =</a:t>
            </a:r>
          </a:p>
        </p:txBody>
      </p:sp>
      <p:sp>
        <p:nvSpPr>
          <p:cNvPr id="782557" name="Rectangle 221"/>
          <p:cNvSpPr>
            <a:spLocks noChangeArrowheads="1"/>
          </p:cNvSpPr>
          <p:nvPr/>
        </p:nvSpPr>
        <p:spPr bwMode="auto">
          <a:xfrm>
            <a:off x="2162175" y="3038475"/>
            <a:ext cx="1047750" cy="5334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(, i }</a:t>
            </a:r>
          </a:p>
        </p:txBody>
      </p:sp>
      <p:sp>
        <p:nvSpPr>
          <p:cNvPr id="782558" name="Rectangle 222"/>
          <p:cNvSpPr>
            <a:spLocks noChangeArrowheads="1"/>
          </p:cNvSpPr>
          <p:nvPr/>
        </p:nvSpPr>
        <p:spPr bwMode="auto">
          <a:xfrm>
            <a:off x="341313" y="3070225"/>
            <a:ext cx="190976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FIRST(F)=</a:t>
            </a:r>
          </a:p>
        </p:txBody>
      </p:sp>
      <p:sp>
        <p:nvSpPr>
          <p:cNvPr id="782559" name="Rectangle 223"/>
          <p:cNvSpPr>
            <a:spLocks noChangeArrowheads="1"/>
          </p:cNvSpPr>
          <p:nvPr/>
        </p:nvSpPr>
        <p:spPr bwMode="auto">
          <a:xfrm>
            <a:off x="322263" y="3692525"/>
            <a:ext cx="20478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FIRST(T’)=</a:t>
            </a:r>
          </a:p>
        </p:txBody>
      </p:sp>
      <p:sp>
        <p:nvSpPr>
          <p:cNvPr id="782560" name="Rectangle 224"/>
          <p:cNvSpPr>
            <a:spLocks noChangeArrowheads="1"/>
          </p:cNvSpPr>
          <p:nvPr/>
        </p:nvSpPr>
        <p:spPr bwMode="auto">
          <a:xfrm>
            <a:off x="2195513" y="3692525"/>
            <a:ext cx="981075" cy="5318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*,ε}</a:t>
            </a:r>
          </a:p>
        </p:txBody>
      </p:sp>
      <p:sp>
        <p:nvSpPr>
          <p:cNvPr id="782561" name="Rectangle 225"/>
          <p:cNvSpPr>
            <a:spLocks noChangeArrowheads="1"/>
          </p:cNvSpPr>
          <p:nvPr/>
        </p:nvSpPr>
        <p:spPr bwMode="auto">
          <a:xfrm>
            <a:off x="322263" y="4365625"/>
            <a:ext cx="1928812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FIRST(T)=</a:t>
            </a:r>
          </a:p>
        </p:txBody>
      </p:sp>
      <p:sp>
        <p:nvSpPr>
          <p:cNvPr id="782562" name="Rectangle 226"/>
          <p:cNvSpPr>
            <a:spLocks noChangeArrowheads="1"/>
          </p:cNvSpPr>
          <p:nvPr/>
        </p:nvSpPr>
        <p:spPr bwMode="auto">
          <a:xfrm>
            <a:off x="2195513" y="4397375"/>
            <a:ext cx="17383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FIRST(F) =</a:t>
            </a:r>
          </a:p>
        </p:txBody>
      </p:sp>
      <p:sp>
        <p:nvSpPr>
          <p:cNvPr id="782563" name="Rectangle 227"/>
          <p:cNvSpPr>
            <a:spLocks noChangeArrowheads="1"/>
          </p:cNvSpPr>
          <p:nvPr/>
        </p:nvSpPr>
        <p:spPr bwMode="auto">
          <a:xfrm>
            <a:off x="4427538" y="3213100"/>
            <a:ext cx="2117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FIRST(E’) =</a:t>
            </a:r>
          </a:p>
        </p:txBody>
      </p:sp>
      <p:sp>
        <p:nvSpPr>
          <p:cNvPr id="782564" name="Rectangle 228"/>
          <p:cNvSpPr>
            <a:spLocks noChangeArrowheads="1"/>
          </p:cNvSpPr>
          <p:nvPr/>
        </p:nvSpPr>
        <p:spPr bwMode="auto">
          <a:xfrm>
            <a:off x="6516688" y="3213100"/>
            <a:ext cx="1006475" cy="56673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+,ε}</a:t>
            </a:r>
          </a:p>
        </p:txBody>
      </p:sp>
      <p:sp>
        <p:nvSpPr>
          <p:cNvPr id="782565" name="Rectangle 229"/>
          <p:cNvSpPr>
            <a:spLocks noChangeArrowheads="1"/>
          </p:cNvSpPr>
          <p:nvPr/>
        </p:nvSpPr>
        <p:spPr bwMode="auto">
          <a:xfrm>
            <a:off x="4427538" y="3813175"/>
            <a:ext cx="19288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FIRST(E)=</a:t>
            </a:r>
          </a:p>
        </p:txBody>
      </p:sp>
      <p:sp>
        <p:nvSpPr>
          <p:cNvPr id="23591" name="Rectangle 245"/>
          <p:cNvSpPr>
            <a:spLocks noChangeArrowheads="1"/>
          </p:cNvSpPr>
          <p:nvPr/>
        </p:nvSpPr>
        <p:spPr bwMode="auto">
          <a:xfrm>
            <a:off x="8483600" y="206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P63</a:t>
            </a:r>
          </a:p>
        </p:txBody>
      </p:sp>
      <p:sp>
        <p:nvSpPr>
          <p:cNvPr id="25" name="Rectangle 221"/>
          <p:cNvSpPr>
            <a:spLocks noChangeArrowheads="1"/>
          </p:cNvSpPr>
          <p:nvPr/>
        </p:nvSpPr>
        <p:spPr bwMode="auto">
          <a:xfrm>
            <a:off x="3843338" y="4359275"/>
            <a:ext cx="1047750" cy="5334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(, i }</a:t>
            </a:r>
          </a:p>
        </p:txBody>
      </p:sp>
      <p:sp>
        <p:nvSpPr>
          <p:cNvPr id="26" name="Rectangle 221"/>
          <p:cNvSpPr>
            <a:spLocks noChangeArrowheads="1"/>
          </p:cNvSpPr>
          <p:nvPr/>
        </p:nvSpPr>
        <p:spPr bwMode="auto">
          <a:xfrm>
            <a:off x="8026400" y="3843338"/>
            <a:ext cx="1046163" cy="533400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{ (, i }</a:t>
            </a:r>
          </a:p>
        </p:txBody>
      </p:sp>
      <p:sp>
        <p:nvSpPr>
          <p:cNvPr id="27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2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2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8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2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2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8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2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2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8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8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8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8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8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8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8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8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8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8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550" grpId="0"/>
      <p:bldP spid="782551" grpId="0"/>
      <p:bldP spid="782552" grpId="0"/>
      <p:bldP spid="782553" grpId="0"/>
      <p:bldP spid="782554" grpId="0"/>
      <p:bldP spid="782555" grpId="0"/>
      <p:bldP spid="782556" grpId="0"/>
      <p:bldP spid="782557" grpId="0" animBg="1"/>
      <p:bldP spid="782558" grpId="0"/>
      <p:bldP spid="782559" grpId="0"/>
      <p:bldP spid="782560" grpId="0" animBg="1"/>
      <p:bldP spid="782561" grpId="0"/>
      <p:bldP spid="782562" grpId="0"/>
      <p:bldP spid="782563" grpId="0"/>
      <p:bldP spid="782564" grpId="0" animBg="1"/>
      <p:bldP spid="782565" grpId="0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08050"/>
            <a:ext cx="5689600" cy="503238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</a:rPr>
              <a:t>设 </a:t>
            </a:r>
            <a:r>
              <a:rPr lang="en-US" altLang="zh-CN" sz="2800" b="1" dirty="0">
                <a:solidFill>
                  <a:schemeClr val="bg2"/>
                </a:solidFill>
              </a:rPr>
              <a:t>CFG=(V</a:t>
            </a:r>
            <a:r>
              <a:rPr lang="en-US" altLang="zh-CN" sz="2800" b="1" baseline="-25000" dirty="0">
                <a:solidFill>
                  <a:schemeClr val="bg2"/>
                </a:solidFill>
              </a:rPr>
              <a:t>T</a:t>
            </a:r>
            <a:r>
              <a:rPr lang="zh-CN" altLang="en-US" sz="2800" b="1" dirty="0">
                <a:solidFill>
                  <a:schemeClr val="bg2"/>
                </a:solidFill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</a:rPr>
              <a:t>P),  </a:t>
            </a:r>
            <a:r>
              <a:rPr lang="en-US" altLang="zh-CN" sz="2800" b="1" dirty="0">
                <a:solidFill>
                  <a:srgbClr val="CC00FF"/>
                </a:solidFill>
                <a:effectLst/>
                <a:latin typeface="+mj-lt"/>
              </a:rPr>
              <a:t>A∈</a:t>
            </a:r>
            <a:r>
              <a:rPr lang="zh-CN" altLang="en-US" sz="2800" b="1" dirty="0">
                <a:solidFill>
                  <a:srgbClr val="CC00FF"/>
                </a:solidFill>
                <a:effectLst/>
                <a:latin typeface="+mj-lt"/>
              </a:rPr>
              <a:t>Ｖ</a:t>
            </a:r>
            <a:r>
              <a:rPr lang="en-US" altLang="zh-CN" sz="2800" b="1" baseline="-25000" dirty="0">
                <a:solidFill>
                  <a:srgbClr val="CC00FF"/>
                </a:solidFill>
                <a:effectLst/>
                <a:latin typeface="+mj-lt"/>
              </a:rPr>
              <a:t>N</a:t>
            </a:r>
            <a:endParaRPr lang="en-US" altLang="zh-CN" sz="2800" b="1" dirty="0">
              <a:solidFill>
                <a:srgbClr val="CC00FF"/>
              </a:solidFill>
              <a:effectLst/>
              <a:latin typeface="+mj-lt"/>
            </a:endParaRPr>
          </a:p>
        </p:txBody>
      </p:sp>
      <p:sp>
        <p:nvSpPr>
          <p:cNvPr id="773126" name="Text Box 6"/>
          <p:cNvSpPr txBox="1">
            <a:spLocks noChangeArrowheads="1"/>
          </p:cNvSpPr>
          <p:nvPr/>
        </p:nvSpPr>
        <p:spPr bwMode="auto">
          <a:xfrm>
            <a:off x="395288" y="2420938"/>
            <a:ext cx="8353425" cy="635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r>
              <a:rPr lang="zh-CN" altLang="en-US" sz="2800" i="1" dirty="0">
                <a:solidFill>
                  <a:schemeClr val="bg2"/>
                </a:solidFill>
                <a:latin typeface="宋体" panose="02010600030101010101" pitchFamily="2" charset="-122"/>
              </a:rPr>
              <a:t>所有句型中出现的紧跟在</a:t>
            </a:r>
            <a:r>
              <a:rPr lang="en-US" altLang="zh-CN" i="1" dirty="0">
                <a:solidFill>
                  <a:srgbClr val="CC00FF"/>
                </a:solidFill>
                <a:latin typeface="+mj-lt"/>
              </a:rPr>
              <a:t>A</a:t>
            </a:r>
            <a:r>
              <a:rPr lang="zh-CN" altLang="en-US" sz="2800" i="1" dirty="0">
                <a:solidFill>
                  <a:schemeClr val="bg2"/>
                </a:solidFill>
                <a:latin typeface="宋体" panose="02010600030101010101" pitchFamily="2" charset="-122"/>
              </a:rPr>
              <a:t>后面的终结符构成的集合</a:t>
            </a:r>
          </a:p>
        </p:txBody>
      </p:sp>
      <p:sp>
        <p:nvSpPr>
          <p:cNvPr id="773131" name="Text Box 11"/>
          <p:cNvSpPr txBox="1">
            <a:spLocks noChangeArrowheads="1"/>
          </p:cNvSpPr>
          <p:nvPr/>
        </p:nvSpPr>
        <p:spPr bwMode="auto">
          <a:xfrm>
            <a:off x="3924300" y="3213100"/>
            <a:ext cx="3095972" cy="5232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{a} =&gt; Follow(</a:t>
            </a:r>
            <a:r>
              <a:rPr lang="en-US" altLang="zh-CN" sz="2800" dirty="0">
                <a:solidFill>
                  <a:srgbClr val="CC00FF"/>
                </a:solidFill>
              </a:rPr>
              <a:t>A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27450" y="5432420"/>
            <a:ext cx="5035549" cy="523875"/>
            <a:chOff x="1985" y="3876"/>
            <a:chExt cx="3172" cy="330"/>
          </a:xfrm>
        </p:grpSpPr>
        <p:sp>
          <p:nvSpPr>
            <p:cNvPr id="24598" name="Text Box 14"/>
            <p:cNvSpPr txBox="1">
              <a:spLocks noChangeArrowheads="1"/>
            </p:cNvSpPr>
            <p:nvPr/>
          </p:nvSpPr>
          <p:spPr bwMode="auto">
            <a:xfrm>
              <a:off x="1985" y="3876"/>
              <a:ext cx="18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dirty="0">
                  <a:solidFill>
                    <a:schemeClr val="bg2"/>
                  </a:solidFill>
                </a:rPr>
                <a:t>{</a:t>
              </a:r>
              <a:r>
                <a:rPr lang="zh-CN" altLang="en-US" sz="2800" dirty="0">
                  <a:solidFill>
                    <a:schemeClr val="bg2"/>
                  </a:solidFill>
                </a:rPr>
                <a:t>＃</a:t>
              </a:r>
              <a:r>
                <a:rPr lang="en-US" altLang="zh-CN" sz="2800" dirty="0">
                  <a:solidFill>
                    <a:schemeClr val="bg2"/>
                  </a:solidFill>
                </a:rPr>
                <a:t>} =&gt; Follow(</a:t>
              </a:r>
              <a:r>
                <a:rPr lang="en-US" altLang="zh-CN" sz="2800" dirty="0">
                  <a:solidFill>
                    <a:srgbClr val="CC00FF"/>
                  </a:solidFill>
                </a:rPr>
                <a:t>A</a:t>
              </a:r>
              <a:r>
                <a:rPr lang="en-US" altLang="zh-CN" sz="2800" dirty="0">
                  <a:solidFill>
                    <a:schemeClr val="bg2"/>
                  </a:solidFill>
                </a:rPr>
                <a:t>) </a:t>
              </a:r>
            </a:p>
          </p:txBody>
        </p:sp>
        <p:sp>
          <p:nvSpPr>
            <p:cNvPr id="24599" name="Rectangle 17"/>
            <p:cNvSpPr>
              <a:spLocks noChangeArrowheads="1"/>
            </p:cNvSpPr>
            <p:nvPr/>
          </p:nvSpPr>
          <p:spPr bwMode="auto">
            <a:xfrm>
              <a:off x="3650" y="3884"/>
              <a:ext cx="150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 dirty="0">
                  <a:solidFill>
                    <a:schemeClr val="bg2"/>
                  </a:solidFill>
                </a:rPr>
                <a:t>    ‘</a:t>
              </a:r>
              <a:r>
                <a:rPr lang="en-US" altLang="zh-CN" sz="2400" dirty="0">
                  <a:solidFill>
                    <a:schemeClr val="bg2"/>
                  </a:solidFill>
                  <a:latin typeface="宋体" panose="02010600030101010101" pitchFamily="2" charset="-122"/>
                </a:rPr>
                <a:t>#</a:t>
              </a:r>
              <a:r>
                <a:rPr lang="en-US" altLang="zh-CN" sz="2400" dirty="0">
                  <a:solidFill>
                    <a:schemeClr val="bg2"/>
                  </a:solidFill>
                </a:rPr>
                <a:t>’</a:t>
              </a:r>
              <a:r>
                <a:rPr lang="zh-CN" altLang="en-US" sz="2400" dirty="0">
                  <a:solidFill>
                    <a:schemeClr val="bg2"/>
                  </a:solidFill>
                  <a:latin typeface="宋体" panose="02010600030101010101" pitchFamily="2" charset="-122"/>
                </a:rPr>
                <a:t>：结束符</a:t>
              </a:r>
              <a:endPara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582" name="Text Box 18"/>
          <p:cNvSpPr txBox="1">
            <a:spLocks noChangeArrowheads="1"/>
          </p:cNvSpPr>
          <p:nvPr/>
        </p:nvSpPr>
        <p:spPr bwMode="auto">
          <a:xfrm>
            <a:off x="971550" y="1700213"/>
            <a:ext cx="6769100" cy="519112"/>
          </a:xfrm>
          <a:prstGeom prst="rect">
            <a:avLst/>
          </a:prstGeom>
          <a:solidFill>
            <a:srgbClr val="DEE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FOLLOW(A)={ a |S=&gt;…</a:t>
            </a:r>
            <a:r>
              <a:rPr lang="en-US" altLang="zh-CN" sz="2800" dirty="0" err="1">
                <a:solidFill>
                  <a:srgbClr val="CC00FF"/>
                </a:solidFill>
              </a:rPr>
              <a:t>A</a:t>
            </a:r>
            <a:r>
              <a:rPr lang="en-US" altLang="zh-CN" sz="2800" dirty="0" err="1">
                <a:solidFill>
                  <a:schemeClr val="bg2"/>
                </a:solidFill>
              </a:rPr>
              <a:t>a</a:t>
            </a:r>
            <a:r>
              <a:rPr lang="en-US" altLang="zh-CN" sz="2800" dirty="0">
                <a:solidFill>
                  <a:schemeClr val="bg2"/>
                </a:solidFill>
              </a:rPr>
              <a:t>…</a:t>
            </a:r>
            <a:r>
              <a:rPr lang="zh-CN" altLang="en-US" sz="2800" dirty="0">
                <a:solidFill>
                  <a:schemeClr val="bg2"/>
                </a:solidFill>
              </a:rPr>
              <a:t>， </a:t>
            </a:r>
            <a:r>
              <a:rPr lang="en-US" altLang="zh-CN" sz="2800" dirty="0" err="1">
                <a:solidFill>
                  <a:schemeClr val="bg2"/>
                </a:solidFill>
              </a:rPr>
              <a:t>a∈V</a:t>
            </a:r>
            <a:r>
              <a:rPr lang="en-US" altLang="zh-CN" sz="2800" baseline="-25000" dirty="0" err="1">
                <a:solidFill>
                  <a:schemeClr val="bg2"/>
                </a:solidFill>
              </a:rPr>
              <a:t>T</a:t>
            </a:r>
            <a:r>
              <a:rPr lang="en-US" altLang="zh-CN" sz="2800" dirty="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124075" y="3213100"/>
            <a:ext cx="1835150" cy="2789238"/>
            <a:chOff x="1156" y="2454"/>
            <a:chExt cx="1156" cy="1757"/>
          </a:xfrm>
        </p:grpSpPr>
        <p:sp>
          <p:nvSpPr>
            <p:cNvPr id="24594" name="AutoShape 8"/>
            <p:cNvSpPr>
              <a:spLocks/>
            </p:cNvSpPr>
            <p:nvPr/>
          </p:nvSpPr>
          <p:spPr bwMode="auto">
            <a:xfrm>
              <a:off x="1156" y="2614"/>
              <a:ext cx="273" cy="1542"/>
            </a:xfrm>
            <a:prstGeom prst="leftBrace">
              <a:avLst>
                <a:gd name="adj1" fmla="val 47070"/>
                <a:gd name="adj2" fmla="val 50000"/>
              </a:avLst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endParaRPr lang="zh-CN" altLang="en-US" sz="240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95" name="Text Box 9"/>
            <p:cNvSpPr txBox="1">
              <a:spLocks noChangeArrowheads="1"/>
            </p:cNvSpPr>
            <p:nvPr/>
          </p:nvSpPr>
          <p:spPr bwMode="auto">
            <a:xfrm>
              <a:off x="1474" y="2454"/>
              <a:ext cx="8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…</a:t>
              </a:r>
              <a:r>
                <a:rPr lang="en-US" altLang="zh-CN" sz="2800">
                  <a:solidFill>
                    <a:srgbClr val="CC00FF"/>
                  </a:solidFill>
                </a:rPr>
                <a:t>A</a:t>
              </a:r>
              <a:r>
                <a:rPr lang="en-US" altLang="zh-CN" sz="2800">
                  <a:solidFill>
                    <a:schemeClr val="bg2"/>
                  </a:solidFill>
                </a:rPr>
                <a:t>a…</a:t>
              </a:r>
            </a:p>
          </p:txBody>
        </p:sp>
        <p:sp>
          <p:nvSpPr>
            <p:cNvPr id="24596" name="Text Box 10"/>
            <p:cNvSpPr txBox="1">
              <a:spLocks noChangeArrowheads="1"/>
            </p:cNvSpPr>
            <p:nvPr/>
          </p:nvSpPr>
          <p:spPr bwMode="auto">
            <a:xfrm>
              <a:off x="1383" y="3113"/>
              <a:ext cx="8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…</a:t>
              </a:r>
              <a:r>
                <a:rPr lang="en-US" altLang="zh-CN" sz="2800">
                  <a:solidFill>
                    <a:srgbClr val="CC00FF"/>
                  </a:solidFill>
                </a:rPr>
                <a:t>A</a:t>
              </a:r>
              <a:r>
                <a:rPr lang="en-US" altLang="zh-CN" sz="2800">
                  <a:solidFill>
                    <a:schemeClr val="bg2"/>
                  </a:solidFill>
                </a:rPr>
                <a:t>B…</a:t>
              </a:r>
            </a:p>
          </p:txBody>
        </p:sp>
        <p:sp>
          <p:nvSpPr>
            <p:cNvPr id="24597" name="Text Box 13"/>
            <p:cNvSpPr txBox="1">
              <a:spLocks noChangeArrowheads="1"/>
            </p:cNvSpPr>
            <p:nvPr/>
          </p:nvSpPr>
          <p:spPr bwMode="auto">
            <a:xfrm>
              <a:off x="1474" y="3884"/>
              <a:ext cx="5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bg2"/>
                  </a:solidFill>
                </a:rPr>
                <a:t>…</a:t>
              </a:r>
              <a:r>
                <a:rPr lang="en-US" altLang="zh-CN" sz="2800">
                  <a:solidFill>
                    <a:srgbClr val="CC00FF"/>
                  </a:solidFill>
                </a:rPr>
                <a:t>A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4149725"/>
            <a:ext cx="2663825" cy="793750"/>
            <a:chOff x="476" y="2069"/>
            <a:chExt cx="1406" cy="500"/>
          </a:xfrm>
        </p:grpSpPr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476" y="2160"/>
              <a:ext cx="1406" cy="4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342900" indent="-34290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sz="3200" b="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 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=&gt;…</a:t>
              </a:r>
              <a:r>
                <a:rPr lang="en-US" altLang="zh-CN" sz="3200" dirty="0">
                  <a:solidFill>
                    <a:srgbClr val="CC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sym typeface="Symbol" pitchFamily="18" charset="2"/>
                </a:rPr>
                <a:t>…</a:t>
              </a:r>
            </a:p>
          </p:txBody>
        </p:sp>
        <p:sp>
          <p:nvSpPr>
            <p:cNvPr id="773140" name="Rectangle 20"/>
            <p:cNvSpPr>
              <a:spLocks noChangeArrowheads="1"/>
            </p:cNvSpPr>
            <p:nvPr/>
          </p:nvSpPr>
          <p:spPr bwMode="auto">
            <a:xfrm>
              <a:off x="719" y="2069"/>
              <a:ext cx="180" cy="29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pitchFamily="2" charset="2"/>
                <a:defRPr kumimoji="1" sz="2400" b="1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924300" y="4076703"/>
            <a:ext cx="4957763" cy="741363"/>
            <a:chOff x="2336" y="2976"/>
            <a:chExt cx="3123" cy="467"/>
          </a:xfrm>
        </p:grpSpPr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2336" y="3113"/>
              <a:ext cx="23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chemeClr val="bg2"/>
                  </a:solidFill>
                </a:rPr>
                <a:t>First(B) =&gt; Follow(</a:t>
              </a:r>
              <a:r>
                <a:rPr lang="en-US" altLang="zh-CN" sz="2800" dirty="0">
                  <a:solidFill>
                    <a:srgbClr val="CC00FF"/>
                  </a:solidFill>
                </a:rPr>
                <a:t>A</a:t>
              </a:r>
              <a:r>
                <a:rPr lang="en-US" altLang="zh-CN" sz="2800" dirty="0">
                  <a:solidFill>
                    <a:schemeClr val="bg2"/>
                  </a:solidFill>
                </a:rPr>
                <a:t>)</a:t>
              </a:r>
              <a:endParaRPr lang="zh-CN" altLang="en-US" sz="2800" dirty="0">
                <a:solidFill>
                  <a:schemeClr val="bg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90" name="Rectangle 23"/>
            <p:cNvSpPr>
              <a:spLocks noChangeArrowheads="1"/>
            </p:cNvSpPr>
            <p:nvPr/>
          </p:nvSpPr>
          <p:spPr bwMode="auto">
            <a:xfrm>
              <a:off x="4725" y="3125"/>
              <a:ext cx="7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</a:rPr>
                <a:t>B</a:t>
              </a:r>
              <a:r>
                <a:rPr lang="en-US" altLang="zh-CN" sz="2400">
                  <a:solidFill>
                    <a:schemeClr val="bg2"/>
                  </a:solidFill>
                  <a:latin typeface="宋体" panose="02010600030101010101" pitchFamily="2" charset="-122"/>
                </a:rPr>
                <a:t>≠&gt;ε</a:t>
              </a:r>
            </a:p>
          </p:txBody>
        </p:sp>
        <p:sp>
          <p:nvSpPr>
            <p:cNvPr id="24591" name="Rectangle 24"/>
            <p:cNvSpPr>
              <a:spLocks noChangeArrowheads="1"/>
            </p:cNvSpPr>
            <p:nvPr/>
          </p:nvSpPr>
          <p:spPr bwMode="auto">
            <a:xfrm>
              <a:off x="4920" y="297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Char char="u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chemeClr val="folHlink"/>
                </a:buClr>
                <a:buFont typeface="Monotype Sorts" pitchFamily="2" charset="2"/>
                <a:buNone/>
              </a:pPr>
              <a:r>
                <a:rPr lang="en-US" altLang="zh-CN" sz="2400">
                  <a:solidFill>
                    <a:schemeClr val="bg2"/>
                  </a:solidFill>
                  <a:latin typeface="宋体" panose="02010600030101010101" pitchFamily="2" charset="-122"/>
                </a:rPr>
                <a:t>*</a:t>
              </a:r>
            </a:p>
          </p:txBody>
        </p:sp>
      </p:grpSp>
      <p:sp>
        <p:nvSpPr>
          <p:cNvPr id="24586" name="Rectangle 29"/>
          <p:cNvSpPr>
            <a:spLocks noChangeArrowheads="1"/>
          </p:cNvSpPr>
          <p:nvPr/>
        </p:nvSpPr>
        <p:spPr bwMode="auto">
          <a:xfrm>
            <a:off x="4067175" y="155733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*</a:t>
            </a:r>
          </a:p>
        </p:txBody>
      </p:sp>
      <p:sp>
        <p:nvSpPr>
          <p:cNvPr id="23566" name="Rectangle 30"/>
          <p:cNvSpPr>
            <a:spLocks noChangeArrowheads="1"/>
          </p:cNvSpPr>
          <p:nvPr/>
        </p:nvSpPr>
        <p:spPr bwMode="auto">
          <a:xfrm>
            <a:off x="2655888" y="0"/>
            <a:ext cx="4162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4.2.2 FOLLOW</a:t>
            </a:r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</a:t>
            </a:r>
          </a:p>
        </p:txBody>
      </p:sp>
      <p:sp>
        <p:nvSpPr>
          <p:cNvPr id="2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53488" y="6567488"/>
            <a:ext cx="290512" cy="274637"/>
          </a:xfrm>
          <a:prstGeom prst="actionButtonForwardNex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u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6" grpId="0" animBg="1"/>
      <p:bldP spid="773131" grpId="0" animBg="1"/>
      <p:bldP spid="26" grpId="0" animBg="1"/>
    </p:bldLst>
  </p:timing>
</p:sld>
</file>

<file path=ppt/theme/theme1.xml><?xml version="1.0" encoding="utf-8"?>
<a:theme xmlns:a="http://schemas.openxmlformats.org/drawingml/2006/main" name="Azure">
  <a:themeElements>
    <a:clrScheme name="Azure 4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FF6600"/>
      </a:hlink>
      <a:folHlink>
        <a:srgbClr val="6699FF"/>
      </a:folHlink>
    </a:clrScheme>
    <a:fontScheme name="Az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8575" cap="flat" cmpd="sng" algn="ctr">
          <a:solidFill>
            <a:srgbClr val="FFFF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8575" cap="flat" cmpd="sng" algn="ctr">
          <a:solidFill>
            <a:srgbClr val="FFFF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FF66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D:\MSOffice\Template\Presentation Designs\Azure.pot</Template>
  <TotalTime>14938</TotalTime>
  <Words>4405</Words>
  <Application>Microsoft Macintosh PowerPoint</Application>
  <PresentationFormat>全屏显示(4:3)</PresentationFormat>
  <Paragraphs>716</Paragraphs>
  <Slides>52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黑体</vt:lpstr>
      <vt:lpstr>华文新魏</vt:lpstr>
      <vt:lpstr>楷体_GB2312</vt:lpstr>
      <vt:lpstr>隶书</vt:lpstr>
      <vt:lpstr>宋体</vt:lpstr>
      <vt:lpstr>Arial Unicode MS</vt:lpstr>
      <vt:lpstr>Arial</vt:lpstr>
      <vt:lpstr>Monotype Sorts</vt:lpstr>
      <vt:lpstr>Symbol</vt:lpstr>
      <vt:lpstr>Tahoma</vt:lpstr>
      <vt:lpstr>Times New Roman</vt:lpstr>
      <vt:lpstr>Wingdings</vt:lpstr>
      <vt:lpstr>Azure</vt:lpstr>
      <vt:lpstr>PowerPoint 演示文稿</vt:lpstr>
      <vt:lpstr>PowerPoint 演示文稿</vt:lpstr>
      <vt:lpstr>4.1 自顶向下分析简介 </vt:lpstr>
      <vt:lpstr>4.1 自顶向下分析简介</vt:lpstr>
      <vt:lpstr>4.2.3  LL(1)文法</vt:lpstr>
      <vt:lpstr>PowerPoint 演示文稿</vt:lpstr>
      <vt:lpstr>FIRST集的构造</vt:lpstr>
      <vt:lpstr>PowerPoint 演示文稿</vt:lpstr>
      <vt:lpstr>PowerPoint 演示文稿</vt:lpstr>
      <vt:lpstr>FOLLOW集的构造</vt:lpstr>
      <vt:lpstr>PowerPoint 演示文稿</vt:lpstr>
      <vt:lpstr>4.2.3  LL(1)文法</vt:lpstr>
      <vt:lpstr>LL(1)文法的定义</vt:lpstr>
      <vt:lpstr>PowerPoint 演示文稿</vt:lpstr>
      <vt:lpstr>PowerPoint 演示文稿</vt:lpstr>
      <vt:lpstr>消除直接左递归（1）</vt:lpstr>
      <vt:lpstr>PowerPoint 演示文稿</vt:lpstr>
      <vt:lpstr>PowerPoint 演示文稿</vt:lpstr>
      <vt:lpstr>消除直接左递归（2）</vt:lpstr>
      <vt:lpstr>消除间接左递归</vt:lpstr>
      <vt:lpstr>PowerPoint 演示文稿</vt:lpstr>
      <vt:lpstr>PowerPoint 演示文稿</vt:lpstr>
      <vt:lpstr>PowerPoint 演示文稿</vt:lpstr>
      <vt:lpstr>4.3.1  基本方法</vt:lpstr>
      <vt:lpstr>4.3.1  表驱动分析的基本方法</vt:lpstr>
      <vt:lpstr>PowerPoint 演示文稿</vt:lpstr>
      <vt:lpstr>PowerPoint 演示文稿</vt:lpstr>
      <vt:lpstr>总控程序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递归下降分析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4.4.2 TEST语言的递归下降分析实现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P78—3、4、5、7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《编译原理》</dc:title>
  <dc:subject>第5章</dc:subject>
  <dc:creator>shiyimini</dc:creator>
  <cp:keywords/>
  <cp:lastModifiedBy>Mi Zetian</cp:lastModifiedBy>
  <cp:revision>1721</cp:revision>
  <dcterms:created xsi:type="dcterms:W3CDTF">1995-06-17T23:31:02Z</dcterms:created>
  <dcterms:modified xsi:type="dcterms:W3CDTF">2020-10-28T03:47:19Z</dcterms:modified>
</cp:coreProperties>
</file>