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947" r:id="rId2"/>
    <p:sldId id="900" r:id="rId3"/>
    <p:sldId id="983" r:id="rId4"/>
    <p:sldId id="901" r:id="rId5"/>
    <p:sldId id="902" r:id="rId6"/>
    <p:sldId id="903" r:id="rId7"/>
    <p:sldId id="904" r:id="rId8"/>
    <p:sldId id="905" r:id="rId9"/>
    <p:sldId id="906" r:id="rId10"/>
    <p:sldId id="909" r:id="rId11"/>
    <p:sldId id="910" r:id="rId12"/>
    <p:sldId id="918" r:id="rId13"/>
    <p:sldId id="919" r:id="rId14"/>
    <p:sldId id="920" r:id="rId15"/>
    <p:sldId id="921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1004" r:id="rId24"/>
    <p:sldId id="1015" r:id="rId25"/>
    <p:sldId id="929" r:id="rId26"/>
    <p:sldId id="1000" r:id="rId27"/>
    <p:sldId id="1001" r:id="rId28"/>
    <p:sldId id="1005" r:id="rId29"/>
    <p:sldId id="907" r:id="rId30"/>
    <p:sldId id="1003" r:id="rId31"/>
    <p:sldId id="1006" r:id="rId32"/>
    <p:sldId id="1008" r:id="rId33"/>
    <p:sldId id="1009" r:id="rId34"/>
    <p:sldId id="1011" r:id="rId35"/>
    <p:sldId id="985" r:id="rId36"/>
    <p:sldId id="941" r:id="rId37"/>
    <p:sldId id="942" r:id="rId38"/>
    <p:sldId id="950" r:id="rId39"/>
    <p:sldId id="1016" r:id="rId40"/>
    <p:sldId id="1017" r:id="rId41"/>
    <p:sldId id="944" r:id="rId42"/>
    <p:sldId id="1012" r:id="rId43"/>
    <p:sldId id="995" r:id="rId44"/>
    <p:sldId id="1013" r:id="rId45"/>
    <p:sldId id="961" r:id="rId46"/>
    <p:sldId id="954" r:id="rId47"/>
    <p:sldId id="955" r:id="rId48"/>
    <p:sldId id="980" r:id="rId49"/>
    <p:sldId id="987" r:id="rId50"/>
    <p:sldId id="963" r:id="rId51"/>
    <p:sldId id="967" r:id="rId52"/>
    <p:sldId id="981" r:id="rId53"/>
    <p:sldId id="986" r:id="rId54"/>
    <p:sldId id="969" r:id="rId55"/>
    <p:sldId id="1014" r:id="rId56"/>
    <p:sldId id="970" r:id="rId57"/>
    <p:sldId id="971" r:id="rId58"/>
    <p:sldId id="972" r:id="rId59"/>
    <p:sldId id="973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7635"/>
    <a:srgbClr val="E3C279"/>
    <a:srgbClr val="F5EA59"/>
    <a:srgbClr val="FFD54F"/>
    <a:srgbClr val="D60093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9713" autoAdjust="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6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4298B4-8C7C-4397-B8A5-A61CAA3E7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111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DE509BC-F8EA-4E64-8E65-58E29F45AA08}" type="slidenum">
              <a:rPr lang="en-US" altLang="zh-CN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807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87A2379-19C4-4A92-A592-68A19E0551D6}" type="slidenum">
              <a:rPr lang="en-US" altLang="zh-CN" sz="10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4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Arial" panose="020B0604020202020204" pitchFamily="34" charset="0"/>
              </a:rPr>
              <a:t>能力最弱，是构造其它</a:t>
            </a:r>
            <a:r>
              <a:rPr lang="en-US" altLang="zh-CN" sz="2800" b="1">
                <a:latin typeface="Arial" panose="020B0604020202020204" pitchFamily="34" charset="0"/>
              </a:rPr>
              <a:t>LR</a:t>
            </a:r>
            <a:r>
              <a:rPr lang="zh-CN" altLang="en-US" sz="2800" b="1">
                <a:latin typeface="Arial" panose="020B0604020202020204" pitchFamily="34" charset="0"/>
              </a:rPr>
              <a:t>类分析器的基础。</a:t>
            </a:r>
          </a:p>
          <a:p>
            <a:pPr lvl="1"/>
            <a:endParaRPr lang="zh-CN" altLang="en-US" sz="1000" b="1"/>
          </a:p>
          <a:p>
            <a:pPr lvl="1"/>
            <a:endParaRPr lang="zh-CN" altLang="en-US" sz="1000" b="1"/>
          </a:p>
          <a:p>
            <a:pPr lvl="1"/>
            <a:r>
              <a:rPr lang="zh-CN" altLang="en-US" sz="1000" b="1"/>
              <a:t>形式化算法：</a:t>
            </a:r>
            <a:r>
              <a:rPr lang="en-US" altLang="zh-CN" sz="1000" b="1"/>
              <a:t>LC(A)</a:t>
            </a:r>
            <a:r>
              <a:rPr lang="zh-CN" altLang="en-US" sz="1000" b="1"/>
              <a:t>集合</a:t>
            </a:r>
            <a:r>
              <a:rPr lang="en-US" altLang="zh-CN" sz="1000" b="1"/>
              <a:t>-&gt;NFA -&gt;DFA</a:t>
            </a:r>
          </a:p>
          <a:p>
            <a:pPr lvl="2"/>
            <a:r>
              <a:rPr lang="zh-CN" altLang="en-US" sz="1000" b="1"/>
              <a:t>非终结符</a:t>
            </a:r>
            <a:r>
              <a:rPr lang="en-US" altLang="zh-CN" sz="1000" b="1"/>
              <a:t>A</a:t>
            </a:r>
            <a:r>
              <a:rPr lang="zh-CN" altLang="en-US" sz="1000" b="1"/>
              <a:t>的</a:t>
            </a:r>
            <a:r>
              <a:rPr lang="en-US" altLang="zh-CN" sz="1000" b="1"/>
              <a:t>LC</a:t>
            </a:r>
            <a:r>
              <a:rPr lang="zh-CN" altLang="en-US" sz="1000" b="1"/>
              <a:t>集合</a:t>
            </a:r>
            <a:r>
              <a:rPr lang="en-US" altLang="zh-CN" sz="1000" b="1"/>
              <a:t>:</a:t>
            </a:r>
          </a:p>
          <a:p>
            <a:pPr lvl="2"/>
            <a:r>
              <a:rPr lang="en-US" altLang="zh-CN" sz="1000" b="1"/>
              <a:t>   </a:t>
            </a:r>
            <a:r>
              <a:rPr lang="zh-CN" altLang="en-US" sz="1000" b="1"/>
              <a:t>规范推导中在</a:t>
            </a:r>
            <a:r>
              <a:rPr lang="en-US" altLang="zh-CN" sz="1000" b="1"/>
              <a:t>A</a:t>
            </a:r>
            <a:r>
              <a:rPr lang="zh-CN" altLang="en-US" sz="1000" b="1"/>
              <a:t>左边所出现的符号串的集合</a:t>
            </a:r>
          </a:p>
          <a:p>
            <a:pPr lvl="2"/>
            <a:r>
              <a:rPr lang="zh-CN" altLang="en-US" sz="1000" b="1"/>
              <a:t>理论上很严格，但实现却很复杂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3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2EEA9E25-E477-4EA2-9005-84E7109F136F}" type="slidenum">
              <a:rPr lang="en-US" altLang="zh-CN" sz="10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503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1822528-D45D-40E0-9AB9-50B9A8C361B5}" type="slidenum">
              <a:rPr lang="en-US" altLang="zh-CN" sz="10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94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0416F9E-7ADA-4401-B83F-9FC46BD69830}" type="slidenum">
              <a:rPr lang="en-US" altLang="zh-CN" sz="10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75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CFA58170-55D1-4108-AE27-E1EB5C091258}" type="slidenum">
              <a:rPr lang="en-US" altLang="zh-CN" sz="10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0473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2786838B-E741-4D4A-A7F2-85A9197E8454}" type="slidenum">
              <a:rPr lang="en-US" altLang="zh-CN" sz="10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9188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5DCD2292-2574-4C06-B0AB-ADD3F1B277FF}" type="slidenum">
              <a:rPr lang="en-US" altLang="zh-CN" sz="10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331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9AB7F3E3-D776-4409-BCDC-1AD7DD9EF544}" type="slidenum">
              <a:rPr lang="en-US" altLang="zh-CN" sz="10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8867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5E0C3387-D565-4D29-8CEC-2F95325EB777}" type="slidenum">
              <a:rPr lang="en-US" altLang="zh-CN" sz="10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711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09C1060-6AAB-41B4-8859-0780499E1F1A}" type="slidenum">
              <a:rPr lang="en-US" altLang="zh-CN" sz="10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FE8AAD8B-A92C-499D-803F-C7FB617BA505}" type="slidenum">
              <a:rPr lang="en-US" altLang="zh-CN" sz="10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1678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372E3B08-9ABB-48C6-9487-893C3995585E}" type="slidenum">
              <a:rPr lang="en-US" altLang="zh-CN" sz="10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241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487E3DD3-D12D-47DD-AE19-D358DB286F5C}" type="slidenum">
              <a:rPr lang="en-US" altLang="zh-CN" sz="10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608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F6E7EDFD-1D5F-4D5A-AB53-99B1FD7DAADE}" type="slidenum">
              <a:rPr lang="en-US" altLang="zh-CN" sz="10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113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07A75901-F72D-4DC2-A56D-E49B129B9F3D}" type="slidenum">
              <a:rPr lang="en-US" altLang="zh-CN" sz="10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542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913E818B-B661-4116-BEDE-78D1FCAE70F7}" type="slidenum">
              <a:rPr lang="en-US" altLang="zh-CN" sz="10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DD8664C-D9D5-4FD5-8644-C969A127F47E}" type="slidenum">
              <a:rPr lang="en-US" altLang="zh-CN" sz="10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已分析过的部分在栈中的</a:t>
            </a:r>
            <a:r>
              <a:rPr lang="zh-CN" altLang="en-US">
                <a:solidFill>
                  <a:srgbClr val="A50021"/>
                </a:solidFill>
              </a:rPr>
              <a:t>前缀</a:t>
            </a:r>
            <a:r>
              <a:rPr lang="zh-CN" altLang="en-US">
                <a:solidFill>
                  <a:srgbClr val="000000"/>
                </a:solidFill>
              </a:rPr>
              <a:t>不同。</a:t>
            </a:r>
          </a:p>
          <a:p>
            <a:r>
              <a:rPr lang="zh-CN" altLang="en-US">
                <a:solidFill>
                  <a:srgbClr val="000000"/>
                </a:solidFill>
              </a:rPr>
              <a:t>即</a:t>
            </a:r>
            <a:r>
              <a:rPr lang="zh-CN" altLang="en-US">
                <a:solidFill>
                  <a:srgbClr val="A50021"/>
                </a:solidFill>
              </a:rPr>
              <a:t>状态栈栈顶</a:t>
            </a:r>
            <a:r>
              <a:rPr lang="zh-CN" altLang="en-US">
                <a:solidFill>
                  <a:srgbClr val="000000"/>
                </a:solidFill>
              </a:rPr>
              <a:t>不同。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30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1205AC9B-2EFF-4136-B335-8F718907C8AE}" type="slidenum">
              <a:rPr lang="en-US" altLang="zh-CN" sz="10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尽管采用</a:t>
            </a:r>
            <a:r>
              <a:rPr lang="en-US" altLang="zh-CN"/>
              <a:t>SLR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）方法能够对某些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）项目集规范族中存在动作冲突的项目集，对归约项目用向前查看一个符号的办法得到解决，</a:t>
            </a:r>
          </a:p>
          <a:p>
            <a:r>
              <a:rPr lang="zh-CN" altLang="en-US"/>
              <a:t>但仍有许多文法构造的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）项目集规范族存在的动作冲突不能用</a:t>
            </a:r>
            <a:r>
              <a:rPr lang="en-US" altLang="zh-CN"/>
              <a:t>SLR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）方法解决。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322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9159832B-417C-46FB-B74F-4226EFC4A477}" type="slidenum">
              <a:rPr lang="en-US" altLang="zh-CN" sz="10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052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5AA1BFE6-BD75-42DF-9A3E-8A17AF1D6E90}" type="slidenum">
              <a:rPr lang="en-US" altLang="zh-CN" sz="10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4481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CB9A37A5-0732-4307-A712-CFF0EDB88F62}" type="slidenum">
              <a:rPr lang="en-US" altLang="zh-CN" sz="10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B8F4526E-FD57-413B-A651-B2109CC3AB2C}" type="slidenum">
              <a:rPr lang="en-US" altLang="zh-CN" sz="10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4874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23E3C9F5-1D4D-442B-ACC8-2D5D74C67DAA}" type="slidenum">
              <a:rPr lang="en-US" altLang="zh-CN" sz="10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SLR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）的局限</a:t>
            </a:r>
          </a:p>
        </p:txBody>
      </p:sp>
    </p:spTree>
    <p:extLst>
      <p:ext uri="{BB962C8B-B14F-4D97-AF65-F5344CB8AC3E}">
        <p14:creationId xmlns:p14="http://schemas.microsoft.com/office/powerpoint/2010/main" val="471867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74ED1D07-C6C5-43DD-90E0-6DC06BC22877}" type="slidenum">
              <a:rPr lang="en-US" altLang="zh-CN" sz="10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例</a:t>
            </a:r>
            <a:r>
              <a:rPr lang="zh-CN" altLang="en-US">
                <a:sym typeface="Wingdings" panose="05000000000000000000" pitchFamily="2" charset="2"/>
              </a:rPr>
              <a:t>（复旦大学）</a:t>
            </a:r>
          </a:p>
          <a:p>
            <a:r>
              <a:rPr lang="zh-CN" altLang="en-US">
                <a:sym typeface="Wingdings" panose="05000000000000000000" pitchFamily="2" charset="2"/>
              </a:rPr>
              <a:t>构造下列文法的</a:t>
            </a:r>
            <a:r>
              <a:rPr lang="en-US" altLang="zh-CN">
                <a:sym typeface="Wingdings" panose="05000000000000000000" pitchFamily="2" charset="2"/>
              </a:rPr>
              <a:t>LR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）分析表，其中</a:t>
            </a:r>
            <a:r>
              <a:rPr lang="en-US" altLang="zh-CN">
                <a:sym typeface="Wingdings" panose="05000000000000000000" pitchFamily="2" charset="2"/>
              </a:rPr>
              <a:t>S’</a:t>
            </a:r>
            <a:r>
              <a:rPr lang="zh-CN" altLang="en-US">
                <a:sym typeface="Wingdings" panose="05000000000000000000" pitchFamily="2" charset="2"/>
              </a:rPr>
              <a:t>是文法的开始符号。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S’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=S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=Aa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=dAb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=Bb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=dBa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6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=c</a:t>
            </a:r>
          </a:p>
          <a:p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7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：：</a:t>
            </a:r>
            <a:r>
              <a:rPr lang="en-US" altLang="zh-CN">
                <a:sym typeface="Wingdings" panose="05000000000000000000" pitchFamily="2" charset="2"/>
              </a:rPr>
              <a:t>=c</a:t>
            </a:r>
          </a:p>
          <a:p>
            <a:r>
              <a:rPr lang="en-US" altLang="zh-CN">
                <a:sym typeface="Wingdings" panose="05000000000000000000" pitchFamily="2" charset="2"/>
              </a:rPr>
              <a:t>①</a:t>
            </a:r>
            <a:r>
              <a:rPr lang="zh-CN" altLang="en-US">
                <a:sym typeface="Wingdings" panose="05000000000000000000" pitchFamily="2" charset="2"/>
              </a:rPr>
              <a:t>构造文法的项目集；</a:t>
            </a:r>
          </a:p>
          <a:p>
            <a:r>
              <a:rPr lang="zh-CN" altLang="en-US">
                <a:sym typeface="Wingdings" panose="05000000000000000000" pitchFamily="2" charset="2"/>
              </a:rPr>
              <a:t>②构造识别该文法的可归前缀的</a:t>
            </a:r>
            <a:r>
              <a:rPr lang="en-US" altLang="zh-CN">
                <a:sym typeface="Wingdings" panose="05000000000000000000" pitchFamily="2" charset="2"/>
              </a:rPr>
              <a:t>DFA</a:t>
            </a:r>
            <a:r>
              <a:rPr lang="zh-CN" altLang="en-US">
                <a:sym typeface="Wingdings" panose="05000000000000000000" pitchFamily="2" charset="2"/>
              </a:rPr>
              <a:t>；</a:t>
            </a:r>
          </a:p>
          <a:p>
            <a:r>
              <a:rPr lang="zh-CN" altLang="en-US">
                <a:sym typeface="Wingdings" panose="05000000000000000000" pitchFamily="2" charset="2"/>
              </a:rPr>
              <a:t>③构造该文法的</a:t>
            </a:r>
            <a:r>
              <a:rPr lang="en-US" altLang="zh-CN">
                <a:sym typeface="Wingdings" panose="05000000000000000000" pitchFamily="2" charset="2"/>
              </a:rPr>
              <a:t>LR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）分析表；</a:t>
            </a:r>
          </a:p>
          <a:p>
            <a:r>
              <a:rPr lang="zh-CN" altLang="en-US">
                <a:sym typeface="Wingdings" panose="05000000000000000000" pitchFamily="2" charset="2"/>
              </a:rPr>
              <a:t>④分析句子</a:t>
            </a:r>
            <a:r>
              <a:rPr lang="en-US" altLang="zh-CN">
                <a:sym typeface="Wingdings" panose="05000000000000000000" pitchFamily="2" charset="2"/>
              </a:rPr>
              <a:t>dca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31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9FA0118C-A4FC-48A7-B964-47C89916C5B6}" type="slidenum">
              <a:rPr lang="en-US" altLang="zh-CN" sz="1000" b="0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900"/>
          </a:p>
        </p:txBody>
      </p:sp>
    </p:spTree>
    <p:extLst>
      <p:ext uri="{BB962C8B-B14F-4D97-AF65-F5344CB8AC3E}">
        <p14:creationId xmlns:p14="http://schemas.microsoft.com/office/powerpoint/2010/main" val="3994749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66A9C2F-EE40-48D3-B4AC-62E1D115FD7B}" type="slidenum">
              <a:rPr lang="en-US" altLang="zh-CN" sz="1000" b="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</a:rPr>
              <a:t>在多数情况下</a:t>
            </a:r>
            <a:r>
              <a:rPr lang="en-US" altLang="zh-CN" b="1">
                <a:solidFill>
                  <a:srgbClr val="FFFF0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52265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B9632F01-0B8E-450C-AB43-A34A69A6EC0B}" type="slidenum">
              <a:rPr lang="en-US" altLang="zh-CN" sz="1000" b="0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）分析表的构造对搜索符的计算方法比较确切，对文法放宽了要求，可以解决</a:t>
            </a:r>
            <a:r>
              <a:rPr lang="en-US" altLang="zh-CN"/>
              <a:t>SLR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）方法解决不了的问题。</a:t>
            </a:r>
          </a:p>
          <a:p>
            <a:r>
              <a:rPr lang="zh-CN" altLang="en-US"/>
              <a:t>但对同心集的分裂可能引起状态数目的剧烈增长，导致存储容量的急剧增加，也使应用受到一定的限制。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8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E4B2EFA3-A36C-4790-BFF5-2C1FFD4923B9}" type="slidenum">
              <a:rPr lang="en-US" altLang="zh-CN" sz="10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13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1D55BA8F-5D1A-4E83-8F61-ACA762B00469}" type="slidenum">
              <a:rPr lang="en-US" altLang="zh-CN" sz="10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10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90C515E5-72E1-402B-B322-EEA022B7EDFC}" type="slidenum">
              <a:rPr lang="en-US" altLang="zh-CN" sz="10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410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3B62AFEF-E6C9-4DC8-9571-F4CE02E02BDC}" type="slidenum">
              <a:rPr lang="en-US" altLang="zh-CN" sz="10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83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50A9C135-6020-4027-834B-50B6C04D4D20}" type="slidenum">
              <a:rPr lang="en-US" altLang="zh-CN" sz="10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990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AEA74F68-2224-41AD-90A4-456221090D63}" type="slidenum">
              <a:rPr lang="en-US" altLang="zh-CN" sz="10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91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pPr>
              <a:defRPr/>
            </a:pPr>
            <a:fld id="{8EAB937D-F39B-47D0-A1B6-63A84A4FC74B}" type="datetime1">
              <a:rPr lang="zh-CN" altLang="en-US"/>
              <a:pPr>
                <a:defRPr/>
              </a:pPr>
              <a:t>2020/12/3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F6A18F0-5C52-42EA-82A8-FB5DCCDAF2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2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5781F7A-3335-4105-9E08-D200DE778C1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1936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6CE06AF-F57E-4BC2-BABE-D91509473D3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3916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3D17510-9F19-43C7-8E9C-8440E57D7CC3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1840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C6AF57B-7CCF-485F-9443-9E5E61C56B29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6439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5A738F1-9DBB-4F07-8D8B-5B2C4FB787A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5213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6F4DEA7-20F7-42CB-ACE7-C64D5C407A4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5565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C53B4C6-13A2-420E-9D55-2CDD5FE298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484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813E58D-038D-4964-A8C5-D889A5EC641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899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FF79724-478A-470E-A667-EB1A9C5DD35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90676CF-7F94-4172-82F7-00FEA1BA76A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070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1175A12-442B-4C5E-9571-0D5A648EBE0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11198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04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F1A9A688-1803-4C1F-A932-3A55B94A9A8B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8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31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slide" Target="slide11.x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5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slide" Target="slide41.xml"/><Relationship Id="rId4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4B2BAAD6-46EA-44AA-B5E4-6E9A72C2C45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r>
              <a:rPr lang="zh-CN" altLang="en-US" sz="1400"/>
              <a:t> 页</a:t>
            </a:r>
          </a:p>
        </p:txBody>
      </p:sp>
      <p:sp>
        <p:nvSpPr>
          <p:cNvPr id="904196" name="Rectangle 4"/>
          <p:cNvSpPr>
            <a:spLocks noGrp="1" noChangeArrowheads="1"/>
          </p:cNvSpPr>
          <p:nvPr/>
        </p:nvSpPr>
        <p:spPr bwMode="auto">
          <a:xfrm>
            <a:off x="304800" y="1266825"/>
            <a:ext cx="52562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0"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语法分析的任务</a:t>
            </a:r>
          </a:p>
        </p:txBody>
      </p:sp>
      <p:sp>
        <p:nvSpPr>
          <p:cNvPr id="904197" name="Rectangle 5"/>
          <p:cNvSpPr>
            <a:spLocks noGrp="1" noChangeArrowheads="1"/>
          </p:cNvSpPr>
          <p:nvPr/>
        </p:nvSpPr>
        <p:spPr bwMode="auto">
          <a:xfrm>
            <a:off x="228600" y="1952625"/>
            <a:ext cx="510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检查单词符号序列是否符合该语言的文法</a:t>
            </a:r>
            <a:r>
              <a:rPr kumimoji="0" lang="en-US" altLang="zh-CN">
                <a:solidFill>
                  <a:srgbClr val="FFFF00"/>
                </a:solidFill>
              </a:rPr>
              <a:t>——</a:t>
            </a: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句子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19800" y="657225"/>
            <a:ext cx="2978150" cy="4876800"/>
            <a:chOff x="3644" y="624"/>
            <a:chExt cx="1876" cy="3072"/>
          </a:xfrm>
        </p:grpSpPr>
        <p:sp>
          <p:nvSpPr>
            <p:cNvPr id="4111" name="Rectangle 7"/>
            <p:cNvSpPr>
              <a:spLocks noChangeArrowheads="1"/>
            </p:cNvSpPr>
            <p:nvPr/>
          </p:nvSpPr>
          <p:spPr bwMode="auto">
            <a:xfrm>
              <a:off x="3740" y="1536"/>
              <a:ext cx="1396" cy="240"/>
            </a:xfrm>
            <a:prstGeom prst="rect">
              <a:avLst/>
            </a:prstGeom>
            <a:solidFill>
              <a:srgbClr val="AD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bg2"/>
                  </a:solidFill>
                </a:rPr>
                <a:t>扫描器</a:t>
              </a:r>
            </a:p>
          </p:txBody>
        </p:sp>
        <p:sp>
          <p:nvSpPr>
            <p:cNvPr id="4112" name="Rectangle 8"/>
            <p:cNvSpPr>
              <a:spLocks noChangeArrowheads="1"/>
            </p:cNvSpPr>
            <p:nvPr/>
          </p:nvSpPr>
          <p:spPr bwMode="auto">
            <a:xfrm>
              <a:off x="3740" y="2352"/>
              <a:ext cx="1492" cy="288"/>
            </a:xfrm>
            <a:prstGeom prst="rect">
              <a:avLst/>
            </a:prstGeom>
            <a:solidFill>
              <a:srgbClr val="AD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bg2"/>
                  </a:solidFill>
                </a:rPr>
                <a:t>分析器</a:t>
              </a:r>
            </a:p>
          </p:txBody>
        </p:sp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3644" y="3360"/>
              <a:ext cx="1876" cy="336"/>
            </a:xfrm>
            <a:prstGeom prst="rect">
              <a:avLst/>
            </a:prstGeom>
            <a:solidFill>
              <a:srgbClr val="AD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bg2"/>
                  </a:solidFill>
                </a:rPr>
                <a:t>语义处理</a:t>
              </a:r>
            </a:p>
          </p:txBody>
        </p:sp>
        <p:sp>
          <p:nvSpPr>
            <p:cNvPr id="4114" name="Line 10"/>
            <p:cNvSpPr>
              <a:spLocks noChangeShapeType="1"/>
            </p:cNvSpPr>
            <p:nvPr/>
          </p:nvSpPr>
          <p:spPr bwMode="auto">
            <a:xfrm>
              <a:off x="4220" y="1824"/>
              <a:ext cx="1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1"/>
            <p:cNvSpPr>
              <a:spLocks noChangeShapeType="1"/>
            </p:cNvSpPr>
            <p:nvPr/>
          </p:nvSpPr>
          <p:spPr bwMode="auto">
            <a:xfrm>
              <a:off x="4220" y="2736"/>
              <a:ext cx="1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4172" y="192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rgbClr val="FFFF00"/>
                  </a:solidFill>
                </a:rPr>
                <a:t>单词符号</a:t>
              </a:r>
              <a:endParaRPr kumimoji="0" lang="zh-CN" altLang="en-US" sz="2800"/>
            </a:p>
          </p:txBody>
        </p:sp>
        <p:sp>
          <p:nvSpPr>
            <p:cNvPr id="4117" name="Rectangle 13"/>
            <p:cNvSpPr>
              <a:spLocks noChangeArrowheads="1"/>
            </p:cNvSpPr>
            <p:nvPr/>
          </p:nvSpPr>
          <p:spPr bwMode="auto">
            <a:xfrm>
              <a:off x="4172" y="283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rgbClr val="FFFF00"/>
                  </a:solidFill>
                </a:rPr>
                <a:t>分析树</a:t>
              </a:r>
            </a:p>
          </p:txBody>
        </p:sp>
        <p:sp>
          <p:nvSpPr>
            <p:cNvPr id="4118" name="Line 14"/>
            <p:cNvSpPr>
              <a:spLocks noChangeShapeType="1"/>
            </p:cNvSpPr>
            <p:nvPr/>
          </p:nvSpPr>
          <p:spPr bwMode="auto">
            <a:xfrm>
              <a:off x="4220" y="960"/>
              <a:ext cx="1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Rectangle 15"/>
            <p:cNvSpPr>
              <a:spLocks noChangeArrowheads="1"/>
            </p:cNvSpPr>
            <p:nvPr/>
          </p:nvSpPr>
          <p:spPr bwMode="auto">
            <a:xfrm>
              <a:off x="3820" y="624"/>
              <a:ext cx="9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rgbClr val="FFFF00"/>
                  </a:solidFill>
                </a:rPr>
                <a:t>源程序</a:t>
              </a:r>
              <a:endParaRPr kumimoji="0" lang="zh-CN" altLang="en-US" sz="2800"/>
            </a:p>
          </p:txBody>
        </p:sp>
      </p:grpSp>
      <p:sp>
        <p:nvSpPr>
          <p:cNvPr id="4102" name="Rectangle 16"/>
          <p:cNvSpPr>
            <a:spLocks noChangeArrowheads="1"/>
          </p:cNvSpPr>
          <p:nvPr/>
        </p:nvSpPr>
        <p:spPr bwMode="auto">
          <a:xfrm>
            <a:off x="687388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FFFF00"/>
                </a:solidFill>
                <a:latin typeface="宋体" panose="02010600030101010101" pitchFamily="2" charset="-122"/>
              </a:rPr>
              <a:t>语法分析</a:t>
            </a:r>
            <a:endParaRPr kumimoji="0" lang="zh-CN" altLang="en-US" sz="40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04210" name="Text Box 18"/>
          <p:cNvSpPr txBox="1">
            <a:spLocks noChangeArrowheads="1"/>
          </p:cNvSpPr>
          <p:nvPr/>
        </p:nvSpPr>
        <p:spPr bwMode="auto">
          <a:xfrm>
            <a:off x="381000" y="3095625"/>
            <a:ext cx="525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输入：</a:t>
            </a:r>
            <a:r>
              <a:rPr kumimoji="0"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Token</a:t>
            </a:r>
            <a:r>
              <a:rPr kumimoji="0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序列</a:t>
            </a:r>
          </a:p>
        </p:txBody>
      </p:sp>
      <p:sp>
        <p:nvSpPr>
          <p:cNvPr id="904211" name="Text Box 19"/>
          <p:cNvSpPr txBox="1">
            <a:spLocks noChangeArrowheads="1"/>
          </p:cNvSpPr>
          <p:nvPr/>
        </p:nvSpPr>
        <p:spPr bwMode="auto">
          <a:xfrm>
            <a:off x="381000" y="3629025"/>
            <a:ext cx="2438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800">
                <a:solidFill>
                  <a:srgbClr val="FFFF00"/>
                </a:solidFill>
              </a:rPr>
              <a:t>输出：</a:t>
            </a:r>
            <a:r>
              <a:rPr kumimoji="0"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分析树</a:t>
            </a:r>
          </a:p>
        </p:txBody>
      </p:sp>
      <p:sp>
        <p:nvSpPr>
          <p:cNvPr id="904212" name="Rectangle 20"/>
          <p:cNvSpPr>
            <a:spLocks noChangeArrowheads="1"/>
          </p:cNvSpPr>
          <p:nvPr/>
        </p:nvSpPr>
        <p:spPr bwMode="auto">
          <a:xfrm>
            <a:off x="76200" y="4619625"/>
            <a:ext cx="2438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分析方法</a:t>
            </a:r>
          </a:p>
        </p:txBody>
      </p:sp>
      <p:sp>
        <p:nvSpPr>
          <p:cNvPr id="4106" name="Text Box 21"/>
          <p:cNvSpPr txBox="1">
            <a:spLocks noChangeArrowheads="1"/>
          </p:cNvSpPr>
          <p:nvPr/>
        </p:nvSpPr>
        <p:spPr bwMode="auto">
          <a:xfrm>
            <a:off x="1447800" y="6524625"/>
            <a:ext cx="5029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kumimoji="0" lang="zh-CN" altLang="zh-CN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04214" name="Text Box 22"/>
          <p:cNvSpPr txBox="1">
            <a:spLocks noChangeArrowheads="1"/>
          </p:cNvSpPr>
          <p:nvPr/>
        </p:nvSpPr>
        <p:spPr bwMode="auto">
          <a:xfrm>
            <a:off x="-71438" y="5589588"/>
            <a:ext cx="60960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ts val="2100"/>
              <a:buFont typeface="Monotype Sorts" pitchFamily="2" charset="2"/>
              <a:buNone/>
            </a:pP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自底向上</a:t>
            </a:r>
            <a:endParaRPr kumimoji="0" lang="zh-CN" altLang="en-US" sz="24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04215" name="Text Box 23"/>
          <p:cNvSpPr txBox="1">
            <a:spLocks noChangeArrowheads="1"/>
          </p:cNvSpPr>
          <p:nvPr/>
        </p:nvSpPr>
        <p:spPr bwMode="auto">
          <a:xfrm>
            <a:off x="395288" y="5157788"/>
            <a:ext cx="6248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800">
                <a:solidFill>
                  <a:srgbClr val="FFFF00"/>
                </a:solidFill>
              </a:rPr>
              <a:t>自顶向下</a:t>
            </a:r>
            <a:r>
              <a:rPr kumimoji="0" lang="zh-CN" altLang="en-US" sz="2400">
                <a:solidFill>
                  <a:schemeClr val="accent2"/>
                </a:solidFill>
              </a:rPr>
              <a:t>（递归子程序、表驱动分析法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421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4110" name="文本框 2"/>
          <p:cNvSpPr txBox="1">
            <a:spLocks noChangeArrowheads="1"/>
          </p:cNvSpPr>
          <p:nvPr/>
        </p:nvSpPr>
        <p:spPr bwMode="auto">
          <a:xfrm>
            <a:off x="2884488" y="6324600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大连海事大学        米泽田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9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6" grpId="0" autoUpdateAnimBg="0"/>
      <p:bldP spid="904197" grpId="0" build="p" autoUpdateAnimBg="0"/>
      <p:bldP spid="904210" grpId="0" autoUpdateAnimBg="0"/>
      <p:bldP spid="904211" grpId="0" autoUpdateAnimBg="0"/>
      <p:bldP spid="904212" grpId="0" autoUpdateAnimBg="0"/>
      <p:bldP spid="904214" grpId="0" autoUpdateAnimBg="0"/>
      <p:bldP spid="904215" grpId="0" autoUpdateAnimBg="0"/>
      <p:bldP spid="9042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873500"/>
            <a:ext cx="8915400" cy="15240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>
                <a:solidFill>
                  <a:srgbClr val="FFFF00"/>
                </a:solidFill>
              </a:rPr>
              <a:t>四种技术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b="1">
                <a:solidFill>
                  <a:srgbClr val="FF9900"/>
                </a:solidFill>
              </a:rPr>
              <a:t>LR(0)</a:t>
            </a:r>
            <a:r>
              <a:rPr lang="en-US" altLang="zh-CN" b="1">
                <a:solidFill>
                  <a:srgbClr val="990000"/>
                </a:solidFill>
              </a:rPr>
              <a:t>   </a:t>
            </a:r>
            <a:r>
              <a:rPr lang="en-US" altLang="zh-CN" b="1">
                <a:solidFill>
                  <a:srgbClr val="FF9900"/>
                </a:solidFill>
              </a:rPr>
              <a:t>SLR (1)   </a:t>
            </a:r>
            <a:r>
              <a:rPr lang="en-US" altLang="zh-CN" b="1"/>
              <a:t>LR</a:t>
            </a:r>
            <a:r>
              <a:rPr lang="en-US" altLang="zh-CN"/>
              <a:t> </a:t>
            </a:r>
            <a:r>
              <a:rPr lang="en-US" altLang="zh-CN" b="1"/>
              <a:t>(1)</a:t>
            </a:r>
            <a:r>
              <a:rPr lang="en-US" altLang="zh-CN" b="1">
                <a:solidFill>
                  <a:srgbClr val="FF9900"/>
                </a:solidFill>
              </a:rPr>
              <a:t>   </a:t>
            </a:r>
            <a:r>
              <a:rPr lang="en-US" altLang="zh-CN" b="1"/>
              <a:t>LALR (1)</a:t>
            </a:r>
            <a:r>
              <a:rPr lang="en-US" altLang="zh-CN" b="1">
                <a:solidFill>
                  <a:srgbClr val="FF9900"/>
                </a:solidFill>
              </a:rPr>
              <a:t> </a:t>
            </a:r>
            <a:endParaRPr lang="en-US" altLang="zh-CN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b="1"/>
              <a:t>LR(0)</a:t>
            </a:r>
            <a:r>
              <a:rPr lang="zh-CN" altLang="en-US" b="1"/>
              <a:t>能力最弱，是构造其它</a:t>
            </a:r>
            <a:r>
              <a:rPr lang="en-US" altLang="zh-CN" b="1"/>
              <a:t>LR</a:t>
            </a:r>
            <a:r>
              <a:rPr lang="zh-CN" altLang="en-US" b="1"/>
              <a:t>类分析器的基础。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86706" y="0"/>
            <a:ext cx="5970587" cy="701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LR</a:t>
            </a:r>
            <a:r>
              <a:rPr lang="zh-CN" alt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分析器的基本特征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152400" y="931863"/>
            <a:ext cx="233362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150000"/>
              <a:buFont typeface="Wingdings" pitchFamily="2" charset="2"/>
              <a:buChar char="§"/>
              <a:defRPr/>
            </a:pPr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规范归约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571500" y="18288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符号栈中形成句柄就归约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0" y="2852738"/>
            <a:ext cx="87630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  <a:buSzPct val="150000"/>
              <a:buFont typeface="Wingdings" pitchFamily="2" charset="2"/>
              <a:buChar char="§"/>
              <a:defRPr/>
            </a:pPr>
            <a:r>
              <a:rPr lang="zh-CN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分析决策依据</a:t>
            </a:r>
            <a:r>
              <a: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栈顶状态和当前输入符号</a:t>
            </a:r>
          </a:p>
        </p:txBody>
      </p:sp>
      <p:sp>
        <p:nvSpPr>
          <p:cNvPr id="860168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2" grpId="0" build="p" autoUpdateAnimBg="0"/>
      <p:bldP spid="860165" grpId="0" autoUpdateAnimBg="0"/>
      <p:bldP spid="860166" grpId="0" autoUpdateAnimBg="0"/>
      <p:bldP spid="860167" grpId="0" autoUpdateAnimBg="0"/>
      <p:bldP spid="860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9853" y="1397001"/>
            <a:ext cx="8208963" cy="2560637"/>
          </a:xfrm>
        </p:spPr>
        <p:txBody>
          <a:bodyPr/>
          <a:lstStyle/>
          <a:p>
            <a:pPr lvl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活前缀的正规式</a:t>
            </a:r>
            <a:r>
              <a:rPr lang="zh-CN" altLang="en-US" b="1" dirty="0">
                <a:solidFill>
                  <a:srgbClr val="E5FEAE"/>
                </a:solidFill>
                <a:effectLst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NFA</a:t>
            </a:r>
            <a:r>
              <a:rPr lang="en-US" altLang="zh-CN" b="1" dirty="0">
                <a:solidFill>
                  <a:srgbClr val="E5FEAE"/>
                </a:solidFill>
                <a:effectLst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DFA</a:t>
            </a:r>
            <a:r>
              <a:rPr lang="zh-CN" altLang="en-US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D9FFFF"/>
                </a:solidFill>
                <a:effectLst/>
                <a:ea typeface="楷体_GB2312" pitchFamily="49" charset="-122"/>
              </a:rPr>
              <a:t>理论上严格</a:t>
            </a:r>
            <a:endParaRPr lang="zh-CN" altLang="en-US" sz="2400" b="1" dirty="0">
              <a:solidFill>
                <a:srgbClr val="D9FFFF"/>
              </a:solidFill>
              <a:effectLst/>
              <a:ea typeface="楷体_GB2312" pitchFamily="49" charset="-122"/>
              <a:hlinkClick r:id="rId3" action="ppaction://hlinksldjump"/>
            </a:endParaRPr>
          </a:p>
          <a:p>
            <a:pPr lvl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LR(0)</a:t>
            </a:r>
            <a:r>
              <a:rPr lang="zh-CN" altLang="en-US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项目</a:t>
            </a:r>
            <a:r>
              <a:rPr lang="zh-CN" altLang="en-US" b="1" dirty="0">
                <a:solidFill>
                  <a:srgbClr val="E5FEAE"/>
                </a:solidFill>
                <a:effectLst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NFA</a:t>
            </a:r>
            <a:r>
              <a:rPr lang="en-US" altLang="zh-CN" b="1" dirty="0">
                <a:solidFill>
                  <a:srgbClr val="E5FEAE"/>
                </a:solidFill>
                <a:effectLst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DFA </a:t>
            </a:r>
            <a:r>
              <a:rPr lang="zh-CN" altLang="en-US" sz="2400" b="1" dirty="0">
                <a:solidFill>
                  <a:srgbClr val="E5FEAE"/>
                </a:solidFill>
                <a:effectLst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D9FFFF"/>
                </a:solidFill>
                <a:effectLst/>
                <a:ea typeface="楷体_GB2312" pitchFamily="49" charset="-122"/>
              </a:rPr>
              <a:t>直观、工作量大，不适用</a:t>
            </a:r>
            <a:r>
              <a:rPr lang="zh-CN" altLang="en-US" sz="2400" dirty="0">
                <a:effectLst/>
              </a:rPr>
              <a:t> </a:t>
            </a:r>
            <a:endParaRPr lang="zh-CN" altLang="en-US" sz="2400" b="1" dirty="0">
              <a:solidFill>
                <a:srgbClr val="E5FEAE"/>
              </a:solidFill>
              <a:effectLst/>
              <a:ea typeface="楷体_GB2312" pitchFamily="49" charset="-122"/>
              <a:hlinkClick r:id="rId3" action="ppaction://hlinksldjump"/>
            </a:endParaRPr>
          </a:p>
          <a:p>
            <a:pPr lvl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FF00"/>
                </a:solidFill>
                <a:effectLst/>
                <a:ea typeface="楷体_GB2312" pitchFamily="49" charset="-122"/>
                <a:hlinkClick r:id="rId3" action="ppaction://hlinksldjump"/>
              </a:rPr>
              <a:t>LR(0)</a:t>
            </a:r>
            <a:r>
              <a:rPr lang="zh-CN" altLang="en-US" sz="2400" b="1" dirty="0">
                <a:solidFill>
                  <a:srgbClr val="FFFF00"/>
                </a:solidFill>
                <a:effectLst/>
                <a:ea typeface="楷体_GB2312" pitchFamily="49" charset="-122"/>
                <a:hlinkClick r:id="rId3" action="ppaction://hlinksldjump"/>
              </a:rPr>
              <a:t>项目集规范族的构造：</a:t>
            </a:r>
            <a:r>
              <a:rPr lang="zh-CN" altLang="en-US" sz="2400" b="1" dirty="0">
                <a:solidFill>
                  <a:srgbClr val="D9FFFF"/>
                </a:solidFill>
                <a:effectLst/>
                <a:ea typeface="楷体_GB2312" pitchFamily="49" charset="-122"/>
                <a:hlinkClick r:id="rId3" action="ppaction://hlinksldjump"/>
              </a:rPr>
              <a:t>直观、简单</a:t>
            </a:r>
          </a:p>
          <a:p>
            <a:pPr lvl="2"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1 LR(0)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项目</a:t>
            </a:r>
            <a:endParaRPr lang="zh-CN" altLang="en-US" sz="2000" b="1" dirty="0">
              <a:solidFill>
                <a:srgbClr val="FFFF00"/>
              </a:solidFill>
              <a:ea typeface="楷体_GB2312" pitchFamily="49" charset="-122"/>
              <a:hlinkClick r:id="rId3" action="ppaction://hlinksldjump"/>
            </a:endParaRPr>
          </a:p>
          <a:p>
            <a:pPr lvl="2"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2 LR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）项目集的</a:t>
            </a: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CLOSURE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运算</a:t>
            </a: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, GO 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函数</a:t>
            </a:r>
            <a:endParaRPr lang="zh-CN" altLang="en-US" sz="2000" b="1" dirty="0">
              <a:solidFill>
                <a:srgbClr val="FFFF00"/>
              </a:solidFill>
              <a:ea typeface="楷体_GB2312" pitchFamily="49" charset="-122"/>
              <a:hlinkClick r:id="rId3" action="ppaction://hlinksldjump"/>
            </a:endParaRPr>
          </a:p>
          <a:p>
            <a:pPr lvl="2"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3 LR(0)</a:t>
            </a: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项目集规范族</a:t>
            </a:r>
            <a:endParaRPr lang="zh-CN" altLang="en-US" sz="2000" b="1" dirty="0">
              <a:solidFill>
                <a:srgbClr val="FFFF00"/>
              </a:solidFill>
              <a:ea typeface="楷体_GB2312" pitchFamily="49" charset="-122"/>
              <a:hlinkClick r:id="rId3" action="ppaction://hlinksldjump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763713" y="115888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</a:rPr>
              <a:t>5.2	  LR (0) </a:t>
            </a:r>
            <a:r>
              <a:rPr lang="zh-CN" altLang="en-US" sz="4000">
                <a:solidFill>
                  <a:schemeClr val="tx2"/>
                </a:solidFill>
              </a:rPr>
              <a:t>分析</a:t>
            </a:r>
          </a:p>
        </p:txBody>
      </p:sp>
      <p:sp>
        <p:nvSpPr>
          <p:cNvPr id="23556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61192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6013" y="5516563"/>
            <a:ext cx="5400675" cy="563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 marL="457200" indent="-36830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5.2.4 LR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分析特征讨论</a:t>
            </a:r>
          </a:p>
        </p:txBody>
      </p:sp>
      <p:sp>
        <p:nvSpPr>
          <p:cNvPr id="861193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6013" y="4117975"/>
            <a:ext cx="5043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10800" rIns="36000" bIns="10800">
            <a:spAutoFit/>
          </a:bodyPr>
          <a:lstStyle/>
          <a:p>
            <a:pPr marL="457200" indent="-36830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5.2.2  LR(0)</a:t>
            </a:r>
            <a:r>
              <a:rPr lang="zh-CN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分析表的构造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1194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52525" y="836613"/>
            <a:ext cx="5632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10800" rIns="36000" bIns="10800">
            <a:spAutoFit/>
          </a:bodyPr>
          <a:lstStyle/>
          <a:p>
            <a:pPr marL="457200" indent="-36830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5.2.1 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构造识别活前缀的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DFA</a:t>
            </a:r>
          </a:p>
        </p:txBody>
      </p:sp>
      <p:sp>
        <p:nvSpPr>
          <p:cNvPr id="861195" name="Rectangle 1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16013" y="4797425"/>
            <a:ext cx="4529569" cy="563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10800" rIns="36000" bIns="10800">
            <a:spAutoFit/>
          </a:bodyPr>
          <a:lstStyle/>
          <a:p>
            <a:pPr marL="457200" indent="-36830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5.2.3 LR(0)</a:t>
            </a:r>
            <a:r>
              <a:rPr lang="zh-CN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6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6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6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6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229225"/>
            <a:ext cx="8001000" cy="609600"/>
          </a:xfrm>
          <a:solidFill>
            <a:srgbClr val="F8DCF8"/>
          </a:solidFill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[</a:t>
            </a:r>
            <a:r>
              <a:rPr lang="zh-CN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]  </a:t>
            </a:r>
            <a:r>
              <a:rPr lang="zh-CN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规则</a:t>
            </a:r>
            <a:r>
              <a:rPr lang="en-US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S→     </a:t>
            </a:r>
            <a:r>
              <a:rPr lang="zh-CN" altLang="en-US" sz="2800" b="1">
                <a:solidFill>
                  <a:srgbClr val="000000"/>
                </a:solidFill>
                <a:effectLst/>
                <a:ea typeface="楷体_GB2312" pitchFamily="49" charset="-122"/>
              </a:rPr>
              <a:t>只对应一个项目</a:t>
            </a:r>
            <a:r>
              <a:rPr lang="en-US" altLang="zh-CN" sz="2800" b="1">
                <a:solidFill>
                  <a:srgbClr val="000000"/>
                </a:solidFill>
                <a:effectLst/>
                <a:ea typeface="楷体_GB2312" pitchFamily="49" charset="-122"/>
              </a:rPr>
              <a:t>S→. </a:t>
            </a:r>
          </a:p>
        </p:txBody>
      </p:sp>
      <p:graphicFrame>
        <p:nvGraphicFramePr>
          <p:cNvPr id="870403" name="Object 3"/>
          <p:cNvGraphicFramePr>
            <a:graphicFrameLocks noChangeAspect="1"/>
          </p:cNvGraphicFramePr>
          <p:nvPr/>
        </p:nvGraphicFramePr>
        <p:xfrm>
          <a:off x="2555875" y="5302250"/>
          <a:ext cx="3413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Microsoft 公式 3.0" r:id="rId4" imgW="126835" imgH="139518" progId="Equation.3">
                  <p:embed/>
                </p:oleObj>
              </mc:Choice>
              <mc:Fallback>
                <p:oleObj name="Microsoft 公式 3.0" r:id="rId4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02250"/>
                        <a:ext cx="3413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908175" y="162877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右端某一位置标有圆点的产生式</a:t>
            </a:r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8443912" cy="1031875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]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规则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xyz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对应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个项目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.xyz 	   A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x.yz        A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xy.z         A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xyz.</a:t>
            </a:r>
          </a:p>
        </p:txBody>
      </p:sp>
      <p:sp>
        <p:nvSpPr>
          <p:cNvPr id="870407" name="Text Box 7"/>
          <p:cNvSpPr txBox="1">
            <a:spLocks noChangeArrowheads="1"/>
          </p:cNvSpPr>
          <p:nvPr/>
        </p:nvSpPr>
        <p:spPr bwMode="auto">
          <a:xfrm>
            <a:off x="468313" y="3933825"/>
            <a:ext cx="8439150" cy="1031875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zh-CN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]  </a:t>
            </a:r>
            <a:r>
              <a:rPr lang="zh-CN" altLang="zh-CN" sz="2800">
                <a:solidFill>
                  <a:srgbClr val="000000"/>
                </a:solidFill>
                <a:ea typeface="楷体_GB2312" pitchFamily="49" charset="-122"/>
              </a:rPr>
              <a:t>规则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S→aAd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对应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个项目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S→.aAd       S→a .Ad       S→aA .d       S→aAd .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3132138" y="908050"/>
            <a:ext cx="3048000" cy="579438"/>
          </a:xfrm>
          <a:prstGeom prst="rect">
            <a:avLst/>
          </a:prstGeom>
          <a:solidFill>
            <a:srgbClr val="DCF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 LR(0)</a:t>
            </a:r>
            <a:r>
              <a:rPr lang="zh-CN" altLang="en-US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项目</a:t>
            </a:r>
          </a:p>
        </p:txBody>
      </p:sp>
      <p:sp>
        <p:nvSpPr>
          <p:cNvPr id="8704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1600200" y="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5.2.1 </a:t>
            </a:r>
            <a:r>
              <a:rPr lang="zh-CN" altLang="en-US" sz="3600">
                <a:solidFill>
                  <a:schemeClr val="tx2"/>
                </a:solidFill>
                <a:ea typeface="楷体_GB2312" pitchFamily="49" charset="-122"/>
              </a:rPr>
              <a:t>构造识别活前缀的</a:t>
            </a: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7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2" grpId="0" build="p" animBg="1" autoUpdateAnimBg="0"/>
      <p:bldP spid="870406" grpId="0" animBg="1" autoUpdateAnimBg="0"/>
      <p:bldP spid="870407" grpId="0" animBg="1" autoUpdateAnimBg="0"/>
      <p:bldP spid="8704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47125" cy="1944688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FFFF00"/>
              </a:buClr>
              <a:buSzPct val="80000"/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与圆点的位置有关</a:t>
            </a:r>
          </a:p>
          <a:p>
            <a:pPr lvl="1">
              <a:spcBef>
                <a:spcPct val="10000"/>
              </a:spcBef>
              <a:buClr>
                <a:srgbClr val="FFFF99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E5FEAE"/>
                </a:solidFill>
                <a:ea typeface="楷体_GB2312" pitchFamily="49" charset="-122"/>
              </a:rPr>
              <a:t>左部</a:t>
            </a:r>
            <a:r>
              <a:rPr lang="zh-CN" altLang="en-US" sz="3200" b="1" dirty="0"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用某产生式归约时句柄已经识别过的部分</a:t>
            </a:r>
          </a:p>
          <a:p>
            <a:pPr lvl="1">
              <a:spcBef>
                <a:spcPct val="10000"/>
              </a:spcBef>
              <a:buClr>
                <a:srgbClr val="FFFF99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E5FEAE"/>
                </a:solidFill>
                <a:ea typeface="楷体_GB2312" pitchFamily="49" charset="-122"/>
              </a:rPr>
              <a:t>右部</a:t>
            </a:r>
            <a:r>
              <a:rPr lang="zh-CN" altLang="en-US" sz="3200" b="1" dirty="0"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待识别的部分。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096000" cy="533400"/>
          </a:xfrm>
          <a:solidFill>
            <a:srgbClr val="FFFF00"/>
          </a:solidFill>
        </p:spPr>
        <p:txBody>
          <a:bodyPr anchor="b"/>
          <a:lstStyle/>
          <a:p>
            <a:pPr algn="ctr"/>
            <a:r>
              <a:rPr lang="en-US" altLang="zh-CN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）项目的含义</a:t>
            </a:r>
          </a:p>
        </p:txBody>
      </p:sp>
      <p:sp>
        <p:nvSpPr>
          <p:cNvPr id="871430" name="Text Box 6"/>
          <p:cNvSpPr txBox="1">
            <a:spLocks noChangeArrowheads="1"/>
          </p:cNvSpPr>
          <p:nvPr/>
        </p:nvSpPr>
        <p:spPr bwMode="auto">
          <a:xfrm>
            <a:off x="2124075" y="6021388"/>
            <a:ext cx="5400675" cy="492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A→ε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的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LR(0)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项目：只有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A→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．</a:t>
            </a:r>
          </a:p>
        </p:txBody>
      </p:sp>
      <p:sp>
        <p:nvSpPr>
          <p:cNvPr id="871431" name="Rectangle 7"/>
          <p:cNvSpPr>
            <a:spLocks noChangeArrowheads="1"/>
          </p:cNvSpPr>
          <p:nvPr/>
        </p:nvSpPr>
        <p:spPr bwMode="auto">
          <a:xfrm>
            <a:off x="323850" y="2913777"/>
            <a:ext cx="1439838" cy="4957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69888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A→β</a:t>
            </a:r>
            <a:r>
              <a:rPr lang="zh-CN" altLang="en-US" sz="2800" dirty="0">
                <a:solidFill>
                  <a:schemeClr val="bg2"/>
                </a:solidFill>
              </a:rPr>
              <a:t>．</a:t>
            </a:r>
          </a:p>
        </p:txBody>
      </p:sp>
      <p:sp>
        <p:nvSpPr>
          <p:cNvPr id="871432" name="Rectangle 8"/>
          <p:cNvSpPr>
            <a:spLocks noChangeArrowheads="1"/>
          </p:cNvSpPr>
          <p:nvPr/>
        </p:nvSpPr>
        <p:spPr bwMode="auto">
          <a:xfrm>
            <a:off x="2343150" y="2957513"/>
            <a:ext cx="413702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10800" rIns="36000" bIns="10800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rgbClr val="E5FEAE"/>
                </a:solidFill>
                <a:latin typeface="+mj-lt"/>
                <a:ea typeface="楷体_GB2312" pitchFamily="49" charset="-122"/>
              </a:rPr>
              <a:t>A→β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的右部</a:t>
            </a:r>
            <a:r>
              <a:rPr lang="en-US" altLang="zh-CN" sz="2400" dirty="0">
                <a:solidFill>
                  <a:srgbClr val="F7FD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β</a:t>
            </a:r>
            <a:r>
              <a:rPr lang="zh-CN" altLang="en-US" sz="2400" dirty="0">
                <a:latin typeface="+mj-lt"/>
                <a:ea typeface="楷体_GB2312" pitchFamily="49" charset="-122"/>
              </a:rPr>
              <a:t>已出现在栈顶</a:t>
            </a:r>
          </a:p>
        </p:txBody>
      </p:sp>
      <p:sp>
        <p:nvSpPr>
          <p:cNvPr id="871433" name="Rectangle 9"/>
          <p:cNvSpPr>
            <a:spLocks noChangeArrowheads="1"/>
          </p:cNvSpPr>
          <p:nvPr/>
        </p:nvSpPr>
        <p:spPr bwMode="auto">
          <a:xfrm>
            <a:off x="323850" y="3884613"/>
            <a:ext cx="1439838" cy="4957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69888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A→β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>
                <a:solidFill>
                  <a:schemeClr val="bg2"/>
                </a:solidFill>
              </a:rPr>
              <a:t>.β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71434" name="Rectangle 10"/>
          <p:cNvSpPr>
            <a:spLocks noChangeArrowheads="1"/>
          </p:cNvSpPr>
          <p:nvPr/>
        </p:nvSpPr>
        <p:spPr bwMode="auto">
          <a:xfrm>
            <a:off x="2268538" y="3789363"/>
            <a:ext cx="6337300" cy="89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rgbClr val="F7FD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β</a:t>
            </a:r>
            <a:r>
              <a:rPr lang="en-US" altLang="zh-CN" sz="2400" baseline="-25000" dirty="0">
                <a:solidFill>
                  <a:srgbClr val="F7FD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已出现在栈顶，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期待从输入串中看到</a:t>
            </a:r>
            <a:r>
              <a:rPr lang="en-US" altLang="zh-CN" sz="2400" dirty="0">
                <a:solidFill>
                  <a:srgbClr val="F7FD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β</a:t>
            </a:r>
            <a:r>
              <a:rPr lang="en-US" altLang="zh-CN" sz="2400" baseline="-25000" dirty="0">
                <a:solidFill>
                  <a:srgbClr val="F7FD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推出的符号</a:t>
            </a:r>
          </a:p>
        </p:txBody>
      </p:sp>
      <p:sp>
        <p:nvSpPr>
          <p:cNvPr id="871435" name="Rectangle 11"/>
          <p:cNvSpPr>
            <a:spLocks noChangeArrowheads="1"/>
          </p:cNvSpPr>
          <p:nvPr/>
        </p:nvSpPr>
        <p:spPr bwMode="auto">
          <a:xfrm>
            <a:off x="323850" y="4868863"/>
            <a:ext cx="1439838" cy="4957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69888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A→.β</a:t>
            </a:r>
          </a:p>
        </p:txBody>
      </p:sp>
      <p:sp>
        <p:nvSpPr>
          <p:cNvPr id="871436" name="Rectangle 12"/>
          <p:cNvSpPr>
            <a:spLocks noChangeArrowheads="1"/>
          </p:cNvSpPr>
          <p:nvPr/>
        </p:nvSpPr>
        <p:spPr bwMode="auto">
          <a:xfrm>
            <a:off x="2339975" y="4868863"/>
            <a:ext cx="4937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没有句柄的任何符号在栈顶，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期望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A→β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的右部所推出的符号串</a:t>
            </a:r>
          </a:p>
        </p:txBody>
      </p:sp>
      <p:sp>
        <p:nvSpPr>
          <p:cNvPr id="87143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7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7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8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30" grpId="0" animBg="1"/>
      <p:bldP spid="871431" grpId="0" animBg="1"/>
      <p:bldP spid="871432" grpId="0"/>
      <p:bldP spid="871433" grpId="0" animBg="1"/>
      <p:bldP spid="871434" grpId="0"/>
      <p:bldP spid="871435" grpId="0" animBg="1"/>
      <p:bldP spid="871436" grpId="0"/>
      <p:bldP spid="8714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876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6600"/>
              </a:buClr>
              <a:buSzPct val="80000"/>
              <a:defRPr/>
            </a:pP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依据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圆点所在的位置和圆点后是终结符、非终结符、空</a:t>
            </a:r>
          </a:p>
          <a:p>
            <a:pPr lvl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设：文法开始是</a:t>
            </a:r>
            <a:r>
              <a:rPr lang="en-US" altLang="zh-CN" sz="2400" b="1" dirty="0">
                <a:ea typeface="楷体_GB2312" pitchFamily="49" charset="-122"/>
              </a:rPr>
              <a:t>S’,   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zh-CN" sz="2400" b="1" dirty="0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 dirty="0"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b="1" dirty="0">
                <a:ea typeface="楷体_GB2312" pitchFamily="49" charset="-122"/>
              </a:rPr>
              <a:t>,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2400" b="1" dirty="0">
                <a:ea typeface="楷体_GB2312" pitchFamily="49" charset="-122"/>
              </a:rPr>
              <a:t>、</a:t>
            </a:r>
            <a:r>
              <a:rPr lang="zh-CN" altLang="en-US" sz="2400" b="1" dirty="0">
                <a:ea typeface="楷体_GB2312" pitchFamily="49" charset="-122"/>
                <a:sym typeface="Symbol" pitchFamily="18" charset="2"/>
              </a:rPr>
              <a:t>  </a:t>
            </a:r>
            <a:r>
              <a:rPr lang="zh-CN" altLang="zh-CN" sz="2400" b="1" dirty="0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30000" dirty="0">
                <a:ea typeface="楷体_GB2312" pitchFamily="49" charset="-122"/>
                <a:sym typeface="Symbol" pitchFamily="18" charset="2"/>
              </a:rPr>
              <a:t>* 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zh-CN" altLang="en-US" sz="2400" b="1" baseline="3000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zh-CN" sz="2400" b="1" dirty="0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 dirty="0">
                <a:ea typeface=""/>
                <a:cs typeface=""/>
                <a:sym typeface="Symbol" pitchFamily="18" charset="2"/>
              </a:rPr>
              <a:t>N</a:t>
            </a:r>
            <a:endParaRPr lang="en-US" altLang="zh-CN" sz="2400" b="1" baseline="-25000" dirty="0">
              <a:ea typeface=""/>
              <a:cs typeface=""/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移进</a:t>
            </a:r>
            <a:r>
              <a:rPr lang="zh-CN" altLang="en-US" b="1" dirty="0">
                <a:ea typeface="楷体_GB2312" pitchFamily="49" charset="-122"/>
              </a:rPr>
              <a:t>项目</a:t>
            </a:r>
            <a:r>
              <a:rPr lang="zh-CN" altLang="en-US" sz="2400" b="1" dirty="0">
                <a:ea typeface="楷体_GB2312" pitchFamily="49" charset="-122"/>
              </a:rPr>
              <a:t>：形如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b="1" dirty="0">
                <a:ea typeface="楷体_GB2312" pitchFamily="49" charset="-122"/>
              </a:rPr>
              <a:t>→</a:t>
            </a:r>
            <a:r>
              <a:rPr lang="en-US" altLang="zh-CN" sz="24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</a:t>
            </a:r>
            <a:endParaRPr lang="en-US" altLang="zh-CN" sz="2400" b="1" dirty="0">
              <a:solidFill>
                <a:srgbClr val="E5FEAE"/>
              </a:solidFill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待约</a:t>
            </a:r>
            <a:r>
              <a:rPr lang="zh-CN" altLang="en-US" b="1" dirty="0">
                <a:ea typeface="楷体_GB2312" pitchFamily="49" charset="-122"/>
              </a:rPr>
              <a:t>项目</a:t>
            </a:r>
            <a:r>
              <a:rPr lang="zh-CN" altLang="en-US" sz="2400" b="1" dirty="0">
                <a:ea typeface="楷体_GB2312" pitchFamily="49" charset="-122"/>
              </a:rPr>
              <a:t>：形如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b="1" dirty="0">
                <a:ea typeface="楷体_GB2312" pitchFamily="49" charset="-122"/>
              </a:rPr>
              <a:t>→</a:t>
            </a:r>
            <a:r>
              <a:rPr lang="en-US" altLang="zh-CN" sz="24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4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</a:t>
            </a:r>
            <a:endParaRPr lang="en-US" altLang="zh-CN" sz="2400" b="1" dirty="0">
              <a:solidFill>
                <a:srgbClr val="E5FEAE"/>
              </a:solidFill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归约</a:t>
            </a:r>
            <a:r>
              <a:rPr lang="zh-CN" altLang="en-US" b="1" dirty="0">
                <a:ea typeface="楷体_GB2312" pitchFamily="49" charset="-122"/>
              </a:rPr>
              <a:t>项目</a:t>
            </a:r>
            <a:r>
              <a:rPr lang="zh-CN" altLang="en-US" sz="2400" b="1" dirty="0">
                <a:ea typeface="楷体_GB2312" pitchFamily="49" charset="-122"/>
              </a:rPr>
              <a:t>：形如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b="1" dirty="0">
                <a:ea typeface="楷体_GB2312" pitchFamily="49" charset="-122"/>
              </a:rPr>
              <a:t>→</a:t>
            </a:r>
            <a:r>
              <a:rPr lang="en-US" altLang="zh-CN" sz="24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  <a:endParaRPr lang="en-US" altLang="zh-CN" sz="2400" b="1" dirty="0"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接收</a:t>
            </a:r>
            <a:r>
              <a:rPr lang="zh-CN" altLang="en-US" b="1" dirty="0">
                <a:ea typeface="楷体_GB2312" pitchFamily="49" charset="-122"/>
              </a:rPr>
              <a:t>项目</a:t>
            </a:r>
            <a:r>
              <a:rPr lang="zh-CN" altLang="en-US" sz="2400" b="1" dirty="0">
                <a:ea typeface="楷体_GB2312" pitchFamily="49" charset="-122"/>
              </a:rPr>
              <a:t>：形如</a:t>
            </a:r>
            <a:r>
              <a:rPr lang="zh-CN" altLang="en-US" sz="24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S’ </a:t>
            </a:r>
            <a:r>
              <a:rPr lang="en-US" altLang="zh-CN" sz="2400" b="1" dirty="0">
                <a:ea typeface="楷体_GB2312" pitchFamily="49" charset="-122"/>
              </a:rPr>
              <a:t>→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800" b="1" dirty="0" err="1">
                <a:ea typeface="楷体_GB2312" pitchFamily="49" charset="-122"/>
              </a:rPr>
              <a:t>A→</a:t>
            </a:r>
            <a:r>
              <a:rPr lang="en-US" altLang="zh-CN" sz="2800" b="1" dirty="0" err="1">
                <a:solidFill>
                  <a:srgbClr val="FFFF00"/>
                </a:solidFill>
                <a:ea typeface="楷体_GB2312" pitchFamily="49" charset="-122"/>
              </a:rPr>
              <a:t>ε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en-US" altLang="zh-CN" sz="2800" b="1" dirty="0">
                <a:ea typeface="楷体_GB2312" pitchFamily="49" charset="-122"/>
              </a:rPr>
              <a:t>LR(0)</a:t>
            </a:r>
            <a:r>
              <a:rPr lang="zh-CN" altLang="en-US" sz="2800" b="1" dirty="0">
                <a:ea typeface="楷体_GB2312" pitchFamily="49" charset="-122"/>
              </a:rPr>
              <a:t>项目只有</a:t>
            </a:r>
            <a:r>
              <a:rPr lang="en-US" altLang="zh-CN" sz="2800" b="1" dirty="0">
                <a:ea typeface="楷体_GB2312" pitchFamily="49" charset="-122"/>
              </a:rPr>
              <a:t>A→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   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归约</a:t>
            </a:r>
            <a:r>
              <a:rPr lang="zh-CN" altLang="en-US" sz="2800" b="1" dirty="0">
                <a:ea typeface="楷体_GB2312" pitchFamily="49" charset="-122"/>
              </a:rPr>
              <a:t>项目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096000" cy="533400"/>
          </a:xfrm>
          <a:solidFill>
            <a:srgbClr val="FFFF00"/>
          </a:solidFill>
        </p:spPr>
        <p:txBody>
          <a:bodyPr anchor="b"/>
          <a:lstStyle/>
          <a:p>
            <a:pPr algn="ctr"/>
            <a:r>
              <a:rPr lang="en-US" altLang="zh-CN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）项目的分类</a:t>
            </a:r>
          </a:p>
        </p:txBody>
      </p:sp>
      <p:sp>
        <p:nvSpPr>
          <p:cNvPr id="87245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87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build="p" bldLvl="2" autoUpdateAnimBg="0"/>
      <p:bldP spid="8724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88375" cy="711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rgbClr val="F8F8F8"/>
                </a:solidFill>
              </a:rPr>
              <a:t>                                S’-&gt;.E</a:t>
            </a:r>
            <a:r>
              <a:rPr lang="en-US" altLang="zh-CN" b="1">
                <a:solidFill>
                  <a:srgbClr val="F8F8F8"/>
                </a:solidFill>
              </a:rPr>
              <a:t>			    S’-&gt;E.	</a:t>
            </a:r>
          </a:p>
        </p:txBody>
      </p:sp>
      <p:sp>
        <p:nvSpPr>
          <p:cNvPr id="873475" name="Rectangle 3"/>
          <p:cNvSpPr>
            <a:spLocks noChangeArrowheads="1"/>
          </p:cNvSpPr>
          <p:nvPr/>
        </p:nvSpPr>
        <p:spPr bwMode="auto">
          <a:xfrm>
            <a:off x="304800" y="28956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E-&gt;.aA	</a:t>
            </a:r>
            <a:r>
              <a:rPr lang="en-US" altLang="zh-CN" sz="2800">
                <a:solidFill>
                  <a:srgbClr val="F8F8F8"/>
                </a:solidFill>
                <a:latin typeface="Times New Roman" pitchFamily="18" charset="0"/>
              </a:rPr>
              <a:t>	 </a:t>
            </a:r>
            <a:r>
              <a:rPr lang="en-US" altLang="zh-CN" sz="2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E-&gt;a.A</a:t>
            </a: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		                  E-&gt;aA.</a:t>
            </a:r>
            <a:r>
              <a:rPr lang="en-US" altLang="zh-CN" sz="2400" b="0">
                <a:solidFill>
                  <a:srgbClr val="F8F8F8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04800" y="40386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A-&gt;.cA</a:t>
            </a:r>
            <a:r>
              <a:rPr lang="en-US" altLang="zh-CN" sz="2800">
                <a:solidFill>
                  <a:srgbClr val="F8F8F8"/>
                </a:solidFill>
                <a:latin typeface="Times New Roman" pitchFamily="18" charset="0"/>
              </a:rPr>
              <a:t>	            </a:t>
            </a:r>
            <a:r>
              <a:rPr lang="en-US" altLang="zh-CN" sz="2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A-&gt;c.A</a:t>
            </a: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		                   A-&gt;cA.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auto">
          <a:xfrm>
            <a:off x="304800" y="4572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8F8F8"/>
                </a:solidFill>
              </a:rPr>
              <a:t>A-&gt;.d		 					       A-&gt;d.</a:t>
            </a:r>
          </a:p>
        </p:txBody>
      </p:sp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304800" y="34290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E-&gt;.bB		 </a:t>
            </a:r>
            <a:r>
              <a:rPr lang="en-US" altLang="zh-CN" sz="2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E-&gt;b.B</a:t>
            </a: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		                  E-&gt;bB.</a:t>
            </a:r>
          </a:p>
        </p:txBody>
      </p:sp>
      <p:sp>
        <p:nvSpPr>
          <p:cNvPr id="873479" name="Rectangle 7"/>
          <p:cNvSpPr>
            <a:spLocks noChangeArrowheads="1"/>
          </p:cNvSpPr>
          <p:nvPr/>
        </p:nvSpPr>
        <p:spPr bwMode="auto">
          <a:xfrm>
            <a:off x="304800" y="51816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B-&gt;.cB		            </a:t>
            </a:r>
            <a:r>
              <a:rPr lang="en-US" altLang="zh-CN" sz="2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B-&gt;c.B</a:t>
            </a:r>
            <a:r>
              <a:rPr lang="en-US" altLang="zh-CN" sz="32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sz="2400">
                <a:solidFill>
                  <a:srgbClr val="F8F8F8"/>
                </a:solidFill>
                <a:latin typeface="Times New Roman" pitchFamily="18" charset="0"/>
              </a:rPr>
              <a:t>                               B-&gt;cB.</a:t>
            </a:r>
          </a:p>
        </p:txBody>
      </p:sp>
      <p:sp>
        <p:nvSpPr>
          <p:cNvPr id="873480" name="Rectangle 8"/>
          <p:cNvSpPr>
            <a:spLocks noChangeArrowheads="1"/>
          </p:cNvSpPr>
          <p:nvPr/>
        </p:nvSpPr>
        <p:spPr bwMode="auto">
          <a:xfrm>
            <a:off x="381000" y="576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8F8F8"/>
                </a:solidFill>
              </a:rPr>
              <a:t>B-&gt;.d		                                                                   B-&gt;d.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8600" y="304800"/>
            <a:ext cx="8915400" cy="519113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]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G[S’]:   S’-&gt;E   E-&gt;aA|bB    A-&gt;cA|d    B-&gt;cB|d</a:t>
            </a:r>
          </a:p>
        </p:txBody>
      </p:sp>
      <p:sp>
        <p:nvSpPr>
          <p:cNvPr id="873482" name="Rectangle 10"/>
          <p:cNvSpPr>
            <a:spLocks noChangeArrowheads="1"/>
          </p:cNvSpPr>
          <p:nvPr/>
        </p:nvSpPr>
        <p:spPr bwMode="auto">
          <a:xfrm>
            <a:off x="228600" y="13716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8F8F8"/>
                </a:solidFill>
              </a:rPr>
              <a:t>移进项目                  待约项目                                     归约项目</a:t>
            </a:r>
          </a:p>
        </p:txBody>
      </p:sp>
      <p:sp>
        <p:nvSpPr>
          <p:cNvPr id="873483" name="AutoShape 11"/>
          <p:cNvSpPr>
            <a:spLocks noChangeArrowheads="1"/>
          </p:cNvSpPr>
          <p:nvPr/>
        </p:nvSpPr>
        <p:spPr bwMode="auto">
          <a:xfrm>
            <a:off x="5105400" y="2895600"/>
            <a:ext cx="1981200" cy="533400"/>
          </a:xfrm>
          <a:prstGeom prst="wedgeRoundRectCallout">
            <a:avLst>
              <a:gd name="adj1" fmla="val 54245"/>
              <a:gd name="adj2" fmla="val -10654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接收项目</a:t>
            </a:r>
          </a:p>
        </p:txBody>
      </p:sp>
      <p:sp>
        <p:nvSpPr>
          <p:cNvPr id="87348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87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4" grpId="0" build="p" autoUpdateAnimBg="0"/>
      <p:bldP spid="873475" grpId="0" autoUpdateAnimBg="0"/>
      <p:bldP spid="873476" grpId="0" autoUpdateAnimBg="0"/>
      <p:bldP spid="873477" grpId="0" autoUpdateAnimBg="0"/>
      <p:bldP spid="873478" grpId="0" autoUpdateAnimBg="0"/>
      <p:bldP spid="873479" grpId="0" autoUpdateAnimBg="0"/>
      <p:bldP spid="873480" grpId="0" autoUpdateAnimBg="0"/>
      <p:bldP spid="873482" grpId="0" autoUpdateAnimBg="0"/>
      <p:bldP spid="873483" grpId="0" animBg="1" autoUpdateAnimBg="0"/>
      <p:bldP spid="8734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82000" cy="2133600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zh-CN" altLang="en-US" sz="2800" b="1" dirty="0">
                <a:ea typeface="楷体_GB2312" pitchFamily="49" charset="-122"/>
              </a:rPr>
              <a:t>若当前处于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A –&gt; X•YZ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Y 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V</a:t>
            </a:r>
            <a:r>
              <a:rPr lang="en-US" altLang="zh-CN" sz="2800" b="1" baseline="-25000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="1" dirty="0">
                <a:ea typeface="楷体_GB2312" pitchFamily="49" charset="-122"/>
              </a:rPr>
              <a:t>）刻画的情况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：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</a:rPr>
              <a:t>			期望移进 </a:t>
            </a:r>
            <a:r>
              <a:rPr lang="en-US" altLang="zh-CN" sz="2800" b="1" dirty="0">
                <a:ea typeface="楷体_GB2312" pitchFamily="49" charset="-122"/>
              </a:rPr>
              <a:t>First(Y)</a:t>
            </a:r>
            <a:r>
              <a:rPr lang="zh-CN" altLang="en-US" sz="2800" b="1" dirty="0">
                <a:ea typeface="楷体_GB2312" pitchFamily="49" charset="-122"/>
              </a:rPr>
              <a:t>中的某些符号。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</a:rPr>
              <a:t>若有：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Y –&gt; u | w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</a:rPr>
              <a:t>           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Y –&gt; •u</a:t>
            </a:r>
            <a:r>
              <a:rPr lang="zh-CN" altLang="en-US" sz="2800" b="1" dirty="0">
                <a:solidFill>
                  <a:srgbClr val="E5FEAE"/>
                </a:solidFill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Y –&gt; •w</a:t>
            </a:r>
            <a:r>
              <a:rPr lang="zh-CN" altLang="en-US" sz="2800" b="1" dirty="0">
                <a:ea typeface="楷体_GB2312" pitchFamily="49" charset="-122"/>
              </a:rPr>
              <a:t>：刻画了期望移进 </a:t>
            </a:r>
            <a:r>
              <a:rPr lang="en-US" altLang="zh-CN" sz="2800" b="1" dirty="0">
                <a:ea typeface="楷体_GB2312" pitchFamily="49" charset="-122"/>
              </a:rPr>
              <a:t>First(Y)</a:t>
            </a:r>
            <a:r>
              <a:rPr lang="zh-CN" altLang="en-US" sz="2800" b="1" dirty="0">
                <a:ea typeface="楷体_GB2312" pitchFamily="49" charset="-122"/>
              </a:rPr>
              <a:t>中的某些符号的情况。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noFill/>
        </p:spPr>
        <p:txBody>
          <a:bodyPr anchor="b"/>
          <a:lstStyle/>
          <a:p>
            <a:pPr algn="ctr"/>
            <a:r>
              <a:rPr lang="en-US" altLang="zh-CN" sz="3600" b="1">
                <a:ea typeface="楷体_GB2312" pitchFamily="49" charset="-122"/>
              </a:rPr>
              <a:t>2  CLOSURE</a:t>
            </a:r>
            <a:r>
              <a:rPr lang="zh-CN" altLang="en-US" sz="3600" b="1">
                <a:ea typeface="楷体_GB2312" pitchFamily="49" charset="-122"/>
              </a:rPr>
              <a:t>运算  </a:t>
            </a:r>
            <a:r>
              <a:rPr lang="en-US" altLang="zh-CN" sz="3600" b="1">
                <a:ea typeface="楷体_GB2312" pitchFamily="49" charset="-122"/>
              </a:rPr>
              <a:t>GO </a:t>
            </a:r>
            <a:r>
              <a:rPr lang="zh-CN" altLang="en-US" sz="3600" b="1">
                <a:ea typeface="楷体_GB2312" pitchFamily="49" charset="-122"/>
              </a:rPr>
              <a:t>函数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09800" y="992188"/>
            <a:ext cx="3894138" cy="579437"/>
          </a:xfrm>
          <a:prstGeom prst="rect">
            <a:avLst/>
          </a:prstGeom>
          <a:solidFill>
            <a:srgbClr val="FCE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CLOSURE</a:t>
            </a:r>
            <a:r>
              <a:rPr lang="zh-CN" altLang="en-US" sz="2800">
                <a:solidFill>
                  <a:srgbClr val="000000"/>
                </a:solidFill>
              </a:rPr>
              <a:t>运算的引出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4437063"/>
            <a:ext cx="8135937" cy="1416050"/>
            <a:chOff x="768" y="2736"/>
            <a:chExt cx="4800" cy="892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2208" y="2736"/>
              <a:ext cx="3360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构成一个</a:t>
              </a:r>
              <a:r>
                <a:rPr lang="zh-CN" altLang="en-US" sz="2800">
                  <a:solidFill>
                    <a:srgbClr val="FFFF00"/>
                  </a:solidFill>
                  <a:ea typeface="楷体_GB2312" pitchFamily="49" charset="-122"/>
                </a:rPr>
                <a:t>项目集合</a:t>
              </a:r>
            </a:p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对应移进归约分析的同一个状态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</a:p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即</a:t>
              </a:r>
              <a:r>
                <a:rPr lang="zh-CN" altLang="en-US" sz="2800">
                  <a:solidFill>
                    <a:srgbClr val="FFFF00"/>
                  </a:solidFill>
                  <a:ea typeface="楷体_GB2312" pitchFamily="49" charset="-122"/>
                </a:rPr>
                <a:t>识别活前缀的</a:t>
              </a:r>
              <a:r>
                <a:rPr lang="en-US" altLang="zh-CN" sz="2800">
                  <a:solidFill>
                    <a:srgbClr val="FFFF00"/>
                  </a:solidFill>
                  <a:ea typeface="楷体_GB2312" pitchFamily="49" charset="-122"/>
                </a:rPr>
                <a:t>DFA</a:t>
              </a:r>
              <a:r>
                <a:rPr lang="zh-CN" altLang="en-US" sz="2800">
                  <a:solidFill>
                    <a:srgbClr val="FFFF00"/>
                  </a:solidFill>
                  <a:ea typeface="楷体_GB2312" pitchFamily="49" charset="-122"/>
                </a:rPr>
                <a:t>的一个状态</a:t>
              </a:r>
              <a:r>
                <a:rPr lang="zh-CN" altLang="en-US" sz="2800" b="0">
                  <a:solidFill>
                    <a:srgbClr val="E5FEAE"/>
                  </a:solidFill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768" y="2736"/>
              <a:ext cx="1344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E5FEAE"/>
                  </a:solidFill>
                </a:rPr>
                <a:t>A –&gt; X•YZ</a:t>
              </a:r>
            </a:p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E5FEAE"/>
                  </a:solidFill>
                </a:rPr>
                <a:t>Y –&gt; •u</a:t>
              </a:r>
            </a:p>
            <a:p>
              <a:pPr eaLnBrk="1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E5FEAE"/>
                  </a:solidFill>
                </a:rPr>
                <a:t>Y –&gt; •w</a:t>
              </a:r>
            </a:p>
          </p:txBody>
        </p:sp>
        <p:sp>
          <p:nvSpPr>
            <p:cNvPr id="33801" name="AutoShape 8"/>
            <p:cNvSpPr>
              <a:spLocks/>
            </p:cNvSpPr>
            <p:nvPr/>
          </p:nvSpPr>
          <p:spPr bwMode="auto">
            <a:xfrm>
              <a:off x="1920" y="2832"/>
              <a:ext cx="240" cy="768"/>
            </a:xfrm>
            <a:prstGeom prst="righ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sp>
        <p:nvSpPr>
          <p:cNvPr id="8745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8" grpId="0" build="p" bldLvl="2" autoUpdateAnimBg="0"/>
      <p:bldP spid="8745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609600"/>
          </a:xfrm>
          <a:solidFill>
            <a:srgbClr val="C7FBFB"/>
          </a:solidFill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CN" sz="2400" b="1">
                <a:solidFill>
                  <a:srgbClr val="CC3300"/>
                </a:solidFill>
                <a:effectLst/>
              </a:rPr>
              <a:t>CLOSURE</a:t>
            </a:r>
            <a:r>
              <a:rPr lang="en-US" altLang="zh-CN" b="1">
                <a:solidFill>
                  <a:srgbClr val="CC3300"/>
                </a:solidFill>
                <a:effectLst/>
              </a:rPr>
              <a:t>(I)= I </a:t>
            </a:r>
            <a:r>
              <a:rPr lang="en-US" altLang="zh-CN" b="1">
                <a:solidFill>
                  <a:srgbClr val="CC3300"/>
                </a:solidFill>
                <a:effectLst/>
                <a:latin typeface="宋体" panose="02010600030101010101" pitchFamily="2" charset="-122"/>
              </a:rPr>
              <a:t>∪</a:t>
            </a:r>
            <a:r>
              <a:rPr lang="en-US" altLang="zh-CN" b="1">
                <a:solidFill>
                  <a:srgbClr val="CC3300"/>
                </a:solidFill>
                <a:effectLst/>
              </a:rPr>
              <a:t>{B→.γ| </a:t>
            </a:r>
            <a:r>
              <a:rPr lang="en-US" altLang="zh-CN" b="1">
                <a:solidFill>
                  <a:schemeClr val="bg2"/>
                </a:solidFill>
                <a:effectLst/>
              </a:rPr>
              <a:t>A→α .Bβ∈I, B→γ∈P</a:t>
            </a:r>
            <a:r>
              <a:rPr lang="en-US" altLang="zh-CN" b="1">
                <a:solidFill>
                  <a:srgbClr val="CC3300"/>
                </a:solidFill>
                <a:effectLst/>
              </a:rPr>
              <a:t>}</a:t>
            </a:r>
            <a:endParaRPr lang="en-US" altLang="zh-CN" sz="2400" b="1">
              <a:solidFill>
                <a:srgbClr val="CC3300"/>
              </a:solidFill>
              <a:effectLst/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981200" y="1066800"/>
            <a:ext cx="4551363" cy="519113"/>
          </a:xfrm>
          <a:prstGeom prst="rect">
            <a:avLst/>
          </a:prstGeom>
          <a:solidFill>
            <a:srgbClr val="FCE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项目集 </a:t>
            </a:r>
            <a:r>
              <a:rPr lang="en-US" altLang="zh-CN" sz="2800">
                <a:solidFill>
                  <a:srgbClr val="000000"/>
                </a:solidFill>
              </a:rPr>
              <a:t>I 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的闭包</a:t>
            </a:r>
            <a:r>
              <a:rPr lang="zh-CN" altLang="en-US" sz="2800">
                <a:solidFill>
                  <a:srgbClr val="000000"/>
                </a:solidFill>
              </a:rPr>
              <a:t>（</a:t>
            </a:r>
            <a:r>
              <a:rPr lang="en-US" altLang="zh-CN" sz="2800">
                <a:solidFill>
                  <a:srgbClr val="000000"/>
                </a:solidFill>
              </a:rPr>
              <a:t>Closure</a:t>
            </a:r>
            <a:r>
              <a:rPr lang="zh-CN" altLang="en-US" sz="280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875525" name="Rectangle 5"/>
          <p:cNvSpPr>
            <a:spLocks noChangeArrowheads="1"/>
          </p:cNvSpPr>
          <p:nvPr/>
        </p:nvSpPr>
        <p:spPr bwMode="auto">
          <a:xfrm>
            <a:off x="457200" y="2743200"/>
            <a:ext cx="7924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function  CLOSURE (I); /* I </a:t>
            </a:r>
            <a:r>
              <a:rPr lang="zh-CN" altLang="en-US" sz="2400">
                <a:latin typeface="Comic Sans MS" panose="030F0702030302020204" pitchFamily="66" charset="0"/>
              </a:rPr>
              <a:t>是项目集*</a:t>
            </a:r>
            <a:r>
              <a:rPr lang="en-US" altLang="zh-CN" sz="2400">
                <a:latin typeface="Comic Sans MS" panose="030F0702030302020204" pitchFamily="66" charset="0"/>
              </a:rPr>
              <a:t>/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{ J:= I;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repeat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 </a:t>
            </a:r>
            <a:r>
              <a:rPr lang="en-US" altLang="zh-CN" sz="2400" u="sng">
                <a:latin typeface="Comic Sans MS" panose="030F0702030302020204" pitchFamily="66" charset="0"/>
              </a:rPr>
              <a:t>for</a:t>
            </a:r>
            <a:r>
              <a:rPr lang="en-US" altLang="zh-CN" sz="2400">
                <a:latin typeface="Comic Sans MS" panose="030F0702030302020204" pitchFamily="66" charset="0"/>
              </a:rPr>
              <a:t>  J </a:t>
            </a:r>
            <a:r>
              <a:rPr lang="zh-CN" altLang="en-US" sz="2400">
                <a:latin typeface="Comic Sans MS" panose="030F0702030302020204" pitchFamily="66" charset="0"/>
              </a:rPr>
              <a:t>中的每个项目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</a:rPr>
              <a:t>A 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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</a:rPr>
              <a:t>.B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r>
              <a:rPr lang="zh-CN" altLang="en-US" sz="2400">
                <a:latin typeface="Comic Sans MS" panose="030F0702030302020204" pitchFamily="66" charset="0"/>
              </a:rPr>
              <a:t>和产生式 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FF99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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zh-CN" altLang="en-US" sz="2400">
                <a:latin typeface="Comic Sans MS" panose="030F0702030302020204" pitchFamily="66" charset="0"/>
              </a:rPr>
              <a:t>，  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         若</a:t>
            </a:r>
            <a:r>
              <a:rPr lang="en-US" altLang="zh-CN" sz="2400" i="1">
                <a:latin typeface="Comic Sans MS" panose="030F0702030302020204" pitchFamily="66" charset="0"/>
              </a:rPr>
              <a:t>B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latin typeface="Comic Sans MS" panose="030F0702030302020204" pitchFamily="66" charset="0"/>
              </a:rPr>
              <a:t>.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</a:t>
            </a:r>
            <a:r>
              <a:rPr lang="en-US" altLang="zh-CN" sz="2400">
                <a:latin typeface="Comic Sans MS" panose="030F0702030302020204" pitchFamily="66" charset="0"/>
              </a:rPr>
              <a:t>   </a:t>
            </a:r>
            <a:r>
              <a:rPr lang="zh-CN" altLang="en-US" sz="2400">
                <a:latin typeface="Comic Sans MS" panose="030F0702030302020204" pitchFamily="66" charset="0"/>
              </a:rPr>
              <a:t>不在</a:t>
            </a:r>
            <a:r>
              <a:rPr lang="en-US" altLang="zh-CN" sz="2400">
                <a:latin typeface="Comic Sans MS" panose="030F0702030302020204" pitchFamily="66" charset="0"/>
              </a:rPr>
              <a:t>J</a:t>
            </a:r>
            <a:r>
              <a:rPr lang="zh-CN" altLang="en-US" sz="2400">
                <a:latin typeface="Comic Sans MS" panose="030F0702030302020204" pitchFamily="66" charset="0"/>
              </a:rPr>
              <a:t>中   </a:t>
            </a:r>
            <a:r>
              <a:rPr lang="en-US" altLang="zh-CN" sz="2400">
                <a:latin typeface="Comic Sans MS" panose="030F0702030302020204" pitchFamily="66" charset="0"/>
              </a:rPr>
              <a:t>do </a:t>
            </a:r>
            <a:r>
              <a:rPr lang="zh-CN" altLang="en-US" sz="2400">
                <a:latin typeface="Comic Sans MS" panose="030F0702030302020204" pitchFamily="66" charset="0"/>
              </a:rPr>
              <a:t>将 </a:t>
            </a:r>
            <a:r>
              <a:rPr lang="en-US" altLang="zh-CN" sz="2400">
                <a:latin typeface="Comic Sans MS" panose="030F0702030302020204" pitchFamily="66" charset="0"/>
              </a:rPr>
              <a:t>B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</a:t>
            </a:r>
            <a:r>
              <a:rPr lang="en-US" altLang="zh-CN" sz="2400">
                <a:latin typeface="Comic Sans MS" panose="030F0702030302020204" pitchFamily="66" charset="0"/>
              </a:rPr>
              <a:t>  </a:t>
            </a:r>
            <a:r>
              <a:rPr lang="zh-CN" altLang="en-US" sz="2400">
                <a:latin typeface="Comic Sans MS" panose="030F0702030302020204" pitchFamily="66" charset="0"/>
              </a:rPr>
              <a:t>加到</a:t>
            </a:r>
            <a:r>
              <a:rPr lang="en-US" altLang="zh-CN" sz="2400">
                <a:latin typeface="Comic Sans MS" panose="030F0702030302020204" pitchFamily="66" charset="0"/>
              </a:rPr>
              <a:t>J</a:t>
            </a:r>
            <a:r>
              <a:rPr lang="zh-CN" altLang="en-US" sz="2400">
                <a:latin typeface="Comic Sans MS" panose="030F0702030302020204" pitchFamily="66" charset="0"/>
              </a:rPr>
              <a:t>中  </a:t>
            </a:r>
            <a:r>
              <a:rPr lang="zh-CN" altLang="zh-CN" sz="2400">
                <a:latin typeface="Comic Sans MS" panose="030F0702030302020204" pitchFamily="66" charset="0"/>
              </a:rPr>
              <a:t>  </a:t>
            </a:r>
            <a:endParaRPr lang="zh-CN" altLang="en-US" sz="2400">
              <a:latin typeface="Comic Sans MS" panose="030F0702030302020204" pitchFamily="66" charset="0"/>
            </a:endParaRP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until    </a:t>
            </a:r>
            <a:r>
              <a:rPr lang="zh-CN" altLang="en-US" sz="2400">
                <a:latin typeface="Comic Sans MS" panose="030F0702030302020204" pitchFamily="66" charset="0"/>
              </a:rPr>
              <a:t>再没有项目加到</a:t>
            </a:r>
            <a:r>
              <a:rPr lang="en-US" altLang="zh-CN" sz="2400">
                <a:latin typeface="Comic Sans MS" panose="030F0702030302020204" pitchFamily="66" charset="0"/>
              </a:rPr>
              <a:t>J</a:t>
            </a:r>
            <a:r>
              <a:rPr lang="zh-CN" altLang="en-US" sz="2400">
                <a:latin typeface="Comic Sans MS" panose="030F0702030302020204" pitchFamily="66" charset="0"/>
              </a:rPr>
              <a:t>中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return  J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875526" name="AutoShape 6"/>
          <p:cNvSpPr>
            <a:spLocks noChangeArrowheads="1"/>
          </p:cNvSpPr>
          <p:nvPr/>
        </p:nvSpPr>
        <p:spPr bwMode="auto">
          <a:xfrm>
            <a:off x="4953000" y="3124200"/>
            <a:ext cx="3276600" cy="533400"/>
          </a:xfrm>
          <a:prstGeom prst="wedgeRoundRectCallout">
            <a:avLst>
              <a:gd name="adj1" fmla="val -45639"/>
              <a:gd name="adj2" fmla="val 141370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通过待约项扩充集合</a:t>
            </a:r>
          </a:p>
        </p:txBody>
      </p:sp>
      <p:sp>
        <p:nvSpPr>
          <p:cNvPr id="3584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noFill/>
        </p:spPr>
        <p:txBody>
          <a:bodyPr anchor="b"/>
          <a:lstStyle/>
          <a:p>
            <a:pPr algn="ctr"/>
            <a:r>
              <a:rPr lang="en-US" altLang="zh-CN" sz="3600" b="1">
                <a:ea typeface="楷体_GB2312" pitchFamily="49" charset="-122"/>
              </a:rPr>
              <a:t>CLOSURE</a:t>
            </a:r>
            <a:r>
              <a:rPr lang="zh-CN" altLang="en-US" sz="3600" b="1">
                <a:ea typeface="楷体_GB2312" pitchFamily="49" charset="-122"/>
              </a:rPr>
              <a:t>运算  </a:t>
            </a:r>
            <a:r>
              <a:rPr lang="en-US" altLang="zh-CN" sz="3600" b="1">
                <a:ea typeface="楷体_GB2312" pitchFamily="49" charset="-122"/>
              </a:rPr>
              <a:t>GO </a:t>
            </a:r>
            <a:r>
              <a:rPr lang="zh-CN" altLang="en-US" sz="3600" b="1">
                <a:ea typeface="楷体_GB2312" pitchFamily="49" charset="-122"/>
              </a:rPr>
              <a:t>函数</a:t>
            </a:r>
          </a:p>
        </p:txBody>
      </p:sp>
      <p:sp>
        <p:nvSpPr>
          <p:cNvPr id="8755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75531" name="AutoShape 11"/>
          <p:cNvSpPr>
            <a:spLocks noChangeArrowheads="1"/>
          </p:cNvSpPr>
          <p:nvPr/>
        </p:nvSpPr>
        <p:spPr bwMode="auto">
          <a:xfrm>
            <a:off x="5724525" y="692150"/>
            <a:ext cx="1511300" cy="533400"/>
          </a:xfrm>
          <a:prstGeom prst="wedgeRoundRectCallout">
            <a:avLst>
              <a:gd name="adj1" fmla="val -63866"/>
              <a:gd name="adj2" fmla="val 199704"/>
              <a:gd name="adj3" fmla="val 16667"/>
            </a:avLst>
          </a:prstGeom>
          <a:solidFill>
            <a:srgbClr val="F8D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待约项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5" grpId="0" autoUpdateAnimBg="0"/>
      <p:bldP spid="875526" grpId="0" animBg="1" autoUpdateAnimBg="0"/>
      <p:bldP spid="875530" grpId="0" animBg="1"/>
      <p:bldP spid="87553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44675"/>
            <a:ext cx="3959225" cy="609600"/>
          </a:xfrm>
        </p:spPr>
        <p:txBody>
          <a:bodyPr/>
          <a:lstStyle/>
          <a:p>
            <a:r>
              <a:rPr lang="zh-CN" altLang="en-US" sz="2800" b="1">
                <a:latin typeface="Arial" panose="020B0604020202020204" pitchFamily="34" charset="0"/>
              </a:rPr>
              <a:t>设项目集</a:t>
            </a:r>
            <a:r>
              <a:rPr lang="en-US" altLang="zh-CN" sz="2800" b="1">
                <a:latin typeface="Arial" panose="020B0604020202020204" pitchFamily="34" charset="0"/>
              </a:rPr>
              <a:t>I={S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Arial" panose="020B0604020202020204" pitchFamily="34" charset="0"/>
              </a:rPr>
              <a:t>-&gt;.E}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2474913"/>
            <a:ext cx="2295525" cy="75565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/>
              <a:t>Closure(I)=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0" y="32131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设项目集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I={S</a:t>
            </a:r>
            <a:r>
              <a:rPr lang="en-US" altLang="zh-CN" sz="2800">
                <a:solidFill>
                  <a:schemeClr val="tx2"/>
                </a:solidFill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-&gt;E .}</a:t>
            </a: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228600" y="38227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</a:rPr>
              <a:t>Closure(</a:t>
            </a:r>
            <a:r>
              <a:rPr lang="en-US" altLang="zh-CN" sz="2800" b="0"/>
              <a:t>I</a:t>
            </a:r>
            <a:r>
              <a:rPr lang="en-US" altLang="zh-CN" sz="2800" b="0">
                <a:latin typeface="Arial" panose="020B0604020202020204" pitchFamily="34" charset="0"/>
              </a:rPr>
              <a:t>)=</a:t>
            </a: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2573338" y="2413000"/>
            <a:ext cx="488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</a:rPr>
              <a:t>{S</a:t>
            </a:r>
            <a:r>
              <a:rPr lang="en-US" altLang="zh-CN" sz="2800" b="0"/>
              <a:t>’</a:t>
            </a:r>
            <a:r>
              <a:rPr lang="en-US" altLang="zh-CN" sz="2800" b="0">
                <a:latin typeface="Arial" panose="020B0604020202020204" pitchFamily="34" charset="0"/>
              </a:rPr>
              <a:t>-&gt;.E                                   }</a:t>
            </a: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3779838" y="2420938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Comic Sans MS" panose="030F0702030302020204" pitchFamily="66" charset="0"/>
              </a:rPr>
              <a:t>, </a:t>
            </a:r>
            <a:r>
              <a:rPr lang="en-US" altLang="zh-CN" sz="2800">
                <a:solidFill>
                  <a:srgbClr val="FF6600"/>
                </a:solidFill>
                <a:latin typeface="Comic Sans MS" panose="030F0702030302020204" pitchFamily="66" charset="0"/>
              </a:rPr>
              <a:t>E-&gt;.aA</a:t>
            </a:r>
            <a:endParaRPr lang="en-US" altLang="zh-CN" sz="28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5167313" y="2405063"/>
            <a:ext cx="1941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2800">
                <a:solidFill>
                  <a:srgbClr val="FF6600"/>
                </a:solidFill>
                <a:latin typeface="Comic Sans MS" panose="030F0702030302020204" pitchFamily="66" charset="0"/>
              </a:rPr>
              <a:t>E-&gt;.bB</a:t>
            </a:r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2209800" y="3906838"/>
            <a:ext cx="145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Comic Sans MS" panose="030F0702030302020204" pitchFamily="66" charset="0"/>
              </a:rPr>
              <a:t>{S’-&gt;E .}</a:t>
            </a:r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0" y="4737100"/>
            <a:ext cx="487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设项目集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I={B-&gt;.d}</a:t>
            </a:r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304800" y="5346700"/>
            <a:ext cx="243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</a:rPr>
              <a:t>Closure(</a:t>
            </a:r>
            <a:r>
              <a:rPr lang="en-US" altLang="zh-CN" sz="2800" b="0"/>
              <a:t>I</a:t>
            </a:r>
            <a:r>
              <a:rPr lang="en-US" altLang="zh-CN" sz="2800" b="0">
                <a:latin typeface="Arial" panose="020B0604020202020204" pitchFamily="34" charset="0"/>
              </a:rPr>
              <a:t>)=</a:t>
            </a:r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2362200" y="5346700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latin typeface="Comic Sans MS" panose="030F0702030302020204" pitchFamily="66" charset="0"/>
              </a:rPr>
              <a:t>{</a:t>
            </a: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B-&gt;.d</a:t>
            </a:r>
            <a:r>
              <a:rPr lang="en-US" altLang="zh-CN" sz="2800" b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0" y="0"/>
            <a:ext cx="8915400" cy="1031875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]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G[S’]:   S’-&gt;E   E-&gt;aA|bB    A-&gt;cA|d    B-&gt;cB|d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求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CLOSURE(I)</a:t>
            </a:r>
          </a:p>
        </p:txBody>
      </p:sp>
      <p:sp>
        <p:nvSpPr>
          <p:cNvPr id="87655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76560" name="AutoShape 16"/>
          <p:cNvSpPr>
            <a:spLocks/>
          </p:cNvSpPr>
          <p:nvPr/>
        </p:nvSpPr>
        <p:spPr bwMode="auto">
          <a:xfrm>
            <a:off x="3492500" y="3429000"/>
            <a:ext cx="1008063" cy="2303463"/>
          </a:xfrm>
          <a:prstGeom prst="rightBrace">
            <a:avLst>
              <a:gd name="adj1" fmla="val 190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76561" name="Text Box 17"/>
          <p:cNvSpPr txBox="1">
            <a:spLocks noChangeArrowheads="1"/>
          </p:cNvSpPr>
          <p:nvPr/>
        </p:nvSpPr>
        <p:spPr bwMode="auto">
          <a:xfrm>
            <a:off x="4391025" y="4292600"/>
            <a:ext cx="4752975" cy="492125"/>
          </a:xfrm>
          <a:prstGeom prst="rect">
            <a:avLst/>
          </a:prstGeom>
          <a:solidFill>
            <a:srgbClr val="FCE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没有待约项，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CLOSURE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是自身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87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6" grpId="0" autoUpdateAnimBg="0"/>
      <p:bldP spid="876547" grpId="0" build="p" autoUpdateAnimBg="0"/>
      <p:bldP spid="876548" grpId="0" autoUpdateAnimBg="0"/>
      <p:bldP spid="876549" grpId="0" autoUpdateAnimBg="0"/>
      <p:bldP spid="876550" grpId="0" autoUpdateAnimBg="0"/>
      <p:bldP spid="876551" grpId="0" autoUpdateAnimBg="0"/>
      <p:bldP spid="876552" grpId="0" autoUpdateAnimBg="0"/>
      <p:bldP spid="876553" grpId="0" autoUpdateAnimBg="0"/>
      <p:bldP spid="876554" grpId="0" autoUpdateAnimBg="0"/>
      <p:bldP spid="876555" grpId="0" autoUpdateAnimBg="0"/>
      <p:bldP spid="876556" grpId="0" autoUpdateAnimBg="0"/>
      <p:bldP spid="876559" grpId="0" animBg="1"/>
      <p:bldP spid="876560" grpId="0" animBg="1"/>
      <p:bldP spid="8765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39750" y="1628775"/>
            <a:ext cx="8229600" cy="10318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</a:rPr>
              <a:t>GO (</a:t>
            </a:r>
            <a:r>
              <a:rPr lang="en-US" altLang="zh-CN" sz="2800">
                <a:solidFill>
                  <a:schemeClr val="hlink"/>
                </a:solidFill>
              </a:rPr>
              <a:t>I</a:t>
            </a:r>
            <a:r>
              <a:rPr lang="en-US" altLang="zh-CN" sz="2800">
                <a:latin typeface="Arial" panose="020B0604020202020204" pitchFamily="34" charset="0"/>
              </a:rPr>
              <a:t>,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800">
                <a:latin typeface="Arial" panose="020B0604020202020204" pitchFamily="34" charset="0"/>
              </a:rPr>
              <a:t>)=CLOSURE(</a:t>
            </a:r>
            <a:r>
              <a:rPr lang="en-US" altLang="zh-CN" sz="2800">
                <a:solidFill>
                  <a:srgbClr val="DCF23A"/>
                </a:solidFill>
                <a:latin typeface="Arial" panose="020B0604020202020204" pitchFamily="34" charset="0"/>
              </a:rPr>
              <a:t>J</a:t>
            </a:r>
            <a:r>
              <a:rPr lang="en-US" altLang="zh-CN" sz="2800">
                <a:latin typeface="Arial" panose="020B0604020202020204" pitchFamily="34" charset="0"/>
              </a:rPr>
              <a:t>)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;  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en-US" altLang="zh-CN" sz="2400"/>
              <a:t>I</a:t>
            </a:r>
            <a:r>
              <a:rPr lang="en-US" altLang="zh-CN" sz="2400">
                <a:latin typeface="Arial" panose="020B0604020202020204" pitchFamily="34" charset="0"/>
              </a:rPr>
              <a:t>:</a:t>
            </a:r>
            <a:r>
              <a:rPr lang="zh-CN" altLang="en-US" sz="2400">
                <a:latin typeface="Arial" panose="020B0604020202020204" pitchFamily="34" charset="0"/>
              </a:rPr>
              <a:t>项目集，</a:t>
            </a:r>
            <a:r>
              <a:rPr lang="en-US" altLang="zh-CN" sz="2400">
                <a:latin typeface="Arial" panose="020B0604020202020204" pitchFamily="34" charset="0"/>
              </a:rPr>
              <a:t>x: </a:t>
            </a:r>
            <a:r>
              <a:rPr lang="zh-CN" altLang="en-US" sz="2400">
                <a:latin typeface="Arial" panose="020B0604020202020204" pitchFamily="34" charset="0"/>
              </a:rPr>
              <a:t>文法符号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DCF23A"/>
                </a:solidFill>
                <a:latin typeface="Arial" panose="020B0604020202020204" pitchFamily="34" charset="0"/>
              </a:rPr>
              <a:t>J</a:t>
            </a:r>
            <a:r>
              <a:rPr lang="en-US" altLang="zh-CN" sz="2800">
                <a:latin typeface="Arial" panose="020B0604020202020204" pitchFamily="34" charset="0"/>
              </a:rPr>
              <a:t>= {</a:t>
            </a:r>
            <a:r>
              <a:rPr lang="zh-CN" altLang="en-US" sz="2800">
                <a:latin typeface="Arial" panose="020B0604020202020204" pitchFamily="34" charset="0"/>
              </a:rPr>
              <a:t>任何形如</a:t>
            </a:r>
            <a:r>
              <a:rPr lang="en-US" altLang="zh-CN" sz="2800">
                <a:latin typeface="Arial" panose="020B0604020202020204" pitchFamily="34" charset="0"/>
              </a:rPr>
              <a:t>A</a:t>
            </a:r>
            <a:r>
              <a:rPr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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800">
                <a:latin typeface="Arial" panose="020B0604020202020204" pitchFamily="34" charset="0"/>
              </a:rPr>
              <a:t>. </a:t>
            </a:r>
            <a:r>
              <a:rPr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</a:rPr>
              <a:t>的项目</a:t>
            </a:r>
            <a:r>
              <a:rPr lang="en-US" altLang="zh-CN" sz="2800">
                <a:latin typeface="Arial" panose="020B0604020202020204" pitchFamily="34" charset="0"/>
              </a:rPr>
              <a:t>| A</a:t>
            </a:r>
            <a:r>
              <a:rPr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</a:t>
            </a:r>
            <a:r>
              <a:rPr lang="en-US" altLang="zh-CN" sz="2800">
                <a:latin typeface="Arial" panose="020B0604020202020204" pitchFamily="34" charset="0"/>
              </a:rPr>
              <a:t> .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FFFF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700338" y="908050"/>
            <a:ext cx="3744912" cy="579438"/>
          </a:xfrm>
          <a:prstGeom prst="rect">
            <a:avLst/>
          </a:prstGeom>
          <a:solidFill>
            <a:srgbClr val="FCE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项目集之间的转移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GO</a:t>
            </a:r>
          </a:p>
        </p:txBody>
      </p:sp>
      <p:sp>
        <p:nvSpPr>
          <p:cNvPr id="877573" name="AutoShape 5"/>
          <p:cNvSpPr>
            <a:spLocks noChangeArrowheads="1"/>
          </p:cNvSpPr>
          <p:nvPr/>
        </p:nvSpPr>
        <p:spPr bwMode="auto">
          <a:xfrm>
            <a:off x="1547813" y="3068638"/>
            <a:ext cx="2438400" cy="533400"/>
          </a:xfrm>
          <a:prstGeom prst="wedgeRectCallout">
            <a:avLst>
              <a:gd name="adj1" fmla="val -79620"/>
              <a:gd name="adj2" fmla="val -15178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：核心项目</a:t>
            </a: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0" y="3141663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设有项目集</a:t>
            </a:r>
            <a:r>
              <a:rPr lang="en-US" altLang="zh-CN" sz="2800">
                <a:solidFill>
                  <a:schemeClr val="tx2"/>
                </a:solidFill>
              </a:rPr>
              <a:t>I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={S</a:t>
            </a:r>
            <a:r>
              <a:rPr lang="en-US" altLang="zh-CN" sz="2800">
                <a:solidFill>
                  <a:schemeClr val="tx2"/>
                </a:solidFill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-&gt;.E}</a:t>
            </a:r>
          </a:p>
        </p:txBody>
      </p:sp>
      <p:sp>
        <p:nvSpPr>
          <p:cNvPr id="877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3644900"/>
            <a:ext cx="2063750" cy="5032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rgbClr val="FF6600"/>
                </a:solidFill>
                <a:latin typeface="Comic Sans MS" pitchFamily="66" charset="0"/>
              </a:rPr>
              <a:t>GO (I,E)=</a:t>
            </a: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auto">
          <a:xfrm>
            <a:off x="1752600" y="36449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6600"/>
                </a:solidFill>
                <a:latin typeface="Comic Sans MS" panose="030F0702030302020204" pitchFamily="66" charset="0"/>
              </a:rPr>
              <a:t> closure(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>
                <a:solidFill>
                  <a:schemeClr val="tx2"/>
                </a:solidFill>
              </a:rPr>
              <a:t>’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-&gt;E .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  <a:r>
              <a:rPr lang="en-US" altLang="zh-CN" sz="2400">
                <a:solidFill>
                  <a:srgbClr val="FF66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77577" name="Rectangle 9"/>
          <p:cNvSpPr>
            <a:spLocks noChangeArrowheads="1"/>
          </p:cNvSpPr>
          <p:nvPr/>
        </p:nvSpPr>
        <p:spPr bwMode="auto">
          <a:xfrm>
            <a:off x="4419600" y="3644900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>
                <a:solidFill>
                  <a:schemeClr val="tx2"/>
                </a:solidFill>
              </a:rPr>
              <a:t>’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-&gt;E .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877578" name="Rectangle 10"/>
          <p:cNvSpPr>
            <a:spLocks noChangeArrowheads="1"/>
          </p:cNvSpPr>
          <p:nvPr/>
        </p:nvSpPr>
        <p:spPr bwMode="auto">
          <a:xfrm>
            <a:off x="0" y="45593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设项目集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I={B-&gt;.d}</a:t>
            </a:r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152400" y="50165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6600"/>
                </a:solidFill>
                <a:latin typeface="Comic Sans MS" panose="030F0702030302020204" pitchFamily="66" charset="0"/>
              </a:rPr>
              <a:t>GO (I,d)=</a:t>
            </a:r>
          </a:p>
        </p:txBody>
      </p:sp>
      <p:sp>
        <p:nvSpPr>
          <p:cNvPr id="877580" name="Rectangle 12"/>
          <p:cNvSpPr>
            <a:spLocks noChangeArrowheads="1"/>
          </p:cNvSpPr>
          <p:nvPr/>
        </p:nvSpPr>
        <p:spPr bwMode="auto">
          <a:xfrm>
            <a:off x="1600200" y="5016500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6600"/>
                </a:solidFill>
                <a:latin typeface="Comic Sans MS" panose="030F0702030302020204" pitchFamily="66" charset="0"/>
              </a:rPr>
              <a:t> closure(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B-&gt;d.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  <a:r>
              <a:rPr lang="en-US" altLang="zh-CN" sz="2400">
                <a:solidFill>
                  <a:srgbClr val="FF66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77581" name="Rectangle 13"/>
          <p:cNvSpPr>
            <a:spLocks noChangeArrowheads="1"/>
          </p:cNvSpPr>
          <p:nvPr/>
        </p:nvSpPr>
        <p:spPr bwMode="auto">
          <a:xfrm>
            <a:off x="4114800" y="50165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B-&gt;d.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9949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noFill/>
        </p:spPr>
        <p:txBody>
          <a:bodyPr anchor="b"/>
          <a:lstStyle/>
          <a:p>
            <a:pPr algn="ctr"/>
            <a:r>
              <a:rPr lang="en-US" altLang="zh-CN" sz="3600" b="1">
                <a:ea typeface="楷体_GB2312" pitchFamily="49" charset="-122"/>
              </a:rPr>
              <a:t>CLOSURE</a:t>
            </a:r>
            <a:r>
              <a:rPr lang="zh-CN" altLang="en-US" sz="3600" b="1">
                <a:ea typeface="楷体_GB2312" pitchFamily="49" charset="-122"/>
              </a:rPr>
              <a:t>运算  </a:t>
            </a:r>
            <a:r>
              <a:rPr lang="en-US" altLang="zh-CN" sz="3600" b="1">
                <a:ea typeface="楷体_GB2312" pitchFamily="49" charset="-122"/>
              </a:rPr>
              <a:t>GO </a:t>
            </a:r>
            <a:r>
              <a:rPr lang="zh-CN" altLang="en-US" sz="3600" b="1">
                <a:ea typeface="楷体_GB2312" pitchFamily="49" charset="-122"/>
              </a:rPr>
              <a:t>函数</a:t>
            </a:r>
          </a:p>
        </p:txBody>
      </p:sp>
      <p:sp>
        <p:nvSpPr>
          <p:cNvPr id="877585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pic>
        <p:nvPicPr>
          <p:cNvPr id="3995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636838"/>
            <a:ext cx="29654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7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7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87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3" grpId="0" animBg="1" autoUpdateAnimBg="0"/>
      <p:bldP spid="877574" grpId="0" autoUpdateAnimBg="0"/>
      <p:bldP spid="877575" grpId="0" build="p" autoUpdateAnimBg="0"/>
      <p:bldP spid="877576" grpId="0" autoUpdateAnimBg="0"/>
      <p:bldP spid="877577" grpId="0" autoUpdateAnimBg="0"/>
      <p:bldP spid="877578" grpId="0" autoUpdateAnimBg="0"/>
      <p:bldP spid="877579" grpId="0" autoUpdateAnimBg="0"/>
      <p:bldP spid="877580" grpId="0" autoUpdateAnimBg="0"/>
      <p:bldP spid="877581" grpId="0" autoUpdateAnimBg="0"/>
      <p:bldP spid="8775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05600" cy="762000"/>
          </a:xfrm>
          <a:noFill/>
        </p:spPr>
        <p:txBody>
          <a:bodyPr/>
          <a:lstStyle/>
          <a:p>
            <a:pPr algn="ctr"/>
            <a:r>
              <a:rPr lang="zh-CN" altLang="en-US" b="1"/>
              <a:t>自底向上：移进－归约法</a:t>
            </a: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152400" y="1447800"/>
            <a:ext cx="8991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3200">
                <a:solidFill>
                  <a:srgbClr val="FFDD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关键</a:t>
            </a:r>
          </a:p>
          <a:p>
            <a:pPr marL="358775" lvl="2"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如何</a:t>
            </a:r>
            <a:r>
              <a:rPr lang="zh-CN" altLang="en-US" sz="3200">
                <a:solidFill>
                  <a:srgbClr val="FFDD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确定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栈顶符号串已形成</a:t>
            </a:r>
            <a:r>
              <a:rPr lang="zh-CN" altLang="en-US" sz="3200">
                <a:solidFill>
                  <a:srgbClr val="FFDD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“可归约串”？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根据确定</a:t>
            </a:r>
            <a:r>
              <a:rPr lang="zh-CN" altLang="en-US" sz="3200">
                <a:solidFill>
                  <a:srgbClr val="FFDD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“可归约串”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的方法</a:t>
            </a:r>
          </a:p>
          <a:p>
            <a:pPr marL="538163" lvl="3"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3200">
                <a:solidFill>
                  <a:srgbClr val="FFFF00"/>
                </a:solidFill>
              </a:rPr>
              <a:t>算符优先</a:t>
            </a:r>
            <a:r>
              <a:rPr lang="en-US" altLang="zh-CN" sz="3200">
                <a:solidFill>
                  <a:srgbClr val="FFFF00"/>
                </a:solidFill>
              </a:rPr>
              <a:t>:</a:t>
            </a:r>
            <a:r>
              <a:rPr lang="zh-CN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素短语</a:t>
            </a:r>
          </a:p>
          <a:p>
            <a:pPr marL="538163" lvl="3"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zh-CN" sz="3200">
                <a:solidFill>
                  <a:srgbClr val="FFFF00"/>
                </a:solidFill>
              </a:rPr>
              <a:t>LR</a:t>
            </a:r>
            <a:r>
              <a:rPr lang="zh-CN" altLang="en-US" sz="3200">
                <a:solidFill>
                  <a:srgbClr val="FFFF00"/>
                </a:solidFill>
              </a:rPr>
              <a:t>分析法</a:t>
            </a:r>
            <a:r>
              <a:rPr lang="en-US" altLang="zh-CN" sz="3200">
                <a:solidFill>
                  <a:srgbClr val="FFFF00"/>
                </a:solidFill>
              </a:rPr>
              <a:t>:</a:t>
            </a:r>
            <a:r>
              <a:rPr lang="zh-CN" alt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句柄</a:t>
            </a:r>
          </a:p>
        </p:txBody>
      </p:sp>
      <p:sp>
        <p:nvSpPr>
          <p:cNvPr id="85095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0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0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5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build="p" bldLvl="2" autoUpdateAnimBg="0"/>
      <p:bldP spid="8509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8006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Procedure </a:t>
            </a:r>
            <a:r>
              <a:rPr lang="en-US" altLang="zh-CN" sz="2400" b="1" dirty="0" err="1">
                <a:ea typeface="楷体_GB2312" pitchFamily="49" charset="-122"/>
              </a:rPr>
              <a:t>itemsets</a:t>
            </a:r>
            <a:r>
              <a:rPr lang="en-US" altLang="zh-CN" sz="2400" b="1" dirty="0">
                <a:ea typeface="楷体_GB2312" pitchFamily="49" charset="-122"/>
              </a:rPr>
              <a:t>(G’);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Begin 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      C := { CLOSURE ({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S’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.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sz="2400" b="1" dirty="0">
                <a:ea typeface="楷体_GB2312" pitchFamily="49" charset="-122"/>
              </a:rPr>
              <a:t>})}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     Repeat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        For C </a:t>
            </a:r>
            <a:r>
              <a:rPr lang="zh-CN" altLang="en-US" sz="2400" b="1" dirty="0">
                <a:ea typeface="楷体_GB2312" pitchFamily="49" charset="-122"/>
              </a:rPr>
              <a:t>中每一项目集</a:t>
            </a:r>
            <a:r>
              <a:rPr lang="en-US" altLang="zh-CN" sz="2400" b="1" dirty="0">
                <a:ea typeface="楷体_GB2312" pitchFamily="49" charset="-122"/>
              </a:rPr>
              <a:t>I</a:t>
            </a:r>
            <a:r>
              <a:rPr lang="zh-CN" altLang="en-US" sz="2400" b="1" dirty="0">
                <a:ea typeface="楷体_GB2312" pitchFamily="49" charset="-122"/>
              </a:rPr>
              <a:t>和每一文法符号</a:t>
            </a:r>
            <a:r>
              <a:rPr lang="en-US" altLang="zh-CN" sz="2400" b="1" dirty="0">
                <a:ea typeface="楷体_GB2312" pitchFamily="49" charset="-122"/>
              </a:rPr>
              <a:t>x 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        Do  if  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GO(</a:t>
            </a:r>
            <a:r>
              <a:rPr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I,x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非空且不属于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C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                 Then </a:t>
            </a:r>
            <a:r>
              <a:rPr lang="zh-CN" altLang="en-US" sz="2400" b="1" dirty="0">
                <a:ea typeface="楷体_GB2312" pitchFamily="49" charset="-122"/>
              </a:rPr>
              <a:t>把 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GO(</a:t>
            </a:r>
            <a:r>
              <a:rPr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I,x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放入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中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zh-CN" altLang="en-US" sz="2400" b="1" dirty="0">
                <a:ea typeface="楷体_GB2312" pitchFamily="49" charset="-122"/>
              </a:rPr>
              <a:t>        </a:t>
            </a:r>
            <a:r>
              <a:rPr lang="en-US" altLang="zh-CN" sz="2400" b="1" dirty="0">
                <a:ea typeface="楷体_GB2312" pitchFamily="49" charset="-122"/>
              </a:rPr>
              <a:t>Until C </a:t>
            </a:r>
            <a:r>
              <a:rPr lang="zh-CN" altLang="en-US" sz="2400" b="1" dirty="0">
                <a:ea typeface="楷体_GB2312" pitchFamily="49" charset="-122"/>
              </a:rPr>
              <a:t>不再增大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ea typeface="楷体_GB2312" pitchFamily="49" charset="-122"/>
              </a:rPr>
              <a:t>End;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构成识别一个文法的活前缀的</a:t>
            </a:r>
            <a:r>
              <a:rPr lang="en-US" altLang="zh-CN" sz="2800">
                <a:ea typeface="楷体_GB2312" pitchFamily="49" charset="-122"/>
              </a:rPr>
              <a:t>DFA</a:t>
            </a:r>
            <a:r>
              <a:rPr lang="zh-CN" altLang="en-US" sz="2800">
                <a:ea typeface="楷体_GB2312" pitchFamily="49" charset="-122"/>
              </a:rPr>
              <a:t>的状态的全体。</a:t>
            </a:r>
            <a:endParaRPr lang="zh-CN" altLang="en-US" b="0">
              <a:ea typeface="楷体_GB2312" pitchFamily="49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24000" y="2286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3  LR</a:t>
            </a:r>
            <a:r>
              <a:rPr lang="zh-CN" altLang="en-US" sz="3600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zh-CN" altLang="en-US" sz="3600">
                <a:solidFill>
                  <a:schemeClr val="tx2"/>
                </a:solidFill>
                <a:ea typeface="楷体_GB2312" pitchFamily="49" charset="-122"/>
              </a:rPr>
              <a:t>）项目集规范族</a:t>
            </a: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05800" cy="6048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Comic Sans MS" panose="030F0702030302020204" pitchFamily="66" charset="0"/>
                <a:ea typeface="楷体_GB2312" pitchFamily="49" charset="-122"/>
              </a:rPr>
              <a:t>计算</a:t>
            </a:r>
            <a:r>
              <a:rPr lang="en-US" altLang="zh-CN" sz="2800">
                <a:latin typeface="Comic Sans MS" panose="030F0702030302020204" pitchFamily="66" charset="0"/>
                <a:ea typeface="楷体_GB2312" pitchFamily="49" charset="-122"/>
              </a:rPr>
              <a:t>LR</a:t>
            </a:r>
            <a:r>
              <a:rPr lang="zh-CN" altLang="en-US" sz="2800">
                <a:latin typeface="Comic Sans MS" panose="030F0702030302020204" pitchFamily="66" charset="0"/>
                <a:ea typeface="楷体_GB2312" pitchFamily="49" charset="-122"/>
              </a:rPr>
              <a:t>（</a:t>
            </a:r>
            <a:r>
              <a:rPr lang="en-US" altLang="zh-CN" sz="2800">
                <a:latin typeface="Comic Sans MS" panose="030F0702030302020204" pitchFamily="66" charset="0"/>
                <a:ea typeface="楷体_GB2312" pitchFamily="49" charset="-122"/>
              </a:rPr>
              <a:t>0</a:t>
            </a:r>
            <a:r>
              <a:rPr lang="zh-CN" altLang="en-US" sz="2800">
                <a:latin typeface="Comic Sans MS" panose="030F0702030302020204" pitchFamily="66" charset="0"/>
                <a:ea typeface="楷体_GB2312" pitchFamily="49" charset="-122"/>
              </a:rPr>
              <a:t>）项目集规范族 </a:t>
            </a:r>
            <a:r>
              <a:rPr lang="en-US" altLang="zh-CN" sz="2400">
                <a:latin typeface="Comic Sans MS" panose="030F0702030302020204" pitchFamily="66" charset="0"/>
                <a:ea typeface="楷体_GB2312" pitchFamily="49" charset="-122"/>
              </a:rPr>
              <a:t>C={I</a:t>
            </a:r>
            <a:r>
              <a:rPr lang="en-US" altLang="zh-CN" sz="2400" baseline="-25000">
                <a:latin typeface="Comic Sans MS" panose="030F0702030302020204" pitchFamily="66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Comic Sans MS" panose="030F0702030302020204" pitchFamily="66" charset="0"/>
                <a:ea typeface="楷体_GB2312" pitchFamily="49" charset="-122"/>
              </a:rPr>
              <a:t>  </a:t>
            </a:r>
            <a:r>
              <a:rPr lang="zh-CN" altLang="en-US" sz="2400">
                <a:latin typeface="Comic Sans MS" panose="030F0702030302020204" pitchFamily="66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Comic Sans MS" panose="030F0702030302020204" pitchFamily="66" charset="0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Comic Sans MS" panose="030F0702030302020204" pitchFamily="66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mic Sans MS" panose="030F0702030302020204" pitchFamily="66" charset="0"/>
                <a:ea typeface="楷体_GB2312" pitchFamily="49" charset="-122"/>
              </a:rPr>
              <a:t>  , ... I</a:t>
            </a:r>
            <a:r>
              <a:rPr lang="en-US" altLang="zh-CN" sz="2400" baseline="-25000">
                <a:latin typeface="Comic Sans MS" panose="030F0702030302020204" pitchFamily="66" charset="0"/>
                <a:ea typeface="楷体_GB2312" pitchFamily="49" charset="-122"/>
              </a:rPr>
              <a:t>n</a:t>
            </a:r>
            <a:r>
              <a:rPr lang="en-US" altLang="zh-CN" sz="2400">
                <a:latin typeface="Comic Sans MS" panose="030F0702030302020204" pitchFamily="66" charset="0"/>
                <a:ea typeface="楷体_GB2312" pitchFamily="49" charset="-122"/>
              </a:rPr>
              <a:t>  }</a:t>
            </a:r>
            <a:endParaRPr lang="en-US" altLang="zh-CN" b="0">
              <a:ea typeface="楷体_GB2312" pitchFamily="49" charset="-122"/>
            </a:endParaRPr>
          </a:p>
        </p:txBody>
      </p:sp>
      <p:sp>
        <p:nvSpPr>
          <p:cNvPr id="87859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827088" y="2924175"/>
            <a:ext cx="4392612" cy="504825"/>
          </a:xfrm>
          <a:prstGeom prst="rect">
            <a:avLst/>
          </a:prstGeom>
          <a:gradFill rotWithShape="1">
            <a:gsLst>
              <a:gs pos="0">
                <a:srgbClr val="FCE9BA">
                  <a:alpha val="45000"/>
                </a:srgbClr>
              </a:gs>
              <a:gs pos="100000">
                <a:srgbClr val="756C56">
                  <a:alpha val="42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4" grpId="0" autoUpdateAnimBg="0"/>
      <p:bldP spid="878597" grpId="0" animBg="1" autoUpdateAnimBg="0"/>
      <p:bldP spid="878599" grpId="0" animBg="1"/>
      <p:bldP spid="8786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5157788" cy="747713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  <a:ea typeface="华文行楷" panose="02010800040101010101" pitchFamily="2" charset="-122"/>
              </a:rPr>
              <a:t>项目集中的</a:t>
            </a:r>
            <a:r>
              <a:rPr lang="zh-CN" altLang="en-US" sz="4000" b="1">
                <a:solidFill>
                  <a:schemeClr val="hlink"/>
                </a:solidFill>
                <a:ea typeface="华文行楷" panose="02010800040101010101" pitchFamily="2" charset="-122"/>
              </a:rPr>
              <a:t>冲突项目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6400800" cy="3505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  <a:defRPr/>
            </a:pPr>
            <a:r>
              <a:rPr lang="zh-CN" altLang="en-US" b="1" dirty="0">
                <a:solidFill>
                  <a:srgbClr val="ADFFFF"/>
                </a:solidFill>
                <a:effectLst/>
                <a:ea typeface="楷体_GB2312" pitchFamily="49" charset="-122"/>
              </a:rPr>
              <a:t>移进和归约项目同在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800" dirty="0">
                <a:ea typeface="楷体_GB2312" pitchFamily="49" charset="-122"/>
              </a:rPr>
              <a:t>             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800" b="1" dirty="0"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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移进项目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		   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B </a:t>
            </a:r>
            <a:r>
              <a:rPr lang="en-US" altLang="zh-CN" sz="2800" b="1" dirty="0"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γ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归约项目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2800" b="1" dirty="0">
              <a:ea typeface="楷体_GB2312" pitchFamily="49" charset="-122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  <a:defRPr/>
            </a:pPr>
            <a:r>
              <a:rPr lang="zh-CN" altLang="en-US" b="1" dirty="0">
                <a:solidFill>
                  <a:srgbClr val="ADFFFF"/>
                </a:solidFill>
                <a:effectLst/>
                <a:ea typeface="楷体_GB2312" pitchFamily="49" charset="-122"/>
                <a:sym typeface="Symbol" pitchFamily="18" charset="2"/>
              </a:rPr>
              <a:t>归约和归约项目同在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800" b="1" dirty="0">
                <a:ea typeface="楷体_GB2312" pitchFamily="49" charset="-122"/>
              </a:rPr>
              <a:t>→ 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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归约项目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		 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B </a:t>
            </a:r>
            <a:r>
              <a:rPr lang="en-US" altLang="zh-CN" sz="2800" b="1" dirty="0"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E5FEAE"/>
                </a:solidFill>
                <a:ea typeface="楷体_GB2312" pitchFamily="49" charset="-122"/>
              </a:rPr>
              <a:t>γ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归约项目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76825" y="2420938"/>
            <a:ext cx="2590800" cy="762000"/>
            <a:chOff x="3888" y="1440"/>
            <a:chExt cx="1632" cy="480"/>
          </a:xfrm>
        </p:grpSpPr>
        <p:sp>
          <p:nvSpPr>
            <p:cNvPr id="44041" name="Rectangle 4"/>
            <p:cNvSpPr>
              <a:spLocks noChangeArrowheads="1"/>
            </p:cNvSpPr>
            <p:nvPr/>
          </p:nvSpPr>
          <p:spPr bwMode="auto">
            <a:xfrm>
              <a:off x="4032" y="1536"/>
              <a:ext cx="1488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移进－归约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冲突</a:t>
              </a:r>
            </a:p>
          </p:txBody>
        </p:sp>
        <p:sp>
          <p:nvSpPr>
            <p:cNvPr id="44042" name="AutoShape 6"/>
            <p:cNvSpPr>
              <a:spLocks/>
            </p:cNvSpPr>
            <p:nvPr/>
          </p:nvSpPr>
          <p:spPr bwMode="auto">
            <a:xfrm>
              <a:off x="3888" y="1440"/>
              <a:ext cx="192" cy="48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76788" y="4246563"/>
            <a:ext cx="2819400" cy="914400"/>
            <a:chOff x="3792" y="2640"/>
            <a:chExt cx="1776" cy="576"/>
          </a:xfrm>
        </p:grpSpPr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4032" y="2784"/>
              <a:ext cx="1536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归约－归约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冲突</a:t>
              </a:r>
            </a:p>
          </p:txBody>
        </p:sp>
        <p:sp>
          <p:nvSpPr>
            <p:cNvPr id="44040" name="AutoShape 7"/>
            <p:cNvSpPr>
              <a:spLocks/>
            </p:cNvSpPr>
            <p:nvPr/>
          </p:nvSpPr>
          <p:spPr bwMode="auto">
            <a:xfrm>
              <a:off x="3792" y="2640"/>
              <a:ext cx="288" cy="57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sp>
        <p:nvSpPr>
          <p:cNvPr id="8796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8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 bldLvl="2" autoUpdateAnimBg="0"/>
      <p:bldP spid="8796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A159D9F-3E50-44F1-9C29-BC631924169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lang="zh-CN" altLang="en-US" sz="1400"/>
              <a:t> 页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15400" cy="1679575"/>
          </a:xfrm>
        </p:spPr>
        <p:txBody>
          <a:bodyPr/>
          <a:lstStyle/>
          <a:p>
            <a:pPr>
              <a:lnSpc>
                <a:spcPct val="180000"/>
              </a:lnSpc>
              <a:buFont typeface="Monotype Sorts" pitchFamily="2" charset="2"/>
              <a:buNone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一个文法的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项目集规范族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不存在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移进－归约冲突 或者 归约－归约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冲突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700338" y="404813"/>
            <a:ext cx="4191000" cy="641350"/>
          </a:xfrm>
          <a:prstGeom prst="rect">
            <a:avLst/>
          </a:prstGeom>
          <a:solidFill>
            <a:srgbClr val="F3CD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</a:rPr>
              <a:t>定义  </a:t>
            </a:r>
            <a:r>
              <a:rPr lang="en-US" altLang="zh-CN" sz="3600">
                <a:solidFill>
                  <a:srgbClr val="000000"/>
                </a:solidFill>
              </a:rPr>
              <a:t>LR(0)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</a:rPr>
              <a:t>文法</a:t>
            </a:r>
          </a:p>
        </p:txBody>
      </p:sp>
      <p:sp>
        <p:nvSpPr>
          <p:cNvPr id="88064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3BD877F8-EAF4-4641-91B2-90733C7911C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lang="zh-CN" altLang="en-US" sz="1400"/>
              <a:t> 页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1258888" y="1339850"/>
            <a:ext cx="2447925" cy="15113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I</a:t>
            </a:r>
            <a:r>
              <a:rPr lang="en-US" altLang="en-US" sz="2400" baseline="-25000">
                <a:solidFill>
                  <a:srgbClr val="A50021"/>
                </a:solidFill>
              </a:rPr>
              <a:t>0</a:t>
            </a:r>
            <a:r>
              <a:rPr lang="en-US" altLang="en-US" sz="2400">
                <a:solidFill>
                  <a:srgbClr val="A50021"/>
                </a:solidFill>
              </a:rPr>
              <a:t>:S’ </a:t>
            </a:r>
            <a:r>
              <a:rPr lang="en-US" altLang="zh-CN" sz="2400">
                <a:solidFill>
                  <a:srgbClr val="A50021"/>
                </a:solidFill>
                <a:sym typeface="Symbol" panose="05050102010706020507" pitchFamily="18" charset="2"/>
              </a:rPr>
              <a:t>S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A50021"/>
                </a:solidFill>
                <a:sym typeface="Symbol" panose="05050102010706020507" pitchFamily="18" charset="2"/>
              </a:rPr>
              <a:t>    S BB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  B aB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  B b  </a:t>
            </a: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4859338" y="1844675"/>
            <a:ext cx="1657350" cy="504825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I</a:t>
            </a:r>
            <a:r>
              <a:rPr lang="en-US" altLang="en-US" sz="2400" baseline="-25000">
                <a:solidFill>
                  <a:schemeClr val="bg2"/>
                </a:solidFill>
              </a:rPr>
              <a:t>1</a:t>
            </a:r>
            <a:r>
              <a:rPr lang="en-US" altLang="en-US" sz="2400">
                <a:solidFill>
                  <a:schemeClr val="bg2"/>
                </a:solidFill>
              </a:rPr>
              <a:t>:S’ 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S</a:t>
            </a:r>
          </a:p>
        </p:txBody>
      </p:sp>
      <p:sp>
        <p:nvSpPr>
          <p:cNvPr id="1022982" name="Rectangle 6"/>
          <p:cNvSpPr>
            <a:spLocks noChangeArrowheads="1"/>
          </p:cNvSpPr>
          <p:nvPr/>
        </p:nvSpPr>
        <p:spPr bwMode="auto">
          <a:xfrm>
            <a:off x="4570413" y="2995613"/>
            <a:ext cx="1952625" cy="10763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I</a:t>
            </a:r>
            <a:r>
              <a:rPr lang="en-US" altLang="en-US" sz="2400" baseline="-25000">
                <a:solidFill>
                  <a:srgbClr val="A50021"/>
                </a:solidFill>
              </a:rPr>
              <a:t>2</a:t>
            </a:r>
            <a:r>
              <a:rPr lang="en-US" altLang="en-US" sz="2400">
                <a:solidFill>
                  <a:srgbClr val="A50021"/>
                </a:solidFill>
              </a:rPr>
              <a:t>:</a:t>
            </a:r>
            <a:r>
              <a:rPr lang="en-US" altLang="zh-CN" sz="2400">
                <a:solidFill>
                  <a:srgbClr val="A50021"/>
                </a:solidFill>
                <a:sym typeface="Symbol" panose="05050102010706020507" pitchFamily="18" charset="2"/>
              </a:rPr>
              <a:t>S BB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B aB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B b  </a:t>
            </a:r>
          </a:p>
        </p:txBody>
      </p:sp>
      <p:sp>
        <p:nvSpPr>
          <p:cNvPr id="1022983" name="Rectangle 7"/>
          <p:cNvSpPr>
            <a:spLocks noChangeArrowheads="1"/>
          </p:cNvSpPr>
          <p:nvPr/>
        </p:nvSpPr>
        <p:spPr bwMode="auto">
          <a:xfrm>
            <a:off x="7162800" y="3355975"/>
            <a:ext cx="1692275" cy="381000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I</a:t>
            </a:r>
            <a:r>
              <a:rPr lang="en-US" altLang="en-US" sz="2400" baseline="-25000">
                <a:solidFill>
                  <a:schemeClr val="bg2"/>
                </a:solidFill>
              </a:rPr>
              <a:t>5</a:t>
            </a:r>
            <a:r>
              <a:rPr lang="en-US" altLang="en-US" sz="2400">
                <a:solidFill>
                  <a:schemeClr val="bg2"/>
                </a:solidFill>
              </a:rPr>
              <a:t>:S 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BB</a:t>
            </a:r>
          </a:p>
        </p:txBody>
      </p:sp>
      <p:sp>
        <p:nvSpPr>
          <p:cNvPr id="1022984" name="Rectangle 8"/>
          <p:cNvSpPr>
            <a:spLocks noChangeArrowheads="1"/>
          </p:cNvSpPr>
          <p:nvPr/>
        </p:nvSpPr>
        <p:spPr bwMode="auto">
          <a:xfrm>
            <a:off x="1474788" y="4437063"/>
            <a:ext cx="1800225" cy="10588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I</a:t>
            </a:r>
            <a:r>
              <a:rPr lang="en-US" altLang="en-US" sz="2400" baseline="-25000">
                <a:solidFill>
                  <a:srgbClr val="A50021"/>
                </a:solidFill>
              </a:rPr>
              <a:t>3</a:t>
            </a:r>
            <a:r>
              <a:rPr lang="en-US" altLang="en-US" sz="2400">
                <a:solidFill>
                  <a:srgbClr val="A50021"/>
                </a:solidFill>
              </a:rPr>
              <a:t>:B</a:t>
            </a:r>
            <a:r>
              <a:rPr lang="en-US" altLang="zh-CN" sz="2400">
                <a:solidFill>
                  <a:srgbClr val="A50021"/>
                </a:solidFill>
                <a:sym typeface="Symbol" panose="05050102010706020507" pitchFamily="18" charset="2"/>
              </a:rPr>
              <a:t> aB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 B aB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  B b</a:t>
            </a:r>
            <a:r>
              <a:rPr lang="en-US" altLang="zh-CN" sz="240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022985" name="Rectangle 9"/>
          <p:cNvSpPr>
            <a:spLocks noChangeArrowheads="1"/>
          </p:cNvSpPr>
          <p:nvPr/>
        </p:nvSpPr>
        <p:spPr bwMode="auto">
          <a:xfrm>
            <a:off x="1690688" y="3389313"/>
            <a:ext cx="1576387" cy="398462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I</a:t>
            </a:r>
            <a:r>
              <a:rPr lang="en-US" altLang="en-US" sz="2400" baseline="-25000">
                <a:solidFill>
                  <a:schemeClr val="bg2"/>
                </a:solidFill>
              </a:rPr>
              <a:t>4</a:t>
            </a:r>
            <a:r>
              <a:rPr lang="en-US" altLang="en-US" sz="2400">
                <a:solidFill>
                  <a:schemeClr val="bg2"/>
                </a:solidFill>
              </a:rPr>
              <a:t>:B 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b</a:t>
            </a:r>
            <a:endParaRPr lang="en-US" altLang="zh-CN" sz="2400" b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1022986" name="Rectangle 10"/>
          <p:cNvSpPr>
            <a:spLocks noChangeArrowheads="1"/>
          </p:cNvSpPr>
          <p:nvPr/>
        </p:nvSpPr>
        <p:spPr bwMode="auto">
          <a:xfrm>
            <a:off x="4498975" y="4652963"/>
            <a:ext cx="1708150" cy="517525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</a:rPr>
              <a:t>6</a:t>
            </a:r>
            <a:r>
              <a:rPr lang="en-US" altLang="en-US" sz="2400">
                <a:solidFill>
                  <a:schemeClr val="bg2"/>
                </a:solidFill>
              </a:rPr>
              <a:t>:B 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aB</a:t>
            </a:r>
          </a:p>
        </p:txBody>
      </p:sp>
      <p:sp>
        <p:nvSpPr>
          <p:cNvPr id="1022987" name="Line 11"/>
          <p:cNvSpPr>
            <a:spLocks noChangeShapeType="1"/>
          </p:cNvSpPr>
          <p:nvPr/>
        </p:nvSpPr>
        <p:spPr bwMode="auto">
          <a:xfrm>
            <a:off x="3706813" y="2132013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88" name="Text Box 12"/>
          <p:cNvSpPr txBox="1">
            <a:spLocks noChangeArrowheads="1"/>
          </p:cNvSpPr>
          <p:nvPr/>
        </p:nvSpPr>
        <p:spPr bwMode="auto">
          <a:xfrm>
            <a:off x="4067175" y="17002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S</a:t>
            </a:r>
          </a:p>
        </p:txBody>
      </p:sp>
      <p:sp>
        <p:nvSpPr>
          <p:cNvPr id="1022989" name="Line 13"/>
          <p:cNvSpPr>
            <a:spLocks noChangeShapeType="1"/>
          </p:cNvSpPr>
          <p:nvPr/>
        </p:nvSpPr>
        <p:spPr bwMode="auto">
          <a:xfrm>
            <a:off x="3419475" y="2779713"/>
            <a:ext cx="1143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90" name="Text Box 14"/>
          <p:cNvSpPr txBox="1">
            <a:spLocks noChangeArrowheads="1"/>
          </p:cNvSpPr>
          <p:nvPr/>
        </p:nvSpPr>
        <p:spPr bwMode="auto">
          <a:xfrm>
            <a:off x="3800475" y="2779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B</a:t>
            </a:r>
          </a:p>
        </p:txBody>
      </p:sp>
      <p:sp>
        <p:nvSpPr>
          <p:cNvPr id="1022991" name="Text Box 15"/>
          <p:cNvSpPr txBox="1">
            <a:spLocks noChangeArrowheads="1"/>
          </p:cNvSpPr>
          <p:nvPr/>
        </p:nvSpPr>
        <p:spPr bwMode="auto">
          <a:xfrm>
            <a:off x="6659563" y="32131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B</a:t>
            </a:r>
          </a:p>
        </p:txBody>
      </p:sp>
      <p:sp>
        <p:nvSpPr>
          <p:cNvPr id="1022992" name="Line 16"/>
          <p:cNvSpPr>
            <a:spLocks noChangeShapeType="1"/>
          </p:cNvSpPr>
          <p:nvPr/>
        </p:nvSpPr>
        <p:spPr bwMode="auto">
          <a:xfrm>
            <a:off x="6515100" y="35718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93" name="Line 17"/>
          <p:cNvSpPr>
            <a:spLocks noChangeShapeType="1"/>
          </p:cNvSpPr>
          <p:nvPr/>
        </p:nvSpPr>
        <p:spPr bwMode="auto">
          <a:xfrm flipH="1">
            <a:off x="3295650" y="3630613"/>
            <a:ext cx="129540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94" name="Text Box 18"/>
          <p:cNvSpPr txBox="1">
            <a:spLocks noChangeArrowheads="1"/>
          </p:cNvSpPr>
          <p:nvPr/>
        </p:nvSpPr>
        <p:spPr bwMode="auto">
          <a:xfrm>
            <a:off x="3727450" y="37020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1022995" name="Line 19"/>
          <p:cNvSpPr>
            <a:spLocks noChangeShapeType="1"/>
          </p:cNvSpPr>
          <p:nvPr/>
        </p:nvSpPr>
        <p:spPr bwMode="auto">
          <a:xfrm flipH="1">
            <a:off x="3295650" y="3630613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96" name="Text Box 20"/>
          <p:cNvSpPr txBox="1">
            <a:spLocks noChangeArrowheads="1"/>
          </p:cNvSpPr>
          <p:nvPr/>
        </p:nvSpPr>
        <p:spPr bwMode="auto">
          <a:xfrm>
            <a:off x="3656013" y="32702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022997" name="Line 21"/>
          <p:cNvSpPr>
            <a:spLocks noChangeShapeType="1"/>
          </p:cNvSpPr>
          <p:nvPr/>
        </p:nvSpPr>
        <p:spPr bwMode="auto">
          <a:xfrm>
            <a:off x="2428875" y="27797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2998" name="Text Box 22"/>
          <p:cNvSpPr txBox="1">
            <a:spLocks noChangeArrowheads="1"/>
          </p:cNvSpPr>
          <p:nvPr/>
        </p:nvSpPr>
        <p:spPr bwMode="auto">
          <a:xfrm>
            <a:off x="2482850" y="2779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022999" name="Line 23"/>
          <p:cNvSpPr>
            <a:spLocks noChangeShapeType="1"/>
          </p:cNvSpPr>
          <p:nvPr/>
        </p:nvSpPr>
        <p:spPr bwMode="auto">
          <a:xfrm flipV="1">
            <a:off x="2411413" y="3787775"/>
            <a:ext cx="0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0" name="Text Box 24"/>
          <p:cNvSpPr txBox="1">
            <a:spLocks noChangeArrowheads="1"/>
          </p:cNvSpPr>
          <p:nvPr/>
        </p:nvSpPr>
        <p:spPr bwMode="auto">
          <a:xfrm>
            <a:off x="2484438" y="4005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023001" name="Line 25"/>
          <p:cNvSpPr>
            <a:spLocks noChangeShapeType="1"/>
          </p:cNvSpPr>
          <p:nvPr/>
        </p:nvSpPr>
        <p:spPr bwMode="auto">
          <a:xfrm>
            <a:off x="3295650" y="4926013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2" name="Text Box 26"/>
          <p:cNvSpPr txBox="1">
            <a:spLocks noChangeArrowheads="1"/>
          </p:cNvSpPr>
          <p:nvPr/>
        </p:nvSpPr>
        <p:spPr bwMode="auto">
          <a:xfrm>
            <a:off x="3706813" y="49403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B</a:t>
            </a:r>
          </a:p>
        </p:txBody>
      </p:sp>
      <p:sp>
        <p:nvSpPr>
          <p:cNvPr id="1023003" name="Line 27"/>
          <p:cNvSpPr>
            <a:spLocks noChangeShapeType="1"/>
          </p:cNvSpPr>
          <p:nvPr/>
        </p:nvSpPr>
        <p:spPr bwMode="auto">
          <a:xfrm flipH="1">
            <a:off x="969963" y="21320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4" name="Line 28"/>
          <p:cNvSpPr>
            <a:spLocks noChangeShapeType="1"/>
          </p:cNvSpPr>
          <p:nvPr/>
        </p:nvSpPr>
        <p:spPr bwMode="auto">
          <a:xfrm>
            <a:off x="969963" y="2132013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5" name="Line 29"/>
          <p:cNvSpPr>
            <a:spLocks noChangeShapeType="1"/>
          </p:cNvSpPr>
          <p:nvPr/>
        </p:nvSpPr>
        <p:spPr bwMode="auto">
          <a:xfrm>
            <a:off x="969963" y="48688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6" name="Text Box 30"/>
          <p:cNvSpPr txBox="1">
            <a:spLocks noChangeArrowheads="1"/>
          </p:cNvSpPr>
          <p:nvPr/>
        </p:nvSpPr>
        <p:spPr bwMode="auto">
          <a:xfrm>
            <a:off x="611188" y="24209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1023007" name="Freeform 31"/>
          <p:cNvSpPr>
            <a:spLocks/>
          </p:cNvSpPr>
          <p:nvPr/>
        </p:nvSpPr>
        <p:spPr bwMode="auto">
          <a:xfrm>
            <a:off x="3132138" y="4076700"/>
            <a:ext cx="431800" cy="444500"/>
          </a:xfrm>
          <a:custGeom>
            <a:avLst/>
            <a:gdLst>
              <a:gd name="T0" fmla="*/ 2147483646 w 272"/>
              <a:gd name="T1" fmla="*/ 2147483646 h 280"/>
              <a:gd name="T2" fmla="*/ 2147483646 w 272"/>
              <a:gd name="T3" fmla="*/ 2147483646 h 280"/>
              <a:gd name="T4" fmla="*/ 2147483646 w 272"/>
              <a:gd name="T5" fmla="*/ 2147483646 h 280"/>
              <a:gd name="T6" fmla="*/ 2147483646 w 272"/>
              <a:gd name="T7" fmla="*/ 2147483646 h 280"/>
              <a:gd name="T8" fmla="*/ 2147483646 w 272"/>
              <a:gd name="T9" fmla="*/ 2147483646 h 280"/>
              <a:gd name="T10" fmla="*/ 2147483646 w 272"/>
              <a:gd name="T11" fmla="*/ 2147483646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280"/>
              <a:gd name="T20" fmla="*/ 272 w 272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8" name="Line 32"/>
          <p:cNvSpPr>
            <a:spLocks noChangeShapeType="1"/>
          </p:cNvSpPr>
          <p:nvPr/>
        </p:nvSpPr>
        <p:spPr bwMode="auto">
          <a:xfrm>
            <a:off x="3132138" y="429260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3009" name="Text Box 33"/>
          <p:cNvSpPr txBox="1">
            <a:spLocks noChangeArrowheads="1"/>
          </p:cNvSpPr>
          <p:nvPr/>
        </p:nvSpPr>
        <p:spPr bwMode="auto">
          <a:xfrm>
            <a:off x="2916238" y="39338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48161" name="Rectangle 34"/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文法 </a:t>
            </a:r>
            <a:r>
              <a:rPr lang="en-US" altLang="zh-CN">
                <a:solidFill>
                  <a:srgbClr val="000000"/>
                </a:solidFill>
              </a:rPr>
              <a:t>1) S→BB   2) B→aB   3) B→b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2484438" y="5516563"/>
            <a:ext cx="393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项目集和转换函数</a:t>
            </a:r>
          </a:p>
        </p:txBody>
      </p:sp>
      <p:sp>
        <p:nvSpPr>
          <p:cNvPr id="1023012" name="AutoShape 3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Return">
            <a:avLst/>
          </a:prstGeom>
          <a:solidFill>
            <a:srgbClr val="0D1CAF">
              <a:alpha val="8980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0963" y="6100763"/>
            <a:ext cx="6337300" cy="5222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没有冲突项目，是</a:t>
            </a:r>
            <a:r>
              <a:rPr lang="en-US" altLang="zh-CN" sz="2800" dirty="0">
                <a:solidFill>
                  <a:schemeClr val="bg2"/>
                </a:solidFill>
              </a:rPr>
              <a:t>LR(0)</a:t>
            </a:r>
            <a:r>
              <a:rPr lang="zh-CN" altLang="en-US" sz="2800" dirty="0">
                <a:solidFill>
                  <a:schemeClr val="bg2"/>
                </a:solidFill>
              </a:rPr>
              <a:t>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29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29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0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29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29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2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2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2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2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2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2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29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29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2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2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2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2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0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22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22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0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0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2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2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0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2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2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23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23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2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2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0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23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23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02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2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2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0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2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2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0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2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2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 build="p" animBg="1" autoUpdateAnimBg="0"/>
      <p:bldP spid="1022981" grpId="0" animBg="1" autoUpdateAnimBg="0"/>
      <p:bldP spid="1022982" grpId="0" build="p" animBg="1" autoUpdateAnimBg="0"/>
      <p:bldP spid="1022983" grpId="0" animBg="1" autoUpdateAnimBg="0"/>
      <p:bldP spid="1022984" grpId="0" build="p" animBg="1" autoUpdateAnimBg="0"/>
      <p:bldP spid="1022985" grpId="0" animBg="1" autoUpdateAnimBg="0"/>
      <p:bldP spid="1022986" grpId="0" animBg="1" autoUpdateAnimBg="0"/>
      <p:bldP spid="1022987" grpId="0" animBg="1"/>
      <p:bldP spid="1022988" grpId="0"/>
      <p:bldP spid="1022989" grpId="0" animBg="1"/>
      <p:bldP spid="1022990" grpId="0"/>
      <p:bldP spid="1022991" grpId="0"/>
      <p:bldP spid="1022992" grpId="0" animBg="1"/>
      <p:bldP spid="1022993" grpId="0" animBg="1"/>
      <p:bldP spid="1022994" grpId="0"/>
      <p:bldP spid="1022995" grpId="0" animBg="1"/>
      <p:bldP spid="1022996" grpId="0"/>
      <p:bldP spid="1022997" grpId="0" animBg="1"/>
      <p:bldP spid="1022998" grpId="0"/>
      <p:bldP spid="1022999" grpId="0" animBg="1"/>
      <p:bldP spid="1023000" grpId="0"/>
      <p:bldP spid="1023001" grpId="0" animBg="1"/>
      <p:bldP spid="1023002" grpId="0"/>
      <p:bldP spid="1023003" grpId="0" animBg="1"/>
      <p:bldP spid="1023004" grpId="0" animBg="1"/>
      <p:bldP spid="1023005" grpId="0" animBg="1"/>
      <p:bldP spid="1023006" grpId="0"/>
      <p:bldP spid="1023007" grpId="0" animBg="1"/>
      <p:bldP spid="1023008" grpId="0" animBg="1"/>
      <p:bldP spid="1023009" grpId="0"/>
      <p:bldP spid="10230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492C304E-48CF-4DD8-B0A1-4C11C7521A4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lang="zh-CN" altLang="en-US" sz="1400"/>
              <a:t> 页</a:t>
            </a:r>
          </a:p>
        </p:txBody>
      </p:sp>
      <p:sp>
        <p:nvSpPr>
          <p:cNvPr id="49155" name="Text Box 49"/>
          <p:cNvSpPr txBox="1"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]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G[S’]:   S’-&gt;E   E-&gt;aA|bB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                          A-&gt;cA|d    B-&gt;cB|d</a:t>
            </a:r>
          </a:p>
        </p:txBody>
      </p:sp>
      <p:sp>
        <p:nvSpPr>
          <p:cNvPr id="1043506" name="Rectangle 50"/>
          <p:cNvSpPr>
            <a:spLocks noChangeArrowheads="1"/>
          </p:cNvSpPr>
          <p:nvPr/>
        </p:nvSpPr>
        <p:spPr bwMode="auto">
          <a:xfrm>
            <a:off x="328613" y="3427413"/>
            <a:ext cx="1804987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0: S</a:t>
            </a:r>
            <a:r>
              <a:rPr lang="en-US" altLang="zh-CN" sz="2400">
                <a:sym typeface="Symbol" panose="05050102010706020507" pitchFamily="18" charset="2"/>
              </a:rPr>
              <a:t></a:t>
            </a:r>
            <a:r>
              <a:rPr lang="en-US" altLang="zh-CN" sz="2400"/>
              <a:t>→·E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E→·aA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E→·bB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</a:t>
            </a:r>
          </a:p>
        </p:txBody>
      </p:sp>
      <p:sp>
        <p:nvSpPr>
          <p:cNvPr id="1043507" name="Rectangle 51"/>
          <p:cNvSpPr>
            <a:spLocks noChangeArrowheads="1"/>
          </p:cNvSpPr>
          <p:nvPr/>
        </p:nvSpPr>
        <p:spPr bwMode="auto">
          <a:xfrm>
            <a:off x="3059113" y="1341438"/>
            <a:ext cx="1758950" cy="1095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4: A→c·A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A→·cA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A→·d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28813" y="1928813"/>
            <a:ext cx="1187450" cy="781050"/>
            <a:chOff x="1488" y="688"/>
            <a:chExt cx="748" cy="492"/>
          </a:xfrm>
        </p:grpSpPr>
        <p:sp>
          <p:nvSpPr>
            <p:cNvPr id="49212" name="Freeform 53"/>
            <p:cNvSpPr>
              <a:spLocks/>
            </p:cNvSpPr>
            <p:nvPr/>
          </p:nvSpPr>
          <p:spPr bwMode="auto">
            <a:xfrm>
              <a:off x="1747" y="688"/>
              <a:ext cx="489" cy="4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71" y="19980"/>
                  </a:moveTo>
                  <a:lnTo>
                    <a:pt x="0" y="19980"/>
                  </a:lnTo>
                  <a:lnTo>
                    <a:pt x="0" y="0"/>
                  </a:lnTo>
                  <a:lnTo>
                    <a:pt x="1910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Rectangle 54"/>
            <p:cNvSpPr>
              <a:spLocks noChangeArrowheads="1"/>
            </p:cNvSpPr>
            <p:nvPr/>
          </p:nvSpPr>
          <p:spPr bwMode="auto">
            <a:xfrm>
              <a:off x="1488" y="81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c</a:t>
              </a:r>
              <a:endParaRPr lang="en-US" altLang="zh-CN" sz="2400"/>
            </a:p>
          </p:txBody>
        </p:sp>
      </p:grpSp>
      <p:sp>
        <p:nvSpPr>
          <p:cNvPr id="1043511" name="Rectangle 55"/>
          <p:cNvSpPr>
            <a:spLocks noChangeArrowheads="1"/>
          </p:cNvSpPr>
          <p:nvPr/>
        </p:nvSpPr>
        <p:spPr bwMode="auto">
          <a:xfrm>
            <a:off x="3160713" y="5713413"/>
            <a:ext cx="175895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5:  B→c·B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B→·cB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B→·d  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928813" y="5249863"/>
            <a:ext cx="1262062" cy="762000"/>
            <a:chOff x="1488" y="2780"/>
            <a:chExt cx="795" cy="480"/>
          </a:xfrm>
        </p:grpSpPr>
        <p:sp>
          <p:nvSpPr>
            <p:cNvPr id="49210" name="Freeform 57"/>
            <p:cNvSpPr>
              <a:spLocks/>
            </p:cNvSpPr>
            <p:nvPr/>
          </p:nvSpPr>
          <p:spPr bwMode="auto">
            <a:xfrm>
              <a:off x="1812" y="2780"/>
              <a:ext cx="471" cy="4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8308" y="0"/>
                  </a:moveTo>
                  <a:lnTo>
                    <a:pt x="0" y="0"/>
                  </a:lnTo>
                  <a:lnTo>
                    <a:pt x="0" y="19981"/>
                  </a:lnTo>
                  <a:lnTo>
                    <a:pt x="19972" y="1998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Rectangle 58"/>
            <p:cNvSpPr>
              <a:spLocks noChangeArrowheads="1"/>
            </p:cNvSpPr>
            <p:nvPr/>
          </p:nvSpPr>
          <p:spPr bwMode="auto">
            <a:xfrm>
              <a:off x="1488" y="288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c</a:t>
              </a:r>
              <a:endParaRPr lang="en-US" altLang="zh-CN" sz="2400"/>
            </a:p>
          </p:txBody>
        </p:sp>
      </p:grpSp>
      <p:sp>
        <p:nvSpPr>
          <p:cNvPr id="1043515" name="Rectangle 59"/>
          <p:cNvSpPr>
            <a:spLocks noChangeArrowheads="1"/>
          </p:cNvSpPr>
          <p:nvPr/>
        </p:nvSpPr>
        <p:spPr bwMode="auto">
          <a:xfrm>
            <a:off x="3160713" y="4494213"/>
            <a:ext cx="175895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3: E→b·B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B→·cB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B→·d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014413" y="4646613"/>
            <a:ext cx="2146300" cy="457200"/>
            <a:chOff x="912" y="2400"/>
            <a:chExt cx="1352" cy="288"/>
          </a:xfrm>
        </p:grpSpPr>
        <p:sp>
          <p:nvSpPr>
            <p:cNvPr id="49208" name="Freeform 61"/>
            <p:cNvSpPr>
              <a:spLocks/>
            </p:cNvSpPr>
            <p:nvPr/>
          </p:nvSpPr>
          <p:spPr bwMode="auto">
            <a:xfrm>
              <a:off x="912" y="2400"/>
              <a:ext cx="1352" cy="25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76"/>
                  </a:lnTo>
                  <a:lnTo>
                    <a:pt x="19990" y="199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Rectangle 62"/>
            <p:cNvSpPr>
              <a:spLocks noChangeArrowheads="1"/>
            </p:cNvSpPr>
            <p:nvPr/>
          </p:nvSpPr>
          <p:spPr bwMode="auto">
            <a:xfrm>
              <a:off x="1680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b</a:t>
              </a:r>
              <a:endParaRPr lang="en-US" altLang="zh-CN" sz="2400"/>
            </a:p>
          </p:txBody>
        </p:sp>
      </p:grpSp>
      <p:sp>
        <p:nvSpPr>
          <p:cNvPr id="1043519" name="Rectangle 63"/>
          <p:cNvSpPr>
            <a:spLocks noChangeArrowheads="1"/>
          </p:cNvSpPr>
          <p:nvPr/>
        </p:nvSpPr>
        <p:spPr bwMode="auto">
          <a:xfrm>
            <a:off x="3167063" y="3808413"/>
            <a:ext cx="1733550" cy="490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1: S</a:t>
            </a:r>
            <a:r>
              <a:rPr lang="en-US" altLang="zh-CN" sz="2400">
                <a:sym typeface="Symbol" panose="05050102010706020507" pitchFamily="18" charset="2"/>
              </a:rPr>
              <a:t></a:t>
            </a:r>
            <a:r>
              <a:rPr lang="en-US" altLang="zh-CN" sz="2400"/>
              <a:t>→E·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133600" y="3732213"/>
            <a:ext cx="1033463" cy="381000"/>
            <a:chOff x="1617" y="1824"/>
            <a:chExt cx="651" cy="240"/>
          </a:xfrm>
        </p:grpSpPr>
        <p:sp>
          <p:nvSpPr>
            <p:cNvPr id="49206" name="Line 65"/>
            <p:cNvSpPr>
              <a:spLocks noChangeShapeType="1"/>
            </p:cNvSpPr>
            <p:nvPr/>
          </p:nvSpPr>
          <p:spPr bwMode="auto">
            <a:xfrm>
              <a:off x="1617" y="2040"/>
              <a:ext cx="6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Rectangle 66"/>
            <p:cNvSpPr>
              <a:spLocks noChangeArrowheads="1"/>
            </p:cNvSpPr>
            <p:nvPr/>
          </p:nvSpPr>
          <p:spPr bwMode="auto">
            <a:xfrm>
              <a:off x="1729" y="1824"/>
              <a:ext cx="33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E</a:t>
              </a:r>
              <a:endParaRPr lang="en-US" altLang="zh-CN" sz="2400"/>
            </a:p>
          </p:txBody>
        </p:sp>
      </p:grpSp>
      <p:sp>
        <p:nvSpPr>
          <p:cNvPr id="1043523" name="Rectangle 67"/>
          <p:cNvSpPr>
            <a:spLocks noChangeArrowheads="1"/>
          </p:cNvSpPr>
          <p:nvPr/>
        </p:nvSpPr>
        <p:spPr bwMode="auto">
          <a:xfrm>
            <a:off x="3146425" y="2608263"/>
            <a:ext cx="1760538" cy="1123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2: E→a·A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A→·cA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A→·d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106488" y="2741613"/>
            <a:ext cx="2025650" cy="609600"/>
            <a:chOff x="970" y="1200"/>
            <a:chExt cx="1276" cy="384"/>
          </a:xfrm>
        </p:grpSpPr>
        <p:sp>
          <p:nvSpPr>
            <p:cNvPr id="49204" name="Freeform 69"/>
            <p:cNvSpPr>
              <a:spLocks/>
            </p:cNvSpPr>
            <p:nvPr/>
          </p:nvSpPr>
          <p:spPr bwMode="auto">
            <a:xfrm>
              <a:off x="970" y="1426"/>
              <a:ext cx="1276" cy="15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  <a:lnTo>
                    <a:pt x="1999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Rectangle 70"/>
            <p:cNvSpPr>
              <a:spLocks noChangeArrowheads="1"/>
            </p:cNvSpPr>
            <p:nvPr/>
          </p:nvSpPr>
          <p:spPr bwMode="auto">
            <a:xfrm>
              <a:off x="1344" y="120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a</a:t>
              </a:r>
              <a:endParaRPr lang="en-US" altLang="zh-CN" sz="2400"/>
            </a:p>
          </p:txBody>
        </p:sp>
      </p:grpSp>
      <p:sp>
        <p:nvSpPr>
          <p:cNvPr id="1043527" name="Rectangle 71"/>
          <p:cNvSpPr>
            <a:spLocks noChangeArrowheads="1"/>
          </p:cNvSpPr>
          <p:nvPr/>
        </p:nvSpPr>
        <p:spPr bwMode="auto">
          <a:xfrm>
            <a:off x="5934075" y="5561013"/>
            <a:ext cx="1862138" cy="528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11:  B→d·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900613" y="5256213"/>
            <a:ext cx="990600" cy="635000"/>
            <a:chOff x="3360" y="2784"/>
            <a:chExt cx="624" cy="400"/>
          </a:xfrm>
        </p:grpSpPr>
        <p:sp>
          <p:nvSpPr>
            <p:cNvPr id="49202" name="Freeform 73"/>
            <p:cNvSpPr>
              <a:spLocks/>
            </p:cNvSpPr>
            <p:nvPr/>
          </p:nvSpPr>
          <p:spPr bwMode="auto">
            <a:xfrm>
              <a:off x="3360" y="2784"/>
              <a:ext cx="624" cy="400"/>
            </a:xfrm>
            <a:custGeom>
              <a:avLst/>
              <a:gdLst>
                <a:gd name="T0" fmla="*/ 0 w 624"/>
                <a:gd name="T1" fmla="*/ 0 h 400"/>
                <a:gd name="T2" fmla="*/ 240 w 624"/>
                <a:gd name="T3" fmla="*/ 336 h 400"/>
                <a:gd name="T4" fmla="*/ 624 w 624"/>
                <a:gd name="T5" fmla="*/ 384 h 400"/>
                <a:gd name="T6" fmla="*/ 0 60000 65536"/>
                <a:gd name="T7" fmla="*/ 0 60000 65536"/>
                <a:gd name="T8" fmla="*/ 0 60000 65536"/>
                <a:gd name="T9" fmla="*/ 0 w 624"/>
                <a:gd name="T10" fmla="*/ 0 h 400"/>
                <a:gd name="T11" fmla="*/ 624 w 624"/>
                <a:gd name="T12" fmla="*/ 400 h 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0">
                  <a:moveTo>
                    <a:pt x="0" y="0"/>
                  </a:moveTo>
                  <a:cubicBezTo>
                    <a:pt x="68" y="136"/>
                    <a:pt x="136" y="272"/>
                    <a:pt x="240" y="336"/>
                  </a:cubicBezTo>
                  <a:cubicBezTo>
                    <a:pt x="344" y="400"/>
                    <a:pt x="484" y="392"/>
                    <a:pt x="624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Rectangle 74"/>
            <p:cNvSpPr>
              <a:spLocks noChangeArrowheads="1"/>
            </p:cNvSpPr>
            <p:nvPr/>
          </p:nvSpPr>
          <p:spPr bwMode="auto">
            <a:xfrm>
              <a:off x="3456" y="2832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d</a:t>
              </a:r>
              <a:endParaRPr lang="en-US" altLang="zh-CN" sz="2400"/>
            </a:p>
          </p:txBody>
        </p:sp>
      </p:grpSp>
      <p:sp>
        <p:nvSpPr>
          <p:cNvPr id="1043531" name="Rectangle 75"/>
          <p:cNvSpPr>
            <a:spLocks noChangeArrowheads="1"/>
          </p:cNvSpPr>
          <p:nvPr/>
        </p:nvSpPr>
        <p:spPr bwMode="auto">
          <a:xfrm>
            <a:off x="5934075" y="1217613"/>
            <a:ext cx="1862138" cy="569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8:  A→cA·</a:t>
            </a: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4803775" y="1141413"/>
            <a:ext cx="1130300" cy="395287"/>
            <a:chOff x="3299" y="192"/>
            <a:chExt cx="712" cy="249"/>
          </a:xfrm>
        </p:grpSpPr>
        <p:sp>
          <p:nvSpPr>
            <p:cNvPr id="49200" name="Line 77"/>
            <p:cNvSpPr>
              <a:spLocks noChangeShapeType="1"/>
            </p:cNvSpPr>
            <p:nvPr/>
          </p:nvSpPr>
          <p:spPr bwMode="auto">
            <a:xfrm>
              <a:off x="3299" y="440"/>
              <a:ext cx="7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78"/>
            <p:cNvSpPr>
              <a:spLocks noChangeArrowheads="1"/>
            </p:cNvSpPr>
            <p:nvPr/>
          </p:nvSpPr>
          <p:spPr bwMode="auto">
            <a:xfrm>
              <a:off x="3456" y="192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A</a:t>
              </a:r>
              <a:endParaRPr lang="en-US" altLang="zh-CN" sz="2400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3452813" y="836613"/>
            <a:ext cx="1219200" cy="533400"/>
            <a:chOff x="2448" y="0"/>
            <a:chExt cx="768" cy="336"/>
          </a:xfrm>
        </p:grpSpPr>
        <p:sp>
          <p:nvSpPr>
            <p:cNvPr id="49198" name="Freeform 80"/>
            <p:cNvSpPr>
              <a:spLocks/>
            </p:cNvSpPr>
            <p:nvPr/>
          </p:nvSpPr>
          <p:spPr bwMode="auto">
            <a:xfrm>
              <a:off x="2448" y="144"/>
              <a:ext cx="672" cy="192"/>
            </a:xfrm>
            <a:custGeom>
              <a:avLst/>
              <a:gdLst>
                <a:gd name="T0" fmla="*/ 672 w 672"/>
                <a:gd name="T1" fmla="*/ 192 h 192"/>
                <a:gd name="T2" fmla="*/ 336 w 672"/>
                <a:gd name="T3" fmla="*/ 0 h 192"/>
                <a:gd name="T4" fmla="*/ 0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672" y="192"/>
                  </a:moveTo>
                  <a:cubicBezTo>
                    <a:pt x="560" y="96"/>
                    <a:pt x="448" y="0"/>
                    <a:pt x="336" y="0"/>
                  </a:cubicBezTo>
                  <a:cubicBezTo>
                    <a:pt x="224" y="0"/>
                    <a:pt x="112" y="96"/>
                    <a:pt x="0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Rectangle 81"/>
            <p:cNvSpPr>
              <a:spLocks noChangeArrowheads="1"/>
            </p:cNvSpPr>
            <p:nvPr/>
          </p:nvSpPr>
          <p:spPr bwMode="auto">
            <a:xfrm>
              <a:off x="2880" y="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c</a:t>
              </a:r>
              <a:endParaRPr lang="en-US" altLang="zh-CN" sz="2400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452813" y="6704013"/>
            <a:ext cx="1371600" cy="381000"/>
            <a:chOff x="2448" y="3696"/>
            <a:chExt cx="864" cy="240"/>
          </a:xfrm>
        </p:grpSpPr>
        <p:sp>
          <p:nvSpPr>
            <p:cNvPr id="49196" name="Freeform 83"/>
            <p:cNvSpPr>
              <a:spLocks/>
            </p:cNvSpPr>
            <p:nvPr/>
          </p:nvSpPr>
          <p:spPr bwMode="auto">
            <a:xfrm>
              <a:off x="2448" y="3744"/>
              <a:ext cx="720" cy="144"/>
            </a:xfrm>
            <a:custGeom>
              <a:avLst/>
              <a:gdLst>
                <a:gd name="T0" fmla="*/ 720 w 720"/>
                <a:gd name="T1" fmla="*/ 0 h 144"/>
                <a:gd name="T2" fmla="*/ 384 w 720"/>
                <a:gd name="T3" fmla="*/ 144 h 144"/>
                <a:gd name="T4" fmla="*/ 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720" y="0"/>
                  </a:moveTo>
                  <a:cubicBezTo>
                    <a:pt x="612" y="72"/>
                    <a:pt x="504" y="144"/>
                    <a:pt x="384" y="144"/>
                  </a:cubicBezTo>
                  <a:cubicBezTo>
                    <a:pt x="264" y="144"/>
                    <a:pt x="132" y="7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Rectangle 84"/>
            <p:cNvSpPr>
              <a:spLocks noChangeArrowheads="1"/>
            </p:cNvSpPr>
            <p:nvPr/>
          </p:nvSpPr>
          <p:spPr bwMode="auto">
            <a:xfrm>
              <a:off x="2976" y="369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c</a:t>
              </a:r>
              <a:endParaRPr lang="en-US" altLang="zh-CN" sz="2400"/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4906963" y="6018213"/>
            <a:ext cx="1027112" cy="381000"/>
            <a:chOff x="3364" y="3264"/>
            <a:chExt cx="647" cy="240"/>
          </a:xfrm>
        </p:grpSpPr>
        <p:sp>
          <p:nvSpPr>
            <p:cNvPr id="49194" name="Line 86"/>
            <p:cNvSpPr>
              <a:spLocks noChangeShapeType="1"/>
            </p:cNvSpPr>
            <p:nvPr/>
          </p:nvSpPr>
          <p:spPr bwMode="auto">
            <a:xfrm>
              <a:off x="3364" y="3276"/>
              <a:ext cx="6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Rectangle 87"/>
            <p:cNvSpPr>
              <a:spLocks noChangeArrowheads="1"/>
            </p:cNvSpPr>
            <p:nvPr/>
          </p:nvSpPr>
          <p:spPr bwMode="auto">
            <a:xfrm>
              <a:off x="3456" y="3264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d</a:t>
              </a:r>
              <a:endParaRPr lang="en-US" altLang="zh-CN" sz="2400"/>
            </a:p>
          </p:txBody>
        </p:sp>
      </p:grpSp>
      <p:sp>
        <p:nvSpPr>
          <p:cNvPr id="1043544" name="Rectangle 88"/>
          <p:cNvSpPr>
            <a:spLocks noChangeArrowheads="1"/>
          </p:cNvSpPr>
          <p:nvPr/>
        </p:nvSpPr>
        <p:spPr bwMode="auto">
          <a:xfrm>
            <a:off x="5934075" y="1928813"/>
            <a:ext cx="1852613" cy="5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10:  A→d·</a:t>
            </a:r>
          </a:p>
        </p:txBody>
      </p: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4900613" y="2132013"/>
            <a:ext cx="1066800" cy="685800"/>
            <a:chOff x="3360" y="816"/>
            <a:chExt cx="672" cy="432"/>
          </a:xfrm>
        </p:grpSpPr>
        <p:sp>
          <p:nvSpPr>
            <p:cNvPr id="49192" name="Freeform 90"/>
            <p:cNvSpPr>
              <a:spLocks/>
            </p:cNvSpPr>
            <p:nvPr/>
          </p:nvSpPr>
          <p:spPr bwMode="auto">
            <a:xfrm>
              <a:off x="3360" y="816"/>
              <a:ext cx="672" cy="432"/>
            </a:xfrm>
            <a:custGeom>
              <a:avLst/>
              <a:gdLst>
                <a:gd name="T0" fmla="*/ 0 w 672"/>
                <a:gd name="T1" fmla="*/ 432 h 432"/>
                <a:gd name="T2" fmla="*/ 240 w 672"/>
                <a:gd name="T3" fmla="*/ 144 h 432"/>
                <a:gd name="T4" fmla="*/ 672 w 672"/>
                <a:gd name="T5" fmla="*/ 0 h 432"/>
                <a:gd name="T6" fmla="*/ 0 60000 65536"/>
                <a:gd name="T7" fmla="*/ 0 60000 65536"/>
                <a:gd name="T8" fmla="*/ 0 60000 65536"/>
                <a:gd name="T9" fmla="*/ 0 w 672"/>
                <a:gd name="T10" fmla="*/ 0 h 432"/>
                <a:gd name="T11" fmla="*/ 672 w 67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32">
                  <a:moveTo>
                    <a:pt x="0" y="432"/>
                  </a:moveTo>
                  <a:cubicBezTo>
                    <a:pt x="64" y="324"/>
                    <a:pt x="128" y="216"/>
                    <a:pt x="240" y="144"/>
                  </a:cubicBezTo>
                  <a:cubicBezTo>
                    <a:pt x="352" y="72"/>
                    <a:pt x="512" y="36"/>
                    <a:pt x="67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Rectangle 91"/>
            <p:cNvSpPr>
              <a:spLocks noChangeArrowheads="1"/>
            </p:cNvSpPr>
            <p:nvPr/>
          </p:nvSpPr>
          <p:spPr bwMode="auto">
            <a:xfrm>
              <a:off x="3408" y="96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d</a:t>
              </a:r>
              <a:endParaRPr lang="en-US" altLang="zh-CN" sz="2400"/>
            </a:p>
          </p:txBody>
        </p: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4803775" y="1674813"/>
            <a:ext cx="1130300" cy="381000"/>
            <a:chOff x="3299" y="528"/>
            <a:chExt cx="712" cy="240"/>
          </a:xfrm>
        </p:grpSpPr>
        <p:sp>
          <p:nvSpPr>
            <p:cNvPr id="49190" name="Line 93"/>
            <p:cNvSpPr>
              <a:spLocks noChangeShapeType="1"/>
            </p:cNvSpPr>
            <p:nvPr/>
          </p:nvSpPr>
          <p:spPr bwMode="auto">
            <a:xfrm>
              <a:off x="3299" y="730"/>
              <a:ext cx="7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Rectangle 94"/>
            <p:cNvSpPr>
              <a:spLocks noChangeArrowheads="1"/>
            </p:cNvSpPr>
            <p:nvPr/>
          </p:nvSpPr>
          <p:spPr bwMode="auto">
            <a:xfrm>
              <a:off x="3456" y="528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d</a:t>
              </a:r>
              <a:endParaRPr lang="en-US" altLang="zh-CN" sz="2400"/>
            </a:p>
          </p:txBody>
        </p:sp>
      </p:grpSp>
      <p:sp>
        <p:nvSpPr>
          <p:cNvPr id="1043551" name="Rectangle 95"/>
          <p:cNvSpPr>
            <a:spLocks noChangeArrowheads="1"/>
          </p:cNvSpPr>
          <p:nvPr/>
        </p:nvSpPr>
        <p:spPr bwMode="auto">
          <a:xfrm>
            <a:off x="5934075" y="6323013"/>
            <a:ext cx="1862138" cy="5476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9:  B→cB·</a:t>
            </a: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4906963" y="6623050"/>
            <a:ext cx="1027112" cy="385763"/>
            <a:chOff x="3364" y="3645"/>
            <a:chExt cx="647" cy="243"/>
          </a:xfrm>
        </p:grpSpPr>
        <p:sp>
          <p:nvSpPr>
            <p:cNvPr id="49188" name="Line 97"/>
            <p:cNvSpPr>
              <a:spLocks noChangeShapeType="1"/>
            </p:cNvSpPr>
            <p:nvPr/>
          </p:nvSpPr>
          <p:spPr bwMode="auto">
            <a:xfrm>
              <a:off x="3364" y="3645"/>
              <a:ext cx="6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Rectangle 98"/>
            <p:cNvSpPr>
              <a:spLocks noChangeArrowheads="1"/>
            </p:cNvSpPr>
            <p:nvPr/>
          </p:nvSpPr>
          <p:spPr bwMode="auto">
            <a:xfrm>
              <a:off x="3504" y="3648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B</a:t>
              </a:r>
              <a:endParaRPr lang="en-US" altLang="zh-CN" sz="2400"/>
            </a:p>
          </p:txBody>
        </p:sp>
      </p:grpSp>
      <p:sp>
        <p:nvSpPr>
          <p:cNvPr id="1043555" name="Rectangle 99"/>
          <p:cNvSpPr>
            <a:spLocks noChangeArrowheads="1"/>
          </p:cNvSpPr>
          <p:nvPr/>
        </p:nvSpPr>
        <p:spPr bwMode="auto">
          <a:xfrm>
            <a:off x="5934075" y="2900363"/>
            <a:ext cx="1862138" cy="527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6:  E→aA· </a:t>
            </a:r>
          </a:p>
        </p:txBody>
      </p: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4906963" y="3100388"/>
            <a:ext cx="1027112" cy="403225"/>
            <a:chOff x="3364" y="1426"/>
            <a:chExt cx="647" cy="254"/>
          </a:xfrm>
        </p:grpSpPr>
        <p:sp>
          <p:nvSpPr>
            <p:cNvPr id="49186" name="Line 101"/>
            <p:cNvSpPr>
              <a:spLocks noChangeShapeType="1"/>
            </p:cNvSpPr>
            <p:nvPr/>
          </p:nvSpPr>
          <p:spPr bwMode="auto">
            <a:xfrm>
              <a:off x="3364" y="1426"/>
              <a:ext cx="6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Rectangle 102"/>
            <p:cNvSpPr>
              <a:spLocks noChangeArrowheads="1"/>
            </p:cNvSpPr>
            <p:nvPr/>
          </p:nvSpPr>
          <p:spPr bwMode="auto">
            <a:xfrm>
              <a:off x="3504" y="144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A</a:t>
              </a:r>
              <a:endParaRPr lang="en-US" altLang="zh-CN" sz="2400"/>
            </a:p>
          </p:txBody>
        </p:sp>
      </p:grpSp>
      <p:sp>
        <p:nvSpPr>
          <p:cNvPr id="1043559" name="Rectangle 103"/>
          <p:cNvSpPr>
            <a:spLocks noChangeArrowheads="1"/>
          </p:cNvSpPr>
          <p:nvPr/>
        </p:nvSpPr>
        <p:spPr bwMode="auto">
          <a:xfrm>
            <a:off x="5934075" y="4646613"/>
            <a:ext cx="1862138" cy="536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7:  E→bB·</a:t>
            </a:r>
          </a:p>
        </p:txBody>
      </p: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4906963" y="4494213"/>
            <a:ext cx="1027112" cy="438150"/>
            <a:chOff x="3364" y="2304"/>
            <a:chExt cx="647" cy="276"/>
          </a:xfrm>
        </p:grpSpPr>
        <p:sp>
          <p:nvSpPr>
            <p:cNvPr id="49184" name="Line 105"/>
            <p:cNvSpPr>
              <a:spLocks noChangeShapeType="1"/>
            </p:cNvSpPr>
            <p:nvPr/>
          </p:nvSpPr>
          <p:spPr bwMode="auto">
            <a:xfrm>
              <a:off x="3364" y="2579"/>
              <a:ext cx="6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Rectangle 106"/>
            <p:cNvSpPr>
              <a:spLocks noChangeArrowheads="1"/>
            </p:cNvSpPr>
            <p:nvPr/>
          </p:nvSpPr>
          <p:spPr bwMode="auto">
            <a:xfrm>
              <a:off x="3504" y="2304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B</a:t>
              </a:r>
              <a:endParaRPr lang="en-US" altLang="zh-CN" sz="2400"/>
            </a:p>
          </p:txBody>
        </p:sp>
      </p:grpSp>
      <p:sp>
        <p:nvSpPr>
          <p:cNvPr id="1043563" name="AutoShape 10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5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35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3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3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3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3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3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3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4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43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4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4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435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43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435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4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435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4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4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435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4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43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4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435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4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6" dur="500"/>
                                        <p:tgtEl>
                                          <p:spTgt spid="104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6" grpId="0" build="p" animBg="1" autoUpdateAnimBg="0"/>
      <p:bldP spid="1043507" grpId="0" build="p" animBg="1" autoUpdateAnimBg="0"/>
      <p:bldP spid="1043511" grpId="0" build="p" animBg="1" autoUpdateAnimBg="0"/>
      <p:bldP spid="1043515" grpId="0" build="p" animBg="1" autoUpdateAnimBg="0"/>
      <p:bldP spid="1043519" grpId="0" build="p" animBg="1" autoUpdateAnimBg="0"/>
      <p:bldP spid="1043523" grpId="0" build="p" animBg="1" autoUpdateAnimBg="0"/>
      <p:bldP spid="1043527" grpId="0" build="p" animBg="1" autoUpdateAnimBg="0"/>
      <p:bldP spid="1043531" grpId="0" build="p" animBg="1" autoUpdateAnimBg="0"/>
      <p:bldP spid="1043544" grpId="0" build="p" animBg="1" autoUpdateAnimBg="0"/>
      <p:bldP spid="1043551" grpId="0" build="p" animBg="1" autoUpdateAnimBg="0"/>
      <p:bldP spid="1043555" grpId="0" build="p" animBg="1" autoUpdateAnimBg="0"/>
      <p:bldP spid="1043559" grpId="0" build="p" animBg="1" autoUpdateAnimBg="0"/>
      <p:bldP spid="10435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454525"/>
          </a:xfrm>
          <a:solidFill>
            <a:srgbClr val="F8F8F8"/>
          </a:solidFill>
        </p:spPr>
        <p:txBody>
          <a:bodyPr/>
          <a:lstStyle/>
          <a:p>
            <a:pPr algn="just"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effectLst/>
                <a:ea typeface="楷体_GB2312" pitchFamily="49" charset="-122"/>
              </a:rPr>
              <a:t>假定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C={I</a:t>
            </a:r>
            <a:r>
              <a:rPr lang="en-US" altLang="zh-CN" sz="2800" b="1" baseline="-25000">
                <a:solidFill>
                  <a:schemeClr val="bg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, I</a:t>
            </a:r>
            <a:r>
              <a:rPr lang="en-US" altLang="zh-CN" sz="2800" b="1" baseline="-25000">
                <a:solidFill>
                  <a:schemeClr val="bg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,… </a:t>
            </a:r>
            <a:r>
              <a:rPr lang="en-US" altLang="zh-CN" sz="2800" b="1">
                <a:solidFill>
                  <a:srgbClr val="FF0000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 …</a:t>
            </a:r>
            <a:r>
              <a:rPr lang="zh-CN" altLang="en-US" sz="2800" b="1">
                <a:solidFill>
                  <a:schemeClr val="bg2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800" b="1" baseline="-25000">
                <a:solidFill>
                  <a:schemeClr val="bg2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chemeClr val="bg2"/>
                </a:solidFill>
                <a:effectLst/>
                <a:ea typeface="楷体_GB2312" pitchFamily="49" charset="-122"/>
              </a:rPr>
              <a:t>，令</a:t>
            </a:r>
            <a:r>
              <a:rPr lang="en-US" altLang="zh-CN" sz="2800" b="1">
                <a:solidFill>
                  <a:schemeClr val="bg2"/>
                </a:solidFill>
                <a:effectLst/>
                <a:ea typeface="楷体_GB2312" pitchFamily="49" charset="-122"/>
              </a:rPr>
              <a:t>0,…k…,n</a:t>
            </a:r>
            <a:r>
              <a:rPr lang="zh-CN" altLang="en-US" sz="2800" b="1">
                <a:solidFill>
                  <a:schemeClr val="bg2"/>
                </a:solidFill>
                <a:effectLst/>
                <a:ea typeface="楷体_GB2312" pitchFamily="49" charset="-122"/>
              </a:rPr>
              <a:t>为分析器的状态</a:t>
            </a:r>
          </a:p>
          <a:p>
            <a:pPr lvl="1" algn="just">
              <a:spcBef>
                <a:spcPts val="120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若项目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A→α.aβ</a:t>
            </a:r>
            <a:r>
              <a:rPr lang="en-US" altLang="zh-CN" sz="2400" b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effectLst/>
                <a:ea typeface="楷体_GB2312" pitchFamily="49" charset="-122"/>
              </a:rPr>
              <a:t>且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GO(I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,a)=I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, a</a:t>
            </a:r>
            <a:r>
              <a:rPr lang="en-US" altLang="zh-CN" sz="2400" b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V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:</a:t>
            </a:r>
          </a:p>
          <a:p>
            <a:pPr lvl="1" algn="just">
              <a:buClr>
                <a:srgbClr val="99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置</a:t>
            </a:r>
            <a:r>
              <a:rPr lang="en-US" altLang="zh-CN" sz="2400" b="1">
                <a:solidFill>
                  <a:srgbClr val="A50021"/>
                </a:solidFill>
                <a:effectLst/>
                <a:ea typeface="楷体_GB2312" pitchFamily="49" charset="-122"/>
              </a:rPr>
              <a:t>ACTION[k,a]=“s</a:t>
            </a:r>
            <a:r>
              <a:rPr lang="en-US" altLang="zh-CN" sz="2400" b="1" baseline="-25000">
                <a:solidFill>
                  <a:srgbClr val="A5002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rgbClr val="A50021"/>
                </a:solidFill>
                <a:effectLst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(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把状态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和符号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移进栈”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);</a:t>
            </a:r>
          </a:p>
          <a:p>
            <a:pPr lvl="1" algn="just">
              <a:spcBef>
                <a:spcPts val="120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若项目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A→α.</a:t>
            </a:r>
            <a:r>
              <a:rPr lang="en-US" altLang="zh-CN" sz="2400" b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</a:t>
            </a:r>
          </a:p>
          <a:p>
            <a:pPr lvl="1" algn="just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对</a:t>
            </a:r>
            <a:r>
              <a:rPr lang="zh-CN" altLang="zh-CN" sz="2400" b="1">
                <a:solidFill>
                  <a:schemeClr val="bg2"/>
                </a:solidFill>
                <a:effectLst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chemeClr val="bg2"/>
                </a:solidFill>
                <a:effectLst/>
                <a:sym typeface="Symbol" panose="05050102010706020507" pitchFamily="18" charset="2"/>
              </a:rPr>
              <a:t>V</a:t>
            </a:r>
            <a:r>
              <a:rPr lang="en-US" altLang="zh-CN" sz="2400" b="1" baseline="-25000">
                <a:solidFill>
                  <a:schemeClr val="bg2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b="1">
                <a:solidFill>
                  <a:schemeClr val="bg2"/>
                </a:solidFill>
                <a:effectLst/>
              </a:rPr>
              <a:t>∪{#}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置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ACTION[k, a]=“r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(“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用第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个产生式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A→α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进行规约”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；</a:t>
            </a:r>
          </a:p>
          <a:p>
            <a:pPr lvl="1" algn="just">
              <a:spcBef>
                <a:spcPts val="120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若项目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S’→S.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0000FF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: 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置</a:t>
            </a:r>
            <a:r>
              <a:rPr lang="en-US" altLang="zh-CN" sz="2400" b="1">
                <a:solidFill>
                  <a:srgbClr val="A50021"/>
                </a:solidFill>
                <a:effectLst/>
                <a:ea typeface="楷体_GB2312" pitchFamily="49" charset="-122"/>
              </a:rPr>
              <a:t>ACTION[k,#]= “acc”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 “</a:t>
            </a: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接受”</a:t>
            </a:r>
          </a:p>
          <a:p>
            <a:pPr lvl="1" algn="just">
              <a:spcBef>
                <a:spcPts val="120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项目</a:t>
            </a:r>
            <a:r>
              <a:rPr lang="en-US" altLang="zh-CN" sz="2400" b="1">
                <a:solidFill>
                  <a:schemeClr val="bg1"/>
                </a:solidFill>
                <a:effectLst/>
                <a:ea typeface="楷体_GB2312" pitchFamily="49" charset="-122"/>
              </a:rPr>
              <a:t>A→α.Bβ</a:t>
            </a:r>
            <a:r>
              <a:rPr lang="en-US" altLang="zh-CN" sz="2400" b="1">
                <a:solidFill>
                  <a:schemeClr val="bg1"/>
                </a:solidFill>
                <a:effectLst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chemeClr val="bg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chemeClr val="bg1"/>
                </a:solidFill>
                <a:effectLst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chemeClr val="bg1"/>
                </a:solidFill>
                <a:effectLst/>
                <a:ea typeface="楷体_GB2312" pitchFamily="49" charset="-122"/>
              </a:rPr>
              <a:t>且若</a:t>
            </a:r>
            <a:r>
              <a:rPr lang="en-US" altLang="zh-CN" sz="2400" b="1">
                <a:solidFill>
                  <a:schemeClr val="bg1"/>
                </a:solidFill>
                <a:effectLst/>
                <a:ea typeface="楷体_GB2312" pitchFamily="49" charset="-122"/>
              </a:rPr>
              <a:t>GO(I</a:t>
            </a:r>
            <a:r>
              <a:rPr lang="en-US" altLang="zh-CN" sz="2400" b="1" baseline="-25000">
                <a:solidFill>
                  <a:schemeClr val="bg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bg1"/>
                </a:solidFill>
                <a:effectLst/>
                <a:ea typeface="楷体_GB2312" pitchFamily="49" charset="-122"/>
              </a:rPr>
              <a:t>,B)=I</a:t>
            </a:r>
            <a:r>
              <a:rPr lang="en-US" altLang="zh-CN" sz="2400" b="1" baseline="-25000">
                <a:solidFill>
                  <a:schemeClr val="bg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chemeClr val="bg1"/>
                </a:solidFill>
                <a:effectLst/>
                <a:ea typeface="楷体_GB2312" pitchFamily="49" charset="-122"/>
              </a:rPr>
              <a:t>, B</a:t>
            </a:r>
            <a:r>
              <a:rPr lang="en-US" altLang="zh-CN" sz="2400" b="1">
                <a:solidFill>
                  <a:schemeClr val="bg1"/>
                </a:solidFill>
                <a:effectLst/>
                <a:sym typeface="Symbol" panose="05050102010706020507" pitchFamily="18" charset="2"/>
              </a:rPr>
              <a:t>V</a:t>
            </a:r>
            <a:r>
              <a:rPr lang="en-US" altLang="zh-CN" sz="2400" b="1" baseline="-25000">
                <a:solidFill>
                  <a:schemeClr val="bg1"/>
                </a:solidFill>
                <a:effectLst/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A50021"/>
                </a:solidFill>
                <a:effectLst/>
                <a:ea typeface="楷体_GB2312" pitchFamily="49" charset="-122"/>
              </a:rPr>
              <a:t>	GOTO(k,B)=j</a:t>
            </a:r>
            <a:r>
              <a:rPr lang="en-US" altLang="zh-CN" sz="2400" b="1">
                <a:solidFill>
                  <a:schemeClr val="bg2"/>
                </a:solidFill>
                <a:effectLst/>
                <a:ea typeface="楷体_GB2312" pitchFamily="49" charset="-122"/>
              </a:rPr>
              <a:t>;</a:t>
            </a:r>
          </a:p>
          <a:p>
            <a:pPr lvl="1" algn="just">
              <a:spcBef>
                <a:spcPts val="1200"/>
              </a:spcBef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ffectLst/>
                <a:ea typeface="楷体_GB2312" pitchFamily="49" charset="-122"/>
              </a:rPr>
              <a:t>    其余：“出错标志”。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339975" y="25400"/>
            <a:ext cx="513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5.2.2 LR(0)</a:t>
            </a:r>
            <a:r>
              <a:rPr lang="zh-CN" altLang="zh-CN" sz="3600">
                <a:solidFill>
                  <a:schemeClr val="tx2"/>
                </a:solidFill>
                <a:ea typeface="楷体_GB2312" pitchFamily="49" charset="-122"/>
              </a:rPr>
              <a:t>分析表的构造</a:t>
            </a:r>
            <a:endParaRPr lang="zh-CN" altLang="en-US" sz="36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auto">
          <a:xfrm>
            <a:off x="971550" y="5721350"/>
            <a:ext cx="7010400" cy="762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LR(0)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文法：分析表每个入口不含多重定义。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LR(0)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文法是无二义的。</a:t>
            </a:r>
          </a:p>
        </p:txBody>
      </p:sp>
      <p:sp>
        <p:nvSpPr>
          <p:cNvPr id="88167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7667625" y="188913"/>
            <a:ext cx="11525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/>
              <a:t>P</a:t>
            </a:r>
            <a:r>
              <a:rPr lang="en-US" altLang="zh-CN" sz="2000"/>
              <a:t>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8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8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6" grpId="0" build="p" bldLvl="2" autoUpdateAnimBg="0"/>
      <p:bldP spid="881668" grpId="0" animBg="1" autoUpdateAnimBg="0"/>
      <p:bldP spid="8816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8443857C-FECF-42E8-BE71-74DD269A8E2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lang="zh-CN" altLang="en-US" sz="1400"/>
              <a:t> 页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2827338"/>
          </a:xfrm>
          <a:prstGeom prst="rect">
            <a:avLst/>
          </a:prstGeom>
          <a:solidFill>
            <a:srgbClr val="FFE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  <a:latin typeface="Comic Sans MS" panose="030F0702030302020204" pitchFamily="66" charset="0"/>
                <a:ea typeface="仿宋_GB2312" pitchFamily="49" charset="-122"/>
              </a:rPr>
              <a:t>[</a:t>
            </a:r>
            <a:r>
              <a:rPr kumimoji="0" lang="zh-CN" altLang="en-US" sz="2800">
                <a:solidFill>
                  <a:schemeClr val="bg2"/>
                </a:solidFill>
                <a:latin typeface="Comic Sans MS" panose="030F0702030302020204" pitchFamily="66" charset="0"/>
                <a:ea typeface="仿宋_GB2312" pitchFamily="49" charset="-122"/>
              </a:rPr>
              <a:t>例</a:t>
            </a: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2</a:t>
            </a:r>
            <a:r>
              <a:rPr kumimoji="0" lang="en-US" altLang="zh-CN" sz="2800">
                <a:solidFill>
                  <a:schemeClr val="bg2"/>
                </a:solidFill>
                <a:latin typeface="Comic Sans MS" panose="030F0702030302020204" pitchFamily="66" charset="0"/>
                <a:ea typeface="仿宋_GB2312" pitchFamily="49" charset="-122"/>
              </a:rPr>
              <a:t>] </a:t>
            </a:r>
            <a:r>
              <a:rPr kumimoji="0" lang="zh-CN" altLang="en-US" sz="2800">
                <a:solidFill>
                  <a:schemeClr val="bg2"/>
                </a:solidFill>
                <a:ea typeface="仿宋_GB2312" pitchFamily="49" charset="-122"/>
              </a:rPr>
              <a:t>文法</a:t>
            </a: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G[S]</a:t>
            </a:r>
            <a:r>
              <a:rPr kumimoji="0" lang="zh-CN" altLang="en-US" sz="2800">
                <a:solidFill>
                  <a:schemeClr val="bg2"/>
                </a:solidFill>
                <a:ea typeface="仿宋_GB2312" pitchFamily="49" charset="-122"/>
              </a:rPr>
              <a:t>：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(1) S→aAcBe     (2) A → b      (3) A → Ab    (4) B → d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1)</a:t>
            </a:r>
            <a:r>
              <a:rPr lang="zh-CN" altLang="en-US" sz="2800">
                <a:solidFill>
                  <a:schemeClr val="bg2"/>
                </a:solidFill>
              </a:rPr>
              <a:t>通过项目集规范族构造识别活前缀的</a:t>
            </a:r>
            <a:r>
              <a:rPr lang="en-US" altLang="en-US" sz="2800">
                <a:solidFill>
                  <a:schemeClr val="bg2"/>
                </a:solidFill>
              </a:rPr>
              <a:t>DFA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2)</a:t>
            </a:r>
            <a:r>
              <a:rPr lang="zh-CN" altLang="en-US" sz="2800">
                <a:solidFill>
                  <a:schemeClr val="bg2"/>
                </a:solidFill>
              </a:rPr>
              <a:t>构造它的</a:t>
            </a:r>
            <a:r>
              <a:rPr lang="en-US" altLang="zh-CN" sz="2800">
                <a:solidFill>
                  <a:schemeClr val="bg2"/>
                </a:solidFill>
              </a:rPr>
              <a:t>LR(0)</a:t>
            </a:r>
            <a:r>
              <a:rPr lang="zh-CN" altLang="en-US" sz="2800">
                <a:solidFill>
                  <a:schemeClr val="bg2"/>
                </a:solidFill>
              </a:rPr>
              <a:t>分析表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3)</a:t>
            </a:r>
            <a:r>
              <a:rPr lang="en-US" altLang="en-US" sz="2800">
                <a:solidFill>
                  <a:schemeClr val="bg2"/>
                </a:solidFill>
              </a:rPr>
              <a:t>abbce#</a:t>
            </a:r>
            <a:r>
              <a:rPr lang="zh-CN" altLang="en-US" sz="2800">
                <a:solidFill>
                  <a:schemeClr val="bg2"/>
                </a:solidFill>
              </a:rPr>
              <a:t>是否为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G[S]</a:t>
            </a:r>
            <a:r>
              <a:rPr lang="zh-CN" altLang="en-US" sz="2800">
                <a:solidFill>
                  <a:schemeClr val="bg2"/>
                </a:solidFill>
                <a:sym typeface="Symbol" panose="05050102010706020507" pitchFamily="18" charset="2"/>
              </a:rPr>
              <a:t>句子，给出</a:t>
            </a:r>
            <a:r>
              <a:rPr lang="zh-CN" altLang="en-US" sz="2800">
                <a:solidFill>
                  <a:schemeClr val="bg2"/>
                </a:solidFill>
              </a:rPr>
              <a:t>分析步骤。</a:t>
            </a:r>
          </a:p>
        </p:txBody>
      </p:sp>
      <p:sp>
        <p:nvSpPr>
          <p:cNvPr id="1018885" name="Text Box 5"/>
          <p:cNvSpPr txBox="1">
            <a:spLocks noChangeArrowheads="1"/>
          </p:cNvSpPr>
          <p:nvPr/>
        </p:nvSpPr>
        <p:spPr bwMode="auto">
          <a:xfrm>
            <a:off x="0" y="3429000"/>
            <a:ext cx="9144000" cy="884238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G[S]</a:t>
            </a:r>
            <a:r>
              <a:rPr kumimoji="0" lang="zh-CN" altLang="en-US" sz="2800">
                <a:solidFill>
                  <a:schemeClr val="bg2"/>
                </a:solidFill>
                <a:sym typeface="Symbol" panose="05050102010706020507" pitchFamily="18" charset="2"/>
              </a:rPr>
              <a:t>拓广</a:t>
            </a:r>
            <a:r>
              <a:rPr kumimoji="0" lang="zh-CN" altLang="en-US" sz="28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为</a:t>
            </a: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  <a:endParaRPr kumimoji="0" lang="en-US" altLang="zh-CN" sz="2400">
              <a:solidFill>
                <a:schemeClr val="bg2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0188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1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5" grpId="0" animBg="1"/>
      <p:bldP spid="10188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8F16F8CE-FF26-4DA9-920A-55155EBF7628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lang="zh-CN" altLang="en-US" sz="1400"/>
              <a:t> 页</a:t>
            </a:r>
          </a:p>
        </p:txBody>
      </p:sp>
      <p:sp>
        <p:nvSpPr>
          <p:cNvPr id="1019907" name="Text Box 3"/>
          <p:cNvSpPr txBox="1">
            <a:spLocks noChangeArrowheads="1"/>
          </p:cNvSpPr>
          <p:nvPr/>
        </p:nvSpPr>
        <p:spPr bwMode="auto">
          <a:xfrm>
            <a:off x="0" y="3881438"/>
            <a:ext cx="2811463" cy="10175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0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rgbClr val="A50021"/>
                </a:solidFill>
                <a:sym typeface="Symbol" panose="05050102010706020507" pitchFamily="18" charset="2"/>
              </a:rPr>
              <a:t>S</a:t>
            </a:r>
            <a:r>
              <a:rPr kumimoji="0" lang="en-US" altLang="zh-CN" sz="2400">
                <a:solidFill>
                  <a:srgbClr val="A50021"/>
                </a:solidFill>
              </a:rPr>
              <a:t>’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</a:rPr>
              <a:t> </a:t>
            </a:r>
            <a:r>
              <a:rPr lang="en-US" altLang="zh-CN" b="0">
                <a:solidFill>
                  <a:srgbClr val="A50021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 </a:t>
            </a:r>
            <a:r>
              <a:rPr kumimoji="0" lang="en-US" altLang="zh-CN" sz="2400">
                <a:solidFill>
                  <a:srgbClr val="A50021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 S </a:t>
            </a:r>
            <a:endParaRPr lang="en-US" altLang="zh-CN" b="0">
              <a:solidFill>
                <a:srgbClr val="A50021"/>
              </a:solidFill>
              <a:ea typeface="仿宋_GB2312" pitchFamily="49" charset="-122"/>
            </a:endParaRPr>
          </a:p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    S 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A c B e</a:t>
            </a:r>
            <a:r>
              <a:rPr kumimoji="0" lang="en-US" altLang="zh-CN" sz="2400">
                <a:ea typeface="仿宋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685800" y="2433638"/>
            <a:ext cx="1828800" cy="579437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1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19909" name="Text Box 5"/>
          <p:cNvSpPr txBox="1">
            <a:spLocks noChangeArrowheads="1"/>
          </p:cNvSpPr>
          <p:nvPr/>
        </p:nvSpPr>
        <p:spPr bwMode="auto">
          <a:xfrm>
            <a:off x="3048000" y="2205038"/>
            <a:ext cx="2606675" cy="14557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2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S  a </a:t>
            </a:r>
            <a:r>
              <a:rPr kumimoji="0" lang="en-US" altLang="zh-CN" sz="2400">
                <a:solidFill>
                  <a:srgbClr val="A50021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 A c B e</a:t>
            </a:r>
          </a:p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     A 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     A 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Ab</a:t>
            </a:r>
          </a:p>
        </p:txBody>
      </p:sp>
      <p:sp>
        <p:nvSpPr>
          <p:cNvPr id="1019910" name="Text Box 6"/>
          <p:cNvSpPr txBox="1">
            <a:spLocks noChangeArrowheads="1"/>
          </p:cNvSpPr>
          <p:nvPr/>
        </p:nvSpPr>
        <p:spPr bwMode="auto">
          <a:xfrm>
            <a:off x="6269038" y="2433638"/>
            <a:ext cx="2606675" cy="10175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3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c B e</a:t>
            </a:r>
          </a:p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     A  A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3492500" y="908050"/>
            <a:ext cx="1660525" cy="457200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400" baseline="-25000">
                <a:solidFill>
                  <a:schemeClr val="bg2"/>
                </a:solidFill>
                <a:ea typeface="仿宋_GB2312" pitchFamily="49" charset="-122"/>
              </a:rPr>
              <a:t>4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b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19912" name="Text Box 8"/>
          <p:cNvSpPr txBox="1">
            <a:spLocks noChangeArrowheads="1"/>
          </p:cNvSpPr>
          <p:nvPr/>
        </p:nvSpPr>
        <p:spPr bwMode="auto">
          <a:xfrm>
            <a:off x="2971800" y="4262438"/>
            <a:ext cx="2606675" cy="10175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5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S  a A c </a:t>
            </a:r>
            <a:r>
              <a:rPr kumimoji="0" lang="en-US" altLang="zh-CN" sz="2400">
                <a:solidFill>
                  <a:srgbClr val="A50021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rgbClr val="A50021"/>
                </a:solidFill>
                <a:ea typeface="仿宋_GB2312" pitchFamily="49" charset="-122"/>
                <a:sym typeface="Symbol" panose="05050102010706020507" pitchFamily="18" charset="2"/>
              </a:rPr>
              <a:t> B e</a:t>
            </a:r>
          </a:p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     B 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d</a:t>
            </a:r>
          </a:p>
        </p:txBody>
      </p:sp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6269038" y="4491038"/>
            <a:ext cx="2606675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7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e</a:t>
            </a:r>
          </a:p>
        </p:txBody>
      </p:sp>
      <p:sp>
        <p:nvSpPr>
          <p:cNvPr id="1019914" name="Text Box 10"/>
          <p:cNvSpPr txBox="1">
            <a:spLocks noChangeArrowheads="1"/>
          </p:cNvSpPr>
          <p:nvPr/>
        </p:nvSpPr>
        <p:spPr bwMode="auto">
          <a:xfrm>
            <a:off x="3276600" y="5786438"/>
            <a:ext cx="1658938" cy="579437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8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  d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19915" name="Text Box 11"/>
          <p:cNvSpPr txBox="1">
            <a:spLocks noChangeArrowheads="1"/>
          </p:cNvSpPr>
          <p:nvPr/>
        </p:nvSpPr>
        <p:spPr bwMode="auto">
          <a:xfrm>
            <a:off x="6019800" y="5634038"/>
            <a:ext cx="2606675" cy="579437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9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e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19916" name="Text Box 12"/>
          <p:cNvSpPr txBox="1">
            <a:spLocks noChangeArrowheads="1"/>
          </p:cNvSpPr>
          <p:nvPr/>
        </p:nvSpPr>
        <p:spPr bwMode="auto">
          <a:xfrm>
            <a:off x="6629400" y="1214438"/>
            <a:ext cx="1973263" cy="579437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2800">
                <a:solidFill>
                  <a:schemeClr val="bg2"/>
                </a:solidFill>
                <a:ea typeface="仿宋_GB2312" pitchFamily="49" charset="-122"/>
              </a:rPr>
              <a:t>I</a:t>
            </a:r>
            <a:r>
              <a:rPr kumimoji="0" lang="en-US" altLang="zh-CN" sz="2000" baseline="-25000">
                <a:solidFill>
                  <a:schemeClr val="bg2"/>
                </a:solidFill>
                <a:ea typeface="仿宋_GB2312" pitchFamily="49" charset="-122"/>
              </a:rPr>
              <a:t>6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A b </a:t>
            </a:r>
            <a:r>
              <a:rPr kumimoji="0" lang="en-US" altLang="zh-CN" sz="24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19917" name="Line 13"/>
          <p:cNvSpPr>
            <a:spLocks noChangeShapeType="1"/>
          </p:cNvSpPr>
          <p:nvPr/>
        </p:nvSpPr>
        <p:spPr bwMode="auto">
          <a:xfrm flipV="1">
            <a:off x="1447800" y="296703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19929" name="Text Box 25"/>
          <p:cNvSpPr txBox="1">
            <a:spLocks noChangeArrowheads="1"/>
          </p:cNvSpPr>
          <p:nvPr/>
        </p:nvSpPr>
        <p:spPr bwMode="auto">
          <a:xfrm>
            <a:off x="1042988" y="314166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800">
                <a:ea typeface="仿宋_GB2312" pitchFamily="49" charset="-122"/>
              </a:rPr>
              <a:t>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1375" y="3271838"/>
            <a:ext cx="936625" cy="609600"/>
            <a:chOff x="1330" y="2061"/>
            <a:chExt cx="590" cy="384"/>
          </a:xfrm>
        </p:grpSpPr>
        <p:sp>
          <p:nvSpPr>
            <p:cNvPr id="53289" name="Line 20"/>
            <p:cNvSpPr>
              <a:spLocks noChangeShapeType="1"/>
            </p:cNvSpPr>
            <p:nvPr/>
          </p:nvSpPr>
          <p:spPr bwMode="auto">
            <a:xfrm flipV="1">
              <a:off x="1344" y="206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90" name="Line 21"/>
            <p:cNvSpPr>
              <a:spLocks noChangeShapeType="1"/>
            </p:cNvSpPr>
            <p:nvPr/>
          </p:nvSpPr>
          <p:spPr bwMode="auto">
            <a:xfrm>
              <a:off x="1344" y="206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91" name="Text Box 26"/>
            <p:cNvSpPr txBox="1">
              <a:spLocks noChangeArrowheads="1"/>
            </p:cNvSpPr>
            <p:nvPr/>
          </p:nvSpPr>
          <p:spPr bwMode="auto">
            <a:xfrm>
              <a:off x="1330" y="2061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651500" y="2492375"/>
            <a:ext cx="609600" cy="558800"/>
            <a:chOff x="3552" y="1517"/>
            <a:chExt cx="384" cy="352"/>
          </a:xfrm>
        </p:grpSpPr>
        <p:sp>
          <p:nvSpPr>
            <p:cNvPr id="53287" name="Line 18"/>
            <p:cNvSpPr>
              <a:spLocks noChangeShapeType="1"/>
            </p:cNvSpPr>
            <p:nvPr/>
          </p:nvSpPr>
          <p:spPr bwMode="auto">
            <a:xfrm>
              <a:off x="3552" y="186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8" name="Text Box 27"/>
            <p:cNvSpPr txBox="1">
              <a:spLocks noChangeArrowheads="1"/>
            </p:cNvSpPr>
            <p:nvPr/>
          </p:nvSpPr>
          <p:spPr bwMode="auto">
            <a:xfrm>
              <a:off x="3598" y="151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67200" y="1366838"/>
            <a:ext cx="382588" cy="838200"/>
            <a:chOff x="2688" y="861"/>
            <a:chExt cx="241" cy="528"/>
          </a:xfrm>
        </p:grpSpPr>
        <p:sp>
          <p:nvSpPr>
            <p:cNvPr id="53285" name="Line 17"/>
            <p:cNvSpPr>
              <a:spLocks noChangeShapeType="1"/>
            </p:cNvSpPr>
            <p:nvPr/>
          </p:nvSpPr>
          <p:spPr bwMode="auto">
            <a:xfrm flipV="1">
              <a:off x="2736" y="86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6" name="Text Box 28"/>
            <p:cNvSpPr txBox="1">
              <a:spLocks noChangeArrowheads="1"/>
            </p:cNvSpPr>
            <p:nvPr/>
          </p:nvSpPr>
          <p:spPr bwMode="auto">
            <a:xfrm>
              <a:off x="2688" y="98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b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543800" y="1824038"/>
            <a:ext cx="434975" cy="611187"/>
            <a:chOff x="4752" y="1149"/>
            <a:chExt cx="274" cy="385"/>
          </a:xfrm>
        </p:grpSpPr>
        <p:sp>
          <p:nvSpPr>
            <p:cNvPr id="53283" name="Line 19"/>
            <p:cNvSpPr>
              <a:spLocks noChangeShapeType="1"/>
            </p:cNvSpPr>
            <p:nvPr/>
          </p:nvSpPr>
          <p:spPr bwMode="auto">
            <a:xfrm flipV="1">
              <a:off x="4752" y="114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4" name="Text Box 29"/>
            <p:cNvSpPr txBox="1">
              <a:spLocks noChangeArrowheads="1"/>
            </p:cNvSpPr>
            <p:nvPr/>
          </p:nvSpPr>
          <p:spPr bwMode="auto">
            <a:xfrm>
              <a:off x="4785" y="120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b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114800" y="3395663"/>
            <a:ext cx="3352800" cy="866775"/>
            <a:chOff x="2592" y="2139"/>
            <a:chExt cx="2112" cy="546"/>
          </a:xfrm>
        </p:grpSpPr>
        <p:sp>
          <p:nvSpPr>
            <p:cNvPr id="53279" name="Line 22"/>
            <p:cNvSpPr>
              <a:spLocks noChangeShapeType="1"/>
            </p:cNvSpPr>
            <p:nvPr/>
          </p:nvSpPr>
          <p:spPr bwMode="auto">
            <a:xfrm>
              <a:off x="4704" y="215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0" name="Line 23"/>
            <p:cNvSpPr>
              <a:spLocks noChangeShapeType="1"/>
            </p:cNvSpPr>
            <p:nvPr/>
          </p:nvSpPr>
          <p:spPr bwMode="auto">
            <a:xfrm flipH="1">
              <a:off x="2592" y="2445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1" name="Line 24"/>
            <p:cNvSpPr>
              <a:spLocks noChangeShapeType="1"/>
            </p:cNvSpPr>
            <p:nvPr/>
          </p:nvSpPr>
          <p:spPr bwMode="auto">
            <a:xfrm>
              <a:off x="2592" y="24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82" name="Text Box 30"/>
            <p:cNvSpPr txBox="1">
              <a:spLocks noChangeArrowheads="1"/>
            </p:cNvSpPr>
            <p:nvPr/>
          </p:nvSpPr>
          <p:spPr bwMode="auto">
            <a:xfrm>
              <a:off x="4416" y="213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c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5638800" y="4292600"/>
            <a:ext cx="609600" cy="519113"/>
            <a:chOff x="3552" y="2704"/>
            <a:chExt cx="384" cy="327"/>
          </a:xfrm>
        </p:grpSpPr>
        <p:sp>
          <p:nvSpPr>
            <p:cNvPr id="53277" name="Line 15"/>
            <p:cNvSpPr>
              <a:spLocks noChangeShapeType="1"/>
            </p:cNvSpPr>
            <p:nvPr/>
          </p:nvSpPr>
          <p:spPr bwMode="auto">
            <a:xfrm>
              <a:off x="3552" y="3021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78" name="Text Box 31"/>
            <p:cNvSpPr txBox="1">
              <a:spLocks noChangeArrowheads="1"/>
            </p:cNvSpPr>
            <p:nvPr/>
          </p:nvSpPr>
          <p:spPr bwMode="auto">
            <a:xfrm>
              <a:off x="3560" y="27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ea typeface="仿宋_GB2312" pitchFamily="49" charset="-122"/>
                </a:rPr>
                <a:t>B</a:t>
              </a: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7467600" y="5072063"/>
            <a:ext cx="457200" cy="561975"/>
            <a:chOff x="4704" y="3195"/>
            <a:chExt cx="288" cy="354"/>
          </a:xfrm>
        </p:grpSpPr>
        <p:sp>
          <p:nvSpPr>
            <p:cNvPr id="53275" name="Line 16"/>
            <p:cNvSpPr>
              <a:spLocks noChangeShapeType="1"/>
            </p:cNvSpPr>
            <p:nvPr/>
          </p:nvSpPr>
          <p:spPr bwMode="auto">
            <a:xfrm>
              <a:off x="4704" y="321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76" name="Text Box 32"/>
            <p:cNvSpPr txBox="1">
              <a:spLocks noChangeArrowheads="1"/>
            </p:cNvSpPr>
            <p:nvPr/>
          </p:nvSpPr>
          <p:spPr bwMode="auto">
            <a:xfrm>
              <a:off x="4777" y="3195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e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114800" y="5216525"/>
            <a:ext cx="466725" cy="569913"/>
            <a:chOff x="2592" y="3286"/>
            <a:chExt cx="294" cy="359"/>
          </a:xfrm>
        </p:grpSpPr>
        <p:sp>
          <p:nvSpPr>
            <p:cNvPr id="53273" name="Line 14"/>
            <p:cNvSpPr>
              <a:spLocks noChangeShapeType="1"/>
            </p:cNvSpPr>
            <p:nvPr/>
          </p:nvSpPr>
          <p:spPr bwMode="auto">
            <a:xfrm>
              <a:off x="2592" y="3309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3274" name="Text Box 33"/>
            <p:cNvSpPr txBox="1">
              <a:spLocks noChangeArrowheads="1"/>
            </p:cNvSpPr>
            <p:nvPr/>
          </p:nvSpPr>
          <p:spPr bwMode="auto">
            <a:xfrm>
              <a:off x="2645" y="328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itchFamily="49" charset="-122"/>
                </a:rPr>
                <a:t>d</a:t>
              </a:r>
            </a:p>
          </p:txBody>
        </p:sp>
      </p:grpSp>
      <p:sp>
        <p:nvSpPr>
          <p:cNvPr id="53271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  <a:endParaRPr kumimoji="0" lang="en-US" altLang="zh-CN" sz="2400">
              <a:solidFill>
                <a:schemeClr val="bg2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019947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9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9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99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1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19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199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1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199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019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19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101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 animBg="1"/>
      <p:bldP spid="1019908" grpId="0" animBg="1"/>
      <p:bldP spid="1019909" grpId="0" build="p" animBg="1"/>
      <p:bldP spid="1019910" grpId="0" build="p" animBg="1"/>
      <p:bldP spid="1019911" grpId="0" animBg="1"/>
      <p:bldP spid="1019912" grpId="0" build="p" animBg="1"/>
      <p:bldP spid="1019913" grpId="0" animBg="1"/>
      <p:bldP spid="1019914" grpId="0" animBg="1"/>
      <p:bldP spid="1019915" grpId="0" animBg="1"/>
      <p:bldP spid="1019916" grpId="0" animBg="1"/>
      <p:bldP spid="1019917" grpId="0" animBg="1"/>
      <p:bldP spid="1019929" grpId="0"/>
      <p:bldP spid="10199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FD6F0F34-DAF7-46DF-886C-5329FB72653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zh-CN" altLang="en-US" sz="1400"/>
              <a:t> 页</a:t>
            </a:r>
          </a:p>
        </p:txBody>
      </p:sp>
      <p:graphicFrame>
        <p:nvGraphicFramePr>
          <p:cNvPr id="54275" name="Object 6"/>
          <p:cNvGraphicFramePr>
            <a:graphicFrameLocks noGrp="1" noChangeAspect="1"/>
          </p:cNvGraphicFramePr>
          <p:nvPr>
            <p:ph/>
          </p:nvPr>
        </p:nvGraphicFramePr>
        <p:xfrm>
          <a:off x="3733800" y="908050"/>
          <a:ext cx="54102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文档" r:id="rId3" imgW="5416604" imgH="4484321" progId="Word.Document.8">
                  <p:embed/>
                </p:oleObj>
              </mc:Choice>
              <mc:Fallback>
                <p:oleObj name="文档" r:id="rId3" imgW="5416604" imgH="448432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08050"/>
                        <a:ext cx="5410200" cy="447992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09" name="Text Box 9"/>
          <p:cNvSpPr txBox="1">
            <a:spLocks noChangeArrowheads="1"/>
          </p:cNvSpPr>
          <p:nvPr/>
        </p:nvSpPr>
        <p:spPr bwMode="auto">
          <a:xfrm>
            <a:off x="4237038" y="1527175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24013" name="Text Box 13"/>
          <p:cNvSpPr txBox="1">
            <a:spLocks noChangeArrowheads="1"/>
          </p:cNvSpPr>
          <p:nvPr/>
        </p:nvSpPr>
        <p:spPr bwMode="auto">
          <a:xfrm>
            <a:off x="7550150" y="1598613"/>
            <a:ext cx="50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4014" name="Text Box 14"/>
          <p:cNvSpPr txBox="1">
            <a:spLocks noChangeArrowheads="1"/>
          </p:cNvSpPr>
          <p:nvPr/>
        </p:nvSpPr>
        <p:spPr bwMode="auto">
          <a:xfrm>
            <a:off x="6902450" y="1958975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acc</a:t>
            </a:r>
          </a:p>
        </p:txBody>
      </p:sp>
      <p:sp>
        <p:nvSpPr>
          <p:cNvPr id="1024015" name="Text Box 15"/>
          <p:cNvSpPr txBox="1">
            <a:spLocks noChangeArrowheads="1"/>
          </p:cNvSpPr>
          <p:nvPr/>
        </p:nvSpPr>
        <p:spPr bwMode="auto">
          <a:xfrm>
            <a:off x="4741863" y="224631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024016" name="Text Box 16"/>
          <p:cNvSpPr txBox="1">
            <a:spLocks noChangeArrowheads="1"/>
          </p:cNvSpPr>
          <p:nvPr/>
        </p:nvSpPr>
        <p:spPr bwMode="auto">
          <a:xfrm>
            <a:off x="8101013" y="2349500"/>
            <a:ext cx="50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24017" name="Text Box 17"/>
          <p:cNvSpPr txBox="1">
            <a:spLocks noChangeArrowheads="1"/>
          </p:cNvSpPr>
          <p:nvPr/>
        </p:nvSpPr>
        <p:spPr bwMode="auto">
          <a:xfrm>
            <a:off x="5318125" y="2535238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024018" name="Text Box 18"/>
          <p:cNvSpPr txBox="1">
            <a:spLocks noChangeArrowheads="1"/>
          </p:cNvSpPr>
          <p:nvPr/>
        </p:nvSpPr>
        <p:spPr bwMode="auto">
          <a:xfrm>
            <a:off x="4813300" y="2535238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6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237038" y="2967038"/>
            <a:ext cx="3170237" cy="427037"/>
            <a:chOff x="2426" y="2795"/>
            <a:chExt cx="1997" cy="269"/>
          </a:xfrm>
        </p:grpSpPr>
        <p:sp>
          <p:nvSpPr>
            <p:cNvPr id="54340" name="Text Box 19"/>
            <p:cNvSpPr txBox="1">
              <a:spLocks noChangeArrowheads="1"/>
            </p:cNvSpPr>
            <p:nvPr/>
          </p:nvSpPr>
          <p:spPr bwMode="auto">
            <a:xfrm>
              <a:off x="2426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4341" name="Text Box 21"/>
            <p:cNvSpPr txBox="1">
              <a:spLocks noChangeArrowheads="1"/>
            </p:cNvSpPr>
            <p:nvPr/>
          </p:nvSpPr>
          <p:spPr bwMode="auto">
            <a:xfrm>
              <a:off x="2744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4342" name="Text Box 22"/>
            <p:cNvSpPr txBox="1">
              <a:spLocks noChangeArrowheads="1"/>
            </p:cNvSpPr>
            <p:nvPr/>
          </p:nvSpPr>
          <p:spPr bwMode="auto">
            <a:xfrm>
              <a:off x="3107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4343" name="Text Box 23"/>
            <p:cNvSpPr txBox="1">
              <a:spLocks noChangeArrowheads="1"/>
            </p:cNvSpPr>
            <p:nvPr/>
          </p:nvSpPr>
          <p:spPr bwMode="auto">
            <a:xfrm>
              <a:off x="3424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4344" name="Text Box 24"/>
            <p:cNvSpPr txBox="1">
              <a:spLocks noChangeArrowheads="1"/>
            </p:cNvSpPr>
            <p:nvPr/>
          </p:nvSpPr>
          <p:spPr bwMode="auto">
            <a:xfrm>
              <a:off x="3787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4345" name="Text Box 25"/>
            <p:cNvSpPr txBox="1">
              <a:spLocks noChangeArrowheads="1"/>
            </p:cNvSpPr>
            <p:nvPr/>
          </p:nvSpPr>
          <p:spPr bwMode="auto">
            <a:xfrm>
              <a:off x="4105" y="2795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1024026" name="Text Box 26"/>
          <p:cNvSpPr txBox="1">
            <a:spLocks noChangeArrowheads="1"/>
          </p:cNvSpPr>
          <p:nvPr/>
        </p:nvSpPr>
        <p:spPr bwMode="auto">
          <a:xfrm>
            <a:off x="8639175" y="3429000"/>
            <a:ext cx="50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024027" name="Text Box 27"/>
          <p:cNvSpPr txBox="1">
            <a:spLocks noChangeArrowheads="1"/>
          </p:cNvSpPr>
          <p:nvPr/>
        </p:nvSpPr>
        <p:spPr bwMode="auto">
          <a:xfrm>
            <a:off x="5867400" y="33575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8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308475" y="3687763"/>
            <a:ext cx="3170238" cy="427037"/>
            <a:chOff x="2471" y="3249"/>
            <a:chExt cx="1997" cy="269"/>
          </a:xfrm>
        </p:grpSpPr>
        <p:sp>
          <p:nvSpPr>
            <p:cNvPr id="54334" name="Text Box 28"/>
            <p:cNvSpPr txBox="1">
              <a:spLocks noChangeArrowheads="1"/>
            </p:cNvSpPr>
            <p:nvPr/>
          </p:nvSpPr>
          <p:spPr bwMode="auto">
            <a:xfrm>
              <a:off x="2471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335" name="Text Box 29"/>
            <p:cNvSpPr txBox="1">
              <a:spLocks noChangeArrowheads="1"/>
            </p:cNvSpPr>
            <p:nvPr/>
          </p:nvSpPr>
          <p:spPr bwMode="auto">
            <a:xfrm>
              <a:off x="2789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336" name="Text Box 30"/>
            <p:cNvSpPr txBox="1">
              <a:spLocks noChangeArrowheads="1"/>
            </p:cNvSpPr>
            <p:nvPr/>
          </p:nvSpPr>
          <p:spPr bwMode="auto">
            <a:xfrm>
              <a:off x="3152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337" name="Text Box 31"/>
            <p:cNvSpPr txBox="1">
              <a:spLocks noChangeArrowheads="1"/>
            </p:cNvSpPr>
            <p:nvPr/>
          </p:nvSpPr>
          <p:spPr bwMode="auto">
            <a:xfrm>
              <a:off x="3469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338" name="Text Box 32"/>
            <p:cNvSpPr txBox="1">
              <a:spLocks noChangeArrowheads="1"/>
            </p:cNvSpPr>
            <p:nvPr/>
          </p:nvSpPr>
          <p:spPr bwMode="auto">
            <a:xfrm>
              <a:off x="3832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339" name="Text Box 33"/>
            <p:cNvSpPr txBox="1">
              <a:spLocks noChangeArrowheads="1"/>
            </p:cNvSpPr>
            <p:nvPr/>
          </p:nvSpPr>
          <p:spPr bwMode="auto">
            <a:xfrm>
              <a:off x="4150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1024034" name="Text Box 34"/>
          <p:cNvSpPr txBox="1">
            <a:spLocks noChangeArrowheads="1"/>
          </p:cNvSpPr>
          <p:nvPr/>
        </p:nvSpPr>
        <p:spPr bwMode="auto">
          <a:xfrm>
            <a:off x="6443663" y="4076700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</a:t>
            </a:r>
            <a:r>
              <a:rPr lang="en-US" altLang="zh-CN" sz="2800" baseline="-25000">
                <a:solidFill>
                  <a:schemeClr val="bg2"/>
                </a:solidFill>
              </a:rPr>
              <a:t>9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237038" y="4406900"/>
            <a:ext cx="3170237" cy="427038"/>
            <a:chOff x="2426" y="3702"/>
            <a:chExt cx="1997" cy="269"/>
          </a:xfrm>
        </p:grpSpPr>
        <p:sp>
          <p:nvSpPr>
            <p:cNvPr id="54328" name="Text Box 35"/>
            <p:cNvSpPr txBox="1">
              <a:spLocks noChangeArrowheads="1"/>
            </p:cNvSpPr>
            <p:nvPr/>
          </p:nvSpPr>
          <p:spPr bwMode="auto">
            <a:xfrm>
              <a:off x="2426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4329" name="Text Box 36"/>
            <p:cNvSpPr txBox="1">
              <a:spLocks noChangeArrowheads="1"/>
            </p:cNvSpPr>
            <p:nvPr/>
          </p:nvSpPr>
          <p:spPr bwMode="auto">
            <a:xfrm>
              <a:off x="2744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4330" name="Text Box 37"/>
            <p:cNvSpPr txBox="1">
              <a:spLocks noChangeArrowheads="1"/>
            </p:cNvSpPr>
            <p:nvPr/>
          </p:nvSpPr>
          <p:spPr bwMode="auto">
            <a:xfrm>
              <a:off x="3107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4331" name="Text Box 38"/>
            <p:cNvSpPr txBox="1">
              <a:spLocks noChangeArrowheads="1"/>
            </p:cNvSpPr>
            <p:nvPr/>
          </p:nvSpPr>
          <p:spPr bwMode="auto">
            <a:xfrm>
              <a:off x="3424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4332" name="Text Box 39"/>
            <p:cNvSpPr txBox="1">
              <a:spLocks noChangeArrowheads="1"/>
            </p:cNvSpPr>
            <p:nvPr/>
          </p:nvSpPr>
          <p:spPr bwMode="auto">
            <a:xfrm>
              <a:off x="3787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4333" name="Text Box 40"/>
            <p:cNvSpPr txBox="1">
              <a:spLocks noChangeArrowheads="1"/>
            </p:cNvSpPr>
            <p:nvPr/>
          </p:nvSpPr>
          <p:spPr bwMode="auto">
            <a:xfrm>
              <a:off x="4105" y="3702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4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310063" y="4767263"/>
            <a:ext cx="3170237" cy="427037"/>
            <a:chOff x="2471" y="3249"/>
            <a:chExt cx="1997" cy="269"/>
          </a:xfrm>
        </p:grpSpPr>
        <p:sp>
          <p:nvSpPr>
            <p:cNvPr id="54322" name="Text Box 51"/>
            <p:cNvSpPr txBox="1">
              <a:spLocks noChangeArrowheads="1"/>
            </p:cNvSpPr>
            <p:nvPr/>
          </p:nvSpPr>
          <p:spPr bwMode="auto">
            <a:xfrm>
              <a:off x="2471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4323" name="Text Box 52"/>
            <p:cNvSpPr txBox="1">
              <a:spLocks noChangeArrowheads="1"/>
            </p:cNvSpPr>
            <p:nvPr/>
          </p:nvSpPr>
          <p:spPr bwMode="auto">
            <a:xfrm>
              <a:off x="2789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4324" name="Text Box 53"/>
            <p:cNvSpPr txBox="1">
              <a:spLocks noChangeArrowheads="1"/>
            </p:cNvSpPr>
            <p:nvPr/>
          </p:nvSpPr>
          <p:spPr bwMode="auto">
            <a:xfrm>
              <a:off x="3152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4325" name="Text Box 54"/>
            <p:cNvSpPr txBox="1">
              <a:spLocks noChangeArrowheads="1"/>
            </p:cNvSpPr>
            <p:nvPr/>
          </p:nvSpPr>
          <p:spPr bwMode="auto">
            <a:xfrm>
              <a:off x="3469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4326" name="Text Box 55"/>
            <p:cNvSpPr txBox="1">
              <a:spLocks noChangeArrowheads="1"/>
            </p:cNvSpPr>
            <p:nvPr/>
          </p:nvSpPr>
          <p:spPr bwMode="auto">
            <a:xfrm>
              <a:off x="3832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4327" name="Text Box 56"/>
            <p:cNvSpPr txBox="1">
              <a:spLocks noChangeArrowheads="1"/>
            </p:cNvSpPr>
            <p:nvPr/>
          </p:nvSpPr>
          <p:spPr bwMode="auto">
            <a:xfrm>
              <a:off x="4150" y="3249"/>
              <a:ext cx="3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54290" name="Text Box 5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  <a:endParaRPr kumimoji="0" lang="en-US" altLang="zh-CN" sz="2400">
              <a:solidFill>
                <a:schemeClr val="bg2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54291" name="Text Box 199"/>
          <p:cNvSpPr txBox="1">
            <a:spLocks noChangeArrowheads="1"/>
          </p:cNvSpPr>
          <p:nvPr/>
        </p:nvSpPr>
        <p:spPr bwMode="auto">
          <a:xfrm>
            <a:off x="0" y="2852738"/>
            <a:ext cx="1512888" cy="58102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0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1600">
                <a:solidFill>
                  <a:schemeClr val="bg2"/>
                </a:solidFill>
                <a:latin typeface="Tahoma" panose="020B0604030504040204" pitchFamily="34" charset="0"/>
              </a:rPr>
              <a:t>’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S </a:t>
            </a:r>
            <a:endParaRPr lang="en-US" altLang="zh-CN" sz="1600" b="0">
              <a:solidFill>
                <a:schemeClr val="bg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A c B e</a:t>
            </a:r>
            <a:r>
              <a:rPr kumimoji="0" lang="en-US" altLang="zh-CN" sz="1600">
                <a:ea typeface="仿宋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4292" name="Text Box 200"/>
          <p:cNvSpPr txBox="1">
            <a:spLocks noChangeArrowheads="1"/>
          </p:cNvSpPr>
          <p:nvPr/>
        </p:nvSpPr>
        <p:spPr bwMode="auto">
          <a:xfrm>
            <a:off x="73025" y="3787775"/>
            <a:ext cx="1266825" cy="336550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1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1600">
                <a:solidFill>
                  <a:schemeClr val="bg2"/>
                </a:solidFill>
                <a:latin typeface="Tahoma" panose="020B0604030504040204" pitchFamily="34" charset="0"/>
              </a:rPr>
              <a:t>’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54293" name="Text Box 201"/>
          <p:cNvSpPr txBox="1">
            <a:spLocks noChangeArrowheads="1"/>
          </p:cNvSpPr>
          <p:nvPr/>
        </p:nvSpPr>
        <p:spPr bwMode="auto">
          <a:xfrm>
            <a:off x="73025" y="1412875"/>
            <a:ext cx="1538288" cy="10699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2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c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Ab</a:t>
            </a:r>
          </a:p>
        </p:txBody>
      </p:sp>
      <p:sp>
        <p:nvSpPr>
          <p:cNvPr id="54294" name="Text Box 202"/>
          <p:cNvSpPr txBox="1">
            <a:spLocks noChangeArrowheads="1"/>
          </p:cNvSpPr>
          <p:nvPr/>
        </p:nvSpPr>
        <p:spPr bwMode="auto">
          <a:xfrm>
            <a:off x="1944688" y="1773238"/>
            <a:ext cx="1512887" cy="825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3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c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54295" name="Text Box 203"/>
          <p:cNvSpPr txBox="1">
            <a:spLocks noChangeArrowheads="1"/>
          </p:cNvSpPr>
          <p:nvPr/>
        </p:nvSpPr>
        <p:spPr bwMode="auto">
          <a:xfrm>
            <a:off x="360363" y="692150"/>
            <a:ext cx="1193800" cy="336550"/>
          </a:xfrm>
          <a:prstGeom prst="rect">
            <a:avLst/>
          </a:prstGeom>
          <a:solidFill>
            <a:srgbClr val="F7F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4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54296" name="Text Box 204"/>
          <p:cNvSpPr txBox="1">
            <a:spLocks noChangeArrowheads="1"/>
          </p:cNvSpPr>
          <p:nvPr/>
        </p:nvSpPr>
        <p:spPr bwMode="auto">
          <a:xfrm>
            <a:off x="2017713" y="3068638"/>
            <a:ext cx="1511300" cy="825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5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d</a:t>
            </a:r>
          </a:p>
        </p:txBody>
      </p:sp>
      <p:sp>
        <p:nvSpPr>
          <p:cNvPr id="54297" name="Text Box 205"/>
          <p:cNvSpPr txBox="1">
            <a:spLocks noChangeArrowheads="1"/>
          </p:cNvSpPr>
          <p:nvPr/>
        </p:nvSpPr>
        <p:spPr bwMode="auto">
          <a:xfrm>
            <a:off x="2017713" y="4148138"/>
            <a:ext cx="1538287" cy="58102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7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e</a:t>
            </a:r>
          </a:p>
        </p:txBody>
      </p:sp>
      <p:sp>
        <p:nvSpPr>
          <p:cNvPr id="54298" name="Text Box 206"/>
          <p:cNvSpPr txBox="1">
            <a:spLocks noChangeArrowheads="1"/>
          </p:cNvSpPr>
          <p:nvPr/>
        </p:nvSpPr>
        <p:spPr bwMode="auto">
          <a:xfrm>
            <a:off x="73025" y="4292600"/>
            <a:ext cx="1182688" cy="336550"/>
          </a:xfrm>
          <a:prstGeom prst="rect">
            <a:avLst/>
          </a:prstGeom>
          <a:solidFill>
            <a:srgbClr val="F7F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8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  d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54299" name="Text Box 207"/>
          <p:cNvSpPr txBox="1">
            <a:spLocks noChangeArrowheads="1"/>
          </p:cNvSpPr>
          <p:nvPr/>
        </p:nvSpPr>
        <p:spPr bwMode="auto">
          <a:xfrm>
            <a:off x="2017713" y="5013325"/>
            <a:ext cx="1538287" cy="581025"/>
          </a:xfrm>
          <a:prstGeom prst="rect">
            <a:avLst/>
          </a:prstGeom>
          <a:solidFill>
            <a:srgbClr val="F7F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9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e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54300" name="Text Box 208"/>
          <p:cNvSpPr txBox="1">
            <a:spLocks noChangeArrowheads="1"/>
          </p:cNvSpPr>
          <p:nvPr/>
        </p:nvSpPr>
        <p:spPr bwMode="auto">
          <a:xfrm>
            <a:off x="2089150" y="1123950"/>
            <a:ext cx="1390650" cy="336550"/>
          </a:xfrm>
          <a:prstGeom prst="rect">
            <a:avLst/>
          </a:prstGeom>
          <a:solidFill>
            <a:srgbClr val="F7F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6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A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54301" name="Text Box 209"/>
          <p:cNvSpPr txBox="1">
            <a:spLocks noChangeArrowheads="1"/>
          </p:cNvSpPr>
          <p:nvPr/>
        </p:nvSpPr>
        <p:spPr bwMode="auto">
          <a:xfrm>
            <a:off x="1584325" y="16287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A</a:t>
            </a:r>
          </a:p>
        </p:txBody>
      </p:sp>
      <p:sp>
        <p:nvSpPr>
          <p:cNvPr id="54302" name="Line 210"/>
          <p:cNvSpPr>
            <a:spLocks noChangeShapeType="1"/>
          </p:cNvSpPr>
          <p:nvPr/>
        </p:nvSpPr>
        <p:spPr bwMode="auto">
          <a:xfrm flipH="1" flipV="1">
            <a:off x="936625" y="1052513"/>
            <a:ext cx="3175" cy="33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4303" name="Text Box 211"/>
          <p:cNvSpPr txBox="1">
            <a:spLocks noChangeArrowheads="1"/>
          </p:cNvSpPr>
          <p:nvPr/>
        </p:nvSpPr>
        <p:spPr bwMode="auto">
          <a:xfrm>
            <a:off x="576263" y="1052513"/>
            <a:ext cx="31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b</a:t>
            </a:r>
          </a:p>
        </p:txBody>
      </p:sp>
      <p:grpSp>
        <p:nvGrpSpPr>
          <p:cNvPr id="54304" name="Group 212"/>
          <p:cNvGrpSpPr>
            <a:grpSpLocks/>
          </p:cNvGrpSpPr>
          <p:nvPr/>
        </p:nvGrpSpPr>
        <p:grpSpPr bwMode="auto">
          <a:xfrm>
            <a:off x="2736850" y="4581525"/>
            <a:ext cx="387350" cy="438150"/>
            <a:chOff x="4704" y="3213"/>
            <a:chExt cx="251" cy="341"/>
          </a:xfrm>
        </p:grpSpPr>
        <p:sp>
          <p:nvSpPr>
            <p:cNvPr id="54320" name="Line 213"/>
            <p:cNvSpPr>
              <a:spLocks noChangeShapeType="1"/>
            </p:cNvSpPr>
            <p:nvPr/>
          </p:nvSpPr>
          <p:spPr bwMode="auto">
            <a:xfrm>
              <a:off x="4704" y="321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4321" name="Text Box 214"/>
            <p:cNvSpPr txBox="1">
              <a:spLocks noChangeArrowheads="1"/>
            </p:cNvSpPr>
            <p:nvPr/>
          </p:nvSpPr>
          <p:spPr bwMode="auto">
            <a:xfrm>
              <a:off x="4777" y="3292"/>
              <a:ext cx="1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FFFF00"/>
                  </a:solidFill>
                  <a:ea typeface="仿宋_GB2312" pitchFamily="49" charset="-122"/>
                </a:rPr>
                <a:t>e</a:t>
              </a:r>
            </a:p>
          </p:txBody>
        </p:sp>
      </p:grpSp>
      <p:sp>
        <p:nvSpPr>
          <p:cNvPr id="54305" name="Line 215"/>
          <p:cNvSpPr>
            <a:spLocks noChangeShapeType="1"/>
          </p:cNvSpPr>
          <p:nvPr/>
        </p:nvSpPr>
        <p:spPr bwMode="auto">
          <a:xfrm>
            <a:off x="2736850" y="38608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4306" name="Text Box 216"/>
          <p:cNvSpPr txBox="1">
            <a:spLocks noChangeArrowheads="1"/>
          </p:cNvSpPr>
          <p:nvPr/>
        </p:nvSpPr>
        <p:spPr bwMode="auto">
          <a:xfrm>
            <a:off x="2736850" y="38608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54307" name="Line 217"/>
          <p:cNvSpPr>
            <a:spLocks noChangeShapeType="1"/>
          </p:cNvSpPr>
          <p:nvPr/>
        </p:nvSpPr>
        <p:spPr bwMode="auto">
          <a:xfrm>
            <a:off x="792163" y="34290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4308" name="Text Box 218"/>
          <p:cNvSpPr txBox="1">
            <a:spLocks noChangeArrowheads="1"/>
          </p:cNvSpPr>
          <p:nvPr/>
        </p:nvSpPr>
        <p:spPr bwMode="auto">
          <a:xfrm>
            <a:off x="865188" y="33559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S</a:t>
            </a:r>
          </a:p>
        </p:txBody>
      </p:sp>
      <p:sp>
        <p:nvSpPr>
          <p:cNvPr id="54309" name="Line 219"/>
          <p:cNvSpPr>
            <a:spLocks noChangeShapeType="1"/>
          </p:cNvSpPr>
          <p:nvPr/>
        </p:nvSpPr>
        <p:spPr bwMode="auto">
          <a:xfrm flipV="1">
            <a:off x="796925" y="24923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4310" name="Text Box 220"/>
          <p:cNvSpPr txBox="1">
            <a:spLocks noChangeArrowheads="1"/>
          </p:cNvSpPr>
          <p:nvPr/>
        </p:nvSpPr>
        <p:spPr bwMode="auto">
          <a:xfrm>
            <a:off x="792163" y="24923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a</a:t>
            </a:r>
          </a:p>
        </p:txBody>
      </p:sp>
      <p:grpSp>
        <p:nvGrpSpPr>
          <p:cNvPr id="54311" name="Group 221"/>
          <p:cNvGrpSpPr>
            <a:grpSpLocks/>
          </p:cNvGrpSpPr>
          <p:nvPr/>
        </p:nvGrpSpPr>
        <p:grpSpPr bwMode="auto">
          <a:xfrm>
            <a:off x="2809875" y="2565400"/>
            <a:ext cx="341313" cy="533400"/>
            <a:chOff x="2592" y="3309"/>
            <a:chExt cx="268" cy="336"/>
          </a:xfrm>
        </p:grpSpPr>
        <p:sp>
          <p:nvSpPr>
            <p:cNvPr id="54318" name="Line 222"/>
            <p:cNvSpPr>
              <a:spLocks noChangeShapeType="1"/>
            </p:cNvSpPr>
            <p:nvPr/>
          </p:nvSpPr>
          <p:spPr bwMode="auto">
            <a:xfrm>
              <a:off x="2592" y="3309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54319" name="Text Box 223"/>
            <p:cNvSpPr txBox="1">
              <a:spLocks noChangeArrowheads="1"/>
            </p:cNvSpPr>
            <p:nvPr/>
          </p:nvSpPr>
          <p:spPr bwMode="auto">
            <a:xfrm>
              <a:off x="2644" y="337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FFFF00"/>
                  </a:solidFill>
                  <a:ea typeface="仿宋_GB2312" pitchFamily="49" charset="-122"/>
                </a:rPr>
                <a:t>c</a:t>
              </a:r>
            </a:p>
          </p:txBody>
        </p:sp>
      </p:grpSp>
      <p:sp>
        <p:nvSpPr>
          <p:cNvPr id="54312" name="Text Box 224"/>
          <p:cNvSpPr txBox="1">
            <a:spLocks noChangeArrowheads="1"/>
          </p:cNvSpPr>
          <p:nvPr/>
        </p:nvSpPr>
        <p:spPr bwMode="auto">
          <a:xfrm>
            <a:off x="1441450" y="3644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d</a:t>
            </a:r>
          </a:p>
        </p:txBody>
      </p:sp>
      <p:sp>
        <p:nvSpPr>
          <p:cNvPr id="54313" name="Text Box 225"/>
          <p:cNvSpPr txBox="1">
            <a:spLocks noChangeArrowheads="1"/>
          </p:cNvSpPr>
          <p:nvPr/>
        </p:nvSpPr>
        <p:spPr bwMode="auto">
          <a:xfrm>
            <a:off x="2881313" y="14128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rgbClr val="FFFF00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54314" name="Line 226"/>
          <p:cNvSpPr>
            <a:spLocks noChangeShapeType="1"/>
          </p:cNvSpPr>
          <p:nvPr/>
        </p:nvSpPr>
        <p:spPr bwMode="auto">
          <a:xfrm flipH="1" flipV="1">
            <a:off x="2809875" y="1484313"/>
            <a:ext cx="3175" cy="33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4315" name="Line 227"/>
          <p:cNvSpPr>
            <a:spLocks noChangeShapeType="1"/>
          </p:cNvSpPr>
          <p:nvPr/>
        </p:nvSpPr>
        <p:spPr bwMode="auto">
          <a:xfrm>
            <a:off x="1584325" y="20605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54316" name="Line 228"/>
          <p:cNvSpPr>
            <a:spLocks noChangeShapeType="1"/>
          </p:cNvSpPr>
          <p:nvPr/>
        </p:nvSpPr>
        <p:spPr bwMode="auto">
          <a:xfrm flipH="1">
            <a:off x="1225550" y="3573463"/>
            <a:ext cx="792163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24231" name="AutoShape 23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Return">
            <a:avLst/>
          </a:prstGeom>
          <a:solidFill>
            <a:srgbClr val="0D1CAF">
              <a:alpha val="8980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9" grpId="0"/>
      <p:bldP spid="1024013" grpId="0"/>
      <p:bldP spid="1024014" grpId="0"/>
      <p:bldP spid="1024015" grpId="0"/>
      <p:bldP spid="1024016" grpId="0"/>
      <p:bldP spid="1024017" grpId="0"/>
      <p:bldP spid="1024018" grpId="0"/>
      <p:bldP spid="1024026" grpId="0"/>
      <p:bldP spid="1024027" grpId="0"/>
      <p:bldP spid="1024034" grpId="0"/>
      <p:bldP spid="10242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80772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由栈顶状态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和当前输入符号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a 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决定 </a:t>
            </a:r>
            <a:r>
              <a:rPr lang="en-US" altLang="zh-CN" sz="2400">
                <a:solidFill>
                  <a:schemeClr val="bg2"/>
                </a:solidFill>
              </a:rPr>
              <a:t>ACTION[</a:t>
            </a:r>
            <a:r>
              <a:rPr lang="en-US" altLang="zh-CN" sz="2400">
                <a:solidFill>
                  <a:srgbClr val="FF0000"/>
                </a:solidFill>
              </a:rPr>
              <a:t>i,a</a:t>
            </a:r>
            <a:r>
              <a:rPr lang="en-US" altLang="zh-CN" sz="2400">
                <a:solidFill>
                  <a:schemeClr val="bg2"/>
                </a:solidFill>
              </a:rPr>
              <a:t>]</a:t>
            </a:r>
            <a:r>
              <a:rPr lang="zh-CN" altLang="en-US" sz="2400">
                <a:solidFill>
                  <a:schemeClr val="bg2"/>
                </a:solidFill>
              </a:rPr>
              <a:t>：</a:t>
            </a:r>
            <a:r>
              <a:rPr lang="zh-CN" altLang="en-US" sz="2400">
                <a:solidFill>
                  <a:srgbClr val="E5FEAE"/>
                </a:solidFill>
              </a:rPr>
              <a:t> </a:t>
            </a: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04800" y="11430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移进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zh-CN" altLang="en-US" sz="28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归约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zh-CN" altLang="en-US" sz="28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zh-CN" altLang="en-US" sz="28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zh-CN" altLang="en-US" sz="28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接受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acc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en-US" altLang="zh-CN" sz="28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报错</a:t>
            </a: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684213" y="1628775"/>
            <a:ext cx="7391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Sj </a:t>
            </a: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：</a:t>
            </a:r>
            <a:r>
              <a:rPr lang="zh-CN" altLang="en-US" sz="2400">
                <a:ea typeface="楷体_GB2312" pitchFamily="49" charset="-122"/>
              </a:rPr>
              <a:t>把</a:t>
            </a: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j</a:t>
            </a:r>
            <a:r>
              <a:rPr lang="zh-CN" altLang="en-US" sz="2400">
                <a:ea typeface="楷体_GB2312" pitchFamily="49" charset="-122"/>
              </a:rPr>
              <a:t>移入到状态栈，把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移入到文法符号栈</a:t>
            </a:r>
          </a:p>
        </p:txBody>
      </p:sp>
      <p:sp>
        <p:nvSpPr>
          <p:cNvPr id="858118" name="Text Box 6"/>
          <p:cNvSpPr txBox="1">
            <a:spLocks noChangeArrowheads="1"/>
          </p:cNvSpPr>
          <p:nvPr/>
        </p:nvSpPr>
        <p:spPr bwMode="auto">
          <a:xfrm>
            <a:off x="0" y="2590800"/>
            <a:ext cx="9144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在栈顶形成句柄为</a:t>
            </a: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β</a:t>
            </a: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时</a:t>
            </a:r>
            <a:r>
              <a:rPr lang="zh-CN" altLang="en-US" sz="2400">
                <a:ea typeface="楷体_GB2312" pitchFamily="49" charset="-122"/>
              </a:rPr>
              <a:t>：即文法中有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A—&gt; β</a:t>
            </a:r>
            <a:r>
              <a:rPr lang="zh-CN" altLang="en-US" sz="2400">
                <a:ea typeface="楷体_GB2312" pitchFamily="49" charset="-122"/>
              </a:rPr>
              <a:t>的产生式，则从状态栈和文法符号栈中各</a:t>
            </a: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弹出</a:t>
            </a: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|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β|</a:t>
            </a:r>
            <a:r>
              <a:rPr lang="zh-CN" altLang="en-US" sz="2400">
                <a:ea typeface="楷体_GB2312" pitchFamily="49" charset="-122"/>
              </a:rPr>
              <a:t>个符号，并把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移入符号栈</a:t>
            </a: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状态的</a:t>
            </a: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转移</a:t>
            </a:r>
            <a:r>
              <a:rPr lang="zh-CN" altLang="en-US" sz="2400">
                <a:ea typeface="楷体_GB2312" pitchFamily="49" charset="-122"/>
              </a:rPr>
              <a:t>：设当前状态栈的栈顶为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S’</a:t>
            </a:r>
            <a:r>
              <a:rPr lang="zh-CN" altLang="en-US" sz="2400">
                <a:ea typeface="楷体_GB2312" pitchFamily="49" charset="-122"/>
              </a:rPr>
              <a:t>， </a:t>
            </a:r>
            <a:r>
              <a:rPr kumimoji="0" lang="en-US" altLang="zh-CN" sz="2400" b="0">
                <a:ea typeface="楷体_GB2312" pitchFamily="49" charset="-122"/>
                <a:sym typeface="Symbol" panose="05050102010706020507" pitchFamily="18" charset="2"/>
              </a:rPr>
              <a:t>GOTO[ 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  <a:sym typeface="Symbol" panose="05050102010706020507" pitchFamily="18" charset="2"/>
              </a:rPr>
              <a:t>S’,A</a:t>
            </a:r>
            <a:r>
              <a:rPr kumimoji="0" lang="en-US" altLang="zh-CN" sz="2400" b="0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0" lang="zh-CN" altLang="en-US" sz="2400">
                <a:ea typeface="楷体_GB2312" pitchFamily="49" charset="-122"/>
                <a:sym typeface="Symbol" panose="05050102010706020507" pitchFamily="18" charset="2"/>
              </a:rPr>
              <a:t>为新的栈顶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0" y="4419600"/>
            <a:ext cx="8686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>
                <a:solidFill>
                  <a:srgbClr val="E5FEAE"/>
                </a:solidFill>
              </a:rPr>
              <a:t>      </a:t>
            </a:r>
            <a:r>
              <a:rPr lang="zh-CN" altLang="en-US" sz="2400">
                <a:solidFill>
                  <a:srgbClr val="E5FEAE"/>
                </a:solidFill>
                <a:latin typeface="楷体_GB2312" pitchFamily="49" charset="-122"/>
                <a:ea typeface="楷体_GB2312" pitchFamily="49" charset="-122"/>
              </a:rPr>
              <a:t>符号栈中只剩开始符号</a:t>
            </a:r>
            <a:r>
              <a:rPr lang="en-US" altLang="zh-CN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rgbClr val="E5FEAE"/>
                </a:solidFill>
                <a:latin typeface="楷体_GB2312" pitchFamily="49" charset="-122"/>
                <a:ea typeface="楷体_GB2312" pitchFamily="49" charset="-122"/>
              </a:rPr>
              <a:t>输入符是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‘</a:t>
            </a:r>
            <a:r>
              <a:rPr lang="en-US" altLang="zh-CN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’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：分析成功</a:t>
            </a:r>
          </a:p>
        </p:txBody>
      </p:sp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250825" y="5661025"/>
            <a:ext cx="8686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</a:rPr>
              <a:t>当遇到状态栈顶为某一状态时出现不该遇到的文法符号</a:t>
            </a:r>
            <a:r>
              <a:rPr lang="zh-CN" altLang="en-US" sz="2400">
                <a:ea typeface="楷体_GB2312" pitchFamily="49" charset="-122"/>
              </a:rPr>
              <a:t>：则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报错</a:t>
            </a:r>
            <a:r>
              <a:rPr lang="zh-CN" altLang="en-US" sz="2400">
                <a:ea typeface="楷体_GB2312" pitchFamily="49" charset="-122"/>
              </a:rPr>
              <a:t>，说明输入串不是句子</a:t>
            </a:r>
          </a:p>
        </p:txBody>
      </p:sp>
      <p:sp>
        <p:nvSpPr>
          <p:cNvPr id="858122" name="Text Box 10"/>
          <p:cNvSpPr txBox="1">
            <a:spLocks noChangeArrowheads="1"/>
          </p:cNvSpPr>
          <p:nvPr/>
        </p:nvSpPr>
        <p:spPr bwMode="auto">
          <a:xfrm>
            <a:off x="8070850" y="0"/>
            <a:ext cx="10731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P94</a:t>
            </a:r>
          </a:p>
        </p:txBody>
      </p:sp>
      <p:sp>
        <p:nvSpPr>
          <p:cNvPr id="85812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2195513" y="31750"/>
            <a:ext cx="5149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5.2.3</a:t>
            </a:r>
            <a:r>
              <a:rPr lang="en-US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LR(0)</a:t>
            </a:r>
            <a:r>
              <a:rPr lang="zh-CN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8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8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8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8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8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6" grpId="0" build="p" autoUpdateAnimBg="0"/>
      <p:bldP spid="858117" grpId="0" autoUpdateAnimBg="0"/>
      <p:bldP spid="858118" grpId="0" autoUpdateAnimBg="0"/>
      <p:bldP spid="858119" grpId="0" autoUpdateAnimBg="0"/>
      <p:bldP spid="858120" grpId="0" autoUpdateAnimBg="0"/>
      <p:bldP spid="858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616373B-A7D5-4260-8A01-2ECB577DB2B0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lang="zh-CN" altLang="en-US" sz="1400"/>
              <a:t> 页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ea typeface="楷体_GB2312" pitchFamily="49" charset="-122"/>
              </a:rPr>
              <a:t>LR</a:t>
            </a:r>
            <a:r>
              <a:rPr lang="zh-CN" altLang="en-US" sz="4000">
                <a:ea typeface="楷体_GB2312" pitchFamily="49" charset="-122"/>
              </a:rPr>
              <a:t>分析法</a:t>
            </a:r>
          </a:p>
        </p:txBody>
      </p:sp>
      <p:sp>
        <p:nvSpPr>
          <p:cNvPr id="989189" name="Rectangle 5"/>
          <p:cNvSpPr>
            <a:spLocks noChangeArrowheads="1"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适用于分析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）文法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相当大的一类上下文无关文法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分析方法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最广义的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无回溯的移进归约分析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主要特征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文法限制少、错误定位准确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效率较高、易于实现自动生成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8919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A995ADE6-05A7-4E7D-B01C-BADB4224F30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r>
              <a:rPr lang="zh-CN" altLang="en-US" sz="1400"/>
              <a:t> 页</a:t>
            </a:r>
          </a:p>
        </p:txBody>
      </p:sp>
      <p:sp>
        <p:nvSpPr>
          <p:cNvPr id="1021954" name="Rectangle 2"/>
          <p:cNvSpPr>
            <a:spLocks noChangeArrowheads="1"/>
          </p:cNvSpPr>
          <p:nvPr/>
        </p:nvSpPr>
        <p:spPr bwMode="auto">
          <a:xfrm>
            <a:off x="0" y="620713"/>
            <a:ext cx="8893175" cy="6237287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rgbClr val="990099"/>
                </a:solidFill>
              </a:rPr>
              <a:t>Step  </a:t>
            </a:r>
            <a:r>
              <a:rPr lang="zh-CN" altLang="en-US" sz="2800">
                <a:solidFill>
                  <a:srgbClr val="990099"/>
                </a:solidFill>
              </a:rPr>
              <a:t>状态     符号栈    余留输入串	       </a:t>
            </a:r>
            <a:r>
              <a:rPr lang="en-US" altLang="zh-CN" sz="2800">
                <a:solidFill>
                  <a:srgbClr val="990099"/>
                </a:solidFill>
              </a:rPr>
              <a:t>action      goto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1        0                 #            </a:t>
            </a:r>
            <a:r>
              <a:rPr lang="en-US" altLang="zh-CN" sz="2800">
                <a:solidFill>
                  <a:srgbClr val="CC0099"/>
                </a:solidFill>
              </a:rPr>
              <a:t>abbcde#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2        0                 #               bbcde#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3        02              #a                bcde#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4        02              #a                 bcde#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5        023            #aA                 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6        02              #a                    cde#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7        023            #aA                   de#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8        0235          #aAc                    e#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9        0235          #aAc                    e#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bg2"/>
                </a:solidFill>
              </a:rPr>
              <a:t>10      02357        #aAcB                   #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11     0                #                             #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6346825" y="109061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s2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  <a:endParaRPr kumimoji="0" lang="en-US" altLang="zh-CN" sz="2400">
              <a:solidFill>
                <a:schemeClr val="bg2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1368425" y="1677988"/>
            <a:ext cx="3032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59" name="Rectangle 7"/>
          <p:cNvSpPr>
            <a:spLocks noChangeArrowheads="1"/>
          </p:cNvSpPr>
          <p:nvPr/>
        </p:nvSpPr>
        <p:spPr bwMode="auto">
          <a:xfrm>
            <a:off x="3097213" y="1628775"/>
            <a:ext cx="214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021960" name="Rectangle 8"/>
          <p:cNvSpPr>
            <a:spLocks noChangeArrowheads="1"/>
          </p:cNvSpPr>
          <p:nvPr/>
        </p:nvSpPr>
        <p:spPr bwMode="auto">
          <a:xfrm>
            <a:off x="6337300" y="1557338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s4</a:t>
            </a: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>
            <a:off x="1541463" y="2174875"/>
            <a:ext cx="301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4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62" name="Rectangle 10"/>
          <p:cNvSpPr>
            <a:spLocks noChangeArrowheads="1"/>
          </p:cNvSpPr>
          <p:nvPr/>
        </p:nvSpPr>
        <p:spPr bwMode="auto">
          <a:xfrm>
            <a:off x="3149600" y="2185988"/>
            <a:ext cx="234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021963" name="Rectangle 11"/>
          <p:cNvSpPr>
            <a:spLocks noChangeArrowheads="1"/>
          </p:cNvSpPr>
          <p:nvPr/>
        </p:nvSpPr>
        <p:spPr bwMode="auto">
          <a:xfrm>
            <a:off x="6337300" y="2133600"/>
            <a:ext cx="37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0000"/>
                </a:solidFill>
              </a:rPr>
              <a:t>r2</a:t>
            </a:r>
          </a:p>
        </p:txBody>
      </p:sp>
      <p:sp>
        <p:nvSpPr>
          <p:cNvPr id="1021964" name="Rectangle 12"/>
          <p:cNvSpPr>
            <a:spLocks noChangeArrowheads="1"/>
          </p:cNvSpPr>
          <p:nvPr/>
        </p:nvSpPr>
        <p:spPr bwMode="auto">
          <a:xfrm>
            <a:off x="3095625" y="2709863"/>
            <a:ext cx="2936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021965" name="Rectangle 13"/>
          <p:cNvSpPr>
            <a:spLocks noChangeArrowheads="1"/>
          </p:cNvSpPr>
          <p:nvPr/>
        </p:nvSpPr>
        <p:spPr bwMode="auto">
          <a:xfrm>
            <a:off x="1512888" y="2709863"/>
            <a:ext cx="30321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66" name="Rectangle 14"/>
          <p:cNvSpPr>
            <a:spLocks noChangeArrowheads="1"/>
          </p:cNvSpPr>
          <p:nvPr/>
        </p:nvSpPr>
        <p:spPr bwMode="auto">
          <a:xfrm>
            <a:off x="6264275" y="2636838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s6</a:t>
            </a:r>
          </a:p>
        </p:txBody>
      </p:sp>
      <p:sp>
        <p:nvSpPr>
          <p:cNvPr id="1021967" name="Rectangle 15"/>
          <p:cNvSpPr>
            <a:spLocks noChangeArrowheads="1"/>
          </p:cNvSpPr>
          <p:nvPr/>
        </p:nvSpPr>
        <p:spPr bwMode="auto">
          <a:xfrm>
            <a:off x="3354388" y="3240000"/>
            <a:ext cx="2349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021968" name="Rectangle 16"/>
          <p:cNvSpPr>
            <a:spLocks noChangeArrowheads="1"/>
          </p:cNvSpPr>
          <p:nvPr/>
        </p:nvSpPr>
        <p:spPr bwMode="auto">
          <a:xfrm>
            <a:off x="1682750" y="3204000"/>
            <a:ext cx="3032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6264275" y="3141663"/>
            <a:ext cx="37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0000"/>
                </a:solidFill>
              </a:rPr>
              <a:t>r3</a:t>
            </a:r>
          </a:p>
        </p:txBody>
      </p:sp>
      <p:sp>
        <p:nvSpPr>
          <p:cNvPr id="1021970" name="Rectangle 18"/>
          <p:cNvSpPr>
            <a:spLocks noChangeArrowheads="1"/>
          </p:cNvSpPr>
          <p:nvPr/>
        </p:nvSpPr>
        <p:spPr bwMode="auto">
          <a:xfrm>
            <a:off x="7848600" y="2133600"/>
            <a:ext cx="214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1971" name="Rectangle 19"/>
          <p:cNvSpPr>
            <a:spLocks noChangeArrowheads="1"/>
          </p:cNvSpPr>
          <p:nvPr/>
        </p:nvSpPr>
        <p:spPr bwMode="auto">
          <a:xfrm>
            <a:off x="3095625" y="3729038"/>
            <a:ext cx="2936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021972" name="Rectangle 20"/>
          <p:cNvSpPr>
            <a:spLocks noChangeArrowheads="1"/>
          </p:cNvSpPr>
          <p:nvPr/>
        </p:nvSpPr>
        <p:spPr bwMode="auto">
          <a:xfrm>
            <a:off x="7848600" y="3068638"/>
            <a:ext cx="214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1973" name="Rectangle 21"/>
          <p:cNvSpPr>
            <a:spLocks noChangeArrowheads="1"/>
          </p:cNvSpPr>
          <p:nvPr/>
        </p:nvSpPr>
        <p:spPr bwMode="auto">
          <a:xfrm>
            <a:off x="1512888" y="3717925"/>
            <a:ext cx="3032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74" name="Rectangle 22"/>
          <p:cNvSpPr>
            <a:spLocks noChangeArrowheads="1"/>
          </p:cNvSpPr>
          <p:nvPr/>
        </p:nvSpPr>
        <p:spPr bwMode="auto">
          <a:xfrm>
            <a:off x="6264275" y="3644900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s5</a:t>
            </a:r>
          </a:p>
        </p:txBody>
      </p:sp>
      <p:sp>
        <p:nvSpPr>
          <p:cNvPr id="1021975" name="Rectangle 23"/>
          <p:cNvSpPr>
            <a:spLocks noChangeArrowheads="1"/>
          </p:cNvSpPr>
          <p:nvPr/>
        </p:nvSpPr>
        <p:spPr bwMode="auto">
          <a:xfrm>
            <a:off x="3348038" y="4221163"/>
            <a:ext cx="193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21976" name="Rectangle 24"/>
          <p:cNvSpPr>
            <a:spLocks noChangeArrowheads="1"/>
          </p:cNvSpPr>
          <p:nvPr/>
        </p:nvSpPr>
        <p:spPr bwMode="auto">
          <a:xfrm>
            <a:off x="1692275" y="4243388"/>
            <a:ext cx="3032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6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77" name="Rectangle 25"/>
          <p:cNvSpPr>
            <a:spLocks noChangeArrowheads="1"/>
          </p:cNvSpPr>
          <p:nvPr/>
        </p:nvSpPr>
        <p:spPr bwMode="auto">
          <a:xfrm>
            <a:off x="6264275" y="423386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s8</a:t>
            </a:r>
          </a:p>
        </p:txBody>
      </p:sp>
      <p:sp>
        <p:nvSpPr>
          <p:cNvPr id="1021978" name="Rectangle 26"/>
          <p:cNvSpPr>
            <a:spLocks noChangeArrowheads="1"/>
          </p:cNvSpPr>
          <p:nvPr/>
        </p:nvSpPr>
        <p:spPr bwMode="auto">
          <a:xfrm>
            <a:off x="3529013" y="4779963"/>
            <a:ext cx="2349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1021979" name="Rectangle 27"/>
          <p:cNvSpPr>
            <a:spLocks noChangeArrowheads="1"/>
          </p:cNvSpPr>
          <p:nvPr/>
        </p:nvSpPr>
        <p:spPr bwMode="auto">
          <a:xfrm>
            <a:off x="1871663" y="4724400"/>
            <a:ext cx="3032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80" name="Rectangle 28"/>
          <p:cNvSpPr>
            <a:spLocks noChangeArrowheads="1"/>
          </p:cNvSpPr>
          <p:nvPr/>
        </p:nvSpPr>
        <p:spPr bwMode="auto">
          <a:xfrm>
            <a:off x="6264275" y="4725988"/>
            <a:ext cx="37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0000"/>
                </a:solidFill>
              </a:rPr>
              <a:t>r4</a:t>
            </a:r>
          </a:p>
        </p:txBody>
      </p:sp>
      <p:sp>
        <p:nvSpPr>
          <p:cNvPr id="1021981" name="Rectangle 29"/>
          <p:cNvSpPr>
            <a:spLocks noChangeArrowheads="1"/>
          </p:cNvSpPr>
          <p:nvPr/>
        </p:nvSpPr>
        <p:spPr bwMode="auto">
          <a:xfrm>
            <a:off x="3529013" y="5302250"/>
            <a:ext cx="2730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021982" name="Rectangle 30"/>
          <p:cNvSpPr>
            <a:spLocks noChangeArrowheads="1"/>
          </p:cNvSpPr>
          <p:nvPr/>
        </p:nvSpPr>
        <p:spPr bwMode="auto">
          <a:xfrm>
            <a:off x="7848600" y="4725988"/>
            <a:ext cx="214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21983" name="Rectangle 31"/>
          <p:cNvSpPr>
            <a:spLocks noChangeArrowheads="1"/>
          </p:cNvSpPr>
          <p:nvPr/>
        </p:nvSpPr>
        <p:spPr bwMode="auto">
          <a:xfrm>
            <a:off x="1928813" y="5284788"/>
            <a:ext cx="30321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84" name="Rectangle 32"/>
          <p:cNvSpPr>
            <a:spLocks noChangeArrowheads="1"/>
          </p:cNvSpPr>
          <p:nvPr/>
        </p:nvSpPr>
        <p:spPr bwMode="auto">
          <a:xfrm>
            <a:off x="6264275" y="5229225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s9</a:t>
            </a:r>
          </a:p>
        </p:txBody>
      </p:sp>
      <p:sp>
        <p:nvSpPr>
          <p:cNvPr id="1021985" name="Rectangle 33"/>
          <p:cNvSpPr>
            <a:spLocks noChangeArrowheads="1"/>
          </p:cNvSpPr>
          <p:nvPr/>
        </p:nvSpPr>
        <p:spPr bwMode="auto">
          <a:xfrm>
            <a:off x="3744913" y="5788025"/>
            <a:ext cx="1936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1021986" name="Rectangle 34"/>
          <p:cNvSpPr>
            <a:spLocks noChangeArrowheads="1"/>
          </p:cNvSpPr>
          <p:nvPr/>
        </p:nvSpPr>
        <p:spPr bwMode="auto">
          <a:xfrm>
            <a:off x="2016125" y="5788025"/>
            <a:ext cx="3032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9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87" name="Rectangle 35"/>
          <p:cNvSpPr>
            <a:spLocks noChangeArrowheads="1"/>
          </p:cNvSpPr>
          <p:nvPr/>
        </p:nvSpPr>
        <p:spPr bwMode="auto">
          <a:xfrm>
            <a:off x="6264275" y="5745163"/>
            <a:ext cx="37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0000"/>
                </a:solidFill>
              </a:rPr>
              <a:t>r1</a:t>
            </a:r>
          </a:p>
        </p:txBody>
      </p:sp>
      <p:sp>
        <p:nvSpPr>
          <p:cNvPr id="1021988" name="Rectangle 36"/>
          <p:cNvSpPr>
            <a:spLocks noChangeArrowheads="1"/>
          </p:cNvSpPr>
          <p:nvPr/>
        </p:nvSpPr>
        <p:spPr bwMode="auto">
          <a:xfrm>
            <a:off x="2916238" y="6292850"/>
            <a:ext cx="2349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21989" name="Rectangle 37"/>
          <p:cNvSpPr>
            <a:spLocks noChangeArrowheads="1"/>
          </p:cNvSpPr>
          <p:nvPr/>
        </p:nvSpPr>
        <p:spPr bwMode="auto">
          <a:xfrm>
            <a:off x="7885113" y="5661025"/>
            <a:ext cx="214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1990" name="Rectangle 38"/>
          <p:cNvSpPr>
            <a:spLocks noChangeArrowheads="1"/>
          </p:cNvSpPr>
          <p:nvPr/>
        </p:nvSpPr>
        <p:spPr bwMode="auto">
          <a:xfrm>
            <a:off x="1258888" y="6292850"/>
            <a:ext cx="3032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1991" name="Rectangle 39"/>
          <p:cNvSpPr>
            <a:spLocks noChangeArrowheads="1"/>
          </p:cNvSpPr>
          <p:nvPr/>
        </p:nvSpPr>
        <p:spPr bwMode="auto">
          <a:xfrm>
            <a:off x="6227763" y="6249988"/>
            <a:ext cx="528637" cy="492125"/>
          </a:xfrm>
          <a:prstGeom prst="rect">
            <a:avLst/>
          </a:prstGeom>
          <a:solidFill>
            <a:srgbClr val="F7F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acc</a:t>
            </a:r>
          </a:p>
        </p:txBody>
      </p:sp>
      <p:sp>
        <p:nvSpPr>
          <p:cNvPr id="10219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Return">
            <a:avLst/>
          </a:prstGeom>
          <a:solidFill>
            <a:srgbClr val="0D1CAF">
              <a:alpha val="8980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21995" name="Text Box 43"/>
          <p:cNvSpPr txBox="1">
            <a:spLocks noChangeArrowheads="1"/>
          </p:cNvSpPr>
          <p:nvPr/>
        </p:nvSpPr>
        <p:spPr bwMode="auto">
          <a:xfrm>
            <a:off x="0" y="4868863"/>
            <a:ext cx="9144000" cy="1296987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即文法中有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A—&gt; β</a:t>
            </a:r>
            <a:r>
              <a:rPr lang="zh-CN" altLang="en-US" sz="2400">
                <a:ea typeface="楷体_GB2312" pitchFamily="49" charset="-122"/>
              </a:rPr>
              <a:t>的产生式，则从状态栈和文法符号栈中各弹出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|β|</a:t>
            </a:r>
            <a:r>
              <a:rPr lang="zh-CN" altLang="en-US" sz="2400">
                <a:ea typeface="楷体_GB2312" pitchFamily="49" charset="-122"/>
              </a:rPr>
              <a:t>个符号，并把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移入符号栈</a:t>
            </a: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状态的转移：设当前状态栈的栈顶为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S’</a:t>
            </a:r>
            <a:r>
              <a:rPr lang="zh-CN" altLang="en-US" sz="2400">
                <a:ea typeface="楷体_GB2312" pitchFamily="49" charset="-122"/>
              </a:rPr>
              <a:t>， </a:t>
            </a:r>
            <a:r>
              <a:rPr kumimoji="0" lang="en-US" altLang="zh-CN" sz="2400" b="0">
                <a:ea typeface="楷体_GB2312" pitchFamily="49" charset="-122"/>
                <a:sym typeface="Symbol" panose="05050102010706020507" pitchFamily="18" charset="2"/>
              </a:rPr>
              <a:t>GOTO[ 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  <a:sym typeface="Symbol" panose="05050102010706020507" pitchFamily="18" charset="2"/>
              </a:rPr>
              <a:t>S’,A</a:t>
            </a:r>
            <a:r>
              <a:rPr kumimoji="0" lang="en-US" altLang="zh-CN" sz="2400" b="0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0" lang="zh-CN" altLang="en-US" sz="2400">
                <a:ea typeface="楷体_GB2312" pitchFamily="49" charset="-122"/>
                <a:sym typeface="Symbol" panose="05050102010706020507" pitchFamily="18" charset="2"/>
              </a:rPr>
              <a:t>为新的栈顶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1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2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0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2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21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2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2000"/>
                                        <p:tgtEl>
                                          <p:spTgt spid="10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02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2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2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2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2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0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0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2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02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0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02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8" dur="2000"/>
                                        <p:tgtEl>
                                          <p:spTgt spid="102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10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0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02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2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02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0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02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021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2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2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5" dur="2000"/>
                                        <p:tgtEl>
                                          <p:spTgt spid="10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10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02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02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02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  <p:bldP spid="1021958" grpId="0"/>
      <p:bldP spid="1021959" grpId="0"/>
      <p:bldP spid="1021960" grpId="0"/>
      <p:bldP spid="1021961" grpId="0"/>
      <p:bldP spid="1021962" grpId="0"/>
      <p:bldP spid="1021963" grpId="0"/>
      <p:bldP spid="1021964" grpId="0"/>
      <p:bldP spid="1021965" grpId="0"/>
      <p:bldP spid="1021966" grpId="0"/>
      <p:bldP spid="1021967" grpId="0"/>
      <p:bldP spid="1021968" grpId="0"/>
      <p:bldP spid="1021969" grpId="0"/>
      <p:bldP spid="1021970" grpId="0"/>
      <p:bldP spid="1021971" grpId="0"/>
      <p:bldP spid="1021972" grpId="0"/>
      <p:bldP spid="1021973" grpId="0"/>
      <p:bldP spid="1021974" grpId="0"/>
      <p:bldP spid="1021975" grpId="0"/>
      <p:bldP spid="1021976" grpId="0"/>
      <p:bldP spid="1021977" grpId="0"/>
      <p:bldP spid="1021978" grpId="0"/>
      <p:bldP spid="1021979" grpId="0"/>
      <p:bldP spid="1021980" grpId="0"/>
      <p:bldP spid="1021981" grpId="0"/>
      <p:bldP spid="1021982" grpId="0"/>
      <p:bldP spid="1021983" grpId="0"/>
      <p:bldP spid="1021984" grpId="0"/>
      <p:bldP spid="1021985" grpId="0"/>
      <p:bldP spid="1021986" grpId="0"/>
      <p:bldP spid="1021987" grpId="0"/>
      <p:bldP spid="1021988" grpId="0"/>
      <p:bldP spid="1021989" grpId="0"/>
      <p:bldP spid="1021990" grpId="0"/>
      <p:bldP spid="1021991" grpId="0" animBg="1"/>
      <p:bldP spid="1021993" grpId="0" animBg="1"/>
      <p:bldP spid="1021995" grpId="0" animBg="1"/>
      <p:bldP spid="102199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5795963" y="549275"/>
            <a:ext cx="2305050" cy="2741613"/>
          </a:xfrm>
          <a:prstGeom prst="rect">
            <a:avLst/>
          </a:prstGeom>
          <a:solidFill>
            <a:srgbClr val="F7F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77813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bcde</a:t>
            </a:r>
            <a:endParaRPr lang="en-US" altLang="zh-CN" sz="3200">
              <a:solidFill>
                <a:schemeClr val="bg2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cde</a:t>
            </a:r>
            <a:endParaRPr lang="en-US" altLang="zh-CN">
              <a:ea typeface="楷体_GB2312" pitchFamily="49" charset="-122"/>
            </a:endParaRP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aAc</a:t>
            </a:r>
            <a:r>
              <a:rPr lang="en-US" altLang="zh-CN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endParaRPr lang="en-US" altLang="zh-CN"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rgbClr val="990000"/>
                </a:solidFill>
                <a:ea typeface="楷体_GB2312" pitchFamily="49" charset="-122"/>
                <a:sym typeface="Symbol" panose="05050102010706020507" pitchFamily="18" charset="2"/>
              </a:rPr>
              <a:t>aAcBe</a:t>
            </a:r>
            <a:endParaRPr lang="en-US" altLang="zh-CN">
              <a:solidFill>
                <a:schemeClr val="bg2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50825" y="765175"/>
            <a:ext cx="3924300" cy="44640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Step  </a:t>
            </a:r>
            <a:r>
              <a:rPr lang="zh-CN" altLang="en-US" sz="2000">
                <a:solidFill>
                  <a:schemeClr val="bg2"/>
                </a:solidFill>
              </a:rPr>
              <a:t>状态  符号栈  余留串 </a:t>
            </a:r>
            <a:r>
              <a:rPr lang="en-US" altLang="zh-CN" sz="2000">
                <a:solidFill>
                  <a:schemeClr val="bg2"/>
                </a:solidFill>
              </a:rPr>
              <a:t>action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1     0            </a:t>
            </a:r>
            <a:r>
              <a:rPr lang="en-US" altLang="zh-CN" sz="2000" u="sng">
                <a:solidFill>
                  <a:schemeClr val="bg2"/>
                </a:solidFill>
              </a:rPr>
              <a:t>#</a:t>
            </a:r>
            <a:r>
              <a:rPr lang="en-US" altLang="zh-CN" sz="2000">
                <a:solidFill>
                  <a:schemeClr val="bg2"/>
                </a:solidFill>
              </a:rPr>
              <a:t>       </a:t>
            </a:r>
            <a:r>
              <a:rPr lang="en-US" altLang="zh-CN" sz="2000">
                <a:solidFill>
                  <a:srgbClr val="CC0099"/>
                </a:solidFill>
              </a:rPr>
              <a:t>abbcde#   </a:t>
            </a:r>
            <a:r>
              <a:rPr lang="en-US" altLang="zh-CN" sz="2000">
                <a:solidFill>
                  <a:schemeClr val="bg2"/>
                </a:solidFill>
              </a:rPr>
              <a:t>s2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2     02    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>
                <a:solidFill>
                  <a:schemeClr val="bg2"/>
                </a:solidFill>
              </a:rPr>
              <a:t>       bbcde#   s4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3     024  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b</a:t>
            </a:r>
            <a:r>
              <a:rPr lang="en-US" altLang="zh-CN" sz="2000">
                <a:solidFill>
                  <a:schemeClr val="bg2"/>
                </a:solidFill>
              </a:rPr>
              <a:t>       bcde#  </a:t>
            </a:r>
            <a:r>
              <a:rPr lang="en-US" altLang="zh-CN" sz="2000">
                <a:solidFill>
                  <a:schemeClr val="bg1"/>
                </a:solidFill>
              </a:rPr>
              <a:t> r2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4     023      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   bcde#   s6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5     0236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Ab</a:t>
            </a:r>
            <a:r>
              <a:rPr lang="en-US" altLang="zh-CN" sz="2000">
                <a:solidFill>
                  <a:schemeClr val="bg2"/>
                </a:solidFill>
              </a:rPr>
              <a:t>      cde#   </a:t>
            </a:r>
            <a:r>
              <a:rPr lang="en-US" altLang="zh-CN" sz="2000">
                <a:solidFill>
                  <a:schemeClr val="bg1"/>
                </a:solidFill>
              </a:rPr>
              <a:t>r3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6     023      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     cde#   s5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7     0235    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>
                <a:solidFill>
                  <a:schemeClr val="bg2"/>
                </a:solidFill>
              </a:rPr>
              <a:t>        de#   s8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8     02358  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 u="sng">
                <a:solidFill>
                  <a:srgbClr val="A50021"/>
                </a:solidFill>
              </a:rPr>
              <a:t>d</a:t>
            </a:r>
            <a:r>
              <a:rPr lang="en-US" altLang="zh-CN" sz="2000">
                <a:solidFill>
                  <a:srgbClr val="A50021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       e#   </a:t>
            </a:r>
            <a:r>
              <a:rPr lang="en-US" altLang="zh-CN" sz="2000">
                <a:solidFill>
                  <a:schemeClr val="bg1"/>
                </a:solidFill>
              </a:rPr>
              <a:t>r4 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9     02357    </a:t>
            </a:r>
            <a:r>
              <a:rPr lang="en-US" altLang="zh-CN" sz="2000" u="sng">
                <a:solidFill>
                  <a:schemeClr val="bg2"/>
                </a:solidFill>
              </a:rPr>
              <a:t>#aAcB</a:t>
            </a:r>
            <a:r>
              <a:rPr lang="en-US" altLang="zh-CN" sz="2000">
                <a:solidFill>
                  <a:schemeClr val="bg2"/>
                </a:solidFill>
              </a:rPr>
              <a:t>        e#  s9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10   023579  </a:t>
            </a:r>
            <a:r>
              <a:rPr lang="en-US" altLang="zh-CN" sz="2000" u="sng">
                <a:solidFill>
                  <a:schemeClr val="bg2"/>
                </a:solidFill>
              </a:rPr>
              <a:t>#</a:t>
            </a:r>
            <a:r>
              <a:rPr lang="en-US" altLang="zh-CN" sz="2000" u="sng">
                <a:solidFill>
                  <a:srgbClr val="A50021"/>
                </a:solidFill>
              </a:rPr>
              <a:t>aAcBe</a:t>
            </a:r>
            <a:r>
              <a:rPr lang="en-US" altLang="zh-CN" sz="2000">
                <a:solidFill>
                  <a:srgbClr val="A50021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      #   </a:t>
            </a:r>
            <a:r>
              <a:rPr lang="en-US" altLang="zh-CN" sz="2000">
                <a:solidFill>
                  <a:schemeClr val="bg1"/>
                </a:solidFill>
              </a:rPr>
              <a:t>r1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11   01          </a:t>
            </a:r>
            <a:r>
              <a:rPr lang="en-US" altLang="zh-CN" sz="2000" u="sng">
                <a:solidFill>
                  <a:schemeClr val="bg2"/>
                </a:solidFill>
              </a:rPr>
              <a:t>#S</a:t>
            </a:r>
            <a:r>
              <a:rPr lang="en-US" altLang="zh-CN" sz="2000">
                <a:solidFill>
                  <a:schemeClr val="bg2"/>
                </a:solidFill>
              </a:rPr>
              <a:t>                #   acc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164388" y="477838"/>
            <a:ext cx="576262" cy="504825"/>
            <a:chOff x="3560" y="2704"/>
            <a:chExt cx="363" cy="318"/>
          </a:xfrm>
        </p:grpSpPr>
        <p:sp>
          <p:nvSpPr>
            <p:cNvPr id="58418" name="Text Box 42"/>
            <p:cNvSpPr txBox="1">
              <a:spLocks noChangeArrowheads="1"/>
            </p:cNvSpPr>
            <p:nvPr/>
          </p:nvSpPr>
          <p:spPr bwMode="auto">
            <a:xfrm>
              <a:off x="3560" y="2704"/>
              <a:ext cx="27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8419" name="AutoShape 54"/>
            <p:cNvSpPr>
              <a:spLocks noChangeArrowheads="1"/>
            </p:cNvSpPr>
            <p:nvPr/>
          </p:nvSpPr>
          <p:spPr bwMode="auto">
            <a:xfrm>
              <a:off x="3560" y="2886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36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235825" y="1054100"/>
            <a:ext cx="576263" cy="504825"/>
            <a:chOff x="3560" y="2704"/>
            <a:chExt cx="363" cy="318"/>
          </a:xfrm>
        </p:grpSpPr>
        <p:sp>
          <p:nvSpPr>
            <p:cNvPr id="58416" name="Text Box 57"/>
            <p:cNvSpPr txBox="1">
              <a:spLocks noChangeArrowheads="1"/>
            </p:cNvSpPr>
            <p:nvPr/>
          </p:nvSpPr>
          <p:spPr bwMode="auto">
            <a:xfrm>
              <a:off x="3560" y="2704"/>
              <a:ext cx="27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58417" name="AutoShape 58"/>
            <p:cNvSpPr>
              <a:spLocks noChangeArrowheads="1"/>
            </p:cNvSpPr>
            <p:nvPr/>
          </p:nvSpPr>
          <p:spPr bwMode="auto">
            <a:xfrm>
              <a:off x="3560" y="2886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36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7235825" y="1630363"/>
            <a:ext cx="576263" cy="504825"/>
            <a:chOff x="3560" y="2704"/>
            <a:chExt cx="363" cy="318"/>
          </a:xfrm>
        </p:grpSpPr>
        <p:sp>
          <p:nvSpPr>
            <p:cNvPr id="58414" name="Text Box 60"/>
            <p:cNvSpPr txBox="1">
              <a:spLocks noChangeArrowheads="1"/>
            </p:cNvSpPr>
            <p:nvPr/>
          </p:nvSpPr>
          <p:spPr bwMode="auto">
            <a:xfrm>
              <a:off x="3560" y="2704"/>
              <a:ext cx="27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</a:rPr>
                <a:t>r4</a:t>
              </a:r>
            </a:p>
          </p:txBody>
        </p:sp>
        <p:sp>
          <p:nvSpPr>
            <p:cNvPr id="58415" name="AutoShape 61"/>
            <p:cNvSpPr>
              <a:spLocks noChangeArrowheads="1"/>
            </p:cNvSpPr>
            <p:nvPr/>
          </p:nvSpPr>
          <p:spPr bwMode="auto">
            <a:xfrm>
              <a:off x="3560" y="2886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36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7235825" y="2206625"/>
            <a:ext cx="576263" cy="504825"/>
            <a:chOff x="3560" y="2704"/>
            <a:chExt cx="363" cy="318"/>
          </a:xfrm>
        </p:grpSpPr>
        <p:sp>
          <p:nvSpPr>
            <p:cNvPr id="58412" name="Text Box 63"/>
            <p:cNvSpPr txBox="1">
              <a:spLocks noChangeArrowheads="1"/>
            </p:cNvSpPr>
            <p:nvPr/>
          </p:nvSpPr>
          <p:spPr bwMode="auto">
            <a:xfrm>
              <a:off x="3560" y="2704"/>
              <a:ext cx="27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58413" name="AutoShape 64"/>
            <p:cNvSpPr>
              <a:spLocks noChangeArrowheads="1"/>
            </p:cNvSpPr>
            <p:nvPr/>
          </p:nvSpPr>
          <p:spPr bwMode="auto">
            <a:xfrm>
              <a:off x="3560" y="2886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36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sp>
        <p:nvSpPr>
          <p:cNvPr id="1030209" name="Rectangle 65"/>
          <p:cNvSpPr>
            <a:spLocks noChangeArrowheads="1"/>
          </p:cNvSpPr>
          <p:nvPr/>
        </p:nvSpPr>
        <p:spPr bwMode="auto">
          <a:xfrm>
            <a:off x="6011863" y="693738"/>
            <a:ext cx="503237" cy="288925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10" name="Rectangle 66"/>
          <p:cNvSpPr>
            <a:spLocks noChangeArrowheads="1"/>
          </p:cNvSpPr>
          <p:nvPr/>
        </p:nvSpPr>
        <p:spPr bwMode="auto">
          <a:xfrm>
            <a:off x="6011863" y="1198563"/>
            <a:ext cx="719137" cy="360362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11" name="Rectangle 67"/>
          <p:cNvSpPr>
            <a:spLocks noChangeArrowheads="1"/>
          </p:cNvSpPr>
          <p:nvPr/>
        </p:nvSpPr>
        <p:spPr bwMode="auto">
          <a:xfrm>
            <a:off x="6083300" y="1774825"/>
            <a:ext cx="792163" cy="360363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12" name="Rectangle 68"/>
          <p:cNvSpPr>
            <a:spLocks noChangeArrowheads="1"/>
          </p:cNvSpPr>
          <p:nvPr/>
        </p:nvSpPr>
        <p:spPr bwMode="auto">
          <a:xfrm>
            <a:off x="6011863" y="2349500"/>
            <a:ext cx="1150937" cy="360363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47" name="Rectangle 103"/>
          <p:cNvSpPr>
            <a:spLocks noChangeArrowheads="1"/>
          </p:cNvSpPr>
          <p:nvPr/>
        </p:nvSpPr>
        <p:spPr bwMode="auto">
          <a:xfrm>
            <a:off x="0" y="6165850"/>
            <a:ext cx="6624638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符号栈中的内容 </a:t>
            </a:r>
            <a:r>
              <a:rPr lang="en-US" altLang="zh-CN" sz="2800" b="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余留输入</a:t>
            </a:r>
            <a:r>
              <a:rPr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  </a:t>
            </a:r>
            <a:r>
              <a:rPr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030249" name="Text Box 105"/>
          <p:cNvSpPr txBox="1">
            <a:spLocks noChangeArrowheads="1"/>
          </p:cNvSpPr>
          <p:nvPr/>
        </p:nvSpPr>
        <p:spPr bwMode="auto">
          <a:xfrm>
            <a:off x="7019925" y="3286125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S</a:t>
            </a:r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5940425" y="3717925"/>
            <a:ext cx="2376488" cy="504825"/>
            <a:chOff x="3742" y="2432"/>
            <a:chExt cx="1497" cy="318"/>
          </a:xfrm>
        </p:grpSpPr>
        <p:sp>
          <p:nvSpPr>
            <p:cNvPr id="58407" name="Line 106"/>
            <p:cNvSpPr>
              <a:spLocks noChangeShapeType="1"/>
            </p:cNvSpPr>
            <p:nvPr/>
          </p:nvSpPr>
          <p:spPr bwMode="auto">
            <a:xfrm flipH="1">
              <a:off x="3742" y="2432"/>
              <a:ext cx="726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8" name="Line 107"/>
            <p:cNvSpPr>
              <a:spLocks noChangeShapeType="1"/>
            </p:cNvSpPr>
            <p:nvPr/>
          </p:nvSpPr>
          <p:spPr bwMode="auto">
            <a:xfrm flipH="1">
              <a:off x="4241" y="2432"/>
              <a:ext cx="27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9" name="Line 108"/>
            <p:cNvSpPr>
              <a:spLocks noChangeShapeType="1"/>
            </p:cNvSpPr>
            <p:nvPr/>
          </p:nvSpPr>
          <p:spPr bwMode="auto">
            <a:xfrm>
              <a:off x="4513" y="2432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0" name="Line 109"/>
            <p:cNvSpPr>
              <a:spLocks noChangeShapeType="1"/>
            </p:cNvSpPr>
            <p:nvPr/>
          </p:nvSpPr>
          <p:spPr bwMode="auto">
            <a:xfrm>
              <a:off x="4513" y="2432"/>
              <a:ext cx="45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1" name="Line 110"/>
            <p:cNvSpPr>
              <a:spLocks noChangeShapeType="1"/>
            </p:cNvSpPr>
            <p:nvPr/>
          </p:nvSpPr>
          <p:spPr bwMode="auto">
            <a:xfrm>
              <a:off x="4558" y="2432"/>
              <a:ext cx="6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0256" name="Text Box 112"/>
          <p:cNvSpPr txBox="1">
            <a:spLocks noChangeArrowheads="1"/>
          </p:cNvSpPr>
          <p:nvPr/>
        </p:nvSpPr>
        <p:spPr bwMode="auto">
          <a:xfrm>
            <a:off x="5940425" y="4078288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30258" name="Text Box 114"/>
          <p:cNvSpPr txBox="1">
            <a:spLocks noChangeArrowheads="1"/>
          </p:cNvSpPr>
          <p:nvPr/>
        </p:nvSpPr>
        <p:spPr bwMode="auto">
          <a:xfrm>
            <a:off x="7164388" y="4078288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030260" name="Text Box 116"/>
          <p:cNvSpPr txBox="1">
            <a:spLocks noChangeArrowheads="1"/>
          </p:cNvSpPr>
          <p:nvPr/>
        </p:nvSpPr>
        <p:spPr bwMode="auto">
          <a:xfrm>
            <a:off x="8172450" y="4078288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e</a:t>
            </a:r>
          </a:p>
        </p:txBody>
      </p: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7667625" y="4149725"/>
            <a:ext cx="288925" cy="792163"/>
            <a:chOff x="4830" y="2704"/>
            <a:chExt cx="182" cy="499"/>
          </a:xfrm>
        </p:grpSpPr>
        <p:sp>
          <p:nvSpPr>
            <p:cNvPr id="58405" name="Text Box 115"/>
            <p:cNvSpPr txBox="1">
              <a:spLocks noChangeArrowheads="1"/>
            </p:cNvSpPr>
            <p:nvPr/>
          </p:nvSpPr>
          <p:spPr bwMode="auto">
            <a:xfrm>
              <a:off x="4830" y="2704"/>
              <a:ext cx="18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8406" name="Line 118"/>
            <p:cNvSpPr>
              <a:spLocks noChangeShapeType="1"/>
            </p:cNvSpPr>
            <p:nvPr/>
          </p:nvSpPr>
          <p:spPr bwMode="auto">
            <a:xfrm>
              <a:off x="4876" y="297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0263" name="Text Box 119"/>
          <p:cNvSpPr txBox="1">
            <a:spLocks noChangeArrowheads="1"/>
          </p:cNvSpPr>
          <p:nvPr/>
        </p:nvSpPr>
        <p:spPr bwMode="auto">
          <a:xfrm>
            <a:off x="7667625" y="4870450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d</a:t>
            </a:r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6227763" y="4149725"/>
            <a:ext cx="865187" cy="792163"/>
            <a:chOff x="3923" y="2704"/>
            <a:chExt cx="545" cy="499"/>
          </a:xfrm>
        </p:grpSpPr>
        <p:sp>
          <p:nvSpPr>
            <p:cNvPr id="58402" name="Text Box 113"/>
            <p:cNvSpPr txBox="1">
              <a:spLocks noChangeArrowheads="1"/>
            </p:cNvSpPr>
            <p:nvPr/>
          </p:nvSpPr>
          <p:spPr bwMode="auto">
            <a:xfrm>
              <a:off x="4150" y="2704"/>
              <a:ext cx="18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8403" name="Line 120"/>
            <p:cNvSpPr>
              <a:spLocks noChangeShapeType="1"/>
            </p:cNvSpPr>
            <p:nvPr/>
          </p:nvSpPr>
          <p:spPr bwMode="auto">
            <a:xfrm flipH="1">
              <a:off x="3923" y="2976"/>
              <a:ext cx="27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Line 121"/>
            <p:cNvSpPr>
              <a:spLocks noChangeShapeType="1"/>
            </p:cNvSpPr>
            <p:nvPr/>
          </p:nvSpPr>
          <p:spPr bwMode="auto">
            <a:xfrm>
              <a:off x="4195" y="2976"/>
              <a:ext cx="27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0267" name="Text Box 123"/>
          <p:cNvSpPr txBox="1">
            <a:spLocks noChangeArrowheads="1"/>
          </p:cNvSpPr>
          <p:nvPr/>
        </p:nvSpPr>
        <p:spPr bwMode="auto">
          <a:xfrm>
            <a:off x="7019925" y="4870450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b</a:t>
            </a:r>
          </a:p>
        </p:txBody>
      </p: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6156325" y="4870450"/>
            <a:ext cx="215900" cy="792163"/>
            <a:chOff x="3878" y="3158"/>
            <a:chExt cx="136" cy="499"/>
          </a:xfrm>
        </p:grpSpPr>
        <p:sp>
          <p:nvSpPr>
            <p:cNvPr id="58400" name="Text Box 122"/>
            <p:cNvSpPr txBox="1">
              <a:spLocks noChangeArrowheads="1"/>
            </p:cNvSpPr>
            <p:nvPr/>
          </p:nvSpPr>
          <p:spPr bwMode="auto">
            <a:xfrm>
              <a:off x="3878" y="3158"/>
              <a:ext cx="13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8401" name="Line 124"/>
            <p:cNvSpPr>
              <a:spLocks noChangeShapeType="1"/>
            </p:cNvSpPr>
            <p:nvPr/>
          </p:nvSpPr>
          <p:spPr bwMode="auto">
            <a:xfrm>
              <a:off x="3923" y="343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0269" name="Text Box 125"/>
          <p:cNvSpPr txBox="1">
            <a:spLocks noChangeArrowheads="1"/>
          </p:cNvSpPr>
          <p:nvPr/>
        </p:nvSpPr>
        <p:spPr bwMode="auto">
          <a:xfrm>
            <a:off x="6156325" y="5591175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1030273" name="Rectangle 129"/>
          <p:cNvSpPr>
            <a:spLocks noChangeArrowheads="1"/>
          </p:cNvSpPr>
          <p:nvPr/>
        </p:nvSpPr>
        <p:spPr bwMode="auto">
          <a:xfrm>
            <a:off x="6011863" y="5302250"/>
            <a:ext cx="43180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74" name="Rectangle 130"/>
          <p:cNvSpPr>
            <a:spLocks noChangeArrowheads="1"/>
          </p:cNvSpPr>
          <p:nvPr/>
        </p:nvSpPr>
        <p:spPr bwMode="auto">
          <a:xfrm>
            <a:off x="6084888" y="4581525"/>
            <a:ext cx="1152525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76" name="Rectangle 132"/>
          <p:cNvSpPr>
            <a:spLocks noChangeArrowheads="1"/>
          </p:cNvSpPr>
          <p:nvPr/>
        </p:nvSpPr>
        <p:spPr bwMode="auto">
          <a:xfrm>
            <a:off x="7524750" y="4581525"/>
            <a:ext cx="43180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0277" name="Text Box 133"/>
          <p:cNvSpPr txBox="1">
            <a:spLocks noChangeArrowheads="1"/>
          </p:cNvSpPr>
          <p:nvPr/>
        </p:nvSpPr>
        <p:spPr bwMode="auto">
          <a:xfrm>
            <a:off x="0" y="5286375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符号栈中形成句柄就归约</a:t>
            </a:r>
          </a:p>
        </p:txBody>
      </p:sp>
      <p:sp>
        <p:nvSpPr>
          <p:cNvPr id="1030278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58397" name="Rectangle 135"/>
          <p:cNvSpPr>
            <a:spLocks noChangeArrowheads="1"/>
          </p:cNvSpPr>
          <p:nvPr/>
        </p:nvSpPr>
        <p:spPr bwMode="auto">
          <a:xfrm>
            <a:off x="2411413" y="0"/>
            <a:ext cx="49101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7.2.4 LR</a:t>
            </a:r>
            <a:r>
              <a:rPr lang="zh-CN" altLang="en-US" sz="3600">
                <a:solidFill>
                  <a:schemeClr val="tx2"/>
                </a:solidFill>
                <a:ea typeface="楷体_GB2312" pitchFamily="49" charset="-122"/>
              </a:rPr>
              <a:t>分析特征讨论</a:t>
            </a:r>
          </a:p>
        </p:txBody>
      </p:sp>
      <p:sp>
        <p:nvSpPr>
          <p:cNvPr id="58398" name="Text Box 41"/>
          <p:cNvSpPr txBox="1"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rgbClr val="FF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 </a:t>
            </a:r>
            <a:r>
              <a:rPr kumimoji="0" lang="en-US" altLang="zh-CN" sz="2000">
                <a:solidFill>
                  <a:schemeClr val="bg2"/>
                </a:solidFill>
                <a:latin typeface="宋体" panose="02010600030101010101" pitchFamily="2" charset="-122"/>
              </a:rPr>
              <a:t>→</a:t>
            </a:r>
            <a:r>
              <a:rPr kumimoji="0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</a:p>
        </p:txBody>
      </p:sp>
      <p:sp>
        <p:nvSpPr>
          <p:cNvPr id="52" name="Rectangle 103"/>
          <p:cNvSpPr>
            <a:spLocks noChangeArrowheads="1"/>
          </p:cNvSpPr>
          <p:nvPr/>
        </p:nvSpPr>
        <p:spPr bwMode="auto">
          <a:xfrm>
            <a:off x="6624638" y="6167438"/>
            <a:ext cx="19431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规范句型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0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30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0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3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30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30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3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0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0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30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30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10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3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3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3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3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3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3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3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3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03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03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3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03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03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5" dur="500"/>
                                        <p:tgtEl>
                                          <p:spTgt spid="103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209" grpId="0" animBg="1"/>
      <p:bldP spid="1030210" grpId="0" animBg="1"/>
      <p:bldP spid="1030211" grpId="0" animBg="1"/>
      <p:bldP spid="1030212" grpId="0" animBg="1"/>
      <p:bldP spid="1030247" grpId="0" animBg="1"/>
      <p:bldP spid="1030249" grpId="0"/>
      <p:bldP spid="1030256" grpId="0"/>
      <p:bldP spid="1030258" grpId="0"/>
      <p:bldP spid="1030260" grpId="0"/>
      <p:bldP spid="1030263" grpId="0"/>
      <p:bldP spid="1030267" grpId="0"/>
      <p:bldP spid="1030269" grpId="0"/>
      <p:bldP spid="1030273" grpId="0" animBg="1"/>
      <p:bldP spid="1030274" grpId="0" animBg="1"/>
      <p:bldP spid="1030276" grpId="0" animBg="1"/>
      <p:bldP spid="1030277" grpId="0" autoUpdateAnimBg="0"/>
      <p:bldP spid="1030278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3D3A5CE7-0FDC-4E1E-BBA4-5CD8872C0C0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r>
              <a:rPr lang="zh-CN" altLang="en-US" sz="1400"/>
              <a:t> 页</a:t>
            </a:r>
          </a:p>
        </p:txBody>
      </p:sp>
      <p:sp>
        <p:nvSpPr>
          <p:cNvPr id="1032227" name="Rectangle 35"/>
          <p:cNvSpPr>
            <a:spLocks noChangeArrowheads="1"/>
          </p:cNvSpPr>
          <p:nvPr/>
        </p:nvSpPr>
        <p:spPr bwMode="auto">
          <a:xfrm>
            <a:off x="0" y="549275"/>
            <a:ext cx="3635375" cy="44640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000">
                <a:solidFill>
                  <a:schemeClr val="bg2"/>
                </a:solidFill>
              </a:rPr>
              <a:t>状态  符号  余留串 </a:t>
            </a:r>
            <a:r>
              <a:rPr lang="en-US" altLang="zh-CN" sz="2000">
                <a:solidFill>
                  <a:schemeClr val="bg2"/>
                </a:solidFill>
              </a:rPr>
              <a:t>action  goto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1   </a:t>
            </a:r>
            <a:r>
              <a:rPr lang="en-US" altLang="zh-CN" sz="2000" u="sng">
                <a:solidFill>
                  <a:schemeClr val="bg2"/>
                </a:solidFill>
              </a:rPr>
              <a:t>0  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  <a:r>
              <a:rPr lang="en-US" altLang="zh-CN" sz="2000" u="sng">
                <a:solidFill>
                  <a:schemeClr val="bg2"/>
                </a:solidFill>
              </a:rPr>
              <a:t> # </a:t>
            </a:r>
            <a:r>
              <a:rPr lang="en-US" altLang="zh-CN" sz="2000">
                <a:solidFill>
                  <a:schemeClr val="bg2"/>
                </a:solidFill>
              </a:rPr>
              <a:t>   abbcde#</a:t>
            </a:r>
            <a:r>
              <a:rPr lang="en-US" altLang="zh-CN" sz="2000">
                <a:solidFill>
                  <a:srgbClr val="CC0099"/>
                </a:solidFill>
              </a:rPr>
              <a:t>   </a:t>
            </a:r>
            <a:r>
              <a:rPr lang="en-US" altLang="zh-CN" sz="2000">
                <a:solidFill>
                  <a:schemeClr val="bg2"/>
                </a:solidFill>
              </a:rPr>
              <a:t>s2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2   02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>
                <a:solidFill>
                  <a:schemeClr val="bg2"/>
                </a:solidFill>
              </a:rPr>
              <a:t>    bbcde#   s4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3   </a:t>
            </a:r>
            <a:r>
              <a:rPr lang="en-US" altLang="zh-CN" sz="2000" u="sng">
                <a:solidFill>
                  <a:schemeClr val="bg2"/>
                </a:solidFill>
              </a:rPr>
              <a:t>024</a:t>
            </a:r>
            <a:r>
              <a:rPr lang="en-US" altLang="zh-CN" sz="2000">
                <a:solidFill>
                  <a:schemeClr val="bg2"/>
                </a:solidFill>
              </a:rPr>
              <a:t>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b</a:t>
            </a:r>
            <a:r>
              <a:rPr lang="en-US" altLang="zh-CN" sz="2000">
                <a:solidFill>
                  <a:schemeClr val="bg2"/>
                </a:solidFill>
              </a:rPr>
              <a:t>    bcde#  </a:t>
            </a:r>
            <a:r>
              <a:rPr lang="en-US" altLang="zh-CN" sz="2000">
                <a:solidFill>
                  <a:schemeClr val="bg1"/>
                </a:solidFill>
              </a:rPr>
              <a:t> r2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  <a:r>
              <a:rPr lang="en-US" altLang="zh-CN" sz="2000">
                <a:solidFill>
                  <a:schemeClr val="bg1"/>
                </a:solidFill>
              </a:rPr>
              <a:t>3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4  </a:t>
            </a:r>
            <a:r>
              <a:rPr lang="en-US" altLang="zh-CN" sz="2000" u="sng">
                <a:solidFill>
                  <a:schemeClr val="bg2"/>
                </a:solidFill>
              </a:rPr>
              <a:t> 023 </a:t>
            </a:r>
            <a:r>
              <a:rPr lang="en-US" altLang="zh-CN" sz="2000">
                <a:solidFill>
                  <a:schemeClr val="bg2"/>
                </a:solidFill>
              </a:rPr>
              <a:t>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bcde#   s6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5   </a:t>
            </a:r>
            <a:r>
              <a:rPr lang="en-US" altLang="zh-CN" sz="2000" u="sng">
                <a:solidFill>
                  <a:schemeClr val="bg2"/>
                </a:solidFill>
              </a:rPr>
              <a:t>0236</a:t>
            </a:r>
            <a:r>
              <a:rPr lang="en-US" altLang="zh-CN" sz="2000">
                <a:solidFill>
                  <a:schemeClr val="bg2"/>
                </a:solidFill>
              </a:rPr>
              <a:t>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Ab</a:t>
            </a:r>
            <a:r>
              <a:rPr lang="en-US" altLang="zh-CN" sz="2000">
                <a:solidFill>
                  <a:schemeClr val="bg2"/>
                </a:solidFill>
              </a:rPr>
              <a:t>   cde#   </a:t>
            </a:r>
            <a:r>
              <a:rPr lang="en-US" altLang="zh-CN" sz="2000">
                <a:solidFill>
                  <a:schemeClr val="bg1"/>
                </a:solidFill>
              </a:rPr>
              <a:t>r3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  <a:r>
              <a:rPr lang="en-US" altLang="zh-CN" sz="2000">
                <a:solidFill>
                  <a:schemeClr val="bg1"/>
                </a:solidFill>
              </a:rPr>
              <a:t>3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6  </a:t>
            </a:r>
            <a:r>
              <a:rPr lang="en-US" altLang="zh-CN" sz="2000" u="sng">
                <a:solidFill>
                  <a:schemeClr val="bg2"/>
                </a:solidFill>
              </a:rPr>
              <a:t>023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  cde#   s5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7  </a:t>
            </a:r>
            <a:r>
              <a:rPr lang="en-US" altLang="zh-CN" sz="2000" u="sng">
                <a:solidFill>
                  <a:schemeClr val="bg2"/>
                </a:solidFill>
              </a:rPr>
              <a:t>0235</a:t>
            </a:r>
            <a:r>
              <a:rPr lang="en-US" altLang="zh-CN" sz="2000">
                <a:solidFill>
                  <a:schemeClr val="bg2"/>
                </a:solidFill>
              </a:rPr>
              <a:t> 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>
                <a:solidFill>
                  <a:schemeClr val="bg2"/>
                </a:solidFill>
              </a:rPr>
              <a:t>     de#   s8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8  </a:t>
            </a:r>
            <a:r>
              <a:rPr lang="en-US" altLang="zh-CN" sz="2000" u="sng">
                <a:solidFill>
                  <a:schemeClr val="bg2"/>
                </a:solidFill>
              </a:rPr>
              <a:t>02358</a:t>
            </a:r>
            <a:r>
              <a:rPr lang="en-US" altLang="zh-CN" sz="2000">
                <a:solidFill>
                  <a:schemeClr val="bg2"/>
                </a:solidFill>
              </a:rPr>
              <a:t>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 u="sng">
                <a:solidFill>
                  <a:srgbClr val="A50021"/>
                </a:solidFill>
              </a:rPr>
              <a:t>d</a:t>
            </a:r>
            <a:r>
              <a:rPr lang="en-US" altLang="zh-CN" sz="2000">
                <a:solidFill>
                  <a:srgbClr val="A50021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    e#   </a:t>
            </a:r>
            <a:r>
              <a:rPr lang="en-US" altLang="zh-CN" sz="2000">
                <a:solidFill>
                  <a:schemeClr val="bg1"/>
                </a:solidFill>
              </a:rPr>
              <a:t>r4 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  <a:r>
              <a:rPr lang="en-US" altLang="zh-CN" sz="2000">
                <a:solidFill>
                  <a:schemeClr val="bg1"/>
                </a:solidFill>
              </a:rPr>
              <a:t>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9  </a:t>
            </a:r>
            <a:r>
              <a:rPr lang="en-US" altLang="zh-CN" sz="2000" u="sng">
                <a:solidFill>
                  <a:schemeClr val="bg2"/>
                </a:solidFill>
              </a:rPr>
              <a:t>02357</a:t>
            </a:r>
            <a:r>
              <a:rPr lang="en-US" altLang="zh-CN" sz="2000">
                <a:solidFill>
                  <a:schemeClr val="bg2"/>
                </a:solidFill>
              </a:rPr>
              <a:t>  </a:t>
            </a:r>
            <a:r>
              <a:rPr lang="en-US" altLang="zh-CN" sz="2000" u="sng">
                <a:solidFill>
                  <a:schemeClr val="bg2"/>
                </a:solidFill>
              </a:rPr>
              <a:t>#aAcB</a:t>
            </a:r>
            <a:r>
              <a:rPr lang="en-US" altLang="zh-CN" sz="2000">
                <a:solidFill>
                  <a:schemeClr val="bg2"/>
                </a:solidFill>
              </a:rPr>
              <a:t>     e#  s9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10 </a:t>
            </a:r>
            <a:r>
              <a:rPr lang="en-US" altLang="zh-CN" sz="2000" u="sng">
                <a:solidFill>
                  <a:schemeClr val="bg2"/>
                </a:solidFill>
              </a:rPr>
              <a:t>023579</a:t>
            </a:r>
            <a:r>
              <a:rPr lang="en-US" altLang="zh-CN" sz="2000">
                <a:solidFill>
                  <a:schemeClr val="bg2"/>
                </a:solidFill>
              </a:rPr>
              <a:t>  </a:t>
            </a:r>
            <a:r>
              <a:rPr lang="en-US" altLang="zh-CN" sz="2000" u="sng">
                <a:solidFill>
                  <a:schemeClr val="bg2"/>
                </a:solidFill>
              </a:rPr>
              <a:t>#</a:t>
            </a:r>
            <a:r>
              <a:rPr lang="en-US" altLang="zh-CN" sz="2000" u="sng">
                <a:solidFill>
                  <a:srgbClr val="A50021"/>
                </a:solidFill>
              </a:rPr>
              <a:t>aAcBe</a:t>
            </a:r>
            <a:r>
              <a:rPr lang="en-US" altLang="zh-CN" sz="2000">
                <a:solidFill>
                  <a:schemeClr val="bg2"/>
                </a:solidFill>
              </a:rPr>
              <a:t>  #   </a:t>
            </a:r>
            <a:r>
              <a:rPr lang="en-US" altLang="zh-CN" sz="2000">
                <a:solidFill>
                  <a:schemeClr val="bg1"/>
                </a:solidFill>
              </a:rPr>
              <a:t>r1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11  </a:t>
            </a:r>
            <a:r>
              <a:rPr lang="en-US" altLang="zh-CN" sz="2000" u="sng">
                <a:solidFill>
                  <a:schemeClr val="bg2"/>
                </a:solidFill>
              </a:rPr>
              <a:t>01</a:t>
            </a:r>
            <a:r>
              <a:rPr lang="en-US" altLang="zh-CN" sz="2000">
                <a:solidFill>
                  <a:schemeClr val="bg2"/>
                </a:solidFill>
              </a:rPr>
              <a:t>         </a:t>
            </a:r>
            <a:r>
              <a:rPr lang="en-US" altLang="zh-CN" sz="2000" u="sng">
                <a:solidFill>
                  <a:schemeClr val="bg2"/>
                </a:solidFill>
              </a:rPr>
              <a:t>#S</a:t>
            </a:r>
            <a:r>
              <a:rPr lang="en-US" altLang="zh-CN" sz="2000">
                <a:solidFill>
                  <a:schemeClr val="bg2"/>
                </a:solidFill>
              </a:rPr>
              <a:t>          #   acc</a:t>
            </a:r>
          </a:p>
        </p:txBody>
      </p:sp>
      <p:sp>
        <p:nvSpPr>
          <p:cNvPr id="60420" name="Text Box 53"/>
          <p:cNvSpPr txBox="1">
            <a:spLocks noChangeArrowheads="1"/>
          </p:cNvSpPr>
          <p:nvPr/>
        </p:nvSpPr>
        <p:spPr bwMode="auto">
          <a:xfrm>
            <a:off x="3717925" y="2890838"/>
            <a:ext cx="1512888" cy="581025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0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1600">
                <a:solidFill>
                  <a:schemeClr val="bg2"/>
                </a:solidFill>
                <a:latin typeface="Tahoma" panose="020B0604030504040204" pitchFamily="34" charset="0"/>
              </a:rPr>
              <a:t>’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S </a:t>
            </a:r>
            <a:endParaRPr lang="en-US" altLang="zh-CN" sz="1600" b="0">
              <a:solidFill>
                <a:schemeClr val="bg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A c B e</a:t>
            </a:r>
            <a:r>
              <a:rPr kumimoji="0" lang="en-US" altLang="zh-CN" sz="1600">
                <a:ea typeface="仿宋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0421" name="Text Box 54"/>
          <p:cNvSpPr txBox="1">
            <a:spLocks noChangeArrowheads="1"/>
          </p:cNvSpPr>
          <p:nvPr/>
        </p:nvSpPr>
        <p:spPr bwMode="auto">
          <a:xfrm>
            <a:off x="3851275" y="3859213"/>
            <a:ext cx="1266825" cy="3365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1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1600">
                <a:solidFill>
                  <a:schemeClr val="bg2"/>
                </a:solidFill>
                <a:latin typeface="Tahoma" panose="020B0604030504040204" pitchFamily="34" charset="0"/>
              </a:rPr>
              <a:t>’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 S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60422" name="Text Box 55"/>
          <p:cNvSpPr txBox="1">
            <a:spLocks noChangeArrowheads="1"/>
          </p:cNvSpPr>
          <p:nvPr/>
        </p:nvSpPr>
        <p:spPr bwMode="auto">
          <a:xfrm>
            <a:off x="3790950" y="1450975"/>
            <a:ext cx="1538288" cy="10699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2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c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Ab</a:t>
            </a:r>
          </a:p>
        </p:txBody>
      </p:sp>
      <p:sp>
        <p:nvSpPr>
          <p:cNvPr id="60423" name="Text Box 56"/>
          <p:cNvSpPr txBox="1">
            <a:spLocks noChangeArrowheads="1"/>
          </p:cNvSpPr>
          <p:nvPr/>
        </p:nvSpPr>
        <p:spPr bwMode="auto">
          <a:xfrm>
            <a:off x="5661025" y="1450975"/>
            <a:ext cx="1512888" cy="825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3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c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A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60424" name="Text Box 57"/>
          <p:cNvSpPr txBox="1">
            <a:spLocks noChangeArrowheads="1"/>
          </p:cNvSpPr>
          <p:nvPr/>
        </p:nvSpPr>
        <p:spPr bwMode="auto">
          <a:xfrm>
            <a:off x="3995738" y="692150"/>
            <a:ext cx="1193800" cy="3365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4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60425" name="Text Box 58"/>
          <p:cNvSpPr txBox="1">
            <a:spLocks noChangeArrowheads="1"/>
          </p:cNvSpPr>
          <p:nvPr/>
        </p:nvSpPr>
        <p:spPr bwMode="auto">
          <a:xfrm>
            <a:off x="5589588" y="2746375"/>
            <a:ext cx="1511300" cy="825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5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B 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 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d</a:t>
            </a:r>
          </a:p>
        </p:txBody>
      </p:sp>
      <p:sp>
        <p:nvSpPr>
          <p:cNvPr id="60426" name="Text Box 59"/>
          <p:cNvSpPr txBox="1">
            <a:spLocks noChangeArrowheads="1"/>
          </p:cNvSpPr>
          <p:nvPr/>
        </p:nvSpPr>
        <p:spPr bwMode="auto">
          <a:xfrm>
            <a:off x="5589588" y="3825875"/>
            <a:ext cx="1538287" cy="58102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7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e</a:t>
            </a:r>
          </a:p>
        </p:txBody>
      </p:sp>
      <p:sp>
        <p:nvSpPr>
          <p:cNvPr id="60427" name="Text Box 60"/>
          <p:cNvSpPr txBox="1">
            <a:spLocks noChangeArrowheads="1"/>
          </p:cNvSpPr>
          <p:nvPr/>
        </p:nvSpPr>
        <p:spPr bwMode="auto">
          <a:xfrm>
            <a:off x="7523163" y="2995613"/>
            <a:ext cx="1182687" cy="3365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8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B  d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60428" name="Text Box 61"/>
          <p:cNvSpPr txBox="1">
            <a:spLocks noChangeArrowheads="1"/>
          </p:cNvSpPr>
          <p:nvPr/>
        </p:nvSpPr>
        <p:spPr bwMode="auto">
          <a:xfrm>
            <a:off x="7461250" y="3827463"/>
            <a:ext cx="1538288" cy="58102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9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 a A c B e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60429" name="Text Box 63"/>
          <p:cNvSpPr txBox="1">
            <a:spLocks noChangeArrowheads="1"/>
          </p:cNvSpPr>
          <p:nvPr/>
        </p:nvSpPr>
        <p:spPr bwMode="auto">
          <a:xfrm>
            <a:off x="5373688" y="15224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A</a:t>
            </a:r>
          </a:p>
        </p:txBody>
      </p:sp>
      <p:sp>
        <p:nvSpPr>
          <p:cNvPr id="60430" name="Line 64"/>
          <p:cNvSpPr>
            <a:spLocks noChangeShapeType="1"/>
          </p:cNvSpPr>
          <p:nvPr/>
        </p:nvSpPr>
        <p:spPr bwMode="auto">
          <a:xfrm flipH="1" flipV="1">
            <a:off x="4572000" y="1050925"/>
            <a:ext cx="3175" cy="3349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31" name="Text Box 65"/>
          <p:cNvSpPr txBox="1">
            <a:spLocks noChangeArrowheads="1"/>
          </p:cNvSpPr>
          <p:nvPr/>
        </p:nvSpPr>
        <p:spPr bwMode="auto">
          <a:xfrm>
            <a:off x="4294188" y="1090613"/>
            <a:ext cx="31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60432" name="Text Box 68"/>
          <p:cNvSpPr txBox="1">
            <a:spLocks noChangeArrowheads="1"/>
          </p:cNvSpPr>
          <p:nvPr/>
        </p:nvSpPr>
        <p:spPr bwMode="auto">
          <a:xfrm>
            <a:off x="7132638" y="3744913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e</a:t>
            </a:r>
          </a:p>
        </p:txBody>
      </p:sp>
      <p:sp>
        <p:nvSpPr>
          <p:cNvPr id="60433" name="Line 69"/>
          <p:cNvSpPr>
            <a:spLocks noChangeShapeType="1"/>
          </p:cNvSpPr>
          <p:nvPr/>
        </p:nvSpPr>
        <p:spPr bwMode="auto">
          <a:xfrm>
            <a:off x="6372225" y="3571875"/>
            <a:ext cx="0" cy="2873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34" name="Text Box 70"/>
          <p:cNvSpPr txBox="1">
            <a:spLocks noChangeArrowheads="1"/>
          </p:cNvSpPr>
          <p:nvPr/>
        </p:nvSpPr>
        <p:spPr bwMode="auto">
          <a:xfrm>
            <a:off x="6443663" y="3571875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60435" name="Line 71"/>
          <p:cNvSpPr>
            <a:spLocks noChangeShapeType="1"/>
          </p:cNvSpPr>
          <p:nvPr/>
        </p:nvSpPr>
        <p:spPr bwMode="auto">
          <a:xfrm>
            <a:off x="4510088" y="3467100"/>
            <a:ext cx="0" cy="3603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36" name="Text Box 72"/>
          <p:cNvSpPr txBox="1">
            <a:spLocks noChangeArrowheads="1"/>
          </p:cNvSpPr>
          <p:nvPr/>
        </p:nvSpPr>
        <p:spPr bwMode="auto">
          <a:xfrm>
            <a:off x="4583113" y="33940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S</a:t>
            </a:r>
          </a:p>
        </p:txBody>
      </p:sp>
      <p:sp>
        <p:nvSpPr>
          <p:cNvPr id="60437" name="Text Box 74"/>
          <p:cNvSpPr txBox="1">
            <a:spLocks noChangeArrowheads="1"/>
          </p:cNvSpPr>
          <p:nvPr/>
        </p:nvSpPr>
        <p:spPr bwMode="auto">
          <a:xfrm>
            <a:off x="4572000" y="2563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a</a:t>
            </a:r>
          </a:p>
        </p:txBody>
      </p:sp>
      <p:grpSp>
        <p:nvGrpSpPr>
          <p:cNvPr id="60438" name="Group 75"/>
          <p:cNvGrpSpPr>
            <a:grpSpLocks/>
          </p:cNvGrpSpPr>
          <p:nvPr/>
        </p:nvGrpSpPr>
        <p:grpSpPr bwMode="auto">
          <a:xfrm>
            <a:off x="6552000" y="2268000"/>
            <a:ext cx="341312" cy="432000"/>
            <a:chOff x="2592" y="3309"/>
            <a:chExt cx="268" cy="336"/>
          </a:xfrm>
        </p:grpSpPr>
        <p:sp>
          <p:nvSpPr>
            <p:cNvPr id="60480" name="Line 76"/>
            <p:cNvSpPr>
              <a:spLocks noChangeShapeType="1"/>
            </p:cNvSpPr>
            <p:nvPr/>
          </p:nvSpPr>
          <p:spPr bwMode="auto">
            <a:xfrm>
              <a:off x="2592" y="3309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0481" name="Text Box 77"/>
            <p:cNvSpPr txBox="1">
              <a:spLocks noChangeArrowheads="1"/>
            </p:cNvSpPr>
            <p:nvPr/>
          </p:nvSpPr>
          <p:spPr bwMode="auto">
            <a:xfrm>
              <a:off x="2644" y="337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Font typeface="Monotype Sorts" pitchFamily="2" charset="2"/>
                <a:buNone/>
              </a:pPr>
              <a:r>
                <a:rPr lang="en-US" altLang="zh-CN" sz="1600">
                  <a:solidFill>
                    <a:schemeClr val="bg2"/>
                  </a:solidFill>
                  <a:ea typeface="仿宋_GB2312" pitchFamily="49" charset="-122"/>
                </a:rPr>
                <a:t>c</a:t>
              </a:r>
            </a:p>
          </p:txBody>
        </p:sp>
      </p:grpSp>
      <p:sp>
        <p:nvSpPr>
          <p:cNvPr id="60439" name="Text Box 78"/>
          <p:cNvSpPr txBox="1">
            <a:spLocks noChangeArrowheads="1"/>
          </p:cNvSpPr>
          <p:nvPr/>
        </p:nvSpPr>
        <p:spPr bwMode="auto">
          <a:xfrm>
            <a:off x="7100888" y="28194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d</a:t>
            </a:r>
          </a:p>
        </p:txBody>
      </p:sp>
      <p:sp>
        <p:nvSpPr>
          <p:cNvPr id="60440" name="Text Box 79"/>
          <p:cNvSpPr txBox="1">
            <a:spLocks noChangeArrowheads="1"/>
          </p:cNvSpPr>
          <p:nvPr/>
        </p:nvSpPr>
        <p:spPr bwMode="auto">
          <a:xfrm>
            <a:off x="6588125" y="10509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60441" name="Line 80"/>
          <p:cNvSpPr>
            <a:spLocks noChangeShapeType="1"/>
          </p:cNvSpPr>
          <p:nvPr/>
        </p:nvSpPr>
        <p:spPr bwMode="auto">
          <a:xfrm flipH="1" flipV="1">
            <a:off x="6443663" y="1044000"/>
            <a:ext cx="0" cy="324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42" name="Line 81"/>
          <p:cNvSpPr>
            <a:spLocks noChangeShapeType="1"/>
          </p:cNvSpPr>
          <p:nvPr/>
        </p:nvSpPr>
        <p:spPr bwMode="auto">
          <a:xfrm>
            <a:off x="5302249" y="1882775"/>
            <a:ext cx="39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60443" name="Line 82"/>
          <p:cNvSpPr>
            <a:spLocks noChangeShapeType="1"/>
          </p:cNvSpPr>
          <p:nvPr/>
        </p:nvSpPr>
        <p:spPr bwMode="auto">
          <a:xfrm>
            <a:off x="7091363" y="3211513"/>
            <a:ext cx="468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60444" name="Line 83"/>
          <p:cNvSpPr>
            <a:spLocks noChangeShapeType="1"/>
          </p:cNvSpPr>
          <p:nvPr/>
        </p:nvSpPr>
        <p:spPr bwMode="auto">
          <a:xfrm>
            <a:off x="7091363" y="4075113"/>
            <a:ext cx="3603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60445" name="Line 85"/>
          <p:cNvSpPr>
            <a:spLocks noChangeShapeType="1"/>
          </p:cNvSpPr>
          <p:nvPr/>
        </p:nvSpPr>
        <p:spPr bwMode="auto">
          <a:xfrm flipH="1" flipV="1">
            <a:off x="4498975" y="2520000"/>
            <a:ext cx="3175" cy="396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32278" name="Line 86"/>
          <p:cNvSpPr>
            <a:spLocks noChangeShapeType="1"/>
          </p:cNvSpPr>
          <p:nvPr/>
        </p:nvSpPr>
        <p:spPr bwMode="auto">
          <a:xfrm flipH="1" flipV="1">
            <a:off x="4500000" y="2484000"/>
            <a:ext cx="0" cy="468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32279" name="Text Box 87"/>
          <p:cNvSpPr txBox="1">
            <a:spLocks noChangeArrowheads="1"/>
          </p:cNvSpPr>
          <p:nvPr/>
        </p:nvSpPr>
        <p:spPr bwMode="auto">
          <a:xfrm>
            <a:off x="4643438" y="2492375"/>
            <a:ext cx="3111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a</a:t>
            </a:r>
          </a:p>
        </p:txBody>
      </p:sp>
      <p:sp>
        <p:nvSpPr>
          <p:cNvPr id="1032280" name="Rectangle 88"/>
          <p:cNvSpPr>
            <a:spLocks noChangeArrowheads="1"/>
          </p:cNvSpPr>
          <p:nvPr/>
        </p:nvSpPr>
        <p:spPr bwMode="auto">
          <a:xfrm>
            <a:off x="3779838" y="1484313"/>
            <a:ext cx="1511300" cy="100806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81" name="Line 89"/>
          <p:cNvSpPr>
            <a:spLocks noChangeShapeType="1"/>
          </p:cNvSpPr>
          <p:nvPr/>
        </p:nvSpPr>
        <p:spPr bwMode="auto">
          <a:xfrm flipH="1" flipV="1">
            <a:off x="4572000" y="1050925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32282" name="Text Box 90"/>
          <p:cNvSpPr txBox="1">
            <a:spLocks noChangeArrowheads="1"/>
          </p:cNvSpPr>
          <p:nvPr/>
        </p:nvSpPr>
        <p:spPr bwMode="auto">
          <a:xfrm>
            <a:off x="4283075" y="1123950"/>
            <a:ext cx="215900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1032283" name="Rectangle 91"/>
          <p:cNvSpPr>
            <a:spLocks noChangeArrowheads="1"/>
          </p:cNvSpPr>
          <p:nvPr/>
        </p:nvSpPr>
        <p:spPr bwMode="auto">
          <a:xfrm>
            <a:off x="3995738" y="692150"/>
            <a:ext cx="1223962" cy="358775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84" name="Line 92"/>
          <p:cNvSpPr>
            <a:spLocks noChangeShapeType="1"/>
          </p:cNvSpPr>
          <p:nvPr/>
        </p:nvSpPr>
        <p:spPr bwMode="auto">
          <a:xfrm>
            <a:off x="5270047" y="1882775"/>
            <a:ext cx="431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285" name="Text Box 93"/>
          <p:cNvSpPr txBox="1">
            <a:spLocks noChangeArrowheads="1"/>
          </p:cNvSpPr>
          <p:nvPr/>
        </p:nvSpPr>
        <p:spPr bwMode="auto">
          <a:xfrm>
            <a:off x="5435600" y="1484313"/>
            <a:ext cx="215900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A</a:t>
            </a:r>
          </a:p>
        </p:txBody>
      </p:sp>
      <p:sp>
        <p:nvSpPr>
          <p:cNvPr id="1032286" name="Rectangle 94"/>
          <p:cNvSpPr>
            <a:spLocks noChangeArrowheads="1"/>
          </p:cNvSpPr>
          <p:nvPr/>
        </p:nvSpPr>
        <p:spPr bwMode="auto">
          <a:xfrm>
            <a:off x="5722938" y="1411288"/>
            <a:ext cx="1441450" cy="86360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87" name="Line 95"/>
          <p:cNvSpPr>
            <a:spLocks noChangeShapeType="1"/>
          </p:cNvSpPr>
          <p:nvPr/>
        </p:nvSpPr>
        <p:spPr bwMode="auto">
          <a:xfrm>
            <a:off x="6444000" y="1028701"/>
            <a:ext cx="0" cy="3571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288" name="Text Box 96"/>
          <p:cNvSpPr txBox="1">
            <a:spLocks noChangeArrowheads="1"/>
          </p:cNvSpPr>
          <p:nvPr/>
        </p:nvSpPr>
        <p:spPr bwMode="auto">
          <a:xfrm>
            <a:off x="6515100" y="1050925"/>
            <a:ext cx="215900" cy="274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1032290" name="Line 98"/>
          <p:cNvSpPr>
            <a:spLocks noChangeShapeType="1"/>
          </p:cNvSpPr>
          <p:nvPr/>
        </p:nvSpPr>
        <p:spPr bwMode="auto">
          <a:xfrm>
            <a:off x="6552000" y="2231587"/>
            <a:ext cx="0" cy="504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291" name="Text Box 99"/>
          <p:cNvSpPr txBox="1">
            <a:spLocks noChangeArrowheads="1"/>
          </p:cNvSpPr>
          <p:nvPr/>
        </p:nvSpPr>
        <p:spPr bwMode="auto">
          <a:xfrm>
            <a:off x="6588125" y="2347913"/>
            <a:ext cx="215900" cy="274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c</a:t>
            </a:r>
          </a:p>
        </p:txBody>
      </p:sp>
      <p:sp>
        <p:nvSpPr>
          <p:cNvPr id="1032292" name="Rectangle 100"/>
          <p:cNvSpPr>
            <a:spLocks noChangeArrowheads="1"/>
          </p:cNvSpPr>
          <p:nvPr/>
        </p:nvSpPr>
        <p:spPr bwMode="auto">
          <a:xfrm>
            <a:off x="5580063" y="2708275"/>
            <a:ext cx="1511300" cy="86360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93" name="Line 101"/>
          <p:cNvSpPr>
            <a:spLocks noChangeShapeType="1"/>
          </p:cNvSpPr>
          <p:nvPr/>
        </p:nvSpPr>
        <p:spPr bwMode="auto">
          <a:xfrm>
            <a:off x="7056000" y="3217864"/>
            <a:ext cx="5048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294" name="Text Box 102"/>
          <p:cNvSpPr txBox="1">
            <a:spLocks noChangeArrowheads="1"/>
          </p:cNvSpPr>
          <p:nvPr/>
        </p:nvSpPr>
        <p:spPr bwMode="auto">
          <a:xfrm>
            <a:off x="7164388" y="2851150"/>
            <a:ext cx="215900" cy="274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d</a:t>
            </a:r>
          </a:p>
        </p:txBody>
      </p:sp>
      <p:sp>
        <p:nvSpPr>
          <p:cNvPr id="1032295" name="Rectangle 103"/>
          <p:cNvSpPr>
            <a:spLocks noChangeArrowheads="1"/>
          </p:cNvSpPr>
          <p:nvPr/>
        </p:nvSpPr>
        <p:spPr bwMode="auto">
          <a:xfrm>
            <a:off x="7596188" y="2995613"/>
            <a:ext cx="1079500" cy="36036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96" name="Line 104"/>
          <p:cNvSpPr>
            <a:spLocks noChangeShapeType="1"/>
          </p:cNvSpPr>
          <p:nvPr/>
        </p:nvSpPr>
        <p:spPr bwMode="auto">
          <a:xfrm>
            <a:off x="6372225" y="3571875"/>
            <a:ext cx="0" cy="2873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297" name="Text Box 105"/>
          <p:cNvSpPr txBox="1">
            <a:spLocks noChangeArrowheads="1"/>
          </p:cNvSpPr>
          <p:nvPr/>
        </p:nvSpPr>
        <p:spPr bwMode="auto">
          <a:xfrm>
            <a:off x="6515100" y="3643313"/>
            <a:ext cx="215900" cy="2206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ea typeface="仿宋_GB2312" pitchFamily="49" charset="-122"/>
              </a:rPr>
              <a:t>B</a:t>
            </a:r>
          </a:p>
        </p:txBody>
      </p:sp>
      <p:sp>
        <p:nvSpPr>
          <p:cNvPr id="1032298" name="Rectangle 106"/>
          <p:cNvSpPr>
            <a:spLocks noChangeArrowheads="1"/>
          </p:cNvSpPr>
          <p:nvPr/>
        </p:nvSpPr>
        <p:spPr bwMode="auto">
          <a:xfrm>
            <a:off x="5580063" y="3859213"/>
            <a:ext cx="1511300" cy="549275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299" name="Line 107"/>
          <p:cNvSpPr>
            <a:spLocks noChangeShapeType="1"/>
          </p:cNvSpPr>
          <p:nvPr/>
        </p:nvSpPr>
        <p:spPr bwMode="auto">
          <a:xfrm>
            <a:off x="7091363" y="4075113"/>
            <a:ext cx="3603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300" name="Text Box 108"/>
          <p:cNvSpPr txBox="1">
            <a:spLocks noChangeArrowheads="1"/>
          </p:cNvSpPr>
          <p:nvPr/>
        </p:nvSpPr>
        <p:spPr bwMode="auto">
          <a:xfrm>
            <a:off x="7164388" y="3716338"/>
            <a:ext cx="215900" cy="274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e</a:t>
            </a:r>
          </a:p>
        </p:txBody>
      </p:sp>
      <p:sp>
        <p:nvSpPr>
          <p:cNvPr id="1032301" name="Rectangle 109"/>
          <p:cNvSpPr>
            <a:spLocks noChangeArrowheads="1"/>
          </p:cNvSpPr>
          <p:nvPr/>
        </p:nvSpPr>
        <p:spPr bwMode="auto">
          <a:xfrm>
            <a:off x="7451725" y="3787775"/>
            <a:ext cx="1547813" cy="620713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302" name="Line 110"/>
          <p:cNvSpPr>
            <a:spLocks noChangeShapeType="1"/>
          </p:cNvSpPr>
          <p:nvPr/>
        </p:nvSpPr>
        <p:spPr bwMode="auto">
          <a:xfrm>
            <a:off x="4498975" y="3427413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1032303" name="Text Box 111"/>
          <p:cNvSpPr txBox="1">
            <a:spLocks noChangeArrowheads="1"/>
          </p:cNvSpPr>
          <p:nvPr/>
        </p:nvSpPr>
        <p:spPr bwMode="auto">
          <a:xfrm>
            <a:off x="4643438" y="3500438"/>
            <a:ext cx="215900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仿宋_GB2312" pitchFamily="49" charset="-122"/>
              </a:rPr>
              <a:t>S</a:t>
            </a:r>
          </a:p>
        </p:txBody>
      </p:sp>
      <p:sp>
        <p:nvSpPr>
          <p:cNvPr id="1032304" name="Rectangle 112"/>
          <p:cNvSpPr>
            <a:spLocks noChangeArrowheads="1"/>
          </p:cNvSpPr>
          <p:nvPr/>
        </p:nvSpPr>
        <p:spPr bwMode="auto">
          <a:xfrm>
            <a:off x="3779838" y="3859213"/>
            <a:ext cx="1295400" cy="360362"/>
          </a:xfrm>
          <a:prstGeom prst="rect">
            <a:avLst/>
          </a:prstGeom>
          <a:noFill/>
          <a:ln w="5715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60472" name="Text Box 113"/>
          <p:cNvSpPr txBox="1">
            <a:spLocks noChangeArrowheads="1"/>
          </p:cNvSpPr>
          <p:nvPr/>
        </p:nvSpPr>
        <p:spPr bwMode="auto">
          <a:xfrm>
            <a:off x="5795963" y="692150"/>
            <a:ext cx="1390650" cy="33655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kumimoji="0" lang="en-US" altLang="zh-CN" sz="16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0" lang="en-US" altLang="zh-CN" sz="1600" baseline="-25000">
                <a:solidFill>
                  <a:schemeClr val="bg2"/>
                </a:solidFill>
                <a:ea typeface="仿宋_GB2312" pitchFamily="49" charset="-122"/>
              </a:rPr>
              <a:t>6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16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16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A  A b </a:t>
            </a:r>
            <a:r>
              <a:rPr kumimoji="0" lang="en-US" altLang="zh-CN" sz="1600">
                <a:solidFill>
                  <a:schemeClr val="bg2"/>
                </a:solidFill>
                <a:ea typeface="楷体_GB2312" pitchFamily="49" charset="-122"/>
              </a:rPr>
              <a:t>•</a:t>
            </a:r>
          </a:p>
        </p:txBody>
      </p:sp>
      <p:sp>
        <p:nvSpPr>
          <p:cNvPr id="1032306" name="Rectangle 114"/>
          <p:cNvSpPr>
            <a:spLocks noChangeArrowheads="1"/>
          </p:cNvSpPr>
          <p:nvPr/>
        </p:nvSpPr>
        <p:spPr bwMode="auto">
          <a:xfrm>
            <a:off x="5722938" y="692150"/>
            <a:ext cx="1512887" cy="358775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60474" name="Text Box 11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(0) </a:t>
            </a:r>
            <a:r>
              <a:rPr lang="en-US" altLang="zh-CN" sz="2400">
                <a:solidFill>
                  <a:schemeClr val="bg2"/>
                </a:solidFill>
                <a:ea typeface="仿宋_GB2312" pitchFamily="49" charset="-122"/>
              </a:rPr>
              <a:t>S</a:t>
            </a:r>
            <a:r>
              <a:rPr kumimoji="0" lang="en-US" altLang="zh-CN" sz="2400">
                <a:solidFill>
                  <a:schemeClr val="bg2"/>
                </a:solidFill>
              </a:rPr>
              <a:t>’</a:t>
            </a:r>
            <a:r>
              <a:rPr lang="en-US" altLang="zh-CN" sz="2400" b="0">
                <a:solidFill>
                  <a:schemeClr val="bg2"/>
                </a:solidFill>
                <a:ea typeface="仿宋_GB2312" pitchFamily="49" charset="-122"/>
              </a:rPr>
              <a:t> </a:t>
            </a:r>
            <a:r>
              <a:rPr kumimoji="0" lang="en-US" altLang="zh-CN" sz="2000">
                <a:solidFill>
                  <a:schemeClr val="bg2"/>
                </a:solidFill>
                <a:latin typeface="宋体" panose="02010600030101010101" pitchFamily="2" charset="-122"/>
              </a:rPr>
              <a:t>→</a:t>
            </a:r>
            <a:r>
              <a:rPr kumimoji="0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S </a:t>
            </a:r>
            <a:r>
              <a:rPr kumimoji="0" lang="zh-CN" altLang="zh-CN" sz="2400">
                <a:solidFill>
                  <a:schemeClr val="bg2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400">
                <a:solidFill>
                  <a:schemeClr val="bg2"/>
                </a:solidFill>
              </a:rPr>
              <a:t>(1) S→aAcBe  (2) A→b  (3) A→Ab (4) B→d</a:t>
            </a:r>
          </a:p>
        </p:txBody>
      </p:sp>
      <p:sp>
        <p:nvSpPr>
          <p:cNvPr id="1032308" name="Oval 116"/>
          <p:cNvSpPr>
            <a:spLocks noChangeArrowheads="1"/>
          </p:cNvSpPr>
          <p:nvPr/>
        </p:nvSpPr>
        <p:spPr bwMode="auto">
          <a:xfrm>
            <a:off x="0" y="1628775"/>
            <a:ext cx="2987675" cy="431800"/>
          </a:xfrm>
          <a:prstGeom prst="ellipse">
            <a:avLst/>
          </a:prstGeom>
          <a:noFill/>
          <a:ln w="38100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309" name="Oval 117"/>
          <p:cNvSpPr>
            <a:spLocks noChangeArrowheads="1"/>
          </p:cNvSpPr>
          <p:nvPr/>
        </p:nvSpPr>
        <p:spPr bwMode="auto">
          <a:xfrm>
            <a:off x="0" y="2349500"/>
            <a:ext cx="2987675" cy="431800"/>
          </a:xfrm>
          <a:prstGeom prst="ellipse">
            <a:avLst/>
          </a:prstGeom>
          <a:noFill/>
          <a:ln w="38100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2310" name="Text Box 118"/>
          <p:cNvSpPr txBox="1">
            <a:spLocks noChangeArrowheads="1"/>
          </p:cNvSpPr>
          <p:nvPr/>
        </p:nvSpPr>
        <p:spPr bwMode="auto">
          <a:xfrm>
            <a:off x="0" y="5229225"/>
            <a:ext cx="896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ea typeface="仿宋_GB2312" pitchFamily="49" charset="-122"/>
              </a:rPr>
              <a:t>（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3</a:t>
            </a:r>
            <a:r>
              <a:rPr kumimoji="0" lang="zh-CN" altLang="en-US" sz="2400">
                <a:solidFill>
                  <a:schemeClr val="bg2"/>
                </a:solidFill>
                <a:ea typeface="仿宋_GB2312" pitchFamily="49" charset="-122"/>
              </a:rPr>
              <a:t>）和（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5</a:t>
            </a:r>
            <a:r>
              <a:rPr kumimoji="0" lang="zh-CN" altLang="en-US" sz="2400">
                <a:solidFill>
                  <a:schemeClr val="bg2"/>
                </a:solidFill>
                <a:ea typeface="仿宋_GB2312" pitchFamily="49" charset="-122"/>
              </a:rPr>
              <a:t>）归约前栈顶符号都为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b</a:t>
            </a:r>
            <a:r>
              <a:rPr kumimoji="0" lang="zh-CN" altLang="en-US" sz="2400">
                <a:solidFill>
                  <a:schemeClr val="bg2"/>
                </a:solidFill>
                <a:ea typeface="仿宋_GB2312" pitchFamily="49" charset="-122"/>
              </a:rPr>
              <a:t>，但归约所用的产生式不同</a:t>
            </a:r>
            <a:r>
              <a:rPr kumimoji="0" lang="en-US" altLang="zh-CN" sz="2400">
                <a:solidFill>
                  <a:schemeClr val="bg2"/>
                </a:solidFill>
                <a:ea typeface="仿宋_GB2312" pitchFamily="49" charset="-122"/>
              </a:rPr>
              <a:t>?</a:t>
            </a:r>
          </a:p>
        </p:txBody>
      </p:sp>
      <p:sp>
        <p:nvSpPr>
          <p:cNvPr id="1032311" name="Text Box 119"/>
          <p:cNvSpPr txBox="1">
            <a:spLocks noChangeArrowheads="1"/>
          </p:cNvSpPr>
          <p:nvPr/>
        </p:nvSpPr>
        <p:spPr bwMode="auto">
          <a:xfrm>
            <a:off x="0" y="5876925"/>
            <a:ext cx="88931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zh-CN" altLang="en-US" sz="2400">
                <a:solidFill>
                  <a:schemeClr val="bg2"/>
                </a:solidFill>
                <a:ea typeface="仿宋_GB2312" pitchFamily="49" charset="-122"/>
              </a:rPr>
              <a:t>已分析过的部分在栈中的前缀不同。即状态栈栈顶不同。</a:t>
            </a:r>
          </a:p>
        </p:txBody>
      </p:sp>
      <p:sp>
        <p:nvSpPr>
          <p:cNvPr id="1032312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3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3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3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3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3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3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3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3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3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3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3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3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3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03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3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3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3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3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3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3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0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3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3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3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3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3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3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03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3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3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3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3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0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3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3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3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3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3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03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3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3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03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4" dur="2000"/>
                                        <p:tgtEl>
                                          <p:spTgt spid="103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9" dur="2000"/>
                                        <p:tgtEl>
                                          <p:spTgt spid="103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03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03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3" dur="500"/>
                                        <p:tgtEl>
                                          <p:spTgt spid="103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78" grpId="0" animBg="1"/>
      <p:bldP spid="1032280" grpId="0" animBg="1"/>
      <p:bldP spid="1032281" grpId="0" animBg="1"/>
      <p:bldP spid="1032282" grpId="0" animBg="1"/>
      <p:bldP spid="1032283" grpId="0" animBg="1"/>
      <p:bldP spid="1032284" grpId="0" animBg="1"/>
      <p:bldP spid="1032285" grpId="0" animBg="1"/>
      <p:bldP spid="1032286" grpId="0" animBg="1"/>
      <p:bldP spid="1032287" grpId="0" animBg="1"/>
      <p:bldP spid="1032288" grpId="0" animBg="1"/>
      <p:bldP spid="1032290" grpId="0" animBg="1"/>
      <p:bldP spid="1032291" grpId="0" animBg="1"/>
      <p:bldP spid="1032292" grpId="0" animBg="1"/>
      <p:bldP spid="1032293" grpId="0" animBg="1"/>
      <p:bldP spid="1032294" grpId="0" animBg="1"/>
      <p:bldP spid="1032295" grpId="0" animBg="1"/>
      <p:bldP spid="1032296" grpId="0" animBg="1"/>
      <p:bldP spid="1032297" grpId="0" animBg="1"/>
      <p:bldP spid="1032298" grpId="0" animBg="1"/>
      <p:bldP spid="1032299" grpId="0" animBg="1"/>
      <p:bldP spid="1032300" grpId="0" animBg="1"/>
      <p:bldP spid="1032301" grpId="0" animBg="1"/>
      <p:bldP spid="1032302" grpId="0" animBg="1"/>
      <p:bldP spid="1032303" grpId="0" animBg="1"/>
      <p:bldP spid="1032304" grpId="0" animBg="1"/>
      <p:bldP spid="1032306" grpId="0" animBg="1"/>
      <p:bldP spid="1032308" grpId="0" animBg="1"/>
      <p:bldP spid="1032309" grpId="0" animBg="1"/>
      <p:bldP spid="1032310" grpId="0" autoUpdateAnimBg="0"/>
      <p:bldP spid="1032311" grpId="0"/>
      <p:bldP spid="10323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61CDF75-29BB-4131-8CC4-6E031BC8356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r>
              <a:rPr lang="zh-CN" altLang="en-US" sz="1400"/>
              <a:t> 页</a:t>
            </a:r>
          </a:p>
        </p:txBody>
      </p:sp>
      <p:sp>
        <p:nvSpPr>
          <p:cNvPr id="62467" name="Rectangle 10"/>
          <p:cNvSpPr>
            <a:spLocks noChangeArrowheads="1"/>
          </p:cNvSpPr>
          <p:nvPr/>
        </p:nvSpPr>
        <p:spPr bwMode="auto">
          <a:xfrm>
            <a:off x="3851275" y="0"/>
            <a:ext cx="2057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活前缀</a:t>
            </a:r>
          </a:p>
        </p:txBody>
      </p:sp>
      <p:sp>
        <p:nvSpPr>
          <p:cNvPr id="1034252" name="Text Box 12"/>
          <p:cNvSpPr txBox="1">
            <a:spLocks noChangeArrowheads="1"/>
          </p:cNvSpPr>
          <p:nvPr/>
        </p:nvSpPr>
        <p:spPr bwMode="auto">
          <a:xfrm>
            <a:off x="1331913" y="692150"/>
            <a:ext cx="6705600" cy="519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规范句型的前缀，且不超过句柄的末端。</a:t>
            </a:r>
          </a:p>
        </p:txBody>
      </p:sp>
      <p:sp>
        <p:nvSpPr>
          <p:cNvPr id="1034254" name="Text Box 14"/>
          <p:cNvSpPr txBox="1">
            <a:spLocks noChangeArrowheads="1"/>
          </p:cNvSpPr>
          <p:nvPr/>
        </p:nvSpPr>
        <p:spPr bwMode="auto">
          <a:xfrm>
            <a:off x="611188" y="1557338"/>
            <a:ext cx="7620000" cy="1928812"/>
          </a:xfrm>
          <a:prstGeom prst="rect">
            <a:avLst/>
          </a:prstGeom>
          <a:solidFill>
            <a:srgbClr val="DAE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规范归约的任何时刻，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符号栈中的符号串</a:t>
            </a:r>
            <a:r>
              <a:rPr lang="zh-CN" altLang="en-US" sz="2800" b="0">
                <a:solidFill>
                  <a:srgbClr val="000066"/>
                </a:solidFill>
                <a:ea typeface="楷体_GB2312" pitchFamily="49" charset="-122"/>
              </a:rPr>
              <a:t>都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是</a:t>
            </a:r>
            <a:r>
              <a:rPr lang="zh-CN" altLang="en-US" sz="2800" b="0">
                <a:solidFill>
                  <a:srgbClr val="000066"/>
                </a:solidFill>
                <a:ea typeface="楷体_GB2312" pitchFamily="49" charset="-122"/>
              </a:rPr>
              <a:t>规范句型的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活前缀</a:t>
            </a:r>
            <a:r>
              <a:rPr lang="en-US" altLang="zh-CN" sz="2800" b="0">
                <a:solidFill>
                  <a:srgbClr val="000066"/>
                </a:solidFill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  <a:sym typeface="Symbol" panose="05050102010706020507" pitchFamily="18" charset="2"/>
              </a:rPr>
              <a:t>并且栈顶的状态与之相关联。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  <a:sym typeface="Symbol" panose="05050102010706020507" pitchFamily="18" charset="2"/>
              </a:rPr>
              <a:t>后缀是输入串中还未处理的终结符号串。</a:t>
            </a:r>
          </a:p>
        </p:txBody>
      </p:sp>
      <p:sp>
        <p:nvSpPr>
          <p:cNvPr id="1034257" name="Text Box 17"/>
          <p:cNvSpPr txBox="1">
            <a:spLocks noChangeArrowheads="1"/>
          </p:cNvSpPr>
          <p:nvPr/>
        </p:nvSpPr>
        <p:spPr bwMode="auto">
          <a:xfrm>
            <a:off x="1042988" y="4581525"/>
            <a:ext cx="7200900" cy="4921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可归前缀：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归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约时符号栈中的内容。</a:t>
            </a:r>
          </a:p>
        </p:txBody>
      </p:sp>
      <p:sp>
        <p:nvSpPr>
          <p:cNvPr id="103425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3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2" grpId="0" animBg="1" autoUpdateAnimBg="0"/>
      <p:bldP spid="1034254" grpId="0" animBg="1" autoUpdateAnimBg="0"/>
      <p:bldP spid="1034257" grpId="0" animBg="1"/>
      <p:bldP spid="10342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0"/>
            <a:ext cx="4649788" cy="393382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Step  </a:t>
            </a:r>
            <a:r>
              <a:rPr lang="zh-CN" altLang="en-US" sz="2000">
                <a:solidFill>
                  <a:schemeClr val="bg2"/>
                </a:solidFill>
              </a:rPr>
              <a:t>状态    符号栈     余留串        </a:t>
            </a:r>
            <a:r>
              <a:rPr lang="en-US" altLang="zh-CN" sz="2000">
                <a:solidFill>
                  <a:schemeClr val="bg2"/>
                </a:solidFill>
              </a:rPr>
              <a:t>action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1      0            </a:t>
            </a:r>
            <a:r>
              <a:rPr lang="en-US" altLang="zh-CN" sz="2000" u="sng">
                <a:solidFill>
                  <a:schemeClr val="bg2"/>
                </a:solidFill>
              </a:rPr>
              <a:t>#</a:t>
            </a:r>
            <a:r>
              <a:rPr lang="en-US" altLang="zh-CN" sz="2000">
                <a:solidFill>
                  <a:schemeClr val="bg2"/>
                </a:solidFill>
              </a:rPr>
              <a:t>               </a:t>
            </a:r>
            <a:r>
              <a:rPr lang="en-US" altLang="zh-CN" sz="2000">
                <a:solidFill>
                  <a:srgbClr val="CC0099"/>
                </a:solidFill>
              </a:rPr>
              <a:t>abbcde#    </a:t>
            </a:r>
            <a:r>
              <a:rPr lang="en-US" altLang="zh-CN" sz="2000">
                <a:solidFill>
                  <a:schemeClr val="bg2"/>
                </a:solidFill>
              </a:rPr>
              <a:t>s2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2      02    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>
                <a:solidFill>
                  <a:schemeClr val="bg2"/>
                </a:solidFill>
              </a:rPr>
              <a:t>              bbcde#     s4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3      024  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b</a:t>
            </a:r>
            <a:r>
              <a:rPr lang="en-US" altLang="zh-CN" sz="2000">
                <a:solidFill>
                  <a:schemeClr val="bg2"/>
                </a:solidFill>
              </a:rPr>
              <a:t>            bcde#      </a:t>
            </a:r>
            <a:r>
              <a:rPr lang="en-US" altLang="zh-CN" sz="2000">
                <a:solidFill>
                  <a:schemeClr val="bg1"/>
                </a:solidFill>
              </a:rPr>
              <a:t> r2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4      023      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         bcde#      s6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5      0236      </a:t>
            </a:r>
            <a:r>
              <a:rPr lang="en-US" altLang="zh-CN" sz="2000" u="sng">
                <a:solidFill>
                  <a:schemeClr val="bg2"/>
                </a:solidFill>
              </a:rPr>
              <a:t>#a</a:t>
            </a:r>
            <a:r>
              <a:rPr lang="en-US" altLang="zh-CN" sz="2000" u="sng">
                <a:solidFill>
                  <a:srgbClr val="A50021"/>
                </a:solidFill>
              </a:rPr>
              <a:t>Ab</a:t>
            </a:r>
            <a:r>
              <a:rPr lang="en-US" altLang="zh-CN" sz="2000">
                <a:solidFill>
                  <a:schemeClr val="bg2"/>
                </a:solidFill>
              </a:rPr>
              <a:t>          cde#        </a:t>
            </a:r>
            <a:r>
              <a:rPr lang="en-US" altLang="zh-CN" sz="2000">
                <a:solidFill>
                  <a:schemeClr val="bg1"/>
                </a:solidFill>
              </a:rPr>
              <a:t>r3</a:t>
            </a:r>
            <a:r>
              <a:rPr lang="en-US" altLang="zh-CN" sz="2000">
                <a:solidFill>
                  <a:schemeClr val="bg2"/>
                </a:solidFill>
              </a:rPr>
              <a:t>     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6      023        </a:t>
            </a:r>
            <a:r>
              <a:rPr lang="en-US" altLang="zh-CN" sz="2000" u="sng">
                <a:solidFill>
                  <a:schemeClr val="bg2"/>
                </a:solidFill>
              </a:rPr>
              <a:t>#aA</a:t>
            </a:r>
            <a:r>
              <a:rPr lang="en-US" altLang="zh-CN" sz="2000">
                <a:solidFill>
                  <a:schemeClr val="bg2"/>
                </a:solidFill>
              </a:rPr>
              <a:t>            cde#        s5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7      0235    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>
                <a:solidFill>
                  <a:schemeClr val="bg2"/>
                </a:solidFill>
              </a:rPr>
              <a:t>          de#          s8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8      02358    </a:t>
            </a:r>
            <a:r>
              <a:rPr lang="en-US" altLang="zh-CN" sz="2000" u="sng">
                <a:solidFill>
                  <a:schemeClr val="bg2"/>
                </a:solidFill>
              </a:rPr>
              <a:t>#aAc</a:t>
            </a:r>
            <a:r>
              <a:rPr lang="en-US" altLang="zh-CN" sz="2000" u="sng">
                <a:solidFill>
                  <a:srgbClr val="A50021"/>
                </a:solidFill>
              </a:rPr>
              <a:t>d</a:t>
            </a:r>
            <a:r>
              <a:rPr lang="en-US" altLang="zh-CN" sz="2000">
                <a:solidFill>
                  <a:srgbClr val="A50021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       e#            </a:t>
            </a:r>
            <a:r>
              <a:rPr lang="en-US" altLang="zh-CN" sz="2000">
                <a:solidFill>
                  <a:schemeClr val="bg1"/>
                </a:solidFill>
              </a:rPr>
              <a:t>r4 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9      02357    </a:t>
            </a:r>
            <a:r>
              <a:rPr lang="en-US" altLang="zh-CN" sz="2000" u="sng">
                <a:solidFill>
                  <a:schemeClr val="bg2"/>
                </a:solidFill>
              </a:rPr>
              <a:t>#aAcB</a:t>
            </a:r>
            <a:r>
              <a:rPr lang="en-US" altLang="zh-CN" sz="2000">
                <a:solidFill>
                  <a:schemeClr val="bg2"/>
                </a:solidFill>
              </a:rPr>
              <a:t>        e#            s9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10    023579  </a:t>
            </a:r>
            <a:r>
              <a:rPr lang="en-US" altLang="zh-CN" sz="2000" u="sng">
                <a:solidFill>
                  <a:schemeClr val="bg2"/>
                </a:solidFill>
              </a:rPr>
              <a:t>#</a:t>
            </a:r>
            <a:r>
              <a:rPr lang="en-US" altLang="zh-CN" sz="2000" u="sng">
                <a:solidFill>
                  <a:srgbClr val="A50021"/>
                </a:solidFill>
              </a:rPr>
              <a:t>aAcBe</a:t>
            </a:r>
            <a:r>
              <a:rPr lang="en-US" altLang="zh-CN" sz="2000">
                <a:solidFill>
                  <a:srgbClr val="A50021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</a:rPr>
              <a:t>      #             </a:t>
            </a:r>
            <a:r>
              <a:rPr lang="en-US" altLang="zh-CN" sz="2000">
                <a:solidFill>
                  <a:schemeClr val="bg1"/>
                </a:solidFill>
              </a:rPr>
              <a:t>r1</a:t>
            </a:r>
            <a:r>
              <a:rPr lang="en-US" altLang="zh-CN" sz="200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11    01          </a:t>
            </a:r>
            <a:r>
              <a:rPr lang="en-US" altLang="zh-CN" sz="2000" u="sng">
                <a:solidFill>
                  <a:schemeClr val="bg2"/>
                </a:solidFill>
              </a:rPr>
              <a:t>#S</a:t>
            </a:r>
            <a:r>
              <a:rPr lang="en-US" altLang="zh-CN" sz="2000">
                <a:solidFill>
                  <a:schemeClr val="bg2"/>
                </a:solidFill>
              </a:rPr>
              <a:t>                #            acc</a:t>
            </a:r>
          </a:p>
        </p:txBody>
      </p:sp>
      <p:sp>
        <p:nvSpPr>
          <p:cNvPr id="63491" name="Text Box 16"/>
          <p:cNvSpPr txBox="1">
            <a:spLocks noChangeArrowheads="1"/>
          </p:cNvSpPr>
          <p:nvPr/>
        </p:nvSpPr>
        <p:spPr bwMode="auto">
          <a:xfrm>
            <a:off x="7091363" y="476250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S</a:t>
            </a:r>
          </a:p>
        </p:txBody>
      </p:sp>
      <p:grpSp>
        <p:nvGrpSpPr>
          <p:cNvPr id="63492" name="Group 17"/>
          <p:cNvGrpSpPr>
            <a:grpSpLocks/>
          </p:cNvGrpSpPr>
          <p:nvPr/>
        </p:nvGrpSpPr>
        <p:grpSpPr bwMode="auto">
          <a:xfrm>
            <a:off x="6011863" y="908050"/>
            <a:ext cx="2376487" cy="504825"/>
            <a:chOff x="3742" y="2432"/>
            <a:chExt cx="1497" cy="318"/>
          </a:xfrm>
        </p:grpSpPr>
        <p:sp>
          <p:nvSpPr>
            <p:cNvPr id="63549" name="Line 18"/>
            <p:cNvSpPr>
              <a:spLocks noChangeShapeType="1"/>
            </p:cNvSpPr>
            <p:nvPr/>
          </p:nvSpPr>
          <p:spPr bwMode="auto">
            <a:xfrm flipH="1">
              <a:off x="3742" y="2432"/>
              <a:ext cx="726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Line 19"/>
            <p:cNvSpPr>
              <a:spLocks noChangeShapeType="1"/>
            </p:cNvSpPr>
            <p:nvPr/>
          </p:nvSpPr>
          <p:spPr bwMode="auto">
            <a:xfrm flipH="1">
              <a:off x="4241" y="2432"/>
              <a:ext cx="27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1" name="Line 20"/>
            <p:cNvSpPr>
              <a:spLocks noChangeShapeType="1"/>
            </p:cNvSpPr>
            <p:nvPr/>
          </p:nvSpPr>
          <p:spPr bwMode="auto">
            <a:xfrm>
              <a:off x="4513" y="2432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2" name="Line 21"/>
            <p:cNvSpPr>
              <a:spLocks noChangeShapeType="1"/>
            </p:cNvSpPr>
            <p:nvPr/>
          </p:nvSpPr>
          <p:spPr bwMode="auto">
            <a:xfrm>
              <a:off x="4513" y="2432"/>
              <a:ext cx="45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3" name="Line 22"/>
            <p:cNvSpPr>
              <a:spLocks noChangeShapeType="1"/>
            </p:cNvSpPr>
            <p:nvPr/>
          </p:nvSpPr>
          <p:spPr bwMode="auto">
            <a:xfrm>
              <a:off x="4558" y="2432"/>
              <a:ext cx="6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3" name="Text Box 23"/>
          <p:cNvSpPr txBox="1">
            <a:spLocks noChangeArrowheads="1"/>
          </p:cNvSpPr>
          <p:nvPr/>
        </p:nvSpPr>
        <p:spPr bwMode="auto">
          <a:xfrm>
            <a:off x="6011863" y="1268413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63494" name="Text Box 24"/>
          <p:cNvSpPr txBox="1">
            <a:spLocks noChangeArrowheads="1"/>
          </p:cNvSpPr>
          <p:nvPr/>
        </p:nvSpPr>
        <p:spPr bwMode="auto">
          <a:xfrm>
            <a:off x="7235825" y="1268413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63495" name="Text Box 25"/>
          <p:cNvSpPr txBox="1">
            <a:spLocks noChangeArrowheads="1"/>
          </p:cNvSpPr>
          <p:nvPr/>
        </p:nvSpPr>
        <p:spPr bwMode="auto">
          <a:xfrm>
            <a:off x="8243888" y="1268413"/>
            <a:ext cx="288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e</a:t>
            </a:r>
          </a:p>
        </p:txBody>
      </p:sp>
      <p:grpSp>
        <p:nvGrpSpPr>
          <p:cNvPr id="63496" name="Group 26"/>
          <p:cNvGrpSpPr>
            <a:grpSpLocks/>
          </p:cNvGrpSpPr>
          <p:nvPr/>
        </p:nvGrpSpPr>
        <p:grpSpPr bwMode="auto">
          <a:xfrm>
            <a:off x="7739063" y="1339850"/>
            <a:ext cx="288925" cy="792163"/>
            <a:chOff x="4830" y="2704"/>
            <a:chExt cx="182" cy="499"/>
          </a:xfrm>
        </p:grpSpPr>
        <p:sp>
          <p:nvSpPr>
            <p:cNvPr id="63547" name="Text Box 27"/>
            <p:cNvSpPr txBox="1">
              <a:spLocks noChangeArrowheads="1"/>
            </p:cNvSpPr>
            <p:nvPr/>
          </p:nvSpPr>
          <p:spPr bwMode="auto">
            <a:xfrm>
              <a:off x="4830" y="2704"/>
              <a:ext cx="18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3548" name="Line 28"/>
            <p:cNvSpPr>
              <a:spLocks noChangeShapeType="1"/>
            </p:cNvSpPr>
            <p:nvPr/>
          </p:nvSpPr>
          <p:spPr bwMode="auto">
            <a:xfrm>
              <a:off x="4876" y="297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7" name="Text Box 29"/>
          <p:cNvSpPr txBox="1">
            <a:spLocks noChangeArrowheads="1"/>
          </p:cNvSpPr>
          <p:nvPr/>
        </p:nvSpPr>
        <p:spPr bwMode="auto">
          <a:xfrm>
            <a:off x="7739063" y="2060575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d</a:t>
            </a:r>
          </a:p>
        </p:txBody>
      </p:sp>
      <p:grpSp>
        <p:nvGrpSpPr>
          <p:cNvPr id="63498" name="Group 30"/>
          <p:cNvGrpSpPr>
            <a:grpSpLocks/>
          </p:cNvGrpSpPr>
          <p:nvPr/>
        </p:nvGrpSpPr>
        <p:grpSpPr bwMode="auto">
          <a:xfrm>
            <a:off x="6299200" y="1339850"/>
            <a:ext cx="865188" cy="792163"/>
            <a:chOff x="3923" y="2704"/>
            <a:chExt cx="545" cy="499"/>
          </a:xfrm>
        </p:grpSpPr>
        <p:sp>
          <p:nvSpPr>
            <p:cNvPr id="63544" name="Text Box 31"/>
            <p:cNvSpPr txBox="1">
              <a:spLocks noChangeArrowheads="1"/>
            </p:cNvSpPr>
            <p:nvPr/>
          </p:nvSpPr>
          <p:spPr bwMode="auto">
            <a:xfrm>
              <a:off x="4150" y="2704"/>
              <a:ext cx="18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3545" name="Line 32"/>
            <p:cNvSpPr>
              <a:spLocks noChangeShapeType="1"/>
            </p:cNvSpPr>
            <p:nvPr/>
          </p:nvSpPr>
          <p:spPr bwMode="auto">
            <a:xfrm flipH="1">
              <a:off x="3923" y="2976"/>
              <a:ext cx="27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Line 33"/>
            <p:cNvSpPr>
              <a:spLocks noChangeShapeType="1"/>
            </p:cNvSpPr>
            <p:nvPr/>
          </p:nvSpPr>
          <p:spPr bwMode="auto">
            <a:xfrm>
              <a:off x="4195" y="2976"/>
              <a:ext cx="27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9" name="Text Box 34"/>
          <p:cNvSpPr txBox="1">
            <a:spLocks noChangeArrowheads="1"/>
          </p:cNvSpPr>
          <p:nvPr/>
        </p:nvSpPr>
        <p:spPr bwMode="auto">
          <a:xfrm>
            <a:off x="7091363" y="2060575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b</a:t>
            </a:r>
          </a:p>
        </p:txBody>
      </p:sp>
      <p:grpSp>
        <p:nvGrpSpPr>
          <p:cNvPr id="63500" name="Group 35"/>
          <p:cNvGrpSpPr>
            <a:grpSpLocks/>
          </p:cNvGrpSpPr>
          <p:nvPr/>
        </p:nvGrpSpPr>
        <p:grpSpPr bwMode="auto">
          <a:xfrm>
            <a:off x="6227763" y="2060575"/>
            <a:ext cx="215900" cy="792163"/>
            <a:chOff x="3878" y="3158"/>
            <a:chExt cx="136" cy="499"/>
          </a:xfrm>
        </p:grpSpPr>
        <p:sp>
          <p:nvSpPr>
            <p:cNvPr id="63542" name="Text Box 36"/>
            <p:cNvSpPr txBox="1">
              <a:spLocks noChangeArrowheads="1"/>
            </p:cNvSpPr>
            <p:nvPr/>
          </p:nvSpPr>
          <p:spPr bwMode="auto">
            <a:xfrm>
              <a:off x="3878" y="3158"/>
              <a:ext cx="13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3543" name="Line 37"/>
            <p:cNvSpPr>
              <a:spLocks noChangeShapeType="1"/>
            </p:cNvSpPr>
            <p:nvPr/>
          </p:nvSpPr>
          <p:spPr bwMode="auto">
            <a:xfrm>
              <a:off x="3923" y="343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501" name="Text Box 38"/>
          <p:cNvSpPr txBox="1">
            <a:spLocks noChangeArrowheads="1"/>
          </p:cNvSpPr>
          <p:nvPr/>
        </p:nvSpPr>
        <p:spPr bwMode="auto">
          <a:xfrm>
            <a:off x="6227763" y="2781300"/>
            <a:ext cx="288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63502" name="Rectangle 44"/>
          <p:cNvSpPr>
            <a:spLocks noChangeArrowheads="1"/>
          </p:cNvSpPr>
          <p:nvPr/>
        </p:nvSpPr>
        <p:spPr bwMode="auto">
          <a:xfrm>
            <a:off x="468313" y="45815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400" u="sng"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bcde</a:t>
            </a:r>
          </a:p>
        </p:txBody>
      </p:sp>
      <p:sp>
        <p:nvSpPr>
          <p:cNvPr id="1036333" name="Rectangle 45"/>
          <p:cNvSpPr>
            <a:spLocks noChangeArrowheads="1"/>
          </p:cNvSpPr>
          <p:nvPr/>
        </p:nvSpPr>
        <p:spPr bwMode="auto">
          <a:xfrm>
            <a:off x="468313" y="501332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400" u="sng">
                <a:ea typeface="楷体_GB2312" pitchFamily="49" charset="-122"/>
                <a:sym typeface="Symbol" panose="05050102010706020507" pitchFamily="18" charset="2"/>
              </a:rPr>
              <a:t>aAb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cde</a:t>
            </a:r>
          </a:p>
        </p:txBody>
      </p:sp>
      <p:sp>
        <p:nvSpPr>
          <p:cNvPr id="1036334" name="Rectangle 46"/>
          <p:cNvSpPr>
            <a:spLocks noChangeArrowheads="1"/>
          </p:cNvSpPr>
          <p:nvPr/>
        </p:nvSpPr>
        <p:spPr bwMode="auto">
          <a:xfrm>
            <a:off x="900113" y="54451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u="sng">
                <a:ea typeface="楷体_GB2312" pitchFamily="49" charset="-122"/>
              </a:rPr>
              <a:t>aAcd</a:t>
            </a:r>
            <a:r>
              <a:rPr lang="en-US" altLang="zh-CN" sz="2400">
                <a:ea typeface="楷体_GB2312" pitchFamily="49" charset="-122"/>
              </a:rPr>
              <a:t>e</a:t>
            </a:r>
            <a:endParaRPr lang="en-US" altLang="zh-CN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6335" name="Rectangle 47"/>
          <p:cNvSpPr>
            <a:spLocks noChangeArrowheads="1"/>
          </p:cNvSpPr>
          <p:nvPr/>
        </p:nvSpPr>
        <p:spPr bwMode="auto">
          <a:xfrm>
            <a:off x="3203575" y="5516563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aAcd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572000" y="5445125"/>
            <a:ext cx="2614613" cy="457200"/>
            <a:chOff x="3504" y="3552"/>
            <a:chExt cx="1647" cy="288"/>
          </a:xfrm>
        </p:grpSpPr>
        <p:sp>
          <p:nvSpPr>
            <p:cNvPr id="63538" name="Rectangle 49"/>
            <p:cNvSpPr>
              <a:spLocks noChangeArrowheads="1"/>
            </p:cNvSpPr>
            <p:nvPr/>
          </p:nvSpPr>
          <p:spPr bwMode="auto">
            <a:xfrm>
              <a:off x="4608" y="3552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aAcd</a:t>
              </a:r>
            </a:p>
          </p:txBody>
        </p:sp>
        <p:sp>
          <p:nvSpPr>
            <p:cNvPr id="63539" name="Rectangle 50"/>
            <p:cNvSpPr>
              <a:spLocks noChangeArrowheads="1"/>
            </p:cNvSpPr>
            <p:nvPr/>
          </p:nvSpPr>
          <p:spPr bwMode="auto">
            <a:xfrm>
              <a:off x="3504" y="35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63540" name="Rectangle 51"/>
            <p:cNvSpPr>
              <a:spLocks noChangeArrowheads="1"/>
            </p:cNvSpPr>
            <p:nvPr/>
          </p:nvSpPr>
          <p:spPr bwMode="auto">
            <a:xfrm>
              <a:off x="374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</a:t>
              </a:r>
            </a:p>
          </p:txBody>
        </p:sp>
        <p:sp>
          <p:nvSpPr>
            <p:cNvPr id="63541" name="Rectangle 52"/>
            <p:cNvSpPr>
              <a:spLocks noChangeArrowheads="1"/>
            </p:cNvSpPr>
            <p:nvPr/>
          </p:nvSpPr>
          <p:spPr bwMode="auto">
            <a:xfrm>
              <a:off x="4128" y="355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aAc</a:t>
              </a:r>
            </a:p>
          </p:txBody>
        </p:sp>
      </p:grpSp>
      <p:sp>
        <p:nvSpPr>
          <p:cNvPr id="1036341" name="Rectangle 53"/>
          <p:cNvSpPr>
            <a:spLocks noChangeArrowheads="1"/>
          </p:cNvSpPr>
          <p:nvPr/>
        </p:nvSpPr>
        <p:spPr bwMode="auto">
          <a:xfrm>
            <a:off x="3203575" y="46529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1036342" name="Rectangle 54"/>
          <p:cNvSpPr>
            <a:spLocks noChangeArrowheads="1"/>
          </p:cNvSpPr>
          <p:nvPr/>
        </p:nvSpPr>
        <p:spPr bwMode="auto">
          <a:xfrm>
            <a:off x="3203575" y="508476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  <a:sym typeface="Symbol" panose="05050102010706020507" pitchFamily="18" charset="2"/>
              </a:rPr>
              <a:t>aAb</a:t>
            </a:r>
          </a:p>
        </p:txBody>
      </p:sp>
      <p:sp>
        <p:nvSpPr>
          <p:cNvPr id="63509" name="Rectangle 55"/>
          <p:cNvSpPr>
            <a:spLocks noChangeArrowheads="1"/>
          </p:cNvSpPr>
          <p:nvPr/>
        </p:nvSpPr>
        <p:spPr bwMode="auto">
          <a:xfrm>
            <a:off x="5076825" y="41497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9933"/>
                </a:solidFill>
                <a:ea typeface="楷体_GB2312" pitchFamily="49" charset="-122"/>
                <a:sym typeface="Symbol" panose="05050102010706020507" pitchFamily="18" charset="2"/>
              </a:rPr>
              <a:t>活前缀</a:t>
            </a:r>
            <a:endParaRPr lang="zh-CN" altLang="en-US" sz="2400">
              <a:solidFill>
                <a:srgbClr val="FF9933"/>
              </a:solidFill>
              <a:ea typeface="楷体_GB2312" pitchFamily="49" charset="-122"/>
            </a:endParaRPr>
          </a:p>
        </p:txBody>
      </p:sp>
      <p:sp>
        <p:nvSpPr>
          <p:cNvPr id="1036344" name="Rectangle 56"/>
          <p:cNvSpPr>
            <a:spLocks noChangeArrowheads="1"/>
          </p:cNvSpPr>
          <p:nvPr/>
        </p:nvSpPr>
        <p:spPr bwMode="auto">
          <a:xfrm>
            <a:off x="5153025" y="45847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9900"/>
                </a:solidFill>
                <a:ea typeface="楷体_GB2312" pitchFamily="49" charset="-122"/>
              </a:rPr>
              <a:t>a, ab</a:t>
            </a:r>
          </a:p>
        </p:txBody>
      </p:sp>
      <p:sp>
        <p:nvSpPr>
          <p:cNvPr id="1036345" name="Rectangle 57"/>
          <p:cNvSpPr>
            <a:spLocks noChangeArrowheads="1"/>
          </p:cNvSpPr>
          <p:nvPr/>
        </p:nvSpPr>
        <p:spPr bwMode="auto">
          <a:xfrm>
            <a:off x="5003800" y="501332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9900"/>
                </a:solidFill>
                <a:ea typeface="楷体_GB2312" pitchFamily="49" charset="-122"/>
              </a:rPr>
              <a:t>a, aA, aAb</a:t>
            </a:r>
          </a:p>
        </p:txBody>
      </p:sp>
      <p:sp>
        <p:nvSpPr>
          <p:cNvPr id="63512" name="Rectangle 58"/>
          <p:cNvSpPr>
            <a:spLocks noChangeArrowheads="1"/>
          </p:cNvSpPr>
          <p:nvPr/>
        </p:nvSpPr>
        <p:spPr bwMode="auto">
          <a:xfrm>
            <a:off x="971550" y="4149725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规范句型</a:t>
            </a:r>
          </a:p>
        </p:txBody>
      </p:sp>
      <p:sp>
        <p:nvSpPr>
          <p:cNvPr id="63513" name="Rectangle 59"/>
          <p:cNvSpPr>
            <a:spLocks noChangeArrowheads="1"/>
          </p:cNvSpPr>
          <p:nvPr/>
        </p:nvSpPr>
        <p:spPr bwMode="auto">
          <a:xfrm>
            <a:off x="2555875" y="4076700"/>
            <a:ext cx="1866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zh-CN" altLang="en-US" sz="2400">
                <a:solidFill>
                  <a:srgbClr val="E5FEAE"/>
                </a:solidFill>
                <a:ea typeface="楷体_GB2312" pitchFamily="49" charset="-122"/>
                <a:sym typeface="Symbol" panose="05050102010706020507" pitchFamily="18" charset="2"/>
              </a:rPr>
              <a:t>可归前缀</a:t>
            </a:r>
          </a:p>
        </p:txBody>
      </p:sp>
      <p:sp>
        <p:nvSpPr>
          <p:cNvPr id="1036348" name="Rectangle 60"/>
          <p:cNvSpPr>
            <a:spLocks noChangeArrowheads="1"/>
          </p:cNvSpPr>
          <p:nvPr/>
        </p:nvSpPr>
        <p:spPr bwMode="auto">
          <a:xfrm>
            <a:off x="0" y="981075"/>
            <a:ext cx="4649788" cy="360363"/>
          </a:xfrm>
          <a:prstGeom prst="rect">
            <a:avLst/>
          </a:prstGeom>
          <a:solidFill>
            <a:srgbClr val="007635">
              <a:alpha val="1647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49" name="Rectangle 61"/>
          <p:cNvSpPr>
            <a:spLocks noChangeArrowheads="1"/>
          </p:cNvSpPr>
          <p:nvPr/>
        </p:nvSpPr>
        <p:spPr bwMode="auto">
          <a:xfrm>
            <a:off x="6011863" y="2420938"/>
            <a:ext cx="576262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50" name="Rectangle 62"/>
          <p:cNvSpPr>
            <a:spLocks noChangeArrowheads="1"/>
          </p:cNvSpPr>
          <p:nvPr/>
        </p:nvSpPr>
        <p:spPr bwMode="auto">
          <a:xfrm>
            <a:off x="0" y="1628775"/>
            <a:ext cx="4649788" cy="360363"/>
          </a:xfrm>
          <a:prstGeom prst="rect">
            <a:avLst/>
          </a:prstGeom>
          <a:solidFill>
            <a:srgbClr val="007635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52" name="Text Box 64"/>
          <p:cNvSpPr txBox="1">
            <a:spLocks noChangeArrowheads="1"/>
          </p:cNvSpPr>
          <p:nvPr/>
        </p:nvSpPr>
        <p:spPr bwMode="auto">
          <a:xfrm>
            <a:off x="6227763" y="2133600"/>
            <a:ext cx="215900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36354" name="Text Box 66"/>
          <p:cNvSpPr txBox="1">
            <a:spLocks noChangeArrowheads="1"/>
          </p:cNvSpPr>
          <p:nvPr/>
        </p:nvSpPr>
        <p:spPr bwMode="auto">
          <a:xfrm>
            <a:off x="7091363" y="2133600"/>
            <a:ext cx="288925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1036355" name="Text Box 67"/>
          <p:cNvSpPr txBox="1">
            <a:spLocks noChangeArrowheads="1"/>
          </p:cNvSpPr>
          <p:nvPr/>
        </p:nvSpPr>
        <p:spPr bwMode="auto">
          <a:xfrm>
            <a:off x="6659563" y="1341438"/>
            <a:ext cx="21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36356" name="Text Box 68"/>
          <p:cNvSpPr txBox="1">
            <a:spLocks noChangeArrowheads="1"/>
          </p:cNvSpPr>
          <p:nvPr/>
        </p:nvSpPr>
        <p:spPr bwMode="auto">
          <a:xfrm>
            <a:off x="7235825" y="1268413"/>
            <a:ext cx="21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036357" name="Text Box 69"/>
          <p:cNvSpPr txBox="1">
            <a:spLocks noChangeArrowheads="1"/>
          </p:cNvSpPr>
          <p:nvPr/>
        </p:nvSpPr>
        <p:spPr bwMode="auto">
          <a:xfrm>
            <a:off x="7739063" y="2133600"/>
            <a:ext cx="288925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6011863" y="1773238"/>
            <a:ext cx="1439862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59" name="Rectangle 71"/>
          <p:cNvSpPr>
            <a:spLocks noChangeArrowheads="1"/>
          </p:cNvSpPr>
          <p:nvPr/>
        </p:nvSpPr>
        <p:spPr bwMode="auto">
          <a:xfrm>
            <a:off x="0" y="2636838"/>
            <a:ext cx="4649788" cy="360362"/>
          </a:xfrm>
          <a:prstGeom prst="rect">
            <a:avLst/>
          </a:prstGeom>
          <a:solidFill>
            <a:srgbClr val="007635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60" name="Rectangle 72"/>
          <p:cNvSpPr>
            <a:spLocks noChangeArrowheads="1"/>
          </p:cNvSpPr>
          <p:nvPr/>
        </p:nvSpPr>
        <p:spPr bwMode="auto">
          <a:xfrm>
            <a:off x="7451725" y="1773238"/>
            <a:ext cx="649288" cy="935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61" name="Text Box 73"/>
          <p:cNvSpPr txBox="1">
            <a:spLocks noChangeArrowheads="1"/>
          </p:cNvSpPr>
          <p:nvPr/>
        </p:nvSpPr>
        <p:spPr bwMode="auto">
          <a:xfrm>
            <a:off x="7740650" y="1341438"/>
            <a:ext cx="2159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1036362" name="Text Box 74"/>
          <p:cNvSpPr txBox="1">
            <a:spLocks noChangeArrowheads="1"/>
          </p:cNvSpPr>
          <p:nvPr/>
        </p:nvSpPr>
        <p:spPr bwMode="auto">
          <a:xfrm>
            <a:off x="8243888" y="1341438"/>
            <a:ext cx="28892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1036363" name="Rectangle 75"/>
          <p:cNvSpPr>
            <a:spLocks noChangeArrowheads="1"/>
          </p:cNvSpPr>
          <p:nvPr/>
        </p:nvSpPr>
        <p:spPr bwMode="auto">
          <a:xfrm>
            <a:off x="0" y="3213100"/>
            <a:ext cx="4649788" cy="360363"/>
          </a:xfrm>
          <a:prstGeom prst="rect">
            <a:avLst/>
          </a:prstGeom>
          <a:solidFill>
            <a:srgbClr val="007635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36364" name="Rectangle 76"/>
          <p:cNvSpPr>
            <a:spLocks noChangeArrowheads="1"/>
          </p:cNvSpPr>
          <p:nvPr/>
        </p:nvSpPr>
        <p:spPr bwMode="auto">
          <a:xfrm>
            <a:off x="900113" y="5878513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u="sng">
                <a:ea typeface="楷体_GB2312" pitchFamily="49" charset="-122"/>
              </a:rPr>
              <a:t>aAcBe</a:t>
            </a:r>
            <a:endParaRPr lang="en-US" altLang="zh-CN" sz="2800" b="0" u="sng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6365" name="Rectangle 77"/>
          <p:cNvSpPr>
            <a:spLocks noChangeArrowheads="1"/>
          </p:cNvSpPr>
          <p:nvPr/>
        </p:nvSpPr>
        <p:spPr bwMode="auto">
          <a:xfrm>
            <a:off x="3132138" y="5876925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E5FEAE"/>
                </a:solidFill>
                <a:ea typeface="楷体_GB2312" pitchFamily="49" charset="-122"/>
              </a:rPr>
              <a:t>aAcBe</a:t>
            </a: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572000" y="5876925"/>
            <a:ext cx="2647950" cy="457200"/>
            <a:chOff x="3504" y="3552"/>
            <a:chExt cx="1668" cy="288"/>
          </a:xfrm>
        </p:grpSpPr>
        <p:sp>
          <p:nvSpPr>
            <p:cNvPr id="63534" name="Rectangle 79"/>
            <p:cNvSpPr>
              <a:spLocks noChangeArrowheads="1"/>
            </p:cNvSpPr>
            <p:nvPr/>
          </p:nvSpPr>
          <p:spPr bwMode="auto">
            <a:xfrm>
              <a:off x="4608" y="3552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aAcB</a:t>
              </a:r>
            </a:p>
          </p:txBody>
        </p:sp>
        <p:sp>
          <p:nvSpPr>
            <p:cNvPr id="63535" name="Rectangle 80"/>
            <p:cNvSpPr>
              <a:spLocks noChangeArrowheads="1"/>
            </p:cNvSpPr>
            <p:nvPr/>
          </p:nvSpPr>
          <p:spPr bwMode="auto">
            <a:xfrm>
              <a:off x="3504" y="35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63536" name="Rectangle 81"/>
            <p:cNvSpPr>
              <a:spLocks noChangeArrowheads="1"/>
            </p:cNvSpPr>
            <p:nvPr/>
          </p:nvSpPr>
          <p:spPr bwMode="auto">
            <a:xfrm>
              <a:off x="374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</a:t>
              </a:r>
            </a:p>
          </p:txBody>
        </p:sp>
        <p:sp>
          <p:nvSpPr>
            <p:cNvPr id="63537" name="Rectangle 82"/>
            <p:cNvSpPr>
              <a:spLocks noChangeArrowheads="1"/>
            </p:cNvSpPr>
            <p:nvPr/>
          </p:nvSpPr>
          <p:spPr bwMode="auto">
            <a:xfrm>
              <a:off x="4128" y="355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  <a:ea typeface="楷体_GB2312" pitchFamily="49" charset="-122"/>
                </a:rPr>
                <a:t>aAc</a:t>
              </a:r>
            </a:p>
          </p:txBody>
        </p:sp>
      </p:grpSp>
      <p:sp>
        <p:nvSpPr>
          <p:cNvPr id="1036371" name="Rectangle 83"/>
          <p:cNvSpPr>
            <a:spLocks noChangeArrowheads="1"/>
          </p:cNvSpPr>
          <p:nvPr/>
        </p:nvSpPr>
        <p:spPr bwMode="auto">
          <a:xfrm>
            <a:off x="7308850" y="587692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9900"/>
                </a:solidFill>
                <a:ea typeface="楷体_GB2312" pitchFamily="49" charset="-122"/>
              </a:rPr>
              <a:t>aAcBe</a:t>
            </a:r>
          </a:p>
        </p:txBody>
      </p:sp>
      <p:sp>
        <p:nvSpPr>
          <p:cNvPr id="63532" name="Text Box 86"/>
          <p:cNvSpPr txBox="1">
            <a:spLocks noChangeArrowheads="1"/>
          </p:cNvSpPr>
          <p:nvPr/>
        </p:nvSpPr>
        <p:spPr bwMode="auto">
          <a:xfrm>
            <a:off x="4740275" y="3149600"/>
            <a:ext cx="4391025" cy="9540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活前缀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规范句型的前缀，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不超过句柄末端。</a:t>
            </a:r>
          </a:p>
        </p:txBody>
      </p:sp>
      <p:sp>
        <p:nvSpPr>
          <p:cNvPr id="66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Return">
            <a:avLst/>
          </a:prstGeom>
          <a:solidFill>
            <a:srgbClr val="0D1CAF">
              <a:alpha val="8980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6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6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3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3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3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3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3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3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3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3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3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3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33" grpId="0"/>
      <p:bldP spid="1036334" grpId="0"/>
      <p:bldP spid="1036335" grpId="0" autoUpdateAnimBg="0"/>
      <p:bldP spid="1036341" grpId="0" autoUpdateAnimBg="0"/>
      <p:bldP spid="1036342" grpId="0" autoUpdateAnimBg="0"/>
      <p:bldP spid="1036344" grpId="0" autoUpdateAnimBg="0"/>
      <p:bldP spid="1036345" grpId="0" autoUpdateAnimBg="0"/>
      <p:bldP spid="1036348" grpId="0" animBg="1"/>
      <p:bldP spid="1036349" grpId="0" animBg="1"/>
      <p:bldP spid="1036350" grpId="0" animBg="1"/>
      <p:bldP spid="1036352" grpId="0" animBg="1"/>
      <p:bldP spid="1036354" grpId="0" animBg="1"/>
      <p:bldP spid="1036355" grpId="0" animBg="1"/>
      <p:bldP spid="1036356" grpId="0" animBg="1"/>
      <p:bldP spid="1036357" grpId="0" animBg="1"/>
      <p:bldP spid="1036329" grpId="0" animBg="1"/>
      <p:bldP spid="1036359" grpId="0" animBg="1"/>
      <p:bldP spid="1036360" grpId="0" animBg="1"/>
      <p:bldP spid="1036361" grpId="0" animBg="1"/>
      <p:bldP spid="1036362" grpId="0" animBg="1"/>
      <p:bldP spid="1036363" grpId="0" animBg="1"/>
      <p:bldP spid="1036364" grpId="0"/>
      <p:bldP spid="1036365" grpId="0"/>
      <p:bldP spid="1036371" grpId="0"/>
      <p:bldP spid="6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54554661-3E65-48D3-BD6E-D339BD4A27A8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r>
              <a:rPr lang="zh-CN" altLang="en-US" sz="1400"/>
              <a:t> 页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1524000" y="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隶书" panose="02010509060101010101" pitchFamily="49" charset="-122"/>
              </a:rPr>
              <a:t>5.3</a:t>
            </a:r>
            <a:r>
              <a:rPr lang="en-US" altLang="zh-CN" sz="3600" b="0">
                <a:solidFill>
                  <a:schemeClr val="tx2"/>
                </a:solidFill>
                <a:ea typeface="隶书" panose="02010509060101010101" pitchFamily="49" charset="-122"/>
              </a:rPr>
              <a:t>	 </a:t>
            </a:r>
            <a:r>
              <a:rPr lang="en-US" altLang="zh-CN" sz="3600">
                <a:solidFill>
                  <a:schemeClr val="tx2"/>
                </a:solidFill>
                <a:ea typeface="隶书" panose="02010509060101010101" pitchFamily="49" charset="-122"/>
              </a:rPr>
              <a:t>SLR(1) </a:t>
            </a:r>
            <a:r>
              <a:rPr lang="zh-CN" altLang="en-US" sz="3600">
                <a:solidFill>
                  <a:schemeClr val="tx2"/>
                </a:solidFill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8077200" cy="533400"/>
          </a:xfrm>
          <a:noFill/>
        </p:spPr>
        <p:txBody>
          <a:bodyPr/>
          <a:lstStyle/>
          <a:p>
            <a:r>
              <a:rPr lang="en-US" altLang="zh-CN"/>
              <a:t>Real a,b,…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228600" y="1752600"/>
            <a:ext cx="8915400" cy="9906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>
                <a:solidFill>
                  <a:srgbClr val="000000"/>
                </a:solidFill>
              </a:rPr>
              <a:t>文法</a:t>
            </a:r>
            <a:r>
              <a:rPr lang="en-US" altLang="zh-CN" sz="2800">
                <a:solidFill>
                  <a:srgbClr val="000000"/>
                </a:solidFill>
              </a:rPr>
              <a:t>G:(0) S’→S  (1) S→rD   (2) D→D,i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(3)   D→i    LR</a:t>
            </a:r>
            <a:r>
              <a:rPr lang="zh-CN" altLang="en-US" sz="2800">
                <a:solidFill>
                  <a:srgbClr val="000000"/>
                </a:solidFill>
              </a:rPr>
              <a:t>（</a:t>
            </a:r>
            <a:r>
              <a:rPr lang="en-US" altLang="zh-CN" sz="2800">
                <a:solidFill>
                  <a:srgbClr val="000000"/>
                </a:solidFill>
              </a:rPr>
              <a:t>0</a:t>
            </a:r>
            <a:r>
              <a:rPr lang="zh-CN" altLang="en-US" sz="2800">
                <a:solidFill>
                  <a:srgbClr val="000000"/>
                </a:solidFill>
              </a:rPr>
              <a:t>）项目集规范族</a:t>
            </a:r>
            <a:r>
              <a:rPr lang="en-US" altLang="zh-CN" sz="280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609600" y="3048000"/>
            <a:ext cx="1828800" cy="730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0</a:t>
            </a:r>
            <a:r>
              <a:rPr lang="en-US" altLang="zh-CN" sz="2000">
                <a:ea typeface="楷体_GB2312" pitchFamily="49" charset="-122"/>
              </a:rPr>
              <a:t>:   S’→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S 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S→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r D</a:t>
            </a:r>
          </a:p>
        </p:txBody>
      </p:sp>
      <p:sp>
        <p:nvSpPr>
          <p:cNvPr id="991240" name="Rectangle 8"/>
          <p:cNvSpPr>
            <a:spLocks noChangeArrowheads="1"/>
          </p:cNvSpPr>
          <p:nvPr/>
        </p:nvSpPr>
        <p:spPr bwMode="auto">
          <a:xfrm>
            <a:off x="3200400" y="3124200"/>
            <a:ext cx="14430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1</a:t>
            </a:r>
            <a:r>
              <a:rPr lang="en-US" altLang="zh-CN" sz="2000">
                <a:ea typeface="楷体_GB2312" pitchFamily="49" charset="-122"/>
              </a:rPr>
              <a:t>: S’→S</a:t>
            </a:r>
            <a:r>
              <a:rPr lang="zh-CN" altLang="en-US" sz="2000">
                <a:ea typeface="楷体_GB2312" pitchFamily="49" charset="-122"/>
              </a:rPr>
              <a:t>．</a:t>
            </a:r>
          </a:p>
        </p:txBody>
      </p:sp>
      <p:sp>
        <p:nvSpPr>
          <p:cNvPr id="991241" name="Rectangle 9"/>
          <p:cNvSpPr>
            <a:spLocks noChangeArrowheads="1"/>
          </p:cNvSpPr>
          <p:nvPr/>
        </p:nvSpPr>
        <p:spPr bwMode="auto">
          <a:xfrm>
            <a:off x="533400" y="4343400"/>
            <a:ext cx="2133600" cy="1279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2</a:t>
            </a:r>
            <a:r>
              <a:rPr lang="en-US" altLang="zh-CN" sz="2000">
                <a:ea typeface="楷体_GB2312" pitchFamily="49" charset="-122"/>
              </a:rPr>
              <a:t>:   S→r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D→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zh-CN" altLang="en-US" sz="3600">
                <a:ea typeface="楷体_GB2312" pitchFamily="49" charset="-122"/>
              </a:rPr>
              <a:t>，</a:t>
            </a:r>
            <a:r>
              <a:rPr lang="zh-CN" altLang="en-US" sz="2000">
                <a:ea typeface="楷体_GB2312" pitchFamily="49" charset="-122"/>
              </a:rPr>
              <a:t> </a:t>
            </a:r>
            <a:r>
              <a:rPr lang="en-US" altLang="zh-CN" sz="2000">
                <a:ea typeface="楷体_GB2312" pitchFamily="49" charset="-122"/>
              </a:rPr>
              <a:t>i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D→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i</a:t>
            </a:r>
          </a:p>
        </p:txBody>
      </p:sp>
      <p:sp>
        <p:nvSpPr>
          <p:cNvPr id="991242" name="Rectangle 10"/>
          <p:cNvSpPr>
            <a:spLocks noChangeArrowheads="1"/>
          </p:cNvSpPr>
          <p:nvPr/>
        </p:nvSpPr>
        <p:spPr bwMode="auto">
          <a:xfrm>
            <a:off x="4876800" y="4267200"/>
            <a:ext cx="2438400" cy="1035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:   S→r D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．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D→D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．</a:t>
            </a:r>
            <a:r>
              <a:rPr lang="zh-CN" altLang="en-US" sz="3600">
                <a:solidFill>
                  <a:srgbClr val="FFFF00"/>
                </a:solidFill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991243" name="AutoShape 11"/>
          <p:cNvSpPr>
            <a:spLocks noChangeArrowheads="1"/>
          </p:cNvSpPr>
          <p:nvPr/>
        </p:nvSpPr>
        <p:spPr bwMode="auto">
          <a:xfrm>
            <a:off x="5791200" y="5486400"/>
            <a:ext cx="2667000" cy="533400"/>
          </a:xfrm>
          <a:prstGeom prst="wedgeRoundRectCallout">
            <a:avLst>
              <a:gd name="adj1" fmla="val -13514"/>
              <a:gd name="adj2" fmla="val -13571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移进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/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归约冲突</a:t>
            </a:r>
          </a:p>
        </p:txBody>
      </p:sp>
      <p:sp>
        <p:nvSpPr>
          <p:cNvPr id="991244" name="Text Box 12"/>
          <p:cNvSpPr txBox="1">
            <a:spLocks noChangeArrowheads="1"/>
          </p:cNvSpPr>
          <p:nvPr/>
        </p:nvSpPr>
        <p:spPr bwMode="auto">
          <a:xfrm>
            <a:off x="1295400" y="6019800"/>
            <a:ext cx="5410200" cy="519113"/>
          </a:xfrm>
          <a:prstGeom prst="rect">
            <a:avLst/>
          </a:prstGeom>
          <a:solidFill>
            <a:srgbClr val="F3CD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文法不是</a:t>
            </a:r>
            <a:r>
              <a:rPr lang="en-US" altLang="en-US" sz="2800">
                <a:solidFill>
                  <a:srgbClr val="000000"/>
                </a:solidFill>
                <a:ea typeface="楷体_GB2312" pitchFamily="49" charset="-122"/>
              </a:rPr>
              <a:t>LR(0)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的，如何解决？</a:t>
            </a:r>
          </a:p>
        </p:txBody>
      </p:sp>
      <p:sp>
        <p:nvSpPr>
          <p:cNvPr id="991245" name="Line 13"/>
          <p:cNvSpPr>
            <a:spLocks noChangeShapeType="1"/>
          </p:cNvSpPr>
          <p:nvPr/>
        </p:nvSpPr>
        <p:spPr bwMode="auto">
          <a:xfrm>
            <a:off x="2411413" y="33575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1246" name="Line 14"/>
          <p:cNvSpPr>
            <a:spLocks noChangeShapeType="1"/>
          </p:cNvSpPr>
          <p:nvPr/>
        </p:nvSpPr>
        <p:spPr bwMode="auto">
          <a:xfrm>
            <a:off x="1447800" y="3733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1247" name="Line 15"/>
          <p:cNvSpPr>
            <a:spLocks noChangeShapeType="1"/>
          </p:cNvSpPr>
          <p:nvPr/>
        </p:nvSpPr>
        <p:spPr bwMode="auto">
          <a:xfrm>
            <a:off x="2667000" y="4724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1250" name="Text Box 18"/>
          <p:cNvSpPr txBox="1">
            <a:spLocks noChangeArrowheads="1"/>
          </p:cNvSpPr>
          <p:nvPr/>
        </p:nvSpPr>
        <p:spPr bwMode="auto">
          <a:xfrm>
            <a:off x="2627313" y="2781300"/>
            <a:ext cx="4143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991251" name="Text Box 19"/>
          <p:cNvSpPr txBox="1">
            <a:spLocks noChangeArrowheads="1"/>
          </p:cNvSpPr>
          <p:nvPr/>
        </p:nvSpPr>
        <p:spPr bwMode="auto">
          <a:xfrm>
            <a:off x="971550" y="3716338"/>
            <a:ext cx="552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</a:p>
        </p:txBody>
      </p:sp>
      <p:sp>
        <p:nvSpPr>
          <p:cNvPr id="991252" name="Text Box 20"/>
          <p:cNvSpPr txBox="1">
            <a:spLocks noChangeArrowheads="1"/>
          </p:cNvSpPr>
          <p:nvPr/>
        </p:nvSpPr>
        <p:spPr bwMode="auto">
          <a:xfrm>
            <a:off x="3276600" y="4221163"/>
            <a:ext cx="1066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</a:p>
        </p:txBody>
      </p:sp>
      <p:sp>
        <p:nvSpPr>
          <p:cNvPr id="991254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9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0" grpId="0" animBg="1" autoUpdateAnimBg="0"/>
      <p:bldP spid="991241" grpId="0" animBg="1" autoUpdateAnimBg="0"/>
      <p:bldP spid="991242" grpId="0" animBg="1" autoUpdateAnimBg="0"/>
      <p:bldP spid="991243" grpId="0" animBg="1" autoUpdateAnimBg="0"/>
      <p:bldP spid="991244" grpId="0" animBg="1" autoUpdateAnimBg="0"/>
      <p:bldP spid="991245" grpId="0" animBg="1"/>
      <p:bldP spid="991246" grpId="0" animBg="1"/>
      <p:bldP spid="991247" grpId="0" animBg="1"/>
      <p:bldP spid="991250" grpId="0" autoUpdateAnimBg="0"/>
      <p:bldP spid="991251" grpId="0" autoUpdateAnimBg="0"/>
      <p:bldP spid="991252" grpId="0" autoUpdateAnimBg="0"/>
      <p:bldP spid="9912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5257800" cy="609600"/>
          </a:xfrm>
          <a:solidFill>
            <a:srgbClr val="F3CD0F"/>
          </a:solidFill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定义    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SLR(1)</a:t>
            </a:r>
            <a:r>
              <a:rPr lang="zh-CN" altLang="en-US" sz="4000" b="1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文法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905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400" b="1">
                <a:ea typeface="楷体_GB2312" pitchFamily="49" charset="-122"/>
              </a:rPr>
              <a:t>               </a:t>
            </a:r>
            <a:r>
              <a:rPr lang="zh-CN" altLang="en-US" sz="2400" b="1">
                <a:ea typeface="楷体_GB2312" pitchFamily="49" charset="-122"/>
              </a:rPr>
              <a:t>如果 </a:t>
            </a:r>
            <a:r>
              <a:rPr lang="en-US" altLang="zh-CN" sz="2400" b="1">
                <a:ea typeface="楷体_GB2312" pitchFamily="49" charset="-122"/>
              </a:rPr>
              <a:t>LR(0)  </a:t>
            </a:r>
            <a:r>
              <a:rPr lang="zh-CN" altLang="en-US" sz="2400" b="1">
                <a:ea typeface="楷体_GB2312" pitchFamily="49" charset="-122"/>
              </a:rPr>
              <a:t>项目集规范族中含冲突项目的项目集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800" b="1">
                <a:ea typeface="楷体_GB2312" pitchFamily="49" charset="-122"/>
              </a:rPr>
              <a:t>            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=</a:t>
            </a:r>
            <a:r>
              <a:rPr lang="en-US" altLang="zh-CN" sz="2800">
                <a:ea typeface="楷体_GB2312" pitchFamily="49" charset="-122"/>
              </a:rPr>
              <a:t>{ ...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A→α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.b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β</a:t>
            </a:r>
            <a:r>
              <a:rPr lang="en-US" altLang="zh-CN" sz="2800" b="1">
                <a:ea typeface="楷体_GB2312" pitchFamily="49" charset="-122"/>
              </a:rPr>
              <a:t>  ,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P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 ω</a:t>
            </a:r>
            <a:r>
              <a:rPr lang="en-US" altLang="zh-CN" sz="2800" b="1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.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  ,    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 .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   , 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400" b="1">
                <a:ea typeface="楷体_GB2312" pitchFamily="49" charset="-122"/>
              </a:rPr>
              <a:t>满足：</a:t>
            </a:r>
            <a:r>
              <a:rPr lang="en-US" altLang="en-US" sz="2400" b="1">
                <a:ea typeface="楷体_GB2312" pitchFamily="49" charset="-122"/>
                <a:sym typeface="Symbol" pitchFamily="18" charset="2"/>
              </a:rPr>
              <a:t>FOLLOW(</a:t>
            </a:r>
            <a:r>
              <a:rPr lang="en-US" altLang="en-US" sz="24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Q</a:t>
            </a:r>
            <a:r>
              <a:rPr lang="en-US" altLang="en-US" sz="2400">
                <a:ea typeface="楷体_GB2312" pitchFamily="49" charset="-122"/>
                <a:sym typeface="Symbol" pitchFamily="18" charset="2"/>
              </a:rPr>
              <a:t>)   FOLLOW(</a:t>
            </a:r>
            <a:r>
              <a:rPr lang="en-US" altLang="en-US" sz="24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en-US" sz="2400">
                <a:ea typeface="楷体_GB2312" pitchFamily="49" charset="-122"/>
                <a:sym typeface="Symbol" pitchFamily="18" charset="2"/>
              </a:rPr>
              <a:t>) =  </a:t>
            </a:r>
            <a:r>
              <a:rPr lang="en-US" altLang="en-US" sz="2400" b="1">
                <a:ea typeface="楷体_GB2312" pitchFamily="49" charset="-122"/>
                <a:sym typeface="Symbol" pitchFamily="18" charset="2"/>
              </a:rPr>
              <a:t>    FOLLOW(</a:t>
            </a:r>
            <a:r>
              <a:rPr lang="en-US" altLang="en-US" sz="2400" b="1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en-US" sz="2400">
                <a:ea typeface="楷体_GB2312" pitchFamily="49" charset="-122"/>
                <a:sym typeface="Symbol" pitchFamily="18" charset="2"/>
              </a:rPr>
              <a:t>)  { </a:t>
            </a:r>
            <a:r>
              <a:rPr lang="en-US" altLang="en-US" sz="2400">
                <a:solidFill>
                  <a:schemeClr val="hlink"/>
                </a:solidFill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en-US" sz="2400">
                <a:ea typeface="楷体_GB2312" pitchFamily="49" charset="-122"/>
                <a:sym typeface="Symbol" pitchFamily="18" charset="2"/>
              </a:rPr>
              <a:t> } =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800" b="1">
                <a:ea typeface="楷体_GB2312" pitchFamily="49" charset="-122"/>
                <a:sym typeface="Symbol" pitchFamily="18" charset="2"/>
              </a:rPr>
              <a:t>            FOLLOW(</a:t>
            </a:r>
            <a:r>
              <a:rPr lang="en-US" altLang="en-US" sz="2800">
                <a:solidFill>
                  <a:srgbClr val="E5FEAE"/>
                </a:solidFill>
                <a:ea typeface="楷体_GB2312" pitchFamily="49" charset="-122"/>
                <a:sym typeface="Symbol" pitchFamily="18" charset="2"/>
              </a:rPr>
              <a:t>Q</a:t>
            </a:r>
            <a:r>
              <a:rPr lang="en-US" altLang="en-US" sz="2800">
                <a:ea typeface="楷体_GB2312" pitchFamily="49" charset="-122"/>
                <a:sym typeface="Symbol" pitchFamily="18" charset="2"/>
              </a:rPr>
              <a:t>)   { </a:t>
            </a:r>
            <a:r>
              <a:rPr lang="en-US" altLang="en-US" sz="2800">
                <a:solidFill>
                  <a:schemeClr val="hlink"/>
                </a:solidFill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en-US" sz="2800">
                <a:ea typeface="楷体_GB2312" pitchFamily="49" charset="-122"/>
                <a:sym typeface="Symbol" pitchFamily="18" charset="2"/>
              </a:rPr>
              <a:t>} =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250825" y="2852738"/>
            <a:ext cx="8686800" cy="533400"/>
          </a:xfrm>
          <a:prstGeom prst="rect">
            <a:avLst/>
          </a:prstGeom>
          <a:solidFill>
            <a:srgbClr val="F3CD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在状态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时面临某输入符号为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则解决冲突的</a:t>
            </a:r>
            <a:r>
              <a:rPr lang="en-US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技术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894981" name="Rectangle 5"/>
          <p:cNvSpPr>
            <a:spLocks noChangeArrowheads="1"/>
          </p:cNvSpPr>
          <p:nvPr/>
        </p:nvSpPr>
        <p:spPr bwMode="auto">
          <a:xfrm>
            <a:off x="395288" y="3573463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a==</a:t>
            </a:r>
            <a:r>
              <a:rPr lang="en-US" altLang="zh-CN" sz="280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en-US" altLang="en-US" sz="2400">
                <a:ea typeface="楷体_GB2312" pitchFamily="49" charset="-122"/>
                <a:sym typeface="Symbol" panose="05050102010706020507" pitchFamily="18" charset="2"/>
              </a:rPr>
              <a:t>action [ k,</a:t>
            </a:r>
            <a:r>
              <a:rPr lang="en-US" altLang="en-US" sz="240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en-US" sz="2400">
                <a:ea typeface="楷体_GB2312" pitchFamily="49" charset="-122"/>
                <a:sym typeface="Symbol" panose="05050102010706020507" pitchFamily="18" charset="2"/>
              </a:rPr>
              <a:t> ] = </a:t>
            </a: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移进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0000CC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FOLLOW (P) </a:t>
            </a: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则   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action [ k,a ] =“ 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</a:rPr>
              <a:t>P 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</a:rPr>
              <a:t>ω”</a:t>
            </a:r>
            <a:r>
              <a:rPr lang="zh-CN" altLang="zh-CN" sz="2400"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en-US" altLang="zh-CN" sz="2400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0000CC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FOLLOW (Q) </a:t>
            </a:r>
            <a:r>
              <a:rPr lang="zh-CN" altLang="en-US" sz="2400">
                <a:ea typeface="楷体_GB2312" pitchFamily="49" charset="-122"/>
                <a:sym typeface="Symbol" panose="05050102010706020507" pitchFamily="18" charset="2"/>
              </a:rPr>
              <a:t>则   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action [ k,a ] =“ 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FF6600"/>
                </a:solidFill>
                <a:ea typeface="楷体_GB2312" pitchFamily="49" charset="-122"/>
                <a:sym typeface="Symbol" panose="05050102010706020507" pitchFamily="18" charset="2"/>
              </a:rPr>
              <a:t> ”</a:t>
            </a:r>
            <a:endParaRPr lang="en-US" altLang="zh-CN" sz="240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94982" name="Rectangle 6"/>
          <p:cNvSpPr>
            <a:spLocks noChangeArrowheads="1"/>
          </p:cNvSpPr>
          <p:nvPr/>
        </p:nvSpPr>
        <p:spPr bwMode="auto">
          <a:xfrm>
            <a:off x="2339975" y="5084763"/>
            <a:ext cx="4303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SLR(1)</a:t>
            </a:r>
            <a:r>
              <a:rPr lang="zh-CN" altLang="en-US">
                <a:ea typeface="楷体_GB2312" pitchFamily="49" charset="-122"/>
              </a:rPr>
              <a:t>文法是无二义的</a:t>
            </a:r>
          </a:p>
        </p:txBody>
      </p:sp>
      <p:sp>
        <p:nvSpPr>
          <p:cNvPr id="894983" name="Text Box 7"/>
          <p:cNvSpPr txBox="1">
            <a:spLocks noChangeArrowheads="1"/>
          </p:cNvSpPr>
          <p:nvPr/>
        </p:nvSpPr>
        <p:spPr bwMode="auto">
          <a:xfrm>
            <a:off x="395288" y="5611813"/>
            <a:ext cx="87487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00F600"/>
                </a:solidFill>
                <a:ea typeface="楷体_GB2312" pitchFamily="49" charset="-122"/>
              </a:rPr>
              <a:t>S</a:t>
            </a:r>
            <a:r>
              <a:rPr lang="zh-CN" altLang="en-US" sz="2800">
                <a:ea typeface="楷体_GB2312" pitchFamily="49" charset="-122"/>
              </a:rPr>
              <a:t>：</a:t>
            </a:r>
            <a:r>
              <a:rPr lang="en-US" altLang="zh-CN" sz="2800">
                <a:ea typeface="楷体_GB2312" pitchFamily="49" charset="-122"/>
              </a:rPr>
              <a:t>SIMPLE    </a:t>
            </a:r>
            <a:r>
              <a:rPr lang="en-US" altLang="zh-CN" sz="2800">
                <a:solidFill>
                  <a:srgbClr val="00F600"/>
                </a:solidFill>
                <a:ea typeface="楷体_GB2312" pitchFamily="49" charset="-122"/>
              </a:rPr>
              <a:t> 1</a:t>
            </a:r>
            <a:r>
              <a:rPr lang="zh-CN" altLang="en-US" sz="2800">
                <a:ea typeface="楷体_GB2312" pitchFamily="49" charset="-122"/>
              </a:rPr>
              <a:t>：查看句柄以右的一个输入符号。</a:t>
            </a:r>
          </a:p>
        </p:txBody>
      </p:sp>
      <p:sp>
        <p:nvSpPr>
          <p:cNvPr id="894984" name="Text Box 8"/>
          <p:cNvSpPr txBox="1">
            <a:spLocks noChangeArrowheads="1"/>
          </p:cNvSpPr>
          <p:nvPr/>
        </p:nvSpPr>
        <p:spPr bwMode="auto">
          <a:xfrm>
            <a:off x="1258888" y="6021388"/>
            <a:ext cx="66246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FFFF00"/>
                </a:solidFill>
              </a:rPr>
              <a:t>LR(0)</a:t>
            </a:r>
            <a:r>
              <a:rPr lang="zh-CN" altLang="en-US" sz="2800">
                <a:solidFill>
                  <a:srgbClr val="FFFF00"/>
                </a:solidFill>
              </a:rPr>
              <a:t>文法一定是</a:t>
            </a:r>
            <a:r>
              <a:rPr lang="en-US" altLang="zh-CN" sz="2800">
                <a:solidFill>
                  <a:srgbClr val="FFFF00"/>
                </a:solidFill>
              </a:rPr>
              <a:t>SLR(1)</a:t>
            </a:r>
            <a:r>
              <a:rPr lang="zh-CN" altLang="en-US" sz="2800">
                <a:solidFill>
                  <a:srgbClr val="FFFF00"/>
                </a:solidFill>
              </a:rPr>
              <a:t>文法</a:t>
            </a:r>
          </a:p>
        </p:txBody>
      </p:sp>
      <p:sp>
        <p:nvSpPr>
          <p:cNvPr id="89498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8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/>
      <p:bldP spid="894980" grpId="0" animBg="1" autoUpdateAnimBg="0"/>
      <p:bldP spid="894981" grpId="0" build="p" autoUpdateAnimBg="0"/>
      <p:bldP spid="894982" grpId="0" autoUpdateAnimBg="0"/>
      <p:bldP spid="894983" grpId="0"/>
      <p:bldP spid="894984" grpId="0"/>
      <p:bldP spid="89498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0" y="228600"/>
            <a:ext cx="5257800" cy="609600"/>
          </a:xfrm>
          <a:prstGeom prst="rect">
            <a:avLst/>
          </a:prstGeom>
          <a:solidFill>
            <a:srgbClr val="F3CD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SLR(1)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分析表的构造</a:t>
            </a:r>
          </a:p>
        </p:txBody>
      </p:sp>
      <p:sp>
        <p:nvSpPr>
          <p:cNvPr id="896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52500"/>
            <a:ext cx="9144000" cy="4953000"/>
          </a:xfrm>
        </p:spPr>
        <p:txBody>
          <a:bodyPr/>
          <a:lstStyle/>
          <a:p>
            <a:pPr algn="just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zh-CN" altLang="en-US" sz="2800" b="1" dirty="0">
                <a:effectLst/>
                <a:ea typeface="楷体_GB2312" pitchFamily="49" charset="-122"/>
              </a:rPr>
              <a:t>假定</a:t>
            </a:r>
            <a:r>
              <a:rPr lang="en-US" altLang="zh-CN" sz="2800" b="1" dirty="0">
                <a:effectLst/>
                <a:ea typeface="楷体_GB2312" pitchFamily="49" charset="-122"/>
              </a:rPr>
              <a:t>C={I</a:t>
            </a:r>
            <a:r>
              <a:rPr lang="en-US" altLang="zh-CN" sz="2800" b="1" baseline="-25000" dirty="0">
                <a:effectLst/>
                <a:ea typeface="楷体_GB2312" pitchFamily="49" charset="-122"/>
              </a:rPr>
              <a:t>0</a:t>
            </a:r>
            <a:r>
              <a:rPr lang="en-US" altLang="zh-CN" sz="2800" b="1" dirty="0">
                <a:effectLst/>
                <a:ea typeface="楷体_GB2312" pitchFamily="49" charset="-122"/>
              </a:rPr>
              <a:t>, I</a:t>
            </a:r>
            <a:r>
              <a:rPr lang="en-US" altLang="zh-CN" sz="2800" b="1" baseline="-25000" dirty="0">
                <a:effectLst/>
                <a:ea typeface="楷体_GB2312" pitchFamily="49" charset="-122"/>
              </a:rPr>
              <a:t>1</a:t>
            </a:r>
            <a:r>
              <a:rPr lang="en-US" altLang="zh-CN" sz="2800" b="1" dirty="0">
                <a:effectLst/>
                <a:ea typeface="楷体_GB2312" pitchFamily="49" charset="-122"/>
              </a:rPr>
              <a:t>,… </a:t>
            </a:r>
            <a:r>
              <a:rPr lang="en-US" altLang="zh-CN" sz="2800" b="1" dirty="0" err="1">
                <a:effectLst/>
                <a:ea typeface="楷体_GB2312" pitchFamily="49" charset="-122"/>
              </a:rPr>
              <a:t>I</a:t>
            </a:r>
            <a:r>
              <a:rPr lang="en-US" altLang="zh-CN" sz="2800" b="1" baseline="-25000" dirty="0" err="1">
                <a:effectLst/>
                <a:ea typeface="楷体_GB2312" pitchFamily="49" charset="-122"/>
              </a:rPr>
              <a:t>k</a:t>
            </a:r>
            <a:r>
              <a:rPr lang="en-US" altLang="zh-CN" sz="2800" b="1" dirty="0">
                <a:effectLst/>
                <a:ea typeface="楷体_GB2312" pitchFamily="49" charset="-122"/>
              </a:rPr>
              <a:t> …</a:t>
            </a:r>
            <a:r>
              <a:rPr lang="zh-CN" altLang="en-US" sz="2800" b="1" dirty="0">
                <a:effectLst/>
                <a:ea typeface="楷体_GB2312" pitchFamily="49" charset="-122"/>
              </a:rPr>
              <a:t>，</a:t>
            </a:r>
            <a:r>
              <a:rPr lang="en-US" altLang="zh-CN" sz="2800" b="1" dirty="0">
                <a:effectLst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effectLst/>
                <a:ea typeface="楷体_GB2312" pitchFamily="49" charset="-122"/>
              </a:rPr>
              <a:t>n</a:t>
            </a:r>
            <a:r>
              <a:rPr lang="en-US" altLang="zh-CN" sz="2800" b="1" dirty="0">
                <a:effectLst/>
                <a:ea typeface="楷体_GB2312" pitchFamily="49" charset="-122"/>
              </a:rPr>
              <a:t>}</a:t>
            </a:r>
            <a:r>
              <a:rPr lang="zh-CN" altLang="en-US" sz="2800" b="1" dirty="0">
                <a:effectLst/>
                <a:ea typeface="楷体_GB2312" pitchFamily="49" charset="-122"/>
              </a:rPr>
              <a:t>，</a:t>
            </a:r>
            <a:r>
              <a:rPr lang="en-US" altLang="zh-CN" sz="2800" b="1" dirty="0">
                <a:effectLst/>
                <a:ea typeface="楷体_GB2312" pitchFamily="49" charset="-122"/>
              </a:rPr>
              <a:t>0,…k…,n</a:t>
            </a:r>
            <a:r>
              <a:rPr lang="zh-CN" altLang="en-US" sz="2800" b="1" dirty="0">
                <a:effectLst/>
                <a:ea typeface="楷体_GB2312" pitchFamily="49" charset="-122"/>
              </a:rPr>
              <a:t>为分析器的</a:t>
            </a:r>
            <a:r>
              <a:rPr lang="zh-CN" altLang="en-US" sz="2800" b="1" dirty="0">
                <a:effectLst/>
                <a:latin typeface="楷体_GB2312" pitchFamily="49" charset="-122"/>
                <a:ea typeface="楷体_GB2312" pitchFamily="49" charset="-122"/>
              </a:rPr>
              <a:t>状态：</a:t>
            </a:r>
          </a:p>
          <a:p>
            <a:pPr lvl="1" algn="just"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b="1" dirty="0">
                <a:ea typeface="楷体_GB2312" pitchFamily="49" charset="-122"/>
              </a:rPr>
              <a:t>A→α.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ea typeface="楷体_GB2312" pitchFamily="49" charset="-122"/>
              </a:rPr>
              <a:t>β</a:t>
            </a:r>
            <a:r>
              <a:rPr lang="en-US" altLang="zh-CN" b="1" dirty="0">
                <a:sym typeface="Symbol" pitchFamily="18" charset="2"/>
              </a:rPr>
              <a:t></a:t>
            </a:r>
            <a:r>
              <a:rPr lang="en-US" altLang="zh-CN" b="1" dirty="0" err="1"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ea typeface="楷体_GB2312" pitchFamily="49" charset="-122"/>
              </a:rPr>
              <a:t>k</a:t>
            </a:r>
            <a:r>
              <a:rPr lang="zh-CN" altLang="en-US" b="1" dirty="0">
                <a:ea typeface="楷体_GB2312" pitchFamily="49" charset="-122"/>
              </a:rPr>
              <a:t>且</a:t>
            </a:r>
            <a:r>
              <a:rPr lang="en-US" altLang="zh-CN" b="1" dirty="0">
                <a:ea typeface="楷体_GB2312" pitchFamily="49" charset="-122"/>
              </a:rPr>
              <a:t>GO(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lang="en-US" altLang="zh-CN" b="1" dirty="0" err="1"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ea typeface="楷体_GB2312" pitchFamily="49" charset="-122"/>
              </a:rPr>
              <a:t>)=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solidFill>
                  <a:srgbClr val="FFFF00"/>
                </a:solidFill>
                <a:ea typeface="楷体_GB2312" pitchFamily="49" charset="-122"/>
              </a:rPr>
              <a:t>j</a:t>
            </a:r>
            <a:r>
              <a:rPr lang="en-US" altLang="zh-CN" b="1" dirty="0" err="1">
                <a:ea typeface="楷体_GB2312" pitchFamily="49" charset="-122"/>
              </a:rPr>
              <a:t>,a</a:t>
            </a:r>
            <a:r>
              <a:rPr lang="en-US" altLang="zh-CN" dirty="0" err="1">
                <a:sym typeface="Symbol" pitchFamily="18" charset="2"/>
              </a:rPr>
              <a:t>V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b="1" dirty="0">
                <a:ea typeface="楷体_GB2312" pitchFamily="49" charset="-122"/>
              </a:rPr>
              <a:t>:</a:t>
            </a:r>
          </a:p>
          <a:p>
            <a:pPr lvl="1" algn="just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              ACTION[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k,a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]=“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solidFill>
                  <a:srgbClr val="FFFF00"/>
                </a:solidFill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”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b="1" dirty="0">
                <a:ea typeface="楷体_GB2312" pitchFamily="49" charset="-122"/>
              </a:rPr>
              <a:t>A→α.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b="1" dirty="0" err="1"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ea typeface="楷体_GB2312" pitchFamily="49" charset="-122"/>
              </a:rPr>
              <a:t>k</a:t>
            </a:r>
            <a:r>
              <a:rPr lang="en-US" altLang="zh-CN" b="1" dirty="0">
                <a:ea typeface="楷体_GB2312" pitchFamily="49" charset="-122"/>
              </a:rPr>
              <a:t>: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just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zh-CN" b="1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dirty="0" err="1">
                <a:ea typeface="楷体_GB2312" pitchFamily="49" charset="-122"/>
              </a:rPr>
              <a:t>a</a:t>
            </a:r>
            <a:r>
              <a:rPr lang="en-US" altLang="zh-CN" dirty="0" err="1">
                <a:sym typeface="Symbol" pitchFamily="18" charset="2"/>
              </a:rPr>
              <a:t>V</a:t>
            </a:r>
            <a:r>
              <a:rPr lang="en-US" altLang="zh-CN" baseline="-25000" dirty="0" err="1">
                <a:sym typeface="Symbol" pitchFamily="18" charset="2"/>
              </a:rPr>
              <a:t>T</a:t>
            </a:r>
            <a:r>
              <a:rPr lang="en-US" altLang="zh-CN" b="1" dirty="0"/>
              <a:t>∪{#}</a:t>
            </a:r>
            <a:r>
              <a:rPr lang="en-US" altLang="zh-CN" b="1" dirty="0">
                <a:ea typeface="楷体_GB2312" pitchFamily="49" charset="-122"/>
              </a:rPr>
              <a:t>, </a:t>
            </a:r>
            <a:r>
              <a:rPr lang="zh-CN" altLang="en-US" b="1" dirty="0">
                <a:ea typeface="楷体_GB2312" pitchFamily="49" charset="-122"/>
              </a:rPr>
              <a:t>置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ACTION[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k,a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]=“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 err="1">
                <a:solidFill>
                  <a:srgbClr val="FFFF00"/>
                </a:solidFill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ea typeface="楷体_GB2312" pitchFamily="49" charset="-122"/>
              </a:rPr>
              <a:t>A→α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个产生式）；</a:t>
            </a:r>
          </a:p>
          <a:p>
            <a:pPr lvl="1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</a:rPr>
              <a:t>S`→S.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FF6600"/>
                </a:solidFill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solidFill>
                  <a:srgbClr val="FF6600"/>
                </a:solidFill>
                <a:ea typeface="楷体_GB2312" pitchFamily="49" charset="-122"/>
              </a:rPr>
              <a:t>k</a:t>
            </a:r>
            <a:r>
              <a:rPr lang="en-US" altLang="zh-CN" b="1" dirty="0">
                <a:ea typeface="楷体_GB2312" pitchFamily="49" charset="-122"/>
              </a:rPr>
              <a:t>: </a:t>
            </a:r>
            <a:r>
              <a:rPr lang="zh-CN" altLang="en-US" b="1" dirty="0">
                <a:ea typeface="楷体_GB2312" pitchFamily="49" charset="-122"/>
              </a:rPr>
              <a:t>置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</a:rPr>
              <a:t>ACTION[k,</a:t>
            </a:r>
            <a:r>
              <a:rPr lang="en-US" altLang="zh-CN" b="1" dirty="0">
                <a:solidFill>
                  <a:schemeClr val="hlink"/>
                </a:solidFill>
                <a:ea typeface="楷体_GB2312" pitchFamily="49" charset="-122"/>
              </a:rPr>
              <a:t>#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</a:rPr>
              <a:t>]= “</a:t>
            </a:r>
            <a:r>
              <a:rPr lang="en-US" altLang="zh-CN" b="1" dirty="0" err="1">
                <a:solidFill>
                  <a:srgbClr val="FF6600"/>
                </a:solidFill>
                <a:ea typeface="楷体_GB2312" pitchFamily="49" charset="-122"/>
              </a:rPr>
              <a:t>acc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</a:rPr>
              <a:t>”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ea typeface="楷体_GB2312" pitchFamily="49" charset="-122"/>
              </a:rPr>
              <a:t>GO(</a:t>
            </a:r>
            <a:r>
              <a:rPr lang="en-US" altLang="zh-CN" b="1" dirty="0" err="1"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ea typeface="楷体_GB2312" pitchFamily="49" charset="-122"/>
              </a:rPr>
              <a:t>k</a:t>
            </a:r>
            <a:r>
              <a:rPr lang="en-US" altLang="zh-CN" b="1" dirty="0" err="1">
                <a:ea typeface="楷体_GB2312" pitchFamily="49" charset="-122"/>
              </a:rPr>
              <a:t>,A</a:t>
            </a:r>
            <a:r>
              <a:rPr lang="en-US" altLang="zh-CN" b="1" dirty="0">
                <a:ea typeface="楷体_GB2312" pitchFamily="49" charset="-122"/>
              </a:rPr>
              <a:t>)=</a:t>
            </a:r>
            <a:r>
              <a:rPr lang="en-US" altLang="zh-CN" b="1" dirty="0" err="1">
                <a:ea typeface="楷体_GB2312" pitchFamily="49" charset="-122"/>
              </a:rPr>
              <a:t>I</a:t>
            </a:r>
            <a:r>
              <a:rPr lang="en-US" altLang="zh-CN" b="1" baseline="-25000" dirty="0" err="1">
                <a:ea typeface="楷体_GB2312" pitchFamily="49" charset="-122"/>
              </a:rPr>
              <a:t>j</a:t>
            </a:r>
            <a:r>
              <a:rPr lang="en-US" altLang="zh-CN" b="1" dirty="0" err="1"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dirty="0" err="1">
                <a:sym typeface="Symbol" pitchFamily="18" charset="2"/>
              </a:rPr>
              <a:t>V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ea typeface="楷体_GB2312" pitchFamily="49" charset="-122"/>
              </a:rPr>
              <a:t>:  </a:t>
            </a:r>
            <a:r>
              <a:rPr lang="zh-CN" altLang="en-US" b="1" dirty="0">
                <a:ea typeface="楷体_GB2312" pitchFamily="49" charset="-122"/>
              </a:rPr>
              <a:t>则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GOTO(</a:t>
            </a:r>
            <a:r>
              <a:rPr lang="en-US" altLang="zh-CN" b="1" dirty="0" err="1">
                <a:solidFill>
                  <a:srgbClr val="FFFF00"/>
                </a:solidFill>
                <a:ea typeface="楷体_GB2312" pitchFamily="49" charset="-122"/>
              </a:rPr>
              <a:t>k,A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)=j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 algn="just">
              <a:spcBef>
                <a:spcPct val="80000"/>
              </a:spcBef>
              <a:buFont typeface="Monotype Sorts" pitchFamily="2" charset="2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凡不能用规则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填入信息的空白格均置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出错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96006" name="Text Box 6"/>
          <p:cNvSpPr txBox="1">
            <a:spLocks noChangeArrowheads="1"/>
          </p:cNvSpPr>
          <p:nvPr/>
        </p:nvSpPr>
        <p:spPr bwMode="auto">
          <a:xfrm>
            <a:off x="539552" y="2420888"/>
            <a:ext cx="8534400" cy="1432443"/>
          </a:xfrm>
          <a:prstGeom prst="rect">
            <a:avLst/>
          </a:prstGeom>
          <a:solidFill>
            <a:srgbClr val="C7FBF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若项目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A→α.</a:t>
            </a:r>
            <a:r>
              <a:rPr lang="en-US" altLang="zh-CN" sz="2800" b="0" dirty="0" err="1">
                <a:solidFill>
                  <a:schemeClr val="bg2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baseline="-250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latin typeface="Comic Sans MS" pitchFamily="66" charset="0"/>
                <a:ea typeface="楷体_GB2312" pitchFamily="49" charset="-122"/>
              </a:rPr>
              <a:t>对任何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a∈FOLLOW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(A),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置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ACTION[</a:t>
            </a:r>
            <a:r>
              <a:rPr lang="en-US" altLang="zh-CN" sz="2800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k,a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]=“</a:t>
            </a:r>
            <a:r>
              <a:rPr lang="en-US" altLang="zh-CN" sz="2800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r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j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”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(“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用产生式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A→α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进行规约”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，假定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_GB2312" pitchFamily="49" charset="-122"/>
              </a:rPr>
              <a:t>A→α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为第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j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个产生式；</a:t>
            </a:r>
          </a:p>
        </p:txBody>
      </p:sp>
      <p:sp>
        <p:nvSpPr>
          <p:cNvPr id="89600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6" grpId="0" animBg="1" autoUpdateAnimBg="0"/>
      <p:bldP spid="89600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859C641B-4A92-40A6-B175-78494C0B288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r>
              <a:rPr lang="zh-CN" altLang="en-US" sz="1400"/>
              <a:t> 页</a:t>
            </a:r>
          </a:p>
        </p:txBody>
      </p:sp>
      <p:sp>
        <p:nvSpPr>
          <p:cNvPr id="909314" name="Rectangle 2"/>
          <p:cNvSpPr>
            <a:spLocks noChangeArrowheads="1"/>
          </p:cNvSpPr>
          <p:nvPr/>
        </p:nvSpPr>
        <p:spPr bwMode="auto">
          <a:xfrm>
            <a:off x="609600" y="2743200"/>
            <a:ext cx="1828800" cy="1339850"/>
          </a:xfrm>
          <a:prstGeom prst="rect">
            <a:avLst/>
          </a:prstGeom>
          <a:noFill/>
          <a:ln w="28575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0</a:t>
            </a:r>
            <a:r>
              <a:rPr lang="en-US" altLang="zh-CN" sz="2000">
                <a:ea typeface="楷体_GB2312" pitchFamily="49" charset="-122"/>
              </a:rPr>
              <a:t>:  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S’→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 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A→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aAd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A→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aAb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 A→</a:t>
            </a:r>
            <a:r>
              <a:rPr lang="zh-CN" altLang="en-US" sz="2000">
                <a:ea typeface="楷体_GB2312" pitchFamily="49" charset="-122"/>
              </a:rPr>
              <a:t>．</a:t>
            </a:r>
          </a:p>
        </p:txBody>
      </p:sp>
      <p:sp>
        <p:nvSpPr>
          <p:cNvPr id="909315" name="Rectangle 3"/>
          <p:cNvSpPr>
            <a:spLocks noChangeArrowheads="1"/>
          </p:cNvSpPr>
          <p:nvPr/>
        </p:nvSpPr>
        <p:spPr bwMode="auto">
          <a:xfrm>
            <a:off x="755650" y="1700213"/>
            <a:ext cx="16764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1</a:t>
            </a:r>
            <a:r>
              <a:rPr lang="en-US" altLang="zh-CN" sz="2000">
                <a:ea typeface="楷体_GB2312" pitchFamily="49" charset="-122"/>
              </a:rPr>
              <a:t>:  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S’→A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3276600" y="2590800"/>
            <a:ext cx="2133600" cy="1644650"/>
          </a:xfrm>
          <a:prstGeom prst="rect">
            <a:avLst/>
          </a:prstGeom>
          <a:noFill/>
          <a:ln w="28575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2</a:t>
            </a:r>
            <a:r>
              <a:rPr lang="en-US" altLang="zh-CN" sz="2000">
                <a:ea typeface="楷体_GB2312" pitchFamily="49" charset="-122"/>
              </a:rPr>
              <a:t>: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A→a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Ad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A→a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A→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aAd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A→</a:t>
            </a:r>
            <a:r>
              <a:rPr lang="zh-CN" altLang="en-US" sz="2000">
                <a:ea typeface="楷体_GB2312" pitchFamily="49" charset="-122"/>
              </a:rPr>
              <a:t>．</a:t>
            </a:r>
            <a:r>
              <a:rPr lang="en-US" altLang="zh-CN" sz="2000">
                <a:ea typeface="楷体_GB2312" pitchFamily="49" charset="-122"/>
              </a:rPr>
              <a:t>aAb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  A→</a:t>
            </a:r>
            <a:r>
              <a:rPr lang="zh-CN" altLang="en-US" sz="2000">
                <a:ea typeface="楷体_GB2312" pitchFamily="49" charset="-122"/>
              </a:rPr>
              <a:t>．</a:t>
            </a:r>
          </a:p>
        </p:txBody>
      </p:sp>
      <p:sp>
        <p:nvSpPr>
          <p:cNvPr id="909317" name="Rectangle 5"/>
          <p:cNvSpPr>
            <a:spLocks noChangeArrowheads="1"/>
          </p:cNvSpPr>
          <p:nvPr/>
        </p:nvSpPr>
        <p:spPr bwMode="auto">
          <a:xfrm>
            <a:off x="6629400" y="2743200"/>
            <a:ext cx="19812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A→aA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     A→aA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909322" name="Text Box 10"/>
          <p:cNvSpPr txBox="1">
            <a:spLocks noChangeArrowheads="1"/>
          </p:cNvSpPr>
          <p:nvPr/>
        </p:nvSpPr>
        <p:spPr bwMode="auto">
          <a:xfrm>
            <a:off x="6781800" y="4267200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5</a:t>
            </a:r>
            <a:r>
              <a:rPr lang="en-US" altLang="zh-CN" sz="2000">
                <a:ea typeface="楷体_GB2312" pitchFamily="49" charset="-122"/>
              </a:rPr>
              <a:t>: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A→aAd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41575" y="2924175"/>
            <a:ext cx="835025" cy="561975"/>
            <a:chOff x="2832" y="845"/>
            <a:chExt cx="480" cy="354"/>
          </a:xfrm>
        </p:grpSpPr>
        <p:sp>
          <p:nvSpPr>
            <p:cNvPr id="69662" name="Line 7"/>
            <p:cNvSpPr>
              <a:spLocks noChangeShapeType="1"/>
            </p:cNvSpPr>
            <p:nvPr/>
          </p:nvSpPr>
          <p:spPr bwMode="auto">
            <a:xfrm>
              <a:off x="2832" y="118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9324" name="Text Box 12"/>
            <p:cNvSpPr txBox="1">
              <a:spLocks noChangeArrowheads="1"/>
            </p:cNvSpPr>
            <p:nvPr/>
          </p:nvSpPr>
          <p:spPr bwMode="auto">
            <a:xfrm>
              <a:off x="2880" y="845"/>
              <a:ext cx="28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10200" y="2743200"/>
            <a:ext cx="1219200" cy="561975"/>
            <a:chOff x="3408" y="1728"/>
            <a:chExt cx="768" cy="354"/>
          </a:xfrm>
        </p:grpSpPr>
        <p:sp>
          <p:nvSpPr>
            <p:cNvPr id="69660" name="Line 9"/>
            <p:cNvSpPr>
              <a:spLocks noChangeShapeType="1"/>
            </p:cNvSpPr>
            <p:nvPr/>
          </p:nvSpPr>
          <p:spPr bwMode="auto">
            <a:xfrm>
              <a:off x="3408" y="206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9325" name="Text Box 13"/>
            <p:cNvSpPr txBox="1">
              <a:spLocks noChangeArrowheads="1"/>
            </p:cNvSpPr>
            <p:nvPr/>
          </p:nvSpPr>
          <p:spPr bwMode="auto">
            <a:xfrm>
              <a:off x="3648" y="1728"/>
              <a:ext cx="28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620000" y="1981200"/>
            <a:ext cx="609600" cy="762000"/>
            <a:chOff x="4800" y="1248"/>
            <a:chExt cx="384" cy="480"/>
          </a:xfrm>
        </p:grpSpPr>
        <p:sp>
          <p:nvSpPr>
            <p:cNvPr id="69658" name="Line 11"/>
            <p:cNvSpPr>
              <a:spLocks noChangeShapeType="1"/>
            </p:cNvSpPr>
            <p:nvPr/>
          </p:nvSpPr>
          <p:spPr bwMode="auto">
            <a:xfrm flipV="1">
              <a:off x="4800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9327" name="Text Box 15"/>
            <p:cNvSpPr txBox="1">
              <a:spLocks noChangeArrowheads="1"/>
            </p:cNvSpPr>
            <p:nvPr/>
          </p:nvSpPr>
          <p:spPr bwMode="auto">
            <a:xfrm>
              <a:off x="4848" y="1392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5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69643" name="Rectangle 16"/>
          <p:cNvSpPr>
            <a:spLocks noChangeArrowheads="1"/>
          </p:cNvSpPr>
          <p:nvPr/>
        </p:nvSpPr>
        <p:spPr bwMode="auto">
          <a:xfrm>
            <a:off x="304800" y="228600"/>
            <a:ext cx="8534400" cy="6096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文法 </a:t>
            </a:r>
            <a:r>
              <a:rPr lang="en-US" altLang="zh-CN">
                <a:solidFill>
                  <a:srgbClr val="000000"/>
                </a:solidFill>
              </a:rPr>
              <a:t>A→aAd|aAb|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806700" y="1752600"/>
            <a:ext cx="1168400" cy="1143000"/>
            <a:chOff x="1768" y="1104"/>
            <a:chExt cx="736" cy="720"/>
          </a:xfrm>
        </p:grpSpPr>
        <p:sp>
          <p:nvSpPr>
            <p:cNvPr id="69656" name="Freeform 19"/>
            <p:cNvSpPr>
              <a:spLocks/>
            </p:cNvSpPr>
            <p:nvPr/>
          </p:nvSpPr>
          <p:spPr bwMode="auto">
            <a:xfrm>
              <a:off x="1768" y="1352"/>
              <a:ext cx="736" cy="472"/>
            </a:xfrm>
            <a:custGeom>
              <a:avLst/>
              <a:gdLst>
                <a:gd name="T0" fmla="*/ 296 w 736"/>
                <a:gd name="T1" fmla="*/ 472 h 472"/>
                <a:gd name="T2" fmla="*/ 56 w 736"/>
                <a:gd name="T3" fmla="*/ 40 h 472"/>
                <a:gd name="T4" fmla="*/ 632 w 736"/>
                <a:gd name="T5" fmla="*/ 232 h 472"/>
                <a:gd name="T6" fmla="*/ 680 w 736"/>
                <a:gd name="T7" fmla="*/ 280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6"/>
                <a:gd name="T13" fmla="*/ 0 h 472"/>
                <a:gd name="T14" fmla="*/ 736 w 736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6" h="472">
                  <a:moveTo>
                    <a:pt x="296" y="472"/>
                  </a:moveTo>
                  <a:cubicBezTo>
                    <a:pt x="148" y="276"/>
                    <a:pt x="0" y="80"/>
                    <a:pt x="56" y="40"/>
                  </a:cubicBezTo>
                  <a:cubicBezTo>
                    <a:pt x="112" y="0"/>
                    <a:pt x="528" y="192"/>
                    <a:pt x="632" y="232"/>
                  </a:cubicBezTo>
                  <a:cubicBezTo>
                    <a:pt x="736" y="272"/>
                    <a:pt x="708" y="276"/>
                    <a:pt x="680" y="2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09332" name="Text Box 20"/>
            <p:cNvSpPr txBox="1">
              <a:spLocks noChangeArrowheads="1"/>
            </p:cNvSpPr>
            <p:nvPr/>
          </p:nvSpPr>
          <p:spPr bwMode="auto">
            <a:xfrm>
              <a:off x="2016" y="1104"/>
              <a:ext cx="28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909333" name="Text Box 21"/>
          <p:cNvSpPr txBox="1">
            <a:spLocks noChangeArrowheads="1"/>
          </p:cNvSpPr>
          <p:nvPr/>
        </p:nvSpPr>
        <p:spPr bwMode="auto">
          <a:xfrm>
            <a:off x="6781800" y="1600200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4</a:t>
            </a:r>
            <a:r>
              <a:rPr lang="en-US" altLang="zh-CN" sz="2000">
                <a:ea typeface="楷体_GB2312" pitchFamily="49" charset="-122"/>
              </a:rPr>
              <a:t>: </a:t>
            </a:r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</a:rPr>
              <a:t>A→aA b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</a:rPr>
              <a:t>．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476375" y="2147888"/>
            <a:ext cx="457200" cy="633412"/>
            <a:chOff x="2608" y="709"/>
            <a:chExt cx="288" cy="399"/>
          </a:xfrm>
        </p:grpSpPr>
        <p:sp>
          <p:nvSpPr>
            <p:cNvPr id="69654" name="Line 17"/>
            <p:cNvSpPr>
              <a:spLocks noChangeShapeType="1"/>
            </p:cNvSpPr>
            <p:nvPr/>
          </p:nvSpPr>
          <p:spPr bwMode="auto">
            <a:xfrm flipV="1">
              <a:off x="2608" y="70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09335" name="Text Box 23"/>
            <p:cNvSpPr txBox="1">
              <a:spLocks noChangeArrowheads="1"/>
            </p:cNvSpPr>
            <p:nvPr/>
          </p:nvSpPr>
          <p:spPr bwMode="auto">
            <a:xfrm>
              <a:off x="2608" y="754"/>
              <a:ext cx="288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620000" y="3581400"/>
            <a:ext cx="685800" cy="685800"/>
            <a:chOff x="4800" y="2256"/>
            <a:chExt cx="432" cy="432"/>
          </a:xfrm>
        </p:grpSpPr>
        <p:sp>
          <p:nvSpPr>
            <p:cNvPr id="69651" name="Line 8"/>
            <p:cNvSpPr>
              <a:spLocks noChangeShapeType="1"/>
            </p:cNvSpPr>
            <p:nvPr/>
          </p:nvSpPr>
          <p:spPr bwMode="auto">
            <a:xfrm>
              <a:off x="4800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9334" name="Text Box 22"/>
            <p:cNvSpPr txBox="1">
              <a:spLocks noChangeArrowheads="1"/>
            </p:cNvSpPr>
            <p:nvPr/>
          </p:nvSpPr>
          <p:spPr bwMode="auto">
            <a:xfrm>
              <a:off x="4896" y="2304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5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09336" name="Text Box 24"/>
            <p:cNvSpPr txBox="1">
              <a:spLocks noChangeArrowheads="1"/>
            </p:cNvSpPr>
            <p:nvPr/>
          </p:nvSpPr>
          <p:spPr bwMode="auto">
            <a:xfrm>
              <a:off x="4944" y="2256"/>
              <a:ext cx="26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909337" name="Text Box 25"/>
          <p:cNvSpPr txBox="1">
            <a:spLocks noChangeArrowheads="1"/>
          </p:cNvSpPr>
          <p:nvPr/>
        </p:nvSpPr>
        <p:spPr bwMode="auto">
          <a:xfrm>
            <a:off x="0" y="4652963"/>
            <a:ext cx="914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中：移进项和归约项并存，不是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LR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）文法。</a:t>
            </a:r>
          </a:p>
        </p:txBody>
      </p:sp>
      <p:sp>
        <p:nvSpPr>
          <p:cNvPr id="909339" name="Text Box 27"/>
          <p:cNvSpPr txBox="1">
            <a:spLocks noChangeArrowheads="1"/>
          </p:cNvSpPr>
          <p:nvPr/>
        </p:nvSpPr>
        <p:spPr bwMode="auto">
          <a:xfrm>
            <a:off x="468313" y="5300663"/>
            <a:ext cx="845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Follow(A)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{a}={b,d,#}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 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{a}= 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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Follow(A)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{a}={b,d,#}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 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{a}= </a:t>
            </a:r>
            <a:r>
              <a:rPr lang="en-US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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SLR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）文法。</a:t>
            </a: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909340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93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9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9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0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0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0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09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0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0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0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0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90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0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0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09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4" grpId="0" build="p" animBg="1"/>
      <p:bldP spid="909315" grpId="0" animBg="1"/>
      <p:bldP spid="909316" grpId="0" build="p" animBg="1"/>
      <p:bldP spid="909317" grpId="0" build="p" animBg="1"/>
      <p:bldP spid="909322" grpId="0" animBg="1"/>
      <p:bldP spid="909333" grpId="0" animBg="1"/>
      <p:bldP spid="909337" grpId="0"/>
      <p:bldP spid="909339" grpId="0" build="p"/>
      <p:bldP spid="9093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CF63DE6-3CF6-4C84-A703-764919ED5A7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r>
              <a:rPr lang="zh-CN" altLang="en-US" sz="1400"/>
              <a:t> 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31913" y="260350"/>
            <a:ext cx="6480175" cy="6477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kern="0">
                <a:ea typeface="楷体_GB2312" pitchFamily="49" charset="-122"/>
              </a:rPr>
              <a:t>S</a:t>
            </a:r>
            <a:r>
              <a:rPr lang="zh-CN" altLang="en-US" sz="3600" kern="0">
                <a:ea typeface="楷体_GB2312" pitchFamily="49" charset="-122"/>
              </a:rPr>
              <a:t>－属性文法的自下而上计算</a:t>
            </a:r>
          </a:p>
        </p:txBody>
      </p:sp>
      <p:sp>
        <p:nvSpPr>
          <p:cNvPr id="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250825" y="1341438"/>
            <a:ext cx="8569325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－属性文法：只有综合属性。</a:t>
            </a:r>
          </a:p>
          <a:p>
            <a:pPr>
              <a:defRPr/>
            </a:pP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翻译器可借助于</a:t>
            </a:r>
            <a:r>
              <a:rPr lang="en-US" altLang="zh-CN" kern="0"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分析器实现</a:t>
            </a:r>
          </a:p>
          <a:p>
            <a:pPr lvl="1">
              <a:defRPr/>
            </a:pP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扩充分析器，增加语义栈</a:t>
            </a:r>
          </a:p>
          <a:p>
            <a:pPr lvl="2">
              <a:defRPr/>
            </a:pP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保存与栈中文法符号有关的综合属性值</a:t>
            </a:r>
          </a:p>
          <a:p>
            <a:pPr lvl="1">
              <a:defRPr/>
            </a:pPr>
            <a:r>
              <a:rPr lang="zh-CN" altLang="en-US" kern="0">
                <a:latin typeface="楷体_GB2312" pitchFamily="49" charset="-122"/>
                <a:ea typeface="楷体_GB2312" pitchFamily="49" charset="-122"/>
              </a:rPr>
              <a:t>归约：新的属性值由栈中正在归约的产生式右边符号的属性值来计算。</a:t>
            </a:r>
            <a:endParaRPr lang="zh-CN" altLang="en-US" kern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2A21CC98-12BB-4056-9DF2-9A7089984A8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lang="zh-CN" altLang="en-US" sz="1400"/>
              <a:t> 页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15158" y="1789113"/>
            <a:ext cx="4572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FF9933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u="sng">
              <a:solidFill>
                <a:srgbClr val="FF9933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FF9933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800" u="sng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u="sng">
              <a:solidFill>
                <a:srgbClr val="FF9933"/>
              </a:solidFill>
              <a:latin typeface="宋体" panose="02010600030101010101" pitchFamily="2" charset="-122"/>
            </a:endParaRPr>
          </a:p>
        </p:txBody>
      </p:sp>
      <p:sp>
        <p:nvSpPr>
          <p:cNvPr id="851971" name="Rectangle 3"/>
          <p:cNvSpPr>
            <a:spLocks noChangeArrowheads="1"/>
          </p:cNvSpPr>
          <p:nvPr/>
        </p:nvSpPr>
        <p:spPr bwMode="auto">
          <a:xfrm>
            <a:off x="1331640" y="171904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LR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分析法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851973" name="Rectangle 5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/>
            </a:p>
          </p:txBody>
        </p:sp>
        <p:grpSp>
          <p:nvGrpSpPr>
            <p:cNvPr id="9228" name="Group 6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9229" name="Rectangle 7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0" name="Rectangle 8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1" name="Rectangle 9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2" name="Rectangle 10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3" name="Rectangle 11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4" name="Rectangle 12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5" name="Rectangle 13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6" name="Rectangle 14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7" name="Rectangle 15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8" name="Rectangle 16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39" name="Rectangle 17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0" name="Rectangle 18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1" name="Rectangle 19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2" name="Rectangle 20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3" name="Rectangle 21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4" name="Rectangle 22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5" name="Rectangle 23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6" name="Rectangle 24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7" name="Rectangle 25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8" name="Rectangle 26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49" name="Rectangle 27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0" name="Rectangle 28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1" name="Rectangle 29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2" name="Rectangle 30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3" name="Rectangle 31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4" name="Rectangle 32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5" name="Rectangle 33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6" name="Rectangle 34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  <p:sp>
            <p:nvSpPr>
              <p:cNvPr id="9257" name="Rectangle 35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00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9222" name="Rectangle 3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72233" y="2884488"/>
            <a:ext cx="3863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5.3	SLR(1) </a:t>
            </a:r>
            <a:r>
              <a:rPr lang="zh-CN" altLang="en-US" sz="4000">
                <a:solidFill>
                  <a:srgbClr val="FF9933"/>
                </a:solidFill>
                <a:ea typeface="楷体_GB2312" pitchFamily="49" charset="-122"/>
              </a:rPr>
              <a:t>分析</a:t>
            </a:r>
          </a:p>
        </p:txBody>
      </p:sp>
      <p:sp>
        <p:nvSpPr>
          <p:cNvPr id="9223" name="Rectangle 3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72233" y="1157288"/>
            <a:ext cx="48244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5.1	LR</a:t>
            </a:r>
            <a:r>
              <a:rPr lang="zh-CN" altLang="en-US" sz="4000">
                <a:solidFill>
                  <a:srgbClr val="FF9933"/>
                </a:solidFill>
                <a:ea typeface="楷体_GB2312" pitchFamily="49" charset="-122"/>
              </a:rPr>
              <a:t>分析概述</a:t>
            </a:r>
          </a:p>
        </p:txBody>
      </p:sp>
      <p:sp>
        <p:nvSpPr>
          <p:cNvPr id="9224" name="Rectangle 3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43671" y="2020888"/>
            <a:ext cx="37068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5.2	LR (0) </a:t>
            </a:r>
            <a:r>
              <a:rPr lang="zh-CN" altLang="en-US" sz="4000">
                <a:solidFill>
                  <a:srgbClr val="FF9933"/>
                </a:solidFill>
                <a:ea typeface="楷体_GB2312" pitchFamily="49" charset="-122"/>
              </a:rPr>
              <a:t>分析</a:t>
            </a:r>
          </a:p>
        </p:txBody>
      </p:sp>
      <p:sp>
        <p:nvSpPr>
          <p:cNvPr id="9225" name="Rectangle 3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343671" y="3749676"/>
            <a:ext cx="35782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5.4	LR(1) </a:t>
            </a:r>
            <a:r>
              <a:rPr lang="zh-CN" altLang="en-US" sz="4000">
                <a:solidFill>
                  <a:srgbClr val="FF9933"/>
                </a:solidFill>
                <a:ea typeface="楷体_GB2312" pitchFamily="49" charset="-122"/>
              </a:rPr>
              <a:t>分析</a:t>
            </a:r>
          </a:p>
        </p:txBody>
      </p:sp>
      <p:sp>
        <p:nvSpPr>
          <p:cNvPr id="9226" name="Rectangle 4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343671" y="4613276"/>
            <a:ext cx="4289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5.5	LALR(1) </a:t>
            </a:r>
            <a:r>
              <a:rPr lang="zh-CN" altLang="en-US" sz="4000">
                <a:solidFill>
                  <a:srgbClr val="FF9933"/>
                </a:solidFill>
                <a:ea typeface="楷体_GB2312" pitchFamily="49" charset="-122"/>
              </a:rPr>
              <a:t>分析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492375"/>
            <a:ext cx="8964612" cy="45354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步骤    状态栈                 语义栈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值栈</a:t>
            </a:r>
            <a:r>
              <a:rPr lang="en-US" altLang="zh-CN" sz="1800" kern="0" dirty="0"/>
              <a:t>)                       </a:t>
            </a:r>
            <a:r>
              <a:rPr lang="zh-CN" altLang="en-US" sz="1800" kern="0" dirty="0"/>
              <a:t>符号栈          余留输入串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１）  ０                             －                                         ＃                  ２＋</a:t>
            </a:r>
            <a:r>
              <a:rPr lang="en-US" altLang="zh-CN" sz="1800" kern="0" dirty="0"/>
              <a:t>3*</a:t>
            </a:r>
            <a:r>
              <a:rPr lang="zh-CN" altLang="en-US" sz="1800" kern="0" dirty="0"/>
              <a:t>５＃           </a:t>
            </a:r>
            <a:r>
              <a:rPr lang="en-US" altLang="zh-CN" sz="1800" kern="0" dirty="0"/>
              <a:t>S5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２） ０５                          －－                                     ＃</a:t>
            </a:r>
            <a:r>
              <a:rPr lang="en-US" altLang="zh-CN" sz="1800" kern="0" dirty="0"/>
              <a:t>2                </a:t>
            </a:r>
            <a:r>
              <a:rPr lang="zh-CN" altLang="en-US" sz="1800" kern="0" dirty="0"/>
              <a:t>＋</a:t>
            </a:r>
            <a:r>
              <a:rPr lang="en-US" altLang="zh-CN" sz="1800" kern="0" dirty="0"/>
              <a:t>3 *</a:t>
            </a:r>
            <a:r>
              <a:rPr lang="zh-CN" altLang="en-US" sz="1800" kern="0" dirty="0"/>
              <a:t>５＃              </a:t>
            </a:r>
            <a:r>
              <a:rPr lang="en-US" altLang="zh-CN" sz="1800" kern="0" dirty="0">
                <a:latin typeface="+mj-lt"/>
              </a:rPr>
              <a:t>r6</a:t>
            </a:r>
            <a:endParaRPr lang="zh-CN" altLang="en-US" sz="1800" kern="0" dirty="0">
              <a:latin typeface="+mj-lt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３） ０３                          －２                                     ＃Ｆ              ＋３*５＃             </a:t>
            </a:r>
            <a:r>
              <a:rPr lang="en-US" altLang="zh-CN" sz="1800" kern="0" dirty="0"/>
              <a:t>r4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４） ０２                          －２                                     ＃Ｔ              ＋３*５＃             </a:t>
            </a:r>
            <a:r>
              <a:rPr lang="en-US" altLang="zh-CN" sz="1800" kern="0" dirty="0"/>
              <a:t>r2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５） ０１                          －２                                     ＃Ｅ              ＋３*５＃             </a:t>
            </a:r>
            <a:r>
              <a:rPr lang="en-US" altLang="zh-CN" sz="1800" kern="0" dirty="0"/>
              <a:t>S6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６） ０１６                      －２－                                 ＃Ｅ＋              ３*５＃             </a:t>
            </a:r>
            <a:r>
              <a:rPr lang="en-US" altLang="zh-CN" sz="1800" kern="0" dirty="0"/>
              <a:t>S5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７） ０１６５                  －２－－                             ＃Ｅ＋３          *５＃             </a:t>
            </a:r>
            <a:r>
              <a:rPr lang="en-US" altLang="zh-CN" sz="1800" kern="0" dirty="0"/>
              <a:t>r6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８） ０１６３                  －２－３                             ＃Ｅ＋Ｆ          *５＃             </a:t>
            </a:r>
            <a:r>
              <a:rPr lang="en-US" altLang="zh-CN" sz="1800" kern="0" dirty="0"/>
              <a:t>r4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800" kern="0" dirty="0"/>
              <a:t>９） ０１６９                  －２－３                             ＃Ｅ＋Ｔ           *５＃             </a:t>
            </a:r>
            <a:r>
              <a:rPr lang="en-US" altLang="zh-CN" sz="1800" kern="0" dirty="0"/>
              <a:t>S7 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kern="0" dirty="0"/>
              <a:t>10</a:t>
            </a:r>
            <a:r>
              <a:rPr lang="zh-CN" altLang="en-US" sz="1800" kern="0" dirty="0"/>
              <a:t>）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０１６９７              －２－３－                         ＃Ｅ＋Ｔ*           ５＃             </a:t>
            </a:r>
            <a:r>
              <a:rPr lang="en-US" altLang="zh-CN" sz="1800" kern="0" dirty="0"/>
              <a:t>S5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kern="0" dirty="0"/>
              <a:t>11</a:t>
            </a:r>
            <a:r>
              <a:rPr lang="zh-CN" altLang="en-US" sz="1800" kern="0" dirty="0"/>
              <a:t>） ０１６９７５          －２－３－－                     ＃Ｅ＋Ｔ*５               ＃             </a:t>
            </a:r>
            <a:r>
              <a:rPr lang="en-US" altLang="zh-CN" sz="1800" kern="0" dirty="0"/>
              <a:t>r6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kern="0" dirty="0"/>
              <a:t>12</a:t>
            </a:r>
            <a:r>
              <a:rPr lang="zh-CN" altLang="en-US" sz="1800" kern="0" dirty="0"/>
              <a:t>） ０１６９７（</a:t>
            </a:r>
            <a:r>
              <a:rPr lang="en-US" altLang="zh-CN" sz="1800" kern="0" dirty="0"/>
              <a:t>10</a:t>
            </a:r>
            <a:r>
              <a:rPr lang="zh-CN" altLang="en-US" sz="1800" kern="0" dirty="0"/>
              <a:t>）  －２－３－５                     ＃Ｅ＋Ｔ*Ｆ               ＃             </a:t>
            </a:r>
            <a:r>
              <a:rPr lang="en-US" altLang="zh-CN" sz="1800" kern="0" dirty="0"/>
              <a:t>r3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kern="0" dirty="0"/>
              <a:t>13</a:t>
            </a:r>
            <a:r>
              <a:rPr lang="zh-CN" altLang="en-US" sz="1800" kern="0" dirty="0"/>
              <a:t>） ０１６９                  －２－（</a:t>
            </a:r>
            <a:r>
              <a:rPr lang="en-US" altLang="zh-CN" sz="1800" kern="0" dirty="0"/>
              <a:t>15</a:t>
            </a:r>
            <a:r>
              <a:rPr lang="zh-CN" altLang="en-US" sz="1800" kern="0" dirty="0"/>
              <a:t>）                     ＃Ｅ＋Ｔ                     ＃             </a:t>
            </a:r>
            <a:r>
              <a:rPr lang="en-US" altLang="zh-CN" sz="1800" kern="0" dirty="0"/>
              <a:t>r1</a:t>
            </a:r>
            <a:endParaRPr lang="zh-CN" altLang="en-US" sz="1800" kern="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1800" kern="0" dirty="0"/>
              <a:t>14</a:t>
            </a:r>
            <a:r>
              <a:rPr lang="zh-CN" altLang="en-US" sz="1800" kern="0" dirty="0"/>
              <a:t>） ０１                      － （</a:t>
            </a:r>
            <a:r>
              <a:rPr lang="en-US" altLang="zh-CN" sz="1800" kern="0" dirty="0"/>
              <a:t>17</a:t>
            </a:r>
            <a:r>
              <a:rPr lang="zh-CN" altLang="en-US" sz="1800" kern="0" dirty="0"/>
              <a:t>）                            ＃Ｅ                             ＃            </a:t>
            </a:r>
            <a:r>
              <a:rPr lang="en-US" altLang="zh-CN" sz="1800" kern="0" dirty="0">
                <a:solidFill>
                  <a:srgbClr val="FF3300"/>
                </a:solidFill>
              </a:rPr>
              <a:t>ACC</a:t>
            </a:r>
            <a:endParaRPr lang="zh-CN" altLang="en-US" sz="1800" kern="0" dirty="0">
              <a:solidFill>
                <a:srgbClr val="FF3300"/>
              </a:solidFill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778250" y="11113"/>
            <a:ext cx="5365750" cy="90805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5] 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算术表达式求值的属性文法，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对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2+3*5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进行语法制导翻译。</a:t>
            </a:r>
          </a:p>
        </p:txBody>
      </p:sp>
      <p:sp>
        <p:nvSpPr>
          <p:cNvPr id="72708" name="Line 5"/>
          <p:cNvSpPr>
            <a:spLocks noChangeShapeType="1"/>
          </p:cNvSpPr>
          <p:nvPr/>
        </p:nvSpPr>
        <p:spPr bwMode="auto">
          <a:xfrm>
            <a:off x="0" y="71438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Line 6"/>
          <p:cNvSpPr>
            <a:spLocks noChangeShapeType="1"/>
          </p:cNvSpPr>
          <p:nvPr/>
        </p:nvSpPr>
        <p:spPr bwMode="auto">
          <a:xfrm>
            <a:off x="4032250" y="714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>
            <a:off x="0" y="2519363"/>
            <a:ext cx="4032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>
            <a:off x="1800225" y="714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>
            <a:off x="0" y="-952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Line 11"/>
          <p:cNvSpPr>
            <a:spLocks noChangeShapeType="1"/>
          </p:cNvSpPr>
          <p:nvPr/>
        </p:nvSpPr>
        <p:spPr bwMode="auto">
          <a:xfrm>
            <a:off x="0" y="360363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0" y="0"/>
            <a:ext cx="41052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产 生 式    语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义 规 则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0</a:t>
            </a:r>
            <a:r>
              <a:rPr lang="zh-CN" altLang="en-US" sz="2000" b="0"/>
              <a:t>）</a:t>
            </a:r>
            <a:r>
              <a:rPr lang="en-US" altLang="zh-CN" sz="2000" b="0"/>
              <a:t>L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E          Print(E.val)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1</a:t>
            </a:r>
            <a:r>
              <a:rPr lang="zh-CN" altLang="en-US" sz="2000" b="0"/>
              <a:t>）</a:t>
            </a:r>
            <a:r>
              <a:rPr lang="en-US" altLang="zh-CN" sz="2000" b="0"/>
              <a:t>E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</a:t>
            </a:r>
            <a:r>
              <a:rPr lang="en-US" altLang="zh-CN" sz="2000" b="0"/>
              <a:t>E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+T   E.val:=E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.val+T.val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2</a:t>
            </a:r>
            <a:r>
              <a:rPr lang="zh-CN" altLang="en-US" sz="2000" b="0"/>
              <a:t>）</a:t>
            </a:r>
            <a:r>
              <a:rPr lang="en-US" altLang="zh-CN" sz="2000" b="0"/>
              <a:t>E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T          E.val:=T.val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3</a:t>
            </a:r>
            <a:r>
              <a:rPr lang="zh-CN" altLang="en-US" sz="2000" b="0"/>
              <a:t>）</a:t>
            </a:r>
            <a:r>
              <a:rPr lang="en-US" altLang="zh-CN" sz="2000" b="0"/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T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* F   T.val:=T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.val </a:t>
            </a:r>
            <a:r>
              <a:rPr lang="en-US" altLang="zh-CN" sz="2000" b="0">
                <a:sym typeface="Symbol" panose="05050102010706020507" pitchFamily="18" charset="2"/>
              </a:rPr>
              <a:t></a:t>
            </a:r>
            <a:r>
              <a:rPr lang="en-US" altLang="zh-CN" sz="2000" b="0"/>
              <a:t> F.val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4</a:t>
            </a:r>
            <a:r>
              <a:rPr lang="zh-CN" altLang="en-US" sz="2000" b="0"/>
              <a:t>）</a:t>
            </a:r>
            <a:r>
              <a:rPr lang="en-US" altLang="zh-CN" sz="2000" b="0"/>
              <a:t>T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F          T.val:=F.val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5</a:t>
            </a:r>
            <a:r>
              <a:rPr lang="zh-CN" altLang="en-US" sz="2000" b="0"/>
              <a:t>）</a:t>
            </a:r>
            <a:r>
              <a:rPr lang="en-US" altLang="zh-CN" sz="2000" b="0"/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(E)       F.val:=E.val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 b="0"/>
              <a:t>（</a:t>
            </a:r>
            <a:r>
              <a:rPr lang="en-US" altLang="zh-CN" sz="2000" b="0"/>
              <a:t>6</a:t>
            </a:r>
            <a:r>
              <a:rPr lang="zh-CN" altLang="en-US" sz="2000" b="0"/>
              <a:t>）</a:t>
            </a:r>
            <a:r>
              <a:rPr lang="en-US" altLang="zh-CN" sz="2000" b="0"/>
              <a:t>F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b="0"/>
              <a:t> digit    F.val:=digit.lexval</a:t>
            </a:r>
          </a:p>
        </p:txBody>
      </p:sp>
      <p:sp>
        <p:nvSpPr>
          <p:cNvPr id="72715" name="Text Box 13"/>
          <p:cNvSpPr txBox="1">
            <a:spLocks noChangeArrowheads="1"/>
          </p:cNvSpPr>
          <p:nvPr/>
        </p:nvSpPr>
        <p:spPr bwMode="auto">
          <a:xfrm>
            <a:off x="4211638" y="1628775"/>
            <a:ext cx="46815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SLR(1)</a:t>
            </a:r>
            <a:r>
              <a:rPr lang="zh-CN" altLang="en-US" sz="2800">
                <a:latin typeface="宋体" panose="02010600030101010101" pitchFamily="2" charset="-122"/>
              </a:rPr>
              <a:t>分析表见</a:t>
            </a:r>
            <a:r>
              <a:rPr lang="en-US" altLang="zh-CN" sz="2800"/>
              <a:t>P</a:t>
            </a:r>
            <a:r>
              <a:rPr lang="en-US" altLang="zh-CN" sz="2000"/>
              <a:t>99</a:t>
            </a:r>
            <a:r>
              <a:rPr lang="en-US" altLang="zh-CN" sz="2800"/>
              <a:t> </a:t>
            </a:r>
            <a:r>
              <a:rPr lang="zh-CN" altLang="en-US" sz="2800"/>
              <a:t>表</a:t>
            </a:r>
            <a:r>
              <a:rPr lang="en-US" altLang="zh-CN" sz="2800"/>
              <a:t>5-10</a:t>
            </a:r>
          </a:p>
        </p:txBody>
      </p:sp>
      <p:sp>
        <p:nvSpPr>
          <p:cNvPr id="14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83525" y="2428875"/>
            <a:ext cx="8318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kern="0" dirty="0"/>
              <a:t> 动作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0"/>
            <a:ext cx="8534400" cy="4800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zh-CN" sz="2800" b="1">
              <a:latin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sz="2800" b="1">
              <a:latin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>
                <a:latin typeface="宋体" pitchFamily="2" charset="-122"/>
              </a:rPr>
              <a:t>    </a:t>
            </a:r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854075" y="2319338"/>
            <a:ext cx="1676400" cy="2057400"/>
            <a:chOff x="576" y="1824"/>
            <a:chExt cx="960" cy="1344"/>
          </a:xfrm>
        </p:grpSpPr>
        <p:sp>
          <p:nvSpPr>
            <p:cNvPr id="74788" name="Line 5"/>
            <p:cNvSpPr>
              <a:spLocks noChangeShapeType="1"/>
            </p:cNvSpPr>
            <p:nvPr/>
          </p:nvSpPr>
          <p:spPr bwMode="auto">
            <a:xfrm>
              <a:off x="576" y="182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9" name="Line 6"/>
            <p:cNvSpPr>
              <a:spLocks noChangeShapeType="1"/>
            </p:cNvSpPr>
            <p:nvPr/>
          </p:nvSpPr>
          <p:spPr bwMode="auto">
            <a:xfrm>
              <a:off x="1536" y="1872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0" name="Line 7"/>
            <p:cNvSpPr>
              <a:spLocks noChangeShapeType="1"/>
            </p:cNvSpPr>
            <p:nvPr/>
          </p:nvSpPr>
          <p:spPr bwMode="auto">
            <a:xfrm>
              <a:off x="576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1" name="Line 8"/>
            <p:cNvSpPr>
              <a:spLocks noChangeShapeType="1"/>
            </p:cNvSpPr>
            <p:nvPr/>
          </p:nvSpPr>
          <p:spPr bwMode="auto">
            <a:xfrm>
              <a:off x="576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756" name="Group 9"/>
          <p:cNvGrpSpPr>
            <a:grpSpLocks/>
          </p:cNvGrpSpPr>
          <p:nvPr/>
        </p:nvGrpSpPr>
        <p:grpSpPr bwMode="auto">
          <a:xfrm>
            <a:off x="3063875" y="2776538"/>
            <a:ext cx="1981200" cy="1295400"/>
            <a:chOff x="576" y="1824"/>
            <a:chExt cx="960" cy="1344"/>
          </a:xfrm>
        </p:grpSpPr>
        <p:sp>
          <p:nvSpPr>
            <p:cNvPr id="74784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5" name="Line 11"/>
            <p:cNvSpPr>
              <a:spLocks noChangeShapeType="1"/>
            </p:cNvSpPr>
            <p:nvPr/>
          </p:nvSpPr>
          <p:spPr bwMode="auto">
            <a:xfrm>
              <a:off x="1536" y="1872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6" name="Line 12"/>
            <p:cNvSpPr>
              <a:spLocks noChangeShapeType="1"/>
            </p:cNvSpPr>
            <p:nvPr/>
          </p:nvSpPr>
          <p:spPr bwMode="auto">
            <a:xfrm>
              <a:off x="576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7" name="Line 13"/>
            <p:cNvSpPr>
              <a:spLocks noChangeShapeType="1"/>
            </p:cNvSpPr>
            <p:nvPr/>
          </p:nvSpPr>
          <p:spPr bwMode="auto">
            <a:xfrm>
              <a:off x="576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3063875" y="2014538"/>
            <a:ext cx="1447800" cy="685800"/>
            <a:chOff x="576" y="1824"/>
            <a:chExt cx="960" cy="1344"/>
          </a:xfrm>
        </p:grpSpPr>
        <p:sp>
          <p:nvSpPr>
            <p:cNvPr id="74780" name="Line 15"/>
            <p:cNvSpPr>
              <a:spLocks noChangeShapeType="1"/>
            </p:cNvSpPr>
            <p:nvPr/>
          </p:nvSpPr>
          <p:spPr bwMode="auto">
            <a:xfrm>
              <a:off x="576" y="182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1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2" name="Line 17"/>
            <p:cNvSpPr>
              <a:spLocks noChangeShapeType="1"/>
            </p:cNvSpPr>
            <p:nvPr/>
          </p:nvSpPr>
          <p:spPr bwMode="auto">
            <a:xfrm>
              <a:off x="576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3" name="Line 18"/>
            <p:cNvSpPr>
              <a:spLocks noChangeShapeType="1"/>
            </p:cNvSpPr>
            <p:nvPr/>
          </p:nvSpPr>
          <p:spPr bwMode="auto">
            <a:xfrm>
              <a:off x="576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8" name="Text Box 19"/>
          <p:cNvSpPr txBox="1">
            <a:spLocks noChangeArrowheads="1"/>
          </p:cNvSpPr>
          <p:nvPr/>
        </p:nvSpPr>
        <p:spPr bwMode="auto">
          <a:xfrm>
            <a:off x="539750" y="765175"/>
            <a:ext cx="7772400" cy="1089025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</a:rPr>
              <a:t>例：文法</a:t>
            </a:r>
            <a:r>
              <a:rPr lang="en-US" altLang="zh-CN" sz="2400">
                <a:solidFill>
                  <a:schemeClr val="bg2"/>
                </a:solidFill>
              </a:rPr>
              <a:t>G: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0</a:t>
            </a:r>
            <a:r>
              <a:rPr lang="zh-CN" altLang="en-US" sz="2400">
                <a:solidFill>
                  <a:schemeClr val="bg2"/>
                </a:solidFill>
              </a:rPr>
              <a:t>）</a:t>
            </a:r>
            <a:r>
              <a:rPr lang="en-US" altLang="zh-CN" sz="2400">
                <a:solidFill>
                  <a:schemeClr val="bg2"/>
                </a:solidFill>
              </a:rPr>
              <a:t>S’→S     (1) S→aAd     (2) S→bAc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   (3) S→aec    (4) S→bed       (5) A→e</a:t>
            </a:r>
            <a:endParaRPr lang="en-US" altLang="zh-CN" sz="2400" b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74759" name="Rectangle 20"/>
          <p:cNvSpPr>
            <a:spLocks noChangeArrowheads="1"/>
          </p:cNvSpPr>
          <p:nvPr/>
        </p:nvSpPr>
        <p:spPr bwMode="auto">
          <a:xfrm>
            <a:off x="3140075" y="2090738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: S’→S</a:t>
            </a:r>
            <a:r>
              <a:rPr lang="zh-CN" altLang="en-US" sz="2000"/>
              <a:t>．</a:t>
            </a:r>
          </a:p>
        </p:txBody>
      </p:sp>
      <p:sp>
        <p:nvSpPr>
          <p:cNvPr id="74760" name="Rectangle 21"/>
          <p:cNvSpPr>
            <a:spLocks noChangeArrowheads="1"/>
          </p:cNvSpPr>
          <p:nvPr/>
        </p:nvSpPr>
        <p:spPr bwMode="auto">
          <a:xfrm>
            <a:off x="777875" y="2319338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</a:t>
            </a:r>
            <a:r>
              <a:rPr lang="en-US" altLang="zh-CN" sz="2000" baseline="-25000"/>
              <a:t>0:</a:t>
            </a:r>
            <a:r>
              <a:rPr lang="en-US" altLang="zh-CN" sz="2000"/>
              <a:t> S’→</a:t>
            </a:r>
            <a:r>
              <a:rPr lang="zh-CN" altLang="en-US" sz="2000"/>
              <a:t>．</a:t>
            </a:r>
            <a:r>
              <a:rPr lang="en-US" altLang="zh-CN" sz="2000"/>
              <a:t>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S→</a:t>
            </a:r>
            <a:r>
              <a:rPr lang="zh-CN" altLang="en-US" sz="2000"/>
              <a:t>．</a:t>
            </a:r>
            <a:r>
              <a:rPr lang="en-US" altLang="zh-CN" sz="2000"/>
              <a:t>aAd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S→</a:t>
            </a:r>
            <a:r>
              <a:rPr lang="zh-CN" altLang="en-US" sz="2000"/>
              <a:t>．</a:t>
            </a:r>
            <a:r>
              <a:rPr lang="en-US" altLang="zh-CN" sz="2000"/>
              <a:t>bAc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S→</a:t>
            </a:r>
            <a:r>
              <a:rPr lang="zh-CN" altLang="en-US" sz="2000"/>
              <a:t>．</a:t>
            </a:r>
            <a:r>
              <a:rPr lang="en-US" altLang="zh-CN" sz="2000"/>
              <a:t>aec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S→</a:t>
            </a:r>
            <a:r>
              <a:rPr lang="zh-CN" altLang="en-US" sz="2000"/>
              <a:t>．</a:t>
            </a:r>
            <a:r>
              <a:rPr lang="en-US" altLang="zh-CN" sz="2000"/>
              <a:t>bed</a:t>
            </a:r>
          </a:p>
        </p:txBody>
      </p:sp>
      <p:sp>
        <p:nvSpPr>
          <p:cNvPr id="74761" name="Rectangle 22"/>
          <p:cNvSpPr>
            <a:spLocks noChangeArrowheads="1"/>
          </p:cNvSpPr>
          <p:nvPr/>
        </p:nvSpPr>
        <p:spPr bwMode="auto">
          <a:xfrm>
            <a:off x="2987675" y="2852738"/>
            <a:ext cx="1828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</a:t>
            </a:r>
            <a:r>
              <a:rPr lang="en-US" altLang="zh-CN" sz="2000" baseline="-25000"/>
              <a:t>2</a:t>
            </a:r>
            <a:r>
              <a:rPr lang="en-US" altLang="zh-CN" sz="2000"/>
              <a:t>: S→a</a:t>
            </a:r>
            <a:r>
              <a:rPr lang="zh-CN" altLang="en-US" sz="2000"/>
              <a:t>．</a:t>
            </a:r>
            <a:r>
              <a:rPr lang="en-US" altLang="zh-CN" sz="2000"/>
              <a:t>Ad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S→a</a:t>
            </a:r>
            <a:r>
              <a:rPr lang="zh-CN" altLang="en-US" sz="2000"/>
              <a:t>．</a:t>
            </a:r>
            <a:r>
              <a:rPr lang="en-US" altLang="zh-CN" sz="2000"/>
              <a:t>ec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A→</a:t>
            </a:r>
            <a:r>
              <a:rPr lang="zh-CN" altLang="en-US" sz="2000"/>
              <a:t>．</a:t>
            </a:r>
            <a:r>
              <a:rPr lang="en-US" altLang="zh-CN" sz="2000"/>
              <a:t>e</a:t>
            </a:r>
          </a:p>
        </p:txBody>
      </p:sp>
      <p:grpSp>
        <p:nvGrpSpPr>
          <p:cNvPr id="74762" name="Group 23"/>
          <p:cNvGrpSpPr>
            <a:grpSpLocks/>
          </p:cNvGrpSpPr>
          <p:nvPr/>
        </p:nvGrpSpPr>
        <p:grpSpPr bwMode="auto">
          <a:xfrm>
            <a:off x="5959475" y="2924175"/>
            <a:ext cx="1524000" cy="792163"/>
            <a:chOff x="576" y="1824"/>
            <a:chExt cx="960" cy="1344"/>
          </a:xfrm>
        </p:grpSpPr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576" y="18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536" y="187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76" y="18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>
              <a:off x="576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63" name="Rectangle 28"/>
          <p:cNvSpPr>
            <a:spLocks noChangeArrowheads="1"/>
          </p:cNvSpPr>
          <p:nvPr/>
        </p:nvSpPr>
        <p:spPr bwMode="auto">
          <a:xfrm>
            <a:off x="5959475" y="2928938"/>
            <a:ext cx="1565275" cy="762000"/>
          </a:xfrm>
          <a:prstGeom prst="rect">
            <a:avLst/>
          </a:prstGeom>
          <a:solidFill>
            <a:srgbClr val="ECF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5</a:t>
            </a:r>
            <a:r>
              <a:rPr lang="en-US" altLang="zh-CN" sz="2000">
                <a:solidFill>
                  <a:schemeClr val="bg2"/>
                </a:solidFill>
              </a:rPr>
              <a:t>: S→ae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c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A→e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</a:p>
        </p:txBody>
      </p:sp>
      <p:sp>
        <p:nvSpPr>
          <p:cNvPr id="74764" name="Line 29"/>
          <p:cNvSpPr>
            <a:spLocks noChangeShapeType="1"/>
          </p:cNvSpPr>
          <p:nvPr/>
        </p:nvSpPr>
        <p:spPr bwMode="auto">
          <a:xfrm>
            <a:off x="5045075" y="33861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5" name="Text Box 30"/>
          <p:cNvSpPr txBox="1">
            <a:spLocks noChangeArrowheads="1"/>
          </p:cNvSpPr>
          <p:nvPr/>
        </p:nvSpPr>
        <p:spPr bwMode="auto">
          <a:xfrm>
            <a:off x="5235575" y="29924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0">
                <a:ea typeface="楷体_GB2312" pitchFamily="49" charset="-122"/>
              </a:rPr>
              <a:t>e</a:t>
            </a:r>
          </a:p>
        </p:txBody>
      </p:sp>
      <p:sp>
        <p:nvSpPr>
          <p:cNvPr id="74766" name="Line 31"/>
          <p:cNvSpPr>
            <a:spLocks noChangeShapeType="1"/>
          </p:cNvSpPr>
          <p:nvPr/>
        </p:nvSpPr>
        <p:spPr bwMode="auto">
          <a:xfrm>
            <a:off x="2454275" y="33861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7" name="Text Box 32"/>
          <p:cNvSpPr txBox="1">
            <a:spLocks noChangeArrowheads="1"/>
          </p:cNvSpPr>
          <p:nvPr/>
        </p:nvSpPr>
        <p:spPr bwMode="auto">
          <a:xfrm>
            <a:off x="2627313" y="299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0">
                <a:ea typeface="楷体_GB2312" pitchFamily="49" charset="-122"/>
              </a:rPr>
              <a:t>a</a:t>
            </a:r>
          </a:p>
        </p:txBody>
      </p:sp>
      <p:sp>
        <p:nvSpPr>
          <p:cNvPr id="74768" name="Line 33"/>
          <p:cNvSpPr>
            <a:spLocks noChangeShapeType="1"/>
          </p:cNvSpPr>
          <p:nvPr/>
        </p:nvSpPr>
        <p:spPr bwMode="auto">
          <a:xfrm flipV="1">
            <a:off x="2530475" y="2471738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9" name="Text Box 34"/>
          <p:cNvSpPr txBox="1">
            <a:spLocks noChangeArrowheads="1"/>
          </p:cNvSpPr>
          <p:nvPr/>
        </p:nvSpPr>
        <p:spPr bwMode="auto">
          <a:xfrm>
            <a:off x="2606675" y="22431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0">
                <a:ea typeface="楷体_GB2312" pitchFamily="49" charset="-122"/>
              </a:rPr>
              <a:t>S</a:t>
            </a:r>
          </a:p>
        </p:txBody>
      </p:sp>
      <p:sp>
        <p:nvSpPr>
          <p:cNvPr id="74770" name="Text Box 35"/>
          <p:cNvSpPr txBox="1">
            <a:spLocks noChangeArrowheads="1"/>
          </p:cNvSpPr>
          <p:nvPr/>
        </p:nvSpPr>
        <p:spPr bwMode="auto">
          <a:xfrm>
            <a:off x="827088" y="4652963"/>
            <a:ext cx="7596187" cy="1031875"/>
          </a:xfrm>
          <a:prstGeom prst="rect">
            <a:avLst/>
          </a:prstGeom>
          <a:solidFill>
            <a:srgbClr val="C7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在项目集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chemeClr val="bg2"/>
                </a:solidFill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中：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Follow(A) </a:t>
            </a:r>
            <a:r>
              <a:rPr lang="en-US" altLang="en-US" sz="2400" dirty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{c}={</a:t>
            </a:r>
            <a:r>
              <a:rPr lang="en-US" altLang="zh-CN" sz="2800" dirty="0" err="1">
                <a:solidFill>
                  <a:schemeClr val="bg2"/>
                </a:solidFill>
                <a:ea typeface="楷体_GB2312" pitchFamily="49" charset="-122"/>
              </a:rPr>
              <a:t>c,d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} </a:t>
            </a:r>
            <a:r>
              <a:rPr lang="en-US" altLang="en-US" sz="2400" dirty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{c}={c} </a:t>
            </a:r>
            <a:endParaRPr lang="en-US" altLang="en-US" sz="2400" dirty="0">
              <a:solidFill>
                <a:schemeClr val="bg2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不是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SLR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）文法。</a:t>
            </a:r>
          </a:p>
        </p:txBody>
      </p:sp>
      <p:sp>
        <p:nvSpPr>
          <p:cNvPr id="898085" name="Text Box 37"/>
          <p:cNvSpPr txBox="1">
            <a:spLocks noChangeArrowheads="1"/>
          </p:cNvSpPr>
          <p:nvPr/>
        </p:nvSpPr>
        <p:spPr bwMode="auto">
          <a:xfrm>
            <a:off x="5580063" y="2060575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280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）分析</a:t>
            </a:r>
            <a:r>
              <a:rPr lang="en-US" altLang="zh-CN" sz="280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74772" name="Rectangle 38"/>
          <p:cNvSpPr>
            <a:spLocks noChangeArrowheads="1"/>
          </p:cNvSpPr>
          <p:nvPr/>
        </p:nvSpPr>
        <p:spPr bwMode="auto">
          <a:xfrm>
            <a:off x="2484438" y="36513"/>
            <a:ext cx="38639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chemeClr val="tx2"/>
                </a:solidFill>
                <a:ea typeface="隶书" panose="02010509060101010101" pitchFamily="49" charset="-122"/>
              </a:rPr>
              <a:t>5.4  LR(1) </a:t>
            </a:r>
            <a:r>
              <a:rPr lang="zh-CN" altLang="en-US" sz="4000">
                <a:solidFill>
                  <a:schemeClr val="tx2"/>
                </a:solidFill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898087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4774" name="Rectangle 41"/>
          <p:cNvSpPr>
            <a:spLocks noChangeArrowheads="1"/>
          </p:cNvSpPr>
          <p:nvPr/>
        </p:nvSpPr>
        <p:spPr bwMode="auto">
          <a:xfrm>
            <a:off x="0" y="6237288"/>
            <a:ext cx="82708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4775" name="Rectangle 4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6308725"/>
            <a:ext cx="900113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nimBg="1"/>
      <p:bldP spid="898085" grpId="0" autoUpdateAnimBg="0"/>
      <p:bldP spid="898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F7BA5AE-A817-4271-A3AB-36A30AB78A59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r>
              <a:rPr lang="zh-CN" altLang="en-US" sz="1400"/>
              <a:t> 页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971550" y="765175"/>
            <a:ext cx="7559675" cy="1160463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项目集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kumimoji="0" lang="en-US" altLang="zh-CN" sz="2800" baseline="-25000">
                <a:solidFill>
                  <a:schemeClr val="bg2"/>
                </a:solidFill>
                <a:ea typeface="楷体_GB2312" pitchFamily="49" charset="-122"/>
              </a:rPr>
              <a:t>k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含有项目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A→α·</a:t>
            </a: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在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k</a:t>
            </a: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下，若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a∈FOLLOW(A)</a:t>
            </a: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，则用</a:t>
            </a:r>
            <a:r>
              <a:rPr kumimoji="0" lang="en-US" altLang="zh-CN" sz="2800">
                <a:solidFill>
                  <a:schemeClr val="bg2"/>
                </a:solidFill>
                <a:ea typeface="楷体_GB2312" pitchFamily="49" charset="-122"/>
              </a:rPr>
              <a:t>A→α</a:t>
            </a: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归约 </a:t>
            </a: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2268538" y="0"/>
            <a:ext cx="5195887" cy="5794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SLR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分析法存在的问题</a:t>
            </a:r>
          </a:p>
        </p:txBody>
      </p:sp>
      <p:sp>
        <p:nvSpPr>
          <p:cNvPr id="1038343" name="Rectangle 7"/>
          <p:cNvSpPr>
            <a:spLocks noChangeArrowheads="1"/>
          </p:cNvSpPr>
          <p:nvPr/>
        </p:nvSpPr>
        <p:spPr bwMode="auto">
          <a:xfrm>
            <a:off x="1116013" y="2060575"/>
            <a:ext cx="6481762" cy="5286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2"/>
                </a:solidFill>
                <a:ea typeface="楷体_GB2312" pitchFamily="49" charset="-122"/>
              </a:rPr>
              <a:t>可能导致归约扩大化？？？？？</a:t>
            </a:r>
          </a:p>
        </p:txBody>
      </p:sp>
      <p:sp>
        <p:nvSpPr>
          <p:cNvPr id="1038344" name="Text Box 8"/>
          <p:cNvSpPr txBox="1">
            <a:spLocks noChangeArrowheads="1"/>
          </p:cNvSpPr>
          <p:nvPr/>
        </p:nvSpPr>
        <p:spPr bwMode="auto">
          <a:xfrm>
            <a:off x="0" y="2781300"/>
            <a:ext cx="9144000" cy="1809750"/>
          </a:xfrm>
          <a:prstGeom prst="rect">
            <a:avLst/>
          </a:prstGeom>
          <a:solidFill>
            <a:srgbClr val="E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SLR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仅在分析时才考虑后继符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对所含信息量的利用有限；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集包含了在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任何句型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中跟在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后的符号，但没有指出在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一个特定的推导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里哪些符号跟在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仍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存在着多余归约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，不够精确。</a:t>
            </a:r>
          </a:p>
        </p:txBody>
      </p:sp>
      <p:sp>
        <p:nvSpPr>
          <p:cNvPr id="1038345" name="Text Box 9"/>
          <p:cNvSpPr txBox="1">
            <a:spLocks noChangeArrowheads="1"/>
          </p:cNvSpPr>
          <p:nvPr/>
        </p:nvSpPr>
        <p:spPr bwMode="auto">
          <a:xfrm>
            <a:off x="0" y="4868863"/>
            <a:ext cx="9144000" cy="1803400"/>
          </a:xfrm>
          <a:prstGeom prst="rect">
            <a:avLst/>
          </a:prstGeom>
          <a:solidFill>
            <a:srgbClr val="E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在构造状态时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就考虑后继符的作用，增加项目中的信息，使其带终结符号（向前搜索符）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准确刻画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集的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哪些部分</a:t>
            </a: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才是该状态最恰当的归约依据。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3" grpId="0" animBg="1"/>
      <p:bldP spid="1038344" grpId="0" animBg="1" autoUpdateAnimBg="0"/>
      <p:bldP spid="103834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24BBFD62-4D6F-467C-9FDF-48D10AF5F11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r>
              <a:rPr lang="zh-CN" altLang="en-US" sz="1400"/>
              <a:t> 页</a:t>
            </a: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4813"/>
            <a:ext cx="32559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0" y="1917700"/>
            <a:ext cx="57610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不同的归约中有不同的后继符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特定位置的后继符是</a:t>
            </a:r>
            <a:r>
              <a:rPr lang="en-US" altLang="zh-CN" sz="2800">
                <a:solidFill>
                  <a:schemeClr val="hlink"/>
                </a:solidFill>
                <a:ea typeface="楷体_GB2312" pitchFamily="49" charset="-122"/>
              </a:rPr>
              <a:t>Follow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集的子集</a:t>
            </a:r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2555875" y="260350"/>
            <a:ext cx="39608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搜索符的概念</a:t>
            </a:r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395288" y="1268413"/>
            <a:ext cx="4608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FFDDFF"/>
                </a:solidFill>
              </a:rPr>
              <a:t>E→E+T|E-T|(E)|T*F</a:t>
            </a:r>
          </a:p>
        </p:txBody>
      </p:sp>
      <p:sp>
        <p:nvSpPr>
          <p:cNvPr id="100865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7832" name="Text Box 11"/>
          <p:cNvSpPr txBox="1">
            <a:spLocks noChangeArrowheads="1"/>
          </p:cNvSpPr>
          <p:nvPr/>
        </p:nvSpPr>
        <p:spPr bwMode="auto">
          <a:xfrm>
            <a:off x="611188" y="3429000"/>
            <a:ext cx="417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CCFF99"/>
                </a:solidFill>
                <a:ea typeface="楷体_GB2312" pitchFamily="49" charset="-122"/>
              </a:rPr>
              <a:t>Follow(E)={+ ,- ,) ,#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555548BD-097B-4898-BB9A-B389133363D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r>
              <a:rPr lang="zh-CN" altLang="en-US" sz="1400"/>
              <a:t> 页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215900" y="1052513"/>
            <a:ext cx="8610600" cy="609600"/>
            <a:chOff x="144" y="2736"/>
            <a:chExt cx="5424" cy="384"/>
          </a:xfrm>
        </p:grpSpPr>
        <p:sp>
          <p:nvSpPr>
            <p:cNvPr id="78860" name="Rectangle 5"/>
            <p:cNvSpPr>
              <a:spLocks noChangeArrowheads="1"/>
            </p:cNvSpPr>
            <p:nvPr/>
          </p:nvSpPr>
          <p:spPr bwMode="auto">
            <a:xfrm>
              <a:off x="3024" y="2736"/>
              <a:ext cx="2544" cy="384"/>
            </a:xfrm>
            <a:prstGeom prst="rect">
              <a:avLst/>
            </a:prstGeom>
            <a:solidFill>
              <a:srgbClr val="FFFFD5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LR(1)</a:t>
              </a: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分析、</a:t>
              </a: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LALR(1)</a:t>
              </a: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分析</a:t>
              </a:r>
            </a:p>
          </p:txBody>
        </p:sp>
        <p:sp>
          <p:nvSpPr>
            <p:cNvPr id="78861" name="Rectangle 6"/>
            <p:cNvSpPr>
              <a:spLocks noChangeArrowheads="1"/>
            </p:cNvSpPr>
            <p:nvPr/>
          </p:nvSpPr>
          <p:spPr bwMode="auto">
            <a:xfrm>
              <a:off x="144" y="2784"/>
              <a:ext cx="2832" cy="28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通过寻找新的向前搜索符来解决</a:t>
              </a:r>
            </a:p>
          </p:txBody>
        </p:sp>
      </p:grpSp>
      <p:sp>
        <p:nvSpPr>
          <p:cNvPr id="1039367" name="Rectangle 7"/>
          <p:cNvSpPr>
            <a:spLocks noChangeArrowheads="1"/>
          </p:cNvSpPr>
          <p:nvPr/>
        </p:nvSpPr>
        <p:spPr bwMode="auto">
          <a:xfrm>
            <a:off x="827088" y="1958975"/>
            <a:ext cx="54006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→α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Bβ∈I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·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γ∈I</a:t>
            </a:r>
          </a:p>
        </p:txBody>
      </p:sp>
      <p:sp>
        <p:nvSpPr>
          <p:cNvPr id="78853" name="Rectangle 8"/>
          <p:cNvSpPr>
            <a:spLocks noChangeArrowheads="1"/>
          </p:cNvSpPr>
          <p:nvPr/>
        </p:nvSpPr>
        <p:spPr bwMode="auto">
          <a:xfrm>
            <a:off x="215900" y="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8854" name="Rectangle 10"/>
          <p:cNvSpPr>
            <a:spLocks noChangeArrowheads="1"/>
          </p:cNvSpPr>
          <p:nvPr/>
        </p:nvSpPr>
        <p:spPr bwMode="auto">
          <a:xfrm>
            <a:off x="215900" y="3568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54138" y="2636838"/>
            <a:ext cx="4197350" cy="647700"/>
            <a:chOff x="264" y="2341"/>
            <a:chExt cx="2644" cy="408"/>
          </a:xfrm>
        </p:grpSpPr>
        <p:graphicFrame>
          <p:nvGraphicFramePr>
            <p:cNvPr id="78857" name="Object 12"/>
            <p:cNvGraphicFramePr>
              <a:graphicFrameLocks noChangeAspect="1"/>
            </p:cNvGraphicFramePr>
            <p:nvPr/>
          </p:nvGraphicFramePr>
          <p:xfrm>
            <a:off x="1474" y="2341"/>
            <a:ext cx="4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公式" r:id="rId3" imgW="152268" imgH="152268" progId="Equation.3">
                    <p:embed/>
                  </p:oleObj>
                </mc:Choice>
                <mc:Fallback>
                  <p:oleObj name="公式" r:id="rId3" imgW="152268" imgH="15226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41"/>
                          <a:ext cx="40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8" name="Rectangle 13"/>
            <p:cNvSpPr>
              <a:spLocks noChangeArrowheads="1"/>
            </p:cNvSpPr>
            <p:nvPr/>
          </p:nvSpPr>
          <p:spPr bwMode="auto">
            <a:xfrm>
              <a:off x="264" y="2387"/>
              <a:ext cx="1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FOLLOW(B)</a:t>
              </a:r>
            </a:p>
          </p:txBody>
        </p:sp>
        <p:sp>
          <p:nvSpPr>
            <p:cNvPr id="78859" name="Rectangle 14"/>
            <p:cNvSpPr>
              <a:spLocks noChangeArrowheads="1"/>
            </p:cNvSpPr>
            <p:nvPr/>
          </p:nvSpPr>
          <p:spPr bwMode="auto">
            <a:xfrm>
              <a:off x="1905" y="2387"/>
              <a:ext cx="10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FIRST(β)</a:t>
              </a:r>
            </a:p>
          </p:txBody>
        </p:sp>
      </p:grpSp>
      <p:sp>
        <p:nvSpPr>
          <p:cNvPr id="1039375" name="Rectangle 15"/>
          <p:cNvSpPr>
            <a:spLocks noChangeArrowheads="1"/>
          </p:cNvSpPr>
          <p:nvPr/>
        </p:nvSpPr>
        <p:spPr bwMode="auto">
          <a:xfrm>
            <a:off x="611188" y="3573463"/>
            <a:ext cx="7921625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FIRST(β)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代替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FOLLOW(B)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作为用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B→γ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进行归约的超前符号信息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7" grpId="0" animBg="1"/>
      <p:bldP spid="10393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28D2681-ED31-436F-8361-1241AB0220F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r>
              <a:rPr lang="zh-CN" altLang="en-US" sz="1400"/>
              <a:t> 页</a:t>
            </a: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250825" y="3789363"/>
            <a:ext cx="88931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栈中是，当下一输入符是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时进行归约。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V</a:t>
            </a:r>
            <a:r>
              <a:rPr lang="en-US" altLang="zh-CN" sz="2800" b="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∪{#}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有多个向前搜索符，比如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a,b,c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时：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[A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楷体_GB2312" pitchFamily="49" charset="-122"/>
                <a:sym typeface="Symbol" pitchFamily="18" charset="2"/>
              </a:rPr>
              <a:t>–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 u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楷体_GB2312" pitchFamily="49" charset="-122"/>
                <a:sym typeface="Symbol" pitchFamily="18" charset="2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 a/b/c]</a:t>
            </a:r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2124075" y="234950"/>
            <a:ext cx="4367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LR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）</a:t>
            </a:r>
            <a:r>
              <a:rPr lang="zh-CN" altLang="en-US" sz="32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项目的形式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395288" y="836613"/>
            <a:ext cx="2251075" cy="519112"/>
          </a:xfrm>
          <a:prstGeom prst="rect">
            <a:avLst/>
          </a:prstGeom>
          <a:solidFill>
            <a:srgbClr val="FCF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[A 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</a:t>
            </a:r>
            <a:r>
              <a:rPr lang="en-US" altLang="zh-CN" sz="2800">
                <a:solidFill>
                  <a:schemeClr val="bg2"/>
                </a:solidFill>
              </a:rPr>
              <a:t>.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chemeClr val="bg2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961543" name="Text Box 7"/>
          <p:cNvSpPr txBox="1">
            <a:spLocks noChangeArrowheads="1"/>
          </p:cNvSpPr>
          <p:nvPr/>
        </p:nvSpPr>
        <p:spPr bwMode="auto">
          <a:xfrm>
            <a:off x="179388" y="1268413"/>
            <a:ext cx="8964612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栈顶是，期望在栈顶的状态，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: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项目的向前搜索符（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lookahead</a:t>
            </a:r>
            <a:r>
              <a:rPr lang="zh-CN" alt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只对归约项目起作用</a:t>
            </a:r>
            <a:r>
              <a:rPr lang="zh-CN" altLang="en-US" sz="2800" i="1" dirty="0">
                <a:solidFill>
                  <a:srgbClr val="FFDD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在其它项目中起传递信息作用。</a:t>
            </a:r>
          </a:p>
        </p:txBody>
      </p: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468313" y="3213100"/>
            <a:ext cx="2303462" cy="519113"/>
          </a:xfrm>
          <a:prstGeom prst="rect">
            <a:avLst/>
          </a:prstGeom>
          <a:solidFill>
            <a:srgbClr val="FCF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[A –&gt; </a:t>
            </a:r>
            <a:r>
              <a:rPr lang="en-US" altLang="zh-CN" sz="2800">
                <a:solidFill>
                  <a:schemeClr val="bg2"/>
                </a:solidFill>
              </a:rPr>
              <a:t>.</a:t>
            </a:r>
            <a:r>
              <a:rPr lang="zh-CN" altLang="en-US" sz="2800">
                <a:solidFill>
                  <a:schemeClr val="bg2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a]</a:t>
            </a:r>
          </a:p>
        </p:txBody>
      </p:sp>
      <p:sp>
        <p:nvSpPr>
          <p:cNvPr id="96154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27BB4093-772F-4F9A-B3D9-EB017D64F51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r>
              <a:rPr lang="zh-CN" altLang="en-US" sz="1400"/>
              <a:t> 页</a:t>
            </a:r>
          </a:p>
        </p:txBody>
      </p:sp>
      <p:sp>
        <p:nvSpPr>
          <p:cNvPr id="80899" name="Rectangle 9"/>
          <p:cNvSpPr>
            <a:spLocks noChangeArrowheads="1"/>
          </p:cNvSpPr>
          <p:nvPr/>
        </p:nvSpPr>
        <p:spPr bwMode="auto">
          <a:xfrm>
            <a:off x="827088" y="0"/>
            <a:ext cx="7772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   </a:t>
            </a:r>
            <a:r>
              <a:rPr lang="zh-CN" altLang="en-US">
                <a:solidFill>
                  <a:schemeClr val="tx2"/>
                </a:solidFill>
              </a:rPr>
              <a:t>构造</a:t>
            </a:r>
            <a:r>
              <a:rPr lang="en-US" altLang="zh-CN">
                <a:solidFill>
                  <a:schemeClr val="tx2"/>
                </a:solidFill>
              </a:rPr>
              <a:t>LR(1)</a:t>
            </a:r>
            <a:r>
              <a:rPr lang="zh-CN" altLang="en-US">
                <a:solidFill>
                  <a:schemeClr val="tx2"/>
                </a:solidFill>
              </a:rPr>
              <a:t>项目集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规范族和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G0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</a:p>
        </p:txBody>
      </p:sp>
      <p:sp>
        <p:nvSpPr>
          <p:cNvPr id="952330" name="Rectangle 10"/>
          <p:cNvSpPr>
            <a:spLocks noChangeArrowheads="1"/>
          </p:cNvSpPr>
          <p:nvPr/>
        </p:nvSpPr>
        <p:spPr bwMode="auto">
          <a:xfrm>
            <a:off x="179388" y="692150"/>
            <a:ext cx="8964612" cy="244792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>
                <a:solidFill>
                  <a:srgbClr val="FFFF00"/>
                </a:solidFill>
                <a:latin typeface="Times New Roman" pitchFamily="18" charset="0"/>
              </a:rPr>
              <a:t>closure(I)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2800" b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I ∈ closure(I)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[A→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.Bβ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a]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∈closure(I)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β∈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V*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, B→γ ∈P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b ∈ FIRST(βa)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[B→.γ, b]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∈ closure(I)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重复（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）（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），直至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closure(I)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不再增大。</a:t>
            </a:r>
          </a:p>
        </p:txBody>
      </p:sp>
      <p:sp>
        <p:nvSpPr>
          <p:cNvPr id="952331" name="Text Box 11"/>
          <p:cNvSpPr txBox="1">
            <a:spLocks noChangeArrowheads="1"/>
          </p:cNvSpPr>
          <p:nvPr/>
        </p:nvSpPr>
        <p:spPr bwMode="auto">
          <a:xfrm>
            <a:off x="250825" y="4365625"/>
            <a:ext cx="8497888" cy="23241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>
                <a:solidFill>
                  <a:srgbClr val="FFFF00"/>
                </a:solidFill>
                <a:latin typeface="Times New Roman" pitchFamily="18" charset="0"/>
              </a:rPr>
              <a:t>GO</a:t>
            </a:r>
            <a:r>
              <a:rPr lang="zh-CN" altLang="en-US" sz="3200">
                <a:solidFill>
                  <a:srgbClr val="FFFF00"/>
                </a:solidFill>
              </a:rPr>
              <a:t>函数</a:t>
            </a:r>
            <a:endParaRPr lang="zh-CN" altLang="en-US" sz="3200"/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是一个项目集，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V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∪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GO(I,X)= closure(J)  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其中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J={ [A→αX.β,a] ∣[A→α.Xβ,a]∈I}</a:t>
            </a:r>
          </a:p>
        </p:txBody>
      </p:sp>
      <p:sp>
        <p:nvSpPr>
          <p:cNvPr id="51206" name="Text Box 13"/>
          <p:cNvSpPr txBox="1">
            <a:spLocks noChangeArrowheads="1"/>
          </p:cNvSpPr>
          <p:nvPr/>
        </p:nvSpPr>
        <p:spPr bwMode="auto">
          <a:xfrm>
            <a:off x="8001000" y="0"/>
            <a:ext cx="1000125" cy="56673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lIns="36000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latin typeface="+mj-lt"/>
              </a:rPr>
              <a:t>P105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5233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213100"/>
            <a:ext cx="7200900" cy="1063625"/>
            <a:chOff x="158" y="2024"/>
            <a:chExt cx="4536" cy="670"/>
          </a:xfrm>
        </p:grpSpPr>
        <p:sp>
          <p:nvSpPr>
            <p:cNvPr id="80905" name="Text Box 15"/>
            <p:cNvSpPr txBox="1">
              <a:spLocks noChangeArrowheads="1"/>
            </p:cNvSpPr>
            <p:nvPr/>
          </p:nvSpPr>
          <p:spPr bwMode="auto">
            <a:xfrm>
              <a:off x="158" y="2115"/>
              <a:ext cx="4536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若</a:t>
              </a:r>
              <a:r>
                <a:rPr lang="en-US" altLang="zh-CN" sz="2800">
                  <a:ea typeface="楷体_GB2312" pitchFamily="49" charset="-122"/>
                </a:rPr>
                <a:t>β =&gt; ε</a:t>
              </a:r>
              <a:r>
                <a:rPr lang="zh-CN" altLang="en-US" sz="2800">
                  <a:ea typeface="楷体_GB2312" pitchFamily="49" charset="-122"/>
                </a:rPr>
                <a:t>：</a:t>
              </a:r>
              <a:r>
                <a:rPr lang="en-US" altLang="zh-CN" sz="2800">
                  <a:ea typeface="楷体_GB2312" pitchFamily="49" charset="-122"/>
                </a:rPr>
                <a:t>b=a</a:t>
              </a:r>
              <a:r>
                <a:rPr lang="zh-CN" altLang="en-US" sz="2800">
                  <a:ea typeface="楷体_GB2312" pitchFamily="49" charset="-122"/>
                </a:rPr>
                <a:t>，称为</a:t>
              </a:r>
              <a:r>
                <a:rPr lang="zh-CN" altLang="en-US" sz="2800">
                  <a:solidFill>
                    <a:srgbClr val="FFDDFF"/>
                  </a:solidFill>
                  <a:ea typeface="楷体_GB2312" pitchFamily="49" charset="-122"/>
                </a:rPr>
                <a:t>继承的</a:t>
              </a:r>
              <a:r>
                <a:rPr lang="zh-CN" altLang="en-US" sz="2800">
                  <a:ea typeface="楷体_GB2312" pitchFamily="49" charset="-122"/>
                </a:rPr>
                <a:t>后继符</a:t>
              </a:r>
            </a:p>
            <a:p>
              <a:pPr>
                <a:spcBef>
                  <a:spcPct val="1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否则，称为</a:t>
              </a:r>
              <a:r>
                <a:rPr lang="zh-CN" altLang="en-US" sz="2800">
                  <a:solidFill>
                    <a:srgbClr val="FFDDFF"/>
                  </a:solidFill>
                  <a:ea typeface="楷体_GB2312" pitchFamily="49" charset="-122"/>
                </a:rPr>
                <a:t>自生</a:t>
              </a:r>
              <a:r>
                <a:rPr lang="zh-CN" altLang="en-US" sz="2800">
                  <a:ea typeface="楷体_GB2312" pitchFamily="49" charset="-122"/>
                </a:rPr>
                <a:t>的后继符</a:t>
              </a:r>
            </a:p>
          </p:txBody>
        </p:sp>
        <p:sp>
          <p:nvSpPr>
            <p:cNvPr id="80906" name="Rectangle 16"/>
            <p:cNvSpPr>
              <a:spLocks noChangeArrowheads="1"/>
            </p:cNvSpPr>
            <p:nvPr/>
          </p:nvSpPr>
          <p:spPr bwMode="auto">
            <a:xfrm>
              <a:off x="916" y="2024"/>
              <a:ext cx="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00" rIns="36000" bIns="10800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0" grpId="0" build="p" autoUpdateAnimBg="0"/>
      <p:bldP spid="952331" grpId="0" animBg="1"/>
      <p:bldP spid="9523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0AD0E9AB-7667-4C96-8D32-0F36E9388B3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r>
              <a:rPr lang="zh-CN" altLang="en-US" sz="1400"/>
              <a:t> 页</a:t>
            </a:r>
          </a:p>
        </p:txBody>
      </p:sp>
      <p:graphicFrame>
        <p:nvGraphicFramePr>
          <p:cNvPr id="82947" name="Object 5"/>
          <p:cNvGraphicFramePr>
            <a:graphicFrameLocks noChangeAspect="1"/>
          </p:cNvGraphicFramePr>
          <p:nvPr/>
        </p:nvGraphicFramePr>
        <p:xfrm>
          <a:off x="6248400" y="22860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8"/>
          <p:cNvSpPr txBox="1">
            <a:spLocks noChangeArrowheads="1"/>
          </p:cNvSpPr>
          <p:nvPr/>
        </p:nvSpPr>
        <p:spPr bwMode="auto">
          <a:xfrm>
            <a:off x="0" y="0"/>
            <a:ext cx="7740650" cy="830263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[</a:t>
            </a:r>
            <a:r>
              <a:rPr lang="zh-CN" altLang="en-US" sz="2400">
                <a:solidFill>
                  <a:schemeClr val="bg2"/>
                </a:solidFill>
              </a:rPr>
              <a:t>例</a:t>
            </a:r>
            <a:r>
              <a:rPr lang="en-US" altLang="zh-CN" sz="2400">
                <a:solidFill>
                  <a:schemeClr val="bg2"/>
                </a:solidFill>
              </a:rPr>
              <a:t>]</a:t>
            </a:r>
            <a:r>
              <a:rPr lang="zh-CN" altLang="en-US" sz="2400">
                <a:solidFill>
                  <a:schemeClr val="bg2"/>
                </a:solidFill>
              </a:rPr>
              <a:t>文法</a:t>
            </a:r>
            <a:r>
              <a:rPr lang="en-US" altLang="zh-CN" sz="2400">
                <a:solidFill>
                  <a:schemeClr val="bg2"/>
                </a:solidFill>
              </a:rPr>
              <a:t>G:</a:t>
            </a:r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0</a:t>
            </a:r>
            <a:r>
              <a:rPr lang="zh-CN" altLang="en-US" sz="2400">
                <a:solidFill>
                  <a:schemeClr val="bg2"/>
                </a:solidFill>
              </a:rPr>
              <a:t>）</a:t>
            </a:r>
            <a:r>
              <a:rPr lang="en-US" altLang="zh-CN" sz="2400">
                <a:solidFill>
                  <a:schemeClr val="bg2"/>
                </a:solidFill>
              </a:rPr>
              <a:t>S’→S   (1) S→aAd   (2) S→bAc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        (3) S→aec  (4) S→bed   (5) A→e</a:t>
            </a:r>
            <a:endParaRPr lang="en-US" altLang="zh-CN" sz="2400" b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954379" name="Rectangle 11"/>
          <p:cNvSpPr>
            <a:spLocks noChangeArrowheads="1"/>
          </p:cNvSpPr>
          <p:nvPr/>
        </p:nvSpPr>
        <p:spPr bwMode="auto">
          <a:xfrm>
            <a:off x="2592388" y="5546725"/>
            <a:ext cx="1908175" cy="357188"/>
          </a:xfrm>
          <a:prstGeom prst="rect">
            <a:avLst/>
          </a:prstGeom>
          <a:solidFill>
            <a:srgbClr val="FCF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</a:rPr>
              <a:t>6</a:t>
            </a:r>
            <a:r>
              <a:rPr lang="en-US" altLang="zh-CN" sz="2000">
                <a:solidFill>
                  <a:schemeClr val="bg2"/>
                </a:solidFill>
              </a:rPr>
              <a:t>: S→bA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c,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0" name="Rectangle 12"/>
          <p:cNvSpPr>
            <a:spLocks noChangeArrowheads="1"/>
          </p:cNvSpPr>
          <p:nvPr/>
        </p:nvSpPr>
        <p:spPr bwMode="auto">
          <a:xfrm>
            <a:off x="5076825" y="2449513"/>
            <a:ext cx="1749425" cy="296862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8</a:t>
            </a:r>
            <a:r>
              <a:rPr lang="en-US" altLang="zh-CN" sz="2000">
                <a:solidFill>
                  <a:schemeClr val="bg2"/>
                </a:solidFill>
              </a:rPr>
              <a:t>: S→aAd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1" name="Rectangle 13"/>
          <p:cNvSpPr>
            <a:spLocks noChangeArrowheads="1"/>
          </p:cNvSpPr>
          <p:nvPr/>
        </p:nvSpPr>
        <p:spPr bwMode="auto">
          <a:xfrm>
            <a:off x="7473950" y="3314700"/>
            <a:ext cx="1670050" cy="357188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9</a:t>
            </a:r>
            <a:r>
              <a:rPr lang="en-US" altLang="zh-CN" sz="2000">
                <a:solidFill>
                  <a:schemeClr val="bg2"/>
                </a:solidFill>
              </a:rPr>
              <a:t>: S →aec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2" name="Rectangle 14"/>
          <p:cNvSpPr>
            <a:spLocks noChangeArrowheads="1"/>
          </p:cNvSpPr>
          <p:nvPr/>
        </p:nvSpPr>
        <p:spPr bwMode="auto">
          <a:xfrm>
            <a:off x="5003800" y="5546725"/>
            <a:ext cx="1828800" cy="357188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10</a:t>
            </a:r>
            <a:r>
              <a:rPr lang="en-US" altLang="zh-CN" sz="2000">
                <a:solidFill>
                  <a:schemeClr val="bg2"/>
                </a:solidFill>
              </a:rPr>
              <a:t>: S →bAc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3" name="Rectangle 15"/>
          <p:cNvSpPr>
            <a:spLocks noChangeArrowheads="1"/>
          </p:cNvSpPr>
          <p:nvPr/>
        </p:nvSpPr>
        <p:spPr bwMode="auto">
          <a:xfrm>
            <a:off x="7475538" y="4394200"/>
            <a:ext cx="1658937" cy="357188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11</a:t>
            </a:r>
            <a:r>
              <a:rPr lang="en-US" altLang="zh-CN" sz="2000">
                <a:solidFill>
                  <a:schemeClr val="bg2"/>
                </a:solidFill>
              </a:rPr>
              <a:t>:S→bed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5" name="Rectangle 17"/>
          <p:cNvSpPr>
            <a:spLocks noChangeArrowheads="1"/>
          </p:cNvSpPr>
          <p:nvPr/>
        </p:nvSpPr>
        <p:spPr bwMode="auto">
          <a:xfrm>
            <a:off x="2627313" y="2378075"/>
            <a:ext cx="1949450" cy="306388"/>
          </a:xfrm>
          <a:prstGeom prst="rect">
            <a:avLst/>
          </a:prstGeom>
          <a:solidFill>
            <a:srgbClr val="FCFDC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4</a:t>
            </a:r>
            <a:r>
              <a:rPr lang="en-US" altLang="zh-CN" sz="2000">
                <a:solidFill>
                  <a:schemeClr val="bg2"/>
                </a:solidFill>
              </a:rPr>
              <a:t>:  S →aA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d,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86" name="Text Box 18"/>
          <p:cNvSpPr txBox="1">
            <a:spLocks noChangeArrowheads="1"/>
          </p:cNvSpPr>
          <p:nvPr/>
        </p:nvSpPr>
        <p:spPr bwMode="auto">
          <a:xfrm>
            <a:off x="2592388" y="4322763"/>
            <a:ext cx="1944687" cy="855662"/>
          </a:xfrm>
          <a:prstGeom prst="rect">
            <a:avLst/>
          </a:prstGeom>
          <a:solidFill>
            <a:srgbClr val="FCFDC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3</a:t>
            </a:r>
            <a:r>
              <a:rPr lang="en-US" altLang="zh-CN" sz="2000">
                <a:solidFill>
                  <a:schemeClr val="bg2"/>
                </a:solidFill>
              </a:rPr>
              <a:t>: S →b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Ac,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  <a:r>
              <a:rPr lang="en-US" altLang="zh-CN" sz="2000">
                <a:solidFill>
                  <a:schemeClr val="bg2"/>
                </a:solidFill>
              </a:rPr>
              <a:t>     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 S →b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ed, </a:t>
            </a:r>
            <a:r>
              <a:rPr lang="en-US" altLang="zh-CN" sz="2000">
                <a:solidFill>
                  <a:srgbClr val="CC0000"/>
                </a:solidFill>
              </a:rPr>
              <a:t># </a:t>
            </a:r>
            <a:r>
              <a:rPr lang="en-US" altLang="zh-CN" sz="2000">
                <a:solidFill>
                  <a:schemeClr val="bg2"/>
                </a:solidFill>
              </a:rPr>
              <a:t>       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 A→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e,   </a:t>
            </a:r>
            <a:r>
              <a:rPr lang="en-US" altLang="zh-CN" sz="2000">
                <a:solidFill>
                  <a:srgbClr val="CC0000"/>
                </a:solidFill>
              </a:rPr>
              <a:t>c</a:t>
            </a:r>
          </a:p>
        </p:txBody>
      </p:sp>
      <p:sp>
        <p:nvSpPr>
          <p:cNvPr id="954387" name="Text Box 19"/>
          <p:cNvSpPr txBox="1">
            <a:spLocks noChangeArrowheads="1"/>
          </p:cNvSpPr>
          <p:nvPr/>
        </p:nvSpPr>
        <p:spPr bwMode="auto">
          <a:xfrm>
            <a:off x="2555875" y="3241675"/>
            <a:ext cx="1943100" cy="855663"/>
          </a:xfrm>
          <a:prstGeom prst="rect">
            <a:avLst/>
          </a:prstGeom>
          <a:solidFill>
            <a:srgbClr val="FCFDC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2</a:t>
            </a:r>
            <a:r>
              <a:rPr lang="en-US" altLang="zh-CN" sz="2000">
                <a:solidFill>
                  <a:schemeClr val="bg2"/>
                </a:solidFill>
              </a:rPr>
              <a:t>: S →a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Ad,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S →a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ec,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A 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e,   </a:t>
            </a:r>
            <a:r>
              <a:rPr lang="en-US" altLang="zh-CN" sz="2000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954388" name="Text Box 20"/>
          <p:cNvSpPr txBox="1">
            <a:spLocks noChangeArrowheads="1"/>
          </p:cNvSpPr>
          <p:nvPr/>
        </p:nvSpPr>
        <p:spPr bwMode="auto">
          <a:xfrm>
            <a:off x="287338" y="2593975"/>
            <a:ext cx="1657350" cy="357188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1</a:t>
            </a:r>
            <a:r>
              <a:rPr lang="en-US" altLang="zh-CN" sz="2000">
                <a:solidFill>
                  <a:schemeClr val="bg2"/>
                </a:solidFill>
              </a:rPr>
              <a:t>:   S` →S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954389" name="Text Box 21"/>
          <p:cNvSpPr txBox="1">
            <a:spLocks noChangeArrowheads="1"/>
          </p:cNvSpPr>
          <p:nvPr/>
        </p:nvSpPr>
        <p:spPr bwMode="auto">
          <a:xfrm>
            <a:off x="323850" y="3530600"/>
            <a:ext cx="1692275" cy="1800225"/>
          </a:xfrm>
          <a:prstGeom prst="rect">
            <a:avLst/>
          </a:prstGeom>
          <a:solidFill>
            <a:srgbClr val="ECFEC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36000" bIns="10800"/>
          <a:lstStyle>
            <a:lvl1pPr marL="88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0</a:t>
            </a:r>
            <a:r>
              <a:rPr lang="en-US" altLang="zh-CN" sz="2000">
                <a:solidFill>
                  <a:schemeClr val="bg2"/>
                </a:solidFill>
              </a:rPr>
              <a:t>: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S’→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S,</a:t>
            </a:r>
            <a:r>
              <a:rPr lang="en-US" altLang="zh-CN" sz="2000">
                <a:solidFill>
                  <a:srgbClr val="CC0000"/>
                </a:solidFill>
              </a:rPr>
              <a:t>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S 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aAd,</a:t>
            </a:r>
            <a:r>
              <a:rPr lang="en-US" altLang="zh-CN" sz="2000">
                <a:solidFill>
                  <a:srgbClr val="CC0000"/>
                </a:solidFill>
              </a:rPr>
              <a:t>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S 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bAc,</a:t>
            </a:r>
            <a:r>
              <a:rPr lang="en-US" altLang="zh-CN" sz="2000">
                <a:solidFill>
                  <a:srgbClr val="CC0000"/>
                </a:solidFill>
              </a:rPr>
              <a:t>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S →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aec,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S →</a:t>
            </a:r>
            <a:r>
              <a:rPr lang="zh-CN" altLang="en-US" sz="2000">
                <a:solidFill>
                  <a:schemeClr val="bg2"/>
                </a:solidFill>
              </a:rPr>
              <a:t>． </a:t>
            </a:r>
            <a:r>
              <a:rPr lang="en-US" altLang="zh-CN" sz="2000">
                <a:solidFill>
                  <a:schemeClr val="bg2"/>
                </a:solidFill>
              </a:rPr>
              <a:t>bed, 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</p:txBody>
      </p:sp>
      <p:sp>
        <p:nvSpPr>
          <p:cNvPr id="954390" name="Text Box 22"/>
          <p:cNvSpPr txBox="1">
            <a:spLocks noChangeArrowheads="1"/>
          </p:cNvSpPr>
          <p:nvPr/>
        </p:nvSpPr>
        <p:spPr bwMode="auto">
          <a:xfrm>
            <a:off x="5040313" y="3314700"/>
            <a:ext cx="1871662" cy="571500"/>
          </a:xfrm>
          <a:prstGeom prst="rect">
            <a:avLst/>
          </a:prstGeom>
          <a:solidFill>
            <a:srgbClr val="E3C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5</a:t>
            </a:r>
            <a:r>
              <a:rPr lang="en-US" altLang="zh-CN" sz="2000">
                <a:solidFill>
                  <a:schemeClr val="bg2"/>
                </a:solidFill>
              </a:rPr>
              <a:t>:S →ae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c,</a:t>
            </a:r>
            <a:r>
              <a:rPr lang="en-US" altLang="zh-CN" sz="2000">
                <a:solidFill>
                  <a:srgbClr val="CC0000"/>
                </a:solidFill>
              </a:rPr>
              <a:t>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A →e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  </a:t>
            </a:r>
            <a:r>
              <a:rPr lang="en-US" altLang="zh-CN" sz="2000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954391" name="Rectangle 23"/>
          <p:cNvSpPr>
            <a:spLocks noChangeArrowheads="1"/>
          </p:cNvSpPr>
          <p:nvPr/>
        </p:nvSpPr>
        <p:spPr bwMode="auto">
          <a:xfrm>
            <a:off x="4968875" y="4394200"/>
            <a:ext cx="2089150" cy="576263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7</a:t>
            </a:r>
            <a:r>
              <a:rPr lang="en-US" altLang="zh-CN" sz="2000">
                <a:solidFill>
                  <a:schemeClr val="bg2"/>
                </a:solidFill>
              </a:rPr>
              <a:t>:  S →be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d, </a:t>
            </a:r>
            <a:r>
              <a:rPr lang="en-US" altLang="zh-CN" sz="2000">
                <a:solidFill>
                  <a:srgbClr val="CC0000"/>
                </a:solidFill>
              </a:rPr>
              <a:t>#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       A →e</a:t>
            </a:r>
            <a:r>
              <a:rPr lang="zh-CN" altLang="en-US" sz="2000">
                <a:solidFill>
                  <a:schemeClr val="bg2"/>
                </a:solidFill>
              </a:rPr>
              <a:t>．</a:t>
            </a:r>
            <a:r>
              <a:rPr lang="en-US" altLang="zh-CN" sz="2000">
                <a:solidFill>
                  <a:schemeClr val="bg2"/>
                </a:solidFill>
              </a:rPr>
              <a:t>, </a:t>
            </a:r>
            <a:r>
              <a:rPr lang="en-US" altLang="zh-CN" sz="2000">
                <a:solidFill>
                  <a:srgbClr val="CC0000"/>
                </a:solidFill>
              </a:rPr>
              <a:t>c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7700" y="2954338"/>
            <a:ext cx="360363" cy="504825"/>
            <a:chOff x="408" y="1253"/>
            <a:chExt cx="227" cy="318"/>
          </a:xfrm>
        </p:grpSpPr>
        <p:sp>
          <p:nvSpPr>
            <p:cNvPr id="82996" name="Line 24"/>
            <p:cNvSpPr>
              <a:spLocks noChangeShapeType="1"/>
            </p:cNvSpPr>
            <p:nvPr/>
          </p:nvSpPr>
          <p:spPr bwMode="auto">
            <a:xfrm flipV="1">
              <a:off x="589" y="1253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7" name="Text Box 25"/>
            <p:cNvSpPr txBox="1">
              <a:spLocks noChangeArrowheads="1"/>
            </p:cNvSpPr>
            <p:nvPr/>
          </p:nvSpPr>
          <p:spPr bwMode="auto">
            <a:xfrm>
              <a:off x="408" y="1298"/>
              <a:ext cx="2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S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016125" y="3241675"/>
            <a:ext cx="576263" cy="360363"/>
            <a:chOff x="1270" y="1434"/>
            <a:chExt cx="363" cy="227"/>
          </a:xfrm>
        </p:grpSpPr>
        <p:sp>
          <p:nvSpPr>
            <p:cNvPr id="82994" name="Line 26"/>
            <p:cNvSpPr>
              <a:spLocks noChangeShapeType="1"/>
            </p:cNvSpPr>
            <p:nvPr/>
          </p:nvSpPr>
          <p:spPr bwMode="auto">
            <a:xfrm>
              <a:off x="1270" y="166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5" name="Text Box 27"/>
            <p:cNvSpPr txBox="1">
              <a:spLocks noChangeArrowheads="1"/>
            </p:cNvSpPr>
            <p:nvPr/>
          </p:nvSpPr>
          <p:spPr bwMode="auto">
            <a:xfrm>
              <a:off x="1270" y="1434"/>
              <a:ext cx="31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016125" y="4322763"/>
            <a:ext cx="576263" cy="360362"/>
            <a:chOff x="1270" y="2115"/>
            <a:chExt cx="363" cy="227"/>
          </a:xfrm>
        </p:grpSpPr>
        <p:sp>
          <p:nvSpPr>
            <p:cNvPr id="82992" name="Line 28"/>
            <p:cNvSpPr>
              <a:spLocks noChangeShapeType="1"/>
            </p:cNvSpPr>
            <p:nvPr/>
          </p:nvSpPr>
          <p:spPr bwMode="auto">
            <a:xfrm>
              <a:off x="1270" y="234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3" name="Text Box 29"/>
            <p:cNvSpPr txBox="1">
              <a:spLocks noChangeArrowheads="1"/>
            </p:cNvSpPr>
            <p:nvPr/>
          </p:nvSpPr>
          <p:spPr bwMode="auto">
            <a:xfrm>
              <a:off x="1292" y="2115"/>
              <a:ext cx="31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4572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203575" y="2738438"/>
            <a:ext cx="288925" cy="504825"/>
            <a:chOff x="2018" y="1117"/>
            <a:chExt cx="182" cy="318"/>
          </a:xfrm>
        </p:grpSpPr>
        <p:sp>
          <p:nvSpPr>
            <p:cNvPr id="82990" name="Line 30"/>
            <p:cNvSpPr>
              <a:spLocks noChangeShapeType="1"/>
            </p:cNvSpPr>
            <p:nvPr/>
          </p:nvSpPr>
          <p:spPr bwMode="auto">
            <a:xfrm flipV="1">
              <a:off x="2200" y="111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1" name="Text Box 31"/>
            <p:cNvSpPr txBox="1">
              <a:spLocks noChangeArrowheads="1"/>
            </p:cNvSpPr>
            <p:nvPr/>
          </p:nvSpPr>
          <p:spPr bwMode="auto">
            <a:xfrm>
              <a:off x="2018" y="1162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240088" y="5114925"/>
            <a:ext cx="287337" cy="431800"/>
            <a:chOff x="2041" y="2614"/>
            <a:chExt cx="181" cy="272"/>
          </a:xfrm>
        </p:grpSpPr>
        <p:sp>
          <p:nvSpPr>
            <p:cNvPr id="82988" name="Line 32"/>
            <p:cNvSpPr>
              <a:spLocks noChangeShapeType="1"/>
            </p:cNvSpPr>
            <p:nvPr/>
          </p:nvSpPr>
          <p:spPr bwMode="auto">
            <a:xfrm>
              <a:off x="2222" y="265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9" name="Text Box 33"/>
            <p:cNvSpPr txBox="1">
              <a:spLocks noChangeArrowheads="1"/>
            </p:cNvSpPr>
            <p:nvPr/>
          </p:nvSpPr>
          <p:spPr bwMode="auto">
            <a:xfrm>
              <a:off x="2041" y="2614"/>
              <a:ext cx="1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 marL="368300" indent="-3683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572000" y="2233613"/>
            <a:ext cx="504825" cy="360362"/>
            <a:chOff x="2903" y="890"/>
            <a:chExt cx="318" cy="227"/>
          </a:xfrm>
        </p:grpSpPr>
        <p:sp>
          <p:nvSpPr>
            <p:cNvPr id="82986" name="Line 34"/>
            <p:cNvSpPr>
              <a:spLocks noChangeShapeType="1"/>
            </p:cNvSpPr>
            <p:nvPr/>
          </p:nvSpPr>
          <p:spPr bwMode="auto">
            <a:xfrm>
              <a:off x="2903" y="111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7" name="Text Box 35"/>
            <p:cNvSpPr txBox="1">
              <a:spLocks noChangeArrowheads="1"/>
            </p:cNvSpPr>
            <p:nvPr/>
          </p:nvSpPr>
          <p:spPr bwMode="auto">
            <a:xfrm>
              <a:off x="2994" y="890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500563" y="5330825"/>
            <a:ext cx="504825" cy="431800"/>
            <a:chOff x="2835" y="2750"/>
            <a:chExt cx="318" cy="272"/>
          </a:xfrm>
        </p:grpSpPr>
        <p:sp>
          <p:nvSpPr>
            <p:cNvPr id="82984" name="Line 36"/>
            <p:cNvSpPr>
              <a:spLocks noChangeShapeType="1"/>
            </p:cNvSpPr>
            <p:nvPr/>
          </p:nvSpPr>
          <p:spPr bwMode="auto">
            <a:xfrm>
              <a:off x="2835" y="302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5" name="Text Box 37"/>
            <p:cNvSpPr txBox="1">
              <a:spLocks noChangeArrowheads="1"/>
            </p:cNvSpPr>
            <p:nvPr/>
          </p:nvSpPr>
          <p:spPr bwMode="auto">
            <a:xfrm>
              <a:off x="2925" y="2750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4535488" y="3314700"/>
            <a:ext cx="504825" cy="360363"/>
            <a:chOff x="2857" y="1480"/>
            <a:chExt cx="318" cy="227"/>
          </a:xfrm>
        </p:grpSpPr>
        <p:sp>
          <p:nvSpPr>
            <p:cNvPr id="82982" name="Line 38"/>
            <p:cNvSpPr>
              <a:spLocks noChangeShapeType="1"/>
            </p:cNvSpPr>
            <p:nvPr/>
          </p:nvSpPr>
          <p:spPr bwMode="auto">
            <a:xfrm>
              <a:off x="2857" y="170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3" name="Text Box 39"/>
            <p:cNvSpPr txBox="1">
              <a:spLocks noChangeArrowheads="1"/>
            </p:cNvSpPr>
            <p:nvPr/>
          </p:nvSpPr>
          <p:spPr bwMode="auto">
            <a:xfrm>
              <a:off x="2994" y="1480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e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535488" y="4394200"/>
            <a:ext cx="504825" cy="360363"/>
            <a:chOff x="2857" y="2160"/>
            <a:chExt cx="318" cy="227"/>
          </a:xfrm>
        </p:grpSpPr>
        <p:sp>
          <p:nvSpPr>
            <p:cNvPr id="82980" name="Line 40"/>
            <p:cNvSpPr>
              <a:spLocks noChangeShapeType="1"/>
            </p:cNvSpPr>
            <p:nvPr/>
          </p:nvSpPr>
          <p:spPr bwMode="auto">
            <a:xfrm>
              <a:off x="2857" y="238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1" name="Text Box 41"/>
            <p:cNvSpPr txBox="1">
              <a:spLocks noChangeArrowheads="1"/>
            </p:cNvSpPr>
            <p:nvPr/>
          </p:nvSpPr>
          <p:spPr bwMode="auto">
            <a:xfrm>
              <a:off x="2948" y="2160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e</a:t>
              </a: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6948488" y="3170238"/>
            <a:ext cx="504825" cy="360362"/>
            <a:chOff x="4377" y="1389"/>
            <a:chExt cx="318" cy="227"/>
          </a:xfrm>
        </p:grpSpPr>
        <p:sp>
          <p:nvSpPr>
            <p:cNvPr id="82978" name="Line 42"/>
            <p:cNvSpPr>
              <a:spLocks noChangeShapeType="1"/>
            </p:cNvSpPr>
            <p:nvPr/>
          </p:nvSpPr>
          <p:spPr bwMode="auto">
            <a:xfrm>
              <a:off x="4377" y="161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9" name="Text Box 43"/>
            <p:cNvSpPr txBox="1">
              <a:spLocks noChangeArrowheads="1"/>
            </p:cNvSpPr>
            <p:nvPr/>
          </p:nvSpPr>
          <p:spPr bwMode="auto">
            <a:xfrm>
              <a:off x="4468" y="1389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7019925" y="4249738"/>
            <a:ext cx="504825" cy="360362"/>
            <a:chOff x="4422" y="2069"/>
            <a:chExt cx="318" cy="227"/>
          </a:xfrm>
        </p:grpSpPr>
        <p:sp>
          <p:nvSpPr>
            <p:cNvPr id="82976" name="Line 46"/>
            <p:cNvSpPr>
              <a:spLocks noChangeShapeType="1"/>
            </p:cNvSpPr>
            <p:nvPr/>
          </p:nvSpPr>
          <p:spPr bwMode="auto">
            <a:xfrm>
              <a:off x="4422" y="229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0800" rIns="36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7" name="Text Box 47"/>
            <p:cNvSpPr txBox="1">
              <a:spLocks noChangeArrowheads="1"/>
            </p:cNvSpPr>
            <p:nvPr/>
          </p:nvSpPr>
          <p:spPr bwMode="auto">
            <a:xfrm>
              <a:off x="4513" y="2069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36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</p:grpSp>
      <p:sp>
        <p:nvSpPr>
          <p:cNvPr id="82972" name="Text Box 48"/>
          <p:cNvSpPr txBox="1">
            <a:spLocks noChangeArrowheads="1"/>
          </p:cNvSpPr>
          <p:nvPr/>
        </p:nvSpPr>
        <p:spPr bwMode="auto">
          <a:xfrm>
            <a:off x="2484438" y="6338888"/>
            <a:ext cx="393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项目集和转换函数</a:t>
            </a:r>
          </a:p>
        </p:txBody>
      </p:sp>
      <p:sp>
        <p:nvSpPr>
          <p:cNvPr id="954417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54430" name="Rectangle 62"/>
          <p:cNvSpPr>
            <a:spLocks noChangeArrowheads="1"/>
          </p:cNvSpPr>
          <p:nvPr/>
        </p:nvSpPr>
        <p:spPr bwMode="auto">
          <a:xfrm>
            <a:off x="827088" y="1125538"/>
            <a:ext cx="7272337" cy="898525"/>
          </a:xfrm>
          <a:prstGeom prst="rect">
            <a:avLst/>
          </a:prstGeom>
          <a:solidFill>
            <a:srgbClr val="E6F4F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若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[A→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Bβ</a:t>
            </a:r>
            <a:r>
              <a:rPr lang="zh-CN" altLang="en-US" sz="2400" dirty="0">
                <a:solidFill>
                  <a:srgbClr val="CC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a]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∈closure(I)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β∈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B→γ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∈P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b ∈ FIRST(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βa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，则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B→.γ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, b]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∈ closure(I)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82975" name="Rectangle 6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0" y="6308725"/>
            <a:ext cx="7556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4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43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5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5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5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543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5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5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543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5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5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5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5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1" dur="500"/>
                                        <p:tgtEl>
                                          <p:spTgt spid="95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9" grpId="0" animBg="1"/>
      <p:bldP spid="954380" grpId="0" animBg="1"/>
      <p:bldP spid="954381" grpId="0" animBg="1"/>
      <p:bldP spid="954382" grpId="0" animBg="1"/>
      <p:bldP spid="954383" grpId="0" animBg="1"/>
      <p:bldP spid="954385" grpId="0" animBg="1"/>
      <p:bldP spid="954386" grpId="0" build="p" animBg="1"/>
      <p:bldP spid="954387" grpId="0" build="p" animBg="1"/>
      <p:bldP spid="954388" grpId="0" animBg="1"/>
      <p:bldP spid="954389" grpId="0" build="p" animBg="1"/>
      <p:bldP spid="954390" grpId="0" build="p" animBg="1"/>
      <p:bldP spid="954391" grpId="0" build="p" animBg="1"/>
      <p:bldP spid="9544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775C9927-843B-4C07-A6E3-92EA941BD45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lang="zh-CN" altLang="en-US" sz="1400"/>
              <a:t> 页</a:t>
            </a:r>
          </a:p>
        </p:txBody>
      </p:sp>
      <p:sp>
        <p:nvSpPr>
          <p:cNvPr id="83971" name="Rectangle 13"/>
          <p:cNvSpPr>
            <a:spLocks noChangeArrowheads="1"/>
          </p:cNvSpPr>
          <p:nvPr/>
        </p:nvSpPr>
        <p:spPr bwMode="auto">
          <a:xfrm>
            <a:off x="395288" y="1844675"/>
            <a:ext cx="7489825" cy="620713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619250" y="0"/>
            <a:ext cx="5257800" cy="609600"/>
          </a:xfrm>
          <a:prstGeom prst="rect">
            <a:avLst/>
          </a:prstGeom>
          <a:solidFill>
            <a:srgbClr val="F3CD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LR(1)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分析表的构造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125538"/>
            <a:ext cx="91440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"/>
              </a:spcBef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A→[α.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β,b]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GO(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V</a:t>
            </a:r>
            <a:r>
              <a:rPr lang="en-US" altLang="zh-CN" sz="2400" b="0" baseline="-25000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>
              <a:spcBef>
                <a:spcPct val="5000"/>
              </a:spcBef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ACTION[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k,a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400" dirty="0">
                <a:solidFill>
                  <a:srgbClr val="FFFF00"/>
                </a:solidFill>
                <a:ea typeface="楷体_GB2312" pitchFamily="49" charset="-122"/>
              </a:rPr>
              <a:t>“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FFFF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[A→α.,a]</a:t>
            </a:r>
            <a:r>
              <a:rPr lang="en-US" altLang="zh-CN" sz="2800" b="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则置</a:t>
            </a: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ACTION[</a:t>
            </a:r>
            <a:r>
              <a:rPr lang="en-US" altLang="zh-CN" sz="28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k,a</a:t>
            </a: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“</a:t>
            </a:r>
            <a:r>
              <a:rPr lang="en-US" altLang="zh-CN" sz="28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aseline="-250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”</a:t>
            </a:r>
            <a:r>
              <a:rPr lang="en-US" altLang="zh-CN" sz="28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800" dirty="0">
              <a:solidFill>
                <a:srgbClr val="66FF3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tx1">
                  <a:lumMod val="75000"/>
                </a:schemeClr>
              </a:buClr>
              <a:buSzPct val="70000"/>
              <a:buNone/>
            </a:pPr>
            <a:r>
              <a:rPr lang="en-US" altLang="zh-CN" sz="28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A→α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为第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个产生式）</a:t>
            </a:r>
          </a:p>
          <a:p>
            <a:pPr algn="just">
              <a:spcBef>
                <a:spcPct val="5000"/>
              </a:spcBef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若项目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[S</a:t>
            </a:r>
            <a:r>
              <a:rPr lang="en-US" altLang="zh-CN" sz="2400" dirty="0">
                <a:solidFill>
                  <a:srgbClr val="FF6600"/>
                </a:solidFill>
                <a:ea typeface="楷体_GB2312" pitchFamily="49" charset="-122"/>
              </a:rPr>
              <a:t>’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→S.,#]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ACTION[k,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]= </a:t>
            </a:r>
            <a:r>
              <a:rPr lang="en-US" altLang="zh-CN" sz="2400" dirty="0">
                <a:solidFill>
                  <a:srgbClr val="FF6600"/>
                </a:solidFill>
                <a:ea typeface="楷体_GB2312" pitchFamily="49" charset="-122"/>
              </a:rPr>
              <a:t>“</a:t>
            </a:r>
            <a:r>
              <a:rPr lang="en-US" altLang="zh-CN" sz="2400" dirty="0" err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acc</a:t>
            </a:r>
            <a:r>
              <a:rPr lang="en-US" altLang="zh-CN" sz="2400" dirty="0">
                <a:solidFill>
                  <a:srgbClr val="FF66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接受</a:t>
            </a:r>
            <a:r>
              <a:rPr lang="zh-CN" altLang="en-US" sz="2400" dirty="0">
                <a:ea typeface="楷体_GB2312" pitchFamily="49" charset="-122"/>
              </a:rPr>
              <a:t>”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"/>
              </a:spcBef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GO(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V</a:t>
            </a:r>
            <a:r>
              <a:rPr lang="en-US" altLang="zh-CN" sz="2400" b="0" baseline="-25000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则置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GOTO(</a:t>
            </a:r>
            <a:r>
              <a:rPr lang="en-US" altLang="zh-CN" sz="2400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k,A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)=j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just">
              <a:spcBef>
                <a:spcPct val="5000"/>
              </a:spcBef>
              <a:buClr>
                <a:schemeClr val="tx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其它：置</a:t>
            </a:r>
            <a:r>
              <a:rPr lang="zh-CN" altLang="en-US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出错标志</a:t>
            </a:r>
            <a:r>
              <a:rPr lang="zh-CN" altLang="en-US" sz="2400" dirty="0"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82023" name="Text Box 7"/>
          <p:cNvSpPr txBox="1">
            <a:spLocks noChangeArrowheads="1"/>
          </p:cNvSpPr>
          <p:nvPr/>
        </p:nvSpPr>
        <p:spPr bwMode="auto">
          <a:xfrm>
            <a:off x="323850" y="476250"/>
            <a:ext cx="88201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假定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C={I</a:t>
            </a:r>
            <a:r>
              <a:rPr lang="en-US" altLang="zh-CN" sz="24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 I</a:t>
            </a:r>
            <a:r>
              <a:rPr lang="en-US" altLang="zh-CN" sz="24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,… I</a:t>
            </a:r>
            <a:r>
              <a:rPr lang="en-US" altLang="zh-CN" sz="2400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…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，令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0,…k…,n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为分析器的状态。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8143875" y="0"/>
            <a:ext cx="1000125" cy="49530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lIns="36000" tIns="10800" rIns="92075" bIns="1080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latin typeface="+mj-lt"/>
              </a:rPr>
              <a:t>P108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82026" name="Text Box 10"/>
          <p:cNvSpPr txBox="1">
            <a:spLocks noChangeArrowheads="1"/>
          </p:cNvSpPr>
          <p:nvPr/>
        </p:nvSpPr>
        <p:spPr bwMode="auto">
          <a:xfrm>
            <a:off x="179388" y="4941888"/>
            <a:ext cx="89646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对搜索符的计算方法比较确切，对文法放宽了要求，可以解决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SLR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）方法解决不了的问题。</a:t>
            </a:r>
          </a:p>
        </p:txBody>
      </p:sp>
      <p:sp>
        <p:nvSpPr>
          <p:cNvPr id="9820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820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9388" y="4292600"/>
            <a:ext cx="7772400" cy="23114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chemeClr val="tx1">
                  <a:lumMod val="85000"/>
                </a:schemeClr>
              </a:buClr>
              <a:defRPr/>
            </a:pPr>
            <a:r>
              <a:rPr lang="zh-CN" altLang="en-US" b="1" dirty="0">
                <a:solidFill>
                  <a:srgbClr val="FFDDFF"/>
                </a:solidFill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FFDDFF"/>
                </a:solidFill>
                <a:ea typeface="楷体_GB2312" pitchFamily="49" charset="-122"/>
              </a:rPr>
              <a:t>LR(0)</a:t>
            </a:r>
            <a:r>
              <a:rPr lang="zh-CN" altLang="en-US" b="1" dirty="0">
                <a:solidFill>
                  <a:srgbClr val="FFDDFF"/>
                </a:solidFill>
                <a:ea typeface="楷体_GB2312" pitchFamily="49" charset="-122"/>
              </a:rPr>
              <a:t>的不同点</a:t>
            </a:r>
            <a:r>
              <a:rPr lang="en-US" altLang="zh-CN" b="1" dirty="0">
                <a:ea typeface="楷体_GB2312" pitchFamily="49" charset="-122"/>
              </a:rPr>
              <a:t>:  </a:t>
            </a:r>
            <a:r>
              <a:rPr lang="zh-CN" altLang="en-US" b="1" dirty="0">
                <a:solidFill>
                  <a:srgbClr val="FFDDFF"/>
                </a:solidFill>
                <a:ea typeface="楷体_GB2312" pitchFamily="49" charset="-122"/>
              </a:rPr>
              <a:t>归约动作</a:t>
            </a:r>
            <a:r>
              <a:rPr lang="zh-CN" altLang="en-US" b="1" dirty="0">
                <a:ea typeface="楷体_GB2312" pitchFamily="49" charset="-122"/>
              </a:rPr>
              <a:t>的选择</a:t>
            </a:r>
          </a:p>
          <a:p>
            <a:pPr lvl="1">
              <a:spcBef>
                <a:spcPct val="10000"/>
              </a:spcBef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ea typeface="楷体_GB2312" pitchFamily="49" charset="-122"/>
              </a:rPr>
              <a:t>LR(0)</a:t>
            </a:r>
            <a:r>
              <a:rPr lang="zh-CN" altLang="en-US" b="1" dirty="0">
                <a:ea typeface="楷体_GB2312" pitchFamily="49" charset="-122"/>
              </a:rPr>
              <a:t>：考虑所有终结符</a:t>
            </a:r>
          </a:p>
          <a:p>
            <a:pPr lvl="1">
              <a:spcBef>
                <a:spcPct val="10000"/>
              </a:spcBef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ea typeface="楷体_GB2312" pitchFamily="49" charset="-122"/>
              </a:rPr>
              <a:t>SLR(1)</a:t>
            </a:r>
            <a:r>
              <a:rPr lang="zh-CN" altLang="en-US" b="1" dirty="0">
                <a:ea typeface="楷体_GB2312" pitchFamily="49" charset="-122"/>
              </a:rPr>
              <a:t>：参考</a:t>
            </a:r>
            <a:r>
              <a:rPr lang="en-US" altLang="zh-CN" b="1" dirty="0">
                <a:ea typeface="楷体_GB2312" pitchFamily="49" charset="-122"/>
              </a:rPr>
              <a:t>FOLLOW</a:t>
            </a:r>
            <a:r>
              <a:rPr lang="zh-CN" altLang="en-US" b="1" dirty="0">
                <a:ea typeface="楷体_GB2312" pitchFamily="49" charset="-122"/>
              </a:rPr>
              <a:t>集</a:t>
            </a:r>
          </a:p>
          <a:p>
            <a:pPr lvl="1">
              <a:spcBef>
                <a:spcPct val="10000"/>
              </a:spcBef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ea typeface="楷体_GB2312" pitchFamily="49" charset="-122"/>
              </a:rPr>
              <a:t>LR(1)</a:t>
            </a:r>
            <a:r>
              <a:rPr lang="zh-CN" altLang="en-US" b="1" dirty="0">
                <a:ea typeface="楷体_GB2312" pitchFamily="49" charset="-122"/>
              </a:rPr>
              <a:t>：仅考虑</a:t>
            </a:r>
            <a:r>
              <a:rPr lang="en-US" altLang="zh-CN" b="1" dirty="0">
                <a:ea typeface="楷体_GB2312" pitchFamily="49" charset="-122"/>
              </a:rPr>
              <a:t>LR(1)</a:t>
            </a:r>
            <a:r>
              <a:rPr lang="zh-CN" altLang="en-US" b="1" dirty="0">
                <a:ea typeface="楷体_GB2312" pitchFamily="49" charset="-122"/>
              </a:rPr>
              <a:t>项目中的后继符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2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8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8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8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6" grpId="0"/>
      <p:bldP spid="9820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C59A75A8-4044-4C71-BD48-5188F44746D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lang="zh-CN" altLang="en-US" sz="1400"/>
              <a:t> 页</a:t>
            </a:r>
          </a:p>
        </p:txBody>
      </p:sp>
      <p:graphicFrame>
        <p:nvGraphicFramePr>
          <p:cNvPr id="84995" name="Object 4"/>
          <p:cNvGraphicFramePr>
            <a:graphicFrameLocks noChangeAspect="1"/>
          </p:cNvGraphicFramePr>
          <p:nvPr/>
        </p:nvGraphicFramePr>
        <p:xfrm>
          <a:off x="7596188" y="-22860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6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-22860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8351838" y="0"/>
            <a:ext cx="792162" cy="52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P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4787900" y="1844675"/>
            <a:ext cx="1516063" cy="300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6</a:t>
            </a:r>
            <a:r>
              <a:rPr lang="en-US" altLang="zh-CN" sz="1600">
                <a:solidFill>
                  <a:schemeClr val="bg2"/>
                </a:solidFill>
              </a:rPr>
              <a:t>: S→bA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c, #</a:t>
            </a:r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4787900" y="41275"/>
            <a:ext cx="1428750" cy="242888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8</a:t>
            </a:r>
            <a:r>
              <a:rPr lang="en-US" altLang="zh-CN" sz="1600">
                <a:solidFill>
                  <a:schemeClr val="bg2"/>
                </a:solidFill>
              </a:rPr>
              <a:t>: S→aAd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6732588" y="473075"/>
            <a:ext cx="1368425" cy="290513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9</a:t>
            </a:r>
            <a:r>
              <a:rPr lang="en-US" altLang="zh-CN" sz="1600">
                <a:solidFill>
                  <a:schemeClr val="bg2"/>
                </a:solidFill>
              </a:rPr>
              <a:t>: S →aec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6732588" y="1773238"/>
            <a:ext cx="1485900" cy="290512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10</a:t>
            </a:r>
            <a:r>
              <a:rPr lang="en-US" altLang="zh-CN" sz="1600">
                <a:solidFill>
                  <a:schemeClr val="bg2"/>
                </a:solidFill>
              </a:rPr>
              <a:t>: S →bAc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85001" name="Rectangle 11"/>
          <p:cNvSpPr>
            <a:spLocks noChangeArrowheads="1"/>
          </p:cNvSpPr>
          <p:nvPr/>
        </p:nvSpPr>
        <p:spPr bwMode="auto">
          <a:xfrm>
            <a:off x="6734175" y="1212850"/>
            <a:ext cx="1350963" cy="290513"/>
          </a:xfrm>
          <a:prstGeom prst="rect">
            <a:avLst/>
          </a:prstGeom>
          <a:solidFill>
            <a:srgbClr val="FFC4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11</a:t>
            </a:r>
            <a:r>
              <a:rPr lang="en-US" altLang="zh-CN" sz="1600">
                <a:solidFill>
                  <a:schemeClr val="bg2"/>
                </a:solidFill>
              </a:rPr>
              <a:t>:S→bed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85002" name="Rectangle 12"/>
          <p:cNvSpPr>
            <a:spLocks noChangeArrowheads="1"/>
          </p:cNvSpPr>
          <p:nvPr/>
        </p:nvSpPr>
        <p:spPr bwMode="auto">
          <a:xfrm>
            <a:off x="2771775" y="41275"/>
            <a:ext cx="1590675" cy="2524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4</a:t>
            </a:r>
            <a:r>
              <a:rPr lang="en-US" altLang="zh-CN" sz="1600">
                <a:solidFill>
                  <a:schemeClr val="bg2"/>
                </a:solidFill>
              </a:rPr>
              <a:t>:  S →aA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d, #</a:t>
            </a:r>
          </a:p>
        </p:txBody>
      </p:sp>
      <p:sp>
        <p:nvSpPr>
          <p:cNvPr id="85003" name="Text Box 13"/>
          <p:cNvSpPr txBox="1">
            <a:spLocks noChangeArrowheads="1"/>
          </p:cNvSpPr>
          <p:nvPr/>
        </p:nvSpPr>
        <p:spPr bwMode="auto">
          <a:xfrm>
            <a:off x="2700338" y="1408113"/>
            <a:ext cx="1582737" cy="693737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3</a:t>
            </a:r>
            <a:r>
              <a:rPr lang="en-US" altLang="zh-CN" sz="1600">
                <a:solidFill>
                  <a:schemeClr val="bg2"/>
                </a:solidFill>
              </a:rPr>
              <a:t>: S →b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Ac, #     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S →b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ed, #        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A→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e, c</a:t>
            </a:r>
          </a:p>
        </p:txBody>
      </p:sp>
      <p:sp>
        <p:nvSpPr>
          <p:cNvPr id="85004" name="Text Box 14"/>
          <p:cNvSpPr txBox="1">
            <a:spLocks noChangeArrowheads="1"/>
          </p:cNvSpPr>
          <p:nvPr/>
        </p:nvSpPr>
        <p:spPr bwMode="auto">
          <a:xfrm>
            <a:off x="2700338" y="615950"/>
            <a:ext cx="1582737" cy="6937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2</a:t>
            </a:r>
            <a:r>
              <a:rPr lang="en-US" altLang="zh-CN" sz="1600">
                <a:solidFill>
                  <a:schemeClr val="bg2"/>
                </a:solidFill>
              </a:rPr>
              <a:t>: S→a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Ad,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S →a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ec,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A 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e, d</a:t>
            </a:r>
          </a:p>
        </p:txBody>
      </p:sp>
      <p:sp>
        <p:nvSpPr>
          <p:cNvPr id="85005" name="Text Box 15"/>
          <p:cNvSpPr txBox="1">
            <a:spLocks noChangeArrowheads="1"/>
          </p:cNvSpPr>
          <p:nvPr/>
        </p:nvSpPr>
        <p:spPr bwMode="auto">
          <a:xfrm>
            <a:off x="706438" y="0"/>
            <a:ext cx="1585912" cy="290513"/>
          </a:xfrm>
          <a:prstGeom prst="rect">
            <a:avLst/>
          </a:prstGeom>
          <a:solidFill>
            <a:srgbClr val="00F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1</a:t>
            </a:r>
            <a:r>
              <a:rPr lang="en-US" altLang="zh-CN" sz="1600">
                <a:solidFill>
                  <a:schemeClr val="bg2"/>
                </a:solidFill>
              </a:rPr>
              <a:t>:   S` →S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,#</a:t>
            </a:r>
          </a:p>
        </p:txBody>
      </p:sp>
      <p:sp>
        <p:nvSpPr>
          <p:cNvPr id="85006" name="Text Box 16"/>
          <p:cNvSpPr txBox="1">
            <a:spLocks noChangeArrowheads="1"/>
          </p:cNvSpPr>
          <p:nvPr/>
        </p:nvSpPr>
        <p:spPr bwMode="auto">
          <a:xfrm>
            <a:off x="431800" y="688975"/>
            <a:ext cx="1692275" cy="1143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36000" bIns="10800"/>
          <a:lstStyle>
            <a:lvl1pPr marL="88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I</a:t>
            </a:r>
            <a:r>
              <a:rPr lang="en-US" altLang="zh-CN" sz="2000" baseline="-25000">
                <a:solidFill>
                  <a:schemeClr val="bg2"/>
                </a:solidFill>
              </a:rPr>
              <a:t>0</a:t>
            </a:r>
            <a:r>
              <a:rPr lang="en-US" altLang="zh-CN" sz="2000">
                <a:solidFill>
                  <a:schemeClr val="bg2"/>
                </a:solidFill>
              </a:rPr>
              <a:t>:   </a:t>
            </a:r>
            <a:r>
              <a:rPr lang="en-US" altLang="zh-CN" sz="1600">
                <a:solidFill>
                  <a:schemeClr val="bg2"/>
                </a:solidFill>
              </a:rPr>
              <a:t>S`→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S,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 S 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aAd,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 S 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bAc,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 S →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aec, 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 S →</a:t>
            </a:r>
            <a:r>
              <a:rPr lang="zh-CN" altLang="en-US" sz="1600">
                <a:solidFill>
                  <a:schemeClr val="bg2"/>
                </a:solidFill>
              </a:rPr>
              <a:t>． </a:t>
            </a:r>
            <a:r>
              <a:rPr lang="en-US" altLang="zh-CN" sz="1600">
                <a:solidFill>
                  <a:schemeClr val="bg2"/>
                </a:solidFill>
              </a:rPr>
              <a:t>bed, #</a:t>
            </a:r>
          </a:p>
        </p:txBody>
      </p:sp>
      <p:sp>
        <p:nvSpPr>
          <p:cNvPr id="85007" name="Text Box 17"/>
          <p:cNvSpPr txBox="1">
            <a:spLocks noChangeArrowheads="1"/>
          </p:cNvSpPr>
          <p:nvPr/>
        </p:nvSpPr>
        <p:spPr bwMode="auto">
          <a:xfrm>
            <a:off x="4716463" y="473075"/>
            <a:ext cx="1477962" cy="463550"/>
          </a:xfrm>
          <a:prstGeom prst="rect">
            <a:avLst/>
          </a:prstGeom>
          <a:solidFill>
            <a:srgbClr val="FB75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5</a:t>
            </a:r>
            <a:r>
              <a:rPr lang="en-US" altLang="zh-CN" sz="1600">
                <a:solidFill>
                  <a:schemeClr val="bg2"/>
                </a:solidFill>
              </a:rPr>
              <a:t>:S →ae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c,#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A →e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,d</a:t>
            </a:r>
          </a:p>
        </p:txBody>
      </p:sp>
      <p:sp>
        <p:nvSpPr>
          <p:cNvPr id="85008" name="Rectangle 18"/>
          <p:cNvSpPr>
            <a:spLocks noChangeArrowheads="1"/>
          </p:cNvSpPr>
          <p:nvPr/>
        </p:nvSpPr>
        <p:spPr bwMode="auto">
          <a:xfrm>
            <a:off x="4716463" y="1192213"/>
            <a:ext cx="1582737" cy="469900"/>
          </a:xfrm>
          <a:prstGeom prst="rect">
            <a:avLst/>
          </a:prstGeom>
          <a:solidFill>
            <a:srgbClr val="FB75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I</a:t>
            </a:r>
            <a:r>
              <a:rPr lang="en-US" altLang="zh-CN" sz="1600" baseline="-25000">
                <a:solidFill>
                  <a:schemeClr val="bg2"/>
                </a:solidFill>
              </a:rPr>
              <a:t>7</a:t>
            </a:r>
            <a:r>
              <a:rPr lang="en-US" altLang="zh-CN" sz="1600">
                <a:solidFill>
                  <a:schemeClr val="bg2"/>
                </a:solidFill>
              </a:rPr>
              <a:t>: S →be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d, #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>
                <a:solidFill>
                  <a:schemeClr val="bg2"/>
                </a:solidFill>
              </a:rPr>
              <a:t>      A →e</a:t>
            </a:r>
            <a:r>
              <a:rPr lang="zh-CN" altLang="en-US" sz="1600">
                <a:solidFill>
                  <a:schemeClr val="bg2"/>
                </a:solidFill>
              </a:rPr>
              <a:t>．</a:t>
            </a:r>
            <a:r>
              <a:rPr lang="en-US" altLang="zh-CN" sz="1600">
                <a:solidFill>
                  <a:schemeClr val="bg2"/>
                </a:solidFill>
              </a:rPr>
              <a:t>,c</a:t>
            </a:r>
          </a:p>
        </p:txBody>
      </p:sp>
      <p:sp>
        <p:nvSpPr>
          <p:cNvPr id="85009" name="Line 19"/>
          <p:cNvSpPr>
            <a:spLocks noChangeShapeType="1"/>
          </p:cNvSpPr>
          <p:nvPr/>
        </p:nvSpPr>
        <p:spPr bwMode="auto">
          <a:xfrm flipV="1">
            <a:off x="1327150" y="293688"/>
            <a:ext cx="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10" name="Text Box 20"/>
          <p:cNvSpPr txBox="1">
            <a:spLocks noChangeArrowheads="1"/>
          </p:cNvSpPr>
          <p:nvPr/>
        </p:nvSpPr>
        <p:spPr bwMode="auto">
          <a:xfrm>
            <a:off x="1050925" y="350838"/>
            <a:ext cx="3460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85011" name="Line 21"/>
          <p:cNvSpPr>
            <a:spLocks noChangeShapeType="1"/>
          </p:cNvSpPr>
          <p:nvPr/>
        </p:nvSpPr>
        <p:spPr bwMode="auto">
          <a:xfrm>
            <a:off x="2124075" y="909638"/>
            <a:ext cx="55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12" name="Text Box 22"/>
          <p:cNvSpPr txBox="1">
            <a:spLocks noChangeArrowheads="1"/>
          </p:cNvSpPr>
          <p:nvPr/>
        </p:nvSpPr>
        <p:spPr bwMode="auto">
          <a:xfrm>
            <a:off x="2339975" y="544513"/>
            <a:ext cx="2873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3683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85013" name="Line 23"/>
          <p:cNvSpPr>
            <a:spLocks noChangeShapeType="1"/>
          </p:cNvSpPr>
          <p:nvPr/>
        </p:nvSpPr>
        <p:spPr bwMode="auto">
          <a:xfrm>
            <a:off x="2124075" y="1558925"/>
            <a:ext cx="55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14" name="Text Box 24"/>
          <p:cNvSpPr txBox="1">
            <a:spLocks noChangeArrowheads="1"/>
          </p:cNvSpPr>
          <p:nvPr/>
        </p:nvSpPr>
        <p:spPr bwMode="auto">
          <a:xfrm>
            <a:off x="2268538" y="1192213"/>
            <a:ext cx="1952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3683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85015" name="Line 25"/>
          <p:cNvSpPr>
            <a:spLocks noChangeShapeType="1"/>
          </p:cNvSpPr>
          <p:nvPr/>
        </p:nvSpPr>
        <p:spPr bwMode="auto">
          <a:xfrm flipV="1">
            <a:off x="3635375" y="257175"/>
            <a:ext cx="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16" name="Text Box 26"/>
          <p:cNvSpPr txBox="1">
            <a:spLocks noChangeArrowheads="1"/>
          </p:cNvSpPr>
          <p:nvPr/>
        </p:nvSpPr>
        <p:spPr bwMode="auto">
          <a:xfrm>
            <a:off x="3419475" y="257175"/>
            <a:ext cx="206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85017" name="Text Box 28"/>
          <p:cNvSpPr txBox="1">
            <a:spLocks noChangeArrowheads="1"/>
          </p:cNvSpPr>
          <p:nvPr/>
        </p:nvSpPr>
        <p:spPr bwMode="auto">
          <a:xfrm>
            <a:off x="4427538" y="1624013"/>
            <a:ext cx="2079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 marL="3683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85018" name="Line 29"/>
          <p:cNvSpPr>
            <a:spLocks noChangeShapeType="1"/>
          </p:cNvSpPr>
          <p:nvPr/>
        </p:nvSpPr>
        <p:spPr bwMode="auto">
          <a:xfrm>
            <a:off x="4356100" y="1841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19" name="Text Box 30"/>
          <p:cNvSpPr txBox="1">
            <a:spLocks noChangeArrowheads="1"/>
          </p:cNvSpPr>
          <p:nvPr/>
        </p:nvSpPr>
        <p:spPr bwMode="auto">
          <a:xfrm>
            <a:off x="4500563" y="0"/>
            <a:ext cx="206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85020" name="Line 31"/>
          <p:cNvSpPr>
            <a:spLocks noChangeShapeType="1"/>
          </p:cNvSpPr>
          <p:nvPr/>
        </p:nvSpPr>
        <p:spPr bwMode="auto">
          <a:xfrm>
            <a:off x="6300788" y="1989138"/>
            <a:ext cx="48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21" name="Text Box 32"/>
          <p:cNvSpPr txBox="1">
            <a:spLocks noChangeArrowheads="1"/>
          </p:cNvSpPr>
          <p:nvPr/>
        </p:nvSpPr>
        <p:spPr bwMode="auto">
          <a:xfrm>
            <a:off x="6372225" y="1624013"/>
            <a:ext cx="206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85022" name="Line 33"/>
          <p:cNvSpPr>
            <a:spLocks noChangeShapeType="1"/>
          </p:cNvSpPr>
          <p:nvPr/>
        </p:nvSpPr>
        <p:spPr bwMode="auto">
          <a:xfrm>
            <a:off x="4283075" y="760413"/>
            <a:ext cx="484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23" name="Text Box 34"/>
          <p:cNvSpPr txBox="1">
            <a:spLocks noChangeArrowheads="1"/>
          </p:cNvSpPr>
          <p:nvPr/>
        </p:nvSpPr>
        <p:spPr bwMode="auto">
          <a:xfrm>
            <a:off x="4427538" y="400050"/>
            <a:ext cx="206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85024" name="Line 35"/>
          <p:cNvSpPr>
            <a:spLocks noChangeShapeType="1"/>
          </p:cNvSpPr>
          <p:nvPr/>
        </p:nvSpPr>
        <p:spPr bwMode="auto">
          <a:xfrm>
            <a:off x="4283075" y="1481138"/>
            <a:ext cx="48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25" name="Text Box 36"/>
          <p:cNvSpPr txBox="1">
            <a:spLocks noChangeArrowheads="1"/>
          </p:cNvSpPr>
          <p:nvPr/>
        </p:nvSpPr>
        <p:spPr bwMode="auto">
          <a:xfrm>
            <a:off x="4427538" y="1120775"/>
            <a:ext cx="206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85026" name="Line 37"/>
          <p:cNvSpPr>
            <a:spLocks noChangeShapeType="1"/>
          </p:cNvSpPr>
          <p:nvPr/>
        </p:nvSpPr>
        <p:spPr bwMode="auto">
          <a:xfrm>
            <a:off x="6227763" y="68897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27" name="Text Box 38"/>
          <p:cNvSpPr txBox="1">
            <a:spLocks noChangeArrowheads="1"/>
          </p:cNvSpPr>
          <p:nvPr/>
        </p:nvSpPr>
        <p:spPr bwMode="auto">
          <a:xfrm>
            <a:off x="6372225" y="400050"/>
            <a:ext cx="206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85028" name="Line 39"/>
          <p:cNvSpPr>
            <a:spLocks noChangeShapeType="1"/>
          </p:cNvSpPr>
          <p:nvPr/>
        </p:nvSpPr>
        <p:spPr bwMode="auto">
          <a:xfrm>
            <a:off x="6299200" y="133667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29" name="Text Box 40"/>
          <p:cNvSpPr txBox="1">
            <a:spLocks noChangeArrowheads="1"/>
          </p:cNvSpPr>
          <p:nvPr/>
        </p:nvSpPr>
        <p:spPr bwMode="auto">
          <a:xfrm>
            <a:off x="6437313" y="1042988"/>
            <a:ext cx="206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85030" name="Line 43"/>
          <p:cNvSpPr>
            <a:spLocks noChangeShapeType="1"/>
          </p:cNvSpPr>
          <p:nvPr/>
        </p:nvSpPr>
        <p:spPr bwMode="auto">
          <a:xfrm>
            <a:off x="4284663" y="191611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10800" rIns="36000" bIns="10800">
            <a:spAutoFit/>
          </a:bodyPr>
          <a:lstStyle/>
          <a:p>
            <a:endParaRPr lang="zh-CN" altLang="en-US"/>
          </a:p>
        </p:txBody>
      </p:sp>
      <p:sp>
        <p:nvSpPr>
          <p:cNvPr id="85031" name="Line 46"/>
          <p:cNvSpPr>
            <a:spLocks noChangeShapeType="1"/>
          </p:cNvSpPr>
          <p:nvPr/>
        </p:nvSpPr>
        <p:spPr bwMode="auto">
          <a:xfrm flipH="1">
            <a:off x="8315325" y="2205038"/>
            <a:ext cx="0" cy="465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Text Box 48"/>
          <p:cNvSpPr txBox="1">
            <a:spLocks noChangeArrowheads="1"/>
          </p:cNvSpPr>
          <p:nvPr/>
        </p:nvSpPr>
        <p:spPr bwMode="auto">
          <a:xfrm>
            <a:off x="4859338" y="2257425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ACTION</a:t>
            </a:r>
          </a:p>
        </p:txBody>
      </p:sp>
      <p:sp>
        <p:nvSpPr>
          <p:cNvPr id="85033" name="Text Box 49"/>
          <p:cNvSpPr txBox="1">
            <a:spLocks noChangeArrowheads="1"/>
          </p:cNvSpPr>
          <p:nvPr/>
        </p:nvSpPr>
        <p:spPr bwMode="auto">
          <a:xfrm>
            <a:off x="7164388" y="2257425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GOTO</a:t>
            </a:r>
          </a:p>
        </p:txBody>
      </p:sp>
      <p:sp>
        <p:nvSpPr>
          <p:cNvPr id="85034" name="Text Box 50"/>
          <p:cNvSpPr txBox="1">
            <a:spLocks noChangeArrowheads="1"/>
          </p:cNvSpPr>
          <p:nvPr/>
        </p:nvSpPr>
        <p:spPr bwMode="auto">
          <a:xfrm>
            <a:off x="3922713" y="26368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85035" name="Text Box 51"/>
          <p:cNvSpPr txBox="1">
            <a:spLocks noChangeArrowheads="1"/>
          </p:cNvSpPr>
          <p:nvPr/>
        </p:nvSpPr>
        <p:spPr bwMode="auto">
          <a:xfrm>
            <a:off x="4427538" y="2636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85036" name="Text Box 52"/>
          <p:cNvSpPr txBox="1">
            <a:spLocks noChangeArrowheads="1"/>
          </p:cNvSpPr>
          <p:nvPr/>
        </p:nvSpPr>
        <p:spPr bwMode="auto">
          <a:xfrm>
            <a:off x="6659563" y="2636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#</a:t>
            </a:r>
          </a:p>
        </p:txBody>
      </p:sp>
      <p:sp>
        <p:nvSpPr>
          <p:cNvPr id="85037" name="Text Box 53"/>
          <p:cNvSpPr txBox="1">
            <a:spLocks noChangeArrowheads="1"/>
          </p:cNvSpPr>
          <p:nvPr/>
        </p:nvSpPr>
        <p:spPr bwMode="auto">
          <a:xfrm>
            <a:off x="7164388" y="26368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S</a:t>
            </a:r>
          </a:p>
        </p:txBody>
      </p:sp>
      <p:sp>
        <p:nvSpPr>
          <p:cNvPr id="85038" name="Text Box 54"/>
          <p:cNvSpPr txBox="1">
            <a:spLocks noChangeArrowheads="1"/>
          </p:cNvSpPr>
          <p:nvPr/>
        </p:nvSpPr>
        <p:spPr bwMode="auto">
          <a:xfrm>
            <a:off x="7883525" y="26431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85039" name="Text Box 55"/>
          <p:cNvSpPr txBox="1">
            <a:spLocks noChangeArrowheads="1"/>
          </p:cNvSpPr>
          <p:nvPr/>
        </p:nvSpPr>
        <p:spPr bwMode="auto">
          <a:xfrm>
            <a:off x="2843213" y="2420938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</a:p>
        </p:txBody>
      </p:sp>
      <p:sp>
        <p:nvSpPr>
          <p:cNvPr id="996408" name="Rectangle 56"/>
          <p:cNvSpPr>
            <a:spLocks noChangeArrowheads="1"/>
          </p:cNvSpPr>
          <p:nvPr/>
        </p:nvSpPr>
        <p:spPr bwMode="auto">
          <a:xfrm>
            <a:off x="2843213" y="3076575"/>
            <a:ext cx="6119812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S2      S3                                              1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1                                                    acc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2                 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S5 </a:t>
            </a: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4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3                 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S7                         6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4       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S8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5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S9   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r5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6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S10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7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r5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S11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8                                                   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r1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1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9                                                   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r3</a:t>
            </a:r>
          </a:p>
        </p:txBody>
      </p:sp>
      <p:sp>
        <p:nvSpPr>
          <p:cNvPr id="85041" name="Text Box 57"/>
          <p:cNvSpPr txBox="1">
            <a:spLocks noChangeArrowheads="1"/>
          </p:cNvSpPr>
          <p:nvPr/>
        </p:nvSpPr>
        <p:spPr bwMode="auto">
          <a:xfrm>
            <a:off x="395288" y="220503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LR(1</a:t>
            </a:r>
            <a:r>
              <a:rPr lang="en-US" altLang="zh-CN" sz="2800"/>
              <a:t>)</a:t>
            </a:r>
            <a:r>
              <a:rPr lang="zh-CN" altLang="en-US" sz="2800"/>
              <a:t>分析表</a:t>
            </a:r>
          </a:p>
        </p:txBody>
      </p:sp>
      <p:sp>
        <p:nvSpPr>
          <p:cNvPr id="85042" name="Line 59"/>
          <p:cNvSpPr>
            <a:spLocks noChangeShapeType="1"/>
          </p:cNvSpPr>
          <p:nvPr/>
        </p:nvSpPr>
        <p:spPr bwMode="auto">
          <a:xfrm flipH="1">
            <a:off x="3706813" y="2257425"/>
            <a:ext cx="0" cy="460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Line 60"/>
          <p:cNvSpPr>
            <a:spLocks noChangeShapeType="1"/>
          </p:cNvSpPr>
          <p:nvPr/>
        </p:nvSpPr>
        <p:spPr bwMode="auto">
          <a:xfrm flipH="1">
            <a:off x="4283075" y="2636838"/>
            <a:ext cx="0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4" name="Line 62"/>
          <p:cNvSpPr>
            <a:spLocks noChangeShapeType="1"/>
          </p:cNvSpPr>
          <p:nvPr/>
        </p:nvSpPr>
        <p:spPr bwMode="auto">
          <a:xfrm>
            <a:off x="3706813" y="2636838"/>
            <a:ext cx="460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5" name="Line 63"/>
          <p:cNvSpPr>
            <a:spLocks noChangeShapeType="1"/>
          </p:cNvSpPr>
          <p:nvPr/>
        </p:nvSpPr>
        <p:spPr bwMode="auto">
          <a:xfrm>
            <a:off x="2914650" y="220503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6" name="Line 65"/>
          <p:cNvSpPr>
            <a:spLocks noChangeShapeType="1"/>
          </p:cNvSpPr>
          <p:nvPr/>
        </p:nvSpPr>
        <p:spPr bwMode="auto">
          <a:xfrm flipH="1">
            <a:off x="4857750" y="2636838"/>
            <a:ext cx="1588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7" name="Line 67"/>
          <p:cNvSpPr>
            <a:spLocks noChangeShapeType="1"/>
          </p:cNvSpPr>
          <p:nvPr/>
        </p:nvSpPr>
        <p:spPr bwMode="auto">
          <a:xfrm flipH="1">
            <a:off x="5434013" y="2636838"/>
            <a:ext cx="1587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8" name="Line 69"/>
          <p:cNvSpPr>
            <a:spLocks noChangeShapeType="1"/>
          </p:cNvSpPr>
          <p:nvPr/>
        </p:nvSpPr>
        <p:spPr bwMode="auto">
          <a:xfrm flipH="1">
            <a:off x="7091363" y="2205038"/>
            <a:ext cx="0" cy="465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9" name="Line 70"/>
          <p:cNvSpPr>
            <a:spLocks noChangeShapeType="1"/>
          </p:cNvSpPr>
          <p:nvPr/>
        </p:nvSpPr>
        <p:spPr bwMode="auto">
          <a:xfrm flipH="1">
            <a:off x="6586538" y="2636838"/>
            <a:ext cx="1587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Text Box 71"/>
          <p:cNvSpPr txBox="1">
            <a:spLocks noChangeArrowheads="1"/>
          </p:cNvSpPr>
          <p:nvPr/>
        </p:nvSpPr>
        <p:spPr bwMode="auto">
          <a:xfrm>
            <a:off x="5003800" y="26368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85051" name="Text Box 72"/>
          <p:cNvSpPr txBox="1">
            <a:spLocks noChangeArrowheads="1"/>
          </p:cNvSpPr>
          <p:nvPr/>
        </p:nvSpPr>
        <p:spPr bwMode="auto">
          <a:xfrm>
            <a:off x="5507038" y="2636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d</a:t>
            </a:r>
          </a:p>
        </p:txBody>
      </p:sp>
      <p:sp>
        <p:nvSpPr>
          <p:cNvPr id="85052" name="Text Box 73"/>
          <p:cNvSpPr txBox="1">
            <a:spLocks noChangeArrowheads="1"/>
          </p:cNvSpPr>
          <p:nvPr/>
        </p:nvSpPr>
        <p:spPr bwMode="auto">
          <a:xfrm>
            <a:off x="6156325" y="26368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e</a:t>
            </a:r>
          </a:p>
        </p:txBody>
      </p:sp>
      <p:sp>
        <p:nvSpPr>
          <p:cNvPr id="85053" name="Line 74"/>
          <p:cNvSpPr>
            <a:spLocks noChangeShapeType="1"/>
          </p:cNvSpPr>
          <p:nvPr/>
        </p:nvSpPr>
        <p:spPr bwMode="auto">
          <a:xfrm flipH="1">
            <a:off x="7666038" y="2636838"/>
            <a:ext cx="1587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4" name="Line 75"/>
          <p:cNvSpPr>
            <a:spLocks noChangeShapeType="1"/>
          </p:cNvSpPr>
          <p:nvPr/>
        </p:nvSpPr>
        <p:spPr bwMode="auto">
          <a:xfrm>
            <a:off x="2914650" y="306863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5" name="Line 76"/>
          <p:cNvSpPr>
            <a:spLocks noChangeShapeType="1"/>
          </p:cNvSpPr>
          <p:nvPr/>
        </p:nvSpPr>
        <p:spPr bwMode="auto">
          <a:xfrm>
            <a:off x="2914650" y="6851650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6" name="Line 77"/>
          <p:cNvSpPr>
            <a:spLocks noChangeShapeType="1"/>
          </p:cNvSpPr>
          <p:nvPr/>
        </p:nvSpPr>
        <p:spPr bwMode="auto">
          <a:xfrm flipH="1">
            <a:off x="2914650" y="2205038"/>
            <a:ext cx="0" cy="465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7" name="Line 78"/>
          <p:cNvSpPr>
            <a:spLocks noChangeShapeType="1"/>
          </p:cNvSpPr>
          <p:nvPr/>
        </p:nvSpPr>
        <p:spPr bwMode="auto">
          <a:xfrm flipH="1">
            <a:off x="5938838" y="2636838"/>
            <a:ext cx="1587" cy="422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6431" name="AutoShape 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5059" name="Text Box 80"/>
          <p:cNvSpPr txBox="1">
            <a:spLocks noChangeArrowheads="1"/>
          </p:cNvSpPr>
          <p:nvPr/>
        </p:nvSpPr>
        <p:spPr bwMode="auto">
          <a:xfrm>
            <a:off x="0" y="2997200"/>
            <a:ext cx="2808288" cy="1036638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(0)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bg2"/>
                </a:solidFill>
              </a:rPr>
              <a:t>S’→S   (1) S→aAd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(2) S→bAc (3) S→aec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(4) S→bed   (5) A→e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6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96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6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96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96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96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96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96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96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99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408" grpId="0" build="p"/>
      <p:bldP spid="9964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7F11DD5A-1AEA-46FA-A638-8D1690151B02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zh-CN" altLang="en-US" sz="1400"/>
              <a:t> 页</a:t>
            </a:r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5257800" cy="5105400"/>
          </a:xfrm>
        </p:spPr>
        <p:txBody>
          <a:bodyPr/>
          <a:lstStyle/>
          <a:p>
            <a:pPr>
              <a:buClr>
                <a:srgbClr val="FF9900"/>
              </a:buClr>
              <a:buSzPct val="80000"/>
              <a:defRPr/>
            </a:pPr>
            <a:r>
              <a:rPr lang="en-US" altLang="zh-CN" sz="3600" b="1" dirty="0">
                <a:solidFill>
                  <a:srgbClr val="FF9900"/>
                </a:solidFill>
                <a:ea typeface="楷体_GB2312" pitchFamily="49" charset="-122"/>
              </a:rPr>
              <a:t> LR(k)</a:t>
            </a:r>
            <a:r>
              <a:rPr lang="zh-CN" altLang="en-US" sz="3600" b="1" dirty="0">
                <a:solidFill>
                  <a:srgbClr val="FF9900"/>
                </a:solidFill>
                <a:ea typeface="楷体_GB2312" pitchFamily="49" charset="-122"/>
              </a:rPr>
              <a:t>分析法的含义</a:t>
            </a:r>
          </a:p>
          <a:p>
            <a:pPr>
              <a:defRPr/>
            </a:pPr>
            <a:endParaRPr lang="zh-CN" altLang="en-US" b="1" dirty="0">
              <a:solidFill>
                <a:srgbClr val="FF9900"/>
              </a:solidFill>
              <a:ea typeface="楷体_GB2312" pitchFamily="49" charset="-122"/>
            </a:endParaRPr>
          </a:p>
          <a:p>
            <a:pPr>
              <a:buClr>
                <a:srgbClr val="FF9900"/>
              </a:buClr>
              <a:buSzPct val="80000"/>
              <a:defRPr/>
            </a:pPr>
            <a:r>
              <a:rPr lang="en-US" altLang="zh-CN" sz="3600" b="1" dirty="0">
                <a:solidFill>
                  <a:srgbClr val="FF9900"/>
                </a:solidFill>
                <a:ea typeface="楷体_GB2312" pitchFamily="49" charset="-122"/>
              </a:rPr>
              <a:t> LR</a:t>
            </a:r>
            <a:r>
              <a:rPr lang="zh-CN" altLang="en-US" sz="3600" b="1" dirty="0">
                <a:solidFill>
                  <a:srgbClr val="FF9900"/>
                </a:solidFill>
                <a:ea typeface="楷体_GB2312" pitchFamily="49" charset="-122"/>
              </a:rPr>
              <a:t>分析</a:t>
            </a:r>
            <a:r>
              <a:rPr lang="zh-CN" altLang="zh-CN" sz="3600" b="1" dirty="0">
                <a:solidFill>
                  <a:srgbClr val="FF9900"/>
                </a:solidFill>
                <a:ea typeface="楷体_GB2312" pitchFamily="49" charset="-122"/>
              </a:rPr>
              <a:t>器模型</a:t>
            </a:r>
            <a:endParaRPr lang="zh-CN" altLang="en-US" sz="3600" b="1" dirty="0">
              <a:solidFill>
                <a:srgbClr val="FF9900"/>
              </a:solidFill>
              <a:ea typeface="楷体_GB2312" pitchFamily="49" charset="-122"/>
            </a:endParaRPr>
          </a:p>
          <a:p>
            <a:pPr>
              <a:defRPr/>
            </a:pPr>
            <a:endParaRPr lang="zh-CN" altLang="en-US" b="1" dirty="0">
              <a:solidFill>
                <a:srgbClr val="FF9900"/>
              </a:solidFill>
              <a:ea typeface="楷体_GB2312" pitchFamily="49" charset="-122"/>
            </a:endParaRPr>
          </a:p>
          <a:p>
            <a:pPr>
              <a:buClr>
                <a:srgbClr val="FF9900"/>
              </a:buClr>
              <a:buSzPct val="80000"/>
              <a:defRPr/>
            </a:pPr>
            <a:r>
              <a:rPr lang="en-US" altLang="zh-CN" sz="3600" b="1" dirty="0">
                <a:solidFill>
                  <a:srgbClr val="FF9900"/>
                </a:solidFill>
                <a:ea typeface="楷体_GB2312" pitchFamily="49" charset="-122"/>
              </a:rPr>
              <a:t> LR</a:t>
            </a:r>
            <a:r>
              <a:rPr lang="zh-CN" altLang="en-US" sz="3600" b="1" dirty="0">
                <a:solidFill>
                  <a:srgbClr val="FF9900"/>
                </a:solidFill>
                <a:ea typeface="楷体_GB2312" pitchFamily="49" charset="-122"/>
              </a:rPr>
              <a:t>分析器的组成部分</a:t>
            </a:r>
          </a:p>
          <a:p>
            <a:pPr>
              <a:defRPr/>
            </a:pPr>
            <a:endParaRPr lang="zh-CN" altLang="en-US" b="1" dirty="0">
              <a:solidFill>
                <a:srgbClr val="FF9900"/>
              </a:solidFill>
              <a:ea typeface="楷体_GB2312" pitchFamily="49" charset="-122"/>
            </a:endParaRPr>
          </a:p>
          <a:p>
            <a:pPr>
              <a:buClr>
                <a:srgbClr val="FF9900"/>
              </a:buClr>
              <a:buSzPct val="80000"/>
              <a:defRPr/>
            </a:pPr>
            <a:r>
              <a:rPr lang="en-US" altLang="zh-CN" sz="3600" b="1" dirty="0">
                <a:solidFill>
                  <a:srgbClr val="FF9900"/>
                </a:solidFill>
                <a:ea typeface="楷体_GB2312" pitchFamily="49" charset="-122"/>
              </a:rPr>
              <a:t> LR</a:t>
            </a:r>
            <a:r>
              <a:rPr lang="zh-CN" altLang="en-US" sz="3600" b="1" dirty="0">
                <a:solidFill>
                  <a:srgbClr val="FF9900"/>
                </a:solidFill>
                <a:ea typeface="楷体_GB2312" pitchFamily="49" charset="-122"/>
              </a:rPr>
              <a:t>分析器的基本特征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752600" y="3048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  <a:ea typeface="隶书" panose="02010509060101010101" pitchFamily="49" charset="-122"/>
              </a:rPr>
              <a:t>5.1</a:t>
            </a:r>
            <a:r>
              <a:rPr lang="en-US" altLang="zh-CN" sz="4400" b="0">
                <a:solidFill>
                  <a:schemeClr val="tx2"/>
                </a:solidFill>
                <a:ea typeface="隶书" panose="02010509060101010101" pitchFamily="49" charset="-122"/>
              </a:rPr>
              <a:t>	   </a:t>
            </a:r>
            <a:r>
              <a:rPr lang="en-US" altLang="zh-CN" sz="4400">
                <a:solidFill>
                  <a:schemeClr val="tx2"/>
                </a:solidFill>
                <a:ea typeface="隶书" panose="02010509060101010101" pitchFamily="49" charset="-122"/>
              </a:rPr>
              <a:t>LR </a:t>
            </a:r>
            <a:r>
              <a:rPr lang="zh-CN" altLang="en-US" sz="4400">
                <a:solidFill>
                  <a:schemeClr val="tx2"/>
                </a:solidFill>
              </a:rPr>
              <a:t>分析概述</a:t>
            </a:r>
          </a:p>
        </p:txBody>
      </p:sp>
      <p:sp>
        <p:nvSpPr>
          <p:cNvPr id="85299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D41DC82F-34C1-4A7F-BFB0-CF340BBDE01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lang="zh-CN" altLang="en-US" sz="1400"/>
              <a:t> 页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429000"/>
            <a:ext cx="8497887" cy="273685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如果有项目 </a:t>
            </a:r>
            <a:r>
              <a:rPr lang="en-US" altLang="zh-CN" sz="2800" b="1" dirty="0">
                <a:ea typeface="楷体_GB2312" pitchFamily="49" charset="-122"/>
              </a:rPr>
              <a:t>[A–&gt;</a:t>
            </a:r>
            <a:r>
              <a:rPr lang="en-US" altLang="zh-CN" sz="2800" b="1" dirty="0" err="1">
                <a:ea typeface="楷体_GB2312" pitchFamily="49" charset="-122"/>
              </a:rPr>
              <a:t>u.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b="1" dirty="0" err="1">
                <a:ea typeface="楷体_GB2312" pitchFamily="49" charset="-122"/>
              </a:rPr>
              <a:t>v</a:t>
            </a:r>
            <a:r>
              <a:rPr lang="en-US" altLang="zh-CN" sz="2800" b="1" dirty="0">
                <a:ea typeface="楷体_GB2312" pitchFamily="49" charset="-122"/>
              </a:rPr>
              <a:t>, a] 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en-US" altLang="zh-CN" sz="2800" b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ffectLst/>
                <a:ea typeface="楷体_GB2312" pitchFamily="49" charset="-122"/>
                <a:sym typeface="Symbol" pitchFamily="18" charset="2"/>
              </a:rPr>
              <a:t>V</a:t>
            </a:r>
            <a:r>
              <a:rPr lang="en-US" altLang="zh-CN" sz="2800" b="1" baseline="-25000" dirty="0"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，就不会有项目</a:t>
            </a:r>
            <a:r>
              <a:rPr lang="en-US" altLang="zh-CN" sz="2800" b="1" dirty="0">
                <a:ea typeface="楷体_GB2312" pitchFamily="49" charset="-122"/>
              </a:rPr>
              <a:t>[B–&gt;</a:t>
            </a:r>
            <a:r>
              <a:rPr lang="en-US" altLang="zh-CN" sz="2800" b="1" dirty="0" err="1">
                <a:ea typeface="楷体_GB2312" pitchFamily="49" charset="-122"/>
              </a:rPr>
              <a:t>w.,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]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zh-CN" altLang="en-US" sz="2800" b="1" dirty="0">
                <a:ea typeface="楷体_GB2312" pitchFamily="49" charset="-122"/>
              </a:rPr>
              <a:t>所有归约项目的向前搜索符不相交，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sz="2800" b="1" dirty="0">
                <a:ea typeface="楷体_GB2312" pitchFamily="49" charset="-122"/>
              </a:rPr>
              <a:t>即不能同时含有项目 </a:t>
            </a:r>
            <a:r>
              <a:rPr lang="en-US" altLang="zh-CN" sz="2800" b="1" dirty="0">
                <a:ea typeface="楷体_GB2312" pitchFamily="49" charset="-122"/>
              </a:rPr>
              <a:t>[A–&gt;</a:t>
            </a:r>
            <a:r>
              <a:rPr lang="en-US" altLang="zh-CN" sz="2800" b="1" dirty="0" err="1">
                <a:ea typeface="楷体_GB2312" pitchFamily="49" charset="-122"/>
              </a:rPr>
              <a:t>u.,a</a:t>
            </a:r>
            <a:r>
              <a:rPr lang="en-US" altLang="zh-CN" sz="2800" b="1" dirty="0">
                <a:ea typeface="楷体_GB2312" pitchFamily="49" charset="-122"/>
              </a:rPr>
              <a:t>] 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[B–&gt;</a:t>
            </a:r>
            <a:r>
              <a:rPr lang="en-US" altLang="zh-CN" sz="2800" b="1" dirty="0" err="1">
                <a:ea typeface="楷体_GB2312" pitchFamily="49" charset="-122"/>
              </a:rPr>
              <a:t>v.,a</a:t>
            </a:r>
            <a:r>
              <a:rPr lang="en-US" altLang="zh-CN" sz="2800" b="1" dirty="0">
                <a:ea typeface="楷体_GB2312" pitchFamily="49" charset="-122"/>
              </a:rPr>
              <a:t>]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16238" y="130175"/>
            <a:ext cx="29400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LR(1) </a:t>
            </a: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文法</a:t>
            </a:r>
          </a:p>
        </p:txBody>
      </p:sp>
      <p:sp>
        <p:nvSpPr>
          <p:cNvPr id="963589" name="Rectangle 5"/>
          <p:cNvSpPr>
            <a:spLocks noChangeArrowheads="1"/>
          </p:cNvSpPr>
          <p:nvPr/>
        </p:nvSpPr>
        <p:spPr bwMode="auto">
          <a:xfrm>
            <a:off x="1619250" y="2636838"/>
            <a:ext cx="49260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项目集满足下面的条件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963590" name="Text Box 6"/>
          <p:cNvSpPr txBox="1">
            <a:spLocks noChangeArrowheads="1"/>
          </p:cNvSpPr>
          <p:nvPr/>
        </p:nvSpPr>
        <p:spPr bwMode="auto">
          <a:xfrm>
            <a:off x="0" y="981075"/>
            <a:ext cx="88201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）分析表不含多重入口  或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）项目集中无移进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归约冲突、归约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归约冲突</a:t>
            </a:r>
          </a:p>
        </p:txBody>
      </p:sp>
      <p:sp>
        <p:nvSpPr>
          <p:cNvPr id="96359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/>
      <p:bldP spid="963589" grpId="0"/>
      <p:bldP spid="96359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50085419-18FC-4DBB-B232-8C5731001A4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lang="zh-CN" altLang="en-US" sz="1400"/>
              <a:t> 页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684213" y="0"/>
            <a:ext cx="6935787" cy="5334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7]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 S→BB   2) B→aB   3) B→b</a:t>
            </a:r>
          </a:p>
        </p:txBody>
      </p:sp>
      <p:sp>
        <p:nvSpPr>
          <p:cNvPr id="967686" name="Rectangle 6"/>
          <p:cNvSpPr>
            <a:spLocks noChangeArrowheads="1"/>
          </p:cNvSpPr>
          <p:nvPr/>
        </p:nvSpPr>
        <p:spPr bwMode="auto">
          <a:xfrm>
            <a:off x="1403350" y="620713"/>
            <a:ext cx="1676400" cy="1219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2"/>
                </a:solidFill>
              </a:rPr>
              <a:t>I</a:t>
            </a:r>
            <a:r>
              <a:rPr lang="en-US" altLang="en-US" sz="1800" b="0" baseline="-25000">
                <a:solidFill>
                  <a:schemeClr val="bg2"/>
                </a:solidFill>
              </a:rPr>
              <a:t>0</a:t>
            </a:r>
            <a:r>
              <a:rPr lang="en-US" altLang="en-US" sz="1800" b="0">
                <a:solidFill>
                  <a:schemeClr val="bg2"/>
                </a:solidFill>
              </a:rPr>
              <a:t>:</a:t>
            </a:r>
            <a:r>
              <a:rPr lang="en-US" altLang="zh-CN" sz="1800" b="0">
                <a:solidFill>
                  <a:schemeClr val="bg2"/>
                </a:solidFill>
              </a:rPr>
              <a:t> </a:t>
            </a:r>
            <a:r>
              <a:rPr lang="en-US" altLang="en-US" sz="1800">
                <a:solidFill>
                  <a:srgbClr val="CC0000"/>
                </a:solidFill>
              </a:rPr>
              <a:t>S’ </a:t>
            </a:r>
            <a:r>
              <a:rPr lang="en-US" altLang="zh-CN" sz="1800">
                <a:solidFill>
                  <a:srgbClr val="CC0000"/>
                </a:solidFill>
                <a:sym typeface="Symbol" panose="05050102010706020507" pitchFamily="18" charset="2"/>
              </a:rPr>
              <a:t>S,#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sym typeface="Symbol" panose="05050102010706020507" pitchFamily="18" charset="2"/>
              </a:rPr>
              <a:t>S BB,#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aB,a/b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b,a/b  </a:t>
            </a:r>
          </a:p>
        </p:txBody>
      </p:sp>
      <p:sp>
        <p:nvSpPr>
          <p:cNvPr id="967687" name="Rectangle 7"/>
          <p:cNvSpPr>
            <a:spLocks noChangeArrowheads="1"/>
          </p:cNvSpPr>
          <p:nvPr/>
        </p:nvSpPr>
        <p:spPr bwMode="auto">
          <a:xfrm>
            <a:off x="4211638" y="973138"/>
            <a:ext cx="1447800" cy="3810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1</a:t>
            </a:r>
            <a:r>
              <a:rPr lang="en-US" altLang="en-US" sz="1800">
                <a:solidFill>
                  <a:schemeClr val="bg2"/>
                </a:solidFill>
              </a:rPr>
              <a:t>:S’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S,#</a:t>
            </a:r>
          </a:p>
        </p:txBody>
      </p:sp>
      <p:sp>
        <p:nvSpPr>
          <p:cNvPr id="967688" name="Rectangle 8"/>
          <p:cNvSpPr>
            <a:spLocks noChangeArrowheads="1"/>
          </p:cNvSpPr>
          <p:nvPr/>
        </p:nvSpPr>
        <p:spPr bwMode="auto">
          <a:xfrm>
            <a:off x="4211638" y="1916113"/>
            <a:ext cx="1447800" cy="914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2</a:t>
            </a:r>
            <a:r>
              <a:rPr lang="en-US" altLang="en-US" sz="1800">
                <a:solidFill>
                  <a:schemeClr val="bg2"/>
                </a:solidFill>
              </a:rPr>
              <a:t>:</a:t>
            </a:r>
            <a:r>
              <a:rPr lang="en-US" altLang="zh-CN" sz="1800">
                <a:solidFill>
                  <a:schemeClr val="bg2"/>
                </a:solidFill>
              </a:rPr>
              <a:t> </a:t>
            </a:r>
            <a:r>
              <a:rPr lang="en-US" altLang="zh-CN" sz="1800">
                <a:solidFill>
                  <a:srgbClr val="CC0000"/>
                </a:solidFill>
                <a:sym typeface="Symbol" panose="05050102010706020507" pitchFamily="18" charset="2"/>
              </a:rPr>
              <a:t>S BB,#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aB,#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b,#  </a:t>
            </a:r>
          </a:p>
        </p:txBody>
      </p:sp>
      <p:sp>
        <p:nvSpPr>
          <p:cNvPr id="967689" name="Rectangle 9"/>
          <p:cNvSpPr>
            <a:spLocks noChangeArrowheads="1"/>
          </p:cNvSpPr>
          <p:nvPr/>
        </p:nvSpPr>
        <p:spPr bwMode="auto">
          <a:xfrm>
            <a:off x="6345238" y="1887538"/>
            <a:ext cx="1447800" cy="381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5</a:t>
            </a:r>
            <a:r>
              <a:rPr lang="en-US" altLang="en-US" sz="1800">
                <a:solidFill>
                  <a:schemeClr val="bg2"/>
                </a:solidFill>
              </a:rPr>
              <a:t>:</a:t>
            </a:r>
            <a:r>
              <a:rPr lang="en-US" altLang="zh-CN" sz="1800">
                <a:solidFill>
                  <a:schemeClr val="bg2"/>
                </a:solidFill>
              </a:rPr>
              <a:t> </a:t>
            </a:r>
            <a:r>
              <a:rPr lang="en-US" altLang="en-US" sz="1800">
                <a:solidFill>
                  <a:schemeClr val="bg2"/>
                </a:solidFill>
              </a:rPr>
              <a:t>S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BB,#</a:t>
            </a:r>
          </a:p>
        </p:txBody>
      </p:sp>
      <p:sp>
        <p:nvSpPr>
          <p:cNvPr id="967690" name="Rectangle 10"/>
          <p:cNvSpPr>
            <a:spLocks noChangeArrowheads="1"/>
          </p:cNvSpPr>
          <p:nvPr/>
        </p:nvSpPr>
        <p:spPr bwMode="auto">
          <a:xfrm>
            <a:off x="6345238" y="2573338"/>
            <a:ext cx="1447800" cy="914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6</a:t>
            </a:r>
            <a:r>
              <a:rPr lang="en-US" altLang="en-US" sz="1800">
                <a:solidFill>
                  <a:schemeClr val="bg2"/>
                </a:solidFill>
              </a:rPr>
              <a:t>:</a:t>
            </a:r>
            <a:r>
              <a:rPr lang="en-US" altLang="zh-CN" sz="1800">
                <a:solidFill>
                  <a:schemeClr val="bg2"/>
                </a:solidFill>
              </a:rPr>
              <a:t> </a:t>
            </a:r>
            <a:r>
              <a:rPr lang="en-US" altLang="zh-CN" sz="1800">
                <a:solidFill>
                  <a:srgbClr val="CC0000"/>
                </a:solidFill>
                <a:sym typeface="Symbol" panose="05050102010706020507" pitchFamily="18" charset="2"/>
              </a:rPr>
              <a:t>BaB,#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aB,#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b,#  </a:t>
            </a:r>
          </a:p>
        </p:txBody>
      </p:sp>
      <p:sp>
        <p:nvSpPr>
          <p:cNvPr id="967691" name="Rectangle 11"/>
          <p:cNvSpPr>
            <a:spLocks noChangeArrowheads="1"/>
          </p:cNvSpPr>
          <p:nvPr/>
        </p:nvSpPr>
        <p:spPr bwMode="auto">
          <a:xfrm>
            <a:off x="1468438" y="3259138"/>
            <a:ext cx="1447800" cy="9144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3</a:t>
            </a:r>
            <a:r>
              <a:rPr lang="en-US" altLang="en-US" sz="1800">
                <a:solidFill>
                  <a:schemeClr val="bg2"/>
                </a:solidFill>
              </a:rPr>
              <a:t>:</a:t>
            </a:r>
            <a:r>
              <a:rPr lang="en-US" altLang="zh-CN" sz="1800">
                <a:solidFill>
                  <a:schemeClr val="bg2"/>
                </a:solidFill>
              </a:rPr>
              <a:t> </a:t>
            </a:r>
            <a:r>
              <a:rPr lang="en-US" altLang="en-US" sz="1800">
                <a:solidFill>
                  <a:srgbClr val="CC0000"/>
                </a:solidFill>
              </a:rPr>
              <a:t>B</a:t>
            </a:r>
            <a:r>
              <a:rPr lang="en-US" altLang="zh-CN" sz="1800">
                <a:solidFill>
                  <a:srgbClr val="CC0000"/>
                </a:solidFill>
                <a:sym typeface="Symbol" panose="05050102010706020507" pitchFamily="18" charset="2"/>
              </a:rPr>
              <a:t> aB,a/b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 B aB,a/b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 B b,a/b</a:t>
            </a:r>
            <a:r>
              <a:rPr lang="en-US" altLang="zh-CN" sz="1800" b="0">
                <a:solidFill>
                  <a:schemeClr val="tx2"/>
                </a:solidFill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967692" name="Rectangle 12"/>
          <p:cNvSpPr>
            <a:spLocks noChangeArrowheads="1"/>
          </p:cNvSpPr>
          <p:nvPr/>
        </p:nvSpPr>
        <p:spPr bwMode="auto">
          <a:xfrm>
            <a:off x="1468438" y="2420938"/>
            <a:ext cx="1447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4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b,a/b</a:t>
            </a:r>
          </a:p>
        </p:txBody>
      </p:sp>
      <p:sp>
        <p:nvSpPr>
          <p:cNvPr id="967693" name="Rectangle 13"/>
          <p:cNvSpPr>
            <a:spLocks noChangeArrowheads="1"/>
          </p:cNvSpPr>
          <p:nvPr/>
        </p:nvSpPr>
        <p:spPr bwMode="auto">
          <a:xfrm>
            <a:off x="4211638" y="3716338"/>
            <a:ext cx="1447800" cy="381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7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b,#</a:t>
            </a:r>
          </a:p>
        </p:txBody>
      </p:sp>
      <p:sp>
        <p:nvSpPr>
          <p:cNvPr id="967694" name="Rectangle 14"/>
          <p:cNvSpPr>
            <a:spLocks noChangeArrowheads="1"/>
          </p:cNvSpPr>
          <p:nvPr/>
        </p:nvSpPr>
        <p:spPr bwMode="auto">
          <a:xfrm>
            <a:off x="6345238" y="4097338"/>
            <a:ext cx="1447800" cy="381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9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aB,#</a:t>
            </a:r>
          </a:p>
        </p:txBody>
      </p:sp>
      <p:sp>
        <p:nvSpPr>
          <p:cNvPr id="967695" name="Rectangle 15"/>
          <p:cNvSpPr>
            <a:spLocks noChangeArrowheads="1"/>
          </p:cNvSpPr>
          <p:nvPr/>
        </p:nvSpPr>
        <p:spPr bwMode="auto">
          <a:xfrm>
            <a:off x="1468438" y="4554538"/>
            <a:ext cx="1447800" cy="381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8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aB,a/b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68638" y="820738"/>
            <a:ext cx="1143000" cy="457200"/>
            <a:chOff x="1933" y="517"/>
            <a:chExt cx="720" cy="288"/>
          </a:xfrm>
        </p:grpSpPr>
        <p:sp>
          <p:nvSpPr>
            <p:cNvPr id="87102" name="Line 16"/>
            <p:cNvSpPr>
              <a:spLocks noChangeShapeType="1"/>
            </p:cNvSpPr>
            <p:nvPr/>
          </p:nvSpPr>
          <p:spPr bwMode="auto">
            <a:xfrm>
              <a:off x="1933" y="757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3" name="Text Box 17"/>
            <p:cNvSpPr txBox="1">
              <a:spLocks noChangeArrowheads="1"/>
            </p:cNvSpPr>
            <p:nvPr/>
          </p:nvSpPr>
          <p:spPr bwMode="auto">
            <a:xfrm>
              <a:off x="2211" y="517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s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068638" y="1811338"/>
            <a:ext cx="1143000" cy="762000"/>
            <a:chOff x="1933" y="1141"/>
            <a:chExt cx="720" cy="480"/>
          </a:xfrm>
        </p:grpSpPr>
        <p:sp>
          <p:nvSpPr>
            <p:cNvPr id="87100" name="Line 18"/>
            <p:cNvSpPr>
              <a:spLocks noChangeShapeType="1"/>
            </p:cNvSpPr>
            <p:nvPr/>
          </p:nvSpPr>
          <p:spPr bwMode="auto">
            <a:xfrm>
              <a:off x="1933" y="1141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1" name="Text Box 19"/>
            <p:cNvSpPr txBox="1">
              <a:spLocks noChangeArrowheads="1"/>
            </p:cNvSpPr>
            <p:nvPr/>
          </p:nvSpPr>
          <p:spPr bwMode="auto">
            <a:xfrm>
              <a:off x="2173" y="114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659438" y="1811338"/>
            <a:ext cx="685800" cy="366712"/>
            <a:chOff x="3565" y="1141"/>
            <a:chExt cx="432" cy="231"/>
          </a:xfrm>
        </p:grpSpPr>
        <p:sp>
          <p:nvSpPr>
            <p:cNvPr id="87098" name="Text Box 20"/>
            <p:cNvSpPr txBox="1">
              <a:spLocks noChangeArrowheads="1"/>
            </p:cNvSpPr>
            <p:nvPr/>
          </p:nvSpPr>
          <p:spPr bwMode="auto">
            <a:xfrm>
              <a:off x="3661" y="114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  <p:sp>
          <p:nvSpPr>
            <p:cNvPr id="87099" name="Line 21"/>
            <p:cNvSpPr>
              <a:spLocks noChangeShapeType="1"/>
            </p:cNvSpPr>
            <p:nvPr/>
          </p:nvSpPr>
          <p:spPr bwMode="auto">
            <a:xfrm>
              <a:off x="3565" y="133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5651500" y="2276475"/>
            <a:ext cx="685800" cy="457200"/>
            <a:chOff x="3560" y="1434"/>
            <a:chExt cx="432" cy="288"/>
          </a:xfrm>
        </p:grpSpPr>
        <p:sp>
          <p:nvSpPr>
            <p:cNvPr id="87096" name="Line 22"/>
            <p:cNvSpPr>
              <a:spLocks noChangeShapeType="1"/>
            </p:cNvSpPr>
            <p:nvPr/>
          </p:nvSpPr>
          <p:spPr bwMode="auto">
            <a:xfrm>
              <a:off x="3560" y="170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7" name="Text Box 23"/>
            <p:cNvSpPr txBox="1">
              <a:spLocks noChangeArrowheads="1"/>
            </p:cNvSpPr>
            <p:nvPr/>
          </p:nvSpPr>
          <p:spPr bwMode="auto">
            <a:xfrm>
              <a:off x="3696" y="143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4787900" y="2781300"/>
            <a:ext cx="336550" cy="914400"/>
            <a:chOff x="2989" y="1765"/>
            <a:chExt cx="212" cy="576"/>
          </a:xfrm>
        </p:grpSpPr>
        <p:sp>
          <p:nvSpPr>
            <p:cNvPr id="87094" name="Line 24"/>
            <p:cNvSpPr>
              <a:spLocks noChangeShapeType="1"/>
            </p:cNvSpPr>
            <p:nvPr/>
          </p:nvSpPr>
          <p:spPr bwMode="auto">
            <a:xfrm>
              <a:off x="3037" y="1765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5" name="Text Box 25"/>
            <p:cNvSpPr txBox="1">
              <a:spLocks noChangeArrowheads="1"/>
            </p:cNvSpPr>
            <p:nvPr/>
          </p:nvSpPr>
          <p:spPr bwMode="auto">
            <a:xfrm>
              <a:off x="2989" y="183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051050" y="1811338"/>
            <a:ext cx="336550" cy="609600"/>
            <a:chOff x="1292" y="1141"/>
            <a:chExt cx="212" cy="384"/>
          </a:xfrm>
        </p:grpSpPr>
        <p:sp>
          <p:nvSpPr>
            <p:cNvPr id="87092" name="Line 26"/>
            <p:cNvSpPr>
              <a:spLocks noChangeShapeType="1"/>
            </p:cNvSpPr>
            <p:nvPr/>
          </p:nvSpPr>
          <p:spPr bwMode="auto">
            <a:xfrm>
              <a:off x="1309" y="114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3" name="Text Box 27"/>
            <p:cNvSpPr txBox="1">
              <a:spLocks noChangeArrowheads="1"/>
            </p:cNvSpPr>
            <p:nvPr/>
          </p:nvSpPr>
          <p:spPr bwMode="auto">
            <a:xfrm>
              <a:off x="1292" y="11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051050" y="2801938"/>
            <a:ext cx="336550" cy="508000"/>
            <a:chOff x="1292" y="1765"/>
            <a:chExt cx="212" cy="320"/>
          </a:xfrm>
        </p:grpSpPr>
        <p:sp>
          <p:nvSpPr>
            <p:cNvPr id="87090" name="Line 28"/>
            <p:cNvSpPr>
              <a:spLocks noChangeShapeType="1"/>
            </p:cNvSpPr>
            <p:nvPr/>
          </p:nvSpPr>
          <p:spPr bwMode="auto">
            <a:xfrm flipV="1">
              <a:off x="1309" y="176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1" name="Text Box 29"/>
            <p:cNvSpPr txBox="1">
              <a:spLocks noChangeArrowheads="1"/>
            </p:cNvSpPr>
            <p:nvPr/>
          </p:nvSpPr>
          <p:spPr bwMode="auto">
            <a:xfrm>
              <a:off x="1292" y="17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078038" y="4149725"/>
            <a:ext cx="382587" cy="404813"/>
            <a:chOff x="1309" y="2614"/>
            <a:chExt cx="241" cy="255"/>
          </a:xfrm>
        </p:grpSpPr>
        <p:sp>
          <p:nvSpPr>
            <p:cNvPr id="87088" name="Line 30"/>
            <p:cNvSpPr>
              <a:spLocks noChangeShapeType="1"/>
            </p:cNvSpPr>
            <p:nvPr/>
          </p:nvSpPr>
          <p:spPr bwMode="auto">
            <a:xfrm>
              <a:off x="1309" y="262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9" name="Text Box 31"/>
            <p:cNvSpPr txBox="1">
              <a:spLocks noChangeArrowheads="1"/>
            </p:cNvSpPr>
            <p:nvPr/>
          </p:nvSpPr>
          <p:spPr bwMode="auto">
            <a:xfrm>
              <a:off x="1338" y="261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031038" y="3487738"/>
            <a:ext cx="469900" cy="609600"/>
            <a:chOff x="4429" y="2197"/>
            <a:chExt cx="296" cy="384"/>
          </a:xfrm>
        </p:grpSpPr>
        <p:sp>
          <p:nvSpPr>
            <p:cNvPr id="87086" name="Line 32"/>
            <p:cNvSpPr>
              <a:spLocks noChangeShapeType="1"/>
            </p:cNvSpPr>
            <p:nvPr/>
          </p:nvSpPr>
          <p:spPr bwMode="auto">
            <a:xfrm>
              <a:off x="4429" y="219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7" name="Text Box 33"/>
            <p:cNvSpPr txBox="1">
              <a:spLocks noChangeArrowheads="1"/>
            </p:cNvSpPr>
            <p:nvPr/>
          </p:nvSpPr>
          <p:spPr bwMode="auto">
            <a:xfrm>
              <a:off x="4513" y="225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842963" y="1430338"/>
            <a:ext cx="625475" cy="2286000"/>
            <a:chOff x="531" y="901"/>
            <a:chExt cx="394" cy="1440"/>
          </a:xfrm>
        </p:grpSpPr>
        <p:sp>
          <p:nvSpPr>
            <p:cNvPr id="87082" name="Line 36"/>
            <p:cNvSpPr>
              <a:spLocks noChangeShapeType="1"/>
            </p:cNvSpPr>
            <p:nvPr/>
          </p:nvSpPr>
          <p:spPr bwMode="auto">
            <a:xfrm flipH="1">
              <a:off x="685" y="90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Line 37"/>
            <p:cNvSpPr>
              <a:spLocks noChangeShapeType="1"/>
            </p:cNvSpPr>
            <p:nvPr/>
          </p:nvSpPr>
          <p:spPr bwMode="auto">
            <a:xfrm>
              <a:off x="685" y="901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4" name="Line 38"/>
            <p:cNvSpPr>
              <a:spLocks noChangeShapeType="1"/>
            </p:cNvSpPr>
            <p:nvPr/>
          </p:nvSpPr>
          <p:spPr bwMode="auto">
            <a:xfrm>
              <a:off x="685" y="2341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5" name="Text Box 39"/>
            <p:cNvSpPr txBox="1">
              <a:spLocks noChangeArrowheads="1"/>
            </p:cNvSpPr>
            <p:nvPr/>
          </p:nvSpPr>
          <p:spPr bwMode="auto">
            <a:xfrm>
              <a:off x="531" y="155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7678738" y="2116138"/>
            <a:ext cx="585787" cy="635000"/>
            <a:chOff x="4837" y="1333"/>
            <a:chExt cx="369" cy="400"/>
          </a:xfrm>
        </p:grpSpPr>
        <p:sp>
          <p:nvSpPr>
            <p:cNvPr id="87079" name="Freeform 40"/>
            <p:cNvSpPr>
              <a:spLocks/>
            </p:cNvSpPr>
            <p:nvPr/>
          </p:nvSpPr>
          <p:spPr bwMode="auto">
            <a:xfrm>
              <a:off x="4837" y="1453"/>
              <a:ext cx="272" cy="280"/>
            </a:xfrm>
            <a:custGeom>
              <a:avLst/>
              <a:gdLst>
                <a:gd name="T0" fmla="*/ 72 w 272"/>
                <a:gd name="T1" fmla="*/ 264 h 280"/>
                <a:gd name="T2" fmla="*/ 216 w 272"/>
                <a:gd name="T3" fmla="*/ 264 h 280"/>
                <a:gd name="T4" fmla="*/ 264 w 272"/>
                <a:gd name="T5" fmla="*/ 168 h 280"/>
                <a:gd name="T6" fmla="*/ 168 w 272"/>
                <a:gd name="T7" fmla="*/ 24 h 280"/>
                <a:gd name="T8" fmla="*/ 24 w 272"/>
                <a:gd name="T9" fmla="*/ 24 h 280"/>
                <a:gd name="T10" fmla="*/ 24 w 272"/>
                <a:gd name="T11" fmla="*/ 168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2"/>
                <a:gd name="T19" fmla="*/ 0 h 280"/>
                <a:gd name="T20" fmla="*/ 272 w 27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2" h="280">
                  <a:moveTo>
                    <a:pt x="72" y="264"/>
                  </a:moveTo>
                  <a:cubicBezTo>
                    <a:pt x="128" y="272"/>
                    <a:pt x="184" y="280"/>
                    <a:pt x="216" y="264"/>
                  </a:cubicBezTo>
                  <a:cubicBezTo>
                    <a:pt x="248" y="248"/>
                    <a:pt x="272" y="208"/>
                    <a:pt x="264" y="168"/>
                  </a:cubicBezTo>
                  <a:cubicBezTo>
                    <a:pt x="256" y="128"/>
                    <a:pt x="208" y="48"/>
                    <a:pt x="168" y="24"/>
                  </a:cubicBezTo>
                  <a:cubicBezTo>
                    <a:pt x="128" y="0"/>
                    <a:pt x="48" y="0"/>
                    <a:pt x="24" y="24"/>
                  </a:cubicBezTo>
                  <a:cubicBezTo>
                    <a:pt x="0" y="48"/>
                    <a:pt x="24" y="144"/>
                    <a:pt x="24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0" name="Line 41"/>
            <p:cNvSpPr>
              <a:spLocks noChangeShapeType="1"/>
            </p:cNvSpPr>
            <p:nvPr/>
          </p:nvSpPr>
          <p:spPr bwMode="auto">
            <a:xfrm>
              <a:off x="4861" y="1525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1" name="Text Box 42"/>
            <p:cNvSpPr txBox="1">
              <a:spLocks noChangeArrowheads="1"/>
            </p:cNvSpPr>
            <p:nvPr/>
          </p:nvSpPr>
          <p:spPr bwMode="auto">
            <a:xfrm>
              <a:off x="5005" y="133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2801938" y="2725738"/>
            <a:ext cx="585787" cy="673100"/>
            <a:chOff x="1765" y="1717"/>
            <a:chExt cx="369" cy="424"/>
          </a:xfrm>
        </p:grpSpPr>
        <p:sp>
          <p:nvSpPr>
            <p:cNvPr id="87076" name="Freeform 43"/>
            <p:cNvSpPr>
              <a:spLocks/>
            </p:cNvSpPr>
            <p:nvPr/>
          </p:nvSpPr>
          <p:spPr bwMode="auto">
            <a:xfrm>
              <a:off x="1765" y="1861"/>
              <a:ext cx="272" cy="280"/>
            </a:xfrm>
            <a:custGeom>
              <a:avLst/>
              <a:gdLst>
                <a:gd name="T0" fmla="*/ 72 w 272"/>
                <a:gd name="T1" fmla="*/ 264 h 280"/>
                <a:gd name="T2" fmla="*/ 216 w 272"/>
                <a:gd name="T3" fmla="*/ 264 h 280"/>
                <a:gd name="T4" fmla="*/ 264 w 272"/>
                <a:gd name="T5" fmla="*/ 168 h 280"/>
                <a:gd name="T6" fmla="*/ 168 w 272"/>
                <a:gd name="T7" fmla="*/ 24 h 280"/>
                <a:gd name="T8" fmla="*/ 24 w 272"/>
                <a:gd name="T9" fmla="*/ 24 h 280"/>
                <a:gd name="T10" fmla="*/ 24 w 272"/>
                <a:gd name="T11" fmla="*/ 168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2"/>
                <a:gd name="T19" fmla="*/ 0 h 280"/>
                <a:gd name="T20" fmla="*/ 272 w 27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2" h="280">
                  <a:moveTo>
                    <a:pt x="72" y="264"/>
                  </a:moveTo>
                  <a:cubicBezTo>
                    <a:pt x="128" y="272"/>
                    <a:pt x="184" y="280"/>
                    <a:pt x="216" y="264"/>
                  </a:cubicBezTo>
                  <a:cubicBezTo>
                    <a:pt x="248" y="248"/>
                    <a:pt x="272" y="208"/>
                    <a:pt x="264" y="168"/>
                  </a:cubicBezTo>
                  <a:cubicBezTo>
                    <a:pt x="256" y="128"/>
                    <a:pt x="208" y="48"/>
                    <a:pt x="168" y="24"/>
                  </a:cubicBezTo>
                  <a:cubicBezTo>
                    <a:pt x="128" y="0"/>
                    <a:pt x="48" y="0"/>
                    <a:pt x="24" y="24"/>
                  </a:cubicBezTo>
                  <a:cubicBezTo>
                    <a:pt x="0" y="48"/>
                    <a:pt x="24" y="144"/>
                    <a:pt x="24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Line 44"/>
            <p:cNvSpPr>
              <a:spLocks noChangeShapeType="1"/>
            </p:cNvSpPr>
            <p:nvPr/>
          </p:nvSpPr>
          <p:spPr bwMode="auto">
            <a:xfrm>
              <a:off x="1789" y="200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8" name="Text Box 45"/>
            <p:cNvSpPr txBox="1">
              <a:spLocks noChangeArrowheads="1"/>
            </p:cNvSpPr>
            <p:nvPr/>
          </p:nvSpPr>
          <p:spPr bwMode="auto">
            <a:xfrm>
              <a:off x="1933" y="171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</p:grpSp>
      <p:sp>
        <p:nvSpPr>
          <p:cNvPr id="87066" name="Text Box 46"/>
          <p:cNvSpPr txBox="1">
            <a:spLocks noChangeArrowheads="1"/>
          </p:cNvSpPr>
          <p:nvPr/>
        </p:nvSpPr>
        <p:spPr bwMode="auto">
          <a:xfrm>
            <a:off x="3132138" y="4581525"/>
            <a:ext cx="3938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项目集和转换函数</a:t>
            </a:r>
          </a:p>
        </p:txBody>
      </p: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5278438" y="2878138"/>
            <a:ext cx="1066800" cy="838200"/>
            <a:chOff x="3325" y="1813"/>
            <a:chExt cx="672" cy="528"/>
          </a:xfrm>
        </p:grpSpPr>
        <p:sp>
          <p:nvSpPr>
            <p:cNvPr id="87073" name="Line 34"/>
            <p:cNvSpPr>
              <a:spLocks noChangeShapeType="1"/>
            </p:cNvSpPr>
            <p:nvPr/>
          </p:nvSpPr>
          <p:spPr bwMode="auto">
            <a:xfrm flipH="1">
              <a:off x="3325" y="2053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3325" y="205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5" name="Text Box 47"/>
            <p:cNvSpPr txBox="1">
              <a:spLocks noChangeArrowheads="1"/>
            </p:cNvSpPr>
            <p:nvPr/>
          </p:nvSpPr>
          <p:spPr bwMode="auto">
            <a:xfrm>
              <a:off x="3613" y="1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</p:grpSp>
      <p:sp>
        <p:nvSpPr>
          <p:cNvPr id="967728" name="Text Box 48"/>
          <p:cNvSpPr txBox="1">
            <a:spLocks noChangeArrowheads="1"/>
          </p:cNvSpPr>
          <p:nvPr/>
        </p:nvSpPr>
        <p:spPr bwMode="auto">
          <a:xfrm>
            <a:off x="6407150" y="4581525"/>
            <a:ext cx="2736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LR(1)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文法</a:t>
            </a:r>
          </a:p>
        </p:txBody>
      </p:sp>
      <p:sp>
        <p:nvSpPr>
          <p:cNvPr id="967730" name="Text Box 50"/>
          <p:cNvSpPr txBox="1">
            <a:spLocks noChangeArrowheads="1"/>
          </p:cNvSpPr>
          <p:nvPr/>
        </p:nvSpPr>
        <p:spPr bwMode="auto">
          <a:xfrm>
            <a:off x="1692275" y="6021388"/>
            <a:ext cx="4464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  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967733" name="AutoShape 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67747" name="Rectangle 67"/>
          <p:cNvSpPr>
            <a:spLocks noChangeArrowheads="1"/>
          </p:cNvSpPr>
          <p:nvPr/>
        </p:nvSpPr>
        <p:spPr bwMode="auto">
          <a:xfrm>
            <a:off x="1116013" y="5157788"/>
            <a:ext cx="7272337" cy="898525"/>
          </a:xfrm>
          <a:prstGeom prst="rect">
            <a:avLst/>
          </a:prstGeom>
          <a:solidFill>
            <a:srgbClr val="E6F4F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若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[A→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Bβ</a:t>
            </a:r>
            <a:r>
              <a:rPr lang="zh-CN" altLang="en-US" sz="2400" dirty="0">
                <a:solidFill>
                  <a:srgbClr val="CC0000"/>
                </a:solidFill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a]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∈closure(I)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β∈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B→γ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∈P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b ∈ FIRST(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βa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，则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itchFamily="18" charset="0"/>
              </a:rPr>
              <a:t>B→.γ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, b]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∈ closure(I)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967729" name="Rectangle 49"/>
          <p:cNvSpPr>
            <a:spLocks noChangeArrowheads="1"/>
          </p:cNvSpPr>
          <p:nvPr/>
        </p:nvSpPr>
        <p:spPr bwMode="auto">
          <a:xfrm>
            <a:off x="228600" y="5072063"/>
            <a:ext cx="8915400" cy="1006475"/>
          </a:xfrm>
          <a:prstGeom prst="rect">
            <a:avLst/>
          </a:prstGeom>
          <a:solidFill>
            <a:srgbClr val="FCF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同心的项目集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两个项目集中的项目除了向前搜索符号不同外，规则部分完全相同。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76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76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7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7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76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76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76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76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6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6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6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6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6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6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6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96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7" dur="2000"/>
                                        <p:tgtEl>
                                          <p:spTgt spid="96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2" dur="2000"/>
                                        <p:tgtEl>
                                          <p:spTgt spid="9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6" dur="500"/>
                                        <p:tgtEl>
                                          <p:spTgt spid="96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6" grpId="0" build="p" animBg="1" autoUpdateAnimBg="0"/>
      <p:bldP spid="967687" grpId="0" animBg="1" autoUpdateAnimBg="0"/>
      <p:bldP spid="967688" grpId="0" build="p" animBg="1" autoUpdateAnimBg="0"/>
      <p:bldP spid="967689" grpId="0" animBg="1" autoUpdateAnimBg="0"/>
      <p:bldP spid="967690" grpId="0" build="p" animBg="1" autoUpdateAnimBg="0"/>
      <p:bldP spid="967691" grpId="0" animBg="1" autoUpdateAnimBg="0"/>
      <p:bldP spid="967692" grpId="0" animBg="1" autoUpdateAnimBg="0"/>
      <p:bldP spid="967693" grpId="0" animBg="1" autoUpdateAnimBg="0"/>
      <p:bldP spid="967694" grpId="0" animBg="1" autoUpdateAnimBg="0"/>
      <p:bldP spid="967695" grpId="0" animBg="1" autoUpdateAnimBg="0"/>
      <p:bldP spid="967728" grpId="0"/>
      <p:bldP spid="967730" grpId="0"/>
      <p:bldP spid="967733" grpId="0" animBg="1"/>
      <p:bldP spid="9677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1D336EE5-2084-4408-B473-C6E6597766C7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lang="zh-CN" altLang="en-US" sz="1400"/>
              <a:t> 页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0" y="0"/>
            <a:ext cx="7092950" cy="5334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1]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 S→BB   2) B→aB   3) B→b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95263" y="620713"/>
            <a:ext cx="6950075" cy="4335462"/>
            <a:chOff x="123" y="391"/>
            <a:chExt cx="4378" cy="2731"/>
          </a:xfrm>
        </p:grpSpPr>
        <p:sp>
          <p:nvSpPr>
            <p:cNvPr id="89095" name="Rectangle 5"/>
            <p:cNvSpPr>
              <a:spLocks noChangeArrowheads="1"/>
            </p:cNvSpPr>
            <p:nvPr/>
          </p:nvSpPr>
          <p:spPr bwMode="auto">
            <a:xfrm>
              <a:off x="469" y="391"/>
              <a:ext cx="1056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en-US" sz="2000" baseline="-25000"/>
                <a:t>0</a:t>
              </a:r>
              <a:r>
                <a:rPr lang="en-US" altLang="en-US" sz="2000"/>
                <a:t>:</a:t>
              </a:r>
              <a:r>
                <a:rPr lang="en-US" altLang="en-US" sz="2000">
                  <a:solidFill>
                    <a:schemeClr val="hlink"/>
                  </a:solidFill>
                </a:rPr>
                <a:t>S’ </a:t>
              </a:r>
              <a:r>
                <a:rPr lang="en-US" altLang="zh-CN" sz="2000">
                  <a:solidFill>
                    <a:schemeClr val="hlink"/>
                  </a:solidFill>
                  <a:sym typeface="Symbol" panose="05050102010706020507" pitchFamily="18" charset="2"/>
                </a:rPr>
                <a:t>S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sym typeface="Symbol" panose="05050102010706020507" pitchFamily="18" charset="2"/>
                </a:rPr>
                <a:t>    S BB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  B aB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  B b  </a:t>
              </a:r>
            </a:p>
          </p:txBody>
        </p:sp>
        <p:sp>
          <p:nvSpPr>
            <p:cNvPr id="89096" name="Rectangle 6"/>
            <p:cNvSpPr>
              <a:spLocks noChangeArrowheads="1"/>
            </p:cNvSpPr>
            <p:nvPr/>
          </p:nvSpPr>
          <p:spPr bwMode="auto">
            <a:xfrm>
              <a:off x="2245" y="631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:S’ </a:t>
              </a:r>
              <a:r>
                <a:rPr lang="en-US" altLang="zh-CN" sz="2000">
                  <a:sym typeface="Symbol" panose="05050102010706020507" pitchFamily="18" charset="2"/>
                </a:rPr>
                <a:t>S</a:t>
              </a:r>
            </a:p>
          </p:txBody>
        </p:sp>
        <p:sp>
          <p:nvSpPr>
            <p:cNvPr id="89097" name="Rectangle 7"/>
            <p:cNvSpPr>
              <a:spLocks noChangeArrowheads="1"/>
            </p:cNvSpPr>
            <p:nvPr/>
          </p:nvSpPr>
          <p:spPr bwMode="auto">
            <a:xfrm>
              <a:off x="2245" y="1207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:</a:t>
              </a:r>
              <a:r>
                <a:rPr lang="en-US" altLang="zh-CN" sz="1800">
                  <a:solidFill>
                    <a:schemeClr val="hlink"/>
                  </a:solidFill>
                  <a:sym typeface="Symbol" panose="05050102010706020507" pitchFamily="18" charset="2"/>
                </a:rPr>
                <a:t>S BB</a:t>
              </a:r>
              <a:r>
                <a:rPr lang="en-US" altLang="zh-CN" sz="1800">
                  <a:sym typeface="Symbol" panose="05050102010706020507" pitchFamily="18" charset="2"/>
                </a:rPr>
                <a:t>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B aB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B b  </a:t>
              </a:r>
            </a:p>
          </p:txBody>
        </p:sp>
        <p:sp>
          <p:nvSpPr>
            <p:cNvPr id="89098" name="Rectangle 8"/>
            <p:cNvSpPr>
              <a:spLocks noChangeArrowheads="1"/>
            </p:cNvSpPr>
            <p:nvPr/>
          </p:nvSpPr>
          <p:spPr bwMode="auto">
            <a:xfrm>
              <a:off x="3589" y="1207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en-US" sz="2000" baseline="-25000"/>
                <a:t>5</a:t>
              </a:r>
              <a:r>
                <a:rPr lang="en-US" altLang="en-US" sz="2000"/>
                <a:t>:S </a:t>
              </a:r>
              <a:r>
                <a:rPr lang="en-US" altLang="zh-CN" sz="2000">
                  <a:sym typeface="Symbol" panose="05050102010706020507" pitchFamily="18" charset="2"/>
                </a:rPr>
                <a:t>BB</a:t>
              </a:r>
            </a:p>
          </p:txBody>
        </p:sp>
        <p:sp>
          <p:nvSpPr>
            <p:cNvPr id="89099" name="Rectangle 10"/>
            <p:cNvSpPr>
              <a:spLocks noChangeArrowheads="1"/>
            </p:cNvSpPr>
            <p:nvPr/>
          </p:nvSpPr>
          <p:spPr bwMode="auto">
            <a:xfrm>
              <a:off x="517" y="2071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en-US" sz="2000" baseline="-25000"/>
                <a:t>3</a:t>
              </a:r>
              <a:r>
                <a:rPr lang="en-US" altLang="en-US" sz="2000"/>
                <a:t>:</a:t>
              </a:r>
              <a:r>
                <a:rPr lang="en-US" altLang="en-US" sz="2000">
                  <a:solidFill>
                    <a:schemeClr val="hlink"/>
                  </a:solidFill>
                </a:rPr>
                <a:t>B</a:t>
              </a:r>
              <a:r>
                <a:rPr lang="en-US" altLang="zh-CN" sz="2000">
                  <a:solidFill>
                    <a:schemeClr val="hlink"/>
                  </a:solidFill>
                  <a:sym typeface="Symbol" panose="05050102010706020507" pitchFamily="18" charset="2"/>
                </a:rPr>
                <a:t> aB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 B aB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  B b  </a:t>
              </a:r>
            </a:p>
          </p:txBody>
        </p:sp>
        <p:sp>
          <p:nvSpPr>
            <p:cNvPr id="89100" name="Rectangle 11"/>
            <p:cNvSpPr>
              <a:spLocks noChangeArrowheads="1"/>
            </p:cNvSpPr>
            <p:nvPr/>
          </p:nvSpPr>
          <p:spPr bwMode="auto">
            <a:xfrm>
              <a:off x="517" y="1543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en-US" sz="2000" baseline="-25000"/>
                <a:t>4</a:t>
              </a:r>
              <a:r>
                <a:rPr lang="en-US" altLang="en-US" sz="2000"/>
                <a:t>:B </a:t>
              </a:r>
              <a:r>
                <a:rPr lang="en-US" altLang="zh-CN" sz="2000">
                  <a:sym typeface="Symbol" panose="05050102010706020507" pitchFamily="18" charset="2"/>
                </a:rPr>
                <a:t>b</a:t>
              </a:r>
              <a:endParaRPr lang="en-US" altLang="zh-CN" sz="1800" b="0">
                <a:sym typeface="Symbol" panose="05050102010706020507" pitchFamily="18" charset="2"/>
              </a:endParaRPr>
            </a:p>
          </p:txBody>
        </p:sp>
        <p:sp>
          <p:nvSpPr>
            <p:cNvPr id="89101" name="Rectangle 14"/>
            <p:cNvSpPr>
              <a:spLocks noChangeArrowheads="1"/>
            </p:cNvSpPr>
            <p:nvPr/>
          </p:nvSpPr>
          <p:spPr bwMode="auto">
            <a:xfrm>
              <a:off x="2218" y="2421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  <a:r>
                <a:rPr lang="en-US" altLang="zh-CN" sz="2000" baseline="-25000"/>
                <a:t>6</a:t>
              </a:r>
              <a:r>
                <a:rPr lang="en-US" altLang="en-US" sz="2000"/>
                <a:t>:B </a:t>
              </a:r>
              <a:r>
                <a:rPr lang="en-US" altLang="zh-CN" sz="2000">
                  <a:sym typeface="Symbol" panose="05050102010706020507" pitchFamily="18" charset="2"/>
                </a:rPr>
                <a:t>aB</a:t>
              </a:r>
            </a:p>
          </p:txBody>
        </p:sp>
        <p:sp>
          <p:nvSpPr>
            <p:cNvPr id="89102" name="Line 15"/>
            <p:cNvSpPr>
              <a:spLocks noChangeShapeType="1"/>
            </p:cNvSpPr>
            <p:nvPr/>
          </p:nvSpPr>
          <p:spPr bwMode="auto">
            <a:xfrm>
              <a:off x="1525" y="775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3" name="Text Box 16"/>
            <p:cNvSpPr txBox="1">
              <a:spLocks noChangeArrowheads="1"/>
            </p:cNvSpPr>
            <p:nvPr/>
          </p:nvSpPr>
          <p:spPr bwMode="auto">
            <a:xfrm>
              <a:off x="1803" y="53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s</a:t>
              </a:r>
            </a:p>
          </p:txBody>
        </p:sp>
        <p:sp>
          <p:nvSpPr>
            <p:cNvPr id="89104" name="Line 17"/>
            <p:cNvSpPr>
              <a:spLocks noChangeShapeType="1"/>
            </p:cNvSpPr>
            <p:nvPr/>
          </p:nvSpPr>
          <p:spPr bwMode="auto">
            <a:xfrm>
              <a:off x="1525" y="1159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Text Box 18"/>
            <p:cNvSpPr txBox="1">
              <a:spLocks noChangeArrowheads="1"/>
            </p:cNvSpPr>
            <p:nvPr/>
          </p:nvSpPr>
          <p:spPr bwMode="auto">
            <a:xfrm>
              <a:off x="1765" y="115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  <p:sp>
          <p:nvSpPr>
            <p:cNvPr id="89106" name="Text Box 19"/>
            <p:cNvSpPr txBox="1">
              <a:spLocks noChangeArrowheads="1"/>
            </p:cNvSpPr>
            <p:nvPr/>
          </p:nvSpPr>
          <p:spPr bwMode="auto">
            <a:xfrm>
              <a:off x="3253" y="115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  <p:sp>
          <p:nvSpPr>
            <p:cNvPr id="89107" name="Line 20"/>
            <p:cNvSpPr>
              <a:spLocks noChangeShapeType="1"/>
            </p:cNvSpPr>
            <p:nvPr/>
          </p:nvSpPr>
          <p:spPr bwMode="auto">
            <a:xfrm>
              <a:off x="3157" y="1351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8" name="Line 21"/>
            <p:cNvSpPr>
              <a:spLocks noChangeShapeType="1"/>
            </p:cNvSpPr>
            <p:nvPr/>
          </p:nvSpPr>
          <p:spPr bwMode="auto">
            <a:xfrm flipH="1">
              <a:off x="1447" y="1695"/>
              <a:ext cx="81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9" name="Text Box 22"/>
            <p:cNvSpPr txBox="1">
              <a:spLocks noChangeArrowheads="1"/>
            </p:cNvSpPr>
            <p:nvPr/>
          </p:nvSpPr>
          <p:spPr bwMode="auto">
            <a:xfrm>
              <a:off x="1719" y="17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  <p:sp>
          <p:nvSpPr>
            <p:cNvPr id="89110" name="Line 23"/>
            <p:cNvSpPr>
              <a:spLocks noChangeShapeType="1"/>
            </p:cNvSpPr>
            <p:nvPr/>
          </p:nvSpPr>
          <p:spPr bwMode="auto">
            <a:xfrm flipH="1">
              <a:off x="1429" y="1706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1" name="Text Box 24"/>
            <p:cNvSpPr txBox="1">
              <a:spLocks noChangeArrowheads="1"/>
            </p:cNvSpPr>
            <p:nvPr/>
          </p:nvSpPr>
          <p:spPr bwMode="auto">
            <a:xfrm>
              <a:off x="1674" y="14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  <p:sp>
          <p:nvSpPr>
            <p:cNvPr id="89112" name="Line 25"/>
            <p:cNvSpPr>
              <a:spLocks noChangeShapeType="1"/>
            </p:cNvSpPr>
            <p:nvPr/>
          </p:nvSpPr>
          <p:spPr bwMode="auto">
            <a:xfrm>
              <a:off x="901" y="1159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3" name="Text Box 26"/>
            <p:cNvSpPr txBox="1">
              <a:spLocks noChangeArrowheads="1"/>
            </p:cNvSpPr>
            <p:nvPr/>
          </p:nvSpPr>
          <p:spPr bwMode="auto">
            <a:xfrm>
              <a:off x="891" y="11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  <p:sp>
          <p:nvSpPr>
            <p:cNvPr id="89114" name="Line 27"/>
            <p:cNvSpPr>
              <a:spLocks noChangeShapeType="1"/>
            </p:cNvSpPr>
            <p:nvPr/>
          </p:nvSpPr>
          <p:spPr bwMode="auto">
            <a:xfrm flipV="1">
              <a:off x="901" y="1783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5" name="Text Box 28"/>
            <p:cNvSpPr txBox="1">
              <a:spLocks noChangeArrowheads="1"/>
            </p:cNvSpPr>
            <p:nvPr/>
          </p:nvSpPr>
          <p:spPr bwMode="auto">
            <a:xfrm>
              <a:off x="891" y="17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  <p:sp>
          <p:nvSpPr>
            <p:cNvPr id="89116" name="Line 29"/>
            <p:cNvSpPr>
              <a:spLocks noChangeShapeType="1"/>
            </p:cNvSpPr>
            <p:nvPr/>
          </p:nvSpPr>
          <p:spPr bwMode="auto">
            <a:xfrm>
              <a:off x="1447" y="2511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7" name="Text Box 30"/>
            <p:cNvSpPr txBox="1">
              <a:spLocks noChangeArrowheads="1"/>
            </p:cNvSpPr>
            <p:nvPr/>
          </p:nvSpPr>
          <p:spPr bwMode="auto">
            <a:xfrm>
              <a:off x="1719" y="255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  <p:sp>
          <p:nvSpPr>
            <p:cNvPr id="89118" name="Line 31"/>
            <p:cNvSpPr>
              <a:spLocks noChangeShapeType="1"/>
            </p:cNvSpPr>
            <p:nvPr/>
          </p:nvSpPr>
          <p:spPr bwMode="auto">
            <a:xfrm>
              <a:off x="2717" y="1786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9" name="Text Box 32"/>
            <p:cNvSpPr txBox="1">
              <a:spLocks noChangeArrowheads="1"/>
            </p:cNvSpPr>
            <p:nvPr/>
          </p:nvSpPr>
          <p:spPr bwMode="auto">
            <a:xfrm>
              <a:off x="2808" y="183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B</a:t>
              </a:r>
            </a:p>
          </p:txBody>
        </p:sp>
        <p:sp>
          <p:nvSpPr>
            <p:cNvPr id="89120" name="Line 35"/>
            <p:cNvSpPr>
              <a:spLocks noChangeShapeType="1"/>
            </p:cNvSpPr>
            <p:nvPr/>
          </p:nvSpPr>
          <p:spPr bwMode="auto">
            <a:xfrm flipH="1">
              <a:off x="277" y="919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1" name="Line 36"/>
            <p:cNvSpPr>
              <a:spLocks noChangeShapeType="1"/>
            </p:cNvSpPr>
            <p:nvPr/>
          </p:nvSpPr>
          <p:spPr bwMode="auto">
            <a:xfrm>
              <a:off x="277" y="919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2" name="Line 37"/>
            <p:cNvSpPr>
              <a:spLocks noChangeShapeType="1"/>
            </p:cNvSpPr>
            <p:nvPr/>
          </p:nvSpPr>
          <p:spPr bwMode="auto">
            <a:xfrm>
              <a:off x="277" y="2359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3" name="Text Box 38"/>
            <p:cNvSpPr txBox="1">
              <a:spLocks noChangeArrowheads="1"/>
            </p:cNvSpPr>
            <p:nvPr/>
          </p:nvSpPr>
          <p:spPr bwMode="auto">
            <a:xfrm>
              <a:off x="123" y="1569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  <p:sp>
          <p:nvSpPr>
            <p:cNvPr id="89124" name="Freeform 42"/>
            <p:cNvSpPr>
              <a:spLocks/>
            </p:cNvSpPr>
            <p:nvPr/>
          </p:nvSpPr>
          <p:spPr bwMode="auto">
            <a:xfrm>
              <a:off x="1357" y="1879"/>
              <a:ext cx="272" cy="280"/>
            </a:xfrm>
            <a:custGeom>
              <a:avLst/>
              <a:gdLst>
                <a:gd name="T0" fmla="*/ 72 w 272"/>
                <a:gd name="T1" fmla="*/ 264 h 280"/>
                <a:gd name="T2" fmla="*/ 216 w 272"/>
                <a:gd name="T3" fmla="*/ 264 h 280"/>
                <a:gd name="T4" fmla="*/ 264 w 272"/>
                <a:gd name="T5" fmla="*/ 168 h 280"/>
                <a:gd name="T6" fmla="*/ 168 w 272"/>
                <a:gd name="T7" fmla="*/ 24 h 280"/>
                <a:gd name="T8" fmla="*/ 24 w 272"/>
                <a:gd name="T9" fmla="*/ 24 h 280"/>
                <a:gd name="T10" fmla="*/ 24 w 272"/>
                <a:gd name="T11" fmla="*/ 168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2"/>
                <a:gd name="T19" fmla="*/ 0 h 280"/>
                <a:gd name="T20" fmla="*/ 272 w 27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2" h="280">
                  <a:moveTo>
                    <a:pt x="72" y="264"/>
                  </a:moveTo>
                  <a:cubicBezTo>
                    <a:pt x="128" y="272"/>
                    <a:pt x="184" y="280"/>
                    <a:pt x="216" y="264"/>
                  </a:cubicBezTo>
                  <a:cubicBezTo>
                    <a:pt x="248" y="248"/>
                    <a:pt x="272" y="208"/>
                    <a:pt x="264" y="168"/>
                  </a:cubicBezTo>
                  <a:cubicBezTo>
                    <a:pt x="256" y="128"/>
                    <a:pt x="208" y="48"/>
                    <a:pt x="168" y="24"/>
                  </a:cubicBezTo>
                  <a:cubicBezTo>
                    <a:pt x="128" y="0"/>
                    <a:pt x="48" y="0"/>
                    <a:pt x="24" y="24"/>
                  </a:cubicBezTo>
                  <a:cubicBezTo>
                    <a:pt x="0" y="48"/>
                    <a:pt x="24" y="144"/>
                    <a:pt x="24" y="1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Line 43"/>
            <p:cNvSpPr>
              <a:spLocks noChangeShapeType="1"/>
            </p:cNvSpPr>
            <p:nvPr/>
          </p:nvSpPr>
          <p:spPr bwMode="auto">
            <a:xfrm>
              <a:off x="1381" y="2023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Text Box 44"/>
            <p:cNvSpPr txBox="1">
              <a:spLocks noChangeArrowheads="1"/>
            </p:cNvSpPr>
            <p:nvPr/>
          </p:nvSpPr>
          <p:spPr bwMode="auto">
            <a:xfrm>
              <a:off x="1525" y="173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  <p:sp>
          <p:nvSpPr>
            <p:cNvPr id="89127" name="Text Box 45"/>
            <p:cNvSpPr txBox="1">
              <a:spLocks noChangeArrowheads="1"/>
            </p:cNvSpPr>
            <p:nvPr/>
          </p:nvSpPr>
          <p:spPr bwMode="auto">
            <a:xfrm>
              <a:off x="476" y="2795"/>
              <a:ext cx="24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LR(0)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项目集和转换函数</a:t>
              </a:r>
            </a:p>
          </p:txBody>
        </p:sp>
      </p:grpSp>
      <p:sp>
        <p:nvSpPr>
          <p:cNvPr id="984113" name="Text Box 49"/>
          <p:cNvSpPr txBox="1">
            <a:spLocks noChangeArrowheads="1"/>
          </p:cNvSpPr>
          <p:nvPr/>
        </p:nvSpPr>
        <p:spPr bwMode="auto">
          <a:xfrm>
            <a:off x="539750" y="5084763"/>
            <a:ext cx="73453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4116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8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31A78B9D-E664-4591-82ED-0BFB61013C9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lang="zh-CN" altLang="en-US" sz="1400"/>
              <a:t> 页</a:t>
            </a:r>
          </a:p>
        </p:txBody>
      </p:sp>
      <p:sp>
        <p:nvSpPr>
          <p:cNvPr id="993284" name="Text Box 4"/>
          <p:cNvSpPr txBox="1">
            <a:spLocks noChangeArrowheads="1"/>
          </p:cNvSpPr>
          <p:nvPr/>
        </p:nvSpPr>
        <p:spPr bwMode="auto">
          <a:xfrm>
            <a:off x="0" y="1484313"/>
            <a:ext cx="9144000" cy="39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457200">
              <a:lnSpc>
                <a:spcPct val="11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项目集的个数比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项目集的个数多</a:t>
            </a:r>
          </a:p>
          <a:p>
            <a:pPr indent="-457200">
              <a:lnSpc>
                <a:spcPct val="11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项目集是对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项目集进行了分裂。</a:t>
            </a:r>
            <a:endParaRPr lang="en-US" altLang="zh-CN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SzPct val="80000"/>
              <a:buNone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同一个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项目集的搜索符集合不同，对应着   多个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项目集。</a:t>
            </a:r>
          </a:p>
          <a:p>
            <a:pPr indent="-457200">
              <a:lnSpc>
                <a:spcPct val="11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项目集引起状态数目的剧烈增长，导致存储容量的急剧增加，使应用受到一定的限制。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1116013" y="260350"/>
            <a:ext cx="72009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项目集 与 </a:t>
            </a:r>
            <a:r>
              <a:rPr lang="en-US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项目集</a:t>
            </a:r>
          </a:p>
        </p:txBody>
      </p:sp>
      <p:sp>
        <p:nvSpPr>
          <p:cNvPr id="993288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4" grpId="0" build="p"/>
      <p:bldP spid="993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619EE40D-18C7-4EDB-8D81-8E3812CC6F22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lang="zh-CN" altLang="en-US" sz="1400"/>
              <a:t> 页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8424863" cy="1295400"/>
          </a:xfrm>
        </p:spPr>
        <p:txBody>
          <a:bodyPr/>
          <a:lstStyle/>
          <a:p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SLR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）和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LR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）间折衷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（状态数目，分析能力）</a:t>
            </a:r>
            <a:b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</a:b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LR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）项目集合并同心集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lang="en-US" altLang="zh-CN" sz="2800" b="1"/>
              <a:t>LALR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5403850"/>
            <a:ext cx="4895850" cy="5762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b="1">
                <a:ea typeface="楷体_GB2312" pitchFamily="49" charset="-122"/>
              </a:rPr>
              <a:t>合并同心集</a:t>
            </a:r>
            <a:r>
              <a:rPr lang="en-US" altLang="zh-CN" b="1">
                <a:ea typeface="楷体_GB2312" pitchFamily="49" charset="-122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36</a:t>
            </a:r>
            <a:r>
              <a:rPr lang="en-US" altLang="zh-CN" b="1">
                <a:ea typeface="楷体_GB2312" pitchFamily="49" charset="-122"/>
              </a:rPr>
              <a:t>   I</a:t>
            </a:r>
            <a:r>
              <a:rPr lang="en-US" altLang="zh-CN" b="1" baseline="-25000">
                <a:ea typeface="楷体_GB2312" pitchFamily="49" charset="-122"/>
              </a:rPr>
              <a:t>47   </a:t>
            </a:r>
            <a:r>
              <a:rPr lang="en-US" altLang="zh-CN" b="1">
                <a:ea typeface="楷体_GB2312" pitchFamily="49" charset="-122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89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838200" y="2133600"/>
            <a:ext cx="14478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3</a:t>
            </a:r>
            <a:r>
              <a:rPr lang="en-US" altLang="en-US" sz="1800">
                <a:solidFill>
                  <a:schemeClr val="bg2"/>
                </a:solidFill>
              </a:rPr>
              <a:t>:B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aB,a/b</a:t>
            </a:r>
            <a:r>
              <a:rPr lang="en-US" altLang="zh-CN" sz="18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 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aB,a/b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 B b,a/b  </a:t>
            </a:r>
          </a:p>
        </p:txBody>
      </p:sp>
      <p:sp>
        <p:nvSpPr>
          <p:cNvPr id="969733" name="Rectangle 5"/>
          <p:cNvSpPr>
            <a:spLocks noChangeArrowheads="1"/>
          </p:cNvSpPr>
          <p:nvPr/>
        </p:nvSpPr>
        <p:spPr bwMode="auto">
          <a:xfrm>
            <a:off x="838200" y="3352800"/>
            <a:ext cx="14478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6</a:t>
            </a:r>
            <a:r>
              <a:rPr lang="en-US" altLang="en-US" sz="1800">
                <a:solidFill>
                  <a:schemeClr val="bg2"/>
                </a:solidFill>
              </a:rPr>
              <a:t>: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aB,#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aB,#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B b,#  </a:t>
            </a:r>
          </a:p>
        </p:txBody>
      </p:sp>
      <p:sp>
        <p:nvSpPr>
          <p:cNvPr id="969734" name="Rectangle 6"/>
          <p:cNvSpPr>
            <a:spLocks noChangeArrowheads="1"/>
          </p:cNvSpPr>
          <p:nvPr/>
        </p:nvSpPr>
        <p:spPr bwMode="auto">
          <a:xfrm>
            <a:off x="3276600" y="2133600"/>
            <a:ext cx="1447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4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b,a/b</a:t>
            </a:r>
          </a:p>
        </p:txBody>
      </p:sp>
      <p:sp>
        <p:nvSpPr>
          <p:cNvPr id="969735" name="Rectangle 7"/>
          <p:cNvSpPr>
            <a:spLocks noChangeArrowheads="1"/>
          </p:cNvSpPr>
          <p:nvPr/>
        </p:nvSpPr>
        <p:spPr bwMode="auto">
          <a:xfrm>
            <a:off x="3276600" y="2667000"/>
            <a:ext cx="1447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7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b,#</a:t>
            </a:r>
          </a:p>
        </p:txBody>
      </p:sp>
      <p:sp>
        <p:nvSpPr>
          <p:cNvPr id="969736" name="Rectangle 8"/>
          <p:cNvSpPr>
            <a:spLocks noChangeArrowheads="1"/>
          </p:cNvSpPr>
          <p:nvPr/>
        </p:nvSpPr>
        <p:spPr bwMode="auto">
          <a:xfrm>
            <a:off x="5638800" y="2209800"/>
            <a:ext cx="1447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8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aB,a/b</a:t>
            </a:r>
          </a:p>
        </p:txBody>
      </p:sp>
      <p:sp>
        <p:nvSpPr>
          <p:cNvPr id="969737" name="Rectangle 9"/>
          <p:cNvSpPr>
            <a:spLocks noChangeArrowheads="1"/>
          </p:cNvSpPr>
          <p:nvPr/>
        </p:nvSpPr>
        <p:spPr bwMode="auto">
          <a:xfrm>
            <a:off x="5638800" y="2743200"/>
            <a:ext cx="1447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9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aB,#</a:t>
            </a:r>
          </a:p>
        </p:txBody>
      </p:sp>
      <p:sp>
        <p:nvSpPr>
          <p:cNvPr id="969740" name="Text Box 12"/>
          <p:cNvSpPr txBox="1">
            <a:spLocks noChangeArrowheads="1"/>
          </p:cNvSpPr>
          <p:nvPr/>
        </p:nvSpPr>
        <p:spPr bwMode="auto">
          <a:xfrm>
            <a:off x="250825" y="6858000"/>
            <a:ext cx="889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zh-CN" altLang="zh-CN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1187450" y="0"/>
            <a:ext cx="7445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chemeClr val="tx2"/>
                </a:solidFill>
                <a:ea typeface="隶书" panose="02010509060101010101" pitchFamily="49" charset="-122"/>
              </a:rPr>
              <a:t>5.5  LALR (</a:t>
            </a:r>
            <a:r>
              <a:rPr lang="en-US" altLang="zh-CN" sz="4000" i="1">
                <a:solidFill>
                  <a:schemeClr val="tx2"/>
                </a:solidFill>
                <a:ea typeface="隶书" panose="02010509060101010101" pitchFamily="49" charset="-122"/>
              </a:rPr>
              <a:t>lookahead LR</a:t>
            </a:r>
            <a:r>
              <a:rPr lang="en-US" altLang="zh-CN" sz="4000">
                <a:solidFill>
                  <a:schemeClr val="tx2"/>
                </a:solidFill>
                <a:ea typeface="隶书" panose="02010509060101010101" pitchFamily="49" charset="-122"/>
              </a:rPr>
              <a:t>)</a:t>
            </a:r>
            <a:r>
              <a:rPr lang="zh-CN" altLang="en-US" sz="4000">
                <a:solidFill>
                  <a:schemeClr val="tx2"/>
                </a:solidFill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969743" name="Rectangle 15"/>
          <p:cNvSpPr>
            <a:spLocks noChangeArrowheads="1"/>
          </p:cNvSpPr>
          <p:nvPr/>
        </p:nvSpPr>
        <p:spPr bwMode="auto">
          <a:xfrm>
            <a:off x="755650" y="4683125"/>
            <a:ext cx="1943100" cy="914400"/>
          </a:xfrm>
          <a:prstGeom prst="rect">
            <a:avLst/>
          </a:prstGeom>
          <a:solidFill>
            <a:srgbClr val="FCFD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3</a:t>
            </a:r>
            <a:r>
              <a:rPr lang="en-US" altLang="en-US" sz="1800">
                <a:solidFill>
                  <a:schemeClr val="bg2"/>
                </a:solidFill>
              </a:rPr>
              <a:t>:B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aB,a/b/#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 B aB,a/b/</a:t>
            </a:r>
            <a:r>
              <a:rPr lang="en-US" altLang="zh-CN" sz="1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#</a:t>
            </a:r>
            <a:endParaRPr lang="en-US" altLang="zh-CN" sz="180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 B b,a/b /</a:t>
            </a:r>
            <a:r>
              <a:rPr lang="en-US" altLang="zh-CN" sz="1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#</a:t>
            </a:r>
          </a:p>
        </p:txBody>
      </p:sp>
      <p:sp>
        <p:nvSpPr>
          <p:cNvPr id="969744" name="Rectangle 16"/>
          <p:cNvSpPr>
            <a:spLocks noChangeArrowheads="1"/>
          </p:cNvSpPr>
          <p:nvPr/>
        </p:nvSpPr>
        <p:spPr bwMode="auto">
          <a:xfrm>
            <a:off x="3203575" y="4683125"/>
            <a:ext cx="1873250" cy="360363"/>
          </a:xfrm>
          <a:prstGeom prst="rect">
            <a:avLst/>
          </a:prstGeom>
          <a:solidFill>
            <a:srgbClr val="FCFD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4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b,a/b /</a:t>
            </a:r>
            <a:r>
              <a:rPr lang="en-US" altLang="zh-CN" sz="1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#</a:t>
            </a:r>
          </a:p>
        </p:txBody>
      </p:sp>
      <p:sp>
        <p:nvSpPr>
          <p:cNvPr id="969745" name="Rectangle 17"/>
          <p:cNvSpPr>
            <a:spLocks noChangeArrowheads="1"/>
          </p:cNvSpPr>
          <p:nvPr/>
        </p:nvSpPr>
        <p:spPr bwMode="auto">
          <a:xfrm>
            <a:off x="5724525" y="4684713"/>
            <a:ext cx="1944688" cy="381000"/>
          </a:xfrm>
          <a:prstGeom prst="rect">
            <a:avLst/>
          </a:prstGeom>
          <a:solidFill>
            <a:srgbClr val="FCFD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</a:t>
            </a:r>
            <a:r>
              <a:rPr lang="en-US" altLang="en-US" sz="1800" baseline="-25000">
                <a:solidFill>
                  <a:schemeClr val="bg2"/>
                </a:solidFill>
              </a:rPr>
              <a:t>8</a:t>
            </a:r>
            <a:r>
              <a:rPr lang="en-US" altLang="en-US" sz="1800">
                <a:solidFill>
                  <a:schemeClr val="bg2"/>
                </a:solidFill>
              </a:rPr>
              <a:t>:B </a:t>
            </a:r>
            <a:r>
              <a:rPr lang="en-US" altLang="zh-CN" sz="1800">
                <a:solidFill>
                  <a:schemeClr val="bg2"/>
                </a:solidFill>
                <a:sym typeface="Symbol" panose="05050102010706020507" pitchFamily="18" charset="2"/>
              </a:rPr>
              <a:t>aB,a/b /</a:t>
            </a:r>
            <a:r>
              <a:rPr lang="en-US" altLang="zh-CN" sz="18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#</a:t>
            </a:r>
          </a:p>
        </p:txBody>
      </p:sp>
      <p:sp>
        <p:nvSpPr>
          <p:cNvPr id="969747" name="Text Box 19"/>
          <p:cNvSpPr txBox="1">
            <a:spLocks noChangeArrowheads="1"/>
          </p:cNvSpPr>
          <p:nvPr/>
        </p:nvSpPr>
        <p:spPr bwMode="auto">
          <a:xfrm>
            <a:off x="539750" y="765175"/>
            <a:ext cx="8243888" cy="946150"/>
          </a:xfrm>
          <a:prstGeom prst="rect">
            <a:avLst/>
          </a:prstGeom>
          <a:solidFill>
            <a:srgbClr val="FED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800" b="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] </a:t>
            </a:r>
            <a:r>
              <a:rPr lang="zh-CN" altLang="en-US" sz="2800" b="0">
                <a:solidFill>
                  <a:schemeClr val="bg2"/>
                </a:solidFill>
                <a:ea typeface="楷体_GB2312" pitchFamily="49" charset="-122"/>
              </a:rPr>
              <a:t>项目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[A</a:t>
            </a:r>
            <a:r>
              <a:rPr lang="en-US" altLang="zh-CN" sz="2800" b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c.,a]</a:t>
            </a:r>
            <a:r>
              <a:rPr lang="zh-CN" altLang="en-US" sz="2800" b="0">
                <a:solidFill>
                  <a:schemeClr val="bg2"/>
                </a:solidFill>
                <a:ea typeface="楷体_GB2312" pitchFamily="49" charset="-122"/>
              </a:rPr>
              <a:t>和项目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[A</a:t>
            </a:r>
            <a:r>
              <a:rPr lang="en-US" altLang="zh-CN" sz="2800" b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c.,b]</a:t>
            </a:r>
            <a:r>
              <a:rPr lang="zh-CN" altLang="en-US" sz="2800" b="0">
                <a:solidFill>
                  <a:schemeClr val="bg2"/>
                </a:solidFill>
                <a:ea typeface="楷体_GB2312" pitchFamily="49" charset="-122"/>
              </a:rPr>
              <a:t>是同心的。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chemeClr val="bg2"/>
                </a:solidFill>
                <a:ea typeface="楷体_GB2312" pitchFamily="49" charset="-122"/>
              </a:rPr>
              <a:t>        合并为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[A</a:t>
            </a:r>
            <a:r>
              <a:rPr lang="en-US" altLang="zh-CN" sz="2800" b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>
                <a:solidFill>
                  <a:schemeClr val="bg2"/>
                </a:solidFill>
                <a:ea typeface="楷体_GB2312" pitchFamily="49" charset="-122"/>
              </a:rPr>
              <a:t>c.,a/b]</a:t>
            </a:r>
          </a:p>
        </p:txBody>
      </p:sp>
      <p:sp>
        <p:nvSpPr>
          <p:cNvPr id="96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9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2" grpId="0" animBg="1" autoUpdateAnimBg="0"/>
      <p:bldP spid="969733" grpId="0" animBg="1" autoUpdateAnimBg="0"/>
      <p:bldP spid="969734" grpId="0" animBg="1" autoUpdateAnimBg="0"/>
      <p:bldP spid="969735" grpId="0" animBg="1" autoUpdateAnimBg="0"/>
      <p:bldP spid="969736" grpId="0" animBg="1" autoUpdateAnimBg="0"/>
      <p:bldP spid="969737" grpId="0" animBg="1" autoUpdateAnimBg="0"/>
      <p:bldP spid="969740" grpId="0"/>
      <p:bldP spid="969743" grpId="0" animBg="1" autoUpdateAnimBg="0"/>
      <p:bldP spid="969744" grpId="0" animBg="1" autoUpdateAnimBg="0"/>
      <p:bldP spid="969745" grpId="0" animBg="1" autoUpdateAnimBg="0"/>
      <p:bldP spid="969747" grpId="0" animBg="1"/>
      <p:bldP spid="96974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9D48D19A-D0E3-443A-AF7E-C255C51E254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lang="zh-CN" altLang="en-US" sz="1400"/>
              <a:t> 页</a:t>
            </a:r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2051050" y="0"/>
            <a:ext cx="55133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四种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LR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类文法之间的关系</a:t>
            </a:r>
          </a:p>
        </p:txBody>
      </p:sp>
      <p:sp>
        <p:nvSpPr>
          <p:cNvPr id="94212" name="Rectangle 6"/>
          <p:cNvSpPr>
            <a:spLocks noChangeArrowheads="1"/>
          </p:cNvSpPr>
          <p:nvPr/>
        </p:nvSpPr>
        <p:spPr bwMode="auto">
          <a:xfrm>
            <a:off x="1258888" y="620713"/>
            <a:ext cx="6407150" cy="762000"/>
          </a:xfrm>
          <a:prstGeom prst="rect">
            <a:avLst/>
          </a:prstGeom>
          <a:solidFill>
            <a:srgbClr val="E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LR(0) 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 SLR(1) 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 LALR(1) 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 LR(1)</a:t>
            </a:r>
          </a:p>
        </p:txBody>
      </p:sp>
      <p:sp>
        <p:nvSpPr>
          <p:cNvPr id="1041415" name="Rectangle 7"/>
          <p:cNvSpPr>
            <a:spLocks noChangeArrowheads="1"/>
          </p:cNvSpPr>
          <p:nvPr/>
        </p:nvSpPr>
        <p:spPr bwMode="auto">
          <a:xfrm>
            <a:off x="0" y="1892300"/>
            <a:ext cx="9144000" cy="40370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LR(0)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：局限性大，其构造方法是其他方法的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基础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3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SLR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：分析表较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易实现又极有使用价值；</a:t>
            </a:r>
          </a:p>
          <a:p>
            <a:pPr eaLnBrk="1" hangingPunct="1">
              <a:spcBef>
                <a:spcPct val="3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：分析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能力最强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，能适用于一大类文法，但是，实现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代价过高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（表过大）；</a:t>
            </a:r>
          </a:p>
          <a:p>
            <a:pPr eaLnBrk="1" hangingPunct="1">
              <a:spcBef>
                <a:spcPct val="3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LALR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：能力介于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SLR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LR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之间，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效率较高，最适用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 marL="800100" lvl="1" indent="-342900" eaLnBrk="1" hangingPunct="1">
              <a:spcBef>
                <a:spcPct val="30000"/>
              </a:spcBef>
              <a:buClrTx/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可能产生新的归约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归约冲突</a:t>
            </a:r>
          </a:p>
          <a:p>
            <a:pPr marL="800100" lvl="1" indent="-342900" eaLnBrk="1" hangingPunct="1">
              <a:spcBef>
                <a:spcPct val="30000"/>
              </a:spcBef>
              <a:buClrTx/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对某些错误的发现时间会推迟</a:t>
            </a:r>
          </a:p>
          <a:p>
            <a:pPr marL="800100" lvl="1" indent="-342900" eaLnBrk="1" hangingPunct="1">
              <a:spcBef>
                <a:spcPct val="30000"/>
              </a:spcBef>
              <a:buClrTx/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比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）分析表对同一输出串的分析可能会有多余归约。</a:t>
            </a:r>
          </a:p>
        </p:txBody>
      </p:sp>
      <p:sp>
        <p:nvSpPr>
          <p:cNvPr id="104141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14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4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41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41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41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41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41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041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build="p" animBg="1"/>
      <p:bldP spid="10414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436B8643-2098-48EE-8526-D0EB57975062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r>
              <a:rPr lang="zh-CN" altLang="en-US" sz="1400"/>
              <a:t> 页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algn="ctr"/>
            <a:r>
              <a:rPr lang="zh-CN" altLang="en-US" sz="4000" b="1"/>
              <a:t>构造 </a:t>
            </a:r>
            <a:r>
              <a:rPr lang="en-US" altLang="zh-CN" sz="4000" b="1"/>
              <a:t>LALR(1)</a:t>
            </a:r>
            <a:r>
              <a:rPr lang="zh-CN" altLang="en-US" sz="4000" b="1"/>
              <a:t>分析表</a:t>
            </a:r>
            <a:endParaRPr lang="zh-CN" altLang="en-US" sz="360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31686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effectLst/>
                <a:ea typeface="楷体_GB2312" pitchFamily="49" charset="-122"/>
              </a:rPr>
              <a:t>1.</a:t>
            </a:r>
            <a:r>
              <a:rPr lang="zh-CN" altLang="en-US" b="1">
                <a:effectLst/>
                <a:ea typeface="楷体_GB2312" pitchFamily="49" charset="-122"/>
              </a:rPr>
              <a:t>构造文法</a:t>
            </a:r>
            <a:r>
              <a:rPr lang="en-US" altLang="zh-CN" b="1">
                <a:effectLst/>
                <a:ea typeface="楷体_GB2312" pitchFamily="49" charset="-122"/>
              </a:rPr>
              <a:t>G</a:t>
            </a:r>
            <a:r>
              <a:rPr lang="zh-CN" altLang="en-US" b="1">
                <a:effectLst/>
                <a:ea typeface="楷体_GB2312" pitchFamily="49" charset="-122"/>
              </a:rPr>
              <a:t>的</a:t>
            </a:r>
            <a:r>
              <a:rPr lang="en-US" altLang="zh-CN" b="1">
                <a:effectLst/>
                <a:ea typeface="楷体_GB2312" pitchFamily="49" charset="-122"/>
              </a:rPr>
              <a:t>LR(1) </a:t>
            </a:r>
            <a:r>
              <a:rPr lang="zh-CN" altLang="en-US" b="1">
                <a:effectLst/>
                <a:ea typeface="楷体_GB2312" pitchFamily="49" charset="-122"/>
              </a:rPr>
              <a:t>项目集族，</a:t>
            </a:r>
            <a:r>
              <a:rPr lang="en-US" altLang="zh-CN" b="1">
                <a:effectLst/>
                <a:ea typeface="楷体_GB2312" pitchFamily="49" charset="-122"/>
              </a:rPr>
              <a:t>C={I</a:t>
            </a:r>
            <a:r>
              <a:rPr lang="en-US" altLang="zh-CN" b="1" baseline="-25000">
                <a:effectLst/>
                <a:ea typeface="楷体_GB2312" pitchFamily="49" charset="-122"/>
              </a:rPr>
              <a:t>0</a:t>
            </a:r>
            <a:r>
              <a:rPr lang="en-US" altLang="zh-CN" b="1">
                <a:effectLst/>
                <a:ea typeface="楷体_GB2312" pitchFamily="49" charset="-122"/>
              </a:rPr>
              <a:t>,I</a:t>
            </a:r>
            <a:r>
              <a:rPr lang="en-US" altLang="zh-CN" b="1" baseline="-25000">
                <a:effectLst/>
                <a:ea typeface="楷体_GB2312" pitchFamily="49" charset="-122"/>
              </a:rPr>
              <a:t>1</a:t>
            </a:r>
            <a:r>
              <a:rPr lang="en-US" altLang="zh-CN" b="1">
                <a:effectLst/>
                <a:ea typeface="楷体_GB2312" pitchFamily="49" charset="-122"/>
              </a:rPr>
              <a:t>,…,I</a:t>
            </a:r>
            <a:r>
              <a:rPr lang="en-US" altLang="zh-CN" b="1" baseline="-25000">
                <a:effectLst/>
                <a:ea typeface="楷体_GB2312" pitchFamily="49" charset="-122"/>
              </a:rPr>
              <a:t>n</a:t>
            </a:r>
            <a:r>
              <a:rPr lang="en-US" altLang="zh-CN" b="1">
                <a:effectLst/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effectLst/>
                <a:ea typeface="楷体_GB2312" pitchFamily="49" charset="-122"/>
              </a:rPr>
              <a:t>2.</a:t>
            </a:r>
            <a:r>
              <a:rPr lang="zh-CN" altLang="en-US" b="1">
                <a:effectLst/>
                <a:ea typeface="楷体_GB2312" pitchFamily="49" charset="-122"/>
              </a:rPr>
              <a:t>合并所有的同心集， 形成</a:t>
            </a:r>
            <a:r>
              <a:rPr lang="en-US" altLang="zh-CN" b="1">
                <a:effectLst/>
                <a:ea typeface="楷体_GB2312" pitchFamily="49" charset="-122"/>
              </a:rPr>
              <a:t>LALR(1)</a:t>
            </a:r>
            <a:r>
              <a:rPr lang="zh-CN" altLang="en-US" b="1">
                <a:effectLst/>
                <a:ea typeface="楷体_GB2312" pitchFamily="49" charset="-122"/>
              </a:rPr>
              <a:t>项目集族</a:t>
            </a:r>
            <a:r>
              <a:rPr lang="en-US" altLang="zh-CN" b="1">
                <a:effectLst/>
                <a:ea typeface="楷体_GB2312" pitchFamily="49" charset="-122"/>
              </a:rPr>
              <a:t>C’={J</a:t>
            </a:r>
            <a:r>
              <a:rPr lang="en-US" altLang="zh-CN" b="1" baseline="-25000">
                <a:effectLst/>
                <a:ea typeface="楷体_GB2312" pitchFamily="49" charset="-122"/>
              </a:rPr>
              <a:t>0</a:t>
            </a:r>
            <a:r>
              <a:rPr lang="en-US" altLang="zh-CN" b="1">
                <a:effectLst/>
                <a:ea typeface="楷体_GB2312" pitchFamily="49" charset="-122"/>
              </a:rPr>
              <a:t>,J</a:t>
            </a:r>
            <a:r>
              <a:rPr lang="en-US" altLang="zh-CN" b="1" baseline="-25000">
                <a:effectLst/>
                <a:ea typeface="楷体_GB2312" pitchFamily="49" charset="-122"/>
              </a:rPr>
              <a:t>1</a:t>
            </a:r>
            <a:r>
              <a:rPr lang="en-US" altLang="zh-CN" b="1">
                <a:effectLst/>
                <a:ea typeface="楷体_GB2312" pitchFamily="49" charset="-122"/>
              </a:rPr>
              <a:t>,…,J</a:t>
            </a:r>
            <a:r>
              <a:rPr lang="en-US" altLang="zh-CN" b="1" baseline="-25000">
                <a:effectLst/>
                <a:ea typeface="楷体_GB2312" pitchFamily="49" charset="-122"/>
              </a:rPr>
              <a:t>m</a:t>
            </a:r>
            <a:r>
              <a:rPr lang="en-US" altLang="zh-CN" b="1">
                <a:effectLst/>
                <a:ea typeface="楷体_GB2312" pitchFamily="49" charset="-122"/>
              </a:rPr>
              <a:t>} </a:t>
            </a:r>
            <a:r>
              <a:rPr lang="zh-CN" altLang="en-US" b="1">
                <a:effectLst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effectLst/>
                <a:ea typeface="楷体_GB2312" pitchFamily="49" charset="-122"/>
              </a:rPr>
              <a:t>3.</a:t>
            </a:r>
            <a:r>
              <a:rPr lang="zh-CN" altLang="en-US" b="1">
                <a:effectLst/>
                <a:ea typeface="楷体_GB2312" pitchFamily="49" charset="-122"/>
              </a:rPr>
              <a:t>新 </a:t>
            </a:r>
            <a:r>
              <a:rPr lang="en-US" altLang="zh-CN" b="1">
                <a:effectLst/>
                <a:ea typeface="楷体_GB2312" pitchFamily="49" charset="-122"/>
              </a:rPr>
              <a:t>LALR(1) </a:t>
            </a:r>
            <a:r>
              <a:rPr lang="zh-CN" altLang="en-US" b="1">
                <a:effectLst/>
                <a:ea typeface="楷体_GB2312" pitchFamily="49" charset="-122"/>
              </a:rPr>
              <a:t>状态的</a:t>
            </a:r>
            <a:r>
              <a:rPr lang="en-US" altLang="zh-CN" b="1">
                <a:effectLst/>
                <a:ea typeface="楷体_GB2312" pitchFamily="49" charset="-122"/>
              </a:rPr>
              <a:t>GO</a:t>
            </a:r>
            <a:r>
              <a:rPr lang="zh-CN" altLang="en-US" b="1">
                <a:effectLst/>
                <a:ea typeface="楷体_GB2312" pitchFamily="49" charset="-122"/>
              </a:rPr>
              <a:t>函数是合并的同心集状态的</a:t>
            </a:r>
            <a:r>
              <a:rPr lang="en-US" altLang="zh-CN" b="1">
                <a:effectLst/>
                <a:ea typeface="楷体_GB2312" pitchFamily="49" charset="-122"/>
              </a:rPr>
              <a:t>GO</a:t>
            </a:r>
            <a:r>
              <a:rPr lang="zh-CN" altLang="en-US" b="1">
                <a:effectLst/>
                <a:ea typeface="楷体_GB2312" pitchFamily="49" charset="-122"/>
              </a:rPr>
              <a:t>函数的并。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effectLst/>
                <a:ea typeface="楷体_GB2312" pitchFamily="49" charset="-122"/>
              </a:rPr>
              <a:t>4. action </a:t>
            </a:r>
            <a:r>
              <a:rPr lang="zh-CN" altLang="en-US" b="1">
                <a:effectLst/>
                <a:ea typeface="楷体_GB2312" pitchFamily="49" charset="-122"/>
              </a:rPr>
              <a:t>和 </a:t>
            </a:r>
            <a:r>
              <a:rPr lang="en-US" altLang="zh-CN" b="1">
                <a:effectLst/>
                <a:ea typeface="楷体_GB2312" pitchFamily="49" charset="-122"/>
              </a:rPr>
              <a:t>goto </a:t>
            </a:r>
            <a:r>
              <a:rPr lang="zh-CN" altLang="en-US" b="1">
                <a:effectLst/>
                <a:ea typeface="楷体_GB2312" pitchFamily="49" charset="-122"/>
              </a:rPr>
              <a:t>登录方法与</a:t>
            </a:r>
            <a:r>
              <a:rPr lang="en-US" altLang="zh-CN" b="1">
                <a:effectLst/>
                <a:ea typeface="楷体_GB2312" pitchFamily="49" charset="-122"/>
              </a:rPr>
              <a:t>LR(1)</a:t>
            </a:r>
            <a:r>
              <a:rPr lang="zh-CN" altLang="en-US" b="1">
                <a:effectLst/>
                <a:ea typeface="楷体_GB2312" pitchFamily="49" charset="-122"/>
              </a:rPr>
              <a:t>分析表一样。</a:t>
            </a:r>
          </a:p>
        </p:txBody>
      </p:sp>
      <p:sp>
        <p:nvSpPr>
          <p:cNvPr id="970756" name="Text Box 4"/>
          <p:cNvSpPr txBox="1">
            <a:spLocks noChangeArrowheads="1"/>
          </p:cNvSpPr>
          <p:nvPr/>
        </p:nvSpPr>
        <p:spPr bwMode="auto">
          <a:xfrm>
            <a:off x="179388" y="4724400"/>
            <a:ext cx="83518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若表不存在冲突，则称为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LALR(1)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分析表。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存在这种分析表的文法称为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LALR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）文法。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075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49B75F37-99A0-4B24-BBF8-5DCD778BA857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r>
              <a:rPr lang="zh-CN" altLang="en-US" sz="1400"/>
              <a:t> 页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55530"/>
            <a:ext cx="8102228" cy="72072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不会产生移进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归约冲突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讨论见教材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P113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0" y="1217809"/>
            <a:ext cx="8713788" cy="1006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>
              <a:spcBef>
                <a:spcPct val="20000"/>
              </a:spcBef>
              <a:buClr>
                <a:schemeClr val="tx1">
                  <a:lumMod val="85000"/>
                </a:schemeClr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若文法是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LR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）文法，合并同心集后会不会产生新的冲突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移进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归约，归约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归约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）？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0" y="3644900"/>
            <a:ext cx="9252520" cy="1726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10800" rIns="36000" bIns="10800">
            <a:spAutoFit/>
          </a:bodyPr>
          <a:lstStyle/>
          <a:p>
            <a:pPr marL="546100" indent="-457200">
              <a:lnSpc>
                <a:spcPct val="110000"/>
              </a:lnSpc>
              <a:spcBef>
                <a:spcPct val="20000"/>
              </a:spcBef>
              <a:buClr>
                <a:schemeClr val="tx1">
                  <a:lumMod val="85000"/>
                </a:schemeClr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合并同心集后，对某些错误的发现时间会推迟。</a:t>
            </a:r>
          </a:p>
          <a:p>
            <a:pPr marL="636588" lvl="1">
              <a:lnSpc>
                <a:spcPct val="110000"/>
              </a:lnSpc>
              <a:spcBef>
                <a:spcPct val="50000"/>
              </a:spcBef>
              <a:buClr>
                <a:schemeClr val="tx1">
                  <a:lumMod val="8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LALR(1)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分析表比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LR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）分析表对同一输出串的分析可能会有多余归约。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971782" name="Text Box 6"/>
          <p:cNvSpPr txBox="1">
            <a:spLocks noChangeArrowheads="1"/>
          </p:cNvSpPr>
          <p:nvPr/>
        </p:nvSpPr>
        <p:spPr bwMode="auto">
          <a:xfrm>
            <a:off x="648753" y="2893150"/>
            <a:ext cx="5472112" cy="509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10800" rIns="36000" bIns="1080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可能产生新的归约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归约冲突</a:t>
            </a:r>
          </a:p>
        </p:txBody>
      </p:sp>
      <p:sp>
        <p:nvSpPr>
          <p:cNvPr id="96263" name="Rectangle 8"/>
          <p:cNvSpPr>
            <a:spLocks noChangeArrowheads="1"/>
          </p:cNvSpPr>
          <p:nvPr/>
        </p:nvSpPr>
        <p:spPr bwMode="auto">
          <a:xfrm>
            <a:off x="2051050" y="0"/>
            <a:ext cx="52387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LALR(1) 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与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LR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97178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00E3A985-2E0E-4F3A-8F8B-29E7EFDF418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r>
              <a:rPr lang="zh-CN" altLang="en-US" sz="1400"/>
              <a:t> 页</a:t>
            </a:r>
          </a:p>
        </p:txBody>
      </p:sp>
      <p:sp>
        <p:nvSpPr>
          <p:cNvPr id="972829" name="Rectangle 29"/>
          <p:cNvSpPr>
            <a:spLocks noChangeArrowheads="1"/>
          </p:cNvSpPr>
          <p:nvPr/>
        </p:nvSpPr>
        <p:spPr bwMode="auto">
          <a:xfrm>
            <a:off x="1600200" y="5491163"/>
            <a:ext cx="604996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       0            #            ab#         S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       03          #a           b#          S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3        03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 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#ab        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# 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出错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</a:t>
            </a:r>
          </a:p>
        </p:txBody>
      </p:sp>
      <p:sp>
        <p:nvSpPr>
          <p:cNvPr id="97284" name="Line 30"/>
          <p:cNvSpPr>
            <a:spLocks noChangeShapeType="1"/>
          </p:cNvSpPr>
          <p:nvPr/>
        </p:nvSpPr>
        <p:spPr bwMode="auto">
          <a:xfrm>
            <a:off x="1311275" y="5491163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31"/>
          <p:cNvSpPr>
            <a:spLocks noChangeShapeType="1"/>
          </p:cNvSpPr>
          <p:nvPr/>
        </p:nvSpPr>
        <p:spPr bwMode="auto">
          <a:xfrm flipH="1">
            <a:off x="2319338" y="4953000"/>
            <a:ext cx="3175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32"/>
          <p:cNvSpPr>
            <a:spLocks noChangeShapeType="1"/>
          </p:cNvSpPr>
          <p:nvPr/>
        </p:nvSpPr>
        <p:spPr bwMode="auto">
          <a:xfrm>
            <a:off x="3541713" y="4953000"/>
            <a:ext cx="1587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33"/>
          <p:cNvSpPr>
            <a:spLocks noChangeShapeType="1"/>
          </p:cNvSpPr>
          <p:nvPr/>
        </p:nvSpPr>
        <p:spPr bwMode="auto">
          <a:xfrm>
            <a:off x="4760913" y="4953000"/>
            <a:ext cx="635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34"/>
          <p:cNvSpPr>
            <a:spLocks noChangeShapeType="1"/>
          </p:cNvSpPr>
          <p:nvPr/>
        </p:nvSpPr>
        <p:spPr bwMode="auto">
          <a:xfrm>
            <a:off x="6132513" y="4953000"/>
            <a:ext cx="3175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35"/>
          <p:cNvSpPr>
            <a:spLocks noChangeShapeType="1"/>
          </p:cNvSpPr>
          <p:nvPr/>
        </p:nvSpPr>
        <p:spPr bwMode="auto">
          <a:xfrm>
            <a:off x="1331913" y="4953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36"/>
          <p:cNvSpPr>
            <a:spLocks noChangeShapeType="1"/>
          </p:cNvSpPr>
          <p:nvPr/>
        </p:nvSpPr>
        <p:spPr bwMode="auto">
          <a:xfrm>
            <a:off x="1311275" y="671512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291" name="Group 46"/>
          <p:cNvGrpSpPr>
            <a:grpSpLocks/>
          </p:cNvGrpSpPr>
          <p:nvPr/>
        </p:nvGrpSpPr>
        <p:grpSpPr bwMode="auto">
          <a:xfrm>
            <a:off x="323850" y="476250"/>
            <a:ext cx="6119813" cy="4911725"/>
            <a:chOff x="204" y="314"/>
            <a:chExt cx="3855" cy="3094"/>
          </a:xfrm>
        </p:grpSpPr>
        <p:sp>
          <p:nvSpPr>
            <p:cNvPr id="97302" name="Line 5"/>
            <p:cNvSpPr>
              <a:spLocks noChangeShapeType="1"/>
            </p:cNvSpPr>
            <p:nvPr/>
          </p:nvSpPr>
          <p:spPr bwMode="auto">
            <a:xfrm>
              <a:off x="295" y="3067"/>
              <a:ext cx="3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3" name="Line 7"/>
            <p:cNvSpPr>
              <a:spLocks noChangeShapeType="1"/>
            </p:cNvSpPr>
            <p:nvPr/>
          </p:nvSpPr>
          <p:spPr bwMode="auto">
            <a:xfrm flipH="1">
              <a:off x="2562" y="646"/>
              <a:ext cx="0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4" name="Line 10"/>
            <p:cNvSpPr>
              <a:spLocks noChangeShapeType="1"/>
            </p:cNvSpPr>
            <p:nvPr/>
          </p:nvSpPr>
          <p:spPr bwMode="auto">
            <a:xfrm flipH="1">
              <a:off x="3198" y="889"/>
              <a:ext cx="6" cy="2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5" name="Text Box 12"/>
            <p:cNvSpPr txBox="1">
              <a:spLocks noChangeArrowheads="1"/>
            </p:cNvSpPr>
            <p:nvPr/>
          </p:nvSpPr>
          <p:spPr bwMode="auto">
            <a:xfrm>
              <a:off x="1519" y="646"/>
              <a:ext cx="8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ACTION</a:t>
              </a:r>
            </a:p>
          </p:txBody>
        </p:sp>
        <p:sp>
          <p:nvSpPr>
            <p:cNvPr id="97306" name="Text Box 13"/>
            <p:cNvSpPr txBox="1">
              <a:spLocks noChangeArrowheads="1"/>
            </p:cNvSpPr>
            <p:nvPr/>
          </p:nvSpPr>
          <p:spPr bwMode="auto">
            <a:xfrm>
              <a:off x="2971" y="646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GOTO</a:t>
              </a:r>
            </a:p>
          </p:txBody>
        </p:sp>
        <p:sp>
          <p:nvSpPr>
            <p:cNvPr id="97307" name="Text Box 14"/>
            <p:cNvSpPr txBox="1">
              <a:spLocks noChangeArrowheads="1"/>
            </p:cNvSpPr>
            <p:nvPr/>
          </p:nvSpPr>
          <p:spPr bwMode="auto">
            <a:xfrm>
              <a:off x="1101" y="85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</a:t>
              </a:r>
            </a:p>
          </p:txBody>
        </p:sp>
        <p:sp>
          <p:nvSpPr>
            <p:cNvPr id="97308" name="Text Box 15"/>
            <p:cNvSpPr txBox="1">
              <a:spLocks noChangeArrowheads="1"/>
            </p:cNvSpPr>
            <p:nvPr/>
          </p:nvSpPr>
          <p:spPr bwMode="auto">
            <a:xfrm>
              <a:off x="1565" y="8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  <p:sp>
          <p:nvSpPr>
            <p:cNvPr id="97309" name="Text Box 16"/>
            <p:cNvSpPr txBox="1">
              <a:spLocks noChangeArrowheads="1"/>
            </p:cNvSpPr>
            <p:nvPr/>
          </p:nvSpPr>
          <p:spPr bwMode="auto">
            <a:xfrm>
              <a:off x="2109" y="8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#</a:t>
              </a:r>
            </a:p>
          </p:txBody>
        </p:sp>
        <p:sp>
          <p:nvSpPr>
            <p:cNvPr id="97310" name="Text Box 17"/>
            <p:cNvSpPr txBox="1">
              <a:spLocks noChangeArrowheads="1"/>
            </p:cNvSpPr>
            <p:nvPr/>
          </p:nvSpPr>
          <p:spPr bwMode="auto">
            <a:xfrm>
              <a:off x="2835" y="8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S</a:t>
              </a:r>
            </a:p>
          </p:txBody>
        </p:sp>
        <p:sp>
          <p:nvSpPr>
            <p:cNvPr id="97311" name="Text Box 18"/>
            <p:cNvSpPr txBox="1">
              <a:spLocks noChangeArrowheads="1"/>
            </p:cNvSpPr>
            <p:nvPr/>
          </p:nvSpPr>
          <p:spPr bwMode="auto">
            <a:xfrm>
              <a:off x="3424" y="88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B</a:t>
              </a:r>
            </a:p>
          </p:txBody>
        </p:sp>
        <p:sp>
          <p:nvSpPr>
            <p:cNvPr id="97312" name="Text Box 19"/>
            <p:cNvSpPr txBox="1">
              <a:spLocks noChangeArrowheads="1"/>
            </p:cNvSpPr>
            <p:nvPr/>
          </p:nvSpPr>
          <p:spPr bwMode="auto">
            <a:xfrm>
              <a:off x="204" y="827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状态</a:t>
              </a:r>
            </a:p>
          </p:txBody>
        </p:sp>
        <p:sp>
          <p:nvSpPr>
            <p:cNvPr id="972820" name="Rectangle 20"/>
            <p:cNvSpPr>
              <a:spLocks noChangeArrowheads="1"/>
            </p:cNvSpPr>
            <p:nvPr/>
          </p:nvSpPr>
          <p:spPr bwMode="auto">
            <a:xfrm>
              <a:off x="249" y="1162"/>
              <a:ext cx="3810" cy="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zh-CN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   </a:t>
              </a: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S3         S4                            1          2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1                                     acc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2          S6         S7                                        5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3          S3         S4                                        8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1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          r3          r3</a:t>
              </a: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         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5                                       r1                          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6          S6         S7                                        9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7                                       </a:t>
              </a:r>
              <a:r>
                <a:rPr lang="en-US" altLang="zh-CN" sz="21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r3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8          r2          r2              </a:t>
              </a:r>
            </a:p>
            <a:p>
              <a:pPr marL="342900" indent="-34290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1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9                                       r2</a:t>
              </a:r>
            </a:p>
          </p:txBody>
        </p:sp>
        <p:sp>
          <p:nvSpPr>
            <p:cNvPr id="97314" name="Text Box 21"/>
            <p:cNvSpPr txBox="1">
              <a:spLocks noChangeArrowheads="1"/>
            </p:cNvSpPr>
            <p:nvPr/>
          </p:nvSpPr>
          <p:spPr bwMode="auto">
            <a:xfrm>
              <a:off x="521" y="314"/>
              <a:ext cx="20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 </a:t>
              </a:r>
              <a:r>
                <a:rPr lang="zh-CN" altLang="en-US" sz="2800"/>
                <a:t>例</a:t>
              </a:r>
              <a:r>
                <a:rPr lang="en-US" altLang="zh-CN" sz="2800"/>
                <a:t>1 </a:t>
              </a:r>
              <a:r>
                <a:rPr lang="zh-CN" altLang="en-US" sz="2800"/>
                <a:t>的</a:t>
              </a:r>
              <a:r>
                <a:rPr lang="en-US" altLang="zh-CN" sz="2800">
                  <a:ea typeface="楷体_GB2312" pitchFamily="49" charset="-122"/>
                </a:rPr>
                <a:t>LR(1</a:t>
              </a:r>
              <a:r>
                <a:rPr lang="en-US" altLang="zh-CN" sz="2800"/>
                <a:t>)</a:t>
              </a:r>
              <a:r>
                <a:rPr lang="zh-CN" altLang="en-US" sz="2800"/>
                <a:t>分析表</a:t>
              </a:r>
            </a:p>
          </p:txBody>
        </p:sp>
        <p:sp>
          <p:nvSpPr>
            <p:cNvPr id="97315" name="Line 22"/>
            <p:cNvSpPr>
              <a:spLocks noChangeShapeType="1"/>
            </p:cNvSpPr>
            <p:nvPr/>
          </p:nvSpPr>
          <p:spPr bwMode="auto">
            <a:xfrm flipH="1">
              <a:off x="1927" y="844"/>
              <a:ext cx="6" cy="2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Line 24"/>
            <p:cNvSpPr>
              <a:spLocks noChangeShapeType="1"/>
            </p:cNvSpPr>
            <p:nvPr/>
          </p:nvSpPr>
          <p:spPr bwMode="auto">
            <a:xfrm flipH="1">
              <a:off x="793" y="646"/>
              <a:ext cx="0" cy="2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7" name="Line 25"/>
            <p:cNvSpPr>
              <a:spLocks noChangeShapeType="1"/>
            </p:cNvSpPr>
            <p:nvPr/>
          </p:nvSpPr>
          <p:spPr bwMode="auto">
            <a:xfrm flipH="1">
              <a:off x="1383" y="844"/>
              <a:ext cx="6" cy="2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8" name="Line 26"/>
            <p:cNvSpPr>
              <a:spLocks noChangeShapeType="1"/>
            </p:cNvSpPr>
            <p:nvPr/>
          </p:nvSpPr>
          <p:spPr bwMode="auto">
            <a:xfrm>
              <a:off x="249" y="1162"/>
              <a:ext cx="3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9" name="Line 27"/>
            <p:cNvSpPr>
              <a:spLocks noChangeShapeType="1"/>
            </p:cNvSpPr>
            <p:nvPr/>
          </p:nvSpPr>
          <p:spPr bwMode="auto">
            <a:xfrm>
              <a:off x="793" y="889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Line 28"/>
            <p:cNvSpPr>
              <a:spLocks noChangeShapeType="1"/>
            </p:cNvSpPr>
            <p:nvPr/>
          </p:nvSpPr>
          <p:spPr bwMode="auto">
            <a:xfrm>
              <a:off x="295" y="691"/>
              <a:ext cx="3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1" name="Text Box 37"/>
            <p:cNvSpPr txBox="1">
              <a:spLocks noChangeArrowheads="1"/>
            </p:cNvSpPr>
            <p:nvPr/>
          </p:nvSpPr>
          <p:spPr bwMode="auto">
            <a:xfrm>
              <a:off x="887" y="312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步骤</a:t>
              </a:r>
            </a:p>
          </p:txBody>
        </p:sp>
      </p:grpSp>
      <p:sp>
        <p:nvSpPr>
          <p:cNvPr id="97292" name="Text Box 38"/>
          <p:cNvSpPr txBox="1">
            <a:spLocks noChangeArrowheads="1"/>
          </p:cNvSpPr>
          <p:nvPr/>
        </p:nvSpPr>
        <p:spPr bwMode="auto">
          <a:xfrm>
            <a:off x="2322513" y="5029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状态栈</a:t>
            </a:r>
          </a:p>
        </p:txBody>
      </p:sp>
      <p:sp>
        <p:nvSpPr>
          <p:cNvPr id="97293" name="Text Box 39"/>
          <p:cNvSpPr txBox="1">
            <a:spLocks noChangeArrowheads="1"/>
          </p:cNvSpPr>
          <p:nvPr/>
        </p:nvSpPr>
        <p:spPr bwMode="auto">
          <a:xfrm>
            <a:off x="3541713" y="5029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符号栈</a:t>
            </a:r>
          </a:p>
        </p:txBody>
      </p:sp>
      <p:sp>
        <p:nvSpPr>
          <p:cNvPr id="97294" name="Text Box 40"/>
          <p:cNvSpPr txBox="1">
            <a:spLocks noChangeArrowheads="1"/>
          </p:cNvSpPr>
          <p:nvPr/>
        </p:nvSpPr>
        <p:spPr bwMode="auto">
          <a:xfrm>
            <a:off x="4900613" y="5029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输入串</a:t>
            </a:r>
          </a:p>
        </p:txBody>
      </p:sp>
      <p:sp>
        <p:nvSpPr>
          <p:cNvPr id="97295" name="Text Box 41"/>
          <p:cNvSpPr txBox="1">
            <a:spLocks noChangeArrowheads="1"/>
          </p:cNvSpPr>
          <p:nvPr/>
        </p:nvSpPr>
        <p:spPr bwMode="auto">
          <a:xfrm>
            <a:off x="6132513" y="4994275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ACTION</a:t>
            </a:r>
            <a:endParaRPr lang="en-US" altLang="zh-CN" sz="2400" b="0"/>
          </a:p>
        </p:txBody>
      </p:sp>
      <p:sp>
        <p:nvSpPr>
          <p:cNvPr id="97296" name="Line 42"/>
          <p:cNvSpPr>
            <a:spLocks noChangeShapeType="1"/>
          </p:cNvSpPr>
          <p:nvPr/>
        </p:nvSpPr>
        <p:spPr bwMode="auto">
          <a:xfrm>
            <a:off x="7504113" y="4953000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Text Box 43"/>
          <p:cNvSpPr txBox="1">
            <a:spLocks noChangeArrowheads="1"/>
          </p:cNvSpPr>
          <p:nvPr/>
        </p:nvSpPr>
        <p:spPr bwMode="auto">
          <a:xfrm>
            <a:off x="7580313" y="5029200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GOTO</a:t>
            </a:r>
          </a:p>
        </p:txBody>
      </p:sp>
      <p:sp>
        <p:nvSpPr>
          <p:cNvPr id="97298" name="Rectangle 44"/>
          <p:cNvSpPr>
            <a:spLocks noChangeArrowheads="1"/>
          </p:cNvSpPr>
          <p:nvPr/>
        </p:nvSpPr>
        <p:spPr bwMode="auto">
          <a:xfrm>
            <a:off x="3419475" y="4437063"/>
            <a:ext cx="554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对输入串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ab#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LR(1)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分析的过程</a:t>
            </a:r>
          </a:p>
        </p:txBody>
      </p:sp>
      <p:sp>
        <p:nvSpPr>
          <p:cNvPr id="97299" name="Rectangle 45"/>
          <p:cNvSpPr>
            <a:spLocks noChangeArrowheads="1"/>
          </p:cNvSpPr>
          <p:nvPr/>
        </p:nvSpPr>
        <p:spPr bwMode="auto">
          <a:xfrm>
            <a:off x="0" y="0"/>
            <a:ext cx="6804025" cy="53340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1]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 S→BB   2) B→aB   3) B→b</a:t>
            </a:r>
          </a:p>
        </p:txBody>
      </p:sp>
      <p:sp>
        <p:nvSpPr>
          <p:cNvPr id="972848" name="AutoShape 48"/>
          <p:cNvSpPr>
            <a:spLocks noChangeArrowheads="1"/>
          </p:cNvSpPr>
          <p:nvPr/>
        </p:nvSpPr>
        <p:spPr bwMode="auto">
          <a:xfrm>
            <a:off x="3635375" y="1196975"/>
            <a:ext cx="5113338" cy="1223963"/>
          </a:xfrm>
          <a:prstGeom prst="wedgeEllipseCallout">
            <a:avLst>
              <a:gd name="adj1" fmla="val -53787"/>
              <a:gd name="adj2" fmla="val 98380"/>
            </a:avLst>
          </a:prstGeom>
          <a:solidFill>
            <a:srgbClr val="E5FEA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  <a:ea typeface="楷体_GB2312" pitchFamily="49" charset="-122"/>
              </a:rPr>
              <a:t>7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是同心集，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  <a:ea typeface="楷体_GB2312" pitchFamily="49" charset="-122"/>
              </a:rPr>
              <a:t>4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的向前搜索符只有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{a,b}</a:t>
            </a:r>
          </a:p>
        </p:txBody>
      </p:sp>
      <p:sp>
        <p:nvSpPr>
          <p:cNvPr id="972849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9" grpId="0" build="p" autoUpdateAnimBg="0"/>
      <p:bldP spid="972848" grpId="0" animBg="1"/>
      <p:bldP spid="9728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43931116-965B-4D3C-B409-9DB008458B5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r>
              <a:rPr lang="zh-CN" altLang="en-US" sz="1400"/>
              <a:t> 页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6192837" cy="32845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zh-CN" sz="2400" dirty="0"/>
              <a:t>0        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3,6     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4,7               </a:t>
            </a:r>
            <a:r>
              <a:rPr lang="en-US" altLang="zh-CN" sz="2400" baseline="-25000" dirty="0"/>
              <a:t>       </a:t>
            </a:r>
            <a:r>
              <a:rPr lang="en-US" altLang="en-US" sz="2400" dirty="0"/>
              <a:t>1       2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dirty="0"/>
              <a:t>1                           acc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dirty="0"/>
              <a:t>2         S</a:t>
            </a:r>
            <a:r>
              <a:rPr lang="en-US" altLang="en-US" sz="2400" baseline="-25000" dirty="0"/>
              <a:t>3,6    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4,7                                    </a:t>
            </a:r>
            <a:r>
              <a:rPr lang="en-US" altLang="zh-CN" sz="2400" baseline="-25000" dirty="0"/>
              <a:t> </a:t>
            </a:r>
            <a:r>
              <a:rPr lang="en-US" altLang="en-US" sz="2400" dirty="0"/>
              <a:t>5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dirty="0"/>
              <a:t>3,6      S</a:t>
            </a:r>
            <a:r>
              <a:rPr lang="en-US" altLang="en-US" sz="2400" baseline="-25000" dirty="0"/>
              <a:t>3,6     </a:t>
            </a:r>
            <a:r>
              <a:rPr lang="en-US" altLang="en-US" sz="2400" dirty="0"/>
              <a:t>S</a:t>
            </a:r>
            <a:r>
              <a:rPr lang="en-US" altLang="en-US" sz="2400" baseline="-25000" dirty="0"/>
              <a:t>4,7                                    </a:t>
            </a:r>
            <a:r>
              <a:rPr lang="en-US" altLang="zh-CN" sz="2400" baseline="-25000" dirty="0"/>
              <a:t> </a:t>
            </a:r>
            <a:r>
              <a:rPr lang="en-US" altLang="en-US" sz="2400" dirty="0"/>
              <a:t>8,9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b="1" dirty="0">
                <a:solidFill>
                  <a:srgbClr val="FFFF00"/>
                </a:solidFill>
              </a:rPr>
              <a:t>4,7</a:t>
            </a: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rgbClr val="E5FEAE"/>
                </a:solidFill>
              </a:rPr>
              <a:t>r</a:t>
            </a:r>
            <a:r>
              <a:rPr lang="en-US" altLang="en-US" sz="2400" baseline="-25000" dirty="0">
                <a:solidFill>
                  <a:srgbClr val="E5FEAE"/>
                </a:solidFill>
              </a:rPr>
              <a:t>3         </a:t>
            </a:r>
            <a:r>
              <a:rPr lang="en-US" altLang="zh-CN" sz="2400" baseline="-25000" dirty="0">
                <a:solidFill>
                  <a:srgbClr val="E5FEAE"/>
                </a:solidFill>
              </a:rPr>
              <a:t> </a:t>
            </a:r>
            <a:r>
              <a:rPr lang="en-US" altLang="en-US" sz="2400" dirty="0" err="1">
                <a:solidFill>
                  <a:srgbClr val="E5FEAE"/>
                </a:solidFill>
              </a:rPr>
              <a:t>r</a:t>
            </a:r>
            <a:r>
              <a:rPr lang="en-US" altLang="en-US" sz="2400" baseline="-25000" dirty="0" err="1">
                <a:solidFill>
                  <a:srgbClr val="E5FEAE"/>
                </a:solidFill>
              </a:rPr>
              <a:t>3</a:t>
            </a:r>
            <a:r>
              <a:rPr lang="en-US" altLang="en-US" sz="2400" baseline="-25000" dirty="0">
                <a:solidFill>
                  <a:srgbClr val="E5FEAE"/>
                </a:solidFill>
              </a:rPr>
              <a:t>          </a:t>
            </a:r>
            <a:r>
              <a:rPr lang="en-US" altLang="en-US" sz="2400" baseline="-25000" dirty="0">
                <a:solidFill>
                  <a:srgbClr val="FF00FF"/>
                </a:solidFill>
              </a:rPr>
              <a:t> </a:t>
            </a:r>
            <a:r>
              <a:rPr lang="en-US" altLang="en-US" sz="2400" dirty="0" err="1">
                <a:solidFill>
                  <a:srgbClr val="FF00FF"/>
                </a:solidFill>
              </a:rPr>
              <a:t>r</a:t>
            </a:r>
            <a:r>
              <a:rPr lang="en-US" altLang="en-US" sz="2400" baseline="-25000" dirty="0" err="1">
                <a:solidFill>
                  <a:srgbClr val="FF00FF"/>
                </a:solidFill>
              </a:rPr>
              <a:t>3</a:t>
            </a:r>
            <a:endParaRPr lang="en-US" altLang="en-US" sz="2400" baseline="-25000" dirty="0">
              <a:solidFill>
                <a:srgbClr val="FF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dirty="0"/>
              <a:t>5                            r</a:t>
            </a:r>
            <a:r>
              <a:rPr lang="en-US" altLang="en-US" sz="2400" baseline="-25000" dirty="0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dirty="0"/>
              <a:t>8,9      r</a:t>
            </a:r>
            <a:r>
              <a:rPr lang="en-US" altLang="en-US" sz="2400" baseline="-25000" dirty="0"/>
              <a:t>2        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baseline="-25000" dirty="0"/>
              <a:t>         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endParaRPr lang="en-US" altLang="zh-CN" sz="2400" baseline="-25000" dirty="0"/>
          </a:p>
        </p:txBody>
      </p:sp>
      <p:sp>
        <p:nvSpPr>
          <p:cNvPr id="98308" name="Line 5"/>
          <p:cNvSpPr>
            <a:spLocks noChangeShapeType="1"/>
          </p:cNvSpPr>
          <p:nvPr/>
        </p:nvSpPr>
        <p:spPr bwMode="auto">
          <a:xfrm>
            <a:off x="0" y="3933825"/>
            <a:ext cx="500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Text Box 13"/>
          <p:cNvSpPr txBox="1">
            <a:spLocks noChangeArrowheads="1"/>
          </p:cNvSpPr>
          <p:nvPr/>
        </p:nvSpPr>
        <p:spPr bwMode="auto">
          <a:xfrm>
            <a:off x="1439863" y="11239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98310" name="Text Box 14"/>
          <p:cNvSpPr txBox="1">
            <a:spLocks noChangeArrowheads="1"/>
          </p:cNvSpPr>
          <p:nvPr/>
        </p:nvSpPr>
        <p:spPr bwMode="auto">
          <a:xfrm>
            <a:off x="2160588" y="1123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98311" name="Text Box 15"/>
          <p:cNvSpPr txBox="1">
            <a:spLocks noChangeArrowheads="1"/>
          </p:cNvSpPr>
          <p:nvPr/>
        </p:nvSpPr>
        <p:spPr bwMode="auto">
          <a:xfrm>
            <a:off x="2952750" y="1123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#</a:t>
            </a:r>
          </a:p>
        </p:txBody>
      </p:sp>
      <p:sp>
        <p:nvSpPr>
          <p:cNvPr id="98312" name="Text Box 16"/>
          <p:cNvSpPr txBox="1">
            <a:spLocks noChangeArrowheads="1"/>
          </p:cNvSpPr>
          <p:nvPr/>
        </p:nvSpPr>
        <p:spPr bwMode="auto">
          <a:xfrm>
            <a:off x="3600450" y="11239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S</a:t>
            </a:r>
          </a:p>
        </p:txBody>
      </p:sp>
      <p:sp>
        <p:nvSpPr>
          <p:cNvPr id="98313" name="Text Box 17"/>
          <p:cNvSpPr txBox="1">
            <a:spLocks noChangeArrowheads="1"/>
          </p:cNvSpPr>
          <p:nvPr/>
        </p:nvSpPr>
        <p:spPr bwMode="auto">
          <a:xfrm>
            <a:off x="4392613" y="11239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98314" name="Text Box 18"/>
          <p:cNvSpPr txBox="1">
            <a:spLocks noChangeArrowheads="1"/>
          </p:cNvSpPr>
          <p:nvPr/>
        </p:nvSpPr>
        <p:spPr bwMode="auto">
          <a:xfrm>
            <a:off x="1655763" y="765175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ACTION</a:t>
            </a:r>
          </a:p>
        </p:txBody>
      </p:sp>
      <p:sp>
        <p:nvSpPr>
          <p:cNvPr id="98315" name="Text Box 19"/>
          <p:cNvSpPr txBox="1">
            <a:spLocks noChangeArrowheads="1"/>
          </p:cNvSpPr>
          <p:nvPr/>
        </p:nvSpPr>
        <p:spPr bwMode="auto">
          <a:xfrm>
            <a:off x="3887788" y="83661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GOTO</a:t>
            </a:r>
          </a:p>
        </p:txBody>
      </p:sp>
      <p:sp>
        <p:nvSpPr>
          <p:cNvPr id="98316" name="Text Box 20"/>
          <p:cNvSpPr txBox="1">
            <a:spLocks noChangeArrowheads="1"/>
          </p:cNvSpPr>
          <p:nvPr/>
        </p:nvSpPr>
        <p:spPr bwMode="auto">
          <a:xfrm>
            <a:off x="273050" y="1055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</a:p>
        </p:txBody>
      </p:sp>
      <p:sp>
        <p:nvSpPr>
          <p:cNvPr id="98317" name="Text Box 21"/>
          <p:cNvSpPr txBox="1">
            <a:spLocks noChangeArrowheads="1"/>
          </p:cNvSpPr>
          <p:nvPr/>
        </p:nvSpPr>
        <p:spPr bwMode="auto">
          <a:xfrm>
            <a:off x="250825" y="404813"/>
            <a:ext cx="3906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例</a:t>
            </a:r>
            <a:r>
              <a:rPr lang="en-US" altLang="zh-CN" sz="2800">
                <a:ea typeface="楷体_GB2312" pitchFamily="49" charset="-122"/>
              </a:rPr>
              <a:t>7.1 </a:t>
            </a:r>
            <a:r>
              <a:rPr lang="zh-CN" altLang="en-US" sz="2800">
                <a:ea typeface="楷体_GB2312" pitchFamily="49" charset="-122"/>
              </a:rPr>
              <a:t>的</a:t>
            </a:r>
            <a:r>
              <a:rPr lang="en-US" altLang="en-US" sz="2800">
                <a:ea typeface="楷体_GB2312" pitchFamily="49" charset="-122"/>
              </a:rPr>
              <a:t>LALR(1)</a:t>
            </a:r>
            <a:r>
              <a:rPr lang="zh-CN" altLang="en-US" sz="2800">
                <a:ea typeface="楷体_GB2312" pitchFamily="49" charset="-122"/>
              </a:rPr>
              <a:t>分析表</a:t>
            </a:r>
          </a:p>
        </p:txBody>
      </p:sp>
      <p:sp>
        <p:nvSpPr>
          <p:cNvPr id="98318" name="Line 23"/>
          <p:cNvSpPr>
            <a:spLocks noChangeShapeType="1"/>
          </p:cNvSpPr>
          <p:nvPr/>
        </p:nvSpPr>
        <p:spPr bwMode="auto">
          <a:xfrm>
            <a:off x="1152525" y="1196975"/>
            <a:ext cx="39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25"/>
          <p:cNvSpPr>
            <a:spLocks noChangeShapeType="1"/>
          </p:cNvSpPr>
          <p:nvPr/>
        </p:nvSpPr>
        <p:spPr bwMode="auto">
          <a:xfrm>
            <a:off x="0" y="1557338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26"/>
          <p:cNvSpPr>
            <a:spLocks noChangeShapeType="1"/>
          </p:cNvSpPr>
          <p:nvPr/>
        </p:nvSpPr>
        <p:spPr bwMode="auto">
          <a:xfrm>
            <a:off x="0" y="836613"/>
            <a:ext cx="5148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Rectangle 44"/>
          <p:cNvSpPr>
            <a:spLocks noGrp="1" noChangeArrowheads="1"/>
          </p:cNvSpPr>
          <p:nvPr>
            <p:ph type="title"/>
          </p:nvPr>
        </p:nvSpPr>
        <p:spPr>
          <a:xfrm>
            <a:off x="3276600" y="3789363"/>
            <a:ext cx="5661025" cy="820737"/>
          </a:xfrm>
          <a:noFill/>
        </p:spPr>
        <p:txBody>
          <a:bodyPr/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对输入串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ab#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LA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LR(1)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分析的过程</a:t>
            </a:r>
          </a:p>
        </p:txBody>
      </p:sp>
      <p:sp>
        <p:nvSpPr>
          <p:cNvPr id="973869" name="Rectangle 45"/>
          <p:cNvSpPr>
            <a:spLocks noChangeArrowheads="1"/>
          </p:cNvSpPr>
          <p:nvPr/>
        </p:nvSpPr>
        <p:spPr bwMode="auto">
          <a:xfrm>
            <a:off x="1511300" y="4913313"/>
            <a:ext cx="76327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1    0                  #           ab#         S</a:t>
            </a:r>
            <a:r>
              <a:rPr lang="en-US" altLang="zh-CN" sz="24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3,6</a:t>
            </a: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2    0(3,6)          #a          b#          S</a:t>
            </a:r>
            <a:r>
              <a:rPr lang="en-US" altLang="zh-CN" sz="24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4,7</a:t>
            </a:r>
            <a:endParaRPr lang="en-US" altLang="zh-CN" sz="2400" b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3    0(3,6)(4,7)  #ab         #          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rgbClr val="FF00FF"/>
                </a:solidFill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(8,9)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4    0(3,6)(8,9)  #aB        #           </a:t>
            </a:r>
            <a:r>
              <a:rPr lang="en-US" altLang="zh-CN" sz="2400">
                <a:solidFill>
                  <a:srgbClr val="FF00FF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rgbClr val="FF00FF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2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5    0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#B      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#</a:t>
            </a: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出错</a:t>
            </a:r>
          </a:p>
        </p:txBody>
      </p:sp>
      <p:sp>
        <p:nvSpPr>
          <p:cNvPr id="98323" name="Line 46"/>
          <p:cNvSpPr>
            <a:spLocks noChangeShapeType="1"/>
          </p:cNvSpPr>
          <p:nvPr/>
        </p:nvSpPr>
        <p:spPr bwMode="auto">
          <a:xfrm>
            <a:off x="1511300" y="4913313"/>
            <a:ext cx="712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4" name="Line 47"/>
          <p:cNvSpPr>
            <a:spLocks noChangeShapeType="1"/>
          </p:cNvSpPr>
          <p:nvPr/>
        </p:nvSpPr>
        <p:spPr bwMode="auto">
          <a:xfrm>
            <a:off x="1439863" y="6642100"/>
            <a:ext cx="712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Text Box 48"/>
          <p:cNvSpPr txBox="1">
            <a:spLocks noChangeArrowheads="1"/>
          </p:cNvSpPr>
          <p:nvPr/>
        </p:nvSpPr>
        <p:spPr bwMode="auto">
          <a:xfrm>
            <a:off x="1403350" y="44370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步骤</a:t>
            </a:r>
          </a:p>
        </p:txBody>
      </p:sp>
      <p:sp>
        <p:nvSpPr>
          <p:cNvPr id="98326" name="Text Box 49"/>
          <p:cNvSpPr txBox="1">
            <a:spLocks noChangeArrowheads="1"/>
          </p:cNvSpPr>
          <p:nvPr/>
        </p:nvSpPr>
        <p:spPr bwMode="auto">
          <a:xfrm>
            <a:off x="2519363" y="44815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状态栈</a:t>
            </a:r>
          </a:p>
        </p:txBody>
      </p:sp>
      <p:sp>
        <p:nvSpPr>
          <p:cNvPr id="98327" name="Text Box 50"/>
          <p:cNvSpPr txBox="1">
            <a:spLocks noChangeArrowheads="1"/>
          </p:cNvSpPr>
          <p:nvPr/>
        </p:nvSpPr>
        <p:spPr bwMode="auto">
          <a:xfrm>
            <a:off x="3743325" y="44815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符号栈</a:t>
            </a:r>
          </a:p>
        </p:txBody>
      </p:sp>
      <p:sp>
        <p:nvSpPr>
          <p:cNvPr id="98328" name="Text Box 51"/>
          <p:cNvSpPr txBox="1">
            <a:spLocks noChangeArrowheads="1"/>
          </p:cNvSpPr>
          <p:nvPr/>
        </p:nvSpPr>
        <p:spPr bwMode="auto">
          <a:xfrm>
            <a:off x="4824413" y="44815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/>
              <a:t>输入串</a:t>
            </a:r>
          </a:p>
        </p:txBody>
      </p:sp>
      <p:sp>
        <p:nvSpPr>
          <p:cNvPr id="98329" name="Text Box 52"/>
          <p:cNvSpPr txBox="1">
            <a:spLocks noChangeArrowheads="1"/>
          </p:cNvSpPr>
          <p:nvPr/>
        </p:nvSpPr>
        <p:spPr bwMode="auto">
          <a:xfrm>
            <a:off x="5759450" y="4481513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ACTION</a:t>
            </a:r>
            <a:endParaRPr lang="en-US" altLang="zh-CN" sz="2400" b="0"/>
          </a:p>
        </p:txBody>
      </p:sp>
      <p:sp>
        <p:nvSpPr>
          <p:cNvPr id="98330" name="Line 53"/>
          <p:cNvSpPr>
            <a:spLocks noChangeShapeType="1"/>
          </p:cNvSpPr>
          <p:nvPr/>
        </p:nvSpPr>
        <p:spPr bwMode="auto">
          <a:xfrm>
            <a:off x="6983413" y="4481513"/>
            <a:ext cx="1587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1" name="Text Box 54"/>
          <p:cNvSpPr txBox="1">
            <a:spLocks noChangeArrowheads="1"/>
          </p:cNvSpPr>
          <p:nvPr/>
        </p:nvSpPr>
        <p:spPr bwMode="auto">
          <a:xfrm>
            <a:off x="7127875" y="448151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GOTO</a:t>
            </a:r>
          </a:p>
        </p:txBody>
      </p:sp>
      <p:sp>
        <p:nvSpPr>
          <p:cNvPr id="98332" name="Line 55"/>
          <p:cNvSpPr>
            <a:spLocks noChangeShapeType="1"/>
          </p:cNvSpPr>
          <p:nvPr/>
        </p:nvSpPr>
        <p:spPr bwMode="auto">
          <a:xfrm>
            <a:off x="2159000" y="4481513"/>
            <a:ext cx="1588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3" name="Line 56"/>
          <p:cNvSpPr>
            <a:spLocks noChangeShapeType="1"/>
          </p:cNvSpPr>
          <p:nvPr/>
        </p:nvSpPr>
        <p:spPr bwMode="auto">
          <a:xfrm>
            <a:off x="3740150" y="4498975"/>
            <a:ext cx="3175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4" name="Line 57"/>
          <p:cNvSpPr>
            <a:spLocks noChangeShapeType="1"/>
          </p:cNvSpPr>
          <p:nvPr/>
        </p:nvSpPr>
        <p:spPr bwMode="auto">
          <a:xfrm>
            <a:off x="4751388" y="4552950"/>
            <a:ext cx="1587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5" name="Line 58"/>
          <p:cNvSpPr>
            <a:spLocks noChangeShapeType="1"/>
          </p:cNvSpPr>
          <p:nvPr/>
        </p:nvSpPr>
        <p:spPr bwMode="auto">
          <a:xfrm>
            <a:off x="5832475" y="4552950"/>
            <a:ext cx="15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6" name="Line 59"/>
          <p:cNvSpPr>
            <a:spLocks noChangeShapeType="1"/>
          </p:cNvSpPr>
          <p:nvPr/>
        </p:nvSpPr>
        <p:spPr bwMode="auto">
          <a:xfrm>
            <a:off x="1511300" y="4481513"/>
            <a:ext cx="712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7" name="Rectangle 60"/>
          <p:cNvSpPr>
            <a:spLocks noChangeArrowheads="1"/>
          </p:cNvSpPr>
          <p:nvPr/>
        </p:nvSpPr>
        <p:spPr bwMode="auto">
          <a:xfrm>
            <a:off x="0" y="0"/>
            <a:ext cx="6480175" cy="476250"/>
          </a:xfrm>
          <a:prstGeom prst="rect">
            <a:avLst/>
          </a:prstGeom>
          <a:solidFill>
            <a:srgbClr val="F8D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1]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文法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 S→BB  2) B→aB   3) B→b</a:t>
            </a:r>
          </a:p>
        </p:txBody>
      </p:sp>
      <p:sp>
        <p:nvSpPr>
          <p:cNvPr id="98338" name="Line 61"/>
          <p:cNvSpPr>
            <a:spLocks noChangeShapeType="1"/>
          </p:cNvSpPr>
          <p:nvPr/>
        </p:nvSpPr>
        <p:spPr bwMode="auto">
          <a:xfrm>
            <a:off x="4067175" y="1268413"/>
            <a:ext cx="0" cy="266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9" name="Line 62"/>
          <p:cNvSpPr>
            <a:spLocks noChangeShapeType="1"/>
          </p:cNvSpPr>
          <p:nvPr/>
        </p:nvSpPr>
        <p:spPr bwMode="auto">
          <a:xfrm>
            <a:off x="1908175" y="119697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0" name="Line 64"/>
          <p:cNvSpPr>
            <a:spLocks noChangeShapeType="1"/>
          </p:cNvSpPr>
          <p:nvPr/>
        </p:nvSpPr>
        <p:spPr bwMode="auto">
          <a:xfrm>
            <a:off x="3348038" y="83661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1" name="Line 65"/>
          <p:cNvSpPr>
            <a:spLocks noChangeShapeType="1"/>
          </p:cNvSpPr>
          <p:nvPr/>
        </p:nvSpPr>
        <p:spPr bwMode="auto">
          <a:xfrm>
            <a:off x="2627313" y="119697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2" name="Line 67"/>
          <p:cNvSpPr>
            <a:spLocks noChangeShapeType="1"/>
          </p:cNvSpPr>
          <p:nvPr/>
        </p:nvSpPr>
        <p:spPr bwMode="auto">
          <a:xfrm>
            <a:off x="1187450" y="83661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3" name="Text Box 69"/>
          <p:cNvSpPr txBox="1">
            <a:spLocks noChangeArrowheads="1"/>
          </p:cNvSpPr>
          <p:nvPr/>
        </p:nvSpPr>
        <p:spPr bwMode="auto">
          <a:xfrm>
            <a:off x="4427538" y="7605713"/>
            <a:ext cx="41767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36000" bIns="10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zh-CN" sz="2000">
              <a:ea typeface="楷体_GB2312" pitchFamily="49" charset="-122"/>
            </a:endParaRPr>
          </a:p>
        </p:txBody>
      </p:sp>
      <p:sp>
        <p:nvSpPr>
          <p:cNvPr id="973894" name="AutoShape 70"/>
          <p:cNvSpPr>
            <a:spLocks noChangeArrowheads="1"/>
          </p:cNvSpPr>
          <p:nvPr/>
        </p:nvSpPr>
        <p:spPr bwMode="auto">
          <a:xfrm>
            <a:off x="3492500" y="620713"/>
            <a:ext cx="5651500" cy="1368425"/>
          </a:xfrm>
          <a:prstGeom prst="wedgeEllipseCallout">
            <a:avLst>
              <a:gd name="adj1" fmla="val -58991"/>
              <a:gd name="adj2" fmla="val 123667"/>
            </a:avLst>
          </a:prstGeom>
          <a:solidFill>
            <a:srgbClr val="E5FEA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36000" bIns="10800"/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  <a:ea typeface="楷体_GB2312" pitchFamily="49" charset="-122"/>
              </a:rPr>
              <a:t>4,7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的搜索符集变为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{a,b,#},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集合扩大了，发现错误的时间也推迟了。</a:t>
            </a:r>
          </a:p>
        </p:txBody>
      </p:sp>
      <p:sp>
        <p:nvSpPr>
          <p:cNvPr id="973895" name="AutoShape 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rgbClr val="0D1CA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69" grpId="0" build="p" autoUpdateAnimBg="0"/>
      <p:bldP spid="973894" grpId="0" animBg="1"/>
      <p:bldP spid="97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第 </a:t>
            </a:r>
            <a:fld id="{B794FEE6-1D26-4D45-9E40-BDC0A093380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zh-CN" altLang="en-US" sz="1400"/>
              <a:t> 页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838200" y="304800"/>
            <a:ext cx="7467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(Left-Right)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分析法含义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57175" y="1524000"/>
            <a:ext cx="8191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4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一种特定的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移进－归约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实现技术</a:t>
            </a:r>
          </a:p>
          <a:p>
            <a:pPr marL="457200" indent="-457200" eaLnBrk="1" hangingPunct="1">
              <a:lnSpc>
                <a:spcPct val="14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LR(k)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分析法可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LR(k)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文法产生的语言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4020" name="AutoShape 4"/>
          <p:cNvSpPr>
            <a:spLocks/>
          </p:cNvSpPr>
          <p:nvPr/>
        </p:nvSpPr>
        <p:spPr bwMode="auto">
          <a:xfrm>
            <a:off x="2884488" y="3368675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64583"/>
              <a:gd name="adj4" fmla="val 122569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4021" name="AutoShape 5"/>
          <p:cNvSpPr>
            <a:spLocks/>
          </p:cNvSpPr>
          <p:nvPr/>
        </p:nvSpPr>
        <p:spPr bwMode="auto">
          <a:xfrm>
            <a:off x="990600" y="4495800"/>
            <a:ext cx="914400" cy="609600"/>
          </a:xfrm>
          <a:prstGeom prst="borderCallout2">
            <a:avLst>
              <a:gd name="adj1" fmla="val 18750"/>
              <a:gd name="adj2" fmla="val 108333"/>
              <a:gd name="adj3" fmla="val 18750"/>
              <a:gd name="adj4" fmla="val 221009"/>
              <a:gd name="adj5" fmla="val -251824"/>
              <a:gd name="adj6" fmla="val 337676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4024" name="AutoShape 8"/>
          <p:cNvSpPr>
            <a:spLocks/>
          </p:cNvSpPr>
          <p:nvPr/>
        </p:nvSpPr>
        <p:spPr bwMode="auto">
          <a:xfrm>
            <a:off x="1676400" y="4343400"/>
            <a:ext cx="7134225" cy="441325"/>
          </a:xfrm>
          <a:prstGeom prst="accentBorderCallout1">
            <a:avLst>
              <a:gd name="adj1" fmla="val 25898"/>
              <a:gd name="adj2" fmla="val -1069"/>
              <a:gd name="adj3" fmla="val -319426"/>
              <a:gd name="adj4" fmla="val -6944"/>
            </a:avLst>
          </a:prstGeom>
          <a:solidFill>
            <a:srgbClr val="D9FFFF"/>
          </a:solidFill>
          <a:ln w="9525">
            <a:solidFill>
              <a:srgbClr val="E5FEAE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：最右推导对应的</a:t>
            </a:r>
            <a:r>
              <a:rPr lang="zh-CN" altLang="en-US" sz="2400">
                <a:solidFill>
                  <a:srgbClr val="CC3300"/>
                </a:solidFill>
                <a:latin typeface="宋体" panose="02010600030101010101" pitchFamily="2" charset="-122"/>
              </a:rPr>
              <a:t>最左归约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反序完成最右推导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54026" name="AutoShape 10"/>
          <p:cNvSpPr>
            <a:spLocks/>
          </p:cNvSpPr>
          <p:nvPr/>
        </p:nvSpPr>
        <p:spPr bwMode="auto">
          <a:xfrm>
            <a:off x="1004888" y="5414963"/>
            <a:ext cx="4143375" cy="452437"/>
          </a:xfrm>
          <a:prstGeom prst="accentBorderCallout1">
            <a:avLst>
              <a:gd name="adj1" fmla="val 25264"/>
              <a:gd name="adj2" fmla="val -1838"/>
              <a:gd name="adj3" fmla="val -536139"/>
              <a:gd name="adj4" fmla="val -1838"/>
            </a:avLst>
          </a:prstGeom>
          <a:solidFill>
            <a:srgbClr val="D9FFFF"/>
          </a:solidFill>
          <a:ln w="9525">
            <a:solidFill>
              <a:srgbClr val="E5FEAE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>
                <a:solidFill>
                  <a:srgbClr val="CC3300"/>
                </a:solidFill>
                <a:latin typeface="宋体" panose="02010600030101010101" pitchFamily="2" charset="-122"/>
              </a:rPr>
              <a:t>从左到右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扫描输入符号</a:t>
            </a:r>
          </a:p>
        </p:txBody>
      </p:sp>
      <p:sp>
        <p:nvSpPr>
          <p:cNvPr id="854027" name="AutoShape 11"/>
          <p:cNvSpPr>
            <a:spLocks/>
          </p:cNvSpPr>
          <p:nvPr/>
        </p:nvSpPr>
        <p:spPr bwMode="auto">
          <a:xfrm>
            <a:off x="2049463" y="3179763"/>
            <a:ext cx="4122737" cy="609600"/>
          </a:xfrm>
          <a:prstGeom prst="accentBorderCallout1">
            <a:avLst>
              <a:gd name="adj1" fmla="val 18750"/>
              <a:gd name="adj2" fmla="val -1847"/>
              <a:gd name="adj3" fmla="val -31250"/>
              <a:gd name="adj4" fmla="val -12398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4028" name="AutoShape 12"/>
          <p:cNvSpPr>
            <a:spLocks/>
          </p:cNvSpPr>
          <p:nvPr/>
        </p:nvSpPr>
        <p:spPr bwMode="auto">
          <a:xfrm>
            <a:off x="1828800" y="3429000"/>
            <a:ext cx="5048250" cy="431800"/>
          </a:xfrm>
          <a:prstGeom prst="accentBorderCallout1">
            <a:avLst>
              <a:gd name="adj1" fmla="val 26472"/>
              <a:gd name="adj2" fmla="val -1509"/>
              <a:gd name="adj3" fmla="val -105148"/>
              <a:gd name="adj4" fmla="val -5472"/>
            </a:avLst>
          </a:prstGeom>
          <a:solidFill>
            <a:srgbClr val="D9FFFF"/>
          </a:solidFill>
          <a:ln w="9525">
            <a:solidFill>
              <a:srgbClr val="E5FEAE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：超前</a:t>
            </a:r>
            <a:r>
              <a:rPr lang="zh-CN" altLang="en-US" sz="2400">
                <a:solidFill>
                  <a:srgbClr val="CC3300"/>
                </a:solidFill>
                <a:latin typeface="宋体" panose="02010600030101010101" pitchFamily="2" charset="-122"/>
              </a:rPr>
              <a:t>读入句柄以右的</a:t>
            </a:r>
            <a:r>
              <a:rPr lang="en-US" altLang="zh-CN" sz="2400">
                <a:solidFill>
                  <a:srgbClr val="CC3300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rgbClr val="CC3300"/>
                </a:solidFill>
                <a:latin typeface="宋体" panose="02010600030101010101" pitchFamily="2" charset="-122"/>
              </a:rPr>
              <a:t>个符号</a:t>
            </a: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854030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5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4" grpId="0" animBg="1" autoUpdateAnimBg="0"/>
      <p:bldP spid="854026" grpId="0" animBg="1" autoUpdateAnimBg="0"/>
      <p:bldP spid="854028" grpId="0" animBg="1" autoUpdateAnimBg="0"/>
      <p:bldP spid="8540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006" y="59620"/>
            <a:ext cx="4495800" cy="60960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r>
              <a:rPr lang="zh-CN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器模型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403350" y="1196975"/>
            <a:ext cx="6324600" cy="4410075"/>
            <a:chOff x="768" y="1104"/>
            <a:chExt cx="3984" cy="2778"/>
          </a:xfrm>
        </p:grpSpPr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2208" y="1968"/>
              <a:ext cx="912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总控程序</a:t>
              </a:r>
            </a:p>
          </p:txBody>
        </p:sp>
        <p:sp>
          <p:nvSpPr>
            <p:cNvPr id="15368" name="Line 5"/>
            <p:cNvSpPr>
              <a:spLocks noChangeShapeType="1"/>
            </p:cNvSpPr>
            <p:nvPr/>
          </p:nvSpPr>
          <p:spPr bwMode="auto">
            <a:xfrm>
              <a:off x="3120" y="220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3696" y="206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output</a:t>
              </a:r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 flipV="1">
              <a:off x="2640" y="153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2496" y="153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>
              <a:off x="2496" y="11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>
              <a:off x="2496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Text Box 11"/>
            <p:cNvSpPr txBox="1">
              <a:spLocks noChangeArrowheads="1"/>
            </p:cNvSpPr>
            <p:nvPr/>
          </p:nvSpPr>
          <p:spPr bwMode="auto">
            <a:xfrm>
              <a:off x="2592" y="115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Input#</a:t>
              </a: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960" y="1536"/>
              <a:ext cx="288" cy="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Sn</a:t>
              </a: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248" y="1536"/>
              <a:ext cx="288" cy="72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 err="1">
                  <a:solidFill>
                    <a:schemeClr val="bg2"/>
                  </a:solidFill>
                </a:rPr>
                <a:t>X</a:t>
              </a:r>
              <a:r>
                <a:rPr lang="en-US" altLang="zh-CN" sz="2400" b="0" baseline="-25000" dirty="0" err="1">
                  <a:solidFill>
                    <a:schemeClr val="bg2"/>
                  </a:solidFill>
                </a:rPr>
                <a:t>m</a:t>
              </a:r>
              <a:endParaRPr lang="en-US" altLang="zh-CN" sz="2400" b="0" dirty="0">
                <a:solidFill>
                  <a:schemeClr val="bg2"/>
                </a:solidFill>
              </a:endParaRPr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960" y="2256"/>
              <a:ext cx="288" cy="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S1</a:t>
              </a:r>
            </a:p>
          </p:txBody>
        </p:sp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1248" y="2256"/>
              <a:ext cx="288" cy="72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X1</a:t>
              </a:r>
            </a:p>
          </p:txBody>
        </p:sp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960" y="2976"/>
              <a:ext cx="288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S0</a:t>
              </a:r>
            </a:p>
          </p:txBody>
        </p:sp>
        <p:sp>
          <p:nvSpPr>
            <p:cNvPr id="15380" name="Rectangle 17"/>
            <p:cNvSpPr>
              <a:spLocks noChangeArrowheads="1"/>
            </p:cNvSpPr>
            <p:nvPr/>
          </p:nvSpPr>
          <p:spPr bwMode="auto">
            <a:xfrm>
              <a:off x="1248" y="2976"/>
              <a:ext cx="288" cy="24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#</a:t>
              </a:r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 flipV="1">
              <a:off x="960" y="12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Text Box 20"/>
            <p:cNvSpPr txBox="1">
              <a:spLocks noChangeArrowheads="1"/>
            </p:cNvSpPr>
            <p:nvPr/>
          </p:nvSpPr>
          <p:spPr bwMode="auto">
            <a:xfrm>
              <a:off x="1008" y="12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栈</a:t>
              </a:r>
              <a:endParaRPr lang="zh-CN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384" name="Text Box 21"/>
            <p:cNvSpPr txBox="1">
              <a:spLocks noChangeArrowheads="1"/>
            </p:cNvSpPr>
            <p:nvPr/>
          </p:nvSpPr>
          <p:spPr bwMode="auto">
            <a:xfrm>
              <a:off x="768" y="32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状态</a:t>
              </a:r>
            </a:p>
          </p:txBody>
        </p:sp>
        <p:sp>
          <p:nvSpPr>
            <p:cNvPr id="15385" name="Text Box 22"/>
            <p:cNvSpPr txBox="1">
              <a:spLocks noChangeArrowheads="1"/>
            </p:cNvSpPr>
            <p:nvPr/>
          </p:nvSpPr>
          <p:spPr bwMode="auto">
            <a:xfrm>
              <a:off x="1248" y="326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文法符号</a:t>
              </a:r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 flipH="1">
              <a:off x="1536" y="220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>
              <a:off x="2640" y="24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>
              <a:off x="2256" y="268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26"/>
            <p:cNvSpPr>
              <a:spLocks noChangeShapeType="1"/>
            </p:cNvSpPr>
            <p:nvPr/>
          </p:nvSpPr>
          <p:spPr bwMode="auto">
            <a:xfrm>
              <a:off x="2256" y="26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Rectangle 27"/>
            <p:cNvSpPr>
              <a:spLocks noChangeArrowheads="1"/>
            </p:cNvSpPr>
            <p:nvPr/>
          </p:nvSpPr>
          <p:spPr bwMode="auto">
            <a:xfrm>
              <a:off x="2112" y="2880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ACTION</a:t>
              </a:r>
            </a:p>
          </p:txBody>
        </p:sp>
        <p:sp>
          <p:nvSpPr>
            <p:cNvPr id="15391" name="Rectangle 28"/>
            <p:cNvSpPr>
              <a:spLocks noChangeArrowheads="1"/>
            </p:cNvSpPr>
            <p:nvPr/>
          </p:nvSpPr>
          <p:spPr bwMode="auto">
            <a:xfrm>
              <a:off x="2928" y="2880"/>
              <a:ext cx="672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GOTO</a:t>
              </a:r>
            </a:p>
          </p:txBody>
        </p:sp>
        <p:sp>
          <p:nvSpPr>
            <p:cNvPr id="15392" name="Rectangle 29"/>
            <p:cNvSpPr>
              <a:spLocks noChangeArrowheads="1"/>
            </p:cNvSpPr>
            <p:nvPr/>
          </p:nvSpPr>
          <p:spPr bwMode="auto">
            <a:xfrm>
              <a:off x="2112" y="3168"/>
              <a:ext cx="1488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LR</a:t>
              </a:r>
              <a:r>
                <a:rPr lang="zh-CN" altLang="en-US" sz="2400" dirty="0">
                  <a:solidFill>
                    <a:schemeClr val="bg2"/>
                  </a:solidFill>
                </a:rPr>
                <a:t>分析表</a:t>
              </a:r>
            </a:p>
          </p:txBody>
        </p:sp>
        <p:sp>
          <p:nvSpPr>
            <p:cNvPr id="15393" name="Line 30"/>
            <p:cNvSpPr>
              <a:spLocks noChangeShapeType="1"/>
            </p:cNvSpPr>
            <p:nvPr/>
          </p:nvSpPr>
          <p:spPr bwMode="auto">
            <a:xfrm>
              <a:off x="3024" y="26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1"/>
            <p:cNvSpPr>
              <a:spLocks noChangeShapeType="1"/>
            </p:cNvSpPr>
            <p:nvPr/>
          </p:nvSpPr>
          <p:spPr bwMode="auto">
            <a:xfrm>
              <a:off x="4560" y="26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84" cy="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产生式表</a:t>
              </a:r>
            </a:p>
          </p:txBody>
        </p:sp>
      </p:grpSp>
      <p:sp>
        <p:nvSpPr>
          <p:cNvPr id="15364" name="Rectangle 36"/>
          <p:cNvSpPr>
            <a:spLocks noChangeArrowheads="1"/>
          </p:cNvSpPr>
          <p:nvPr/>
        </p:nvSpPr>
        <p:spPr bwMode="auto">
          <a:xfrm>
            <a:off x="5365750" y="1273175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</a:rPr>
              <a:t>输入</a:t>
            </a:r>
          </a:p>
        </p:txBody>
      </p:sp>
      <p:sp>
        <p:nvSpPr>
          <p:cNvPr id="855082" name="Text Box 42"/>
          <p:cNvSpPr txBox="1">
            <a:spLocks noChangeArrowheads="1"/>
          </p:cNvSpPr>
          <p:nvPr/>
        </p:nvSpPr>
        <p:spPr bwMode="auto">
          <a:xfrm>
            <a:off x="3689350" y="5540374"/>
            <a:ext cx="1789112" cy="46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5-2</a:t>
            </a:r>
          </a:p>
        </p:txBody>
      </p:sp>
      <p:sp>
        <p:nvSpPr>
          <p:cNvPr id="855083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1219200" y="1066800"/>
            <a:ext cx="594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总控程序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339752" y="70602"/>
            <a:ext cx="43434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分析器的组成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56388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分析栈</a:t>
            </a: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6096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分析表</a:t>
            </a:r>
          </a:p>
        </p:txBody>
      </p:sp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对所有的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LR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分析器通用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1143000" y="2590800"/>
            <a:ext cx="8001000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914400" lvl="1" indent="-457200" eaLnBrk="1" hangingPunct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动作表（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action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marL="914400" lvl="1" indent="-457200" eaLnBrk="1" hangingPunct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状态转换表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goto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)	</a:t>
            </a:r>
          </a:p>
          <a:p>
            <a:pPr marL="914400" lvl="1" indent="-457200" eaLnBrk="1" hangingPunct="1"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Times New Roman" pitchFamily="18" charset="0"/>
              </a:rPr>
              <a:t>LR(0)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</a:rPr>
              <a:t>SLR(1)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</a:rPr>
              <a:t>LR(1)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</a:rPr>
              <a:t>LALR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6072" name="Text Box 8"/>
          <p:cNvSpPr txBox="1">
            <a:spLocks noChangeArrowheads="1"/>
          </p:cNvSpPr>
          <p:nvPr/>
        </p:nvSpPr>
        <p:spPr bwMode="auto">
          <a:xfrm>
            <a:off x="1219200" y="4800600"/>
            <a:ext cx="403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spcBef>
                <a:spcPct val="0"/>
              </a:spcBef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a typeface="楷体_GB2312" pitchFamily="49" charset="-122"/>
              </a:rPr>
              <a:t>文法符号栈</a:t>
            </a:r>
          </a:p>
          <a:p>
            <a:pPr marL="914400" lvl="1" indent="-457200" eaLnBrk="1" hangingPunct="1">
              <a:spcBef>
                <a:spcPct val="0"/>
              </a:spcBef>
              <a:buClr>
                <a:schemeClr val="tx1">
                  <a:lumMod val="8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a typeface="楷体_GB2312" pitchFamily="49" charset="-122"/>
              </a:rPr>
              <a:t>状态栈</a:t>
            </a:r>
          </a:p>
        </p:txBody>
      </p:sp>
      <p:sp>
        <p:nvSpPr>
          <p:cNvPr id="85607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5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autoUpdateAnimBg="0"/>
      <p:bldP spid="856068" grpId="0" autoUpdateAnimBg="0"/>
      <p:bldP spid="856069" grpId="0" autoUpdateAnimBg="0"/>
      <p:bldP spid="856070" grpId="0" autoUpdateAnimBg="0"/>
      <p:bldP spid="856071" grpId="0" autoUpdateAnimBg="0"/>
      <p:bldP spid="856072" grpId="0" autoUpdateAnimBg="0"/>
      <p:bldP spid="856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  <a:solidFill>
            <a:srgbClr val="F8DCF8"/>
          </a:solidFill>
        </p:spPr>
        <p:txBody>
          <a:bodyPr lIns="91440" tIns="45720" rIns="91440" bIns="45720" anchor="b"/>
          <a:lstStyle/>
          <a:p>
            <a:pPr>
              <a:lnSpc>
                <a:spcPct val="85000"/>
              </a:lnSpc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1]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文法 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1) S→BB   2) B→aB   3) B→b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50825" y="1557338"/>
            <a:ext cx="5410200" cy="4876800"/>
            <a:chOff x="1152" y="864"/>
            <a:chExt cx="3408" cy="3072"/>
          </a:xfrm>
        </p:grpSpPr>
        <p:sp>
          <p:nvSpPr>
            <p:cNvPr id="857092" name="Rectangle 4"/>
            <p:cNvSpPr>
              <a:spLocks noChangeArrowheads="1"/>
            </p:cNvSpPr>
            <p:nvPr/>
          </p:nvSpPr>
          <p:spPr bwMode="auto">
            <a:xfrm>
              <a:off x="1152" y="864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   </a:t>
              </a:r>
              <a:r>
                <a:rPr lang="zh-CN" altLang="en-US" sz="2800">
                  <a:solidFill>
                    <a:srgbClr val="FFFF00"/>
                  </a:solidFill>
                </a:rPr>
                <a:t>动作表      转移表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sz="2800">
                  <a:solidFill>
                    <a:srgbClr val="FFFF00"/>
                  </a:solidFill>
                </a:rPr>
                <a:t>状态	   </a:t>
              </a:r>
              <a:r>
                <a:rPr lang="en-US" altLang="zh-CN" sz="2800">
                  <a:solidFill>
                    <a:srgbClr val="FFFF00"/>
                  </a:solidFill>
                </a:rPr>
                <a:t>action   	 goto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chemeClr val="hlink"/>
                  </a:solidFill>
                </a:rPr>
                <a:t>       </a:t>
              </a:r>
              <a:r>
                <a:rPr lang="en-US" altLang="zh-CN" sz="2800">
                  <a:solidFill>
                    <a:srgbClr val="FFDDFF"/>
                  </a:solidFill>
                </a:rPr>
                <a:t>a   b   #      S   B</a:t>
              </a:r>
              <a:r>
                <a:rPr lang="en-US" altLang="zh-CN" sz="2800">
                  <a:solidFill>
                    <a:schemeClr val="hlink"/>
                  </a:solidFill>
                </a:rPr>
                <a:t>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chemeClr val="hlink"/>
                  </a:solidFill>
                </a:rPr>
                <a:t>  </a:t>
              </a:r>
              <a:r>
                <a:rPr lang="en-US" altLang="zh-CN" sz="2800">
                  <a:solidFill>
                    <a:srgbClr val="EAEAEA"/>
                  </a:solidFill>
                </a:rPr>
                <a:t>0    s3  s4         1   2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1            </a:t>
              </a:r>
              <a:r>
                <a:rPr lang="en-US" altLang="zh-CN" sz="2800">
                  <a:solidFill>
                    <a:srgbClr val="FF99FF"/>
                  </a:solidFill>
                </a:rPr>
                <a:t>acc</a:t>
              </a:r>
              <a:r>
                <a:rPr lang="en-US" altLang="zh-CN" sz="2800">
                  <a:solidFill>
                    <a:srgbClr val="EAEAEA"/>
                  </a:solidFill>
                </a:rPr>
                <a:t>        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2    s3  s4             5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3    s3  s4             6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4    r3  r3  r3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5    r1  r1  r1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800">
                  <a:solidFill>
                    <a:srgbClr val="EAEAEA"/>
                  </a:solidFill>
                </a:rPr>
                <a:t>  6    r2  r2  r2 </a:t>
              </a:r>
            </a:p>
          </p:txBody>
        </p:sp>
        <p:sp>
          <p:nvSpPr>
            <p:cNvPr id="19469" name="Line 5"/>
            <p:cNvSpPr>
              <a:spLocks noChangeShapeType="1"/>
            </p:cNvSpPr>
            <p:nvPr/>
          </p:nvSpPr>
          <p:spPr bwMode="auto">
            <a:xfrm flipV="1">
              <a:off x="1152" y="18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6"/>
            <p:cNvSpPr>
              <a:spLocks noChangeShapeType="1"/>
            </p:cNvSpPr>
            <p:nvPr/>
          </p:nvSpPr>
          <p:spPr bwMode="auto">
            <a:xfrm>
              <a:off x="1728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7"/>
            <p:cNvSpPr>
              <a:spLocks noChangeShapeType="1"/>
            </p:cNvSpPr>
            <p:nvPr/>
          </p:nvSpPr>
          <p:spPr bwMode="auto">
            <a:xfrm>
              <a:off x="1728" y="153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3360" y="912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9"/>
            <p:cNvSpPr>
              <a:spLocks noChangeShapeType="1"/>
            </p:cNvSpPr>
            <p:nvPr/>
          </p:nvSpPr>
          <p:spPr bwMode="auto">
            <a:xfrm flipV="1">
              <a:off x="1152" y="20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0"/>
            <p:cNvSpPr>
              <a:spLocks noChangeShapeType="1"/>
            </p:cNvSpPr>
            <p:nvPr/>
          </p:nvSpPr>
          <p:spPr bwMode="auto">
            <a:xfrm flipV="1">
              <a:off x="1152" y="2352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1"/>
            <p:cNvSpPr>
              <a:spLocks noChangeShapeType="1"/>
            </p:cNvSpPr>
            <p:nvPr/>
          </p:nvSpPr>
          <p:spPr bwMode="auto">
            <a:xfrm flipV="1">
              <a:off x="1200" y="264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2"/>
            <p:cNvSpPr>
              <a:spLocks noChangeShapeType="1"/>
            </p:cNvSpPr>
            <p:nvPr/>
          </p:nvSpPr>
          <p:spPr bwMode="auto">
            <a:xfrm flipV="1">
              <a:off x="1152" y="292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3"/>
            <p:cNvSpPr>
              <a:spLocks noChangeShapeType="1"/>
            </p:cNvSpPr>
            <p:nvPr/>
          </p:nvSpPr>
          <p:spPr bwMode="auto">
            <a:xfrm flipV="1">
              <a:off x="1152" y="32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4"/>
            <p:cNvSpPr>
              <a:spLocks noChangeShapeType="1"/>
            </p:cNvSpPr>
            <p:nvPr/>
          </p:nvSpPr>
          <p:spPr bwMode="auto">
            <a:xfrm flipV="1">
              <a:off x="1152" y="360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15"/>
            <p:cNvSpPr>
              <a:spLocks noChangeShapeType="1"/>
            </p:cNvSpPr>
            <p:nvPr/>
          </p:nvSpPr>
          <p:spPr bwMode="auto">
            <a:xfrm>
              <a:off x="2352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16"/>
            <p:cNvSpPr>
              <a:spLocks noChangeShapeType="1"/>
            </p:cNvSpPr>
            <p:nvPr/>
          </p:nvSpPr>
          <p:spPr bwMode="auto">
            <a:xfrm>
              <a:off x="2880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17"/>
            <p:cNvSpPr>
              <a:spLocks noChangeShapeType="1"/>
            </p:cNvSpPr>
            <p:nvPr/>
          </p:nvSpPr>
          <p:spPr bwMode="auto">
            <a:xfrm>
              <a:off x="3936" y="1536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Text Box 18"/>
          <p:cNvSpPr txBox="1">
            <a:spLocks noChangeArrowheads="1"/>
          </p:cNvSpPr>
          <p:nvPr/>
        </p:nvSpPr>
        <p:spPr bwMode="auto">
          <a:xfrm>
            <a:off x="1905000" y="914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）分析表</a:t>
            </a:r>
          </a:p>
        </p:txBody>
      </p:sp>
      <p:sp>
        <p:nvSpPr>
          <p:cNvPr id="857109" name="Text Box 21"/>
          <p:cNvSpPr txBox="1">
            <a:spLocks noChangeArrowheads="1"/>
          </p:cNvSpPr>
          <p:nvPr/>
        </p:nvSpPr>
        <p:spPr bwMode="auto">
          <a:xfrm>
            <a:off x="5638800" y="22098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栈顶状态为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ea typeface="楷体_GB2312" pitchFamily="49" charset="-122"/>
              </a:rPr>
              <a:t>，输入符号 </a:t>
            </a: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时，应执行的</a:t>
            </a:r>
            <a:r>
              <a:rPr lang="zh-CN" altLang="en-US" sz="2400">
                <a:solidFill>
                  <a:srgbClr val="EAEAEA"/>
                </a:solidFill>
                <a:ea typeface="楷体_GB2312" pitchFamily="49" charset="-122"/>
              </a:rPr>
              <a:t>动作</a:t>
            </a:r>
            <a:r>
              <a:rPr lang="en-US" altLang="zh-CN" sz="2400">
                <a:solidFill>
                  <a:srgbClr val="EAEAEA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300788" y="3213100"/>
            <a:ext cx="2286000" cy="2057400"/>
            <a:chOff x="3936" y="2208"/>
            <a:chExt cx="1440" cy="1296"/>
          </a:xfrm>
        </p:grpSpPr>
        <p:sp>
          <p:nvSpPr>
            <p:cNvPr id="19466" name="Rectangle 20"/>
            <p:cNvSpPr>
              <a:spLocks noChangeArrowheads="1"/>
            </p:cNvSpPr>
            <p:nvPr/>
          </p:nvSpPr>
          <p:spPr bwMode="auto">
            <a:xfrm>
              <a:off x="4176" y="2208"/>
              <a:ext cx="120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楷体_GB2312" pitchFamily="49" charset="-122"/>
                </a:rPr>
                <a:t>si</a:t>
              </a:r>
              <a:r>
                <a:rPr lang="en-US" altLang="zh-CN" sz="2800">
                  <a:ea typeface="楷体_GB2312" pitchFamily="49" charset="-122"/>
                </a:rPr>
                <a:t>:</a:t>
              </a:r>
              <a:r>
                <a:rPr lang="zh-CN" altLang="en-US" sz="2800">
                  <a:ea typeface="楷体_GB2312" pitchFamily="49" charset="-122"/>
                </a:rPr>
                <a:t>移进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楷体_GB2312" pitchFamily="49" charset="-122"/>
                </a:rPr>
                <a:t>rj</a:t>
              </a:r>
              <a:r>
                <a:rPr lang="en-US" altLang="zh-CN" sz="2800">
                  <a:ea typeface="楷体_GB2312" pitchFamily="49" charset="-122"/>
                </a:rPr>
                <a:t>:</a:t>
              </a:r>
              <a:r>
                <a:rPr lang="zh-CN" altLang="en-US" sz="2800">
                  <a:ea typeface="楷体_GB2312" pitchFamily="49" charset="-122"/>
                </a:rPr>
                <a:t>归约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楷体_GB2312" pitchFamily="49" charset="-122"/>
                </a:rPr>
                <a:t>acc</a:t>
              </a:r>
              <a:r>
                <a:rPr lang="en-US" altLang="zh-CN" sz="2800">
                  <a:ea typeface="楷体_GB2312" pitchFamily="49" charset="-122"/>
                </a:rPr>
                <a:t>:</a:t>
              </a:r>
              <a:r>
                <a:rPr lang="zh-CN" altLang="en-US" sz="2800">
                  <a:ea typeface="楷体_GB2312" pitchFamily="49" charset="-122"/>
                </a:rPr>
                <a:t>接受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楷体_GB2312" pitchFamily="49" charset="-122"/>
                </a:rPr>
                <a:t>err</a:t>
              </a:r>
              <a:r>
                <a:rPr lang="en-US" altLang="zh-CN" sz="2800">
                  <a:ea typeface="楷体_GB2312" pitchFamily="49" charset="-122"/>
                </a:rPr>
                <a:t>:</a:t>
              </a:r>
              <a:r>
                <a:rPr lang="zh-CN" altLang="en-US" sz="2800">
                  <a:ea typeface="楷体_GB2312" pitchFamily="49" charset="-122"/>
                </a:rPr>
                <a:t>出错</a:t>
              </a:r>
            </a:p>
          </p:txBody>
        </p:sp>
        <p:sp>
          <p:nvSpPr>
            <p:cNvPr id="19467" name="AutoShape 22"/>
            <p:cNvSpPr>
              <a:spLocks/>
            </p:cNvSpPr>
            <p:nvPr/>
          </p:nvSpPr>
          <p:spPr bwMode="auto">
            <a:xfrm>
              <a:off x="3936" y="2352"/>
              <a:ext cx="288" cy="1056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000">
                <a:latin typeface="宋体" panose="02010600030101010101" pitchFamily="2" charset="-122"/>
              </a:endParaRPr>
            </a:p>
          </p:txBody>
        </p:sp>
      </p:grpSp>
      <p:sp>
        <p:nvSpPr>
          <p:cNvPr id="857113" name="AutoShape 25"/>
          <p:cNvSpPr>
            <a:spLocks noChangeArrowheads="1"/>
          </p:cNvSpPr>
          <p:nvPr/>
        </p:nvSpPr>
        <p:spPr bwMode="auto">
          <a:xfrm>
            <a:off x="304800" y="838200"/>
            <a:ext cx="1600200" cy="685800"/>
          </a:xfrm>
          <a:prstGeom prst="wedgeEllipseCallout">
            <a:avLst>
              <a:gd name="adj1" fmla="val -36708"/>
              <a:gd name="adj2" fmla="val 95370"/>
            </a:avLst>
          </a:prstGeom>
          <a:noFill/>
          <a:ln w="9525">
            <a:solidFill>
              <a:srgbClr val="E5FEAE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DFA</a:t>
            </a:r>
          </a:p>
        </p:txBody>
      </p:sp>
      <p:sp>
        <p:nvSpPr>
          <p:cNvPr id="857114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85225" y="6497638"/>
            <a:ext cx="358775" cy="360362"/>
          </a:xfrm>
          <a:prstGeom prst="actionButtonForwardNext">
            <a:avLst/>
          </a:prstGeom>
          <a:solidFill>
            <a:srgbClr val="0D1CA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9465" name="Rectangle 27"/>
          <p:cNvSpPr>
            <a:spLocks noChangeArrowheads="1"/>
          </p:cNvSpPr>
          <p:nvPr/>
        </p:nvSpPr>
        <p:spPr bwMode="auto">
          <a:xfrm>
            <a:off x="6156325" y="1546225"/>
            <a:ext cx="2876550" cy="449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36000" bIns="10800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ACTION[i,a]</a:t>
            </a:r>
            <a:r>
              <a:rPr lang="zh-CN" altLang="en-US" sz="2800">
                <a:solidFill>
                  <a:schemeClr val="bg2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5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9" grpId="0" autoUpdateAnimBg="0"/>
      <p:bldP spid="857113" grpId="0" animBg="1" autoUpdateAnimBg="0"/>
      <p:bldP spid="857114" grpId="0" animBg="1"/>
    </p:bld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00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10800" rIns="36000" bIns="1080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10800" rIns="36000" bIns="1080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538575</TotalTime>
  <Words>7894</Words>
  <Application>Microsoft Macintosh PowerPoint</Application>
  <PresentationFormat>全屏显示(4:3)</PresentationFormat>
  <Paragraphs>1189</Paragraphs>
  <Slides>59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7" baseType="lpstr">
      <vt:lpstr>仿宋_GB2312</vt:lpstr>
      <vt:lpstr>黑体</vt:lpstr>
      <vt:lpstr>华文行楷</vt:lpstr>
      <vt:lpstr>楷体_GB2312</vt:lpstr>
      <vt:lpstr>隶书</vt:lpstr>
      <vt:lpstr>宋体</vt:lpstr>
      <vt:lpstr>Arial</vt:lpstr>
      <vt:lpstr>Comic Sans MS</vt:lpstr>
      <vt:lpstr>Monotype Sorts</vt:lpstr>
      <vt:lpstr>Symbol</vt:lpstr>
      <vt:lpstr>Tahoma</vt:lpstr>
      <vt:lpstr>Times New Roman</vt:lpstr>
      <vt:lpstr>Wingdings</vt:lpstr>
      <vt:lpstr>Azure</vt:lpstr>
      <vt:lpstr>Microsoft 公式 3.0</vt:lpstr>
      <vt:lpstr>文档</vt:lpstr>
      <vt:lpstr>公式</vt:lpstr>
      <vt:lpstr>Equation</vt:lpstr>
      <vt:lpstr>PowerPoint 演示文稿</vt:lpstr>
      <vt:lpstr>自底向上：移进－归约法</vt:lpstr>
      <vt:lpstr>PowerPoint 演示文稿</vt:lpstr>
      <vt:lpstr>PowerPoint 演示文稿</vt:lpstr>
      <vt:lpstr>PowerPoint 演示文稿</vt:lpstr>
      <vt:lpstr>PowerPoint 演示文稿</vt:lpstr>
      <vt:lpstr>LR分析器模型</vt:lpstr>
      <vt:lpstr>PowerPoint 演示文稿</vt:lpstr>
      <vt:lpstr>[例1]文法 1) S→BB   2) B→aB   3) B→b</vt:lpstr>
      <vt:lpstr>PowerPoint 演示文稿</vt:lpstr>
      <vt:lpstr>PowerPoint 演示文稿</vt:lpstr>
      <vt:lpstr>PowerPoint 演示文稿</vt:lpstr>
      <vt:lpstr>LR（0）项目的含义</vt:lpstr>
      <vt:lpstr>LR（0）项目的分类</vt:lpstr>
      <vt:lpstr>PowerPoint 演示文稿</vt:lpstr>
      <vt:lpstr>2  CLOSURE运算  GO 函数</vt:lpstr>
      <vt:lpstr>CLOSURE运算  GO 函数</vt:lpstr>
      <vt:lpstr>设项目集I={S’-&gt;.E}</vt:lpstr>
      <vt:lpstr>CLOSURE运算  GO 函数</vt:lpstr>
      <vt:lpstr>PowerPoint 演示文稿</vt:lpstr>
      <vt:lpstr>项目集中的冲突项目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Real a,b,…</vt:lpstr>
      <vt:lpstr>定义     SLR(1)文法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在SLR（1）和LR（1）间折衷（状态数目，分析能力） 对LR（1）项目集合并同心集——LALR</vt:lpstr>
      <vt:lpstr>PowerPoint 演示文稿</vt:lpstr>
      <vt:lpstr>构造 LALR(1)分析表</vt:lpstr>
      <vt:lpstr>PowerPoint 演示文稿</vt:lpstr>
      <vt:lpstr>PowerPoint 演示文稿</vt:lpstr>
      <vt:lpstr>对输入串ab#用LALR(1)分析的过程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第1章</dc:subject>
  <dc:creator>shiyimin</dc:creator>
  <cp:keywords>总体结构与设计方法</cp:keywords>
  <cp:lastModifiedBy>Mi Zetian</cp:lastModifiedBy>
  <cp:revision>1687</cp:revision>
  <dcterms:created xsi:type="dcterms:W3CDTF">1995-06-17T23:31:02Z</dcterms:created>
  <dcterms:modified xsi:type="dcterms:W3CDTF">2020-12-03T11:11:23Z</dcterms:modified>
</cp:coreProperties>
</file>