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81" r:id="rId3"/>
    <p:sldId id="310" r:id="rId4"/>
    <p:sldId id="264" r:id="rId5"/>
    <p:sldId id="380" r:id="rId6"/>
    <p:sldId id="312" r:id="rId7"/>
    <p:sldId id="313" r:id="rId8"/>
    <p:sldId id="314" r:id="rId9"/>
    <p:sldId id="321" r:id="rId10"/>
    <p:sldId id="322" r:id="rId11"/>
    <p:sldId id="324" r:id="rId12"/>
    <p:sldId id="325" r:id="rId13"/>
    <p:sldId id="266" r:id="rId14"/>
    <p:sldId id="267" r:id="rId15"/>
    <p:sldId id="326" r:id="rId16"/>
    <p:sldId id="269" r:id="rId17"/>
    <p:sldId id="274" r:id="rId18"/>
    <p:sldId id="305" r:id="rId19"/>
    <p:sldId id="276" r:id="rId20"/>
    <p:sldId id="331" r:id="rId21"/>
    <p:sldId id="332" r:id="rId22"/>
    <p:sldId id="333" r:id="rId23"/>
    <p:sldId id="334" r:id="rId24"/>
    <p:sldId id="336" r:id="rId25"/>
    <p:sldId id="327" r:id="rId26"/>
    <p:sldId id="284" r:id="rId27"/>
    <p:sldId id="285" r:id="rId28"/>
    <p:sldId id="306" r:id="rId29"/>
    <p:sldId id="292" r:id="rId30"/>
    <p:sldId id="293" r:id="rId31"/>
    <p:sldId id="287" r:id="rId32"/>
    <p:sldId id="337" r:id="rId33"/>
    <p:sldId id="288" r:id="rId34"/>
    <p:sldId id="289" r:id="rId35"/>
    <p:sldId id="338" r:id="rId36"/>
    <p:sldId id="309" r:id="rId37"/>
    <p:sldId id="290" r:id="rId38"/>
    <p:sldId id="291" r:id="rId39"/>
    <p:sldId id="378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00FF"/>
    <a:srgbClr val="006600"/>
    <a:srgbClr val="37CBFF"/>
    <a:srgbClr val="0000CC"/>
    <a:srgbClr val="003300"/>
    <a:srgbClr val="F7D4FC"/>
    <a:srgbClr val="F1B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3" autoAdjust="0"/>
    <p:restoredTop sz="95737" autoAdjust="0"/>
  </p:normalViewPr>
  <p:slideViewPr>
    <p:cSldViewPr>
      <p:cViewPr varScale="1">
        <p:scale>
          <a:sx n="63" d="100"/>
          <a:sy n="63" d="100"/>
        </p:scale>
        <p:origin x="82" y="5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51256E-E02B-4A29-8129-0673C19AE9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259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两者的接口能够通过抽象机来实现，即能够将源语言的各种语法结构映射到该抽象机的伪操作上。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908C13-5614-474C-A69D-35317FB959E5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27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b="1"/>
              <a:t>虚拟体系结构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sz="2000">
                <a:latin typeface="宋体" panose="02010600030101010101" pitchFamily="2" charset="-122"/>
              </a:rPr>
              <a:t>需要为抽象机体系构建一个运行环境，以便在该环境中模拟语言的数据模式和操作的相互作用</a:t>
            </a:r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E11C29-FD49-4CC3-B042-9E98C85033F1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21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1B3DEB-95BF-44E7-A9B3-B332529DE82C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5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715F94-6201-469B-820F-A7BBAD98FE08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55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E8E8D-2C50-4E45-9893-BE882CB424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24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86341-FD31-42EA-AF8A-11E6C026D4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07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0988-C904-4A13-9B6A-E43D5A3FB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08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4814-6D56-4568-93B2-1FE7980BF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3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FBC59-54D3-4A5B-8447-7DD337A78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99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2FBC8-8EDC-43CF-8DE0-35563CCD3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1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71E91-458D-4CD7-AA51-39B0CA6A35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11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5C9AB-FBDE-46FB-B876-ADCBFD8955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0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363FF-F77E-425E-96ED-46C232BD03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29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48C30-7136-4448-83CA-C15D4D1DF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4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7D0C5-517D-4FE0-92D2-4BE64D01E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20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2B3C927-CCDF-4444-89D7-85D5DD2A8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第</a:t>
            </a:r>
            <a:r>
              <a:rPr lang="en-US" altLang="zh-CN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9</a:t>
            </a:r>
            <a:r>
              <a:rPr lang="zh-CN" altLang="en-US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章 语义分析中间代码生成 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23850" y="1628775"/>
            <a:ext cx="86106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语义检查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对表达式中的操作数进行类型的一致性检查。</a:t>
            </a: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语义处理</a:t>
            </a:r>
          </a:p>
          <a:p>
            <a:pPr marL="914400" lvl="1" indent="-457200"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声明语句</a:t>
            </a:r>
            <a:r>
              <a:rPr lang="zh-CN" altLang="en-US" b="1" dirty="0"/>
              <a:t>：将标识符名及其有关属性填入符号表。</a:t>
            </a:r>
          </a:p>
          <a:p>
            <a:pPr marL="914400" lvl="1" indent="-457200"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可执行语句</a:t>
            </a:r>
            <a:r>
              <a:rPr lang="zh-CN" altLang="en-US" b="1" dirty="0"/>
              <a:t>：生成相应的中间代码。 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2357438" y="928688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借助符号表记录的信息来实现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19250" y="6092825"/>
            <a:ext cx="51133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大连海事大学          史一民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Text Box 2"/>
          <p:cNvSpPr txBox="1">
            <a:spLocks noChangeArrowheads="1"/>
          </p:cNvSpPr>
          <p:nvPr/>
        </p:nvSpPr>
        <p:spPr bwMode="auto">
          <a:xfrm>
            <a:off x="5221288" y="3286125"/>
            <a:ext cx="3529012" cy="2832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10800" rIns="36000" bIns="10800">
            <a:spAutoFit/>
          </a:bodyPr>
          <a:lstStyle/>
          <a:p>
            <a:pPr marL="546100" indent="-457200" eaLnBrk="1" hangingPunct="1">
              <a:buClr>
                <a:schemeClr val="hlink"/>
              </a:buClr>
              <a:defRPr/>
            </a:pPr>
            <a:r>
              <a:rPr lang="en-US" altLang="zh-CN" sz="2000" b="1" dirty="0">
                <a:solidFill>
                  <a:srgbClr val="FF3300"/>
                </a:solidFill>
              </a:rPr>
              <a:t>(7)</a:t>
            </a:r>
            <a:r>
              <a:rPr lang="en-US" altLang="zh-CN" sz="2000" b="1" dirty="0"/>
              <a:t>	</a:t>
            </a:r>
            <a:r>
              <a:rPr lang="en-US" altLang="zh-CN" b="1" dirty="0"/>
              <a:t>						</a:t>
            </a:r>
          </a:p>
          <a:p>
            <a:pPr marL="546100" indent="-457200" eaLnBrk="1" hangingPunct="1">
              <a:buClr>
                <a:schemeClr val="folHlink"/>
              </a:buClr>
              <a:defRPr/>
            </a:pPr>
            <a:r>
              <a:rPr lang="en-US" altLang="zh-CN" sz="2000" b="1" dirty="0"/>
              <a:t>(p-1)</a:t>
            </a:r>
            <a:r>
              <a:rPr lang="en-US" altLang="zh-CN" b="1" dirty="0"/>
              <a:t> 			</a:t>
            </a:r>
          </a:p>
          <a:p>
            <a:pPr marL="546100" indent="-457200" eaLnBrk="1" hangingPunct="1">
              <a:buClr>
                <a:schemeClr val="bg2"/>
              </a:buClr>
              <a:defRPr/>
            </a:pPr>
            <a:r>
              <a:rPr lang="en-US" altLang="zh-CN" sz="2000" b="1" dirty="0"/>
              <a:t>(p)  </a:t>
            </a:r>
            <a:r>
              <a:rPr lang="en-US" altLang="zh-CN" b="1" dirty="0"/>
              <a:t>goto     	</a:t>
            </a:r>
          </a:p>
          <a:p>
            <a:pPr marL="546100" indent="-457200" eaLnBrk="1" hangingPunct="1">
              <a:buClr>
                <a:schemeClr val="hlink"/>
              </a:buClr>
              <a:defRPr/>
            </a:pPr>
            <a:r>
              <a:rPr lang="en-US" altLang="zh-CN" sz="2000" b="1" dirty="0"/>
              <a:t>(p+1)</a:t>
            </a:r>
            <a:r>
              <a:rPr lang="en-US" altLang="zh-CN" b="1" dirty="0"/>
              <a:t>  </a:t>
            </a:r>
          </a:p>
          <a:p>
            <a:pPr marL="546100" indent="-457200" eaLnBrk="1" hangingPunct="1">
              <a:buClr>
                <a:schemeClr val="folHlink"/>
              </a:buClr>
              <a:defRPr/>
            </a:pPr>
            <a:r>
              <a:rPr lang="en-US" altLang="zh-CN" b="1" dirty="0"/>
              <a:t>    </a:t>
            </a:r>
          </a:p>
          <a:p>
            <a:pPr marL="546100" indent="-457200" eaLnBrk="1" hangingPunct="1">
              <a:buClr>
                <a:schemeClr val="folHlink"/>
              </a:buClr>
              <a:defRPr/>
            </a:pPr>
            <a:r>
              <a:rPr lang="en-US" altLang="zh-CN" sz="2000" b="1" dirty="0"/>
              <a:t>(q-1)</a:t>
            </a:r>
          </a:p>
          <a:p>
            <a:pPr marL="546100" indent="-457200" eaLnBrk="1" hangingPunct="1">
              <a:buClr>
                <a:schemeClr val="folHlink"/>
              </a:buClr>
              <a:defRPr/>
            </a:pPr>
            <a:r>
              <a:rPr lang="en-US" altLang="zh-CN" sz="2000" b="1" dirty="0">
                <a:solidFill>
                  <a:srgbClr val="FF3300"/>
                </a:solidFill>
              </a:rPr>
              <a:t>(q)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F7D4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88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800" b="1" dirty="0"/>
              <a:t>[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语句</a:t>
            </a:r>
            <a:r>
              <a:rPr lang="en-US" altLang="zh-CN" sz="2800" b="1" dirty="0">
                <a:solidFill>
                  <a:srgbClr val="0033CC"/>
                </a:solidFill>
              </a:rPr>
              <a:t>if  </a:t>
            </a:r>
            <a:r>
              <a:rPr lang="en-US" altLang="zh-CN" sz="2800" b="1" dirty="0">
                <a:solidFill>
                  <a:srgbClr val="FF00FF"/>
                </a:solidFill>
              </a:rPr>
              <a:t>a&lt;b or c&lt;d  and  e&gt;f  </a:t>
            </a:r>
            <a:r>
              <a:rPr lang="en-US" altLang="zh-CN" sz="2800" b="1" dirty="0"/>
              <a:t>then  S1 else S2 </a:t>
            </a:r>
            <a:r>
              <a:rPr lang="zh-CN" altLang="en-US" sz="2800" b="1" dirty="0"/>
              <a:t>的四元式</a:t>
            </a:r>
          </a:p>
        </p:txBody>
      </p:sp>
      <p:sp>
        <p:nvSpPr>
          <p:cNvPr id="1093636" name="Rectangle 4"/>
          <p:cNvSpPr>
            <a:spLocks noChangeArrowheads="1"/>
          </p:cNvSpPr>
          <p:nvPr/>
        </p:nvSpPr>
        <p:spPr bwMode="auto">
          <a:xfrm>
            <a:off x="5868988" y="3376613"/>
            <a:ext cx="2305050" cy="849312"/>
          </a:xfrm>
          <a:prstGeom prst="rect">
            <a:avLst/>
          </a:prstGeom>
          <a:solidFill>
            <a:srgbClr val="C5E2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10800" rIns="36000" bIns="190800" anchor="ctr">
            <a:spAutoFit/>
          </a:bodyPr>
          <a:lstStyle>
            <a:lvl1pPr marL="88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40000"/>
              </a:spcBef>
              <a:spcAft>
                <a:spcPct val="40000"/>
              </a:spcAft>
              <a:buClr>
                <a:schemeClr val="folHlink"/>
              </a:buClr>
              <a:buFontTx/>
              <a:buNone/>
            </a:pPr>
            <a:r>
              <a:rPr lang="en-US" altLang="zh-CN" b="1">
                <a:ea typeface="楷体_GB2312" pitchFamily="49" charset="-122"/>
              </a:rPr>
              <a:t>S1</a:t>
            </a:r>
            <a:r>
              <a:rPr lang="zh-CN" altLang="en-US" b="1">
                <a:ea typeface="楷体_GB2312" pitchFamily="49" charset="-122"/>
              </a:rPr>
              <a:t>的四元式</a:t>
            </a:r>
          </a:p>
        </p:txBody>
      </p:sp>
      <p:sp>
        <p:nvSpPr>
          <p:cNvPr id="1093637" name="Text Box 5"/>
          <p:cNvSpPr txBox="1">
            <a:spLocks noChangeArrowheads="1"/>
          </p:cNvSpPr>
          <p:nvPr/>
        </p:nvSpPr>
        <p:spPr bwMode="auto">
          <a:xfrm>
            <a:off x="5868988" y="4870450"/>
            <a:ext cx="2343150" cy="849313"/>
          </a:xfrm>
          <a:prstGeom prst="rect">
            <a:avLst/>
          </a:prstGeom>
          <a:solidFill>
            <a:srgbClr val="37CB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10800" rIns="36000" bIns="190800">
            <a:spAutoFit/>
          </a:bodyPr>
          <a:lstStyle>
            <a:lvl1pPr marL="457200" indent="-3683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Clr>
                <a:schemeClr val="folHlink"/>
              </a:buClr>
              <a:buFontTx/>
              <a:buNone/>
            </a:pPr>
            <a:r>
              <a:rPr lang="en-US" altLang="zh-CN" b="1">
                <a:ea typeface="楷体_GB2312" pitchFamily="49" charset="-122"/>
              </a:rPr>
              <a:t>S2</a:t>
            </a:r>
            <a:r>
              <a:rPr lang="zh-CN" altLang="en-US" b="1">
                <a:ea typeface="楷体_GB2312" pitchFamily="49" charset="-122"/>
              </a:rPr>
              <a:t>的四元式</a:t>
            </a:r>
          </a:p>
        </p:txBody>
      </p:sp>
      <p:sp>
        <p:nvSpPr>
          <p:cNvPr id="1093640" name="Rectangle 8"/>
          <p:cNvSpPr>
            <a:spLocks noChangeArrowheads="1"/>
          </p:cNvSpPr>
          <p:nvPr/>
        </p:nvSpPr>
        <p:spPr bwMode="auto">
          <a:xfrm>
            <a:off x="4357688" y="3357563"/>
            <a:ext cx="72072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E.true</a:t>
            </a:r>
          </a:p>
        </p:txBody>
      </p:sp>
      <p:sp>
        <p:nvSpPr>
          <p:cNvPr id="1093641" name="Rectangle 9"/>
          <p:cNvSpPr>
            <a:spLocks noChangeArrowheads="1"/>
          </p:cNvSpPr>
          <p:nvPr/>
        </p:nvSpPr>
        <p:spPr bwMode="auto">
          <a:xfrm>
            <a:off x="4286250" y="4870450"/>
            <a:ext cx="900113" cy="336550"/>
          </a:xfrm>
          <a:prstGeom prst="rect">
            <a:avLst/>
          </a:prstGeom>
          <a:solidFill>
            <a:srgbClr val="78F7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E.false</a:t>
            </a: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5214938" y="571500"/>
            <a:ext cx="3529012" cy="27146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/>
              <a:t>(</a:t>
            </a:r>
            <a:r>
              <a:rPr lang="en-US" altLang="zh-CN" b="1" dirty="0">
                <a:cs typeface="Times New Roman" pitchFamily="18" charset="0"/>
              </a:rPr>
              <a:t>1) if  a&lt;b    goto   E.true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(2) goto  (3)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(3) if  c&lt;d   goto  (5)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(4) goto   E.false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(5) if  e&gt;f  goto  E.true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(6) goto   E.false</a:t>
            </a:r>
          </a:p>
        </p:txBody>
      </p:sp>
      <p:sp>
        <p:nvSpPr>
          <p:cNvPr id="1093644" name="Rectangle 12"/>
          <p:cNvSpPr>
            <a:spLocks noChangeArrowheads="1"/>
          </p:cNvSpPr>
          <p:nvPr/>
        </p:nvSpPr>
        <p:spPr bwMode="auto">
          <a:xfrm>
            <a:off x="7572375" y="642938"/>
            <a:ext cx="936625" cy="3365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(7)</a:t>
            </a:r>
          </a:p>
        </p:txBody>
      </p:sp>
      <p:sp>
        <p:nvSpPr>
          <p:cNvPr id="1093645" name="Rectangle 13"/>
          <p:cNvSpPr>
            <a:spLocks noChangeArrowheads="1"/>
          </p:cNvSpPr>
          <p:nvPr/>
        </p:nvSpPr>
        <p:spPr bwMode="auto">
          <a:xfrm>
            <a:off x="7215188" y="2357438"/>
            <a:ext cx="1000125" cy="36036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(7)</a:t>
            </a:r>
          </a:p>
        </p:txBody>
      </p:sp>
      <p:sp>
        <p:nvSpPr>
          <p:cNvPr id="1093648" name="Rectangle 16"/>
          <p:cNvSpPr>
            <a:spLocks noChangeArrowheads="1"/>
          </p:cNvSpPr>
          <p:nvPr/>
        </p:nvSpPr>
        <p:spPr bwMode="auto">
          <a:xfrm>
            <a:off x="6500813" y="2000250"/>
            <a:ext cx="900112" cy="336550"/>
          </a:xfrm>
          <a:prstGeom prst="rect">
            <a:avLst/>
          </a:prstGeom>
          <a:solidFill>
            <a:srgbClr val="78F7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(p+1)</a:t>
            </a:r>
          </a:p>
        </p:txBody>
      </p:sp>
      <p:sp>
        <p:nvSpPr>
          <p:cNvPr id="1093649" name="Rectangle 17"/>
          <p:cNvSpPr>
            <a:spLocks noChangeArrowheads="1"/>
          </p:cNvSpPr>
          <p:nvPr/>
        </p:nvSpPr>
        <p:spPr bwMode="auto">
          <a:xfrm>
            <a:off x="6500813" y="2857500"/>
            <a:ext cx="900112" cy="336550"/>
          </a:xfrm>
          <a:prstGeom prst="rect">
            <a:avLst/>
          </a:prstGeom>
          <a:solidFill>
            <a:srgbClr val="78F7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(p+1)</a:t>
            </a:r>
          </a:p>
        </p:txBody>
      </p:sp>
      <p:sp>
        <p:nvSpPr>
          <p:cNvPr id="1093650" name="Rectangle 18"/>
          <p:cNvSpPr>
            <a:spLocks noChangeArrowheads="1"/>
          </p:cNvSpPr>
          <p:nvPr/>
        </p:nvSpPr>
        <p:spPr bwMode="auto">
          <a:xfrm>
            <a:off x="6805613" y="4437063"/>
            <a:ext cx="808037" cy="3365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(q)</a:t>
            </a:r>
          </a:p>
        </p:txBody>
      </p:sp>
      <p:grpSp>
        <p:nvGrpSpPr>
          <p:cNvPr id="14350" name="Group 20"/>
          <p:cNvGrpSpPr>
            <a:grpSpLocks/>
          </p:cNvGrpSpPr>
          <p:nvPr/>
        </p:nvGrpSpPr>
        <p:grpSpPr bwMode="auto">
          <a:xfrm>
            <a:off x="827088" y="3068638"/>
            <a:ext cx="2135187" cy="2573337"/>
            <a:chOff x="826" y="1240"/>
            <a:chExt cx="1345" cy="1621"/>
          </a:xfrm>
        </p:grpSpPr>
        <p:grpSp>
          <p:nvGrpSpPr>
            <p:cNvPr id="14356" name="Group 21"/>
            <p:cNvGrpSpPr>
              <a:grpSpLocks/>
            </p:cNvGrpSpPr>
            <p:nvPr/>
          </p:nvGrpSpPr>
          <p:grpSpPr bwMode="auto">
            <a:xfrm>
              <a:off x="1130" y="1240"/>
              <a:ext cx="62" cy="386"/>
              <a:chOff x="1757" y="511"/>
              <a:chExt cx="62" cy="386"/>
            </a:xfrm>
          </p:grpSpPr>
          <p:sp>
            <p:nvSpPr>
              <p:cNvPr id="14378" name="Line 22"/>
              <p:cNvSpPr>
                <a:spLocks noChangeShapeType="1"/>
              </p:cNvSpPr>
              <p:nvPr/>
            </p:nvSpPr>
            <p:spPr bwMode="auto">
              <a:xfrm>
                <a:off x="1789" y="511"/>
                <a:ext cx="1" cy="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Freeform 23"/>
              <p:cNvSpPr>
                <a:spLocks/>
              </p:cNvSpPr>
              <p:nvPr/>
            </p:nvSpPr>
            <p:spPr bwMode="auto">
              <a:xfrm>
                <a:off x="1757" y="835"/>
                <a:ext cx="62" cy="62"/>
              </a:xfrm>
              <a:custGeom>
                <a:avLst/>
                <a:gdLst>
                  <a:gd name="T0" fmla="*/ 0 w 62"/>
                  <a:gd name="T1" fmla="*/ 0 h 62"/>
                  <a:gd name="T2" fmla="*/ 32 w 62"/>
                  <a:gd name="T3" fmla="*/ 62 h 62"/>
                  <a:gd name="T4" fmla="*/ 62 w 62"/>
                  <a:gd name="T5" fmla="*/ 0 h 62"/>
                  <a:gd name="T6" fmla="*/ 0 w 62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2"/>
                  <a:gd name="T14" fmla="*/ 62 w 62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2">
                    <a:moveTo>
                      <a:pt x="0" y="0"/>
                    </a:moveTo>
                    <a:lnTo>
                      <a:pt x="32" y="62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7" name="Freeform 24"/>
            <p:cNvSpPr>
              <a:spLocks/>
            </p:cNvSpPr>
            <p:nvPr/>
          </p:nvSpPr>
          <p:spPr bwMode="auto">
            <a:xfrm>
              <a:off x="826" y="1626"/>
              <a:ext cx="635" cy="270"/>
            </a:xfrm>
            <a:custGeom>
              <a:avLst/>
              <a:gdLst>
                <a:gd name="T0" fmla="*/ 318 w 635"/>
                <a:gd name="T1" fmla="*/ 0 h 270"/>
                <a:gd name="T2" fmla="*/ 0 w 635"/>
                <a:gd name="T3" fmla="*/ 134 h 270"/>
                <a:gd name="T4" fmla="*/ 318 w 635"/>
                <a:gd name="T5" fmla="*/ 270 h 270"/>
                <a:gd name="T6" fmla="*/ 635 w 635"/>
                <a:gd name="T7" fmla="*/ 134 h 270"/>
                <a:gd name="T8" fmla="*/ 318 w 63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270"/>
                <a:gd name="T17" fmla="*/ 635 w 63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270">
                  <a:moveTo>
                    <a:pt x="318" y="0"/>
                  </a:moveTo>
                  <a:lnTo>
                    <a:pt x="0" y="134"/>
                  </a:lnTo>
                  <a:lnTo>
                    <a:pt x="318" y="270"/>
                  </a:lnTo>
                  <a:lnTo>
                    <a:pt x="635" y="134"/>
                  </a:lnTo>
                  <a:lnTo>
                    <a:pt x="31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Rectangle 25"/>
            <p:cNvSpPr>
              <a:spLocks noChangeArrowheads="1"/>
            </p:cNvSpPr>
            <p:nvPr/>
          </p:nvSpPr>
          <p:spPr bwMode="auto">
            <a:xfrm>
              <a:off x="1152" y="1712"/>
              <a:ext cx="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E</a:t>
              </a:r>
              <a:endParaRPr lang="en-US" altLang="zh-CN" sz="2400" b="1"/>
            </a:p>
          </p:txBody>
        </p:sp>
        <p:grpSp>
          <p:nvGrpSpPr>
            <p:cNvPr id="14359" name="Group 26"/>
            <p:cNvGrpSpPr>
              <a:grpSpLocks/>
            </p:cNvGrpSpPr>
            <p:nvPr/>
          </p:nvGrpSpPr>
          <p:grpSpPr bwMode="auto">
            <a:xfrm>
              <a:off x="1093" y="1896"/>
              <a:ext cx="62" cy="309"/>
              <a:chOff x="1720" y="1167"/>
              <a:chExt cx="62" cy="309"/>
            </a:xfrm>
          </p:grpSpPr>
          <p:sp>
            <p:nvSpPr>
              <p:cNvPr id="14376" name="Line 27"/>
              <p:cNvSpPr>
                <a:spLocks noChangeShapeType="1"/>
              </p:cNvSpPr>
              <p:nvPr/>
            </p:nvSpPr>
            <p:spPr bwMode="auto">
              <a:xfrm>
                <a:off x="1752" y="1167"/>
                <a:ext cx="1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Freeform 28"/>
              <p:cNvSpPr>
                <a:spLocks/>
              </p:cNvSpPr>
              <p:nvPr/>
            </p:nvSpPr>
            <p:spPr bwMode="auto">
              <a:xfrm>
                <a:off x="1720" y="1414"/>
                <a:ext cx="62" cy="62"/>
              </a:xfrm>
              <a:custGeom>
                <a:avLst/>
                <a:gdLst>
                  <a:gd name="T0" fmla="*/ 0 w 62"/>
                  <a:gd name="T1" fmla="*/ 0 h 62"/>
                  <a:gd name="T2" fmla="*/ 32 w 62"/>
                  <a:gd name="T3" fmla="*/ 62 h 62"/>
                  <a:gd name="T4" fmla="*/ 62 w 62"/>
                  <a:gd name="T5" fmla="*/ 0 h 62"/>
                  <a:gd name="T6" fmla="*/ 0 w 62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2"/>
                  <a:gd name="T14" fmla="*/ 62 w 62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2">
                    <a:moveTo>
                      <a:pt x="0" y="0"/>
                    </a:moveTo>
                    <a:lnTo>
                      <a:pt x="32" y="62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0" name="Rectangle 29"/>
            <p:cNvSpPr>
              <a:spLocks noChangeArrowheads="1"/>
            </p:cNvSpPr>
            <p:nvPr/>
          </p:nvSpPr>
          <p:spPr bwMode="auto">
            <a:xfrm>
              <a:off x="864" y="2205"/>
              <a:ext cx="562" cy="234"/>
            </a:xfrm>
            <a:prstGeom prst="rect">
              <a:avLst/>
            </a:prstGeom>
            <a:solidFill>
              <a:srgbClr val="C5E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1" name="Rectangle 30"/>
            <p:cNvSpPr>
              <a:spLocks noChangeArrowheads="1"/>
            </p:cNvSpPr>
            <p:nvPr/>
          </p:nvSpPr>
          <p:spPr bwMode="auto">
            <a:xfrm>
              <a:off x="1139" y="2242"/>
              <a:ext cx="2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S1</a:t>
              </a:r>
              <a:endParaRPr lang="en-US" altLang="zh-CN" sz="2400" b="1"/>
            </a:p>
          </p:txBody>
        </p:sp>
        <p:sp>
          <p:nvSpPr>
            <p:cNvPr id="14362" name="Line 31"/>
            <p:cNvSpPr>
              <a:spLocks noChangeShapeType="1"/>
            </p:cNvSpPr>
            <p:nvPr/>
          </p:nvSpPr>
          <p:spPr bwMode="auto">
            <a:xfrm>
              <a:off x="1125" y="2437"/>
              <a:ext cx="1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32"/>
            <p:cNvSpPr>
              <a:spLocks noChangeShapeType="1"/>
            </p:cNvSpPr>
            <p:nvPr/>
          </p:nvSpPr>
          <p:spPr bwMode="auto">
            <a:xfrm>
              <a:off x="1461" y="1741"/>
              <a:ext cx="48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4" name="Group 33"/>
            <p:cNvGrpSpPr>
              <a:grpSpLocks/>
            </p:cNvGrpSpPr>
            <p:nvPr/>
          </p:nvGrpSpPr>
          <p:grpSpPr bwMode="auto">
            <a:xfrm>
              <a:off x="1935" y="1755"/>
              <a:ext cx="62" cy="464"/>
              <a:chOff x="2541" y="1012"/>
              <a:chExt cx="62" cy="464"/>
            </a:xfrm>
          </p:grpSpPr>
          <p:sp>
            <p:nvSpPr>
              <p:cNvPr id="14374" name="Line 34"/>
              <p:cNvSpPr>
                <a:spLocks noChangeShapeType="1"/>
              </p:cNvSpPr>
              <p:nvPr/>
            </p:nvSpPr>
            <p:spPr bwMode="auto">
              <a:xfrm>
                <a:off x="2573" y="1012"/>
                <a:ext cx="1" cy="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Freeform 35"/>
              <p:cNvSpPr>
                <a:spLocks/>
              </p:cNvSpPr>
              <p:nvPr/>
            </p:nvSpPr>
            <p:spPr bwMode="auto">
              <a:xfrm>
                <a:off x="2541" y="1414"/>
                <a:ext cx="62" cy="62"/>
              </a:xfrm>
              <a:custGeom>
                <a:avLst/>
                <a:gdLst>
                  <a:gd name="T0" fmla="*/ 0 w 62"/>
                  <a:gd name="T1" fmla="*/ 0 h 62"/>
                  <a:gd name="T2" fmla="*/ 32 w 62"/>
                  <a:gd name="T3" fmla="*/ 62 h 62"/>
                  <a:gd name="T4" fmla="*/ 62 w 62"/>
                  <a:gd name="T5" fmla="*/ 0 h 62"/>
                  <a:gd name="T6" fmla="*/ 0 w 62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2"/>
                  <a:gd name="T14" fmla="*/ 62 w 62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2">
                    <a:moveTo>
                      <a:pt x="0" y="0"/>
                    </a:moveTo>
                    <a:lnTo>
                      <a:pt x="32" y="62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5" name="Rectangle 36"/>
            <p:cNvSpPr>
              <a:spLocks noChangeArrowheads="1"/>
            </p:cNvSpPr>
            <p:nvPr/>
          </p:nvSpPr>
          <p:spPr bwMode="auto">
            <a:xfrm>
              <a:off x="1610" y="2205"/>
              <a:ext cx="561" cy="234"/>
            </a:xfrm>
            <a:prstGeom prst="rect">
              <a:avLst/>
            </a:prstGeom>
            <a:solidFill>
              <a:srgbClr val="37CB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6" name="Rectangle 37"/>
            <p:cNvSpPr>
              <a:spLocks noChangeArrowheads="1"/>
            </p:cNvSpPr>
            <p:nvPr/>
          </p:nvSpPr>
          <p:spPr bwMode="auto">
            <a:xfrm>
              <a:off x="1885" y="2242"/>
              <a:ext cx="1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S2</a:t>
              </a:r>
              <a:endParaRPr lang="en-US" altLang="zh-CN" sz="2400" b="1"/>
            </a:p>
          </p:txBody>
        </p:sp>
        <p:sp>
          <p:nvSpPr>
            <p:cNvPr id="14367" name="Line 38"/>
            <p:cNvSpPr>
              <a:spLocks noChangeShapeType="1"/>
            </p:cNvSpPr>
            <p:nvPr/>
          </p:nvSpPr>
          <p:spPr bwMode="auto">
            <a:xfrm>
              <a:off x="1946" y="2437"/>
              <a:ext cx="1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39"/>
            <p:cNvSpPr>
              <a:spLocks noChangeShapeType="1"/>
            </p:cNvSpPr>
            <p:nvPr/>
          </p:nvSpPr>
          <p:spPr bwMode="auto">
            <a:xfrm>
              <a:off x="1125" y="2591"/>
              <a:ext cx="82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Rectangle 40"/>
            <p:cNvSpPr>
              <a:spLocks noChangeArrowheads="1"/>
            </p:cNvSpPr>
            <p:nvPr/>
          </p:nvSpPr>
          <p:spPr bwMode="auto">
            <a:xfrm>
              <a:off x="1744" y="161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N</a:t>
              </a:r>
              <a:endParaRPr lang="en-US" altLang="zh-CN" sz="2400"/>
            </a:p>
          </p:txBody>
        </p:sp>
        <p:sp>
          <p:nvSpPr>
            <p:cNvPr id="14370" name="Rectangle 41"/>
            <p:cNvSpPr>
              <a:spLocks noChangeArrowheads="1"/>
            </p:cNvSpPr>
            <p:nvPr/>
          </p:nvSpPr>
          <p:spPr bwMode="auto">
            <a:xfrm>
              <a:off x="1025" y="1917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Y</a:t>
              </a:r>
              <a:endParaRPr lang="en-US" altLang="zh-CN" sz="2400"/>
            </a:p>
          </p:txBody>
        </p:sp>
        <p:grpSp>
          <p:nvGrpSpPr>
            <p:cNvPr id="14371" name="Group 42"/>
            <p:cNvGrpSpPr>
              <a:grpSpLocks/>
            </p:cNvGrpSpPr>
            <p:nvPr/>
          </p:nvGrpSpPr>
          <p:grpSpPr bwMode="auto">
            <a:xfrm>
              <a:off x="1504" y="2592"/>
              <a:ext cx="63" cy="269"/>
              <a:chOff x="2131" y="1863"/>
              <a:chExt cx="63" cy="269"/>
            </a:xfrm>
          </p:grpSpPr>
          <p:sp>
            <p:nvSpPr>
              <p:cNvPr id="14372" name="Line 43"/>
              <p:cNvSpPr>
                <a:spLocks noChangeShapeType="1"/>
              </p:cNvSpPr>
              <p:nvPr/>
            </p:nvSpPr>
            <p:spPr bwMode="auto">
              <a:xfrm>
                <a:off x="2162" y="1863"/>
                <a:ext cx="1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Freeform 44"/>
              <p:cNvSpPr>
                <a:spLocks/>
              </p:cNvSpPr>
              <p:nvPr/>
            </p:nvSpPr>
            <p:spPr bwMode="auto">
              <a:xfrm>
                <a:off x="2131" y="2070"/>
                <a:ext cx="63" cy="62"/>
              </a:xfrm>
              <a:custGeom>
                <a:avLst/>
                <a:gdLst>
                  <a:gd name="T0" fmla="*/ 0 w 63"/>
                  <a:gd name="T1" fmla="*/ 0 h 62"/>
                  <a:gd name="T2" fmla="*/ 32 w 63"/>
                  <a:gd name="T3" fmla="*/ 62 h 62"/>
                  <a:gd name="T4" fmla="*/ 63 w 63"/>
                  <a:gd name="T5" fmla="*/ 0 h 62"/>
                  <a:gd name="T6" fmla="*/ 0 w 63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2"/>
                  <a:gd name="T14" fmla="*/ 63 w 63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2">
                    <a:moveTo>
                      <a:pt x="0" y="0"/>
                    </a:moveTo>
                    <a:lnTo>
                      <a:pt x="32" y="62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93677" name="Rectangle 45"/>
          <p:cNvSpPr>
            <a:spLocks noChangeArrowheads="1"/>
          </p:cNvSpPr>
          <p:nvPr/>
        </p:nvSpPr>
        <p:spPr bwMode="auto">
          <a:xfrm>
            <a:off x="1619250" y="5373688"/>
            <a:ext cx="177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q</a:t>
            </a:r>
          </a:p>
        </p:txBody>
      </p:sp>
      <p:sp>
        <p:nvSpPr>
          <p:cNvPr id="1093678" name="Rectangle 46"/>
          <p:cNvSpPr>
            <a:spLocks noChangeArrowheads="1"/>
          </p:cNvSpPr>
          <p:nvPr/>
        </p:nvSpPr>
        <p:spPr bwMode="auto">
          <a:xfrm>
            <a:off x="357188" y="4214813"/>
            <a:ext cx="72072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E.true</a:t>
            </a:r>
          </a:p>
        </p:txBody>
      </p:sp>
      <p:sp>
        <p:nvSpPr>
          <p:cNvPr id="1093679" name="Rectangle 47"/>
          <p:cNvSpPr>
            <a:spLocks noChangeArrowheads="1"/>
          </p:cNvSpPr>
          <p:nvPr/>
        </p:nvSpPr>
        <p:spPr bwMode="auto">
          <a:xfrm>
            <a:off x="2714625" y="4214813"/>
            <a:ext cx="863600" cy="336550"/>
          </a:xfrm>
          <a:prstGeom prst="rect">
            <a:avLst/>
          </a:prstGeom>
          <a:solidFill>
            <a:srgbClr val="78F7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E.false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357188" y="642938"/>
            <a:ext cx="3643312" cy="2500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(1) if  a&lt;b    goto   E.true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(2) goto  (3)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kern="0" dirty="0">
                <a:latin typeface="+mn-lt"/>
                <a:ea typeface="+mn-ea"/>
              </a:rPr>
              <a:t>(3) if  c&lt;d   goto  (5)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(4) goto   E.false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(5) if  e&gt;f  goto  E.true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(6) goto   E.false</a:t>
            </a:r>
          </a:p>
        </p:txBody>
      </p:sp>
      <p:sp>
        <p:nvSpPr>
          <p:cNvPr id="46" name="动作按钮: 前进或下一项 4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9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3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9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9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9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93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9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9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6" grpId="0" animBg="1"/>
      <p:bldP spid="1093637" grpId="0" animBg="1"/>
      <p:bldP spid="1093640" grpId="0" animBg="1"/>
      <p:bldP spid="1093641" grpId="0" animBg="1"/>
      <p:bldP spid="1093644" grpId="0" animBg="1"/>
      <p:bldP spid="1093645" grpId="0" animBg="1"/>
      <p:bldP spid="1093648" grpId="0" animBg="1"/>
      <p:bldP spid="1093649" grpId="0" animBg="1"/>
      <p:bldP spid="1093650" grpId="0" animBg="1"/>
      <p:bldP spid="1093677" grpId="0"/>
      <p:bldP spid="1093678" grpId="0" animBg="1"/>
      <p:bldP spid="1093679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50825" y="981075"/>
            <a:ext cx="3095625" cy="32718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10800" rIns="36000" bIns="10800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10</a:t>
            </a:r>
            <a:r>
              <a:rPr lang="zh-CN" altLang="en-US" b="1" dirty="0"/>
              <a:t>）  </a:t>
            </a:r>
            <a:r>
              <a:rPr lang="en-US" altLang="zh-CN" b="1" dirty="0"/>
              <a:t>goto    L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en-US" altLang="zh-CN" b="1" dirty="0"/>
              <a:t>                 ……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20</a:t>
            </a:r>
            <a:r>
              <a:rPr lang="zh-CN" altLang="en-US" b="1" dirty="0"/>
              <a:t>）  </a:t>
            </a:r>
            <a:r>
              <a:rPr lang="en-US" altLang="zh-CN" b="1" dirty="0"/>
              <a:t>goto    L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en-US" altLang="zh-CN" b="1" dirty="0"/>
              <a:t>	       ……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30</a:t>
            </a:r>
            <a:r>
              <a:rPr lang="zh-CN" altLang="en-US" b="1" dirty="0"/>
              <a:t>）  </a:t>
            </a:r>
            <a:r>
              <a:rPr lang="en-US" altLang="zh-CN" b="1" dirty="0"/>
              <a:t>goto   L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en-US" altLang="zh-CN" b="1" dirty="0"/>
              <a:t>        	</a:t>
            </a:r>
            <a:r>
              <a:rPr lang="zh-CN" altLang="en-US" b="1" dirty="0"/>
              <a:t>　 </a:t>
            </a:r>
            <a:r>
              <a:rPr lang="en-US" altLang="zh-CN" b="1" dirty="0"/>
              <a:t>……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40</a:t>
            </a:r>
            <a:r>
              <a:rPr lang="zh-CN" altLang="en-US" b="1" dirty="0"/>
              <a:t>）</a:t>
            </a:r>
            <a:r>
              <a:rPr lang="en-US" altLang="zh-CN" b="1" dirty="0"/>
              <a:t>L</a:t>
            </a:r>
            <a:r>
              <a:rPr lang="zh-CN" altLang="en-US" b="1" dirty="0"/>
              <a:t>：</a:t>
            </a:r>
            <a:r>
              <a:rPr lang="en-US" altLang="zh-CN" b="1" dirty="0"/>
              <a:t>……</a:t>
            </a:r>
            <a:r>
              <a:rPr lang="en-US" altLang="zh-CN" dirty="0"/>
              <a:t>	</a:t>
            </a:r>
            <a:r>
              <a:rPr lang="en-US" altLang="zh-CN" dirty="0">
                <a:latin typeface="宋体" pitchFamily="2" charset="-122"/>
              </a:rPr>
              <a:t>			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355975" y="73025"/>
            <a:ext cx="2663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拉链返填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148263" y="1341438"/>
            <a:ext cx="2735262" cy="20526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10800" rIns="36000" bIns="10800">
            <a:spAutoFit/>
          </a:bodyPr>
          <a:lstStyle/>
          <a:p>
            <a:pPr marL="88900"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10</a:t>
            </a:r>
            <a:r>
              <a:rPr lang="zh-CN" altLang="en-US" b="1" dirty="0"/>
              <a:t>）</a:t>
            </a:r>
            <a:r>
              <a:rPr lang="en-US" altLang="zh-CN" b="1" dirty="0"/>
              <a:t>goto    </a:t>
            </a:r>
            <a:r>
              <a:rPr lang="en-US" altLang="zh-CN" b="1" dirty="0">
                <a:solidFill>
                  <a:srgbClr val="FF00FF"/>
                </a:solidFill>
              </a:rPr>
              <a:t>0</a:t>
            </a:r>
          </a:p>
          <a:p>
            <a:pPr marL="88900"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　　　</a:t>
            </a:r>
            <a:r>
              <a:rPr lang="en-US" altLang="zh-CN" b="1" dirty="0"/>
              <a:t>……	</a:t>
            </a:r>
          </a:p>
          <a:p>
            <a:pPr marL="88900"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20</a:t>
            </a:r>
            <a:r>
              <a:rPr lang="zh-CN" altLang="en-US" b="1" dirty="0"/>
              <a:t>）</a:t>
            </a:r>
            <a:r>
              <a:rPr lang="en-US" altLang="zh-CN" b="1" dirty="0"/>
              <a:t>goto   10</a:t>
            </a:r>
          </a:p>
          <a:p>
            <a:pPr marL="88900"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　　　</a:t>
            </a:r>
            <a:r>
              <a:rPr lang="en-US" altLang="zh-CN" b="1" dirty="0"/>
              <a:t>……</a:t>
            </a:r>
          </a:p>
          <a:p>
            <a:pPr marL="88900"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30</a:t>
            </a:r>
            <a:r>
              <a:rPr lang="zh-CN" altLang="en-US" b="1" dirty="0"/>
              <a:t>） </a:t>
            </a:r>
            <a:r>
              <a:rPr lang="en-US" altLang="zh-CN" b="1" dirty="0"/>
              <a:t>goto    20</a:t>
            </a:r>
          </a:p>
        </p:txBody>
      </p:sp>
      <p:sp>
        <p:nvSpPr>
          <p:cNvPr id="15366" name="AutoShape 5"/>
          <p:cNvSpPr>
            <a:spLocks/>
          </p:cNvSpPr>
          <p:nvPr/>
        </p:nvSpPr>
        <p:spPr bwMode="auto">
          <a:xfrm>
            <a:off x="3203575" y="1628775"/>
            <a:ext cx="914400" cy="401638"/>
          </a:xfrm>
          <a:prstGeom prst="borderCallout1">
            <a:avLst>
              <a:gd name="adj1" fmla="val 28458"/>
              <a:gd name="adj2" fmla="val 108333"/>
              <a:gd name="adj3" fmla="val -7509"/>
              <a:gd name="adj4" fmla="val 250000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链尾</a:t>
            </a:r>
          </a:p>
        </p:txBody>
      </p:sp>
      <p:sp>
        <p:nvSpPr>
          <p:cNvPr id="15367" name="AutoShape 6"/>
          <p:cNvSpPr>
            <a:spLocks/>
          </p:cNvSpPr>
          <p:nvPr/>
        </p:nvSpPr>
        <p:spPr bwMode="auto">
          <a:xfrm>
            <a:off x="3492500" y="3573463"/>
            <a:ext cx="914400" cy="473075"/>
          </a:xfrm>
          <a:prstGeom prst="borderCallout1">
            <a:avLst>
              <a:gd name="adj1" fmla="val 24162"/>
              <a:gd name="adj2" fmla="val 108333"/>
              <a:gd name="adj3" fmla="val -58389"/>
              <a:gd name="adj4" fmla="val 228472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链首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7164388" y="404813"/>
            <a:ext cx="1979612" cy="504825"/>
          </a:xfrm>
          <a:prstGeom prst="wedgeRoundRectCallout">
            <a:avLst>
              <a:gd name="adj1" fmla="val -54491"/>
              <a:gd name="adj2" fmla="val 133963"/>
              <a:gd name="adj3" fmla="val 16667"/>
            </a:avLst>
          </a:prstGeom>
          <a:solidFill>
            <a:srgbClr val="FFDD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链尾标志</a:t>
            </a:r>
          </a:p>
        </p:txBody>
      </p:sp>
      <p:sp>
        <p:nvSpPr>
          <p:cNvPr id="10" name="动作按钮: 前进或下一项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5" name="Text Box 5"/>
          <p:cNvSpPr txBox="1">
            <a:spLocks noChangeArrowheads="1"/>
          </p:cNvSpPr>
          <p:nvPr/>
        </p:nvSpPr>
        <p:spPr bwMode="auto">
          <a:xfrm>
            <a:off x="4859338" y="1196975"/>
            <a:ext cx="41417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800" b="1"/>
              <a:t>(</a:t>
            </a:r>
            <a:r>
              <a:rPr lang="en-US" altLang="zh-CN" sz="2800" b="1">
                <a:solidFill>
                  <a:srgbClr val="FF9900"/>
                </a:solidFill>
              </a:rPr>
              <a:t>E.true</a:t>
            </a:r>
            <a:r>
              <a:rPr lang="en-US" altLang="zh-CN" sz="2800" b="1"/>
              <a:t> )</a:t>
            </a:r>
            <a:r>
              <a:rPr lang="zh-CN" altLang="en-US" sz="2800" b="1"/>
              <a:t>： </a:t>
            </a:r>
            <a:r>
              <a:rPr lang="en-US" altLang="zh-CN" sz="2800" b="1">
                <a:solidFill>
                  <a:srgbClr val="FF9900"/>
                </a:solidFill>
              </a:rPr>
              <a:t>(1)</a:t>
            </a:r>
            <a:r>
              <a:rPr lang="zh-CN" altLang="en-US" sz="2800" b="1"/>
              <a:t>和</a:t>
            </a:r>
            <a:r>
              <a:rPr lang="en-US" altLang="zh-CN" sz="2800" b="1">
                <a:solidFill>
                  <a:srgbClr val="FF9900"/>
                </a:solidFill>
              </a:rPr>
              <a:t>(5 )</a:t>
            </a:r>
            <a:r>
              <a:rPr lang="zh-CN" altLang="en-US" sz="2800" b="1"/>
              <a:t>拉链</a:t>
            </a:r>
          </a:p>
        </p:txBody>
      </p:sp>
      <p:sp>
        <p:nvSpPr>
          <p:cNvPr id="1095686" name="Text Box 6"/>
          <p:cNvSpPr txBox="1">
            <a:spLocks noChangeArrowheads="1"/>
          </p:cNvSpPr>
          <p:nvPr/>
        </p:nvSpPr>
        <p:spPr bwMode="auto">
          <a:xfrm>
            <a:off x="4822825" y="3284538"/>
            <a:ext cx="4321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800" b="1"/>
              <a:t>(</a:t>
            </a:r>
            <a:r>
              <a:rPr lang="en-US" altLang="zh-CN" sz="2800" b="1">
                <a:solidFill>
                  <a:srgbClr val="006600"/>
                </a:solidFill>
              </a:rPr>
              <a:t>E.false</a:t>
            </a:r>
            <a:r>
              <a:rPr lang="en-US" altLang="zh-CN" sz="2800" b="1"/>
              <a:t>)</a:t>
            </a:r>
            <a:r>
              <a:rPr lang="zh-CN" altLang="en-US" sz="2800" b="1"/>
              <a:t>：</a:t>
            </a:r>
            <a:r>
              <a:rPr lang="en-US" altLang="zh-CN" sz="2800" b="1">
                <a:solidFill>
                  <a:srgbClr val="006600"/>
                </a:solidFill>
              </a:rPr>
              <a:t>(4) </a:t>
            </a:r>
            <a:r>
              <a:rPr lang="zh-CN" altLang="en-US" sz="2800" b="1"/>
              <a:t>和</a:t>
            </a:r>
            <a:r>
              <a:rPr lang="en-US" altLang="zh-CN" sz="2800" b="1">
                <a:solidFill>
                  <a:srgbClr val="006600"/>
                </a:solidFill>
              </a:rPr>
              <a:t>(6)</a:t>
            </a:r>
            <a:r>
              <a:rPr lang="zh-CN" altLang="en-US" sz="2800" b="1"/>
              <a:t>　拉链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F7D4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88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zh-CN" altLang="en-US" sz="2800" b="1"/>
              <a:t>语句</a:t>
            </a:r>
            <a:r>
              <a:rPr lang="en-US" altLang="zh-CN" sz="2800" b="1">
                <a:solidFill>
                  <a:schemeClr val="accent2"/>
                </a:solidFill>
              </a:rPr>
              <a:t>if</a:t>
            </a:r>
            <a:r>
              <a:rPr lang="en-US" altLang="zh-CN" sz="2800" b="1">
                <a:solidFill>
                  <a:srgbClr val="FF00FF"/>
                </a:solidFill>
              </a:rPr>
              <a:t>  a&lt;b or c&lt;d  and  e&gt;f  </a:t>
            </a:r>
            <a:r>
              <a:rPr lang="en-US" altLang="zh-CN" sz="2800" b="1"/>
              <a:t>then  S1 else S2 </a:t>
            </a:r>
            <a:r>
              <a:rPr lang="zh-CN" altLang="en-US" sz="2800" b="1"/>
              <a:t>的四元式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7788" y="3643313"/>
            <a:ext cx="3208337" cy="2832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10800" rIns="36000" bIns="10800">
            <a:spAutoFit/>
          </a:bodyPr>
          <a:lstStyle/>
          <a:p>
            <a:pPr marL="546100" indent="-457200" eaLnBrk="1" hangingPunct="1">
              <a:buClr>
                <a:schemeClr val="hlink"/>
              </a:buClr>
              <a:defRPr/>
            </a:pPr>
            <a:r>
              <a:rPr lang="en-US" altLang="zh-CN" sz="2000" b="1" dirty="0">
                <a:solidFill>
                  <a:srgbClr val="FF3300"/>
                </a:solidFill>
              </a:rPr>
              <a:t>(7)</a:t>
            </a:r>
            <a:r>
              <a:rPr lang="en-US" altLang="zh-CN" sz="2000" b="1" dirty="0"/>
              <a:t>	</a:t>
            </a:r>
            <a:r>
              <a:rPr lang="en-US" altLang="zh-CN" b="1" dirty="0"/>
              <a:t>						</a:t>
            </a:r>
          </a:p>
          <a:p>
            <a:pPr marL="546100" indent="-457200" eaLnBrk="1" hangingPunct="1">
              <a:buClr>
                <a:schemeClr val="folHlink"/>
              </a:buClr>
              <a:defRPr/>
            </a:pPr>
            <a:r>
              <a:rPr lang="en-US" altLang="zh-CN" sz="2000" b="1" dirty="0"/>
              <a:t>(p-1)</a:t>
            </a:r>
            <a:r>
              <a:rPr lang="en-US" altLang="zh-CN" b="1" dirty="0"/>
              <a:t> 			</a:t>
            </a:r>
          </a:p>
          <a:p>
            <a:pPr marL="546100" indent="-457200" eaLnBrk="1" hangingPunct="1">
              <a:buClr>
                <a:schemeClr val="bg2"/>
              </a:buClr>
              <a:defRPr/>
            </a:pPr>
            <a:r>
              <a:rPr lang="en-US" altLang="zh-CN" sz="2000" b="1" dirty="0"/>
              <a:t>(p)  </a:t>
            </a:r>
            <a:r>
              <a:rPr lang="en-US" altLang="zh-CN" b="1" dirty="0"/>
              <a:t>goto     	</a:t>
            </a:r>
          </a:p>
          <a:p>
            <a:pPr marL="546100" indent="-457200" eaLnBrk="1" hangingPunct="1">
              <a:buClr>
                <a:schemeClr val="hlink"/>
              </a:buClr>
              <a:defRPr/>
            </a:pPr>
            <a:r>
              <a:rPr lang="en-US" altLang="zh-CN" sz="2000" b="1" dirty="0"/>
              <a:t>(p+1)</a:t>
            </a:r>
            <a:r>
              <a:rPr lang="en-US" altLang="zh-CN" b="1" dirty="0"/>
              <a:t>  </a:t>
            </a:r>
          </a:p>
          <a:p>
            <a:pPr marL="546100" indent="-457200" eaLnBrk="1" hangingPunct="1">
              <a:buClr>
                <a:schemeClr val="folHlink"/>
              </a:buClr>
              <a:defRPr/>
            </a:pPr>
            <a:r>
              <a:rPr lang="en-US" altLang="zh-CN" b="1" dirty="0"/>
              <a:t>    </a:t>
            </a:r>
          </a:p>
          <a:p>
            <a:pPr marL="546100" indent="-457200" eaLnBrk="1" hangingPunct="1">
              <a:buClr>
                <a:schemeClr val="folHlink"/>
              </a:buClr>
              <a:defRPr/>
            </a:pPr>
            <a:r>
              <a:rPr lang="en-US" altLang="zh-CN" sz="2000" b="1" dirty="0"/>
              <a:t>(q-1)</a:t>
            </a:r>
          </a:p>
          <a:p>
            <a:pPr marL="546100" indent="-457200" eaLnBrk="1" hangingPunct="1">
              <a:buClr>
                <a:schemeClr val="folHlink"/>
              </a:buClr>
              <a:defRPr/>
            </a:pPr>
            <a:r>
              <a:rPr lang="en-US" altLang="zh-CN" sz="2000" b="1" dirty="0">
                <a:solidFill>
                  <a:srgbClr val="FF3300"/>
                </a:solidFill>
              </a:rPr>
              <a:t>(q)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785813" y="3857625"/>
            <a:ext cx="2305050" cy="849313"/>
          </a:xfrm>
          <a:prstGeom prst="rect">
            <a:avLst/>
          </a:prstGeom>
          <a:solidFill>
            <a:srgbClr val="C5E2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10800" rIns="36000" bIns="190800" anchor="ctr">
            <a:spAutoFit/>
          </a:bodyPr>
          <a:lstStyle>
            <a:lvl1pPr marL="88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40000"/>
              </a:spcBef>
              <a:spcAft>
                <a:spcPct val="40000"/>
              </a:spcAft>
              <a:buClr>
                <a:schemeClr val="folHlink"/>
              </a:buClr>
              <a:buFontTx/>
              <a:buNone/>
            </a:pPr>
            <a:r>
              <a:rPr lang="en-US" altLang="zh-CN" b="1">
                <a:ea typeface="楷体_GB2312" pitchFamily="49" charset="-122"/>
              </a:rPr>
              <a:t>S1</a:t>
            </a:r>
            <a:r>
              <a:rPr lang="zh-CN" altLang="en-US" b="1">
                <a:ea typeface="楷体_GB2312" pitchFamily="49" charset="-122"/>
              </a:rPr>
              <a:t>的四元式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785813" y="5286375"/>
            <a:ext cx="2343150" cy="849313"/>
          </a:xfrm>
          <a:prstGeom prst="rect">
            <a:avLst/>
          </a:prstGeom>
          <a:solidFill>
            <a:srgbClr val="37CB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10800" rIns="36000" bIns="190800">
            <a:spAutoFit/>
          </a:bodyPr>
          <a:lstStyle>
            <a:lvl1pPr marL="457200" indent="-3683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Clr>
                <a:schemeClr val="folHlink"/>
              </a:buClr>
              <a:buFontTx/>
              <a:buNone/>
            </a:pPr>
            <a:r>
              <a:rPr lang="en-US" altLang="zh-CN" b="1">
                <a:ea typeface="楷体_GB2312" pitchFamily="49" charset="-122"/>
              </a:rPr>
              <a:t>S2</a:t>
            </a:r>
            <a:r>
              <a:rPr lang="zh-CN" altLang="en-US" b="1">
                <a:ea typeface="楷体_GB2312" pitchFamily="49" charset="-122"/>
              </a:rPr>
              <a:t>的四元式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42875" y="642938"/>
            <a:ext cx="3643313" cy="27146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/>
              <a:t>(</a:t>
            </a:r>
            <a:r>
              <a:rPr lang="en-US" altLang="zh-CN" b="1" dirty="0">
                <a:cs typeface="Times New Roman" pitchFamily="18" charset="0"/>
              </a:rPr>
              <a:t>1) if  a&lt;b    goto   E.true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(2) goto  (3)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(3) if  c&lt;d   goto  (5)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(4) goto   E.false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(5) if  e&gt;f  goto  E.true</a:t>
            </a:r>
          </a:p>
          <a:p>
            <a:pPr marL="609600" indent="-609600"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</a:rPr>
              <a:t>(6) goto   E.false</a:t>
            </a: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2571750" y="714375"/>
            <a:ext cx="928688" cy="3603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(7)</a:t>
            </a:r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2286000" y="2500313"/>
            <a:ext cx="1008063" cy="36036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(7)</a:t>
            </a:r>
          </a:p>
        </p:txBody>
      </p:sp>
      <p:sp>
        <p:nvSpPr>
          <p:cNvPr id="16395" name="Rectangle 16"/>
          <p:cNvSpPr>
            <a:spLocks noChangeArrowheads="1"/>
          </p:cNvSpPr>
          <p:nvPr/>
        </p:nvSpPr>
        <p:spPr bwMode="auto">
          <a:xfrm>
            <a:off x="1428750" y="2000250"/>
            <a:ext cx="900113" cy="336550"/>
          </a:xfrm>
          <a:prstGeom prst="rect">
            <a:avLst/>
          </a:prstGeom>
          <a:solidFill>
            <a:srgbClr val="78F7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(p+1)</a:t>
            </a:r>
          </a:p>
        </p:txBody>
      </p:sp>
      <p:sp>
        <p:nvSpPr>
          <p:cNvPr id="16396" name="Rectangle 17"/>
          <p:cNvSpPr>
            <a:spLocks noChangeArrowheads="1"/>
          </p:cNvSpPr>
          <p:nvPr/>
        </p:nvSpPr>
        <p:spPr bwMode="auto">
          <a:xfrm>
            <a:off x="1428750" y="2928938"/>
            <a:ext cx="900113" cy="336550"/>
          </a:xfrm>
          <a:prstGeom prst="rect">
            <a:avLst/>
          </a:prstGeom>
          <a:solidFill>
            <a:srgbClr val="78F7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(p+1)</a:t>
            </a:r>
          </a:p>
        </p:txBody>
      </p:sp>
      <p:sp>
        <p:nvSpPr>
          <p:cNvPr id="16397" name="Rectangle 18"/>
          <p:cNvSpPr>
            <a:spLocks noChangeArrowheads="1"/>
          </p:cNvSpPr>
          <p:nvPr/>
        </p:nvSpPr>
        <p:spPr bwMode="auto">
          <a:xfrm>
            <a:off x="1285875" y="4786313"/>
            <a:ext cx="808038" cy="3365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000" b="1"/>
              <a:t>(q)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0" y="2214563"/>
            <a:ext cx="938213" cy="936625"/>
            <a:chOff x="4014" y="2069"/>
            <a:chExt cx="591" cy="544"/>
          </a:xfrm>
        </p:grpSpPr>
        <p:sp>
          <p:nvSpPr>
            <p:cNvPr id="16404" name="Line 9"/>
            <p:cNvSpPr>
              <a:spLocks noChangeShapeType="1"/>
            </p:cNvSpPr>
            <p:nvPr/>
          </p:nvSpPr>
          <p:spPr bwMode="auto">
            <a:xfrm>
              <a:off x="4106" y="2613"/>
              <a:ext cx="499" cy="0"/>
            </a:xfrm>
            <a:prstGeom prst="line">
              <a:avLst/>
            </a:prstGeom>
            <a:noFill/>
            <a:ln w="57150">
              <a:solidFill>
                <a:srgbClr val="78F73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5" name="Line 10"/>
            <p:cNvSpPr>
              <a:spLocks noChangeShapeType="1"/>
            </p:cNvSpPr>
            <p:nvPr/>
          </p:nvSpPr>
          <p:spPr bwMode="auto">
            <a:xfrm>
              <a:off x="4605" y="2069"/>
              <a:ext cx="0" cy="544"/>
            </a:xfrm>
            <a:prstGeom prst="line">
              <a:avLst/>
            </a:prstGeom>
            <a:noFill/>
            <a:ln w="57150">
              <a:solidFill>
                <a:srgbClr val="78F73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6" name="Line 11"/>
            <p:cNvSpPr>
              <a:spLocks noChangeShapeType="1"/>
            </p:cNvSpPr>
            <p:nvPr/>
          </p:nvSpPr>
          <p:spPr bwMode="auto">
            <a:xfrm flipH="1">
              <a:off x="4014" y="2069"/>
              <a:ext cx="590" cy="0"/>
            </a:xfrm>
            <a:prstGeom prst="line">
              <a:avLst/>
            </a:prstGeom>
            <a:noFill/>
            <a:ln w="57150">
              <a:solidFill>
                <a:srgbClr val="78F73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429000" y="857250"/>
            <a:ext cx="576263" cy="1857375"/>
            <a:chOff x="4059" y="1207"/>
            <a:chExt cx="227" cy="907"/>
          </a:xfrm>
        </p:grpSpPr>
        <p:sp>
          <p:nvSpPr>
            <p:cNvPr id="16401" name="Line 12"/>
            <p:cNvSpPr>
              <a:spLocks noChangeShapeType="1"/>
            </p:cNvSpPr>
            <p:nvPr/>
          </p:nvSpPr>
          <p:spPr bwMode="auto">
            <a:xfrm>
              <a:off x="4059" y="2114"/>
              <a:ext cx="227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>
              <a:off x="4286" y="1207"/>
              <a:ext cx="0" cy="90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3" name="Line 14"/>
            <p:cNvSpPr>
              <a:spLocks noChangeShapeType="1"/>
            </p:cNvSpPr>
            <p:nvPr/>
          </p:nvSpPr>
          <p:spPr bwMode="auto">
            <a:xfrm flipH="1">
              <a:off x="4059" y="1207"/>
              <a:ext cx="227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chemeClr val="bg2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5" grpId="0"/>
      <p:bldP spid="109568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348501" y="1340768"/>
            <a:ext cx="8915400" cy="824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LOAD   D      </a:t>
            </a:r>
            <a:r>
              <a:rPr lang="zh-CN" altLang="en-US" sz="1600" b="1" dirty="0"/>
              <a:t>将</a:t>
            </a:r>
            <a:r>
              <a:rPr lang="en-US" altLang="zh-CN" sz="1600" b="1" dirty="0"/>
              <a:t>D</a:t>
            </a:r>
            <a:r>
              <a:rPr lang="zh-CN" altLang="en-US" sz="1600" b="1" dirty="0"/>
              <a:t>中的内容加载到操作数栈。</a:t>
            </a:r>
            <a:r>
              <a:rPr lang="zh-CN" altLang="en-US" sz="1600" b="1" dirty="0">
                <a:solidFill>
                  <a:srgbClr val="FF00FF"/>
                </a:solidFill>
              </a:rPr>
              <a:t>读变量</a:t>
            </a:r>
            <a:endParaRPr lang="zh-CN" altLang="en-US" sz="1600" b="1" dirty="0">
              <a:solidFill>
                <a:srgbClr val="FF00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LOADI           </a:t>
            </a:r>
            <a:r>
              <a:rPr lang="zh-CN" altLang="en-US" sz="1600" b="1" dirty="0"/>
              <a:t>将</a:t>
            </a:r>
            <a:r>
              <a:rPr lang="zh-CN" altLang="en-US" sz="1600" b="1" dirty="0">
                <a:solidFill>
                  <a:srgbClr val="FF00FF"/>
                </a:solidFill>
              </a:rPr>
              <a:t>常量压入操作数栈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STO    D         </a:t>
            </a:r>
            <a:r>
              <a:rPr lang="zh-CN" altLang="en-US" sz="1600" b="1" dirty="0"/>
              <a:t>将栈顶单元内容存入</a:t>
            </a:r>
            <a:r>
              <a:rPr lang="en-US" altLang="zh-CN" sz="1600" b="1" dirty="0"/>
              <a:t>D</a:t>
            </a:r>
            <a:r>
              <a:rPr lang="zh-CN" altLang="en-US" sz="1600" b="1" dirty="0"/>
              <a:t>，且栈顶单元出栈。</a:t>
            </a:r>
            <a:r>
              <a:rPr lang="zh-CN" altLang="en-US" sz="1600" b="1" dirty="0">
                <a:solidFill>
                  <a:srgbClr val="FF00FF"/>
                </a:solidFill>
              </a:rPr>
              <a:t>存变量</a:t>
            </a:r>
            <a:endParaRPr lang="en-US" altLang="zh-CN" sz="1600" b="1" dirty="0">
              <a:solidFill>
                <a:srgbClr val="FF00FF"/>
              </a:solidFill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ADD               </a:t>
            </a:r>
            <a:r>
              <a:rPr lang="zh-CN" altLang="en-US" sz="1600" b="1" dirty="0"/>
              <a:t>将次栈顶与栈顶单元出栈并相</a:t>
            </a:r>
            <a:r>
              <a:rPr lang="zh-CN" altLang="en-US" sz="1600" b="1" dirty="0">
                <a:solidFill>
                  <a:srgbClr val="FF00FF"/>
                </a:solidFill>
              </a:rPr>
              <a:t>加</a:t>
            </a:r>
            <a:r>
              <a:rPr lang="zh-CN" altLang="en-US" sz="1600" b="1" dirty="0"/>
              <a:t>，和置于栈顶。</a:t>
            </a:r>
            <a:endParaRPr lang="zh-CN" altLang="en-US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SUB               </a:t>
            </a:r>
            <a:r>
              <a:rPr lang="zh-CN" altLang="en-US" sz="1600" b="1" dirty="0"/>
              <a:t>将次栈顶单元</a:t>
            </a:r>
            <a:r>
              <a:rPr lang="zh-CN" altLang="en-US" sz="1600" b="1" dirty="0">
                <a:solidFill>
                  <a:srgbClr val="FF00FF"/>
                </a:solidFill>
              </a:rPr>
              <a:t>减</a:t>
            </a:r>
            <a:r>
              <a:rPr lang="zh-CN" altLang="en-US" sz="1600" b="1" dirty="0"/>
              <a:t>去栈顶单元并出栈，差置于栈顶。</a:t>
            </a:r>
            <a:endParaRPr lang="zh-CN" altLang="en-US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MULT           </a:t>
            </a:r>
            <a:r>
              <a:rPr lang="zh-CN" altLang="en-US" sz="1600" b="1" dirty="0"/>
              <a:t>将次栈顶与栈顶单元出栈并相</a:t>
            </a:r>
            <a:r>
              <a:rPr lang="zh-CN" altLang="en-US" sz="1600" b="1" dirty="0">
                <a:solidFill>
                  <a:srgbClr val="FF00FF"/>
                </a:solidFill>
              </a:rPr>
              <a:t>乘</a:t>
            </a:r>
            <a:r>
              <a:rPr lang="zh-CN" altLang="en-US" sz="1600" b="1" dirty="0"/>
              <a:t>，积置于栈顶。</a:t>
            </a:r>
            <a:endParaRPr lang="zh-CN" altLang="en-US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DIV               </a:t>
            </a:r>
            <a:r>
              <a:rPr lang="zh-CN" altLang="en-US" sz="1600" b="1" dirty="0"/>
              <a:t>将次栈顶与栈顶单元出栈并相</a:t>
            </a:r>
            <a:r>
              <a:rPr lang="zh-CN" altLang="en-US" sz="1600" b="1" dirty="0">
                <a:solidFill>
                  <a:srgbClr val="FF00FF"/>
                </a:solidFill>
              </a:rPr>
              <a:t>除</a:t>
            </a:r>
            <a:r>
              <a:rPr lang="zh-CN" altLang="en-US" sz="1600" b="1" dirty="0"/>
              <a:t>，商置于栈顶。</a:t>
            </a:r>
            <a:endParaRPr lang="zh-CN" altLang="en-US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BR    lab       </a:t>
            </a:r>
            <a:r>
              <a:rPr lang="zh-CN" altLang="en-US" sz="1600" b="1" dirty="0">
                <a:solidFill>
                  <a:srgbClr val="FF00FF"/>
                </a:solidFill>
              </a:rPr>
              <a:t>无条件转移</a:t>
            </a:r>
            <a:r>
              <a:rPr lang="zh-CN" altLang="en-US" sz="1600" b="1" dirty="0"/>
              <a:t>到</a:t>
            </a:r>
            <a:r>
              <a:rPr lang="en-US" altLang="zh-CN" sz="1600" b="1" dirty="0"/>
              <a:t>lab</a:t>
            </a:r>
            <a:endParaRPr lang="en-US" altLang="zh-CN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BRF  lab       </a:t>
            </a:r>
            <a:r>
              <a:rPr lang="zh-CN" altLang="en-US" sz="1600" b="1" dirty="0"/>
              <a:t>若栈顶单元逻辑值，</a:t>
            </a:r>
            <a:r>
              <a:rPr lang="zh-CN" altLang="en-US" sz="1600" b="1" dirty="0">
                <a:solidFill>
                  <a:srgbClr val="FF00FF"/>
                </a:solidFill>
              </a:rPr>
              <a:t>假</a:t>
            </a:r>
            <a:r>
              <a:rPr lang="en-US" altLang="zh-CN" sz="1600" b="1" dirty="0"/>
              <a:t>(0)</a:t>
            </a:r>
            <a:r>
              <a:rPr lang="zh-CN" altLang="en-US" sz="1600" b="1" dirty="0"/>
              <a:t>则</a:t>
            </a:r>
            <a:r>
              <a:rPr lang="zh-CN" altLang="en-US" sz="1600" b="1" dirty="0">
                <a:solidFill>
                  <a:srgbClr val="FF00FF"/>
                </a:solidFill>
              </a:rPr>
              <a:t>转</a:t>
            </a:r>
            <a:r>
              <a:rPr lang="zh-CN" altLang="en-US" sz="1600" b="1" dirty="0"/>
              <a:t>移到</a:t>
            </a:r>
            <a:r>
              <a:rPr lang="en-US" altLang="zh-CN" sz="1600" b="1" dirty="0"/>
              <a:t>lab </a:t>
            </a:r>
            <a:endParaRPr lang="en-US" altLang="zh-CN" sz="16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EQ                </a:t>
            </a:r>
            <a:r>
              <a:rPr lang="zh-CN" altLang="en-US" sz="1600" b="1" dirty="0"/>
              <a:t>将栈顶两单元做</a:t>
            </a:r>
            <a:r>
              <a:rPr lang="zh-CN" altLang="en-US" sz="1600" b="1" dirty="0">
                <a:solidFill>
                  <a:srgbClr val="FF00FF"/>
                </a:solidFill>
              </a:rPr>
              <a:t>相等比较</a:t>
            </a:r>
            <a:r>
              <a:rPr lang="zh-CN" altLang="en-US" sz="1600" b="1" dirty="0"/>
              <a:t>，并将结果真或假</a:t>
            </a:r>
            <a:r>
              <a:rPr lang="en-US" altLang="zh-CN" sz="1600" b="1" dirty="0"/>
              <a:t>(1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0)</a:t>
            </a:r>
            <a:r>
              <a:rPr lang="zh-CN" altLang="en-US" sz="1600" b="1" dirty="0"/>
              <a:t>置于栈顶</a:t>
            </a:r>
            <a:endParaRPr lang="en-US" altLang="zh-CN" sz="1600" b="1" dirty="0"/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NOTEQ      </a:t>
            </a:r>
            <a:r>
              <a:rPr lang="zh-CN" altLang="en-US" sz="1600" b="1" dirty="0"/>
              <a:t>栈顶两单元做</a:t>
            </a:r>
            <a:r>
              <a:rPr lang="zh-CN" altLang="en-US" sz="1600" b="1" dirty="0">
                <a:solidFill>
                  <a:srgbClr val="FF00FF"/>
                </a:solidFill>
              </a:rPr>
              <a:t>不等于比较</a:t>
            </a:r>
            <a:r>
              <a:rPr lang="zh-CN" altLang="en-US" sz="1600" b="1" dirty="0"/>
              <a:t>，并将结果 </a:t>
            </a:r>
            <a:r>
              <a:rPr lang="en-US" altLang="zh-CN" sz="1600" b="1" dirty="0"/>
              <a:t>(1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0)</a:t>
            </a:r>
            <a:r>
              <a:rPr lang="zh-CN" altLang="en-US" sz="1600" b="1" dirty="0"/>
              <a:t>置于栈顶</a:t>
            </a:r>
            <a:endParaRPr lang="zh-CN" altLang="en-US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GT         </a:t>
            </a:r>
            <a:r>
              <a:rPr lang="zh-CN" altLang="en-US" sz="1600" b="1" dirty="0"/>
              <a:t>次栈顶</a:t>
            </a:r>
            <a:r>
              <a:rPr lang="zh-CN" altLang="en-US" sz="1600" b="1" dirty="0">
                <a:solidFill>
                  <a:srgbClr val="FF00FF"/>
                </a:solidFill>
              </a:rPr>
              <a:t>大于</a:t>
            </a:r>
            <a:r>
              <a:rPr lang="zh-CN" altLang="en-US" sz="1600" b="1" dirty="0"/>
              <a:t>栈顶操作数，则栈顶置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，否则置</a:t>
            </a:r>
            <a:r>
              <a:rPr lang="en-US" altLang="zh-CN" sz="1600" b="1" dirty="0"/>
              <a:t>0</a:t>
            </a:r>
            <a:endParaRPr lang="en-US" altLang="zh-CN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LES       </a:t>
            </a:r>
            <a:r>
              <a:rPr lang="zh-CN" altLang="en-US" sz="1600" b="1" dirty="0"/>
              <a:t>次栈顶</a:t>
            </a:r>
            <a:r>
              <a:rPr lang="zh-CN" altLang="en-US" sz="1600" b="1" dirty="0">
                <a:solidFill>
                  <a:srgbClr val="FF00FF"/>
                </a:solidFill>
              </a:rPr>
              <a:t>小于</a:t>
            </a:r>
            <a:r>
              <a:rPr lang="zh-CN" altLang="en-US" sz="1600" b="1" dirty="0"/>
              <a:t>栈顶操作数，则栈顶置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，否则置</a:t>
            </a:r>
            <a:r>
              <a:rPr lang="en-US" altLang="zh-CN" sz="1600" b="1" dirty="0"/>
              <a:t>0</a:t>
            </a:r>
            <a:endParaRPr lang="en-US" altLang="zh-CN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GE         </a:t>
            </a:r>
            <a:r>
              <a:rPr lang="zh-CN" altLang="en-US" sz="1600" b="1" dirty="0"/>
              <a:t>次栈顶</a:t>
            </a:r>
            <a:r>
              <a:rPr lang="zh-CN" altLang="en-US" sz="1600" b="1" dirty="0">
                <a:solidFill>
                  <a:srgbClr val="FF00FF"/>
                </a:solidFill>
              </a:rPr>
              <a:t>大于等于</a:t>
            </a:r>
            <a:r>
              <a:rPr lang="zh-CN" altLang="en-US" sz="1600" b="1" dirty="0"/>
              <a:t>栈顶操作数，则栈顶置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，否则置</a:t>
            </a:r>
            <a:r>
              <a:rPr lang="en-US" altLang="zh-CN" sz="1600" b="1" dirty="0"/>
              <a:t>0</a:t>
            </a:r>
            <a:endParaRPr lang="en-US" altLang="zh-CN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LE          </a:t>
            </a:r>
            <a:r>
              <a:rPr lang="zh-CN" altLang="en-US" sz="1600" b="1" dirty="0"/>
              <a:t>次栈顶</a:t>
            </a:r>
            <a:r>
              <a:rPr lang="zh-CN" altLang="en-US" sz="1600" b="1" dirty="0">
                <a:solidFill>
                  <a:srgbClr val="FF00FF"/>
                </a:solidFill>
              </a:rPr>
              <a:t>小于等于</a:t>
            </a:r>
            <a:r>
              <a:rPr lang="zh-CN" altLang="en-US" sz="1600" b="1" dirty="0"/>
              <a:t>栈顶操作数，则栈顶置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，否则置</a:t>
            </a:r>
            <a:r>
              <a:rPr lang="en-US" altLang="zh-CN" sz="1600" b="1" dirty="0"/>
              <a:t>0</a:t>
            </a:r>
            <a:endParaRPr lang="en-US" altLang="zh-CN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IN          </a:t>
            </a:r>
            <a:r>
              <a:rPr lang="zh-CN" altLang="en-US" sz="1600" b="1" dirty="0"/>
              <a:t>从标准输入设备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键盘</a:t>
            </a:r>
            <a:r>
              <a:rPr lang="en-US" altLang="zh-CN" sz="1600" b="1" dirty="0"/>
              <a:t>)</a:t>
            </a:r>
            <a:r>
              <a:rPr lang="zh-CN" altLang="en-US" sz="1600" b="1" dirty="0">
                <a:solidFill>
                  <a:srgbClr val="FF00FF"/>
                </a:solidFill>
              </a:rPr>
              <a:t>读入</a:t>
            </a:r>
            <a:r>
              <a:rPr lang="zh-CN" altLang="en-US" sz="1600" b="1" dirty="0"/>
              <a:t>一个整型数据，并入操作数栈</a:t>
            </a:r>
            <a:endParaRPr lang="zh-CN" altLang="en-US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OUT      </a:t>
            </a:r>
            <a:r>
              <a:rPr lang="zh-CN" altLang="en-US" sz="1600" b="1" dirty="0"/>
              <a:t>将栈顶单元内容出栈，并</a:t>
            </a:r>
            <a:r>
              <a:rPr lang="zh-CN" altLang="en-US" sz="1600" b="1" dirty="0">
                <a:solidFill>
                  <a:srgbClr val="FF00FF"/>
                </a:solidFill>
              </a:rPr>
              <a:t>输出</a:t>
            </a:r>
            <a:r>
              <a:rPr lang="zh-CN" altLang="en-US" sz="1600" b="1" dirty="0"/>
              <a:t>到标准输出设备上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显示器</a:t>
            </a:r>
            <a:r>
              <a:rPr lang="en-US" altLang="zh-CN" sz="1600" b="1" dirty="0"/>
              <a:t>)</a:t>
            </a:r>
            <a:endParaRPr lang="en-US" altLang="zh-CN" sz="16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/>
              <a:t>STOP     </a:t>
            </a:r>
            <a:r>
              <a:rPr lang="zh-CN" altLang="en-US" sz="1600" b="1" dirty="0">
                <a:solidFill>
                  <a:srgbClr val="FF00FF"/>
                </a:solidFill>
              </a:rPr>
              <a:t>停止执行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1600" b="1" dirty="0">
                <a:solidFill>
                  <a:srgbClr val="990099"/>
                </a:solidFill>
              </a:rPr>
              <a:t>CAL  </a:t>
            </a:r>
            <a:r>
              <a:rPr lang="en-US" altLang="zh-CN" sz="1600" b="1" dirty="0"/>
              <a:t>          </a:t>
            </a:r>
            <a:r>
              <a:rPr lang="zh-CN" altLang="en-US" sz="1600" b="1" dirty="0"/>
              <a:t>函数调用</a:t>
            </a:r>
            <a:endParaRPr lang="en-US" altLang="zh-CN" sz="1600" b="1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1600" b="1" dirty="0">
                <a:solidFill>
                  <a:srgbClr val="990099"/>
                </a:solidFill>
              </a:rPr>
              <a:t>ENTER</a:t>
            </a:r>
            <a:r>
              <a:rPr lang="en-US" altLang="zh-CN" sz="1600" b="1" dirty="0"/>
              <a:t>      </a:t>
            </a:r>
            <a:r>
              <a:rPr lang="zh-CN" altLang="en-US" sz="1600" b="1" dirty="0"/>
              <a:t>在栈中为函数调用开辟数据区</a:t>
            </a:r>
            <a:endParaRPr lang="en-US" altLang="zh-CN" sz="1600" b="1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1600" b="1" dirty="0">
                <a:solidFill>
                  <a:srgbClr val="990099"/>
                </a:solidFill>
              </a:rPr>
              <a:t>RETURN 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从函数返回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68313" y="719138"/>
            <a:ext cx="8035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抽象的栈式计算机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用一个栈来保存操作数，所有运算在栈顶完成。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95250" y="0"/>
            <a:ext cx="9144000" cy="577850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9.2 Test </a:t>
            </a: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抽象机代码</a:t>
            </a:r>
          </a:p>
        </p:txBody>
      </p:sp>
      <p:sp>
        <p:nvSpPr>
          <p:cNvPr id="6" name="动作按钮: 前进或下一项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4" name="文本框 1"/>
          <p:cNvSpPr txBox="1">
            <a:spLocks noChangeArrowheads="1"/>
          </p:cNvSpPr>
          <p:nvPr/>
        </p:nvSpPr>
        <p:spPr bwMode="auto">
          <a:xfrm>
            <a:off x="8139113" y="19050"/>
            <a:ext cx="100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P177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85750" y="428625"/>
            <a:ext cx="85344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NOTEQ </a:t>
            </a:r>
            <a:r>
              <a:rPr lang="zh-CN" altLang="en-US" sz="2000" b="1" dirty="0"/>
              <a:t>栈顶两单元做</a:t>
            </a:r>
            <a:r>
              <a:rPr lang="zh-CN" altLang="en-US" sz="2000" b="1" dirty="0">
                <a:solidFill>
                  <a:srgbClr val="FF00FF"/>
                </a:solidFill>
              </a:rPr>
              <a:t>不等于比较</a:t>
            </a:r>
            <a:r>
              <a:rPr lang="zh-CN" altLang="en-US" sz="2000" b="1" dirty="0"/>
              <a:t>，并将结果 </a:t>
            </a:r>
            <a:r>
              <a:rPr lang="en-US" altLang="zh-CN" sz="2000" b="1" dirty="0"/>
              <a:t>(1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0)</a:t>
            </a:r>
            <a:r>
              <a:rPr lang="zh-CN" altLang="en-US" sz="2000" b="1" dirty="0"/>
              <a:t>置于栈顶</a:t>
            </a:r>
            <a:endParaRPr lang="zh-CN" altLang="en-US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GT         </a:t>
            </a:r>
            <a:r>
              <a:rPr lang="zh-CN" altLang="en-US" sz="2000" b="1" dirty="0"/>
              <a:t>次栈顶</a:t>
            </a:r>
            <a:r>
              <a:rPr lang="zh-CN" altLang="en-US" sz="2000" b="1" dirty="0">
                <a:solidFill>
                  <a:srgbClr val="FF00FF"/>
                </a:solidFill>
              </a:rPr>
              <a:t>大于</a:t>
            </a:r>
            <a:r>
              <a:rPr lang="zh-CN" altLang="en-US" sz="2000" b="1" dirty="0"/>
              <a:t>栈顶操作数，则栈顶置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，否则置</a:t>
            </a:r>
            <a:r>
              <a:rPr lang="en-US" altLang="zh-CN" sz="2000" b="1" dirty="0"/>
              <a:t>0</a:t>
            </a:r>
            <a:endParaRPr lang="en-US" altLang="zh-CN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LES       </a:t>
            </a:r>
            <a:r>
              <a:rPr lang="zh-CN" altLang="en-US" sz="2000" b="1" dirty="0"/>
              <a:t>次栈顶</a:t>
            </a:r>
            <a:r>
              <a:rPr lang="zh-CN" altLang="en-US" sz="2000" b="1" dirty="0">
                <a:solidFill>
                  <a:srgbClr val="FF00FF"/>
                </a:solidFill>
              </a:rPr>
              <a:t>小于</a:t>
            </a:r>
            <a:r>
              <a:rPr lang="zh-CN" altLang="en-US" sz="2000" b="1" dirty="0"/>
              <a:t>栈顶操作数，则栈顶置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，否则置</a:t>
            </a:r>
            <a:r>
              <a:rPr lang="en-US" altLang="zh-CN" sz="2000" b="1" dirty="0"/>
              <a:t>0</a:t>
            </a:r>
            <a:endParaRPr lang="en-US" altLang="zh-CN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GE         </a:t>
            </a:r>
            <a:r>
              <a:rPr lang="zh-CN" altLang="en-US" sz="2000" b="1" dirty="0"/>
              <a:t>次栈顶</a:t>
            </a:r>
            <a:r>
              <a:rPr lang="zh-CN" altLang="en-US" sz="2000" b="1" dirty="0">
                <a:solidFill>
                  <a:srgbClr val="FF00FF"/>
                </a:solidFill>
              </a:rPr>
              <a:t>大于等于</a:t>
            </a:r>
            <a:r>
              <a:rPr lang="zh-CN" altLang="en-US" sz="2000" b="1" dirty="0"/>
              <a:t>栈顶操作数，则栈顶置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，否则置</a:t>
            </a:r>
            <a:r>
              <a:rPr lang="en-US" altLang="zh-CN" sz="2000" b="1" dirty="0"/>
              <a:t>0</a:t>
            </a:r>
            <a:endParaRPr lang="en-US" altLang="zh-CN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LE          </a:t>
            </a:r>
            <a:r>
              <a:rPr lang="zh-CN" altLang="en-US" sz="2000" b="1" dirty="0"/>
              <a:t>次栈顶</a:t>
            </a:r>
            <a:r>
              <a:rPr lang="zh-CN" altLang="en-US" sz="2000" b="1" dirty="0">
                <a:solidFill>
                  <a:srgbClr val="FF00FF"/>
                </a:solidFill>
              </a:rPr>
              <a:t>小于等于</a:t>
            </a:r>
            <a:r>
              <a:rPr lang="zh-CN" altLang="en-US" sz="2000" b="1" dirty="0"/>
              <a:t>栈顶操作数，则栈顶置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，否则置</a:t>
            </a:r>
            <a:r>
              <a:rPr lang="en-US" altLang="zh-CN" sz="2000" b="1" dirty="0"/>
              <a:t>0</a:t>
            </a:r>
            <a:endParaRPr lang="en-US" altLang="zh-CN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IN          </a:t>
            </a:r>
            <a:r>
              <a:rPr lang="zh-CN" altLang="en-US" sz="2000" b="1" dirty="0"/>
              <a:t>从标准输入设备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键盘</a:t>
            </a:r>
            <a:r>
              <a:rPr lang="en-US" altLang="zh-CN" sz="2000" b="1" dirty="0"/>
              <a:t>)</a:t>
            </a:r>
            <a:r>
              <a:rPr lang="zh-CN" altLang="en-US" sz="2000" b="1" dirty="0">
                <a:solidFill>
                  <a:srgbClr val="FF00FF"/>
                </a:solidFill>
              </a:rPr>
              <a:t>读入</a:t>
            </a:r>
            <a:r>
              <a:rPr lang="zh-CN" altLang="en-US" sz="2000" b="1" dirty="0"/>
              <a:t>一个整型数据，并入操作数栈</a:t>
            </a:r>
            <a:endParaRPr lang="zh-CN" altLang="en-US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OUT      </a:t>
            </a:r>
            <a:r>
              <a:rPr lang="zh-CN" altLang="en-US" sz="2000" b="1" dirty="0"/>
              <a:t>将栈顶单元内容出栈，并</a:t>
            </a:r>
            <a:r>
              <a:rPr lang="zh-CN" altLang="en-US" sz="2000" b="1" dirty="0">
                <a:solidFill>
                  <a:srgbClr val="FF00FF"/>
                </a:solidFill>
              </a:rPr>
              <a:t>输出</a:t>
            </a:r>
            <a:r>
              <a:rPr lang="zh-CN" altLang="en-US" sz="2000" b="1" dirty="0"/>
              <a:t>到标准输出设备上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显示器</a:t>
            </a:r>
            <a:r>
              <a:rPr lang="en-US" altLang="zh-CN" sz="2000" b="1" dirty="0"/>
              <a:t>)</a:t>
            </a:r>
            <a:endParaRPr lang="en-US" altLang="zh-CN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STOP     </a:t>
            </a:r>
            <a:r>
              <a:rPr lang="zh-CN" altLang="en-US" sz="2000" b="1" dirty="0">
                <a:solidFill>
                  <a:srgbClr val="FF00FF"/>
                </a:solidFill>
              </a:rPr>
              <a:t>停止执行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42875" y="0"/>
            <a:ext cx="9144000" cy="4572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ea typeface="隶书" panose="02010509060101010101" pitchFamily="49" charset="-122"/>
              </a:rPr>
              <a:t>TEST </a:t>
            </a:r>
            <a:r>
              <a:rPr lang="zh-CN" altLang="en-US" sz="3200" b="1">
                <a:solidFill>
                  <a:schemeClr val="accent2"/>
                </a:solidFill>
                <a:ea typeface="隶书" panose="02010509060101010101" pitchFamily="49" charset="-122"/>
              </a:rPr>
              <a:t>抽象机指令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85750" y="5357813"/>
            <a:ext cx="79295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b="1" dirty="0">
                <a:solidFill>
                  <a:srgbClr val="990099"/>
                </a:solidFill>
              </a:rPr>
              <a:t>CAL  </a:t>
            </a:r>
            <a:r>
              <a:rPr lang="en-US" altLang="zh-CN" sz="2000" b="1" dirty="0"/>
              <a:t>          </a:t>
            </a:r>
            <a:r>
              <a:rPr lang="zh-CN" altLang="en-US" sz="2000" b="1" dirty="0"/>
              <a:t>函数调用</a:t>
            </a:r>
            <a:endParaRPr lang="en-US" altLang="zh-CN" sz="2000" b="1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b="1" dirty="0">
                <a:solidFill>
                  <a:srgbClr val="990099"/>
                </a:solidFill>
              </a:rPr>
              <a:t>ENTER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在栈中为函数调用开辟数据区</a:t>
            </a:r>
            <a:endParaRPr lang="en-US" altLang="zh-CN" sz="2000" b="1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b="1" dirty="0">
                <a:solidFill>
                  <a:srgbClr val="990099"/>
                </a:solidFill>
              </a:rPr>
              <a:t>RETURN 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从函数返回</a:t>
            </a:r>
          </a:p>
        </p:txBody>
      </p:sp>
      <p:sp>
        <p:nvSpPr>
          <p:cNvPr id="6" name="动作按钮: 前进或下一项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41034" y="838041"/>
            <a:ext cx="2143125" cy="2708434"/>
          </a:xfrm>
          <a:prstGeom prst="rect">
            <a:avLst/>
          </a:prstGeom>
          <a:solidFill>
            <a:srgbClr val="C5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……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a;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b;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a=10;</a:t>
            </a:r>
            <a:endParaRPr lang="en-US" altLang="zh-CN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b=20*a;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……</a:t>
            </a:r>
          </a:p>
        </p:txBody>
      </p:sp>
      <p:graphicFrame>
        <p:nvGraphicFramePr>
          <p:cNvPr id="4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10820"/>
              </p:ext>
            </p:extLst>
          </p:nvPr>
        </p:nvGraphicFramePr>
        <p:xfrm>
          <a:off x="1136296" y="4077072"/>
          <a:ext cx="1752600" cy="1861503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85" name="Text Box 28"/>
          <p:cNvSpPr txBox="1">
            <a:spLocks noChangeArrowheads="1"/>
          </p:cNvSpPr>
          <p:nvPr/>
        </p:nvSpPr>
        <p:spPr bwMode="auto">
          <a:xfrm>
            <a:off x="5219700" y="1268413"/>
            <a:ext cx="2357438" cy="27082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LOADI  10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STO  2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LOADI  20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LOAD  2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MULT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STO 3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49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F7D4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800" b="1"/>
              <a:t>[</a:t>
            </a:r>
            <a:r>
              <a:rPr lang="zh-CN" altLang="en-US" sz="2800" b="1"/>
              <a:t>例</a:t>
            </a:r>
            <a:r>
              <a:rPr lang="en-US" altLang="zh-CN" sz="2800" b="1"/>
              <a:t>] TEST</a:t>
            </a:r>
            <a:r>
              <a:rPr lang="zh-CN" altLang="en-US" sz="2800" b="1"/>
              <a:t>程序片段的中间代码</a:t>
            </a:r>
            <a:r>
              <a:rPr lang="zh-CN" altLang="en-US" sz="2800"/>
              <a:t>　　　</a:t>
            </a:r>
          </a:p>
        </p:txBody>
      </p:sp>
      <p:sp>
        <p:nvSpPr>
          <p:cNvPr id="8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chemeClr val="bg2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1913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9.3 </a:t>
            </a: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声明的处理 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304800" y="1052513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chemeClr val="accent6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标识符的定义性出现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sz="3200" b="1" dirty="0"/>
              <a:t>将其属性信息填到</a:t>
            </a:r>
            <a:r>
              <a:rPr lang="zh-CN" altLang="en-US" sz="3200" b="1" dirty="0">
                <a:solidFill>
                  <a:srgbClr val="FF00FF"/>
                </a:solidFill>
              </a:rPr>
              <a:t>符号表</a:t>
            </a:r>
            <a:r>
              <a:rPr lang="zh-CN" altLang="en-US" sz="3200" b="1" dirty="0"/>
              <a:t>中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323850" y="2708275"/>
            <a:ext cx="842486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chemeClr val="accent6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标识符的引用性出现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/>
              <a:t>检查标识符的引用是否正确。</a:t>
            </a:r>
          </a:p>
          <a:p>
            <a:pPr marL="914400" lvl="1" indent="-457200" eaLnBrk="1" hangingPunct="1">
              <a:spcBef>
                <a:spcPct val="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/>
              <a:t>利用标识符的属性信息，例如类型和已分配的目标地址，为其执行语句生成正确的目标代码。</a:t>
            </a:r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50" y="2857500"/>
            <a:ext cx="4143375" cy="2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 (</a:t>
            </a:r>
            <a:r>
              <a:rPr lang="en-US" altLang="zh-CN" b="1" dirty="0"/>
              <a:t>41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dirty="0"/>
              <a:t>{</a:t>
            </a:r>
          </a:p>
          <a:p>
            <a:pPr eaLnBrk="1" hangingPunct="1">
              <a:defRPr/>
            </a:pPr>
            <a:r>
              <a:rPr lang="en-US" altLang="zh-CN" dirty="0"/>
              <a:t>    char name[20];</a:t>
            </a:r>
          </a:p>
          <a:p>
            <a:pPr eaLnBrk="1" hangingPunct="1"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Category_symbol</a:t>
            </a:r>
            <a:r>
              <a:rPr lang="en-US" altLang="zh-CN" dirty="0"/>
              <a:t> kind;</a:t>
            </a:r>
          </a:p>
          <a:p>
            <a:pPr eaLnBrk="1" hangingPunct="1"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address;</a:t>
            </a:r>
          </a:p>
          <a:p>
            <a:pPr eaLnBrk="1" hangingPunct="1">
              <a:defRPr/>
            </a:pPr>
            <a:r>
              <a:rPr lang="en-US" altLang="zh-CN" dirty="0"/>
              <a:t>} </a:t>
            </a:r>
            <a:r>
              <a:rPr lang="en-US" altLang="zh-CN" b="1" dirty="0">
                <a:cs typeface="Times New Roman" pitchFamily="18" charset="0"/>
              </a:rPr>
              <a:t>symbol </a:t>
            </a:r>
            <a:r>
              <a:rPr lang="en-US" altLang="zh-CN" dirty="0">
                <a:cs typeface="Times New Roman" pitchFamily="18" charset="0"/>
              </a:rPr>
              <a:t>[</a:t>
            </a:r>
            <a:r>
              <a:rPr lang="en-US" altLang="zh-CN" dirty="0" err="1">
                <a:cs typeface="Times New Roman" pitchFamily="18" charset="0"/>
              </a:rPr>
              <a:t>maxsymbolIndex</a:t>
            </a:r>
            <a:r>
              <a:rPr lang="en-US" altLang="zh-CN" dirty="0">
                <a:cs typeface="Times New Roman" pitchFamily="18" charset="0"/>
              </a:rPr>
              <a:t>];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符号表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20713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00FF"/>
                </a:solidFill>
              </a:rPr>
              <a:t>int</a:t>
            </a:r>
            <a:r>
              <a:rPr lang="en-US" altLang="zh-CN" sz="2400" b="1" dirty="0">
                <a:solidFill>
                  <a:srgbClr val="FF00FF"/>
                </a:solidFill>
              </a:rPr>
              <a:t> </a:t>
            </a:r>
            <a:r>
              <a:rPr lang="en-US" altLang="zh-CN" sz="2400" b="1" dirty="0" err="1">
                <a:solidFill>
                  <a:srgbClr val="FF00FF"/>
                </a:solidFill>
              </a:rPr>
              <a:t>symbolIndex</a:t>
            </a:r>
            <a:r>
              <a:rPr lang="en-US" altLang="zh-CN" sz="2400" b="1" dirty="0">
                <a:solidFill>
                  <a:srgbClr val="FF00FF"/>
                </a:solidFill>
              </a:rPr>
              <a:t> 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symbol</a:t>
            </a:r>
            <a:r>
              <a:rPr lang="zh-CN" altLang="en-US" sz="2400" b="1" dirty="0"/>
              <a:t>数组中第一个空元素的下标，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序（下一个要填入的标识符在符号表中的位置）</a:t>
            </a:r>
            <a:r>
              <a:rPr lang="en-US" altLang="zh-CN" sz="2400" b="1" dirty="0"/>
              <a:t>(56)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00FF"/>
                </a:solidFill>
              </a:rPr>
              <a:t>int</a:t>
            </a:r>
            <a:r>
              <a:rPr lang="en-US" altLang="zh-CN" sz="2400" b="1" dirty="0">
                <a:solidFill>
                  <a:srgbClr val="FF00FF"/>
                </a:solidFill>
              </a:rPr>
              <a:t> offset</a:t>
            </a:r>
            <a:r>
              <a:rPr lang="zh-CN" altLang="en-US" sz="2400" dirty="0"/>
              <a:t>：</a:t>
            </a:r>
            <a:r>
              <a:rPr lang="zh-CN" altLang="en-US" sz="2400" b="1" dirty="0"/>
              <a:t>局部变量在函数内的相对地址，初值为</a:t>
            </a:r>
            <a:r>
              <a:rPr lang="en-US" altLang="zh-CN" sz="2400" b="1" dirty="0">
                <a:solidFill>
                  <a:srgbClr val="FF00FF"/>
                </a:solidFill>
              </a:rPr>
              <a:t>2</a:t>
            </a:r>
            <a:r>
              <a:rPr lang="en-US" altLang="zh-CN" sz="2400" b="1" dirty="0"/>
              <a:t>(231)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       </a:t>
            </a:r>
            <a:r>
              <a:rPr lang="zh-CN" altLang="en-US" sz="2400" b="1" dirty="0"/>
              <a:t>每定义一个变量，加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</a:p>
        </p:txBody>
      </p:sp>
      <p:sp>
        <p:nvSpPr>
          <p:cNvPr id="18438" name="AutoShape 12"/>
          <p:cNvSpPr>
            <a:spLocks/>
          </p:cNvSpPr>
          <p:nvPr/>
        </p:nvSpPr>
        <p:spPr bwMode="auto">
          <a:xfrm>
            <a:off x="2643188" y="3286125"/>
            <a:ext cx="1223962" cy="403225"/>
          </a:xfrm>
          <a:prstGeom prst="borderCallout1">
            <a:avLst>
              <a:gd name="adj1" fmla="val 28347"/>
              <a:gd name="adj2" fmla="val -6227"/>
              <a:gd name="adj3" fmla="val 351574"/>
              <a:gd name="adj4" fmla="val -92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符号表</a:t>
            </a:r>
          </a:p>
        </p:txBody>
      </p:sp>
      <p:sp>
        <p:nvSpPr>
          <p:cNvPr id="22534" name="Rectangle 13"/>
          <p:cNvSpPr>
            <a:spLocks noChangeArrowheads="1"/>
          </p:cNvSpPr>
          <p:nvPr/>
        </p:nvSpPr>
        <p:spPr bwMode="auto">
          <a:xfrm>
            <a:off x="500063" y="4714875"/>
            <a:ext cx="1071562" cy="431800"/>
          </a:xfrm>
          <a:prstGeom prst="rect">
            <a:avLst/>
          </a:prstGeom>
          <a:gradFill rotWithShape="1">
            <a:gsLst>
              <a:gs pos="0">
                <a:srgbClr val="0066FF">
                  <a:alpha val="46001"/>
                </a:srgbClr>
              </a:gs>
              <a:gs pos="50000">
                <a:srgbClr val="FF99FF">
                  <a:alpha val="46001"/>
                </a:srgbClr>
              </a:gs>
              <a:gs pos="100000">
                <a:srgbClr val="0066FF">
                  <a:alpha val="46001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0" name="AutoShape 15"/>
          <p:cNvSpPr>
            <a:spLocks/>
          </p:cNvSpPr>
          <p:nvPr/>
        </p:nvSpPr>
        <p:spPr bwMode="auto">
          <a:xfrm>
            <a:off x="3500438" y="5286375"/>
            <a:ext cx="2660650" cy="403225"/>
          </a:xfrm>
          <a:prstGeom prst="borderCallout1">
            <a:avLst>
              <a:gd name="adj1" fmla="val 28347"/>
              <a:gd name="adj2" fmla="val -2866"/>
              <a:gd name="adj3" fmla="val -50000"/>
              <a:gd name="adj4" fmla="val -35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符号表的最大容量</a:t>
            </a:r>
          </a:p>
        </p:txBody>
      </p:sp>
      <p:sp>
        <p:nvSpPr>
          <p:cNvPr id="22536" name="Text Box 17"/>
          <p:cNvSpPr txBox="1">
            <a:spLocks noChangeArrowheads="1"/>
          </p:cNvSpPr>
          <p:nvPr/>
        </p:nvSpPr>
        <p:spPr bwMode="auto">
          <a:xfrm>
            <a:off x="1143000" y="2357438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无序符号表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4875" y="3000375"/>
            <a:ext cx="4429125" cy="830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FF"/>
                </a:solidFill>
              </a:rPr>
              <a:t>Category_symbol</a:t>
            </a:r>
            <a:r>
              <a:rPr lang="en-US" altLang="zh-CN" b="1" dirty="0">
                <a:solidFill>
                  <a:srgbClr val="3333FF"/>
                </a:solidFill>
              </a:rPr>
              <a:t>  </a:t>
            </a:r>
            <a:r>
              <a:rPr lang="en-US" altLang="zh-CN" b="1" dirty="0"/>
              <a:t>(7) </a:t>
            </a:r>
            <a:r>
              <a:rPr lang="en-US" altLang="zh-CN" dirty="0"/>
              <a:t>{</a:t>
            </a:r>
            <a:r>
              <a:rPr lang="en-US" altLang="zh-CN" dirty="0" err="1"/>
              <a:t>variable,function</a:t>
            </a:r>
            <a:r>
              <a:rPr lang="en-US" altLang="zh-CN" sz="2000" dirty="0"/>
              <a:t>};//</a:t>
            </a:r>
            <a:r>
              <a:rPr lang="zh-CN" altLang="en-US" sz="2000" dirty="0"/>
              <a:t>标志符的类型</a:t>
            </a:r>
          </a:p>
        </p:txBody>
      </p:sp>
      <p:sp>
        <p:nvSpPr>
          <p:cNvPr id="11" name="动作按钮: 前进或下一项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4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258888" y="-23813"/>
            <a:ext cx="6357937" cy="523876"/>
          </a:xfrm>
          <a:prstGeom prst="rect">
            <a:avLst/>
          </a:prstGeom>
          <a:solidFill>
            <a:srgbClr val="FFFC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b="1" dirty="0" err="1">
                <a:solidFill>
                  <a:srgbClr val="0000FF"/>
                </a:solidFill>
              </a:rPr>
              <a:t>insert_Symbol</a:t>
            </a:r>
            <a:r>
              <a:rPr lang="en-US" altLang="zh-CN" sz="2800" dirty="0"/>
              <a:t> : </a:t>
            </a:r>
            <a:r>
              <a:rPr lang="zh-CN" altLang="en-US" sz="2800" b="1" dirty="0"/>
              <a:t>将标识符插入符号表</a:t>
            </a:r>
            <a:endParaRPr lang="en-US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0063"/>
            <a:ext cx="9144000" cy="5940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insert_Symbol</a:t>
            </a:r>
            <a:r>
              <a:rPr lang="en-US" altLang="zh-CN" sz="2000" b="1" dirty="0">
                <a:solidFill>
                  <a:srgbClr val="0000FF"/>
                </a:solidFill>
              </a:rPr>
              <a:t> (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Category_symbol</a:t>
            </a:r>
            <a:r>
              <a:rPr lang="en-US" altLang="zh-CN" sz="2000" dirty="0"/>
              <a:t> category, char *name)</a:t>
            </a:r>
          </a:p>
          <a:p>
            <a:pPr eaLnBrk="1" hangingPunct="1">
              <a:defRPr/>
            </a:pPr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0;  ……</a:t>
            </a:r>
          </a:p>
          <a:p>
            <a:pPr eaLnBrk="1" hangingPunct="1">
              <a:defRPr/>
            </a:pPr>
            <a:r>
              <a:rPr lang="en-US" altLang="zh-CN" sz="2000" dirty="0"/>
              <a:t>     switch (category) {</a:t>
            </a:r>
          </a:p>
          <a:p>
            <a:pPr eaLnBrk="1" hangingPunct="1">
              <a:defRPr/>
            </a:pPr>
            <a:r>
              <a:rPr lang="en-US" altLang="zh-CN" sz="2000" dirty="0"/>
              <a:t>            case </a:t>
            </a:r>
            <a:r>
              <a:rPr lang="en-US" altLang="zh-CN" sz="2000" b="1" dirty="0">
                <a:solidFill>
                  <a:srgbClr val="FF00FF"/>
                </a:solidFill>
              </a:rPr>
              <a:t>function</a:t>
            </a:r>
            <a:r>
              <a:rPr lang="en-US" altLang="zh-CN" sz="2000" dirty="0"/>
              <a:t>: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symbolIndex</a:t>
            </a:r>
            <a:r>
              <a:rPr lang="en-US" altLang="zh-CN" sz="2000" dirty="0"/>
              <a:t> - 1;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&gt;=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--) {//</a:t>
            </a:r>
            <a:r>
              <a:rPr lang="zh-CN" altLang="en-US" sz="2000" dirty="0"/>
              <a:t>查符号表</a:t>
            </a:r>
          </a:p>
          <a:p>
            <a:pPr eaLnBrk="1" hangingPunct="1">
              <a:defRPr/>
            </a:pPr>
            <a:r>
              <a:rPr lang="zh-CN" altLang="en-US" sz="2000" dirty="0"/>
              <a:t>                    </a:t>
            </a:r>
            <a:r>
              <a:rPr lang="en-US" altLang="zh-CN" sz="2000" dirty="0"/>
              <a:t>if((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(symbol[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].name, name) ==0)&amp;&amp;(symbol[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].kind==function)){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    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32; </a:t>
            </a:r>
            <a:r>
              <a:rPr lang="zh-CN" altLang="en-US" sz="2000" dirty="0"/>
              <a:t>   </a:t>
            </a:r>
            <a:r>
              <a:rPr lang="en-US" altLang="zh-CN" sz="2000" dirty="0"/>
              <a:t>break;}}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symbol[</a:t>
            </a:r>
            <a:r>
              <a:rPr lang="en-US" altLang="zh-CN" sz="2000" dirty="0" err="1"/>
              <a:t>symbolIndex</a:t>
            </a:r>
            <a:r>
              <a:rPr lang="en-US" altLang="zh-CN" sz="2000" dirty="0"/>
              <a:t>].kind=function;     break;</a:t>
            </a:r>
          </a:p>
          <a:p>
            <a:pPr eaLnBrk="1" hangingPunct="1">
              <a:defRPr/>
            </a:pPr>
            <a:r>
              <a:rPr lang="en-US" altLang="zh-CN" sz="2000" dirty="0"/>
              <a:t>            case </a:t>
            </a:r>
            <a:r>
              <a:rPr lang="en-US" altLang="zh-CN" sz="2000" b="1" dirty="0">
                <a:solidFill>
                  <a:srgbClr val="FF00FF"/>
                </a:solidFill>
              </a:rPr>
              <a:t>variable: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symbolIndex</a:t>
            </a:r>
            <a:r>
              <a:rPr lang="en-US" altLang="zh-CN" sz="2000" dirty="0"/>
              <a:t> - 1;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&gt;=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--) {//</a:t>
            </a:r>
            <a:r>
              <a:rPr lang="zh-CN" altLang="en-US" sz="2000" dirty="0"/>
              <a:t>查符号表</a:t>
            </a:r>
          </a:p>
          <a:p>
            <a:pPr eaLnBrk="1" hangingPunct="1">
              <a:defRPr/>
            </a:pPr>
            <a:r>
              <a:rPr lang="zh-CN" altLang="en-US" sz="2000" dirty="0"/>
              <a:t>                    </a:t>
            </a:r>
            <a:r>
              <a:rPr lang="en-US" altLang="zh-CN" sz="2000" dirty="0"/>
              <a:t>if((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(symbol[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].name, name) == 0)&amp;&amp;(symbol[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].kind==variable)){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    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22; </a:t>
            </a:r>
            <a:r>
              <a:rPr lang="zh-CN" altLang="en-US" sz="2000" dirty="0"/>
              <a:t>         </a:t>
            </a:r>
            <a:r>
              <a:rPr lang="en-US" altLang="zh-CN" sz="2000" dirty="0"/>
              <a:t>break; }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    }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symbol[</a:t>
            </a:r>
            <a:r>
              <a:rPr lang="en-US" altLang="zh-CN" sz="2000" dirty="0" err="1"/>
              <a:t>symbolIndex</a:t>
            </a:r>
            <a:r>
              <a:rPr lang="en-US" altLang="zh-CN" sz="2000" dirty="0"/>
              <a:t>].kind=variable;  symbol[</a:t>
            </a:r>
            <a:r>
              <a:rPr lang="en-US" altLang="zh-CN" sz="2000" dirty="0" err="1"/>
              <a:t>symbolIndex</a:t>
            </a:r>
            <a:r>
              <a:rPr lang="en-US" altLang="zh-CN" sz="2000" dirty="0"/>
              <a:t>].address = offset;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offset++; </a:t>
            </a:r>
            <a:r>
              <a:rPr lang="zh-CN" altLang="en-US" sz="2000" dirty="0"/>
              <a:t>   </a:t>
            </a:r>
            <a:r>
              <a:rPr lang="en-US" altLang="zh-CN" sz="2000" dirty="0"/>
              <a:t>break;</a:t>
            </a:r>
          </a:p>
          <a:p>
            <a:pPr eaLnBrk="1" hangingPunct="1">
              <a:defRPr/>
            </a:pPr>
            <a:r>
              <a:rPr lang="en-US" altLang="zh-CN" sz="2000" dirty="0"/>
              <a:t>            }</a:t>
            </a:r>
          </a:p>
          <a:p>
            <a:pPr eaLnBrk="1" hangingPunct="1"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strcpy</a:t>
            </a:r>
            <a:r>
              <a:rPr lang="en-US" altLang="zh-CN" sz="2000" dirty="0"/>
              <a:t>(symbol[</a:t>
            </a:r>
            <a:r>
              <a:rPr lang="en-US" altLang="zh-CN" sz="2000" dirty="0" err="1"/>
              <a:t>symbolIndex</a:t>
            </a:r>
            <a:r>
              <a:rPr lang="en-US" altLang="zh-CN" sz="2000" dirty="0"/>
              <a:t>].name, name);      </a:t>
            </a:r>
            <a:r>
              <a:rPr lang="en-US" altLang="zh-CN" sz="2000" dirty="0" err="1"/>
              <a:t>symbolIndex</a:t>
            </a:r>
            <a:r>
              <a:rPr lang="en-US" altLang="zh-CN" sz="2000" dirty="0"/>
              <a:t>++;</a:t>
            </a:r>
          </a:p>
          <a:p>
            <a:pPr eaLnBrk="1" hangingPunct="1">
              <a:defRPr/>
            </a:pPr>
            <a:r>
              <a:rPr lang="en-US" altLang="zh-CN" sz="2000" dirty="0"/>
              <a:t>    return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;</a:t>
            </a:r>
          </a:p>
          <a:p>
            <a:pPr eaLnBrk="1" hangingPunct="1"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7808913" y="0"/>
            <a:ext cx="133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641-673</a:t>
            </a:r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6624637" cy="50165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int </a:t>
            </a:r>
            <a:r>
              <a:rPr lang="en-US" altLang="zh-CN" sz="2000" b="1">
                <a:solidFill>
                  <a:srgbClr val="0000FF"/>
                </a:solidFill>
              </a:rPr>
              <a:t>lookup</a:t>
            </a:r>
            <a:r>
              <a:rPr lang="en-US" altLang="zh-CN" sz="2000"/>
              <a:t>(char *name,  int *pPosition)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{ int i, es = 0;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 for(i = 0; i &lt; symbolIndex; i++){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     if(strcmp(symbol[i].name, name) == 0){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         *pPosition = i;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         return(es);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        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     }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 es = 23; //</a:t>
            </a:r>
            <a:r>
              <a:rPr lang="zh-CN" altLang="en-US" sz="2000"/>
              <a:t>标识符没定义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    </a:t>
            </a:r>
            <a:r>
              <a:rPr lang="en-US" altLang="zh-CN" sz="2000"/>
              <a:t>return(es);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24579" name="Text Box 8"/>
          <p:cNvSpPr txBox="1">
            <a:spLocks noChangeArrowheads="1"/>
          </p:cNvSpPr>
          <p:nvPr/>
        </p:nvSpPr>
        <p:spPr bwMode="auto">
          <a:xfrm>
            <a:off x="7880350" y="0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676-688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987675" y="-33338"/>
            <a:ext cx="3527425" cy="523876"/>
          </a:xfrm>
          <a:prstGeom prst="rect">
            <a:avLst/>
          </a:prstGeom>
          <a:solidFill>
            <a:srgbClr val="FFFC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lookup</a:t>
            </a:r>
            <a:r>
              <a:rPr lang="en-US" altLang="zh-CN" sz="2800"/>
              <a:t>: </a:t>
            </a:r>
            <a:r>
              <a:rPr lang="zh-CN" altLang="en-US" sz="2800" b="1"/>
              <a:t>查符号表</a:t>
            </a:r>
            <a:endParaRPr lang="en-US" altLang="zh-CN" sz="2800" b="1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11188" y="128588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zh-CN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本章内容安排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11413" y="1773238"/>
            <a:ext cx="44227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9.1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中间代码 </a:t>
            </a:r>
          </a:p>
        </p:txBody>
      </p:sp>
      <p:sp>
        <p:nvSpPr>
          <p:cNvPr id="11" name="Rectangle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11413" y="3460750"/>
            <a:ext cx="410480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9.3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声明的处理 </a:t>
            </a:r>
          </a:p>
        </p:txBody>
      </p:sp>
      <p:sp>
        <p:nvSpPr>
          <p:cNvPr id="12" name="Rectangle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11413" y="4238625"/>
            <a:ext cx="60483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9.4  </a:t>
            </a:r>
            <a:r>
              <a:rPr lang="en-US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&lt;statement&gt;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的处理</a:t>
            </a:r>
          </a:p>
        </p:txBody>
      </p:sp>
      <p:sp>
        <p:nvSpPr>
          <p:cNvPr id="9" name="Rectangle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11412" y="2573203"/>
            <a:ext cx="60483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9.2 </a:t>
            </a: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Test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抽象机代码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625" y="642938"/>
            <a:ext cx="8501063" cy="5632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program()</a:t>
            </a:r>
          </a:p>
          <a:p>
            <a:pPr eaLnBrk="1" hangingPunct="1">
              <a:defRPr/>
            </a:pPr>
            <a:r>
              <a:rPr lang="en-US" altLang="zh-CN" sz="2000" dirty="0"/>
              <a:t>{   ……</a:t>
            </a: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token, token1);</a:t>
            </a:r>
          </a:p>
          <a:p>
            <a:pPr eaLnBrk="1" hangingPunct="1">
              <a:defRPr/>
            </a:pPr>
            <a:r>
              <a:rPr lang="en-US" altLang="zh-CN" sz="2000" dirty="0"/>
              <a:t>    while(!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"function")) {//</a:t>
            </a:r>
            <a:r>
              <a:rPr lang="zh-CN" altLang="en-US" sz="2000" dirty="0"/>
              <a:t>判断是否“普通函数的定义”</a:t>
            </a:r>
          </a:p>
          <a:p>
            <a:pPr eaLnBrk="1" hangingPunct="1">
              <a:defRPr/>
            </a:pPr>
            <a:r>
              <a:rPr lang="zh-CN" altLang="en-US" sz="2000" dirty="0"/>
              <a:t>   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token, token1);</a:t>
            </a:r>
          </a:p>
          <a:p>
            <a:pPr eaLnBrk="1" hangingPunct="1"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= </a:t>
            </a:r>
            <a:r>
              <a:rPr lang="en-US" altLang="zh-CN" sz="2000" b="1" dirty="0" err="1">
                <a:solidFill>
                  <a:srgbClr val="FF00FF"/>
                </a:solidFill>
              </a:rPr>
              <a:t>fun_declaration</a:t>
            </a:r>
            <a:r>
              <a:rPr lang="en-US" altLang="zh-CN" sz="2000" b="1" dirty="0">
                <a:solidFill>
                  <a:srgbClr val="FF00FF"/>
                </a:solidFill>
              </a:rPr>
              <a:t>()</a:t>
            </a:r>
            <a:r>
              <a:rPr lang="en-US" altLang="zh-CN" sz="2000" b="1" dirty="0"/>
              <a:t>; </a:t>
            </a:r>
            <a:r>
              <a:rPr lang="en-US" altLang="zh-CN" sz="2000" b="1" dirty="0">
                <a:solidFill>
                  <a:srgbClr val="336600"/>
                </a:solidFill>
              </a:rPr>
              <a:t>      </a:t>
            </a:r>
            <a:r>
              <a:rPr lang="en-US" altLang="zh-CN" sz="2000" dirty="0"/>
              <a:t>if(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!=0) return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;</a:t>
            </a:r>
          </a:p>
          <a:p>
            <a:pPr eaLnBrk="1" hangingPunct="1"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token, token1);</a:t>
            </a:r>
          </a:p>
          <a:p>
            <a:pPr eaLnBrk="1" hangingPunct="1">
              <a:defRPr/>
            </a:pPr>
            <a:r>
              <a:rPr lang="en-US" altLang="zh-CN" sz="2000" dirty="0"/>
              <a:t>       }</a:t>
            </a:r>
          </a:p>
          <a:p>
            <a:pPr eaLnBrk="1" hangingPunct="1">
              <a:defRPr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"ID")){//</a:t>
            </a:r>
            <a:r>
              <a:rPr lang="zh-CN" altLang="en-US" sz="2000" b="1" i="1" dirty="0">
                <a:solidFill>
                  <a:srgbClr val="FF00FF"/>
                </a:solidFill>
              </a:rPr>
              <a:t>程序的最后是</a:t>
            </a:r>
            <a:r>
              <a:rPr lang="en-US" altLang="zh-CN" sz="2000" b="1" i="1" dirty="0">
                <a:solidFill>
                  <a:srgbClr val="FF00FF"/>
                </a:solidFill>
              </a:rPr>
              <a:t>main</a:t>
            </a:r>
            <a:r>
              <a:rPr lang="zh-CN" altLang="en-US" sz="2000" b="1" i="1" dirty="0">
                <a:solidFill>
                  <a:srgbClr val="FF00FF"/>
                </a:solidFill>
              </a:rPr>
              <a:t>函数的定义，类别值为“</a:t>
            </a:r>
            <a:r>
              <a:rPr lang="en-US" altLang="zh-CN" sz="2000" b="1" i="1" dirty="0">
                <a:solidFill>
                  <a:srgbClr val="FF00FF"/>
                </a:solidFill>
              </a:rPr>
              <a:t>ID”</a:t>
            </a:r>
          </a:p>
          <a:p>
            <a:pPr eaLnBrk="1" hangingPunct="1"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=1;      return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; }</a:t>
            </a:r>
          </a:p>
          <a:p>
            <a:pPr eaLnBrk="1" hangingPunct="1">
              <a:defRPr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(token1, "main"))  {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=13;        return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;        }</a:t>
            </a:r>
          </a:p>
          <a:p>
            <a:pPr eaLnBrk="1" hangingPunct="1"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token, token1);</a:t>
            </a:r>
          </a:p>
          <a:p>
            <a:pPr eaLnBrk="1" hangingPunct="1"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= </a:t>
            </a:r>
            <a:r>
              <a:rPr lang="en-US" altLang="zh-CN" sz="2000" b="1" dirty="0" err="1">
                <a:solidFill>
                  <a:srgbClr val="FF00FF"/>
                </a:solidFill>
              </a:rPr>
              <a:t>main_declaration</a:t>
            </a:r>
            <a:r>
              <a:rPr lang="en-US" altLang="zh-CN" sz="2000" dirty="0"/>
              <a:t>();    if(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&gt; 0)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);</a:t>
            </a:r>
          </a:p>
          <a:p>
            <a:pPr eaLnBrk="1" hangingPunct="1">
              <a:defRPr/>
            </a:pPr>
            <a:r>
              <a:rPr lang="en-US" altLang="zh-CN" sz="2000" dirty="0"/>
              <a:t>    if(!</a:t>
            </a:r>
            <a:r>
              <a:rPr lang="en-US" altLang="zh-CN" sz="2000" dirty="0" err="1"/>
              <a:t>feof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))    //</a:t>
            </a:r>
            <a:r>
              <a:rPr lang="zh-CN" altLang="en-US" sz="2000" dirty="0"/>
              <a:t>检测源程序中，程序结束后还有语句的情况。</a:t>
            </a:r>
          </a:p>
          <a:p>
            <a:pPr eaLnBrk="1" hangingPunct="1">
              <a:defRPr/>
            </a:pPr>
            <a:r>
              <a:rPr lang="zh-CN" altLang="en-US" sz="2000" dirty="0"/>
              <a:t>	   </a:t>
            </a:r>
            <a:r>
              <a:rPr lang="en-US" altLang="zh-CN" sz="2000" dirty="0"/>
              <a:t>return 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=24);</a:t>
            </a:r>
          </a:p>
          <a:p>
            <a:pPr eaLnBrk="1" hangingPunct="1">
              <a:defRPr/>
            </a:pPr>
            <a:r>
              <a:rPr lang="en-US" altLang="zh-CN" sz="2000" dirty="0"/>
              <a:t>    //</a:t>
            </a:r>
            <a:r>
              <a:rPr lang="zh-CN" altLang="en-US" sz="2000" dirty="0"/>
              <a:t>输出符号表的内容</a:t>
            </a:r>
            <a:endParaRPr lang="en-US" altLang="zh-CN" sz="2000" dirty="0"/>
          </a:p>
          <a:p>
            <a:pPr eaLnBrk="1" hangingPunct="1">
              <a:defRPr/>
            </a:pPr>
            <a:r>
              <a:rPr lang="en-US" altLang="zh-CN" sz="2000" dirty="0"/>
              <a:t>…..</a:t>
            </a:r>
          </a:p>
          <a:p>
            <a:pPr eaLnBrk="1" hangingPunct="1"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42938" y="0"/>
            <a:ext cx="8105775" cy="646113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+mj-lt"/>
              </a:rPr>
              <a:t>&lt;program&gt; →{ 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fun_declaration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} &lt;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main_declaration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642938" y="357188"/>
            <a:ext cx="8072437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2. &lt;fun_declaration&gt; → </a:t>
            </a:r>
            <a:r>
              <a:rPr lang="en-US" altLang="zh-CN" sz="2400" b="1" i="1"/>
              <a:t>function</a:t>
            </a:r>
            <a:r>
              <a:rPr lang="en-US" altLang="zh-CN" sz="2400" b="1"/>
              <a:t> ID’(‘ ‘ )’&lt; function_body&gt;</a:t>
            </a:r>
            <a:endParaRPr lang="zh-CN" altLang="en-US" sz="240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539750" y="3284538"/>
            <a:ext cx="7929563" cy="4619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181  </a:t>
            </a:r>
            <a:r>
              <a:rPr lang="en-US" altLang="zh-CN" sz="2400" b="1">
                <a:solidFill>
                  <a:srgbClr val="FF00FF"/>
                </a:solidFill>
              </a:rPr>
              <a:t>insert_Symbol</a:t>
            </a:r>
            <a:r>
              <a:rPr lang="en-US" altLang="zh-CN" sz="2400"/>
              <a:t>(function,token1);//</a:t>
            </a:r>
            <a:r>
              <a:rPr lang="zh-CN" altLang="en-US" sz="2400" b="1"/>
              <a:t>将函数名插入符号表</a:t>
            </a:r>
          </a:p>
        </p:txBody>
      </p:sp>
      <p:sp>
        <p:nvSpPr>
          <p:cNvPr id="4" name="动作按钮: 前进或下一项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500063" y="214313"/>
            <a:ext cx="8429625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3. &lt;main_declaration&gt;→main’(‘ ‘ )’ &lt; function_body&gt;</a:t>
            </a:r>
            <a:endParaRPr lang="zh-CN" altLang="en-US" sz="2400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857250" y="2643188"/>
            <a:ext cx="5929313" cy="4619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202   </a:t>
            </a:r>
            <a:r>
              <a:rPr lang="en-US" altLang="zh-CN" sz="2400" b="1" dirty="0" err="1">
                <a:solidFill>
                  <a:srgbClr val="FF00FF"/>
                </a:solidFill>
              </a:rPr>
              <a:t>insert_Symbol</a:t>
            </a:r>
            <a:r>
              <a:rPr lang="en-US" altLang="zh-CN" sz="2400" dirty="0"/>
              <a:t>( </a:t>
            </a:r>
            <a:r>
              <a:rPr lang="en-US" altLang="zh-CN" sz="2400" b="1" dirty="0" err="1"/>
              <a:t>function,"main</a:t>
            </a:r>
            <a:r>
              <a:rPr lang="en-US" altLang="zh-CN" sz="2400" b="1" dirty="0"/>
              <a:t>" 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  <p:sp>
        <p:nvSpPr>
          <p:cNvPr id="4" name="动作按钮: 前进或下一项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1200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4. &lt;function_body&gt;→ ‘{‘&lt;declaration_list&gt;&lt;statement_list&gt;’}’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 &lt;declaration_list&gt;</a:t>
            </a:r>
            <a:r>
              <a:rPr lang="en-US" altLang="zh-CN" sz="2400"/>
              <a:t>→</a:t>
            </a:r>
            <a:r>
              <a:rPr lang="en-US" altLang="zh-CN" sz="2400" b="1"/>
              <a:t>{&lt;declaration_stat&gt;}    </a:t>
            </a:r>
            <a:r>
              <a:rPr lang="en-US" altLang="zh-CN" sz="2400"/>
              <a:t>253</a:t>
            </a:r>
            <a:br>
              <a:rPr lang="zh-CN" altLang="en-US" sz="2400"/>
            </a:br>
            <a:r>
              <a:rPr lang="en-US" altLang="zh-CN" sz="2400" b="1"/>
              <a:t>6.  &lt;declaration_stat&gt;</a:t>
            </a:r>
            <a:r>
              <a:rPr lang="en-US" altLang="zh-CN" sz="2400"/>
              <a:t>→</a:t>
            </a:r>
            <a:r>
              <a:rPr lang="en-US" altLang="zh-CN" sz="2400" b="1"/>
              <a:t>int ID;                          </a:t>
            </a:r>
            <a:r>
              <a:rPr lang="en-US" altLang="zh-CN" sz="2400"/>
              <a:t>265</a:t>
            </a:r>
            <a:endParaRPr lang="zh-CN" altLang="en-US" sz="2400"/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142875" y="2000250"/>
            <a:ext cx="8643938" cy="2308225"/>
          </a:xfrm>
          <a:prstGeom prst="rect">
            <a:avLst/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int declaration_stat()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{……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   </a:t>
            </a:r>
            <a:r>
              <a:rPr lang="en-US" altLang="zh-CN" sz="2400"/>
              <a:t>272</a:t>
            </a:r>
            <a:r>
              <a:rPr lang="zh-CN" altLang="en-US" sz="2400"/>
              <a:t> </a:t>
            </a:r>
            <a:r>
              <a:rPr lang="en-US" altLang="zh-CN" sz="2400"/>
              <a:t>es = </a:t>
            </a:r>
            <a:r>
              <a:rPr lang="en-US" altLang="zh-CN" sz="2400" b="1">
                <a:solidFill>
                  <a:srgbClr val="FF00FF"/>
                </a:solidFill>
              </a:rPr>
              <a:t>insert_Symbol</a:t>
            </a:r>
            <a:r>
              <a:rPr lang="en-US" altLang="zh-CN" sz="2400" b="1"/>
              <a:t>(variable,token1)</a:t>
            </a:r>
            <a:r>
              <a:rPr lang="en-US" altLang="zh-CN" sz="2400"/>
              <a:t>; //</a:t>
            </a:r>
            <a:r>
              <a:rPr lang="zh-CN" altLang="en-US" sz="2400"/>
              <a:t>将变量插入符号表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……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5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chemeClr val="bg2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388" y="115888"/>
            <a:ext cx="91440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9.4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&lt;statement&gt; </a:t>
            </a:r>
            <a:r>
              <a:rPr lang="zh-CN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的处理</a:t>
            </a: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1979613" y="1196975"/>
            <a:ext cx="6643687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9.4.1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中间代码的数据结构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eaLnBrk="1" hangingPunct="1"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9.4.2 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表达式语句 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eaLnBrk="1" hangingPunct="1"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9.4.3  write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语句 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eaLnBrk="1" hangingPunct="1"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9.4.4  read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语句 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eaLnBrk="1" hangingPunct="1"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9.4.5  if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语句 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eaLnBrk="1" hangingPunct="1"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9.4.6  while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语句 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eaLnBrk="1" hangingPunct="1"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9.4.7  for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循环语句 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2875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3600" b="1" kern="0" dirty="0">
              <a:solidFill>
                <a:srgbClr val="FF0000"/>
              </a:solidFill>
              <a:latin typeface="+mj-lt"/>
              <a:ea typeface="隶书" pitchFamily="49" charset="-122"/>
              <a:cs typeface="+mj-cs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2214563" y="1000125"/>
            <a:ext cx="4733701" cy="224676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char opt[10];    //</a:t>
            </a:r>
            <a:r>
              <a:rPr lang="zh-CN" altLang="en-US" sz="2800" b="1" dirty="0"/>
              <a:t>操作码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operand;     //</a:t>
            </a:r>
            <a:r>
              <a:rPr lang="zh-CN" altLang="en-US" sz="2800" b="1" dirty="0"/>
              <a:t>操作数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} Code;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9.4.1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中间代码的数据结构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8143875" y="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48-55</a:t>
            </a:r>
            <a:endParaRPr lang="zh-CN" altLang="en-US" sz="2400"/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251520" y="3500438"/>
            <a:ext cx="83209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Code </a:t>
            </a:r>
            <a:r>
              <a:rPr lang="en-US" altLang="zh-CN" sz="2800" b="1" dirty="0">
                <a:solidFill>
                  <a:srgbClr val="0000FF"/>
                </a:solidFill>
              </a:rPr>
              <a:t>codes</a:t>
            </a:r>
            <a:r>
              <a:rPr lang="en-US" altLang="zh-CN" sz="2800" b="1" dirty="0"/>
              <a:t>[200];    </a:t>
            </a:r>
            <a:r>
              <a:rPr lang="en-US" altLang="zh-CN" sz="2800" dirty="0"/>
              <a:t>//</a:t>
            </a:r>
            <a:r>
              <a:rPr lang="zh-CN" altLang="en-US" sz="2800" dirty="0"/>
              <a:t>存放中间代码的结构体数组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>
                <a:solidFill>
                  <a:srgbClr val="0000FF"/>
                </a:solidFill>
              </a:rPr>
              <a:t>codesIndex</a:t>
            </a:r>
            <a:r>
              <a:rPr lang="en-US" altLang="zh-CN" sz="2800" b="1" dirty="0"/>
              <a:t>;  </a:t>
            </a:r>
            <a:r>
              <a:rPr lang="en-US" altLang="zh-CN" sz="2800" dirty="0"/>
              <a:t>//codes</a:t>
            </a:r>
            <a:r>
              <a:rPr lang="zh-CN" altLang="en-US" sz="2800" dirty="0"/>
              <a:t>数组第一个空元素的下标，</a:t>
            </a:r>
            <a:r>
              <a:rPr lang="en-US" altLang="zh-CN" sz="2800" dirty="0"/>
              <a:t>0</a:t>
            </a:r>
            <a:r>
              <a:rPr lang="zh-CN" altLang="en-US" sz="2800" dirty="0"/>
              <a:t>序（下一条要生成的代码在</a:t>
            </a:r>
            <a:r>
              <a:rPr lang="en-US" altLang="zh-CN" sz="2800" dirty="0"/>
              <a:t>codes</a:t>
            </a:r>
            <a:r>
              <a:rPr lang="zh-CN" altLang="en-US" sz="2800" dirty="0"/>
              <a:t>中的位置）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7" name="动作按钮: 前进或下一项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9.4.2 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表达式语句 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682625" y="620713"/>
            <a:ext cx="7143750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15   &lt;expression_stat&gt;::=&lt; expression &gt;</a:t>
            </a:r>
            <a:r>
              <a:rPr lang="en-US" altLang="zh-CN" sz="2400" b="1">
                <a:solidFill>
                  <a:srgbClr val="006600"/>
                </a:solidFill>
              </a:rPr>
              <a:t>;</a:t>
            </a:r>
            <a:r>
              <a:rPr lang="en-US" altLang="zh-CN" sz="2400" b="1"/>
              <a:t>| </a:t>
            </a:r>
            <a:r>
              <a:rPr lang="en-US" altLang="zh-CN" sz="2400" b="1">
                <a:solidFill>
                  <a:srgbClr val="006600"/>
                </a:solidFill>
              </a:rPr>
              <a:t>;</a:t>
            </a:r>
            <a:endParaRPr lang="en-US" altLang="zh-CN" sz="2400" b="1">
              <a:solidFill>
                <a:srgbClr val="0066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96913" y="1149350"/>
            <a:ext cx="6842125" cy="5448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800" b="1" dirty="0" err="1">
                <a:solidFill>
                  <a:srgbClr val="FF00FF"/>
                </a:solidFill>
              </a:rPr>
              <a:t>expression_stat</a:t>
            </a:r>
            <a:r>
              <a:rPr lang="en-US" altLang="zh-CN" sz="2000" dirty="0"/>
              <a:t>()</a:t>
            </a:r>
          </a:p>
          <a:p>
            <a:pPr eaLnBrk="1" hangingPunct="1">
              <a:defRPr/>
            </a:pPr>
            <a:r>
              <a:rPr lang="en-US" altLang="zh-CN" sz="2000" dirty="0"/>
              <a:t>{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0;</a:t>
            </a:r>
          </a:p>
          <a:p>
            <a:pPr eaLnBrk="1" hangingPunct="1">
              <a:defRPr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</a:t>
            </a:r>
            <a:r>
              <a:rPr lang="en-US" altLang="zh-CN" sz="2000" b="1" dirty="0">
                <a:solidFill>
                  <a:srgbClr val="006600"/>
                </a:solidFill>
              </a:rPr>
              <a:t>;</a:t>
            </a:r>
            <a:r>
              <a:rPr lang="en-US" altLang="zh-CN" sz="2000" dirty="0"/>
              <a:t>") == 0){</a:t>
            </a:r>
          </a:p>
          <a:p>
            <a:pPr eaLnBrk="1" hangingPunct="1"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eaLnBrk="1" hangingPunct="1">
              <a:defRPr/>
            </a:pPr>
            <a:r>
              <a:rPr lang="en-US" altLang="zh-CN" sz="2000" dirty="0"/>
              <a:t>      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);</a:t>
            </a:r>
          </a:p>
          <a:p>
            <a:pPr eaLnBrk="1" hangingPunct="1">
              <a:defRPr/>
            </a:pPr>
            <a:r>
              <a:rPr lang="en-US" altLang="zh-CN" sz="2000" dirty="0"/>
              <a:t>        }</a:t>
            </a:r>
          </a:p>
          <a:p>
            <a:pPr eaLnBrk="1" hangingPunct="1"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</a:t>
            </a:r>
            <a:r>
              <a:rPr lang="en-US" altLang="zh-CN" sz="2000" b="1" dirty="0">
                <a:solidFill>
                  <a:srgbClr val="FF00FF"/>
                </a:solidFill>
              </a:rPr>
              <a:t>expression</a:t>
            </a:r>
            <a:r>
              <a:rPr lang="en-US" altLang="zh-CN" sz="2000" dirty="0"/>
              <a:t>();</a:t>
            </a:r>
          </a:p>
          <a:p>
            <a:pPr eaLnBrk="1" hangingPunct="1">
              <a:defRPr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&gt; 0)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);</a:t>
            </a:r>
          </a:p>
          <a:p>
            <a:pPr eaLnBrk="1" hangingPunct="1">
              <a:defRPr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</a:t>
            </a:r>
            <a:r>
              <a:rPr lang="en-US" altLang="zh-CN" sz="2000" b="1" dirty="0">
                <a:solidFill>
                  <a:srgbClr val="FF00FF"/>
                </a:solidFill>
              </a:rPr>
              <a:t>;</a:t>
            </a:r>
            <a:r>
              <a:rPr lang="en-US" altLang="zh-CN" sz="2000" dirty="0"/>
              <a:t>") == 0){</a:t>
            </a:r>
          </a:p>
          <a:p>
            <a:pPr eaLnBrk="1" hangingPunct="1"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eaLnBrk="1" hangingPunct="1">
              <a:defRPr/>
            </a:pPr>
            <a:r>
              <a:rPr lang="en-US" altLang="zh-CN" sz="2000" dirty="0"/>
              <a:t>      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);</a:t>
            </a:r>
          </a:p>
          <a:p>
            <a:pPr eaLnBrk="1" hangingPunct="1">
              <a:defRPr/>
            </a:pPr>
            <a:r>
              <a:rPr lang="en-US" altLang="zh-CN" sz="2000" dirty="0"/>
              <a:t>        }</a:t>
            </a:r>
          </a:p>
          <a:p>
            <a:pPr eaLnBrk="1" hangingPunct="1">
              <a:defRPr/>
            </a:pPr>
            <a:r>
              <a:rPr lang="en-US" altLang="zh-CN" sz="2000" dirty="0"/>
              <a:t>    else{</a:t>
            </a:r>
          </a:p>
          <a:p>
            <a:pPr eaLnBrk="1" hangingPunct="1"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4;</a:t>
            </a:r>
          </a:p>
          <a:p>
            <a:pPr eaLnBrk="1" hangingPunct="1">
              <a:defRPr/>
            </a:pPr>
            <a:r>
              <a:rPr lang="en-US" altLang="zh-CN" sz="2000" dirty="0"/>
              <a:t>      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);//</a:t>
            </a:r>
            <a:r>
              <a:rPr lang="zh-CN" altLang="en-US" sz="2000" dirty="0"/>
              <a:t>少分号</a:t>
            </a:r>
          </a:p>
          <a:p>
            <a:pPr eaLnBrk="1" hangingPunct="1">
              <a:defRPr/>
            </a:pPr>
            <a:r>
              <a:rPr lang="zh-CN" altLang="en-US" sz="2000" dirty="0"/>
              <a:t>        </a:t>
            </a:r>
            <a:r>
              <a:rPr lang="en-US" altLang="zh-CN" sz="2000" dirty="0"/>
              <a:t>}</a:t>
            </a:r>
          </a:p>
          <a:p>
            <a:pPr eaLnBrk="1" hangingPunct="1"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31749" name="Text Box 10"/>
          <p:cNvSpPr txBox="1">
            <a:spLocks noChangeArrowheads="1"/>
          </p:cNvSpPr>
          <p:nvPr/>
        </p:nvSpPr>
        <p:spPr bwMode="auto">
          <a:xfrm>
            <a:off x="7858125" y="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477-496</a:t>
            </a:r>
          </a:p>
        </p:txBody>
      </p:sp>
      <p:sp>
        <p:nvSpPr>
          <p:cNvPr id="6" name="动作按钮: 前进或下一项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表达式语句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67544" y="3933056"/>
            <a:ext cx="8786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查符号表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，得到变量地址</a:t>
            </a:r>
            <a:r>
              <a:rPr lang="en-US" altLang="zh-CN" sz="2400" b="1" dirty="0"/>
              <a:t>d; </a:t>
            </a:r>
            <a:r>
              <a:rPr lang="zh-CN" altLang="en-US" sz="2400" b="1" dirty="0"/>
              <a:t>没有，变量没定义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11560" y="1844824"/>
            <a:ext cx="824351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FF"/>
                </a:solidFill>
              </a:rPr>
              <a:t>赋值表达式</a:t>
            </a:r>
            <a:r>
              <a:rPr lang="zh-CN" altLang="en-US" sz="2800" b="1" dirty="0"/>
              <a:t>：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b="1" dirty="0"/>
              <a:t>操作数取到操作数栈栈顶；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b="1" dirty="0"/>
              <a:t>执行表达式所指定的操作</a:t>
            </a:r>
            <a:r>
              <a:rPr lang="en-US" altLang="zh-CN" b="1" dirty="0"/>
              <a:t>, </a:t>
            </a:r>
            <a:r>
              <a:rPr lang="zh-CN" altLang="en-US" b="1" dirty="0"/>
              <a:t>将结果保留在操作数栈栈顶。</a:t>
            </a:r>
            <a:endParaRPr lang="en-US" altLang="zh-CN" b="1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b="1" dirty="0"/>
              <a:t>STO  d</a:t>
            </a:r>
            <a:endParaRPr lang="zh-CN" altLang="en-US" b="1" dirty="0"/>
          </a:p>
        </p:txBody>
      </p:sp>
      <p:sp>
        <p:nvSpPr>
          <p:cNvPr id="32773" name="Text Box 10"/>
          <p:cNvSpPr txBox="1">
            <a:spLocks noChangeArrowheads="1"/>
          </p:cNvSpPr>
          <p:nvPr/>
        </p:nvSpPr>
        <p:spPr bwMode="auto">
          <a:xfrm>
            <a:off x="323850" y="620713"/>
            <a:ext cx="7105650" cy="461962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17. &lt;expression&gt;::= </a:t>
            </a:r>
            <a:r>
              <a:rPr lang="en-US" altLang="zh-CN" sz="2400" b="1">
                <a:solidFill>
                  <a:srgbClr val="CC3300"/>
                </a:solidFill>
              </a:rPr>
              <a:t>ID=&lt;bool_expr&gt;</a:t>
            </a:r>
            <a:r>
              <a:rPr lang="en-US" altLang="zh-CN" sz="2400" b="1"/>
              <a:t> | </a:t>
            </a:r>
            <a:r>
              <a:rPr lang="en-US" altLang="zh-CN" sz="2400" b="1">
                <a:solidFill>
                  <a:srgbClr val="006600"/>
                </a:solidFill>
              </a:rPr>
              <a:t>&lt;bool_expr&gt;</a:t>
            </a:r>
          </a:p>
        </p:txBody>
      </p:sp>
      <p:sp>
        <p:nvSpPr>
          <p:cNvPr id="8" name="动作按钮: 前进或下一项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5" name="文本框 1"/>
          <p:cNvSpPr txBox="1">
            <a:spLocks noChangeArrowheads="1"/>
          </p:cNvSpPr>
          <p:nvPr/>
        </p:nvSpPr>
        <p:spPr bwMode="auto">
          <a:xfrm>
            <a:off x="8207375" y="79375"/>
            <a:ext cx="792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499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42875" y="214313"/>
            <a:ext cx="8501063" cy="33242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50000"/>
              </a:lnSpc>
              <a:defRPr/>
            </a:pPr>
            <a:r>
              <a:rPr lang="en-US" b="1" dirty="0">
                <a:latin typeface="+mj-lt"/>
              </a:rPr>
              <a:t>18. &lt;</a:t>
            </a:r>
            <a:r>
              <a:rPr lang="en-US" b="1" dirty="0" err="1">
                <a:latin typeface="+mj-lt"/>
              </a:rPr>
              <a:t>bool_expr</a:t>
            </a:r>
            <a:r>
              <a:rPr lang="en-US" b="1" dirty="0">
                <a:latin typeface="+mj-lt"/>
              </a:rPr>
              <a:t>&gt;-&gt;&lt;</a:t>
            </a:r>
            <a:r>
              <a:rPr lang="en-US" b="1" dirty="0" err="1">
                <a:latin typeface="+mj-lt"/>
              </a:rPr>
              <a:t>additive_expr</a:t>
            </a:r>
            <a:r>
              <a:rPr lang="en-US" b="1" dirty="0">
                <a:latin typeface="+mj-lt"/>
              </a:rPr>
              <a:t>&gt; </a:t>
            </a:r>
            <a:endParaRPr lang="zh-CN" altLang="en-US" b="1" dirty="0">
              <a:latin typeface="+mj-lt"/>
            </a:endParaRPr>
          </a:p>
          <a:p>
            <a:pPr marL="457200" indent="-457200" eaLnBrk="1" hangingPunct="1">
              <a:lnSpc>
                <a:spcPct val="150000"/>
              </a:lnSpc>
              <a:defRPr/>
            </a:pPr>
            <a:r>
              <a:rPr lang="en-US" b="1" dirty="0">
                <a:latin typeface="+mj-lt"/>
              </a:rPr>
              <a:t>              |&lt; </a:t>
            </a:r>
            <a:r>
              <a:rPr lang="en-US" b="1" dirty="0" err="1">
                <a:latin typeface="+mj-lt"/>
              </a:rPr>
              <a:t>additive_expr</a:t>
            </a:r>
            <a:r>
              <a:rPr lang="en-US" b="1" dirty="0">
                <a:latin typeface="+mj-lt"/>
              </a:rPr>
              <a:t> &gt;(&gt;|&lt;|&gt;=|&lt;=|==|!=)&lt; </a:t>
            </a:r>
            <a:r>
              <a:rPr lang="en-US" b="1" dirty="0" err="1">
                <a:latin typeface="+mj-lt"/>
              </a:rPr>
              <a:t>additive_expr</a:t>
            </a:r>
            <a:r>
              <a:rPr lang="en-US" b="1" dirty="0">
                <a:latin typeface="+mj-lt"/>
              </a:rPr>
              <a:t> &gt;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</a:rPr>
              <a:t>19. </a:t>
            </a:r>
            <a:r>
              <a:rPr lang="en-US" b="1" dirty="0">
                <a:latin typeface="+mj-lt"/>
              </a:rPr>
              <a:t>&lt; </a:t>
            </a:r>
            <a:r>
              <a:rPr lang="en-US" b="1" dirty="0" err="1">
                <a:latin typeface="+mj-lt"/>
              </a:rPr>
              <a:t>additive_expr</a:t>
            </a:r>
            <a:r>
              <a:rPr lang="en-US" b="1" dirty="0">
                <a:latin typeface="+mj-lt"/>
              </a:rPr>
              <a:t>&gt;→&lt;term&gt;{(+|-)&lt; term &gt;}  </a:t>
            </a:r>
            <a:endParaRPr lang="zh-CN" altLang="en-US" b="1" dirty="0">
              <a:latin typeface="+mj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b="1" dirty="0">
                <a:latin typeface="+mj-lt"/>
              </a:rPr>
              <a:t>20. &lt; term &gt;→&lt;factor&gt;{(*| /)&lt; factor &gt;}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</a:rPr>
              <a:t>21. </a:t>
            </a:r>
            <a:r>
              <a:rPr lang="en-US" b="1" dirty="0">
                <a:latin typeface="+mj-lt"/>
              </a:rPr>
              <a:t>&lt; factor &gt;→’(‘&lt; </a:t>
            </a:r>
            <a:r>
              <a:rPr lang="en-US" b="1" dirty="0" err="1">
                <a:latin typeface="+mj-lt"/>
              </a:rPr>
              <a:t>additive_expr</a:t>
            </a:r>
            <a:r>
              <a:rPr lang="en-US" b="1" dirty="0">
                <a:latin typeface="+mj-lt"/>
              </a:rPr>
              <a:t> &gt;’)’ |ID | NUM</a:t>
            </a:r>
            <a:endParaRPr lang="zh-CN" altLang="en-US" b="1" dirty="0">
              <a:latin typeface="+mj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sz="2000" b="1" dirty="0">
              <a:latin typeface="+mj-lt"/>
            </a:endParaRPr>
          </a:p>
        </p:txBody>
      </p:sp>
      <p:sp>
        <p:nvSpPr>
          <p:cNvPr id="33795" name="Text Box 8"/>
          <p:cNvSpPr txBox="1">
            <a:spLocks noChangeArrowheads="1"/>
          </p:cNvSpPr>
          <p:nvPr/>
        </p:nvSpPr>
        <p:spPr bwMode="auto">
          <a:xfrm>
            <a:off x="7794625" y="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531-638</a:t>
            </a:r>
          </a:p>
        </p:txBody>
      </p:sp>
      <p:sp>
        <p:nvSpPr>
          <p:cNvPr id="4" name="动作按钮: 前进或下一项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9.4.3  write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语句 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428625" y="500063"/>
            <a:ext cx="8534400" cy="523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12 .   &lt;write_stat&gt;::=write &lt;expression&gt;</a:t>
            </a:r>
            <a:endParaRPr lang="en-US" altLang="zh-CN" sz="28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28625" y="1143000"/>
            <a:ext cx="7215188" cy="37861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write_stat</a:t>
            </a:r>
            <a:r>
              <a:rPr lang="en-US" altLang="zh-CN" dirty="0"/>
              <a:t>()</a:t>
            </a:r>
          </a:p>
          <a:p>
            <a:pPr algn="just" eaLnBrk="1" hangingPunct="1"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es</a:t>
            </a:r>
            <a:r>
              <a:rPr lang="en-US" altLang="zh-CN" dirty="0"/>
              <a:t> = 0;</a:t>
            </a:r>
          </a:p>
          <a:p>
            <a:pPr algn="just" eaLnBrk="1" hangingPunct="1"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fscanf</a:t>
            </a:r>
            <a:r>
              <a:rPr lang="en-US" altLang="zh-CN" dirty="0"/>
              <a:t>(</a:t>
            </a:r>
            <a:r>
              <a:rPr lang="en-US" altLang="zh-CN" dirty="0" err="1"/>
              <a:t>fpTokenin</a:t>
            </a:r>
            <a:r>
              <a:rPr lang="en-US" altLang="zh-CN" dirty="0"/>
              <a:t>, "%s %s\n", &amp;token, &amp;token1);</a:t>
            </a:r>
          </a:p>
          <a:p>
            <a:pPr algn="just" eaLnBrk="1" hangingPunct="1"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es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FF"/>
                </a:solidFill>
              </a:rPr>
              <a:t>expression();</a:t>
            </a:r>
          </a:p>
          <a:p>
            <a:pPr algn="just" eaLnBrk="1" hangingPunct="1">
              <a:defRPr/>
            </a:pPr>
            <a:r>
              <a:rPr lang="en-US" altLang="zh-CN" dirty="0"/>
              <a:t>    if(</a:t>
            </a:r>
            <a:r>
              <a:rPr lang="en-US" altLang="zh-CN" dirty="0" err="1"/>
              <a:t>es</a:t>
            </a:r>
            <a:r>
              <a:rPr lang="en-US" altLang="zh-CN" dirty="0"/>
              <a:t> &gt; 0)return(</a:t>
            </a:r>
            <a:r>
              <a:rPr lang="en-US" altLang="zh-CN" dirty="0" err="1"/>
              <a:t>es</a:t>
            </a:r>
            <a:r>
              <a:rPr lang="en-US" altLang="zh-CN" dirty="0"/>
              <a:t>);</a:t>
            </a:r>
          </a:p>
          <a:p>
            <a:pPr algn="just" eaLnBrk="1" hangingPunct="1">
              <a:defRPr/>
            </a:pPr>
            <a:r>
              <a:rPr lang="en-US" altLang="zh-CN" dirty="0"/>
              <a:t>    if(</a:t>
            </a:r>
            <a:r>
              <a:rPr lang="en-US" altLang="zh-CN" dirty="0" err="1"/>
              <a:t>strcmp</a:t>
            </a:r>
            <a:r>
              <a:rPr lang="en-US" altLang="zh-CN" dirty="0"/>
              <a:t>(token, ";"))  return(</a:t>
            </a:r>
            <a:r>
              <a:rPr lang="en-US" altLang="zh-CN" dirty="0" err="1"/>
              <a:t>es</a:t>
            </a:r>
            <a:r>
              <a:rPr lang="en-US" altLang="zh-CN" dirty="0"/>
              <a:t> = 4); //</a:t>
            </a:r>
            <a:r>
              <a:rPr lang="zh-CN" altLang="en-US" dirty="0"/>
              <a:t>少分号</a:t>
            </a:r>
          </a:p>
          <a:p>
            <a:pPr algn="just"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strcpy</a:t>
            </a:r>
            <a:r>
              <a:rPr lang="en-US" altLang="zh-CN" dirty="0">
                <a:solidFill>
                  <a:srgbClr val="0000FF"/>
                </a:solidFill>
              </a:rPr>
              <a:t>(codes[</a:t>
            </a:r>
            <a:r>
              <a:rPr lang="en-US" altLang="zh-CN" dirty="0" err="1">
                <a:solidFill>
                  <a:srgbClr val="0000FF"/>
                </a:solidFill>
              </a:rPr>
              <a:t>codesIndex</a:t>
            </a:r>
            <a:r>
              <a:rPr lang="en-US" altLang="zh-CN" dirty="0">
                <a:solidFill>
                  <a:srgbClr val="0000FF"/>
                </a:solidFill>
              </a:rPr>
              <a:t>++].opt, "OUT");</a:t>
            </a:r>
          </a:p>
          <a:p>
            <a:pPr algn="just" eaLnBrk="1" hangingPunct="1"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fscanf</a:t>
            </a:r>
            <a:r>
              <a:rPr lang="en-US" altLang="zh-CN" dirty="0"/>
              <a:t>(</a:t>
            </a:r>
            <a:r>
              <a:rPr lang="en-US" altLang="zh-CN" dirty="0" err="1"/>
              <a:t>fpTokenin</a:t>
            </a:r>
            <a:r>
              <a:rPr lang="en-US" altLang="zh-CN" dirty="0"/>
              <a:t>, "%s %s\n", &amp;token, &amp;token1);</a:t>
            </a:r>
          </a:p>
          <a:p>
            <a:pPr algn="just" eaLnBrk="1" hangingPunct="1">
              <a:defRPr/>
            </a:pPr>
            <a:r>
              <a:rPr lang="en-US" altLang="zh-CN" dirty="0"/>
              <a:t>    return(</a:t>
            </a:r>
            <a:r>
              <a:rPr lang="en-US" altLang="zh-CN" dirty="0" err="1"/>
              <a:t>es</a:t>
            </a:r>
            <a:r>
              <a:rPr lang="en-US" altLang="zh-CN" dirty="0"/>
              <a:t>);</a:t>
            </a:r>
          </a:p>
          <a:p>
            <a:pPr algn="just" eaLnBrk="1" hangingPunct="1"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7786688" y="0"/>
            <a:ext cx="1357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411-422</a:t>
            </a:r>
            <a:endParaRPr lang="zh-CN" altLang="en-US" sz="2400"/>
          </a:p>
        </p:txBody>
      </p:sp>
      <p:sp>
        <p:nvSpPr>
          <p:cNvPr id="6" name="动作按钮: 前进或下一项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214689"/>
            <a:ext cx="9286875" cy="1798488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优点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/>
              <a:t>不考虑机器特性，</a:t>
            </a:r>
            <a:r>
              <a:rPr lang="zh-CN" altLang="en-US" sz="2800" b="1" kern="0" dirty="0">
                <a:latin typeface="+mn-lt"/>
                <a:ea typeface="楷体_GB2312" pitchFamily="49" charset="-122"/>
              </a:rPr>
              <a:t>使编译程序的逻辑结构更简单。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latin typeface="楷体_GB2312" pitchFamily="49" charset="-122"/>
                <a:ea typeface="楷体_GB2312" pitchFamily="49" charset="-122"/>
              </a:rPr>
              <a:t>利于进行与目标机无关的优化</a:t>
            </a:r>
            <a:endParaRPr lang="zh-CN" altLang="en-US" sz="2800" b="1" kern="0" dirty="0">
              <a:latin typeface="+mn-lt"/>
              <a:ea typeface="楷体_GB2312" pitchFamily="49" charset="-122"/>
            </a:endParaRP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latin typeface="宋体" pitchFamily="2" charset="-122"/>
                <a:ea typeface="楷体_GB2312" pitchFamily="49" charset="-122"/>
              </a:rPr>
              <a:t>利于在不同目标机上实现同一种语言</a:t>
            </a:r>
            <a:endParaRPr lang="en-US" altLang="zh-CN" sz="2800" b="1" kern="0" dirty="0">
              <a:latin typeface="宋体" pitchFamily="2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rgbClr val="FF00F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缺点</a:t>
            </a:r>
            <a:endParaRPr lang="en-US" altLang="zh-CN" sz="3200" b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SzPct val="70000"/>
              <a:defRPr/>
            </a:pPr>
            <a:r>
              <a:rPr lang="zh-CN" altLang="en-US" sz="2800" b="1" dirty="0">
                <a:latin typeface="Tahoma" pitchFamily="34" charset="0"/>
                <a:ea typeface="楷体_GB2312" pitchFamily="49" charset="-122"/>
              </a:rPr>
              <a:t>比直接产生机器码的编译程序效率低。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57250" y="920750"/>
            <a:ext cx="7429500" cy="1108075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24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楷体_GB2312" pitchFamily="49" charset="-122"/>
              </a:rPr>
              <a:t>源程序的一种内部表示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 </a:t>
            </a: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楷体_GB2312" pitchFamily="49" charset="-122"/>
              </a:rPr>
              <a:t>复杂性介于源语言和目标机语言之间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850" y="2143125"/>
            <a:ext cx="882015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ea typeface="楷体_GB2312" pitchFamily="49" charset="-122"/>
              </a:rPr>
              <a:t>从语法树生成的更接近目标代码的中间表示形式，</a:t>
            </a:r>
          </a:p>
          <a:p>
            <a:pPr marL="457200" indent="-457200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ea typeface="楷体_GB2312" pitchFamily="49" charset="-122"/>
              </a:rPr>
              <a:t>代表了语法树的某种线性化形式。</a:t>
            </a:r>
            <a:endParaRPr lang="zh-CN" altLang="en-US" sz="28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341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9.1 </a:t>
            </a: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中间代码 </a:t>
            </a:r>
          </a:p>
        </p:txBody>
      </p:sp>
      <p:sp>
        <p:nvSpPr>
          <p:cNvPr id="2" name="动作按钮: 前进或下一项 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9.4.4  read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语句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00063" y="428625"/>
            <a:ext cx="8001000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13.   &lt;read_stat&gt;::= read ID</a:t>
            </a:r>
            <a:endParaRPr lang="en-US" altLang="zh-CN" sz="24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42938" y="1071563"/>
            <a:ext cx="7858125" cy="5016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read_stat</a:t>
            </a:r>
            <a:r>
              <a:rPr lang="en-US" altLang="zh-CN" sz="2000" dirty="0"/>
              <a:t>()</a:t>
            </a:r>
          </a:p>
          <a:p>
            <a:pPr algn="just" eaLnBrk="1" hangingPunct="1">
              <a:defRPr/>
            </a:pPr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0, </a:t>
            </a:r>
            <a:r>
              <a:rPr lang="en-US" altLang="zh-CN" sz="2000" dirty="0" err="1"/>
              <a:t>symbolPos</a:t>
            </a:r>
            <a:r>
              <a:rPr lang="en-US" altLang="zh-CN" sz="2000" dirty="0"/>
              <a:t>;</a:t>
            </a:r>
          </a:p>
          <a:p>
            <a:pPr algn="just" eaLnBrk="1" hangingPunct="1">
              <a:defRPr/>
            </a:pPr>
            <a:endParaRPr lang="en-US" altLang="zh-CN" sz="2000" dirty="0"/>
          </a:p>
          <a:p>
            <a:pPr algn="just" eaLnBrk="1" hangingPunct="1"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algn="just" eaLnBrk="1" hangingPunct="1">
              <a:defRPr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"ID"))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3); //</a:t>
            </a:r>
            <a:r>
              <a:rPr lang="zh-CN" altLang="en-US" sz="2000" dirty="0"/>
              <a:t>少标识符</a:t>
            </a:r>
          </a:p>
          <a:p>
            <a:pPr algn="just" eaLnBrk="1" hangingPunct="1">
              <a:defRPr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FF"/>
                </a:solidFill>
              </a:rPr>
              <a:t>lookup(token1, &amp;</a:t>
            </a:r>
            <a:r>
              <a:rPr lang="en-US" altLang="zh-CN" sz="2000" dirty="0" err="1">
                <a:solidFill>
                  <a:srgbClr val="FF00FF"/>
                </a:solidFill>
              </a:rPr>
              <a:t>symbolPos</a:t>
            </a:r>
            <a:r>
              <a:rPr lang="en-US" altLang="zh-CN" sz="2000" dirty="0">
                <a:solidFill>
                  <a:srgbClr val="FF00FF"/>
                </a:solidFill>
              </a:rPr>
              <a:t>);</a:t>
            </a:r>
          </a:p>
          <a:p>
            <a:pPr algn="just" eaLnBrk="1" hangingPunct="1">
              <a:defRPr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&gt; 0)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);</a:t>
            </a:r>
          </a:p>
          <a:p>
            <a:pPr algn="just" eaLnBrk="1" hangingPunct="1">
              <a:defRPr/>
            </a:pPr>
            <a:r>
              <a:rPr lang="en-US" altLang="zh-CN" sz="2000" dirty="0"/>
              <a:t>    if(!symbol[</a:t>
            </a:r>
            <a:r>
              <a:rPr lang="en-US" altLang="zh-CN" sz="2000" dirty="0" err="1"/>
              <a:t>symbolPos</a:t>
            </a:r>
            <a:r>
              <a:rPr lang="en-US" altLang="zh-CN" sz="2000" dirty="0"/>
              <a:t>].kind==variable) return 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=35);</a:t>
            </a:r>
          </a:p>
          <a:p>
            <a:pPr algn="just"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strcpy</a:t>
            </a:r>
            <a:r>
              <a:rPr lang="en-US" altLang="zh-CN" sz="2000" dirty="0">
                <a:solidFill>
                  <a:srgbClr val="0000FF"/>
                </a:solidFill>
              </a:rPr>
              <a:t>(codes[</a:t>
            </a:r>
            <a:r>
              <a:rPr lang="en-US" altLang="zh-CN" sz="2000" dirty="0" err="1">
                <a:solidFill>
                  <a:srgbClr val="0000FF"/>
                </a:solidFill>
              </a:rPr>
              <a:t>codesIndex</a:t>
            </a:r>
            <a:r>
              <a:rPr lang="en-US" altLang="zh-CN" sz="2000" dirty="0">
                <a:solidFill>
                  <a:srgbClr val="0000FF"/>
                </a:solidFill>
              </a:rPr>
              <a:t>++].opt, "IN");</a:t>
            </a:r>
          </a:p>
          <a:p>
            <a:pPr algn="just" eaLnBrk="1" hangingPunct="1"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strcpy</a:t>
            </a:r>
            <a:r>
              <a:rPr lang="en-US" altLang="zh-CN" sz="2000" dirty="0">
                <a:solidFill>
                  <a:srgbClr val="0000FF"/>
                </a:solidFill>
              </a:rPr>
              <a:t>(codes[</a:t>
            </a:r>
            <a:r>
              <a:rPr lang="en-US" altLang="zh-CN" sz="2000" dirty="0" err="1">
                <a:solidFill>
                  <a:srgbClr val="0000FF"/>
                </a:solidFill>
              </a:rPr>
              <a:t>codesIndex</a:t>
            </a:r>
            <a:r>
              <a:rPr lang="en-US" altLang="zh-CN" sz="2000" dirty="0">
                <a:solidFill>
                  <a:srgbClr val="0000FF"/>
                </a:solidFill>
              </a:rPr>
              <a:t>].opt, "STO");</a:t>
            </a:r>
          </a:p>
          <a:p>
            <a:pPr algn="just" eaLnBrk="1" hangingPunct="1"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00FF"/>
                </a:solidFill>
              </a:rPr>
              <a:t>codes[</a:t>
            </a:r>
            <a:r>
              <a:rPr lang="en-US" altLang="zh-CN" sz="2000" dirty="0" err="1">
                <a:solidFill>
                  <a:srgbClr val="0000FF"/>
                </a:solidFill>
              </a:rPr>
              <a:t>codesIndex</a:t>
            </a:r>
            <a:r>
              <a:rPr lang="en-US" altLang="zh-CN" sz="2000" dirty="0">
                <a:solidFill>
                  <a:srgbClr val="0000FF"/>
                </a:solidFill>
              </a:rPr>
              <a:t>++].operand = symbol[</a:t>
            </a:r>
            <a:r>
              <a:rPr lang="en-US" altLang="zh-CN" sz="2000" dirty="0" err="1">
                <a:solidFill>
                  <a:srgbClr val="0000FF"/>
                </a:solidFill>
              </a:rPr>
              <a:t>symbolPos</a:t>
            </a:r>
            <a:r>
              <a:rPr lang="en-US" altLang="zh-CN" sz="2000" dirty="0">
                <a:solidFill>
                  <a:srgbClr val="0000FF"/>
                </a:solidFill>
              </a:rPr>
              <a:t>].address;</a:t>
            </a:r>
          </a:p>
          <a:p>
            <a:pPr algn="just" eaLnBrk="1" hangingPunct="1"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algn="just" eaLnBrk="1" hangingPunct="1">
              <a:defRPr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";"))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4); //</a:t>
            </a:r>
            <a:r>
              <a:rPr lang="zh-CN" altLang="en-US" sz="2000" dirty="0"/>
              <a:t>少分号</a:t>
            </a:r>
          </a:p>
          <a:p>
            <a:pPr algn="just" eaLnBrk="1" hangingPunct="1">
              <a:defRPr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algn="just" eaLnBrk="1" hangingPunct="1">
              <a:defRPr/>
            </a:pPr>
            <a:r>
              <a:rPr lang="en-US" altLang="zh-CN" sz="2000" dirty="0"/>
              <a:t>  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);</a:t>
            </a:r>
          </a:p>
          <a:p>
            <a:pPr algn="just" eaLnBrk="1" hangingPunct="1"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7858125" y="0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425-440</a:t>
            </a:r>
            <a:endParaRPr lang="zh-CN" altLang="en-US" sz="2400"/>
          </a:p>
        </p:txBody>
      </p:sp>
      <p:sp>
        <p:nvSpPr>
          <p:cNvPr id="6" name="动作按钮: 前进或下一项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26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9.4.5   if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语句 </a:t>
            </a:r>
          </a:p>
        </p:txBody>
      </p:sp>
      <p:grpSp>
        <p:nvGrpSpPr>
          <p:cNvPr id="36867" name="Group 11"/>
          <p:cNvGrpSpPr>
            <a:grpSpLocks/>
          </p:cNvGrpSpPr>
          <p:nvPr/>
        </p:nvGrpSpPr>
        <p:grpSpPr bwMode="auto">
          <a:xfrm>
            <a:off x="142875" y="1214438"/>
            <a:ext cx="5040313" cy="3284537"/>
            <a:chOff x="1791" y="2251"/>
            <a:chExt cx="2223" cy="1678"/>
          </a:xfrm>
        </p:grpSpPr>
        <p:sp>
          <p:nvSpPr>
            <p:cNvPr id="36891" name="Rectangle 12"/>
            <p:cNvSpPr>
              <a:spLocks noChangeArrowheads="1"/>
            </p:cNvSpPr>
            <p:nvPr/>
          </p:nvSpPr>
          <p:spPr bwMode="auto">
            <a:xfrm>
              <a:off x="1791" y="2251"/>
              <a:ext cx="2223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36892" name="Group 13"/>
            <p:cNvGrpSpPr>
              <a:grpSpLocks/>
            </p:cNvGrpSpPr>
            <p:nvPr/>
          </p:nvGrpSpPr>
          <p:grpSpPr bwMode="auto">
            <a:xfrm>
              <a:off x="1837" y="2251"/>
              <a:ext cx="2132" cy="1584"/>
              <a:chOff x="3264" y="432"/>
              <a:chExt cx="1632" cy="1584"/>
            </a:xfrm>
          </p:grpSpPr>
          <p:sp>
            <p:nvSpPr>
              <p:cNvPr id="36893" name="AutoShape 14"/>
              <p:cNvSpPr>
                <a:spLocks noChangeArrowheads="1"/>
              </p:cNvSpPr>
              <p:nvPr/>
            </p:nvSpPr>
            <p:spPr bwMode="auto">
              <a:xfrm>
                <a:off x="3792" y="768"/>
                <a:ext cx="672" cy="432"/>
              </a:xfrm>
              <a:prstGeom prst="diamond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 </a:t>
                </a:r>
                <a:r>
                  <a:rPr lang="en-US" altLang="zh-CN" sz="2000" b="1"/>
                  <a:t>expression</a:t>
                </a:r>
              </a:p>
            </p:txBody>
          </p:sp>
          <p:sp>
            <p:nvSpPr>
              <p:cNvPr id="36894" name="Rectangle 15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624" cy="24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&lt;statement1&gt;</a:t>
                </a:r>
              </a:p>
            </p:txBody>
          </p:sp>
          <p:sp>
            <p:nvSpPr>
              <p:cNvPr id="36895" name="Rectangle 16"/>
              <p:cNvSpPr>
                <a:spLocks noChangeArrowheads="1"/>
              </p:cNvSpPr>
              <p:nvPr/>
            </p:nvSpPr>
            <p:spPr bwMode="auto">
              <a:xfrm>
                <a:off x="4320" y="1392"/>
                <a:ext cx="576" cy="24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&lt;statement2&gt;</a:t>
                </a:r>
              </a:p>
            </p:txBody>
          </p:sp>
          <p:sp>
            <p:nvSpPr>
              <p:cNvPr id="36896" name="Line 17"/>
              <p:cNvSpPr>
                <a:spLocks noChangeShapeType="1"/>
              </p:cNvSpPr>
              <p:nvPr/>
            </p:nvSpPr>
            <p:spPr bwMode="auto">
              <a:xfrm>
                <a:off x="360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7" name="Line 18"/>
              <p:cNvSpPr>
                <a:spLocks noChangeShapeType="1"/>
              </p:cNvSpPr>
              <p:nvPr/>
            </p:nvSpPr>
            <p:spPr bwMode="auto">
              <a:xfrm>
                <a:off x="4416" y="9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Line 19"/>
              <p:cNvSpPr>
                <a:spLocks noChangeShapeType="1"/>
              </p:cNvSpPr>
              <p:nvPr/>
            </p:nvSpPr>
            <p:spPr bwMode="auto">
              <a:xfrm>
                <a:off x="3600" y="96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Line 20"/>
              <p:cNvSpPr>
                <a:spLocks noChangeShapeType="1"/>
              </p:cNvSpPr>
              <p:nvPr/>
            </p:nvSpPr>
            <p:spPr bwMode="auto">
              <a:xfrm>
                <a:off x="4608" y="96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0" name="Line 21"/>
              <p:cNvSpPr>
                <a:spLocks noChangeShapeType="1"/>
              </p:cNvSpPr>
              <p:nvPr/>
            </p:nvSpPr>
            <p:spPr bwMode="auto">
              <a:xfrm>
                <a:off x="4128" y="43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1" name="Line 22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Line 2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3" name="Line 24"/>
              <p:cNvSpPr>
                <a:spLocks noChangeShapeType="1"/>
              </p:cNvSpPr>
              <p:nvPr/>
            </p:nvSpPr>
            <p:spPr bwMode="auto">
              <a:xfrm>
                <a:off x="4608" y="163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Line 25"/>
              <p:cNvSpPr>
                <a:spLocks noChangeShapeType="1"/>
              </p:cNvSpPr>
              <p:nvPr/>
            </p:nvSpPr>
            <p:spPr bwMode="auto">
              <a:xfrm>
                <a:off x="4128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5" name="Rectangle 26"/>
              <p:cNvSpPr>
                <a:spLocks noChangeArrowheads="1"/>
              </p:cNvSpPr>
              <p:nvPr/>
            </p:nvSpPr>
            <p:spPr bwMode="auto">
              <a:xfrm>
                <a:off x="3504" y="76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000" b="1"/>
                  <a:t>真</a:t>
                </a:r>
                <a:endParaRPr lang="zh-CN" altLang="en-US" sz="2400"/>
              </a:p>
            </p:txBody>
          </p:sp>
          <p:sp>
            <p:nvSpPr>
              <p:cNvPr id="36906" name="Rectangle 27"/>
              <p:cNvSpPr>
                <a:spLocks noChangeArrowheads="1"/>
              </p:cNvSpPr>
              <p:nvPr/>
            </p:nvSpPr>
            <p:spPr bwMode="auto">
              <a:xfrm>
                <a:off x="4464" y="76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000" b="1"/>
                  <a:t>假</a:t>
                </a:r>
                <a:endParaRPr lang="zh-CN" altLang="en-US" sz="2400"/>
              </a:p>
            </p:txBody>
          </p:sp>
        </p:grpSp>
      </p:grpSp>
      <p:sp>
        <p:nvSpPr>
          <p:cNvPr id="36868" name="Text Box 28"/>
          <p:cNvSpPr txBox="1">
            <a:spLocks noChangeArrowheads="1"/>
          </p:cNvSpPr>
          <p:nvPr/>
        </p:nvSpPr>
        <p:spPr bwMode="auto">
          <a:xfrm>
            <a:off x="2286000" y="4000500"/>
            <a:ext cx="485775" cy="274638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L2</a:t>
            </a:r>
            <a:r>
              <a:rPr lang="zh-CN" altLang="en-US" sz="1800" b="1"/>
              <a:t>：</a:t>
            </a:r>
          </a:p>
        </p:txBody>
      </p:sp>
      <p:sp>
        <p:nvSpPr>
          <p:cNvPr id="36869" name="Text Box 29"/>
          <p:cNvSpPr txBox="1">
            <a:spLocks noChangeArrowheads="1"/>
          </p:cNvSpPr>
          <p:nvPr/>
        </p:nvSpPr>
        <p:spPr bwMode="auto">
          <a:xfrm>
            <a:off x="3714750" y="2786063"/>
            <a:ext cx="500063" cy="27622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L1:</a:t>
            </a:r>
            <a:endParaRPr lang="zh-CN" altLang="en-US" sz="1800" b="1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2875" y="571500"/>
            <a:ext cx="8786813" cy="4619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ts val="600"/>
              </a:spcBef>
              <a:defRPr/>
            </a:pPr>
            <a:r>
              <a:rPr lang="en-US" altLang="zh-CN" b="1" dirty="0">
                <a:latin typeface="+mj-lt"/>
              </a:rPr>
              <a:t>9. </a:t>
            </a:r>
            <a:r>
              <a:rPr lang="zh-CN" altLang="en-US" b="1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if_stat</a:t>
            </a:r>
            <a:r>
              <a:rPr lang="en-US" b="1" dirty="0">
                <a:latin typeface="+mj-lt"/>
              </a:rPr>
              <a:t>&gt;→ if ‘(‘&lt;expr&gt;’)’ &lt;statement 1&gt; [else &lt; statement 2&gt;] </a:t>
            </a:r>
            <a:endParaRPr lang="en-US" altLang="zh-CN" b="1" dirty="0"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871" name="Rectangle 30"/>
          <p:cNvSpPr>
            <a:spLocks noChangeArrowheads="1"/>
          </p:cNvSpPr>
          <p:nvPr/>
        </p:nvSpPr>
        <p:spPr bwMode="auto">
          <a:xfrm>
            <a:off x="5929313" y="2214563"/>
            <a:ext cx="2952750" cy="29289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872" name="Line 31"/>
          <p:cNvSpPr>
            <a:spLocks noChangeShapeType="1"/>
          </p:cNvSpPr>
          <p:nvPr/>
        </p:nvSpPr>
        <p:spPr bwMode="auto">
          <a:xfrm>
            <a:off x="5929313" y="257492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6873" name="Line 32"/>
          <p:cNvSpPr>
            <a:spLocks noChangeShapeType="1"/>
          </p:cNvSpPr>
          <p:nvPr/>
        </p:nvSpPr>
        <p:spPr bwMode="auto">
          <a:xfrm>
            <a:off x="5929313" y="358298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7513638" y="2143125"/>
            <a:ext cx="1295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6145213" y="2646363"/>
            <a:ext cx="25923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expression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36876" name="Line 35"/>
          <p:cNvSpPr>
            <a:spLocks noChangeShapeType="1"/>
          </p:cNvSpPr>
          <p:nvPr/>
        </p:nvSpPr>
        <p:spPr bwMode="auto">
          <a:xfrm>
            <a:off x="5929313" y="307816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6877" name="Line 36"/>
          <p:cNvSpPr>
            <a:spLocks noChangeShapeType="1"/>
          </p:cNvSpPr>
          <p:nvPr/>
        </p:nvSpPr>
        <p:spPr bwMode="auto">
          <a:xfrm>
            <a:off x="9902825" y="59436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6650038" y="1709738"/>
            <a:ext cx="12969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代码结构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6145213" y="3654425"/>
            <a:ext cx="25923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statement1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6218238" y="3151188"/>
            <a:ext cx="128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BRF  </a:t>
            </a:r>
          </a:p>
        </p:txBody>
      </p:sp>
      <p:sp>
        <p:nvSpPr>
          <p:cNvPr id="36881" name="Line 40"/>
          <p:cNvSpPr>
            <a:spLocks noChangeShapeType="1"/>
          </p:cNvSpPr>
          <p:nvPr/>
        </p:nvSpPr>
        <p:spPr bwMode="auto">
          <a:xfrm>
            <a:off x="5929313" y="408622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5500688" y="4500563"/>
            <a:ext cx="428625" cy="3968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800" b="1"/>
              <a:t>L1</a:t>
            </a:r>
            <a:r>
              <a:rPr lang="zh-CN" altLang="en-US" sz="2000" b="1"/>
              <a:t>：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6218238" y="4086225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 </a:t>
            </a:r>
          </a:p>
        </p:txBody>
      </p:sp>
      <p:sp>
        <p:nvSpPr>
          <p:cNvPr id="36884" name="Line 43"/>
          <p:cNvSpPr>
            <a:spLocks noChangeShapeType="1"/>
          </p:cNvSpPr>
          <p:nvPr/>
        </p:nvSpPr>
        <p:spPr bwMode="auto">
          <a:xfrm>
            <a:off x="5929313" y="451961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6073775" y="4591050"/>
            <a:ext cx="25209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statement2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5500687" y="5143500"/>
            <a:ext cx="428625" cy="3968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/>
              <a:t>L2</a:t>
            </a:r>
            <a:r>
              <a:rPr lang="zh-CN" altLang="en-US" sz="2000" b="1" dirty="0"/>
              <a:t>：</a:t>
            </a:r>
          </a:p>
        </p:txBody>
      </p:sp>
      <p:sp>
        <p:nvSpPr>
          <p:cNvPr id="36887" name="Text Box 48"/>
          <p:cNvSpPr txBox="1">
            <a:spLocks noChangeArrowheads="1"/>
          </p:cNvSpPr>
          <p:nvPr/>
        </p:nvSpPr>
        <p:spPr bwMode="auto">
          <a:xfrm>
            <a:off x="7858125" y="0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312-339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000875" y="3143250"/>
            <a:ext cx="484188" cy="4000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L1</a:t>
            </a:r>
            <a:endParaRPr lang="zh-CN" altLang="en-US" sz="2400"/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7000875" y="4143375"/>
            <a:ext cx="484188" cy="4000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L2</a:t>
            </a:r>
          </a:p>
        </p:txBody>
      </p:sp>
      <p:sp>
        <p:nvSpPr>
          <p:cNvPr id="44" name="动作按钮: 前进或下一项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953285" y="5805264"/>
            <a:ext cx="590484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如果是单分支，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是相等的。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854D81EE-ACC2-4598-99B8-18AC6539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05" y="1216820"/>
            <a:ext cx="1296987" cy="3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流程图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6" grpId="0" autoUpdateAnimBg="0"/>
      <p:bldP spid="33830" grpId="0"/>
      <p:bldP spid="33831" grpId="0"/>
      <p:bldP spid="33833" grpId="0" animBg="1"/>
      <p:bldP spid="33834" grpId="0"/>
      <p:bldP spid="33836" grpId="0"/>
      <p:bldP spid="33837" grpId="0" animBg="1"/>
      <p:bldP spid="42" grpId="0" animBg="1"/>
      <p:bldP spid="43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0"/>
            <a:ext cx="8786813" cy="4619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ts val="600"/>
              </a:spcBef>
              <a:defRPr/>
            </a:pPr>
            <a:r>
              <a:rPr lang="en-US" altLang="zh-CN" b="1" dirty="0">
                <a:latin typeface="+mj-lt"/>
              </a:rPr>
              <a:t>9. </a:t>
            </a:r>
            <a:r>
              <a:rPr lang="zh-CN" altLang="en-US" b="1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if_stat</a:t>
            </a:r>
            <a:r>
              <a:rPr lang="en-US" b="1" dirty="0">
                <a:latin typeface="+mj-lt"/>
              </a:rPr>
              <a:t>&gt;→ if ‘(‘&lt;</a:t>
            </a:r>
            <a:r>
              <a:rPr lang="en-US" b="1" dirty="0" err="1">
                <a:latin typeface="+mj-lt"/>
              </a:rPr>
              <a:t>expr</a:t>
            </a:r>
            <a:r>
              <a:rPr lang="en-US" b="1" dirty="0">
                <a:latin typeface="+mj-lt"/>
              </a:rPr>
              <a:t>&gt;’)’ &lt;statement &gt; [else &lt; statement &gt;] </a:t>
            </a:r>
            <a:endParaRPr lang="en-US" altLang="zh-CN" b="1" dirty="0"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915" name="Rectangle 30"/>
          <p:cNvSpPr>
            <a:spLocks noChangeArrowheads="1"/>
          </p:cNvSpPr>
          <p:nvPr/>
        </p:nvSpPr>
        <p:spPr bwMode="auto">
          <a:xfrm>
            <a:off x="6012160" y="1916112"/>
            <a:ext cx="2952750" cy="29289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16" name="Line 31"/>
          <p:cNvSpPr>
            <a:spLocks noChangeShapeType="1"/>
          </p:cNvSpPr>
          <p:nvPr/>
        </p:nvSpPr>
        <p:spPr bwMode="auto">
          <a:xfrm>
            <a:off x="6012160" y="227647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8917" name="Line 32"/>
          <p:cNvSpPr>
            <a:spLocks noChangeShapeType="1"/>
          </p:cNvSpPr>
          <p:nvPr/>
        </p:nvSpPr>
        <p:spPr bwMode="auto">
          <a:xfrm>
            <a:off x="6012160" y="3284537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7596485" y="1844675"/>
            <a:ext cx="1295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6228060" y="2347912"/>
            <a:ext cx="25923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expression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38920" name="Line 35"/>
          <p:cNvSpPr>
            <a:spLocks noChangeShapeType="1"/>
          </p:cNvSpPr>
          <p:nvPr/>
        </p:nvSpPr>
        <p:spPr bwMode="auto">
          <a:xfrm>
            <a:off x="6012160" y="2779712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8921" name="Line 36"/>
          <p:cNvSpPr>
            <a:spLocks noChangeShapeType="1"/>
          </p:cNvSpPr>
          <p:nvPr/>
        </p:nvSpPr>
        <p:spPr bwMode="auto">
          <a:xfrm>
            <a:off x="9902825" y="59436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732885" y="1411287"/>
            <a:ext cx="1296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代码结构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6228060" y="3355975"/>
            <a:ext cx="25923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statement1 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6301085" y="2852737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BRF</a:t>
            </a:r>
          </a:p>
        </p:txBody>
      </p:sp>
      <p:sp>
        <p:nvSpPr>
          <p:cNvPr id="38925" name="Line 40"/>
          <p:cNvSpPr>
            <a:spLocks noChangeShapeType="1"/>
          </p:cNvSpPr>
          <p:nvPr/>
        </p:nvSpPr>
        <p:spPr bwMode="auto">
          <a:xfrm>
            <a:off x="6012160" y="378777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5464473" y="2768600"/>
            <a:ext cx="500062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800" b="1"/>
              <a:t>CX1</a:t>
            </a:r>
            <a:endParaRPr lang="zh-CN" altLang="en-US" sz="2000" b="1"/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301085" y="3787775"/>
            <a:ext cx="80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</a:t>
            </a:r>
          </a:p>
        </p:txBody>
      </p:sp>
      <p:sp>
        <p:nvSpPr>
          <p:cNvPr id="38928" name="Line 43"/>
          <p:cNvSpPr>
            <a:spLocks noChangeShapeType="1"/>
          </p:cNvSpPr>
          <p:nvPr/>
        </p:nvSpPr>
        <p:spPr bwMode="auto">
          <a:xfrm>
            <a:off x="6012160" y="4221162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6156623" y="4292600"/>
            <a:ext cx="25209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statement2 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5464473" y="3697287"/>
            <a:ext cx="50006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CX2</a:t>
            </a:r>
            <a:endParaRPr lang="zh-CN" altLang="en-US" sz="2000" b="1"/>
          </a:p>
        </p:txBody>
      </p:sp>
      <p:sp>
        <p:nvSpPr>
          <p:cNvPr id="38931" name="Text Box 48"/>
          <p:cNvSpPr txBox="1">
            <a:spLocks noChangeArrowheads="1"/>
          </p:cNvSpPr>
          <p:nvPr/>
        </p:nvSpPr>
        <p:spPr bwMode="auto">
          <a:xfrm>
            <a:off x="7858125" y="500063"/>
            <a:ext cx="1285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312-339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-38476" y="573087"/>
            <a:ext cx="58578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if_stat</a:t>
            </a:r>
            <a:r>
              <a:rPr lang="en-US" altLang="zh-CN" sz="2000" dirty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{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0,cx1, cx2;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"("))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5); //</a:t>
            </a:r>
            <a:r>
              <a:rPr lang="zh-CN" altLang="en-US" sz="2000" dirty="0"/>
              <a:t>少左括号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</a:rPr>
              <a:t>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</a:t>
            </a:r>
            <a:r>
              <a:rPr lang="en-US" altLang="zh-CN" sz="2000" b="1" dirty="0">
                <a:solidFill>
                  <a:srgbClr val="FF00FF"/>
                </a:solidFill>
              </a:rPr>
              <a:t>expression(); </a:t>
            </a:r>
            <a:r>
              <a:rPr lang="en-US" altLang="zh-CN" sz="2000" b="1" dirty="0"/>
              <a:t>    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")"))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6); //</a:t>
            </a:r>
            <a:r>
              <a:rPr lang="zh-CN" altLang="en-US" sz="2000" dirty="0"/>
              <a:t>少右括号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FF"/>
                </a:solidFill>
              </a:rPr>
              <a:t>    </a:t>
            </a:r>
            <a:r>
              <a:rPr lang="en-US" altLang="zh-CN" sz="2000" b="1" dirty="0" err="1">
                <a:solidFill>
                  <a:srgbClr val="FF00FF"/>
                </a:solidFill>
              </a:rPr>
              <a:t>strcpy</a:t>
            </a:r>
            <a:r>
              <a:rPr lang="en-US" altLang="zh-CN" sz="2000" b="1" dirty="0">
                <a:solidFill>
                  <a:srgbClr val="FF00FF"/>
                </a:solidFill>
              </a:rPr>
              <a:t>(codes[</a:t>
            </a:r>
            <a:r>
              <a:rPr lang="en-US" altLang="zh-CN" sz="2000" b="1" dirty="0" err="1">
                <a:solidFill>
                  <a:srgbClr val="FF00FF"/>
                </a:solidFill>
              </a:rPr>
              <a:t>codesIndex</a:t>
            </a:r>
            <a:r>
              <a:rPr lang="en-US" altLang="zh-CN" sz="2000" b="1" dirty="0">
                <a:solidFill>
                  <a:srgbClr val="FF00FF"/>
                </a:solidFill>
              </a:rPr>
              <a:t>].opt, "BRF");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CC"/>
                </a:solidFill>
              </a:rPr>
              <a:t>cx1 </a:t>
            </a:r>
            <a:r>
              <a:rPr lang="en-US" altLang="zh-CN" sz="2000" b="1" dirty="0">
                <a:solidFill>
                  <a:srgbClr val="CC3300"/>
                </a:solidFill>
              </a:rPr>
              <a:t>= </a:t>
            </a:r>
            <a:r>
              <a:rPr lang="en-US" altLang="zh-CN" sz="2000" b="1" dirty="0" err="1">
                <a:solidFill>
                  <a:srgbClr val="006600"/>
                </a:solidFill>
              </a:rPr>
              <a:t>codesIndex</a:t>
            </a:r>
            <a:r>
              <a:rPr lang="en-US" altLang="zh-CN" sz="2000" b="1" dirty="0">
                <a:solidFill>
                  <a:srgbClr val="006600"/>
                </a:solidFill>
              </a:rPr>
              <a:t>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= </a:t>
            </a:r>
            <a:r>
              <a:rPr lang="en-US" altLang="zh-CN" sz="2000" b="1" dirty="0">
                <a:solidFill>
                  <a:srgbClr val="FF00FF"/>
                </a:solidFill>
              </a:rPr>
              <a:t>statement();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FF"/>
                </a:solidFill>
              </a:rPr>
              <a:t>    </a:t>
            </a:r>
            <a:r>
              <a:rPr lang="en-US" altLang="zh-CN" sz="2000" b="1" dirty="0" err="1">
                <a:solidFill>
                  <a:srgbClr val="FF00FF"/>
                </a:solidFill>
              </a:rPr>
              <a:t>strcpy</a:t>
            </a:r>
            <a:r>
              <a:rPr lang="en-US" altLang="zh-CN" sz="2000" b="1" dirty="0">
                <a:solidFill>
                  <a:srgbClr val="FF00FF"/>
                </a:solidFill>
              </a:rPr>
              <a:t>(codes[</a:t>
            </a:r>
            <a:r>
              <a:rPr lang="en-US" altLang="zh-CN" sz="2000" b="1" dirty="0" err="1">
                <a:solidFill>
                  <a:srgbClr val="FF00FF"/>
                </a:solidFill>
              </a:rPr>
              <a:t>codesIndex</a:t>
            </a:r>
            <a:r>
              <a:rPr lang="en-US" altLang="zh-CN" sz="2000" b="1" dirty="0">
                <a:solidFill>
                  <a:srgbClr val="FF00FF"/>
                </a:solidFill>
              </a:rPr>
              <a:t>].opt, "BR");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</a:rPr>
              <a:t>cx2 </a:t>
            </a:r>
            <a:r>
              <a:rPr lang="en-US" altLang="zh-CN" sz="2000" b="1" dirty="0">
                <a:solidFill>
                  <a:srgbClr val="C00000"/>
                </a:solidFill>
              </a:rPr>
              <a:t>= </a:t>
            </a:r>
            <a:r>
              <a:rPr lang="en-US" altLang="zh-CN" sz="2000" b="1" dirty="0" err="1">
                <a:solidFill>
                  <a:srgbClr val="006600"/>
                </a:solidFill>
              </a:rPr>
              <a:t>codesIndex</a:t>
            </a:r>
            <a:r>
              <a:rPr lang="en-US" altLang="zh-CN" sz="2000" b="1" dirty="0">
                <a:solidFill>
                  <a:srgbClr val="006600"/>
                </a:solidFill>
              </a:rPr>
              <a:t>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FF00FF"/>
                </a:solidFill>
              </a:rPr>
              <a:t>codes[cx1].operand</a:t>
            </a:r>
            <a:r>
              <a:rPr lang="en-US" altLang="zh-CN" sz="2000" b="1" dirty="0">
                <a:solidFill>
                  <a:srgbClr val="006600"/>
                </a:solidFill>
              </a:rPr>
              <a:t>= </a:t>
            </a:r>
            <a:r>
              <a:rPr lang="en-US" altLang="zh-CN" sz="2000" b="1" dirty="0" err="1">
                <a:solidFill>
                  <a:srgbClr val="006600"/>
                </a:solidFill>
              </a:rPr>
              <a:t>codesIndex</a:t>
            </a:r>
            <a:r>
              <a:rPr lang="en-US" altLang="zh-CN" sz="2000" b="1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strcmp</a:t>
            </a:r>
            <a:r>
              <a:rPr lang="en-US" altLang="zh-CN" sz="2000" dirty="0"/>
              <a:t>(token, "else") == 0) { //else</a:t>
            </a:r>
            <a:r>
              <a:rPr lang="zh-CN" altLang="en-US" sz="2000" dirty="0"/>
              <a:t>部分处理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fpTokenin</a:t>
            </a:r>
            <a:r>
              <a:rPr lang="en-US" altLang="zh-CN" sz="2000" dirty="0"/>
              <a:t>, "%s %s\n", &amp;token, &amp;token1);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FF"/>
                </a:solidFill>
              </a:rPr>
              <a:t>= statement();</a:t>
            </a:r>
            <a:r>
              <a:rPr lang="en-US" altLang="zh-CN" sz="20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FF00FF"/>
                </a:solidFill>
              </a:rPr>
              <a:t>codes[cx2].operand = </a:t>
            </a:r>
            <a:r>
              <a:rPr lang="en-US" altLang="zh-CN" sz="2000" b="1" dirty="0" err="1">
                <a:solidFill>
                  <a:srgbClr val="006600"/>
                </a:solidFill>
              </a:rPr>
              <a:t>codesIndex</a:t>
            </a:r>
            <a:r>
              <a:rPr lang="en-US" altLang="zh-CN" sz="2000" b="1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return(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cxnSp>
        <p:nvCxnSpPr>
          <p:cNvPr id="45" name="肘形连接符 44"/>
          <p:cNvCxnSpPr>
            <a:cxnSpLocks noChangeShapeType="1"/>
          </p:cNvCxnSpPr>
          <p:nvPr/>
        </p:nvCxnSpPr>
        <p:spPr bwMode="auto">
          <a:xfrm flipV="1">
            <a:off x="5893098" y="3054350"/>
            <a:ext cx="2143125" cy="1285875"/>
          </a:xfrm>
          <a:prstGeom prst="bentConnector3">
            <a:avLst>
              <a:gd name="adj1" fmla="val 126889"/>
            </a:avLst>
          </a:prstGeom>
          <a:noFill/>
          <a:ln w="38100" algn="ctr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4821535" y="4125912"/>
            <a:ext cx="1143000" cy="369888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codeIndex</a:t>
            </a:r>
            <a:endParaRPr lang="zh-CN" altLang="en-US" sz="2000" b="1"/>
          </a:p>
        </p:txBody>
      </p:sp>
      <p:cxnSp>
        <p:nvCxnSpPr>
          <p:cNvPr id="52" name="肘形连接符 51"/>
          <p:cNvCxnSpPr>
            <a:cxnSpLocks noChangeShapeType="1"/>
          </p:cNvCxnSpPr>
          <p:nvPr/>
        </p:nvCxnSpPr>
        <p:spPr bwMode="auto">
          <a:xfrm flipV="1">
            <a:off x="5893098" y="3983037"/>
            <a:ext cx="1571625" cy="1000125"/>
          </a:xfrm>
          <a:prstGeom prst="bentConnector3">
            <a:avLst>
              <a:gd name="adj1" fmla="val 131213"/>
            </a:avLst>
          </a:prstGeom>
          <a:noFill/>
          <a:ln w="38100" algn="ctr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4821535" y="4768850"/>
            <a:ext cx="1143000" cy="369887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codeIndex</a:t>
            </a:r>
            <a:endParaRPr lang="zh-CN" altLang="en-US" sz="2000" b="1"/>
          </a:p>
        </p:txBody>
      </p:sp>
      <p:sp>
        <p:nvSpPr>
          <p:cNvPr id="26" name="动作按钮: 前进或下一项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  <p:bldP spid="36" grpId="0" animBg="1"/>
      <p:bldP spid="37" grpId="0"/>
      <p:bldP spid="39" grpId="0"/>
      <p:bldP spid="40" grpId="0" animBg="1"/>
      <p:bldP spid="51" grpId="0" animBg="1"/>
      <p:bldP spid="63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if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语句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00063" y="1285875"/>
            <a:ext cx="5543550" cy="4094163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3333FF"/>
                </a:solidFill>
              </a:rPr>
              <a:t>LOAD   2</a:t>
            </a:r>
            <a:endParaRPr lang="en-US" altLang="zh-CN" sz="2000" b="1">
              <a:solidFill>
                <a:srgbClr val="3333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</a:rPr>
              <a:t>	LOADI  5</a:t>
            </a:r>
            <a:endParaRPr lang="en-US" altLang="zh-CN" sz="2000" b="1">
              <a:solidFill>
                <a:srgbClr val="3333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</a:rPr>
              <a:t>	GT</a:t>
            </a:r>
            <a:endParaRPr lang="en-US" altLang="zh-CN" sz="2000" b="1">
              <a:solidFill>
                <a:srgbClr val="3333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</a:rPr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BRF</a:t>
            </a:r>
            <a:endParaRPr lang="en-US" altLang="zh-CN" sz="2000" b="1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</a:rPr>
              <a:t>	LOADI  1</a:t>
            </a:r>
            <a:endParaRPr lang="en-US" altLang="zh-CN" sz="2000" b="1">
              <a:solidFill>
                <a:srgbClr val="3333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</a:rPr>
              <a:t>	STO 2</a:t>
            </a:r>
            <a:endParaRPr lang="en-US" altLang="zh-CN" sz="2000" b="1">
              <a:solidFill>
                <a:srgbClr val="3333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</a:rPr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BR</a:t>
            </a:r>
            <a:endParaRPr lang="en-US" altLang="zh-CN" sz="2000" b="1" baseline="-25000">
              <a:solidFill>
                <a:srgbClr val="FF0000"/>
              </a:solidFill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</a:rPr>
              <a:t>	LOADI  2</a:t>
            </a:r>
            <a:endParaRPr lang="en-US" altLang="zh-CN" sz="2000" b="1">
              <a:solidFill>
                <a:srgbClr val="3333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</a:rPr>
              <a:t>	STO 2</a:t>
            </a:r>
            <a:endParaRPr lang="en-US" altLang="zh-CN" sz="2000" b="1">
              <a:solidFill>
                <a:srgbClr val="3333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900113" y="620713"/>
            <a:ext cx="30638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if (a&gt;5)  a=1; else a=2;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768600" y="1358900"/>
            <a:ext cx="2879725" cy="1223963"/>
            <a:chOff x="1429" y="845"/>
            <a:chExt cx="1814" cy="771"/>
          </a:xfrm>
        </p:grpSpPr>
        <p:sp>
          <p:nvSpPr>
            <p:cNvPr id="40981" name="AutoShape 22"/>
            <p:cNvSpPr>
              <a:spLocks/>
            </p:cNvSpPr>
            <p:nvPr/>
          </p:nvSpPr>
          <p:spPr bwMode="auto">
            <a:xfrm>
              <a:off x="1429" y="845"/>
              <a:ext cx="272" cy="771"/>
            </a:xfrm>
            <a:prstGeom prst="rightBrace">
              <a:avLst>
                <a:gd name="adj1" fmla="val 2362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40" name="Text Box 24"/>
            <p:cNvSpPr txBox="1">
              <a:spLocks noChangeArrowheads="1"/>
            </p:cNvSpPr>
            <p:nvPr/>
          </p:nvSpPr>
          <p:spPr bwMode="auto">
            <a:xfrm>
              <a:off x="1746" y="1071"/>
              <a:ext cx="149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 </a:t>
              </a:r>
              <a:r>
                <a:rPr lang="en-US" altLang="zh-CN" sz="2000" b="1" dirty="0"/>
                <a:t>expression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&gt;.code</a:t>
              </a:r>
            </a:p>
          </p:txBody>
        </p:sp>
      </p:grp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840038" y="3302000"/>
            <a:ext cx="2879725" cy="576263"/>
            <a:chOff x="2339975" y="3284538"/>
            <a:chExt cx="2879725" cy="576262"/>
          </a:xfrm>
        </p:grpSpPr>
        <p:sp>
          <p:nvSpPr>
            <p:cNvPr id="40979" name="AutoShape 26"/>
            <p:cNvSpPr>
              <a:spLocks/>
            </p:cNvSpPr>
            <p:nvPr/>
          </p:nvSpPr>
          <p:spPr bwMode="auto">
            <a:xfrm>
              <a:off x="2339975" y="3284538"/>
              <a:ext cx="431800" cy="576262"/>
            </a:xfrm>
            <a:prstGeom prst="rightBrace">
              <a:avLst>
                <a:gd name="adj1" fmla="val 1112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60" name="Text Box 44"/>
            <p:cNvSpPr txBox="1">
              <a:spLocks noChangeArrowheads="1"/>
            </p:cNvSpPr>
            <p:nvPr/>
          </p:nvSpPr>
          <p:spPr bwMode="auto">
            <a:xfrm>
              <a:off x="2843212" y="3357563"/>
              <a:ext cx="2376488" cy="39687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 </a:t>
              </a:r>
              <a:r>
                <a:rPr lang="en-US" altLang="zh-CN" sz="2000" b="1" dirty="0"/>
                <a:t>statement1 </a:t>
              </a: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&gt;.code</a:t>
              </a:r>
            </a:p>
          </p:txBody>
        </p:sp>
      </p:grpSp>
      <p:grpSp>
        <p:nvGrpSpPr>
          <p:cNvPr id="4" name="组合 30"/>
          <p:cNvGrpSpPr>
            <a:grpSpLocks/>
          </p:cNvGrpSpPr>
          <p:nvPr/>
        </p:nvGrpSpPr>
        <p:grpSpPr bwMode="auto">
          <a:xfrm>
            <a:off x="2786063" y="4589463"/>
            <a:ext cx="3024187" cy="576262"/>
            <a:chOff x="2268538" y="5084763"/>
            <a:chExt cx="3024187" cy="576262"/>
          </a:xfrm>
        </p:grpSpPr>
        <p:sp>
          <p:nvSpPr>
            <p:cNvPr id="34861" name="Text Box 45"/>
            <p:cNvSpPr txBox="1">
              <a:spLocks noChangeArrowheads="1"/>
            </p:cNvSpPr>
            <p:nvPr/>
          </p:nvSpPr>
          <p:spPr bwMode="auto">
            <a:xfrm>
              <a:off x="2700338" y="5157788"/>
              <a:ext cx="259238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 </a:t>
              </a:r>
              <a:r>
                <a:rPr lang="en-US" altLang="zh-CN" sz="2000" b="1" dirty="0"/>
                <a:t>statement2 </a:t>
              </a: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&gt;.code</a:t>
              </a:r>
            </a:p>
          </p:txBody>
        </p:sp>
        <p:sp>
          <p:nvSpPr>
            <p:cNvPr id="40978" name="AutoShape 46"/>
            <p:cNvSpPr>
              <a:spLocks/>
            </p:cNvSpPr>
            <p:nvPr/>
          </p:nvSpPr>
          <p:spPr bwMode="auto">
            <a:xfrm>
              <a:off x="2268538" y="5084763"/>
              <a:ext cx="431800" cy="576262"/>
            </a:xfrm>
            <a:prstGeom prst="rightBrace">
              <a:avLst>
                <a:gd name="adj1" fmla="val 1112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40968" name="Text Box 48"/>
          <p:cNvSpPr txBox="1">
            <a:spLocks noChangeArrowheads="1"/>
          </p:cNvSpPr>
          <p:nvPr/>
        </p:nvSpPr>
        <p:spPr bwMode="auto">
          <a:xfrm>
            <a:off x="8208963" y="0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P191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857250" y="2660650"/>
            <a:ext cx="5000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800" b="1"/>
              <a:t>CX1</a:t>
            </a:r>
            <a:endParaRPr lang="zh-CN" altLang="en-US" sz="2000" b="1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857250" y="4017963"/>
            <a:ext cx="50006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800" b="1"/>
              <a:t>CX2</a:t>
            </a:r>
            <a:endParaRPr lang="zh-CN" altLang="en-US" sz="2000" b="1"/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214313" y="4572000"/>
            <a:ext cx="1143000" cy="369888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codeIndex</a:t>
            </a:r>
            <a:endParaRPr lang="zh-CN" altLang="en-US" sz="2000" b="1"/>
          </a:p>
        </p:txBody>
      </p: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 rot="5400000" flipH="1" flipV="1">
            <a:off x="1143000" y="3214688"/>
            <a:ext cx="1500188" cy="1071562"/>
          </a:xfrm>
          <a:prstGeom prst="straightConnector1">
            <a:avLst/>
          </a:prstGeom>
          <a:noFill/>
          <a:ln w="38100" algn="ctr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214313" y="5286375"/>
            <a:ext cx="1143000" cy="369888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codeIndex</a:t>
            </a:r>
            <a:endParaRPr lang="zh-CN" altLang="en-US" sz="2000" b="1"/>
          </a:p>
        </p:txBody>
      </p:sp>
      <p:cxnSp>
        <p:nvCxnSpPr>
          <p:cNvPr id="39" name="直接箭头连接符 38"/>
          <p:cNvCxnSpPr>
            <a:cxnSpLocks noChangeShapeType="1"/>
          </p:cNvCxnSpPr>
          <p:nvPr/>
        </p:nvCxnSpPr>
        <p:spPr bwMode="auto">
          <a:xfrm rot="5400000" flipH="1" flipV="1">
            <a:off x="1214437" y="4429126"/>
            <a:ext cx="1285875" cy="857250"/>
          </a:xfrm>
          <a:prstGeom prst="straightConnector1">
            <a:avLst/>
          </a:prstGeom>
          <a:noFill/>
          <a:ln w="38100" algn="ctr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5" name="TextBox 21"/>
          <p:cNvSpPr txBox="1">
            <a:spLocks noChangeArrowheads="1"/>
          </p:cNvSpPr>
          <p:nvPr/>
        </p:nvSpPr>
        <p:spPr bwMode="auto">
          <a:xfrm>
            <a:off x="3979863" y="804863"/>
            <a:ext cx="3328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假设</a:t>
            </a:r>
            <a:r>
              <a:rPr lang="en-US" altLang="zh-CN" sz="2400" b="1"/>
              <a:t>a </a:t>
            </a:r>
            <a:r>
              <a:rPr lang="zh-CN" altLang="en-US" sz="2400" b="1"/>
              <a:t>的相对地址为</a:t>
            </a:r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23" name="动作按钮: 前进或下一项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4" name="组合 23"/>
          <p:cNvGrpSpPr/>
          <p:nvPr/>
        </p:nvGrpSpPr>
        <p:grpSpPr>
          <a:xfrm>
            <a:off x="5216624" y="1852588"/>
            <a:ext cx="3782913" cy="3313137"/>
            <a:chOff x="3021335" y="2132087"/>
            <a:chExt cx="4143375" cy="3727450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4211960" y="2636912"/>
              <a:ext cx="2952750" cy="29289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211960" y="2997275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4211960" y="4005337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5796285" y="2565475"/>
              <a:ext cx="12954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4427860" y="3068712"/>
              <a:ext cx="2592388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 </a:t>
              </a:r>
              <a:r>
                <a:rPr lang="en-US" altLang="zh-CN" sz="2000" b="1" dirty="0"/>
                <a:t>expression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&gt;.code</a:t>
              </a: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4211960" y="3500512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4932685" y="2132087"/>
              <a:ext cx="1479139" cy="48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代码结构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4427860" y="4076775"/>
              <a:ext cx="25923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 </a:t>
              </a:r>
              <a:r>
                <a:rPr lang="en-US" altLang="zh-CN" sz="2000" b="1" dirty="0"/>
                <a:t>statement1 </a:t>
              </a: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&gt;.code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4500885" y="3576712"/>
              <a:ext cx="1163638" cy="450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BRF</a:t>
              </a: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211960" y="4508575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664273" y="3489400"/>
              <a:ext cx="500062" cy="3698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FontTx/>
                <a:buNone/>
              </a:pPr>
              <a:r>
                <a:rPr lang="en-US" altLang="zh-CN" sz="1800" b="1"/>
                <a:t>CX1</a:t>
              </a:r>
              <a:endParaRPr lang="zh-CN" altLang="en-US" sz="2000" b="1"/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4500885" y="4508575"/>
              <a:ext cx="806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BR</a:t>
              </a: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4211960" y="4941962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4356423" y="5013400"/>
              <a:ext cx="2780576" cy="4508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 </a:t>
              </a:r>
              <a:r>
                <a:rPr lang="en-US" altLang="zh-CN" sz="2000" b="1" dirty="0"/>
                <a:t>statement2 </a:t>
              </a: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&gt;.code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3664273" y="4418087"/>
              <a:ext cx="500062" cy="369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CX2</a:t>
              </a:r>
              <a:endParaRPr lang="zh-CN" altLang="en-US" sz="2000" b="1"/>
            </a:p>
          </p:txBody>
        </p:sp>
        <p:cxnSp>
          <p:nvCxnSpPr>
            <p:cNvPr id="46" name="肘形连接符 45"/>
            <p:cNvCxnSpPr>
              <a:cxnSpLocks noChangeShapeType="1"/>
            </p:cNvCxnSpPr>
            <p:nvPr/>
          </p:nvCxnSpPr>
          <p:spPr bwMode="auto">
            <a:xfrm flipV="1">
              <a:off x="4092898" y="3775150"/>
              <a:ext cx="2143125" cy="1285875"/>
            </a:xfrm>
            <a:prstGeom prst="bentConnector3">
              <a:avLst>
                <a:gd name="adj1" fmla="val 126889"/>
              </a:avLst>
            </a:prstGeom>
            <a:noFill/>
            <a:ln w="38100" algn="ctr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3021335" y="4846712"/>
              <a:ext cx="1143000" cy="36988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codeIndex</a:t>
              </a:r>
              <a:endParaRPr lang="zh-CN" altLang="en-US" sz="2000" b="1"/>
            </a:p>
          </p:txBody>
        </p:sp>
        <p:cxnSp>
          <p:nvCxnSpPr>
            <p:cNvPr id="48" name="肘形连接符 47"/>
            <p:cNvCxnSpPr>
              <a:cxnSpLocks noChangeShapeType="1"/>
            </p:cNvCxnSpPr>
            <p:nvPr/>
          </p:nvCxnSpPr>
          <p:spPr bwMode="auto">
            <a:xfrm flipV="1">
              <a:off x="4092898" y="4703837"/>
              <a:ext cx="1571625" cy="1000125"/>
            </a:xfrm>
            <a:prstGeom prst="bentConnector3">
              <a:avLst>
                <a:gd name="adj1" fmla="val 131213"/>
              </a:avLst>
            </a:prstGeom>
            <a:noFill/>
            <a:ln w="38100" algn="ctr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3021335" y="5489650"/>
              <a:ext cx="1143000" cy="369887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 err="1"/>
                <a:t>codeIndex</a:t>
              </a:r>
              <a:endParaRPr lang="zh-CN" alt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8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67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9.4.6  while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语句 </a:t>
            </a: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611188" y="620713"/>
            <a:ext cx="7940675" cy="523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&lt;while_stat&gt;::= while (&lt;expression &gt;) &lt;statement&gt;</a:t>
            </a:r>
          </a:p>
        </p:txBody>
      </p:sp>
      <p:grpSp>
        <p:nvGrpSpPr>
          <p:cNvPr id="41988" name="Group 10"/>
          <p:cNvGrpSpPr>
            <a:grpSpLocks/>
          </p:cNvGrpSpPr>
          <p:nvPr/>
        </p:nvGrpSpPr>
        <p:grpSpPr bwMode="auto">
          <a:xfrm>
            <a:off x="396875" y="1922463"/>
            <a:ext cx="1582738" cy="2520950"/>
            <a:chOff x="3744" y="1152"/>
            <a:chExt cx="576" cy="1728"/>
          </a:xfrm>
        </p:grpSpPr>
        <p:sp>
          <p:nvSpPr>
            <p:cNvPr id="42020" name="Line 11"/>
            <p:cNvSpPr>
              <a:spLocks noChangeShapeType="1"/>
            </p:cNvSpPr>
            <p:nvPr/>
          </p:nvSpPr>
          <p:spPr bwMode="auto">
            <a:xfrm>
              <a:off x="4320" y="24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Line 12"/>
            <p:cNvSpPr>
              <a:spLocks noChangeShapeType="1"/>
            </p:cNvSpPr>
            <p:nvPr/>
          </p:nvSpPr>
          <p:spPr bwMode="auto">
            <a:xfrm flipH="1">
              <a:off x="3744" y="288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 flipV="1">
              <a:off x="3744" y="1152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3" name="Line 14"/>
            <p:cNvSpPr>
              <a:spLocks noChangeShapeType="1"/>
            </p:cNvSpPr>
            <p:nvPr/>
          </p:nvSpPr>
          <p:spPr bwMode="auto">
            <a:xfrm>
              <a:off x="3744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9" name="Text Box 15"/>
          <p:cNvSpPr txBox="1">
            <a:spLocks noChangeArrowheads="1"/>
          </p:cNvSpPr>
          <p:nvPr/>
        </p:nvSpPr>
        <p:spPr bwMode="auto">
          <a:xfrm>
            <a:off x="1116013" y="3579813"/>
            <a:ext cx="1873250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b="1" dirty="0"/>
              <a:t>&lt;statement&gt;</a:t>
            </a:r>
          </a:p>
        </p:txBody>
      </p:sp>
      <p:sp>
        <p:nvSpPr>
          <p:cNvPr id="41990" name="Line 17"/>
          <p:cNvSpPr>
            <a:spLocks noChangeShapeType="1"/>
          </p:cNvSpPr>
          <p:nvPr/>
        </p:nvSpPr>
        <p:spPr bwMode="auto">
          <a:xfrm>
            <a:off x="2014538" y="3167063"/>
            <a:ext cx="0" cy="51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18"/>
          <p:cNvSpPr>
            <a:spLocks noChangeArrowheads="1"/>
          </p:cNvSpPr>
          <p:nvPr/>
        </p:nvSpPr>
        <p:spPr bwMode="auto">
          <a:xfrm>
            <a:off x="795338" y="2516188"/>
            <a:ext cx="2436812" cy="650875"/>
          </a:xfrm>
          <a:prstGeom prst="diamond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&lt;expression &gt;</a:t>
            </a:r>
          </a:p>
        </p:txBody>
      </p:sp>
      <p:sp>
        <p:nvSpPr>
          <p:cNvPr id="41992" name="Text Box 19"/>
          <p:cNvSpPr txBox="1">
            <a:spLocks noChangeArrowheads="1"/>
          </p:cNvSpPr>
          <p:nvPr/>
        </p:nvSpPr>
        <p:spPr bwMode="auto">
          <a:xfrm>
            <a:off x="2052638" y="3221038"/>
            <a:ext cx="592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非</a:t>
            </a:r>
            <a:r>
              <a:rPr lang="en-US" altLang="zh-CN" sz="1800" b="1"/>
              <a:t>0</a:t>
            </a:r>
          </a:p>
        </p:txBody>
      </p:sp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3133725" y="250031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/>
              <a:t>0</a:t>
            </a:r>
          </a:p>
        </p:txBody>
      </p:sp>
      <p:grpSp>
        <p:nvGrpSpPr>
          <p:cNvPr id="41994" name="Group 21"/>
          <p:cNvGrpSpPr>
            <a:grpSpLocks/>
          </p:cNvGrpSpPr>
          <p:nvPr/>
        </p:nvGrpSpPr>
        <p:grpSpPr bwMode="auto">
          <a:xfrm>
            <a:off x="1981200" y="2860675"/>
            <a:ext cx="1771650" cy="2278063"/>
            <a:chOff x="4320" y="1632"/>
            <a:chExt cx="768" cy="1680"/>
          </a:xfrm>
        </p:grpSpPr>
        <p:sp>
          <p:nvSpPr>
            <p:cNvPr id="42016" name="Line 22"/>
            <p:cNvSpPr>
              <a:spLocks noChangeShapeType="1"/>
            </p:cNvSpPr>
            <p:nvPr/>
          </p:nvSpPr>
          <p:spPr bwMode="auto">
            <a:xfrm>
              <a:off x="5088" y="1632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Line 23"/>
            <p:cNvSpPr>
              <a:spLocks noChangeShapeType="1"/>
            </p:cNvSpPr>
            <p:nvPr/>
          </p:nvSpPr>
          <p:spPr bwMode="auto">
            <a:xfrm flipH="1">
              <a:off x="4320" y="302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8" name="Line 24"/>
            <p:cNvSpPr>
              <a:spLocks noChangeShapeType="1"/>
            </p:cNvSpPr>
            <p:nvPr/>
          </p:nvSpPr>
          <p:spPr bwMode="auto">
            <a:xfrm>
              <a:off x="4332" y="30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9" name="Line 25"/>
            <p:cNvSpPr>
              <a:spLocks noChangeShapeType="1"/>
            </p:cNvSpPr>
            <p:nvPr/>
          </p:nvSpPr>
          <p:spPr bwMode="auto">
            <a:xfrm>
              <a:off x="4848" y="16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95" name="Line 26"/>
          <p:cNvSpPr>
            <a:spLocks noChangeShapeType="1"/>
          </p:cNvSpPr>
          <p:nvPr/>
        </p:nvSpPr>
        <p:spPr bwMode="auto">
          <a:xfrm>
            <a:off x="2052638" y="1490663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Text Box 47"/>
          <p:cNvSpPr txBox="1">
            <a:spLocks noChangeArrowheads="1"/>
          </p:cNvSpPr>
          <p:nvPr/>
        </p:nvSpPr>
        <p:spPr bwMode="auto">
          <a:xfrm>
            <a:off x="1428750" y="4572000"/>
            <a:ext cx="460375" cy="3048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L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：</a:t>
            </a:r>
          </a:p>
        </p:txBody>
      </p:sp>
      <p:sp>
        <p:nvSpPr>
          <p:cNvPr id="41997" name="Rectangle 48"/>
          <p:cNvSpPr>
            <a:spLocks noChangeArrowheads="1"/>
          </p:cNvSpPr>
          <p:nvPr/>
        </p:nvSpPr>
        <p:spPr bwMode="auto">
          <a:xfrm>
            <a:off x="5797550" y="2139950"/>
            <a:ext cx="2952750" cy="2808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98" name="Line 49"/>
          <p:cNvSpPr>
            <a:spLocks noChangeShapeType="1"/>
          </p:cNvSpPr>
          <p:nvPr/>
        </p:nvSpPr>
        <p:spPr bwMode="auto">
          <a:xfrm>
            <a:off x="5797550" y="250031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1999" name="Line 50"/>
          <p:cNvSpPr>
            <a:spLocks noChangeShapeType="1"/>
          </p:cNvSpPr>
          <p:nvPr/>
        </p:nvSpPr>
        <p:spPr bwMode="auto">
          <a:xfrm>
            <a:off x="5797550" y="350837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7381875" y="2068513"/>
            <a:ext cx="1295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6013450" y="2571750"/>
            <a:ext cx="25923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expression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2002" name="Line 53"/>
          <p:cNvSpPr>
            <a:spLocks noChangeShapeType="1"/>
          </p:cNvSpPr>
          <p:nvPr/>
        </p:nvSpPr>
        <p:spPr bwMode="auto">
          <a:xfrm>
            <a:off x="5797550" y="300355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6626225" y="1635125"/>
            <a:ext cx="1296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代码结构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6013450" y="3579813"/>
            <a:ext cx="25923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statement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6049963" y="3076575"/>
            <a:ext cx="248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BRF</a:t>
            </a:r>
          </a:p>
        </p:txBody>
      </p:sp>
      <p:sp>
        <p:nvSpPr>
          <p:cNvPr id="42006" name="Line 57"/>
          <p:cNvSpPr>
            <a:spLocks noChangeShapeType="1"/>
          </p:cNvSpPr>
          <p:nvPr/>
        </p:nvSpPr>
        <p:spPr bwMode="auto">
          <a:xfrm>
            <a:off x="5797550" y="401161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4286250" y="2428875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2000" b="1">
                <a:solidFill>
                  <a:srgbClr val="C00000"/>
                </a:solidFill>
              </a:rPr>
              <a:t>cxEntrance 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6072188" y="4000500"/>
            <a:ext cx="237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 BR   </a:t>
            </a:r>
            <a:r>
              <a:rPr lang="en-US" altLang="zh-CN" sz="2000" b="1">
                <a:solidFill>
                  <a:srgbClr val="C00000"/>
                </a:solidFill>
              </a:rPr>
              <a:t>cxEntrance</a:t>
            </a:r>
            <a:r>
              <a:rPr lang="en-US" altLang="zh-CN" sz="2000" b="1"/>
              <a:t>   </a:t>
            </a:r>
          </a:p>
        </p:txBody>
      </p:sp>
      <p:sp>
        <p:nvSpPr>
          <p:cNvPr id="42009" name="Line 60"/>
          <p:cNvSpPr>
            <a:spLocks noChangeShapeType="1"/>
          </p:cNvSpPr>
          <p:nvPr/>
        </p:nvSpPr>
        <p:spPr bwMode="auto">
          <a:xfrm>
            <a:off x="5797550" y="444500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5214938" y="4357688"/>
            <a:ext cx="504825" cy="3048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L1</a:t>
            </a:r>
            <a:r>
              <a:rPr lang="zh-CN" altLang="en-US" sz="2000" b="1"/>
              <a:t>：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227638" y="2982913"/>
            <a:ext cx="500062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800" b="1"/>
              <a:t>CX1</a:t>
            </a:r>
            <a:endParaRPr lang="zh-CN" altLang="en-US" sz="2000" b="1"/>
          </a:p>
        </p:txBody>
      </p:sp>
      <p:sp>
        <p:nvSpPr>
          <p:cNvPr id="42012" name="矩形 38"/>
          <p:cNvSpPr>
            <a:spLocks noChangeArrowheads="1"/>
          </p:cNvSpPr>
          <p:nvPr/>
        </p:nvSpPr>
        <p:spPr bwMode="auto">
          <a:xfrm>
            <a:off x="428625" y="1928813"/>
            <a:ext cx="184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cxEntrance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endParaRPr lang="zh-CN" altLang="en-US" sz="2400" dirty="0"/>
          </a:p>
        </p:txBody>
      </p:sp>
      <p:sp>
        <p:nvSpPr>
          <p:cNvPr id="41" name="Text Box 62"/>
          <p:cNvSpPr txBox="1">
            <a:spLocks noChangeArrowheads="1"/>
          </p:cNvSpPr>
          <p:nvPr/>
        </p:nvSpPr>
        <p:spPr bwMode="auto">
          <a:xfrm>
            <a:off x="6786563" y="3143250"/>
            <a:ext cx="428625" cy="3048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L1</a:t>
            </a:r>
            <a:endParaRPr lang="zh-CN" altLang="en-US" sz="2000" b="1"/>
          </a:p>
        </p:txBody>
      </p:sp>
      <p:sp>
        <p:nvSpPr>
          <p:cNvPr id="42014" name="矩形 41"/>
          <p:cNvSpPr>
            <a:spLocks noChangeArrowheads="1"/>
          </p:cNvSpPr>
          <p:nvPr/>
        </p:nvSpPr>
        <p:spPr bwMode="auto">
          <a:xfrm>
            <a:off x="3689350" y="3198813"/>
            <a:ext cx="261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 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40" name="动作按钮: 前进或下一项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2" name="Rectangle 54">
            <a:extLst>
              <a:ext uri="{FF2B5EF4-FFF2-40B4-BE49-F238E27FC236}">
                <a16:creationId xmlns:a16="http://schemas.microsoft.com/office/drawing/2014/main" id="{884152D3-7058-401B-A43F-4096BB0D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335882"/>
            <a:ext cx="1296987" cy="3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流程图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2" grpId="0"/>
      <p:bldP spid="35895" grpId="0"/>
      <p:bldP spid="35896" grpId="0"/>
      <p:bldP spid="35898" grpId="0"/>
      <p:bldP spid="35899" grpId="0"/>
      <p:bldP spid="35902" grpId="0" animBg="1"/>
      <p:bldP spid="38" grpId="0" animBg="1"/>
      <p:bldP spid="41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0" y="0"/>
            <a:ext cx="7940675" cy="523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&lt;while_stat&gt;::= while (&lt;expression &gt;) &lt;statement&gt;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714375"/>
            <a:ext cx="5572125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int while_stat()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{    int es = 0;    int cx1, cxEntrance;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fscanf(fpTokenin, "%s %s\n", &amp;token, &amp;token1);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if(strcmp(token, "("))  return(es = 5); //</a:t>
            </a:r>
            <a:r>
              <a:rPr lang="zh-CN" altLang="en-US" sz="2000"/>
              <a:t>少左括号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    </a:t>
            </a:r>
            <a:r>
              <a:rPr lang="en-US" altLang="zh-CN" sz="2000"/>
              <a:t>fscanf(fpTokenin, "%s %s\n", &amp;token, &amp;token1);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chemeClr val="accent2"/>
                </a:solidFill>
              </a:rPr>
              <a:t>cxEntrance</a:t>
            </a:r>
            <a:r>
              <a:rPr lang="en-US" altLang="zh-CN" sz="2000" b="1">
                <a:solidFill>
                  <a:srgbClr val="C00000"/>
                </a:solidFill>
              </a:rPr>
              <a:t> = </a:t>
            </a:r>
            <a:r>
              <a:rPr lang="en-US" altLang="zh-CN" sz="2000" b="1">
                <a:solidFill>
                  <a:srgbClr val="006600"/>
                </a:solidFill>
              </a:rPr>
              <a:t>codesIndex</a:t>
            </a:r>
            <a:r>
              <a:rPr lang="en-US" altLang="zh-CN" sz="2000" b="1">
                <a:solidFill>
                  <a:srgbClr val="0033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</a:rPr>
              <a:t>    </a:t>
            </a:r>
            <a:r>
              <a:rPr lang="en-US" altLang="zh-CN" sz="2000" b="1"/>
              <a:t>es = </a:t>
            </a:r>
            <a:r>
              <a:rPr lang="en-US" altLang="zh-CN" sz="2000" b="1">
                <a:solidFill>
                  <a:srgbClr val="FF00FF"/>
                </a:solidFill>
              </a:rPr>
              <a:t>expression();    </a:t>
            </a:r>
            <a:r>
              <a:rPr lang="en-US" altLang="zh-CN" sz="2000"/>
              <a:t>if(es &gt; 0) return(es);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if(strcmp(token, ")"))  return(es = 6); //</a:t>
            </a:r>
            <a:r>
              <a:rPr lang="zh-CN" altLang="en-US" sz="2000"/>
              <a:t>少右括号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    </a:t>
            </a:r>
            <a:r>
              <a:rPr lang="en-US" altLang="zh-CN" sz="2000" b="1">
                <a:solidFill>
                  <a:srgbClr val="FF00FF"/>
                </a:solidFill>
              </a:rPr>
              <a:t>strcpy(codes[codesIndex].opt, "BRF");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chemeClr val="accent2"/>
                </a:solidFill>
              </a:rPr>
              <a:t>cx1</a:t>
            </a:r>
            <a:r>
              <a:rPr lang="en-US" altLang="zh-CN" sz="2000" b="1">
                <a:solidFill>
                  <a:srgbClr val="C00000"/>
                </a:solidFill>
              </a:rPr>
              <a:t> </a:t>
            </a:r>
            <a:r>
              <a:rPr lang="en-US" altLang="zh-CN" sz="2000" b="1"/>
              <a:t>=</a:t>
            </a:r>
            <a:r>
              <a:rPr lang="en-US" altLang="zh-CN" sz="2000" b="1">
                <a:solidFill>
                  <a:srgbClr val="C00000"/>
                </a:solidFill>
              </a:rPr>
              <a:t> </a:t>
            </a:r>
            <a:r>
              <a:rPr lang="en-US" altLang="zh-CN" sz="2000" b="1">
                <a:solidFill>
                  <a:srgbClr val="006600"/>
                </a:solidFill>
              </a:rPr>
              <a:t>codesIndex++;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fscanf(fpTokenin, "%s %s\n", &amp;token, &amp;token1);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es </a:t>
            </a:r>
            <a:r>
              <a:rPr lang="en-US" altLang="zh-CN" sz="2000" b="1">
                <a:solidFill>
                  <a:srgbClr val="FF00FF"/>
                </a:solidFill>
              </a:rPr>
              <a:t>= statement();    </a:t>
            </a:r>
            <a:r>
              <a:rPr lang="en-US" altLang="zh-CN" sz="2000"/>
              <a:t>if(es &gt; 0) return(es);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    </a:t>
            </a:r>
            <a:r>
              <a:rPr lang="en-US" altLang="zh-CN" sz="2000" b="1">
                <a:solidFill>
                  <a:srgbClr val="FF00FF"/>
                </a:solidFill>
              </a:rPr>
              <a:t>strcpy(codes[codesIndex].opt, "BR");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00FF"/>
                </a:solidFill>
              </a:rPr>
              <a:t>codes[codesIndex].operand=cxEntrance;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chemeClr val="accent2"/>
                </a:solidFill>
              </a:rPr>
              <a:t>codesIndex++;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</a:rPr>
              <a:t>    codes[cx1].operand=</a:t>
            </a:r>
            <a:r>
              <a:rPr lang="en-US" altLang="zh-CN" sz="2000" b="1">
                <a:solidFill>
                  <a:srgbClr val="006600"/>
                </a:solidFill>
              </a:rPr>
              <a:t>codesIndex</a:t>
            </a:r>
            <a:r>
              <a:rPr lang="en-US" altLang="zh-CN" sz="2000" b="1">
                <a:solidFill>
                  <a:srgbClr val="FF00FF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return(es);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43012" name="Text Box 65"/>
          <p:cNvSpPr txBox="1">
            <a:spLocks noChangeArrowheads="1"/>
          </p:cNvSpPr>
          <p:nvPr/>
        </p:nvSpPr>
        <p:spPr bwMode="auto">
          <a:xfrm>
            <a:off x="7929563" y="0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342-366</a:t>
            </a:r>
          </a:p>
        </p:txBody>
      </p:sp>
      <p:sp>
        <p:nvSpPr>
          <p:cNvPr id="43013" name="Rectangle 48"/>
          <p:cNvSpPr>
            <a:spLocks noChangeArrowheads="1"/>
          </p:cNvSpPr>
          <p:nvPr/>
        </p:nvSpPr>
        <p:spPr bwMode="auto">
          <a:xfrm>
            <a:off x="6161088" y="2133600"/>
            <a:ext cx="2952750" cy="2808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4" name="Line 49"/>
          <p:cNvSpPr>
            <a:spLocks noChangeShapeType="1"/>
          </p:cNvSpPr>
          <p:nvPr/>
        </p:nvSpPr>
        <p:spPr bwMode="auto">
          <a:xfrm>
            <a:off x="6161088" y="249396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3015" name="Line 50"/>
          <p:cNvSpPr>
            <a:spLocks noChangeShapeType="1"/>
          </p:cNvSpPr>
          <p:nvPr/>
        </p:nvSpPr>
        <p:spPr bwMode="auto">
          <a:xfrm>
            <a:off x="6161088" y="350202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7745413" y="2062163"/>
            <a:ext cx="1295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>
            <a:off x="6376988" y="2565400"/>
            <a:ext cx="25923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expression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3018" name="Line 53"/>
          <p:cNvSpPr>
            <a:spLocks noChangeShapeType="1"/>
          </p:cNvSpPr>
          <p:nvPr/>
        </p:nvSpPr>
        <p:spPr bwMode="auto">
          <a:xfrm>
            <a:off x="6161088" y="299720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6989763" y="1628775"/>
            <a:ext cx="12969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代码结构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376988" y="3573463"/>
            <a:ext cx="25923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statement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6413500" y="3070225"/>
            <a:ext cx="248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BRF</a:t>
            </a:r>
          </a:p>
        </p:txBody>
      </p:sp>
      <p:sp>
        <p:nvSpPr>
          <p:cNvPr id="43022" name="Line 57"/>
          <p:cNvSpPr>
            <a:spLocks noChangeShapeType="1"/>
          </p:cNvSpPr>
          <p:nvPr/>
        </p:nvSpPr>
        <p:spPr bwMode="auto">
          <a:xfrm>
            <a:off x="6161088" y="400526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4649788" y="2422525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2000" b="1">
                <a:solidFill>
                  <a:srgbClr val="C00000"/>
                </a:solidFill>
              </a:rPr>
              <a:t>cxEntrance 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6435725" y="3994150"/>
            <a:ext cx="237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 BR   </a:t>
            </a:r>
            <a:r>
              <a:rPr lang="en-US" altLang="zh-CN" sz="2000" b="1">
                <a:solidFill>
                  <a:srgbClr val="C00000"/>
                </a:solidFill>
              </a:rPr>
              <a:t>cxEntrance</a:t>
            </a:r>
            <a:r>
              <a:rPr lang="en-US" altLang="zh-CN" sz="2000" b="1"/>
              <a:t>   </a:t>
            </a:r>
          </a:p>
        </p:txBody>
      </p:sp>
      <p:sp>
        <p:nvSpPr>
          <p:cNvPr id="43025" name="Line 60"/>
          <p:cNvSpPr>
            <a:spLocks noChangeShapeType="1"/>
          </p:cNvSpPr>
          <p:nvPr/>
        </p:nvSpPr>
        <p:spPr bwMode="auto">
          <a:xfrm>
            <a:off x="6161088" y="443865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5616575" y="2997200"/>
            <a:ext cx="5000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800" b="1"/>
              <a:t>CX1</a:t>
            </a:r>
            <a:endParaRPr lang="zh-CN" altLang="en-US" sz="2000" b="1"/>
          </a:p>
        </p:txBody>
      </p: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4946650" y="4419600"/>
            <a:ext cx="1143000" cy="369888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codeIndex</a:t>
            </a:r>
            <a:endParaRPr lang="zh-CN" altLang="en-US" sz="2000" b="1"/>
          </a:p>
        </p:txBody>
      </p:sp>
      <p:cxnSp>
        <p:nvCxnSpPr>
          <p:cNvPr id="23" name="肘形连接符 22"/>
          <p:cNvCxnSpPr>
            <a:cxnSpLocks noChangeShapeType="1"/>
          </p:cNvCxnSpPr>
          <p:nvPr/>
        </p:nvCxnSpPr>
        <p:spPr bwMode="auto">
          <a:xfrm flipV="1">
            <a:off x="5732463" y="3276600"/>
            <a:ext cx="1714500" cy="1285875"/>
          </a:xfrm>
          <a:prstGeom prst="bentConnector3">
            <a:avLst>
              <a:gd name="adj1" fmla="val 150556"/>
            </a:avLst>
          </a:prstGeom>
          <a:noFill/>
          <a:ln w="38100" algn="ctr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动作按钮: 前进或下一项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7" grpId="0"/>
      <p:bldP spid="20" grpId="0" animBg="1"/>
      <p:bldP spid="22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2286000" y="285750"/>
            <a:ext cx="194310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while (a&lt;3)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a=a+2;  </a:t>
            </a:r>
            <a:endParaRPr lang="en-US" altLang="zh-CN" sz="24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500063" y="1643063"/>
            <a:ext cx="3744912" cy="394017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LOAD  2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LOADI  3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LES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BRF</a:t>
            </a:r>
            <a:endParaRPr lang="en-US" altLang="zh-CN" sz="2000" b="1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LOAD  2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LOADI  2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ADD</a:t>
            </a:r>
            <a:endParaRPr lang="en-US" altLang="zh-CN" sz="20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STO   2</a:t>
            </a:r>
            <a:endParaRPr lang="en-US" altLang="zh-CN" sz="20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BR  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C00000"/>
                </a:solidFill>
              </a:rPr>
              <a:t>cxEntrance 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endParaRPr lang="en-US" altLang="zh-CN" sz="2000" b="1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71750" y="1714500"/>
            <a:ext cx="2357438" cy="1000125"/>
            <a:chOff x="1429" y="845"/>
            <a:chExt cx="1814" cy="771"/>
          </a:xfrm>
        </p:grpSpPr>
        <p:sp>
          <p:nvSpPr>
            <p:cNvPr id="44063" name="AutoShape 24"/>
            <p:cNvSpPr>
              <a:spLocks/>
            </p:cNvSpPr>
            <p:nvPr/>
          </p:nvSpPr>
          <p:spPr bwMode="auto">
            <a:xfrm>
              <a:off x="1429" y="845"/>
              <a:ext cx="272" cy="771"/>
            </a:xfrm>
            <a:prstGeom prst="rightBrace">
              <a:avLst>
                <a:gd name="adj1" fmla="val 2362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1747" y="1071"/>
              <a:ext cx="149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 </a:t>
              </a:r>
              <a:r>
                <a:rPr lang="en-US" altLang="zh-CN" sz="2000" b="1" dirty="0"/>
                <a:t>a&lt;3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&gt;.code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00313" y="3286125"/>
            <a:ext cx="2500312" cy="1357313"/>
            <a:chOff x="1429" y="845"/>
            <a:chExt cx="1814" cy="771"/>
          </a:xfrm>
        </p:grpSpPr>
        <p:sp>
          <p:nvSpPr>
            <p:cNvPr id="44061" name="AutoShape 27"/>
            <p:cNvSpPr>
              <a:spLocks/>
            </p:cNvSpPr>
            <p:nvPr/>
          </p:nvSpPr>
          <p:spPr bwMode="auto">
            <a:xfrm>
              <a:off x="1429" y="845"/>
              <a:ext cx="272" cy="771"/>
            </a:xfrm>
            <a:prstGeom prst="rightBrace">
              <a:avLst>
                <a:gd name="adj1" fmla="val 2362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1746" y="1072"/>
              <a:ext cx="149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 </a:t>
              </a:r>
              <a:r>
                <a:rPr lang="en-US" altLang="zh-CN" dirty="0"/>
                <a:t> </a:t>
              </a:r>
              <a:r>
                <a:rPr lang="en-US" altLang="zh-CN" sz="2000" b="1" dirty="0"/>
                <a:t>a=a+2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&gt;.code</a:t>
              </a:r>
            </a:p>
          </p:txBody>
        </p:sp>
      </p:grpSp>
      <p:sp>
        <p:nvSpPr>
          <p:cNvPr id="44038" name="Text Box 65"/>
          <p:cNvSpPr txBox="1">
            <a:spLocks noChangeArrowheads="1"/>
          </p:cNvSpPr>
          <p:nvPr/>
        </p:nvSpPr>
        <p:spPr bwMode="auto">
          <a:xfrm>
            <a:off x="8208963" y="0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P191</a:t>
            </a:r>
          </a:p>
        </p:txBody>
      </p:sp>
      <p:sp>
        <p:nvSpPr>
          <p:cNvPr id="44039" name="Rectangle 48"/>
          <p:cNvSpPr>
            <a:spLocks noChangeArrowheads="1"/>
          </p:cNvSpPr>
          <p:nvPr/>
        </p:nvSpPr>
        <p:spPr bwMode="auto">
          <a:xfrm>
            <a:off x="6068273" y="2136198"/>
            <a:ext cx="2952750" cy="2808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4040" name="Line 49"/>
          <p:cNvSpPr>
            <a:spLocks noChangeShapeType="1"/>
          </p:cNvSpPr>
          <p:nvPr/>
        </p:nvSpPr>
        <p:spPr bwMode="auto">
          <a:xfrm>
            <a:off x="6068273" y="2496561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4041" name="Line 50"/>
          <p:cNvSpPr>
            <a:spLocks noChangeShapeType="1"/>
          </p:cNvSpPr>
          <p:nvPr/>
        </p:nvSpPr>
        <p:spPr bwMode="auto">
          <a:xfrm>
            <a:off x="6068273" y="350462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7652598" y="2064761"/>
            <a:ext cx="1295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6284173" y="2567998"/>
            <a:ext cx="25923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expression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4044" name="Line 53"/>
          <p:cNvSpPr>
            <a:spLocks noChangeShapeType="1"/>
          </p:cNvSpPr>
          <p:nvPr/>
        </p:nvSpPr>
        <p:spPr bwMode="auto">
          <a:xfrm>
            <a:off x="6068273" y="299979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6896948" y="1631373"/>
            <a:ext cx="1296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代码结构</a:t>
            </a:r>
          </a:p>
        </p:txBody>
      </p:sp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6284173" y="3576061"/>
            <a:ext cx="25923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statement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4047" name="Text Box 56"/>
          <p:cNvSpPr txBox="1">
            <a:spLocks noChangeArrowheads="1"/>
          </p:cNvSpPr>
          <p:nvPr/>
        </p:nvSpPr>
        <p:spPr bwMode="auto">
          <a:xfrm>
            <a:off x="6320686" y="3072823"/>
            <a:ext cx="248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BRF</a:t>
            </a:r>
          </a:p>
        </p:txBody>
      </p:sp>
      <p:sp>
        <p:nvSpPr>
          <p:cNvPr id="44048" name="Line 57"/>
          <p:cNvSpPr>
            <a:spLocks noChangeShapeType="1"/>
          </p:cNvSpPr>
          <p:nvPr/>
        </p:nvSpPr>
        <p:spPr bwMode="auto">
          <a:xfrm>
            <a:off x="6068273" y="4007861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9" name="Text Box 58"/>
          <p:cNvSpPr txBox="1">
            <a:spLocks noChangeArrowheads="1"/>
          </p:cNvSpPr>
          <p:nvPr/>
        </p:nvSpPr>
        <p:spPr bwMode="auto">
          <a:xfrm>
            <a:off x="4556973" y="2425123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2000" b="1">
                <a:solidFill>
                  <a:srgbClr val="C00000"/>
                </a:solidFill>
              </a:rPr>
              <a:t>cxEntrance 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44050" name="Text Box 59"/>
          <p:cNvSpPr txBox="1">
            <a:spLocks noChangeArrowheads="1"/>
          </p:cNvSpPr>
          <p:nvPr/>
        </p:nvSpPr>
        <p:spPr bwMode="auto">
          <a:xfrm>
            <a:off x="6342911" y="3996748"/>
            <a:ext cx="237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 BR   </a:t>
            </a:r>
            <a:r>
              <a:rPr lang="en-US" altLang="zh-CN" sz="2000" b="1">
                <a:solidFill>
                  <a:srgbClr val="C00000"/>
                </a:solidFill>
              </a:rPr>
              <a:t>cxEntrance</a:t>
            </a:r>
            <a:r>
              <a:rPr lang="en-US" altLang="zh-CN" sz="2000" b="1"/>
              <a:t>   </a:t>
            </a:r>
          </a:p>
        </p:txBody>
      </p:sp>
      <p:sp>
        <p:nvSpPr>
          <p:cNvPr id="44051" name="Line 60"/>
          <p:cNvSpPr>
            <a:spLocks noChangeShapeType="1"/>
          </p:cNvSpPr>
          <p:nvPr/>
        </p:nvSpPr>
        <p:spPr bwMode="auto">
          <a:xfrm>
            <a:off x="6068273" y="444124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2" name="Text Box 41"/>
          <p:cNvSpPr txBox="1">
            <a:spLocks noChangeArrowheads="1"/>
          </p:cNvSpPr>
          <p:nvPr/>
        </p:nvSpPr>
        <p:spPr bwMode="auto">
          <a:xfrm>
            <a:off x="5496773" y="2991861"/>
            <a:ext cx="50006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800" b="1"/>
              <a:t>CX1</a:t>
            </a:r>
            <a:endParaRPr lang="zh-CN" altLang="en-US" sz="2000" b="1"/>
          </a:p>
        </p:txBody>
      </p:sp>
      <p:sp>
        <p:nvSpPr>
          <p:cNvPr id="44053" name="Text Box 45"/>
          <p:cNvSpPr txBox="1">
            <a:spLocks noChangeArrowheads="1"/>
          </p:cNvSpPr>
          <p:nvPr/>
        </p:nvSpPr>
        <p:spPr bwMode="auto">
          <a:xfrm>
            <a:off x="4853836" y="4422198"/>
            <a:ext cx="1143000" cy="369888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codeIndex</a:t>
            </a:r>
            <a:endParaRPr lang="zh-CN" altLang="en-US" sz="2000" b="1"/>
          </a:p>
        </p:txBody>
      </p:sp>
      <p:cxnSp>
        <p:nvCxnSpPr>
          <p:cNvPr id="44054" name="肘形连接符 40"/>
          <p:cNvCxnSpPr>
            <a:cxnSpLocks noChangeShapeType="1"/>
          </p:cNvCxnSpPr>
          <p:nvPr/>
        </p:nvCxnSpPr>
        <p:spPr bwMode="auto">
          <a:xfrm flipV="1">
            <a:off x="5639648" y="3279198"/>
            <a:ext cx="1714500" cy="1285875"/>
          </a:xfrm>
          <a:prstGeom prst="bentConnector3">
            <a:avLst>
              <a:gd name="adj1" fmla="val 150556"/>
            </a:avLst>
          </a:prstGeom>
          <a:noFill/>
          <a:ln w="38100" algn="ctr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0" y="1643063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2000" b="1">
                <a:solidFill>
                  <a:srgbClr val="C00000"/>
                </a:solidFill>
              </a:rPr>
              <a:t>cxEntrance 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285750" y="5000625"/>
            <a:ext cx="1143000" cy="369888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codeIndex</a:t>
            </a:r>
            <a:endParaRPr lang="zh-CN" altLang="en-US" sz="2000" b="1"/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857250" y="2786063"/>
            <a:ext cx="50006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800" b="1"/>
              <a:t>CX1</a:t>
            </a:r>
            <a:endParaRPr lang="zh-CN" altLang="en-US" sz="2000" b="1"/>
          </a:p>
        </p:txBody>
      </p:sp>
      <p:cxnSp>
        <p:nvCxnSpPr>
          <p:cNvPr id="45" name="直接箭头连接符 44"/>
          <p:cNvCxnSpPr>
            <a:cxnSpLocks noChangeShapeType="1"/>
          </p:cNvCxnSpPr>
          <p:nvPr/>
        </p:nvCxnSpPr>
        <p:spPr bwMode="auto">
          <a:xfrm rot="5400000" flipH="1" flipV="1">
            <a:off x="607219" y="3321844"/>
            <a:ext cx="1928813" cy="1285875"/>
          </a:xfrm>
          <a:prstGeom prst="straightConnector1">
            <a:avLst/>
          </a:prstGeom>
          <a:noFill/>
          <a:ln w="38100" algn="ctr">
            <a:solidFill>
              <a:srgbClr val="33CC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9" name="TextBox 33"/>
          <p:cNvSpPr txBox="1">
            <a:spLocks noChangeArrowheads="1"/>
          </p:cNvSpPr>
          <p:nvPr/>
        </p:nvSpPr>
        <p:spPr bwMode="auto">
          <a:xfrm>
            <a:off x="546100" y="1085850"/>
            <a:ext cx="357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假设</a:t>
            </a:r>
            <a:r>
              <a:rPr lang="en-US" altLang="zh-CN" sz="2400" b="1"/>
              <a:t>a </a:t>
            </a:r>
            <a:r>
              <a:rPr lang="zh-CN" altLang="en-US" sz="2400" b="1"/>
              <a:t>的相对地址为</a:t>
            </a:r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34" name="动作按钮: 前进或下一项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57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9.4.7 for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循环语句 </a:t>
            </a:r>
          </a:p>
        </p:txBody>
      </p:sp>
      <p:grpSp>
        <p:nvGrpSpPr>
          <p:cNvPr id="45059" name="组合 1"/>
          <p:cNvGrpSpPr>
            <a:grpSpLocks/>
          </p:cNvGrpSpPr>
          <p:nvPr/>
        </p:nvGrpSpPr>
        <p:grpSpPr bwMode="auto">
          <a:xfrm>
            <a:off x="204788" y="1211263"/>
            <a:ext cx="3384550" cy="4608512"/>
            <a:chOff x="204788" y="1211263"/>
            <a:chExt cx="3384550" cy="4608512"/>
          </a:xfrm>
        </p:grpSpPr>
        <p:sp>
          <p:nvSpPr>
            <p:cNvPr id="45088" name="Rectangle 7"/>
            <p:cNvSpPr>
              <a:spLocks noChangeArrowheads="1"/>
            </p:cNvSpPr>
            <p:nvPr/>
          </p:nvSpPr>
          <p:spPr bwMode="auto">
            <a:xfrm>
              <a:off x="1071563" y="1571625"/>
              <a:ext cx="2016125" cy="3476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&lt;expression1&gt;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  <p:sp>
          <p:nvSpPr>
            <p:cNvPr id="45089" name="AutoShape 8"/>
            <p:cNvSpPr>
              <a:spLocks noChangeArrowheads="1"/>
            </p:cNvSpPr>
            <p:nvPr/>
          </p:nvSpPr>
          <p:spPr bwMode="auto">
            <a:xfrm>
              <a:off x="968375" y="2525713"/>
              <a:ext cx="2224088" cy="693737"/>
            </a:xfrm>
            <a:prstGeom prst="diamond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&lt; expression2</a:t>
              </a:r>
              <a:r>
                <a:rPr lang="en-US" altLang="zh-CN" sz="2400" b="1"/>
                <a:t> &gt;</a:t>
              </a:r>
            </a:p>
          </p:txBody>
        </p:sp>
        <p:sp>
          <p:nvSpPr>
            <p:cNvPr id="45090" name="Rectangle 9"/>
            <p:cNvSpPr>
              <a:spLocks noChangeArrowheads="1"/>
            </p:cNvSpPr>
            <p:nvPr/>
          </p:nvSpPr>
          <p:spPr bwMode="auto">
            <a:xfrm>
              <a:off x="1431925" y="3443288"/>
              <a:ext cx="1295400" cy="3476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 b="1">
                  <a:latin typeface="楷体_GB2312" pitchFamily="49" charset="-122"/>
                  <a:ea typeface="楷体_GB2312" pitchFamily="49" charset="-122"/>
                </a:rPr>
                <a:t>语句</a:t>
              </a:r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091" name="Rectangle 10"/>
            <p:cNvSpPr>
              <a:spLocks noChangeArrowheads="1"/>
            </p:cNvSpPr>
            <p:nvPr/>
          </p:nvSpPr>
          <p:spPr bwMode="auto">
            <a:xfrm>
              <a:off x="1000125" y="4164013"/>
              <a:ext cx="2176463" cy="4333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&lt; expression3 &gt;</a:t>
              </a:r>
            </a:p>
          </p:txBody>
        </p:sp>
        <p:sp>
          <p:nvSpPr>
            <p:cNvPr id="45092" name="Rectangle 11"/>
            <p:cNvSpPr>
              <a:spLocks noChangeArrowheads="1"/>
            </p:cNvSpPr>
            <p:nvPr/>
          </p:nvSpPr>
          <p:spPr bwMode="auto">
            <a:xfrm>
              <a:off x="1360488" y="5459413"/>
              <a:ext cx="1728787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ea typeface="楷体_GB2312" pitchFamily="49" charset="-122"/>
                </a:rPr>
                <a:t>for</a:t>
              </a:r>
              <a:r>
                <a:rPr kumimoji="0" lang="zh-CN" altLang="en-US" sz="2000" b="1">
                  <a:ea typeface="楷体_GB2312" pitchFamily="49" charset="-122"/>
                </a:rPr>
                <a:t>的下一语句</a:t>
              </a:r>
              <a:endParaRPr lang="zh-CN" altLang="en-US" sz="2400" b="1">
                <a:ea typeface="楷体_GB2312" pitchFamily="49" charset="-122"/>
              </a:endParaRPr>
            </a:p>
          </p:txBody>
        </p:sp>
        <p:sp>
          <p:nvSpPr>
            <p:cNvPr id="45093" name="Line 12"/>
            <p:cNvSpPr>
              <a:spLocks noChangeShapeType="1"/>
            </p:cNvSpPr>
            <p:nvPr/>
          </p:nvSpPr>
          <p:spPr bwMode="auto">
            <a:xfrm>
              <a:off x="2079625" y="1211263"/>
              <a:ext cx="0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Line 13"/>
            <p:cNvSpPr>
              <a:spLocks noChangeShapeType="1"/>
            </p:cNvSpPr>
            <p:nvPr/>
          </p:nvSpPr>
          <p:spPr bwMode="auto">
            <a:xfrm>
              <a:off x="2079625" y="1930400"/>
              <a:ext cx="0" cy="649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5" name="Line 14"/>
            <p:cNvSpPr>
              <a:spLocks noChangeShapeType="1"/>
            </p:cNvSpPr>
            <p:nvPr/>
          </p:nvSpPr>
          <p:spPr bwMode="auto">
            <a:xfrm>
              <a:off x="2081213" y="3219450"/>
              <a:ext cx="0" cy="258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6" name="Line 15"/>
            <p:cNvSpPr>
              <a:spLocks noChangeShapeType="1"/>
            </p:cNvSpPr>
            <p:nvPr/>
          </p:nvSpPr>
          <p:spPr bwMode="auto">
            <a:xfrm>
              <a:off x="2081213" y="3825875"/>
              <a:ext cx="0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7" name="Line 16"/>
            <p:cNvSpPr>
              <a:spLocks noChangeShapeType="1"/>
            </p:cNvSpPr>
            <p:nvPr/>
          </p:nvSpPr>
          <p:spPr bwMode="auto">
            <a:xfrm>
              <a:off x="2079625" y="4595813"/>
              <a:ext cx="0" cy="3476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8" name="Line 17"/>
            <p:cNvSpPr>
              <a:spLocks noChangeShapeType="1"/>
            </p:cNvSpPr>
            <p:nvPr/>
          </p:nvSpPr>
          <p:spPr bwMode="auto">
            <a:xfrm>
              <a:off x="204788" y="4953000"/>
              <a:ext cx="1874837" cy="3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9" name="Line 18"/>
            <p:cNvSpPr>
              <a:spLocks noChangeShapeType="1"/>
            </p:cNvSpPr>
            <p:nvPr/>
          </p:nvSpPr>
          <p:spPr bwMode="auto">
            <a:xfrm flipV="1">
              <a:off x="204788" y="2432050"/>
              <a:ext cx="0" cy="2520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0" name="Line 19"/>
            <p:cNvSpPr>
              <a:spLocks noChangeShapeType="1"/>
            </p:cNvSpPr>
            <p:nvPr/>
          </p:nvSpPr>
          <p:spPr bwMode="auto">
            <a:xfrm>
              <a:off x="204788" y="2432050"/>
              <a:ext cx="1843087" cy="3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1" name="Line 21"/>
            <p:cNvSpPr>
              <a:spLocks noChangeShapeType="1"/>
            </p:cNvSpPr>
            <p:nvPr/>
          </p:nvSpPr>
          <p:spPr bwMode="auto">
            <a:xfrm>
              <a:off x="3589338" y="2863850"/>
              <a:ext cx="0" cy="208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" name="Line 22"/>
            <p:cNvSpPr>
              <a:spLocks noChangeShapeType="1"/>
            </p:cNvSpPr>
            <p:nvPr/>
          </p:nvSpPr>
          <p:spPr bwMode="auto">
            <a:xfrm>
              <a:off x="2220913" y="4953000"/>
              <a:ext cx="1368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Line 23"/>
            <p:cNvSpPr>
              <a:spLocks noChangeShapeType="1"/>
            </p:cNvSpPr>
            <p:nvPr/>
          </p:nvSpPr>
          <p:spPr bwMode="auto">
            <a:xfrm>
              <a:off x="2220913" y="4953000"/>
              <a:ext cx="3175" cy="506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4" name="Rectangle 24"/>
            <p:cNvSpPr>
              <a:spLocks noChangeArrowheads="1"/>
            </p:cNvSpPr>
            <p:nvPr/>
          </p:nvSpPr>
          <p:spPr bwMode="auto">
            <a:xfrm>
              <a:off x="3086100" y="2576513"/>
              <a:ext cx="431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楷体_GB2312" pitchFamily="49" charset="-122"/>
                  <a:ea typeface="楷体_GB2312" pitchFamily="49" charset="-122"/>
                </a:rPr>
                <a:t>假</a:t>
              </a:r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105" name="Rectangle 25"/>
            <p:cNvSpPr>
              <a:spLocks noChangeArrowheads="1"/>
            </p:cNvSpPr>
            <p:nvPr/>
          </p:nvSpPr>
          <p:spPr bwMode="auto">
            <a:xfrm>
              <a:off x="2152650" y="3155950"/>
              <a:ext cx="3857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楷体_GB2312" pitchFamily="49" charset="-122"/>
                  <a:ea typeface="楷体_GB2312" pitchFamily="49" charset="-122"/>
                </a:rPr>
                <a:t>真</a:t>
              </a:r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106" name="Text Box 26"/>
            <p:cNvSpPr txBox="1">
              <a:spLocks noChangeArrowheads="1"/>
            </p:cNvSpPr>
            <p:nvPr/>
          </p:nvSpPr>
          <p:spPr bwMode="auto">
            <a:xfrm>
              <a:off x="928688" y="2000250"/>
              <a:ext cx="10001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</a:rPr>
                <a:t>cxExp2 </a:t>
              </a:r>
              <a:r>
                <a:rPr lang="zh-CN" altLang="en-US" sz="1800" b="1">
                  <a:solidFill>
                    <a:srgbClr val="FF3300"/>
                  </a:solidFill>
                </a:rPr>
                <a:t>：</a:t>
              </a:r>
            </a:p>
          </p:txBody>
        </p:sp>
        <p:sp>
          <p:nvSpPr>
            <p:cNvPr id="45107" name="Text Box 27"/>
            <p:cNvSpPr txBox="1">
              <a:spLocks noChangeArrowheads="1"/>
            </p:cNvSpPr>
            <p:nvPr/>
          </p:nvSpPr>
          <p:spPr bwMode="auto">
            <a:xfrm>
              <a:off x="1500188" y="5072063"/>
              <a:ext cx="504825" cy="3048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L</a:t>
              </a:r>
              <a:r>
                <a:rPr lang="en-US" altLang="zh-CN" sz="1800" b="1"/>
                <a:t>2</a:t>
              </a:r>
              <a:r>
                <a:rPr lang="zh-CN" altLang="en-US" sz="1800" b="1"/>
                <a:t>：</a:t>
              </a:r>
            </a:p>
          </p:txBody>
        </p:sp>
        <p:sp>
          <p:nvSpPr>
            <p:cNvPr id="45108" name="Text Box 28"/>
            <p:cNvSpPr txBox="1">
              <a:spLocks noChangeArrowheads="1"/>
            </p:cNvSpPr>
            <p:nvPr/>
          </p:nvSpPr>
          <p:spPr bwMode="auto">
            <a:xfrm>
              <a:off x="857250" y="3857625"/>
              <a:ext cx="1004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</a:rPr>
                <a:t>cxExp3</a:t>
              </a:r>
              <a:r>
                <a:rPr lang="zh-CN" altLang="en-US" sz="1800" b="1">
                  <a:solidFill>
                    <a:srgbClr val="FF3300"/>
                  </a:solidFill>
                </a:rPr>
                <a:t>：</a:t>
              </a:r>
            </a:p>
          </p:txBody>
        </p:sp>
        <p:sp>
          <p:nvSpPr>
            <p:cNvPr id="45109" name="Text Box 29"/>
            <p:cNvSpPr txBox="1">
              <a:spLocks noChangeArrowheads="1"/>
            </p:cNvSpPr>
            <p:nvPr/>
          </p:nvSpPr>
          <p:spPr bwMode="auto">
            <a:xfrm>
              <a:off x="1500188" y="3143250"/>
              <a:ext cx="504825" cy="3048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L1</a:t>
              </a:r>
              <a:r>
                <a:rPr lang="zh-CN" altLang="en-US" sz="1800" b="1"/>
                <a:t>：</a:t>
              </a:r>
            </a:p>
          </p:txBody>
        </p:sp>
        <p:sp>
          <p:nvSpPr>
            <p:cNvPr id="45110" name="Line 30"/>
            <p:cNvSpPr>
              <a:spLocks noChangeShapeType="1"/>
            </p:cNvSpPr>
            <p:nvPr/>
          </p:nvSpPr>
          <p:spPr bwMode="auto">
            <a:xfrm>
              <a:off x="3157538" y="286385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0" name="Rectangle 31"/>
          <p:cNvSpPr>
            <a:spLocks noChangeArrowheads="1"/>
          </p:cNvSpPr>
          <p:nvPr/>
        </p:nvSpPr>
        <p:spPr bwMode="auto">
          <a:xfrm>
            <a:off x="5867400" y="1989138"/>
            <a:ext cx="2952750" cy="4464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5061" name="Line 32"/>
          <p:cNvSpPr>
            <a:spLocks noChangeShapeType="1"/>
          </p:cNvSpPr>
          <p:nvPr/>
        </p:nvSpPr>
        <p:spPr bwMode="auto">
          <a:xfrm>
            <a:off x="5867400" y="234950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5062" name="Line 33"/>
          <p:cNvSpPr>
            <a:spLocks noChangeShapeType="1"/>
          </p:cNvSpPr>
          <p:nvPr/>
        </p:nvSpPr>
        <p:spPr bwMode="auto">
          <a:xfrm>
            <a:off x="5867400" y="335756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7451725" y="1917700"/>
            <a:ext cx="1295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6083300" y="2420938"/>
            <a:ext cx="25923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expression 1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5065" name="Line 36"/>
          <p:cNvSpPr>
            <a:spLocks noChangeShapeType="1"/>
          </p:cNvSpPr>
          <p:nvPr/>
        </p:nvSpPr>
        <p:spPr bwMode="auto">
          <a:xfrm>
            <a:off x="5867400" y="285273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6011863" y="5373688"/>
            <a:ext cx="25923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statement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6156325" y="3430588"/>
            <a:ext cx="63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BRF</a:t>
            </a:r>
          </a:p>
        </p:txBody>
      </p:sp>
      <p:sp>
        <p:nvSpPr>
          <p:cNvPr id="45068" name="Line 40"/>
          <p:cNvSpPr>
            <a:spLocks noChangeShapeType="1"/>
          </p:cNvSpPr>
          <p:nvPr/>
        </p:nvSpPr>
        <p:spPr bwMode="auto">
          <a:xfrm>
            <a:off x="5867400" y="386080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4786313" y="2786063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cxExp2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6227763" y="4941888"/>
            <a:ext cx="163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  </a:t>
            </a:r>
            <a:r>
              <a:rPr lang="en-US" altLang="zh-CN" sz="2000" b="1">
                <a:solidFill>
                  <a:srgbClr val="FF0000"/>
                </a:solidFill>
              </a:rPr>
              <a:t>cxExp2                   </a:t>
            </a:r>
          </a:p>
        </p:txBody>
      </p:sp>
      <p:sp>
        <p:nvSpPr>
          <p:cNvPr id="45071" name="Line 43"/>
          <p:cNvSpPr>
            <a:spLocks noChangeShapeType="1"/>
          </p:cNvSpPr>
          <p:nvPr/>
        </p:nvSpPr>
        <p:spPr bwMode="auto">
          <a:xfrm>
            <a:off x="5867400" y="436562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6084888" y="2925763"/>
            <a:ext cx="259238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expression 2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5073" name="Line 46"/>
          <p:cNvSpPr>
            <a:spLocks noChangeShapeType="1"/>
          </p:cNvSpPr>
          <p:nvPr/>
        </p:nvSpPr>
        <p:spPr bwMode="auto">
          <a:xfrm>
            <a:off x="5867400" y="487045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6156325" y="3933825"/>
            <a:ext cx="237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156325" y="4438650"/>
            <a:ext cx="259238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expression 3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5214938" y="5286375"/>
            <a:ext cx="503237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L1</a:t>
            </a:r>
            <a:r>
              <a:rPr lang="zh-CN" altLang="en-US" sz="2000" b="1"/>
              <a:t>：</a:t>
            </a:r>
          </a:p>
        </p:txBody>
      </p:sp>
      <p:sp>
        <p:nvSpPr>
          <p:cNvPr id="45077" name="Line 50"/>
          <p:cNvSpPr>
            <a:spLocks noChangeShapeType="1"/>
          </p:cNvSpPr>
          <p:nvPr/>
        </p:nvSpPr>
        <p:spPr bwMode="auto">
          <a:xfrm>
            <a:off x="5867400" y="537368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51"/>
          <p:cNvSpPr>
            <a:spLocks noChangeShapeType="1"/>
          </p:cNvSpPr>
          <p:nvPr/>
        </p:nvSpPr>
        <p:spPr bwMode="auto">
          <a:xfrm>
            <a:off x="5867400" y="587692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6227763" y="6021388"/>
            <a:ext cx="1916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  </a:t>
            </a:r>
            <a:r>
              <a:rPr lang="en-US" altLang="zh-CN" sz="2000" b="1">
                <a:solidFill>
                  <a:srgbClr val="FF0000"/>
                </a:solidFill>
              </a:rPr>
              <a:t>cxExp3</a:t>
            </a:r>
          </a:p>
        </p:txBody>
      </p:sp>
      <p:sp>
        <p:nvSpPr>
          <p:cNvPr id="45080" name="Text Box 4"/>
          <p:cNvSpPr txBox="1">
            <a:spLocks noChangeArrowheads="1"/>
          </p:cNvSpPr>
          <p:nvPr/>
        </p:nvSpPr>
        <p:spPr bwMode="auto">
          <a:xfrm>
            <a:off x="249238" y="754063"/>
            <a:ext cx="8501062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11. &lt;</a:t>
            </a:r>
            <a:r>
              <a:rPr lang="en-US" altLang="zh-CN" sz="2400" b="1" dirty="0" err="1"/>
              <a:t>for_stat</a:t>
            </a:r>
            <a:r>
              <a:rPr lang="en-US" altLang="zh-CN" sz="2400" b="1" dirty="0"/>
              <a:t>&gt;</a:t>
            </a:r>
            <a:r>
              <a:rPr lang="en-US" altLang="zh-CN" sz="2400" dirty="0"/>
              <a:t>→</a:t>
            </a:r>
            <a:r>
              <a:rPr lang="en-US" altLang="zh-CN" sz="2400" b="1" dirty="0"/>
              <a:t> for’(‘&lt;expr1&gt;;&lt;expr2&gt;;&lt;expr3&gt;’)’&lt;statement&gt;</a:t>
            </a:r>
            <a:endParaRPr lang="zh-CN" altLang="en-US" sz="2400" dirty="0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5214938" y="3429000"/>
            <a:ext cx="5715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cx1</a:t>
            </a:r>
            <a:r>
              <a:rPr lang="zh-CN" altLang="en-US" sz="2000" b="1"/>
              <a:t>：</a:t>
            </a: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5214938" y="3929063"/>
            <a:ext cx="5715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cx2</a:t>
            </a:r>
            <a:r>
              <a:rPr lang="zh-CN" altLang="en-US" sz="2000" b="1"/>
              <a:t>：</a:t>
            </a: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4857750" y="4286250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cxExp3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6572250" y="3929063"/>
            <a:ext cx="484188" cy="4000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L1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5286375" y="6357938"/>
            <a:ext cx="500063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L2</a:t>
            </a:r>
            <a:r>
              <a:rPr lang="zh-CN" altLang="en-US" sz="2000" b="1"/>
              <a:t>：</a:t>
            </a:r>
          </a:p>
        </p:txBody>
      </p: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6786563" y="3429000"/>
            <a:ext cx="428625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L2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55" name="动作按钮: 前进或下一项 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231BD864-ADCA-4129-A7DB-B5FAC290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1" y="1264620"/>
            <a:ext cx="1296987" cy="3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流程图</a:t>
            </a: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7CEFA13F-360F-4379-8286-07C61D46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1455297"/>
            <a:ext cx="1296987" cy="3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代码结构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9" grpId="0"/>
      <p:bldP spid="36902" grpId="0"/>
      <p:bldP spid="36903" grpId="0"/>
      <p:bldP spid="36905" grpId="0"/>
      <p:bldP spid="36906" grpId="0"/>
      <p:bldP spid="36909" grpId="0"/>
      <p:bldP spid="36911" grpId="0"/>
      <p:bldP spid="36912" grpId="0"/>
      <p:bldP spid="36913" grpId="0" animBg="1"/>
      <p:bldP spid="36916" grpId="0"/>
      <p:bldP spid="50" grpId="0" animBg="1"/>
      <p:bldP spid="51" grpId="0" animBg="1"/>
      <p:bldP spid="52" grpId="0"/>
      <p:bldP spid="54" grpId="0" animBg="1"/>
      <p:bldP spid="58" grpId="0" animBg="1"/>
      <p:bldP spid="59" grpId="0" animBg="1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4787900" y="115888"/>
            <a:ext cx="3024188" cy="895350"/>
          </a:xfrm>
          <a:prstGeom prst="rect">
            <a:avLst/>
          </a:prstGeom>
          <a:solidFill>
            <a:srgbClr val="CDC0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for (i=1;i&lt;3;i=i+1)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	a=a+10;</a:t>
            </a:r>
            <a:endParaRPr lang="en-US" altLang="zh-CN" sz="2400" b="1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14313" y="0"/>
            <a:ext cx="2879725" cy="5324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2000" dirty="0"/>
              <a:t>	LOADI   1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STO  2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LOAD  2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LOADI  3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LES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BRF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BR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defRPr/>
            </a:pPr>
            <a:r>
              <a:rPr lang="en-US" altLang="zh-CN" sz="2000" dirty="0"/>
              <a:t>	LOAD   2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LOADI  1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ADD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STO  2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BR </a:t>
            </a:r>
            <a:r>
              <a:rPr lang="en-US" altLang="zh-CN" sz="2000" b="1" dirty="0">
                <a:solidFill>
                  <a:srgbClr val="FF3300"/>
                </a:solidFill>
              </a:rPr>
              <a:t>cxExp2</a:t>
            </a:r>
            <a:endParaRPr lang="en-US" altLang="zh-CN" sz="2000" dirty="0"/>
          </a:p>
          <a:p>
            <a:pPr algn="just" eaLnBrk="1" hangingPunct="1">
              <a:defRPr/>
            </a:pPr>
            <a:r>
              <a:rPr lang="en-US" altLang="zh-CN" sz="2000" dirty="0"/>
              <a:t>	LOAD  4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LOADI  10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ADD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STO  4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defRPr/>
            </a:pPr>
            <a:r>
              <a:rPr lang="en-US" altLang="zh-CN" sz="2000" dirty="0"/>
              <a:t>	BR </a:t>
            </a:r>
            <a:r>
              <a:rPr lang="en-US" altLang="zh-CN" sz="2000" b="1" dirty="0">
                <a:solidFill>
                  <a:srgbClr val="FF0000"/>
                </a:solidFill>
              </a:rPr>
              <a:t>cxExp3</a:t>
            </a:r>
            <a:endParaRPr lang="en-US" altLang="zh-CN" sz="2000" dirty="0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428875" y="142875"/>
            <a:ext cx="1870075" cy="500063"/>
            <a:chOff x="1474" y="73"/>
            <a:chExt cx="1178" cy="363"/>
          </a:xfrm>
        </p:grpSpPr>
        <p:sp>
          <p:nvSpPr>
            <p:cNvPr id="46146" name="AutoShape 32"/>
            <p:cNvSpPr>
              <a:spLocks/>
            </p:cNvSpPr>
            <p:nvPr/>
          </p:nvSpPr>
          <p:spPr bwMode="auto">
            <a:xfrm>
              <a:off x="1474" y="73"/>
              <a:ext cx="272" cy="363"/>
            </a:xfrm>
            <a:prstGeom prst="rightBrace">
              <a:avLst>
                <a:gd name="adj1" fmla="val 1112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1744" y="177"/>
              <a:ext cx="908" cy="24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 </a:t>
              </a:r>
              <a:r>
                <a:rPr lang="en-US" altLang="zh-CN" sz="2000" b="1" dirty="0" err="1"/>
                <a:t>i</a:t>
              </a:r>
              <a:r>
                <a:rPr lang="en-US" altLang="zh-CN" sz="2000" b="1" dirty="0"/>
                <a:t>=1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&gt;.code</a:t>
              </a:r>
            </a:p>
          </p:txBody>
        </p:sp>
      </p:grpSp>
      <p:sp>
        <p:nvSpPr>
          <p:cNvPr id="46085" name="Text Box 35"/>
          <p:cNvSpPr txBox="1">
            <a:spLocks noChangeArrowheads="1"/>
          </p:cNvSpPr>
          <p:nvPr/>
        </p:nvSpPr>
        <p:spPr bwMode="auto">
          <a:xfrm>
            <a:off x="4716463" y="1125538"/>
            <a:ext cx="4033837" cy="396875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/>
              <a:t>假设： </a:t>
            </a:r>
            <a:r>
              <a:rPr lang="en-US" altLang="zh-CN" sz="2000" b="1"/>
              <a:t>i</a:t>
            </a:r>
            <a:r>
              <a:rPr lang="zh-CN" altLang="en-US" sz="2000" b="1"/>
              <a:t>的地址</a:t>
            </a:r>
            <a:r>
              <a:rPr lang="en-US" altLang="zh-CN" sz="2000" b="1"/>
              <a:t>: 2</a:t>
            </a:r>
            <a:r>
              <a:rPr lang="en-US" altLang="zh-CN" sz="2000"/>
              <a:t>       </a:t>
            </a:r>
            <a:r>
              <a:rPr lang="en-US" altLang="zh-CN" sz="2000" b="1"/>
              <a:t>a</a:t>
            </a:r>
            <a:r>
              <a:rPr lang="zh-CN" altLang="en-US" sz="2000" b="1"/>
              <a:t>的地址</a:t>
            </a:r>
            <a:r>
              <a:rPr lang="en-US" altLang="zh-CN" sz="2000" b="1"/>
              <a:t>: 4</a:t>
            </a:r>
            <a:endParaRPr lang="en-US" altLang="zh-CN" sz="200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286000" y="714375"/>
            <a:ext cx="2089150" cy="785813"/>
            <a:chOff x="1429" y="663"/>
            <a:chExt cx="1316" cy="499"/>
          </a:xfrm>
        </p:grpSpPr>
        <p:sp>
          <p:nvSpPr>
            <p:cNvPr id="46144" name="AutoShape 37"/>
            <p:cNvSpPr>
              <a:spLocks/>
            </p:cNvSpPr>
            <p:nvPr/>
          </p:nvSpPr>
          <p:spPr bwMode="auto">
            <a:xfrm>
              <a:off x="1429" y="663"/>
              <a:ext cx="292" cy="499"/>
            </a:xfrm>
            <a:prstGeom prst="rightBrace">
              <a:avLst>
                <a:gd name="adj1" fmla="val 1424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1770" y="761"/>
              <a:ext cx="975" cy="21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 </a:t>
              </a:r>
              <a:r>
                <a:rPr lang="en-US" altLang="zh-CN" sz="2000" b="1" dirty="0" err="1"/>
                <a:t>i</a:t>
              </a:r>
              <a:r>
                <a:rPr lang="en-US" altLang="zh-CN" sz="2000" b="1" dirty="0"/>
                <a:t>&lt;3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&gt;.code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286000" y="2286000"/>
            <a:ext cx="2160588" cy="1009650"/>
            <a:chOff x="1338" y="1842"/>
            <a:chExt cx="1361" cy="636"/>
          </a:xfrm>
        </p:grpSpPr>
        <p:sp>
          <p:nvSpPr>
            <p:cNvPr id="46142" name="AutoShape 41"/>
            <p:cNvSpPr>
              <a:spLocks/>
            </p:cNvSpPr>
            <p:nvPr/>
          </p:nvSpPr>
          <p:spPr bwMode="auto">
            <a:xfrm>
              <a:off x="1338" y="1842"/>
              <a:ext cx="337" cy="636"/>
            </a:xfrm>
            <a:prstGeom prst="rightBrace">
              <a:avLst>
                <a:gd name="adj1" fmla="val 1572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1701" y="2024"/>
              <a:ext cx="998" cy="21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  <a:r>
                <a:rPr lang="en-US" altLang="zh-CN" sz="2000" b="1" dirty="0"/>
                <a:t>=i+1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&gt;.code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286000" y="3786188"/>
            <a:ext cx="2303463" cy="1009650"/>
            <a:chOff x="1429" y="2976"/>
            <a:chExt cx="1451" cy="636"/>
          </a:xfrm>
        </p:grpSpPr>
        <p:sp>
          <p:nvSpPr>
            <p:cNvPr id="46140" name="AutoShape 44"/>
            <p:cNvSpPr>
              <a:spLocks/>
            </p:cNvSpPr>
            <p:nvPr/>
          </p:nvSpPr>
          <p:spPr bwMode="auto">
            <a:xfrm>
              <a:off x="1429" y="2976"/>
              <a:ext cx="312" cy="636"/>
            </a:xfrm>
            <a:prstGeom prst="rightBrace">
              <a:avLst>
                <a:gd name="adj1" fmla="val 1698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1746" y="3203"/>
              <a:ext cx="1134" cy="21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 </a:t>
              </a:r>
              <a:r>
                <a:rPr lang="en-US" altLang="zh-CN" sz="2000" b="1" dirty="0"/>
                <a:t>a=a+10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&gt;.code</a:t>
              </a:r>
            </a:p>
          </p:txBody>
        </p:sp>
      </p:grpSp>
      <p:grpSp>
        <p:nvGrpSpPr>
          <p:cNvPr id="7" name="组合 71"/>
          <p:cNvGrpSpPr>
            <a:grpSpLocks/>
          </p:cNvGrpSpPr>
          <p:nvPr/>
        </p:nvGrpSpPr>
        <p:grpSpPr bwMode="auto">
          <a:xfrm>
            <a:off x="2286000" y="785813"/>
            <a:ext cx="2085975" cy="2786062"/>
            <a:chOff x="4643438" y="3857628"/>
            <a:chExt cx="2085752" cy="2500330"/>
          </a:xfrm>
        </p:grpSpPr>
        <p:sp>
          <p:nvSpPr>
            <p:cNvPr id="46134" name="Line 60"/>
            <p:cNvSpPr>
              <a:spLocks noChangeShapeType="1"/>
            </p:cNvSpPr>
            <p:nvPr/>
          </p:nvSpPr>
          <p:spPr bwMode="auto">
            <a:xfrm>
              <a:off x="4929190" y="6357958"/>
              <a:ext cx="180000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5" name="Line 61"/>
            <p:cNvSpPr>
              <a:spLocks noChangeShapeType="1"/>
            </p:cNvSpPr>
            <p:nvPr/>
          </p:nvSpPr>
          <p:spPr bwMode="auto">
            <a:xfrm flipV="1">
              <a:off x="6715140" y="3857628"/>
              <a:ext cx="0" cy="250031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6" name="Line 62"/>
            <p:cNvSpPr>
              <a:spLocks noChangeShapeType="1"/>
            </p:cNvSpPr>
            <p:nvPr/>
          </p:nvSpPr>
          <p:spPr bwMode="auto">
            <a:xfrm flipH="1">
              <a:off x="4643438" y="3857628"/>
              <a:ext cx="207170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91" name="Rectangle 31"/>
          <p:cNvSpPr>
            <a:spLocks noChangeArrowheads="1"/>
          </p:cNvSpPr>
          <p:nvPr/>
        </p:nvSpPr>
        <p:spPr bwMode="auto">
          <a:xfrm>
            <a:off x="6191250" y="1857375"/>
            <a:ext cx="2952750" cy="4464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092" name="Line 32"/>
          <p:cNvSpPr>
            <a:spLocks noChangeShapeType="1"/>
          </p:cNvSpPr>
          <p:nvPr/>
        </p:nvSpPr>
        <p:spPr bwMode="auto">
          <a:xfrm>
            <a:off x="6191250" y="221773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6093" name="Line 33"/>
          <p:cNvSpPr>
            <a:spLocks noChangeShapeType="1"/>
          </p:cNvSpPr>
          <p:nvPr/>
        </p:nvSpPr>
        <p:spPr bwMode="auto">
          <a:xfrm>
            <a:off x="6191250" y="322580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7775575" y="1785938"/>
            <a:ext cx="1295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6407150" y="2289175"/>
            <a:ext cx="259238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expression 1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6096" name="Line 36"/>
          <p:cNvSpPr>
            <a:spLocks noChangeShapeType="1"/>
          </p:cNvSpPr>
          <p:nvPr/>
        </p:nvSpPr>
        <p:spPr bwMode="auto">
          <a:xfrm>
            <a:off x="6191250" y="272097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1" name="Text Box 38"/>
          <p:cNvSpPr txBox="1">
            <a:spLocks noChangeArrowheads="1"/>
          </p:cNvSpPr>
          <p:nvPr/>
        </p:nvSpPr>
        <p:spPr bwMode="auto">
          <a:xfrm>
            <a:off x="6335713" y="5241925"/>
            <a:ext cx="25923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/>
              <a:t>statement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6098" name="Text Box 39"/>
          <p:cNvSpPr txBox="1">
            <a:spLocks noChangeArrowheads="1"/>
          </p:cNvSpPr>
          <p:nvPr/>
        </p:nvSpPr>
        <p:spPr bwMode="auto">
          <a:xfrm>
            <a:off x="6480175" y="3298825"/>
            <a:ext cx="63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BRF</a:t>
            </a:r>
          </a:p>
        </p:txBody>
      </p:sp>
      <p:sp>
        <p:nvSpPr>
          <p:cNvPr id="46099" name="Line 40"/>
          <p:cNvSpPr>
            <a:spLocks noChangeShapeType="1"/>
          </p:cNvSpPr>
          <p:nvPr/>
        </p:nvSpPr>
        <p:spPr bwMode="auto">
          <a:xfrm>
            <a:off x="6191250" y="372903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Text Box 41"/>
          <p:cNvSpPr txBox="1">
            <a:spLocks noChangeArrowheads="1"/>
          </p:cNvSpPr>
          <p:nvPr/>
        </p:nvSpPr>
        <p:spPr bwMode="auto">
          <a:xfrm>
            <a:off x="5110163" y="2654300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cxExp2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46101" name="Text Box 42"/>
          <p:cNvSpPr txBox="1">
            <a:spLocks noChangeArrowheads="1"/>
          </p:cNvSpPr>
          <p:nvPr/>
        </p:nvSpPr>
        <p:spPr bwMode="auto">
          <a:xfrm>
            <a:off x="6551613" y="4810125"/>
            <a:ext cx="163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  </a:t>
            </a:r>
            <a:r>
              <a:rPr lang="en-US" altLang="zh-CN" sz="2000" b="1">
                <a:solidFill>
                  <a:srgbClr val="FF0000"/>
                </a:solidFill>
              </a:rPr>
              <a:t>cxExp2                   </a:t>
            </a:r>
          </a:p>
        </p:txBody>
      </p:sp>
      <p:sp>
        <p:nvSpPr>
          <p:cNvPr id="46102" name="Line 43"/>
          <p:cNvSpPr>
            <a:spLocks noChangeShapeType="1"/>
          </p:cNvSpPr>
          <p:nvPr/>
        </p:nvSpPr>
        <p:spPr bwMode="auto">
          <a:xfrm>
            <a:off x="6191250" y="423386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6408738" y="2794000"/>
            <a:ext cx="259238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expression 2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6104" name="Line 46"/>
          <p:cNvSpPr>
            <a:spLocks noChangeShapeType="1"/>
          </p:cNvSpPr>
          <p:nvPr/>
        </p:nvSpPr>
        <p:spPr bwMode="auto">
          <a:xfrm>
            <a:off x="6191250" y="473868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5" name="Text Box 47"/>
          <p:cNvSpPr txBox="1">
            <a:spLocks noChangeArrowheads="1"/>
          </p:cNvSpPr>
          <p:nvPr/>
        </p:nvSpPr>
        <p:spPr bwMode="auto">
          <a:xfrm>
            <a:off x="6480175" y="3802063"/>
            <a:ext cx="237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</a:t>
            </a:r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6480175" y="4306888"/>
            <a:ext cx="25923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 </a:t>
            </a:r>
            <a:r>
              <a:rPr lang="en-US" altLang="zh-CN" sz="2000" b="1" dirty="0"/>
              <a:t>expression 3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&gt;.code</a:t>
            </a:r>
          </a:p>
        </p:txBody>
      </p:sp>
      <p:sp>
        <p:nvSpPr>
          <p:cNvPr id="46107" name="Text Box 49"/>
          <p:cNvSpPr txBox="1">
            <a:spLocks noChangeArrowheads="1"/>
          </p:cNvSpPr>
          <p:nvPr/>
        </p:nvSpPr>
        <p:spPr bwMode="auto">
          <a:xfrm>
            <a:off x="5610225" y="5226050"/>
            <a:ext cx="500063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L1</a:t>
            </a:r>
            <a:r>
              <a:rPr lang="zh-CN" altLang="en-US" sz="2000" b="1"/>
              <a:t>：</a:t>
            </a:r>
          </a:p>
        </p:txBody>
      </p:sp>
      <p:sp>
        <p:nvSpPr>
          <p:cNvPr id="46108" name="Line 50"/>
          <p:cNvSpPr>
            <a:spLocks noChangeShapeType="1"/>
          </p:cNvSpPr>
          <p:nvPr/>
        </p:nvSpPr>
        <p:spPr bwMode="auto">
          <a:xfrm>
            <a:off x="6191250" y="524192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9" name="Line 51"/>
          <p:cNvSpPr>
            <a:spLocks noChangeShapeType="1"/>
          </p:cNvSpPr>
          <p:nvPr/>
        </p:nvSpPr>
        <p:spPr bwMode="auto">
          <a:xfrm>
            <a:off x="6191250" y="5745163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0" name="Text Box 52"/>
          <p:cNvSpPr txBox="1">
            <a:spLocks noChangeArrowheads="1"/>
          </p:cNvSpPr>
          <p:nvPr/>
        </p:nvSpPr>
        <p:spPr bwMode="auto">
          <a:xfrm>
            <a:off x="6551613" y="5889625"/>
            <a:ext cx="1916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BR  </a:t>
            </a:r>
            <a:r>
              <a:rPr lang="en-US" altLang="zh-CN" sz="2000" b="1">
                <a:solidFill>
                  <a:srgbClr val="FF0000"/>
                </a:solidFill>
              </a:rPr>
              <a:t>cxExp3</a:t>
            </a:r>
          </a:p>
        </p:txBody>
      </p:sp>
      <p:sp>
        <p:nvSpPr>
          <p:cNvPr id="46111" name="Text Box 41"/>
          <p:cNvSpPr txBox="1">
            <a:spLocks noChangeArrowheads="1"/>
          </p:cNvSpPr>
          <p:nvPr/>
        </p:nvSpPr>
        <p:spPr bwMode="auto">
          <a:xfrm>
            <a:off x="5538788" y="3297238"/>
            <a:ext cx="5715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cx1</a:t>
            </a:r>
            <a:r>
              <a:rPr lang="zh-CN" altLang="en-US" sz="2000" b="1"/>
              <a:t>：</a:t>
            </a:r>
          </a:p>
        </p:txBody>
      </p:sp>
      <p:sp>
        <p:nvSpPr>
          <p:cNvPr id="46112" name="Text Box 41"/>
          <p:cNvSpPr txBox="1">
            <a:spLocks noChangeArrowheads="1"/>
          </p:cNvSpPr>
          <p:nvPr/>
        </p:nvSpPr>
        <p:spPr bwMode="auto">
          <a:xfrm>
            <a:off x="5538788" y="3797300"/>
            <a:ext cx="5715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cx2</a:t>
            </a:r>
            <a:r>
              <a:rPr lang="zh-CN" altLang="en-US" sz="2000" b="1"/>
              <a:t>：</a:t>
            </a:r>
          </a:p>
        </p:txBody>
      </p:sp>
      <p:sp>
        <p:nvSpPr>
          <p:cNvPr id="46113" name="Text Box 41"/>
          <p:cNvSpPr txBox="1">
            <a:spLocks noChangeArrowheads="1"/>
          </p:cNvSpPr>
          <p:nvPr/>
        </p:nvSpPr>
        <p:spPr bwMode="auto">
          <a:xfrm>
            <a:off x="5181600" y="4154488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cxExp3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46114" name="矩形 77"/>
          <p:cNvSpPr>
            <a:spLocks noChangeArrowheads="1"/>
          </p:cNvSpPr>
          <p:nvPr/>
        </p:nvSpPr>
        <p:spPr bwMode="auto">
          <a:xfrm>
            <a:off x="6896100" y="3797300"/>
            <a:ext cx="484188" cy="360363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L1</a:t>
            </a:r>
          </a:p>
        </p:txBody>
      </p:sp>
      <p:sp>
        <p:nvSpPr>
          <p:cNvPr id="46115" name="Text Box 49"/>
          <p:cNvSpPr txBox="1">
            <a:spLocks noChangeArrowheads="1"/>
          </p:cNvSpPr>
          <p:nvPr/>
        </p:nvSpPr>
        <p:spPr bwMode="auto">
          <a:xfrm>
            <a:off x="5610225" y="6226175"/>
            <a:ext cx="500063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L2</a:t>
            </a:r>
            <a:r>
              <a:rPr lang="zh-CN" altLang="en-US" sz="2000" b="1"/>
              <a:t>：</a:t>
            </a:r>
          </a:p>
        </p:txBody>
      </p:sp>
      <p:sp>
        <p:nvSpPr>
          <p:cNvPr id="46116" name="Text Box 49"/>
          <p:cNvSpPr txBox="1">
            <a:spLocks noChangeArrowheads="1"/>
          </p:cNvSpPr>
          <p:nvPr/>
        </p:nvSpPr>
        <p:spPr bwMode="auto">
          <a:xfrm>
            <a:off x="7110413" y="3297238"/>
            <a:ext cx="428625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L2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38952" name="Text Box 41"/>
          <p:cNvSpPr txBox="1">
            <a:spLocks noChangeArrowheads="1"/>
          </p:cNvSpPr>
          <p:nvPr/>
        </p:nvSpPr>
        <p:spPr bwMode="auto">
          <a:xfrm>
            <a:off x="214313" y="642938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cxExp2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214313" y="214312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cxExp3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642938" y="1571625"/>
            <a:ext cx="5715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cx1</a:t>
            </a:r>
            <a:r>
              <a:rPr lang="zh-CN" altLang="en-US" sz="2000" b="1" dirty="0"/>
              <a:t>：</a:t>
            </a: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652463" y="1931988"/>
            <a:ext cx="571500" cy="254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cx2</a:t>
            </a:r>
            <a:r>
              <a:rPr lang="zh-CN" altLang="en-US" sz="2000" b="1"/>
              <a:t>：</a:t>
            </a:r>
          </a:p>
        </p:txBody>
      </p:sp>
      <p:sp>
        <p:nvSpPr>
          <p:cNvPr id="64" name="Text Box 49"/>
          <p:cNvSpPr txBox="1">
            <a:spLocks noChangeArrowheads="1"/>
          </p:cNvSpPr>
          <p:nvPr/>
        </p:nvSpPr>
        <p:spPr bwMode="auto">
          <a:xfrm>
            <a:off x="642938" y="3714750"/>
            <a:ext cx="500062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L1</a:t>
            </a:r>
            <a:r>
              <a:rPr lang="zh-CN" altLang="en-US" sz="2000" b="1"/>
              <a:t>：</a:t>
            </a:r>
          </a:p>
        </p:txBody>
      </p:sp>
      <p:sp>
        <p:nvSpPr>
          <p:cNvPr id="65" name="Text Box 49"/>
          <p:cNvSpPr txBox="1">
            <a:spLocks noChangeArrowheads="1"/>
          </p:cNvSpPr>
          <p:nvPr/>
        </p:nvSpPr>
        <p:spPr bwMode="auto">
          <a:xfrm>
            <a:off x="1714500" y="1928813"/>
            <a:ext cx="357188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L1</a:t>
            </a:r>
            <a:endParaRPr lang="zh-CN" altLang="en-US" sz="2000" b="1"/>
          </a:p>
        </p:txBody>
      </p:sp>
      <p:sp>
        <p:nvSpPr>
          <p:cNvPr id="66" name="Text Box 49"/>
          <p:cNvSpPr txBox="1">
            <a:spLocks noChangeArrowheads="1"/>
          </p:cNvSpPr>
          <p:nvPr/>
        </p:nvSpPr>
        <p:spPr bwMode="auto">
          <a:xfrm>
            <a:off x="1785938" y="1571625"/>
            <a:ext cx="357187" cy="30797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L2</a:t>
            </a:r>
            <a:endParaRPr lang="zh-CN" altLang="en-US" sz="2000" b="1"/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642938" y="5214938"/>
            <a:ext cx="500062" cy="3238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L2: </a:t>
            </a: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42875" y="1785938"/>
            <a:ext cx="571500" cy="3571875"/>
            <a:chOff x="295" y="1480"/>
            <a:chExt cx="408" cy="1270"/>
          </a:xfrm>
        </p:grpSpPr>
        <p:sp>
          <p:nvSpPr>
            <p:cNvPr id="46131" name="Line 52"/>
            <p:cNvSpPr>
              <a:spLocks noChangeShapeType="1"/>
            </p:cNvSpPr>
            <p:nvPr/>
          </p:nvSpPr>
          <p:spPr bwMode="auto">
            <a:xfrm>
              <a:off x="295" y="1480"/>
              <a:ext cx="31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Line 53"/>
            <p:cNvSpPr>
              <a:spLocks noChangeShapeType="1"/>
            </p:cNvSpPr>
            <p:nvPr/>
          </p:nvSpPr>
          <p:spPr bwMode="auto">
            <a:xfrm>
              <a:off x="295" y="1480"/>
              <a:ext cx="0" cy="127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Line 54"/>
            <p:cNvSpPr>
              <a:spLocks noChangeShapeType="1"/>
            </p:cNvSpPr>
            <p:nvPr/>
          </p:nvSpPr>
          <p:spPr bwMode="auto">
            <a:xfrm>
              <a:off x="295" y="2750"/>
              <a:ext cx="40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847725" y="2082800"/>
            <a:ext cx="287338" cy="1714500"/>
            <a:chOff x="431" y="1253"/>
            <a:chExt cx="181" cy="2631"/>
          </a:xfrm>
        </p:grpSpPr>
        <p:sp>
          <p:nvSpPr>
            <p:cNvPr id="46128" name="Line 48"/>
            <p:cNvSpPr>
              <a:spLocks noChangeShapeType="1"/>
            </p:cNvSpPr>
            <p:nvPr/>
          </p:nvSpPr>
          <p:spPr bwMode="auto">
            <a:xfrm>
              <a:off x="431" y="1253"/>
              <a:ext cx="181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9" name="Line 50"/>
            <p:cNvSpPr>
              <a:spLocks noChangeShapeType="1"/>
            </p:cNvSpPr>
            <p:nvPr/>
          </p:nvSpPr>
          <p:spPr bwMode="auto">
            <a:xfrm>
              <a:off x="431" y="3884"/>
              <a:ext cx="181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0" name="Line 49"/>
            <p:cNvSpPr>
              <a:spLocks noChangeShapeType="1"/>
            </p:cNvSpPr>
            <p:nvPr/>
          </p:nvSpPr>
          <p:spPr bwMode="auto">
            <a:xfrm>
              <a:off x="431" y="1253"/>
              <a:ext cx="0" cy="26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6127" name="图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4546600"/>
            <a:ext cx="2066925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2214563" y="2286000"/>
            <a:ext cx="1655762" cy="2884488"/>
            <a:chOff x="4572000" y="3786190"/>
            <a:chExt cx="1655762" cy="2884487"/>
          </a:xfrm>
        </p:grpSpPr>
        <p:sp>
          <p:nvSpPr>
            <p:cNvPr id="46137" name="Line 56"/>
            <p:cNvSpPr>
              <a:spLocks noChangeShapeType="1"/>
            </p:cNvSpPr>
            <p:nvPr/>
          </p:nvSpPr>
          <p:spPr bwMode="auto">
            <a:xfrm>
              <a:off x="4786314" y="6643710"/>
              <a:ext cx="144000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8" name="Line 57"/>
            <p:cNvSpPr>
              <a:spLocks noChangeShapeType="1"/>
            </p:cNvSpPr>
            <p:nvPr/>
          </p:nvSpPr>
          <p:spPr bwMode="auto">
            <a:xfrm flipV="1">
              <a:off x="6227762" y="3786190"/>
              <a:ext cx="0" cy="28844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9" name="Line 58"/>
            <p:cNvSpPr>
              <a:spLocks noChangeShapeType="1"/>
            </p:cNvSpPr>
            <p:nvPr/>
          </p:nvSpPr>
          <p:spPr bwMode="auto">
            <a:xfrm flipH="1">
              <a:off x="4572000" y="3786190"/>
              <a:ext cx="16557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8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8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2" grpId="0"/>
      <p:bldP spid="38953" grpId="0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571500" y="928688"/>
            <a:ext cx="8072438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2. &lt;fun_declaration&gt; → </a:t>
            </a:r>
            <a:r>
              <a:rPr lang="en-US" altLang="zh-CN" sz="2400" b="1" i="1"/>
              <a:t>function</a:t>
            </a:r>
            <a:r>
              <a:rPr lang="en-US" altLang="zh-CN" sz="2400" b="1"/>
              <a:t> ID’(‘ ‘ )’&lt; function_body&gt;</a:t>
            </a:r>
            <a:endParaRPr lang="zh-CN" altLang="en-US" sz="2400"/>
          </a:p>
        </p:txBody>
      </p:sp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571500" y="1428750"/>
            <a:ext cx="8072438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3. &lt;main_declaration&gt;→main’(‘ ‘ )’ &lt; function_body&gt;</a:t>
            </a:r>
            <a:endParaRPr lang="zh-CN" altLang="en-US" sz="2400"/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142875" y="2000250"/>
            <a:ext cx="8858250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4. &lt;function_body&gt;→ ‘{‘ &lt;declaration_list&gt; &lt;statement_list&gt; ’}’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1714500" y="3143250"/>
            <a:ext cx="4429125" cy="585788"/>
          </a:xfrm>
          <a:prstGeom prst="rect">
            <a:avLst/>
          </a:prstGeom>
          <a:solidFill>
            <a:srgbClr val="D1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b="1"/>
              <a:t>function_body</a:t>
            </a:r>
            <a:r>
              <a:rPr lang="zh-CN" altLang="en-US" b="1"/>
              <a:t>（）中：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152400" y="4071938"/>
            <a:ext cx="8991600" cy="1428750"/>
          </a:xfrm>
          <a:prstGeom prst="rect">
            <a:avLst/>
          </a:prstGeom>
          <a:solidFill>
            <a:srgbClr val="D1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10000"/>
              </a:spcBef>
              <a:buFont typeface="Monotype Sorts" pitchFamily="2" charset="2"/>
              <a:buChar char="u"/>
            </a:pPr>
            <a:r>
              <a:rPr lang="zh-CN" altLang="en-US" b="1"/>
              <a:t>调用</a:t>
            </a:r>
            <a:r>
              <a:rPr lang="en-US" altLang="zh-CN" b="1"/>
              <a:t>declaration_list</a:t>
            </a:r>
            <a:r>
              <a:rPr lang="zh-CN" altLang="en-US" b="1"/>
              <a:t>（）之前（</a:t>
            </a:r>
            <a:r>
              <a:rPr lang="en-US" altLang="zh-CN" b="1"/>
              <a:t>230</a:t>
            </a:r>
            <a:r>
              <a:rPr lang="zh-CN" altLang="en-US" b="1"/>
              <a:t>）</a:t>
            </a:r>
            <a:endParaRPr lang="zh-CN" altLang="en-US">
              <a:solidFill>
                <a:schemeClr val="bg2"/>
              </a:solidFill>
            </a:endParaRPr>
          </a:p>
          <a:p>
            <a:pPr lvl="1" eaLnBrk="1" hangingPunct="1">
              <a:spcBef>
                <a:spcPct val="10000"/>
              </a:spcBef>
              <a:buFont typeface="Monotype Sorts" pitchFamily="2" charset="2"/>
              <a:buChar char="u"/>
            </a:pPr>
            <a:r>
              <a:rPr lang="zh-CN" altLang="en-US" b="1"/>
              <a:t>调用</a:t>
            </a:r>
            <a:r>
              <a:rPr lang="en-US" altLang="zh-CN" b="1"/>
              <a:t>statement_list</a:t>
            </a:r>
            <a:r>
              <a:rPr lang="zh-CN" altLang="en-US" b="1"/>
              <a:t>（）前后的操作：函数的进入和退出。（</a:t>
            </a:r>
            <a:r>
              <a:rPr lang="en-US" altLang="zh-CN" b="1"/>
              <a:t>237</a:t>
            </a:r>
            <a:r>
              <a:rPr lang="zh-CN" altLang="en-US" b="1"/>
              <a:t>、</a:t>
            </a:r>
            <a:r>
              <a:rPr lang="en-US" altLang="zh-CN" b="1"/>
              <a:t>248</a:t>
            </a:r>
            <a:r>
              <a:rPr lang="zh-CN" altLang="en-US" b="1"/>
              <a:t>）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5875" y="0"/>
            <a:ext cx="7215188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函数的进入、返回和调用指令</a:t>
            </a:r>
            <a:endParaRPr lang="en-US" altLang="zh-CN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613" y="-79375"/>
            <a:ext cx="5402262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中间代码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132138" y="1844675"/>
            <a:ext cx="57245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"/>
              </a:spcBef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中间代码则作为其间的交流媒介。</a:t>
            </a:r>
          </a:p>
          <a:p>
            <a:pPr eaLnBrk="1" hangingPunct="1">
              <a:spcBef>
                <a:spcPct val="5000"/>
              </a:spcBef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对于编译器的可移植性十分重要</a:t>
            </a:r>
            <a:endParaRPr lang="zh-CN" altLang="en-US" sz="2800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727075" y="1190625"/>
            <a:ext cx="1612900" cy="5191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</a:rPr>
              <a:t>词法分析</a:t>
            </a: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722313" y="2246313"/>
            <a:ext cx="1612900" cy="51911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</a:rPr>
              <a:t>语法分析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384175" y="3357563"/>
            <a:ext cx="2327275" cy="51911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</a:rPr>
              <a:t>中间代码生成</a:t>
            </a:r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741363" y="4484688"/>
            <a:ext cx="1612900" cy="51911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</a:rPr>
              <a:t>代码优化</a:t>
            </a:r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360363" y="5591175"/>
            <a:ext cx="2327275" cy="5191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</a:rPr>
              <a:t>目标代码生成</a:t>
            </a: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>
            <a:off x="1471613" y="674688"/>
            <a:ext cx="9525" cy="500062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1552575" y="4994275"/>
            <a:ext cx="0" cy="576263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1511300" y="1773238"/>
            <a:ext cx="9525" cy="500062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1511300" y="2781300"/>
            <a:ext cx="0" cy="573088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0" y="765175"/>
            <a:ext cx="2987675" cy="3889375"/>
          </a:xfrm>
          <a:prstGeom prst="rect">
            <a:avLst/>
          </a:prstGeom>
          <a:noFill/>
          <a:ln w="5715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0" y="4870450"/>
            <a:ext cx="2987675" cy="1404938"/>
          </a:xfrm>
          <a:prstGeom prst="rect">
            <a:avLst/>
          </a:prstGeom>
          <a:noFill/>
          <a:ln w="5715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H="1">
            <a:off x="1511300" y="3862388"/>
            <a:ext cx="0" cy="644525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2428875" y="1000125"/>
            <a:ext cx="6229350" cy="581025"/>
          </a:xfrm>
          <a:prstGeom prst="rect">
            <a:avLst/>
          </a:prstGeom>
          <a:solidFill>
            <a:srgbClr val="D9FFFF"/>
          </a:solidFill>
          <a:ln w="38100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前端：</a:t>
            </a:r>
            <a:r>
              <a:rPr lang="zh-CN" altLang="en-US" sz="2800" b="1" dirty="0"/>
              <a:t>与源语言有关与目标机无关的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357438" y="5572125"/>
            <a:ext cx="6786562" cy="585788"/>
          </a:xfrm>
          <a:prstGeom prst="rect">
            <a:avLst/>
          </a:prstGeom>
          <a:solidFill>
            <a:srgbClr val="D9FF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后端：</a:t>
            </a:r>
            <a:r>
              <a:rPr lang="zh-CN" altLang="en-US" sz="2800" b="1" dirty="0"/>
              <a:t>与目标机有关，与源语言无关的。</a:t>
            </a:r>
          </a:p>
        </p:txBody>
      </p:sp>
      <p:sp>
        <p:nvSpPr>
          <p:cNvPr id="39" name="Rectangle 23"/>
          <p:cNvSpPr txBox="1">
            <a:spLocks noChangeArrowheads="1"/>
          </p:cNvSpPr>
          <p:nvPr/>
        </p:nvSpPr>
        <p:spPr>
          <a:xfrm>
            <a:off x="2830513" y="3000375"/>
            <a:ext cx="6313487" cy="2433638"/>
          </a:xfrm>
          <a:prstGeom prst="rect">
            <a:avLst/>
          </a:prstGeom>
          <a:solidFill>
            <a:srgbClr val="FFFFCC"/>
          </a:solidFill>
        </p:spPr>
        <p:txBody>
          <a:bodyPr/>
          <a:lstStyle/>
          <a:p>
            <a:pPr marL="342900" indent="-34290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M</a:t>
            </a:r>
            <a:r>
              <a:rPr lang="zh-CN" altLang="en-US" sz="2800" b="1" kern="0" dirty="0">
                <a:latin typeface="+mn-lt"/>
                <a:ea typeface="+mn-ea"/>
              </a:rPr>
              <a:t>种高级语言、</a:t>
            </a:r>
            <a:r>
              <a:rPr lang="en-US" altLang="zh-CN" sz="2800" b="1" kern="0" dirty="0">
                <a:latin typeface="+mn-lt"/>
                <a:ea typeface="+mn-ea"/>
              </a:rPr>
              <a:t>N</a:t>
            </a:r>
            <a:r>
              <a:rPr lang="zh-CN" altLang="en-US" sz="2800" b="1" kern="0" dirty="0">
                <a:latin typeface="+mn-lt"/>
                <a:ea typeface="+mn-ea"/>
              </a:rPr>
              <a:t>种目标机器：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latin typeface="+mn-lt"/>
                <a:ea typeface="+mn-ea"/>
              </a:rPr>
              <a:t>先建立</a:t>
            </a:r>
            <a:r>
              <a:rPr lang="en-US" altLang="zh-CN" b="1" kern="0" dirty="0">
                <a:latin typeface="+mn-lt"/>
                <a:ea typeface="+mn-ea"/>
              </a:rPr>
              <a:t>M</a:t>
            </a:r>
            <a:r>
              <a:rPr lang="zh-CN" altLang="en-US" b="1" kern="0" dirty="0">
                <a:latin typeface="+mn-lt"/>
                <a:ea typeface="+mn-ea"/>
              </a:rPr>
              <a:t>套前端编译程序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b="1" kern="0" dirty="0">
                <a:latin typeface="+mn-lt"/>
                <a:ea typeface="+mn-ea"/>
              </a:rPr>
              <a:t>将</a:t>
            </a:r>
            <a:r>
              <a:rPr lang="en-US" altLang="zh-CN" b="1" kern="0" dirty="0">
                <a:latin typeface="+mn-lt"/>
                <a:ea typeface="+mn-ea"/>
              </a:rPr>
              <a:t>M</a:t>
            </a:r>
            <a:r>
              <a:rPr lang="zh-CN" altLang="en-US" b="1" kern="0" dirty="0">
                <a:latin typeface="+mn-lt"/>
                <a:ea typeface="+mn-ea"/>
              </a:rPr>
              <a:t>种高级语言翻译成相同的中间语言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latin typeface="+mn-lt"/>
                <a:ea typeface="+mn-ea"/>
              </a:rPr>
              <a:t>再建立</a:t>
            </a:r>
            <a:r>
              <a:rPr lang="en-US" altLang="zh-CN" b="1" kern="0" dirty="0">
                <a:latin typeface="+mn-lt"/>
                <a:ea typeface="+mn-ea"/>
              </a:rPr>
              <a:t>N</a:t>
            </a:r>
            <a:r>
              <a:rPr lang="zh-CN" altLang="en-US" b="1" kern="0" dirty="0">
                <a:latin typeface="+mn-lt"/>
                <a:ea typeface="+mn-ea"/>
              </a:rPr>
              <a:t>套后端翻译程序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b="1" kern="0" dirty="0">
                <a:latin typeface="+mn-lt"/>
                <a:ea typeface="+mn-ea"/>
              </a:rPr>
              <a:t>将中间语言翻译成</a:t>
            </a:r>
            <a:r>
              <a:rPr lang="en-US" altLang="zh-CN" b="1" kern="0" dirty="0">
                <a:latin typeface="+mn-lt"/>
                <a:ea typeface="+mn-ea"/>
              </a:rPr>
              <a:t>N</a:t>
            </a:r>
            <a:r>
              <a:rPr lang="zh-CN" altLang="en-US" b="1" kern="0" dirty="0">
                <a:latin typeface="+mn-lt"/>
                <a:ea typeface="+mn-ea"/>
              </a:rPr>
              <a:t>种机器的目标语言</a:t>
            </a:r>
          </a:p>
        </p:txBody>
      </p:sp>
      <p:sp>
        <p:nvSpPr>
          <p:cNvPr id="19" name="动作按钮: 前进或下一项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34" grpId="0" animBg="1"/>
      <p:bldP spid="35" grpId="0" animBg="1"/>
      <p:bldP spid="37" grpId="0" animBg="1" autoUpdateAnimBg="0"/>
      <p:bldP spid="38" grpId="0" animBg="1" autoUpdateAnimBg="0"/>
      <p:bldP spid="39" grpId="0" build="p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2"/>
          <p:cNvSpPr txBox="1">
            <a:spLocks noChangeArrowheads="1"/>
          </p:cNvSpPr>
          <p:nvPr/>
        </p:nvSpPr>
        <p:spPr bwMode="auto">
          <a:xfrm>
            <a:off x="1392238" y="85725"/>
            <a:ext cx="607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编译系统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4321175" y="1466850"/>
            <a:ext cx="381000" cy="439738"/>
          </a:xfrm>
          <a:prstGeom prst="downArrow">
            <a:avLst>
              <a:gd name="adj1" fmla="val 50000"/>
              <a:gd name="adj2" fmla="val 28854"/>
            </a:avLst>
          </a:prstGeom>
          <a:solidFill>
            <a:srgbClr val="FFFFFF"/>
          </a:solidFill>
          <a:ln w="0">
            <a:solidFill>
              <a:srgbClr val="00008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306763" y="2022475"/>
            <a:ext cx="2366962" cy="425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+mj-lt"/>
                <a:ea typeface="楷体_GB2312" pitchFamily="49" charset="-122"/>
              </a:rPr>
              <a:t>TEST </a:t>
            </a:r>
            <a:r>
              <a:rPr lang="zh-CN" altLang="en-US" b="1" dirty="0">
                <a:latin typeface="+mj-lt"/>
                <a:ea typeface="楷体_GB2312" pitchFamily="49" charset="-122"/>
              </a:rPr>
              <a:t>编译程序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332288" y="2625725"/>
            <a:ext cx="381000" cy="439738"/>
          </a:xfrm>
          <a:prstGeom prst="downArrow">
            <a:avLst>
              <a:gd name="adj1" fmla="val 50000"/>
              <a:gd name="adj2" fmla="val 28854"/>
            </a:avLst>
          </a:prstGeom>
          <a:solidFill>
            <a:srgbClr val="FFFFFF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3544888" y="3678238"/>
            <a:ext cx="1928812" cy="1000125"/>
            <a:chOff x="3503613" y="4429132"/>
            <a:chExt cx="1928812" cy="1000118"/>
          </a:xfrm>
        </p:grpSpPr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>
              <a:off x="4286248" y="4429132"/>
              <a:ext cx="381000" cy="439737"/>
            </a:xfrm>
            <a:prstGeom prst="downArrow">
              <a:avLst>
                <a:gd name="adj1" fmla="val 50000"/>
                <a:gd name="adj2" fmla="val 28854"/>
              </a:avLst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503613" y="5003803"/>
              <a:ext cx="1928812" cy="4254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b="1" dirty="0">
                  <a:latin typeface="+mj-lt"/>
                  <a:ea typeface="楷体_GB2312" pitchFamily="49" charset="-122"/>
                </a:rPr>
                <a:t>TEST</a:t>
              </a:r>
              <a:r>
                <a:rPr lang="zh-CN" altLang="en-US" b="1" dirty="0">
                  <a:latin typeface="+mj-lt"/>
                  <a:ea typeface="楷体_GB2312" pitchFamily="49" charset="-122"/>
                </a:rPr>
                <a:t>虚拟机</a:t>
              </a:r>
            </a:p>
          </p:txBody>
        </p:sp>
      </p:grpSp>
      <p:sp>
        <p:nvSpPr>
          <p:cNvPr id="8199" name="圆角矩形 10"/>
          <p:cNvSpPr>
            <a:spLocks noChangeArrowheads="1"/>
          </p:cNvSpPr>
          <p:nvPr/>
        </p:nvSpPr>
        <p:spPr bwMode="auto">
          <a:xfrm>
            <a:off x="3203575" y="908050"/>
            <a:ext cx="2571750" cy="500063"/>
          </a:xfrm>
          <a:prstGeom prst="roundRect">
            <a:avLst>
              <a:gd name="adj" fmla="val 47144"/>
            </a:avLst>
          </a:prstGeom>
          <a:solidFill>
            <a:srgbClr val="FFEB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楷体_GB2312" pitchFamily="49" charset="-122"/>
              </a:rPr>
              <a:t>TEST </a:t>
            </a:r>
            <a:r>
              <a:rPr kumimoji="0" lang="zh-CN" altLang="en-US" sz="2400" b="1">
                <a:latin typeface="Arial" panose="020B0604020202020204" pitchFamily="34" charset="0"/>
                <a:ea typeface="楷体_GB2312" pitchFamily="49" charset="-122"/>
              </a:rPr>
              <a:t>源程序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" name="圆角矩形 11"/>
          <p:cNvSpPr>
            <a:spLocks noChangeArrowheads="1"/>
          </p:cNvSpPr>
          <p:nvPr/>
        </p:nvSpPr>
        <p:spPr bwMode="auto">
          <a:xfrm>
            <a:off x="3203575" y="3063875"/>
            <a:ext cx="2571750" cy="500063"/>
          </a:xfrm>
          <a:prstGeom prst="roundRect">
            <a:avLst>
              <a:gd name="adj" fmla="val 47144"/>
            </a:avLst>
          </a:prstGeom>
          <a:solidFill>
            <a:srgbClr val="FFEB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楷体_GB2312" pitchFamily="49" charset="-122"/>
              </a:rPr>
              <a:t>TEST </a:t>
            </a:r>
            <a:r>
              <a:rPr kumimoji="0" lang="zh-CN" altLang="en-US" sz="2400" b="1">
                <a:latin typeface="Arial" panose="020B0604020202020204" pitchFamily="34" charset="0"/>
                <a:ea typeface="楷体_GB2312" pitchFamily="49" charset="-122"/>
              </a:rPr>
              <a:t>中间代码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1060450" y="4265613"/>
            <a:ext cx="2495550" cy="500062"/>
            <a:chOff x="1000125" y="5000625"/>
            <a:chExt cx="2495550" cy="500063"/>
          </a:xfrm>
        </p:grpSpPr>
        <p:sp>
          <p:nvSpPr>
            <p:cNvPr id="8207" name="AutoShape 19"/>
            <p:cNvSpPr>
              <a:spLocks noChangeArrowheads="1"/>
            </p:cNvSpPr>
            <p:nvPr/>
          </p:nvSpPr>
          <p:spPr bwMode="auto">
            <a:xfrm>
              <a:off x="2198688" y="5083175"/>
              <a:ext cx="1296987" cy="360363"/>
            </a:xfrm>
            <a:prstGeom prst="notchedRightArrow">
              <a:avLst>
                <a:gd name="adj1" fmla="val 50000"/>
                <a:gd name="adj2" fmla="val 89978"/>
              </a:avLst>
            </a:prstGeom>
            <a:solidFill>
              <a:srgbClr val="FFFFFF"/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000125" y="5000625"/>
              <a:ext cx="1000125" cy="500063"/>
            </a:xfrm>
            <a:prstGeom prst="roundRect">
              <a:avLst>
                <a:gd name="adj" fmla="val 4714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b="1" dirty="0">
                  <a:latin typeface="Arial" pitchFamily="34" charset="0"/>
                  <a:ea typeface="楷体_GB2312" pitchFamily="49" charset="-122"/>
                </a:rPr>
                <a:t>输入</a:t>
              </a:r>
            </a:p>
          </p:txBody>
        </p:sp>
      </p:grpSp>
      <p:grpSp>
        <p:nvGrpSpPr>
          <p:cNvPr id="4" name="组合 26"/>
          <p:cNvGrpSpPr>
            <a:grpSpLocks/>
          </p:cNvGrpSpPr>
          <p:nvPr/>
        </p:nvGrpSpPr>
        <p:grpSpPr bwMode="auto">
          <a:xfrm>
            <a:off x="5499100" y="4265613"/>
            <a:ext cx="2347913" cy="500062"/>
            <a:chOff x="5438775" y="5000625"/>
            <a:chExt cx="2347913" cy="500063"/>
          </a:xfrm>
        </p:grpSpPr>
        <p:sp>
          <p:nvSpPr>
            <p:cNvPr id="8205" name="AutoShape 21"/>
            <p:cNvSpPr>
              <a:spLocks noChangeArrowheads="1"/>
            </p:cNvSpPr>
            <p:nvPr/>
          </p:nvSpPr>
          <p:spPr bwMode="auto">
            <a:xfrm>
              <a:off x="5438775" y="5081588"/>
              <a:ext cx="1296988" cy="360362"/>
            </a:xfrm>
            <a:prstGeom prst="notchedRightArrow">
              <a:avLst>
                <a:gd name="adj1" fmla="val 50000"/>
                <a:gd name="adj2" fmla="val 89978"/>
              </a:avLst>
            </a:prstGeom>
            <a:solidFill>
              <a:srgbClr val="FFFF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6786563" y="5000625"/>
              <a:ext cx="1000125" cy="500063"/>
            </a:xfrm>
            <a:prstGeom prst="roundRect">
              <a:avLst>
                <a:gd name="adj" fmla="val 4714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b="1" dirty="0">
                  <a:latin typeface="Arial" pitchFamily="34" charset="0"/>
                  <a:ea typeface="楷体_GB2312" pitchFamily="49" charset="-122"/>
                </a:rPr>
                <a:t>输出</a:t>
              </a:r>
            </a:p>
          </p:txBody>
        </p:sp>
      </p:grp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60325" y="4943475"/>
            <a:ext cx="8915400" cy="1600438"/>
          </a:xfrm>
          <a:prstGeom prst="rect">
            <a:avLst/>
          </a:prstGeom>
          <a:solidFill>
            <a:srgbClr val="37C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zh-CN" b="1" dirty="0"/>
              <a:t>TEST</a:t>
            </a:r>
            <a:r>
              <a:rPr lang="zh-CN" altLang="en-US" b="1" dirty="0"/>
              <a:t>机的虚拟（附录</a:t>
            </a:r>
            <a:r>
              <a:rPr lang="en-US" altLang="zh-CN" b="1" dirty="0"/>
              <a:t>E</a:t>
            </a:r>
            <a:r>
              <a:rPr lang="zh-CN" altLang="en-US" b="1" dirty="0"/>
              <a:t>）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zh-CN" altLang="en-US" sz="2800" b="1" dirty="0"/>
              <a:t>直接从一个文件中读取中间代码并执行，</a:t>
            </a:r>
            <a:endParaRPr lang="en-US" altLang="zh-CN" sz="2800" b="1" dirty="0"/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zh-CN" altLang="en-US" sz="2800" b="1" dirty="0"/>
              <a:t>避免了由汇编语言翻译为机器代码的过程。</a:t>
            </a:r>
            <a:endParaRPr lang="en-US" altLang="zh-CN" sz="2800" b="1" dirty="0"/>
          </a:p>
        </p:txBody>
      </p:sp>
      <p:sp>
        <p:nvSpPr>
          <p:cNvPr id="18" name="动作按钮: 前进或下一项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3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377211" y="34586"/>
            <a:ext cx="4724400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楷体_GB2312" pitchFamily="49" charset="-122"/>
              </a:rPr>
              <a:t>逆波兰表示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52862" y="128871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7CB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3852862" y="189831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7CB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867150" y="2479336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7CB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852862" y="3012736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7CB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428750" y="653711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ea typeface="楷体_GB2312" pitchFamily="49" charset="-122"/>
              </a:rPr>
              <a:t>运算对象在前，运算符号在后。</a:t>
            </a:r>
          </a:p>
        </p:txBody>
      </p:sp>
      <p:sp>
        <p:nvSpPr>
          <p:cNvPr id="1046536" name="Text Box 8"/>
          <p:cNvSpPr txBox="1">
            <a:spLocks noChangeArrowheads="1"/>
          </p:cNvSpPr>
          <p:nvPr/>
        </p:nvSpPr>
        <p:spPr bwMode="auto">
          <a:xfrm>
            <a:off x="5000625" y="1225211"/>
            <a:ext cx="2159000" cy="2332037"/>
          </a:xfrm>
          <a:prstGeom prst="rect">
            <a:avLst/>
          </a:prstGeom>
          <a:solidFill>
            <a:srgbClr val="37C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Tahoma" panose="020B0604030504040204" pitchFamily="34" charset="0"/>
              </a:rPr>
              <a:t>ab+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Tahoma" panose="020B0604030504040204" pitchFamily="34" charset="0"/>
              </a:rPr>
              <a:t>abc*+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Tahoma" panose="020B0604030504040204" pitchFamily="34" charset="0"/>
              </a:rPr>
              <a:t>a-b+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Tahoma" panose="020B0604030504040204" pitchFamily="34" charset="0"/>
              </a:rPr>
              <a:t>ac*bd*+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2119312" y="1225211"/>
            <a:ext cx="1627188" cy="24590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0" tIns="10800" rIns="36000" bIns="10800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en-US" altLang="zh-CN" sz="3200" dirty="0">
                <a:latin typeface="Tahoma" pitchFamily="34" charset="0"/>
              </a:rPr>
              <a:t>a+b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en-US" altLang="zh-CN" sz="3200" dirty="0">
                <a:latin typeface="Tahoma" pitchFamily="34" charset="0"/>
              </a:rPr>
              <a:t>a+b*c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en-US" altLang="zh-CN" sz="3200" dirty="0">
                <a:latin typeface="Tahoma" pitchFamily="34" charset="0"/>
              </a:rPr>
              <a:t>-a+b 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defRPr/>
            </a:pPr>
            <a:r>
              <a:rPr lang="en-US" altLang="zh-CN" sz="3200" dirty="0">
                <a:latin typeface="Tahoma" pitchFamily="34" charset="0"/>
              </a:rPr>
              <a:t>a*c+b*d</a:t>
            </a:r>
          </a:p>
        </p:txBody>
      </p:sp>
      <p:sp>
        <p:nvSpPr>
          <p:cNvPr id="1046542" name="Rectangle 14"/>
          <p:cNvSpPr>
            <a:spLocks noChangeArrowheads="1"/>
          </p:cNvSpPr>
          <p:nvPr/>
        </p:nvSpPr>
        <p:spPr bwMode="auto">
          <a:xfrm>
            <a:off x="500062" y="4225586"/>
            <a:ext cx="1000125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特点</a:t>
            </a:r>
          </a:p>
        </p:txBody>
      </p:sp>
      <p:sp>
        <p:nvSpPr>
          <p:cNvPr id="1046543" name="Text Box 15"/>
          <p:cNvSpPr txBox="1">
            <a:spLocks noChangeArrowheads="1"/>
          </p:cNvSpPr>
          <p:nvPr/>
        </p:nvSpPr>
        <p:spPr bwMode="auto">
          <a:xfrm>
            <a:off x="1057275" y="4733586"/>
            <a:ext cx="7467600" cy="1354137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、运算对象出现的顺序和原有顺序（从左到右）相同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、运算符按实际计算顺序（从左到右）出现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、运算符紧跟在运算对象的后面出现，且没有括号</a:t>
            </a:r>
          </a:p>
        </p:txBody>
      </p:sp>
      <p:sp>
        <p:nvSpPr>
          <p:cNvPr id="1046544" name="Rectangle 16"/>
          <p:cNvSpPr>
            <a:spLocks noChangeArrowheads="1"/>
          </p:cNvSpPr>
          <p:nvPr/>
        </p:nvSpPr>
        <p:spPr bwMode="auto">
          <a:xfrm>
            <a:off x="2030412" y="6011523"/>
            <a:ext cx="4319588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优点：简明、便于计值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726830"/>
            <a:ext cx="5000625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latin typeface="Tahoma" pitchFamily="34" charset="0"/>
              </a:rPr>
              <a:t>A + B * ( C - D ) + E / ( C - D )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214937" y="3796961"/>
            <a:ext cx="3821113" cy="461962"/>
          </a:xfrm>
          <a:prstGeom prst="rect">
            <a:avLst/>
          </a:prstGeom>
          <a:solidFill>
            <a:srgbClr val="37C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A B C D - * + E C D </a:t>
            </a:r>
            <a:r>
              <a:rPr lang="en-US" altLang="zh-CN" sz="2400" b="1"/>
              <a:t>–</a:t>
            </a:r>
            <a:r>
              <a:rPr lang="en-US" altLang="zh-CN" sz="2400" b="1">
                <a:latin typeface="Tahoma" panose="020B0604030504040204" pitchFamily="34" charset="0"/>
              </a:rPr>
              <a:t>/ +</a:t>
            </a:r>
          </a:p>
        </p:txBody>
      </p:sp>
      <p:sp>
        <p:nvSpPr>
          <p:cNvPr id="18" name="动作按钮: 前进或下一项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60400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65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6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6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6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65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65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6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6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6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6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6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6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6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6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6" grpId="0" build="p" animBg="1"/>
      <p:bldP spid="1046542" grpId="0" animBg="1" autoUpdateAnimBg="0"/>
      <p:bldP spid="1046543" grpId="0" build="p" animBg="1" autoUpdateAnimBg="0"/>
      <p:bldP spid="1046544" grpId="0" animBg="1" autoUpdateAnimBg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115888"/>
            <a:ext cx="3725862" cy="6016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楷体_GB2312" pitchFamily="49" charset="-122"/>
              </a:rPr>
              <a:t>三元式表示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313" y="3430588"/>
            <a:ext cx="3306762" cy="2362200"/>
          </a:xfrm>
          <a:solidFill>
            <a:srgbClr val="37CBFF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800" b="1"/>
              <a:t>(1)  (*,   a,      c)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/>
              <a:t>(2)  (*,   b,     d)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/>
              <a:t>(3)  (+,  (1), (2))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/>
              <a:t>(4)  (:=, (3),   a)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142875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(</a:t>
            </a:r>
            <a:r>
              <a:rPr lang="zh-CN" altLang="en-US" sz="2800" b="1">
                <a:latin typeface="Tahoma" panose="020B0604030504040204" pitchFamily="34" charset="0"/>
              </a:rPr>
              <a:t>算符</a:t>
            </a:r>
            <a:r>
              <a:rPr lang="en-US" altLang="zh-CN" sz="2800" b="1"/>
              <a:t>op</a:t>
            </a:r>
            <a:r>
              <a:rPr lang="zh-CN" altLang="en-US" sz="2800" b="1">
                <a:latin typeface="Tahoma" panose="020B0604030504040204" pitchFamily="34" charset="0"/>
              </a:rPr>
              <a:t>，第一运算对象</a:t>
            </a:r>
            <a:r>
              <a:rPr lang="en-US" altLang="zh-CN" sz="2800" b="1"/>
              <a:t>arg1</a:t>
            </a:r>
            <a:r>
              <a:rPr lang="zh-CN" altLang="en-US" sz="2800" b="1">
                <a:latin typeface="Tahoma" panose="020B0604030504040204" pitchFamily="34" charset="0"/>
              </a:rPr>
              <a:t>，第二运算对象</a:t>
            </a:r>
            <a:r>
              <a:rPr lang="en-US" altLang="zh-CN" sz="2800" b="1"/>
              <a:t>arg2</a:t>
            </a:r>
            <a:r>
              <a:rPr lang="en-US" altLang="zh-CN" sz="2800">
                <a:latin typeface="Tahoma" panose="020B0604030504040204" pitchFamily="34" charset="0"/>
              </a:rPr>
              <a:t>)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47557" name="Rectangle 5"/>
          <p:cNvSpPr>
            <a:spLocks noChangeArrowheads="1"/>
          </p:cNvSpPr>
          <p:nvPr/>
        </p:nvSpPr>
        <p:spPr bwMode="auto">
          <a:xfrm>
            <a:off x="2286000" y="2500313"/>
            <a:ext cx="3786188" cy="5794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ahoma" pitchFamily="34" charset="0"/>
              </a:rPr>
              <a:t>a:=a*c+b*d</a:t>
            </a:r>
          </a:p>
        </p:txBody>
      </p:sp>
      <p:sp>
        <p:nvSpPr>
          <p:cNvPr id="8" name="动作按钮: 前进或下一项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 build="p" autoUpdateAnimBg="0"/>
      <p:bldP spid="1047557" grpId="0" animBg="1" autoUpdateAnimBg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84138"/>
            <a:ext cx="5402262" cy="6016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楷体_GB2312" pitchFamily="49" charset="-122"/>
              </a:rPr>
              <a:t>四元式表示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863" y="3573016"/>
            <a:ext cx="3121025" cy="2286000"/>
          </a:xfrm>
          <a:solidFill>
            <a:srgbClr val="37CBFF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800" b="1"/>
              <a:t>(1) (*,   a,  c,  t1)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/>
              <a:t>(2) (*,   b,  d,  t2)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/>
              <a:t>(3) (+,  t1, t2,  t3)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/>
              <a:t>(4) (:=, t3, --,   a)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6213" y="1310829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(</a:t>
            </a:r>
            <a:r>
              <a:rPr lang="zh-CN" altLang="en-US" sz="2800" b="1">
                <a:latin typeface="Tahoma" panose="020B0604030504040204" pitchFamily="34" charset="0"/>
              </a:rPr>
              <a:t>算符</a:t>
            </a:r>
            <a:r>
              <a:rPr lang="en-US" altLang="zh-CN" sz="2800" b="1"/>
              <a:t>op</a:t>
            </a:r>
            <a:r>
              <a:rPr lang="zh-CN" altLang="en-US" sz="2800" b="1">
                <a:latin typeface="Tahoma" panose="020B0604030504040204" pitchFamily="34" charset="0"/>
              </a:rPr>
              <a:t>，第一运算对象</a:t>
            </a:r>
            <a:r>
              <a:rPr lang="en-US" altLang="zh-CN" sz="2800" b="1"/>
              <a:t>arg1</a:t>
            </a:r>
            <a:r>
              <a:rPr lang="zh-CN" altLang="en-US" sz="2800" b="1">
                <a:latin typeface="Tahoma" panose="020B0604030504040204" pitchFamily="34" charset="0"/>
              </a:rPr>
              <a:t>，第二运算对象</a:t>
            </a:r>
            <a:r>
              <a:rPr lang="en-US" altLang="zh-CN" sz="2800" b="1"/>
              <a:t>arg2</a:t>
            </a:r>
            <a:r>
              <a:rPr lang="zh-CN" altLang="en-US" sz="2800" b="1">
                <a:latin typeface="Tahoma" panose="020B0604030504040204" pitchFamily="34" charset="0"/>
              </a:rPr>
              <a:t>，运算结果</a:t>
            </a:r>
            <a:r>
              <a:rPr lang="en-US" altLang="zh-CN" sz="2800" b="1"/>
              <a:t>result</a:t>
            </a:r>
            <a:r>
              <a:rPr lang="en-US" altLang="zh-CN" sz="2800" b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919676" y="2596704"/>
            <a:ext cx="2728912" cy="5794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ahoma" pitchFamily="34" charset="0"/>
              </a:rPr>
              <a:t>a:=a*c+b*d</a:t>
            </a:r>
          </a:p>
        </p:txBody>
      </p:sp>
      <p:sp>
        <p:nvSpPr>
          <p:cNvPr id="8" name="动作按钮: 前进或下一项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9" grpId="0" build="p" autoUpdateAnimBg="0"/>
      <p:bldP spid="1048581" grpId="0" animBg="1" autoUpdateAnimBg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178026"/>
            <a:ext cx="4248150" cy="2879725"/>
          </a:xfrm>
          <a:solidFill>
            <a:srgbClr val="3333FF"/>
          </a:solidFill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(1) if  a&lt;b    goto   </a:t>
            </a:r>
            <a:r>
              <a:rPr lang="en-US" altLang="zh-CN" sz="2800" b="1">
                <a:solidFill>
                  <a:srgbClr val="FFFF00"/>
                </a:solidFill>
              </a:rPr>
              <a:t>E.true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(2) goto  (3)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(3) if  c&lt;d   goto  (5)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(4) goto   </a:t>
            </a:r>
            <a:r>
              <a:rPr lang="en-US" altLang="zh-CN" sz="2800" b="1">
                <a:solidFill>
                  <a:srgbClr val="78F731"/>
                </a:solidFill>
              </a:rPr>
              <a:t>E.false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(5) if  e&gt;f  goto  </a:t>
            </a:r>
            <a:r>
              <a:rPr lang="en-US" altLang="zh-CN" sz="2800" b="1">
                <a:solidFill>
                  <a:srgbClr val="FFFF00"/>
                </a:solidFill>
              </a:rPr>
              <a:t>E.true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(6) goto   </a:t>
            </a:r>
            <a:r>
              <a:rPr lang="en-US" altLang="zh-CN" sz="2800" b="1">
                <a:solidFill>
                  <a:srgbClr val="78F731"/>
                </a:solidFill>
              </a:rPr>
              <a:t>E.false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0" y="620688"/>
            <a:ext cx="9144000" cy="495300"/>
          </a:xfrm>
          <a:prstGeom prst="rect">
            <a:avLst/>
          </a:prstGeom>
          <a:solidFill>
            <a:srgbClr val="F7D4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800" b="1"/>
              <a:t>[</a:t>
            </a:r>
            <a:r>
              <a:rPr lang="zh-CN" altLang="en-US" sz="2800" b="1"/>
              <a:t>例</a:t>
            </a:r>
            <a:r>
              <a:rPr lang="en-US" altLang="zh-CN" sz="2800" b="1"/>
              <a:t>] </a:t>
            </a:r>
            <a:r>
              <a:rPr lang="zh-CN" altLang="en-US" sz="2800" b="1"/>
              <a:t>布尔表达式 </a:t>
            </a:r>
            <a:r>
              <a:rPr lang="en-US" altLang="zh-CN" sz="2800" b="1">
                <a:solidFill>
                  <a:srgbClr val="FF00FF"/>
                </a:solidFill>
              </a:rPr>
              <a:t>a&lt;b  or    c&lt;d  and  e&gt;f</a:t>
            </a:r>
            <a:r>
              <a:rPr lang="zh-CN" altLang="en-US" sz="2800" b="1"/>
              <a:t>　的翻译  </a:t>
            </a:r>
            <a:r>
              <a:rPr lang="zh-CN" altLang="en-US" sz="2800"/>
              <a:t>　　　</a:t>
            </a:r>
          </a:p>
        </p:txBody>
      </p:sp>
      <p:sp>
        <p:nvSpPr>
          <p:cNvPr id="1092615" name="AutoShape 7"/>
          <p:cNvSpPr>
            <a:spLocks/>
          </p:cNvSpPr>
          <p:nvPr/>
        </p:nvSpPr>
        <p:spPr bwMode="auto">
          <a:xfrm>
            <a:off x="4719638" y="1298551"/>
            <a:ext cx="4067175" cy="474662"/>
          </a:xfrm>
          <a:prstGeom prst="borderCallout1">
            <a:avLst>
              <a:gd name="adj1" fmla="val 24079"/>
              <a:gd name="adj2" fmla="val -2037"/>
              <a:gd name="adj3" fmla="val 229097"/>
              <a:gd name="adj4" fmla="val -36671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2800" b="1"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出口转移目标</a:t>
            </a:r>
          </a:p>
        </p:txBody>
      </p:sp>
      <p:sp>
        <p:nvSpPr>
          <p:cNvPr id="1092616" name="AutoShape 8"/>
          <p:cNvSpPr>
            <a:spLocks/>
          </p:cNvSpPr>
          <p:nvPr/>
        </p:nvSpPr>
        <p:spPr bwMode="auto">
          <a:xfrm>
            <a:off x="4143375" y="2666976"/>
            <a:ext cx="4100513" cy="454025"/>
          </a:xfrm>
          <a:prstGeom prst="borderCallout1">
            <a:avLst>
              <a:gd name="adj1" fmla="val 28458"/>
              <a:gd name="adj2" fmla="val -1856"/>
              <a:gd name="adj3" fmla="val 285375"/>
              <a:gd name="adj4" fmla="val -33759"/>
            </a:avLst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2800" b="1"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出口转移目标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1188" y="5895951"/>
            <a:ext cx="80279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转移地址在产生中间代码时无法确定，需要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回填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4619" y="28162"/>
            <a:ext cx="9144000" cy="457200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楷体_GB2312" pitchFamily="49" charset="-122"/>
              </a:rPr>
              <a:t>拉链和返填</a:t>
            </a:r>
          </a:p>
        </p:txBody>
      </p:sp>
      <p:sp>
        <p:nvSpPr>
          <p:cNvPr id="10" name="动作按钮: 前进或下一项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5075" y="6597650"/>
            <a:ext cx="288925" cy="254000"/>
          </a:xfrm>
          <a:prstGeom prst="actionButtonForwardNex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26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9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9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0" grpId="0" build="p" animBg="1"/>
      <p:bldP spid="1092615" grpId="0" animBg="1"/>
      <p:bldP spid="1092616" grpId="0" animBg="1"/>
      <p:bldP spid="7" grpId="0"/>
      <p:bldP spid="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4258</Words>
  <Application>Microsoft Office PowerPoint</Application>
  <PresentationFormat>全屏显示(4:3)</PresentationFormat>
  <Paragraphs>652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Monotype Sorts</vt:lpstr>
      <vt:lpstr>楷体_GB2312</vt:lpstr>
      <vt:lpstr>宋体</vt:lpstr>
      <vt:lpstr>Arial</vt:lpstr>
      <vt:lpstr>Tahoma</vt:lpstr>
      <vt:lpstr>Times New Roman</vt:lpstr>
      <vt:lpstr>Wingdings</vt:lpstr>
      <vt:lpstr>默认设计模板</vt:lpstr>
      <vt:lpstr>第9章 语义分析中间代码生成 </vt:lpstr>
      <vt:lpstr>PowerPoint 演示文稿</vt:lpstr>
      <vt:lpstr>9.1 中间代码 </vt:lpstr>
      <vt:lpstr>PowerPoint 演示文稿</vt:lpstr>
      <vt:lpstr>PowerPoint 演示文稿</vt:lpstr>
      <vt:lpstr>逆波兰表示</vt:lpstr>
      <vt:lpstr>三元式表示</vt:lpstr>
      <vt:lpstr>四元式表示</vt:lpstr>
      <vt:lpstr>拉链和返填</vt:lpstr>
      <vt:lpstr>PowerPoint 演示文稿</vt:lpstr>
      <vt:lpstr>PowerPoint 演示文稿</vt:lpstr>
      <vt:lpstr>PowerPoint 演示文稿</vt:lpstr>
      <vt:lpstr>9.2 Test 抽象机代码</vt:lpstr>
      <vt:lpstr>TEST 抽象机指令</vt:lpstr>
      <vt:lpstr>PowerPoint 演示文稿</vt:lpstr>
      <vt:lpstr>9.3 声明的处理 </vt:lpstr>
      <vt:lpstr>符号表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9.4.1 中间代码的数据结构</vt:lpstr>
      <vt:lpstr>9.4.2  表达式语句 </vt:lpstr>
      <vt:lpstr>表达式语句 </vt:lpstr>
      <vt:lpstr>PowerPoint 演示文稿</vt:lpstr>
      <vt:lpstr>9.4.3  write 语句 </vt:lpstr>
      <vt:lpstr>9.4.4  read 语句 </vt:lpstr>
      <vt:lpstr>9.4.5   if 语句 </vt:lpstr>
      <vt:lpstr>PowerPoint 演示文稿</vt:lpstr>
      <vt:lpstr>if 语句</vt:lpstr>
      <vt:lpstr>9.4.6  while 语句 </vt:lpstr>
      <vt:lpstr>PowerPoint 演示文稿</vt:lpstr>
      <vt:lpstr>PowerPoint 演示文稿</vt:lpstr>
      <vt:lpstr>9.4.7 for 循环语句 </vt:lpstr>
      <vt:lpstr>PowerPoint 演示文稿</vt:lpstr>
      <vt:lpstr>PowerPoint 演示文稿</vt:lpstr>
    </vt:vector>
  </TitlesOfParts>
  <Company>by1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语义分析和代码生成 </dc:title>
  <dc:creator>by</dc:creator>
  <cp:lastModifiedBy>胡 聿鑫</cp:lastModifiedBy>
  <cp:revision>546</cp:revision>
  <dcterms:created xsi:type="dcterms:W3CDTF">2005-03-27T07:47:11Z</dcterms:created>
  <dcterms:modified xsi:type="dcterms:W3CDTF">2021-12-01T13:35:23Z</dcterms:modified>
</cp:coreProperties>
</file>