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57" r:id="rId3"/>
    <p:sldId id="272" r:id="rId5"/>
    <p:sldId id="305" r:id="rId6"/>
    <p:sldId id="273" r:id="rId7"/>
    <p:sldId id="274" r:id="rId8"/>
    <p:sldId id="275" r:id="rId9"/>
    <p:sldId id="276" r:id="rId10"/>
    <p:sldId id="277" r:id="rId11"/>
    <p:sldId id="278" r:id="rId12"/>
    <p:sldId id="300" r:id="rId13"/>
    <p:sldId id="301" r:id="rId14"/>
    <p:sldId id="302" r:id="rId15"/>
    <p:sldId id="303" r:id="rId16"/>
    <p:sldId id="304" r:id="rId17"/>
    <p:sldId id="306" r:id="rId18"/>
    <p:sldId id="279" r:id="rId19"/>
    <p:sldId id="280" r:id="rId20"/>
    <p:sldId id="281" r:id="rId21"/>
    <p:sldId id="282" r:id="rId22"/>
    <p:sldId id="307" r:id="rId23"/>
    <p:sldId id="283" r:id="rId24"/>
    <p:sldId id="284" r:id="rId25"/>
    <p:sldId id="285" r:id="rId26"/>
    <p:sldId id="286" r:id="rId27"/>
    <p:sldId id="308" r:id="rId28"/>
    <p:sldId id="287" r:id="rId29"/>
    <p:sldId id="288" r:id="rId30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280" autoAdjust="0"/>
  </p:normalViewPr>
  <p:slideViewPr>
    <p:cSldViewPr>
      <p:cViewPr varScale="1">
        <p:scale>
          <a:sx n="82" d="100"/>
          <a:sy n="82" d="100"/>
        </p:scale>
        <p:origin x="96" y="17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D6AC307-9A4E-426E-95C8-F52C81CF89B7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9C567D4A-04CB-4EDF-8FB1-342A02FC8EC5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rtl="0"/>
            <a:r>
              <a:rPr lang="zh-CN" altLang="en-US" dirty="0"/>
              <a:t>第二级</a:t>
            </a:r>
            <a:endParaRPr lang="zh-CN" altLang="en-US" dirty="0"/>
          </a:p>
          <a:p>
            <a:pPr lvl="2" rtl="0"/>
            <a:r>
              <a:rPr lang="zh-CN" altLang="en-US" dirty="0"/>
              <a:t>第三级</a:t>
            </a:r>
            <a:endParaRPr lang="zh-CN" altLang="en-US" dirty="0"/>
          </a:p>
          <a:p>
            <a:pPr lvl="3" rtl="0"/>
            <a:r>
              <a:rPr lang="zh-CN" altLang="en-US" dirty="0"/>
              <a:t>第四级</a:t>
            </a:r>
            <a:endParaRPr lang="zh-CN" altLang="en-US" dirty="0"/>
          </a:p>
          <a:p>
            <a:pPr lvl="4" rtl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3D6AC307-9A4E-426E-95C8-F52C81CF89B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9C567D4A-04CB-4EDF-8FB1-342A02FC8EC5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4111F9-5C57-4623-99A8-18190392944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Image" r:id="rId3" imgW="790575" imgH="800100" progId="Photoshop.Image.9">
                  <p:embed/>
                </p:oleObj>
              </mc:Choice>
              <mc:Fallback>
                <p:oleObj name="Image" r:id="rId3" imgW="790575" imgH="800100" progId="Photoshop.Image.9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marL="1600200" algn="l" rtl="0">
              <a:defRPr/>
            </a:lvl6pPr>
            <a:lvl7pPr marL="1874520" algn="l" rtl="0">
              <a:defRPr/>
            </a:lvl7pPr>
            <a:lvl8pPr marL="2148840" algn="l" rtl="0">
              <a:defRPr/>
            </a:lvl8pPr>
            <a:lvl9pPr marL="2423160"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41ECF2E2-BD61-495B-96F4-3E4D6638FA4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DEEDE603-9836-44AF-B60C-0D32FC94055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B6D6324-D6E1-4361-840C-AFD324E8DE2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Image" r:id="rId2" imgW="790575" imgH="800100" progId="Photoshop.Image.9">
                  <p:embed/>
                </p:oleObj>
              </mc:Choice>
              <mc:Fallback>
                <p:oleObj name="Image" r:id="rId2" imgW="790575" imgH="800100" progId="Photoshop.Image.9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93813" y="4876800"/>
            <a:ext cx="8458201" cy="1143000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55B4BA9F-6607-4DF4-83A0-720CFF1F75F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Image" r:id="rId3" imgW="790575" imgH="800100" progId="Photoshop.Image.9">
                  <p:embed/>
                </p:oleObj>
              </mc:Choice>
              <mc:Fallback>
                <p:oleObj name="Image" r:id="rId3" imgW="790575" imgH="800100" progId="Photoshop.Image.9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9DCB5994-13D6-44A4-A45F-84B2984A08F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753520-0FC2-4366-A01D-A16346380C3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801F4328-2F09-4436-A1E0-EF4F2AD9324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770811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B7DFAF75-A946-4F40-AF19-416AABC467D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770812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vmlDrawing" Target="../drawings/vmlDrawing4.vml"/><Relationship Id="rId15" Type="http://schemas.openxmlformats.org/officeDocument/2006/relationships/oleObject" Target="../embeddings/oleObject5.bin"/><Relationship Id="rId14" Type="http://schemas.openxmlformats.org/officeDocument/2006/relationships/image" Target="../media/image2.wmf"/><Relationship Id="rId13" Type="http://schemas.openxmlformats.org/officeDocument/2006/relationships/oleObject" Target="../embeddings/oleObject4.bin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DFDAEC8-B7FF-4265-A2FF-00BAA80C046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 userDrawn="1"/>
        </p:nvGraphicFramePr>
        <p:xfrm>
          <a:off x="0" y="0"/>
          <a:ext cx="8366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13" imgW="790575" imgH="800100" progId="Photoshop.Image.9">
                  <p:embed/>
                </p:oleObj>
              </mc:Choice>
              <mc:Fallback>
                <p:oleObj name="Image" r:id="rId13" imgW="790575" imgH="800100" progId="Photoshop.Image.9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661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" r:id="rId15" imgW="790575" imgH="800100" progId="Photoshop.Image.9">
                  <p:embed/>
                </p:oleObj>
              </mc:Choice>
              <mc:Fallback>
                <p:oleObj name="Image" r:id="rId15" imgW="790575" imgH="800100" progId="Photoshop.Image.9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4155" indent="-228600" algn="l" defTabSz="914400" rtl="0" eaLnBrk="1" latinLnBrk="0" hangingPunct="1">
        <a:lnSpc>
          <a:spcPct val="90000"/>
        </a:lnSpc>
        <a:spcBef>
          <a:spcPts val="16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65312" y="918880"/>
            <a:ext cx="8458200" cy="3200400"/>
          </a:xfrm>
        </p:spPr>
        <p:txBody>
          <a:bodyPr rtlCol="0"/>
          <a:lstStyle/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移动应用开发基础教程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65312" y="4267200"/>
            <a:ext cx="8458200" cy="1371600"/>
          </a:xfrm>
        </p:spPr>
        <p:txBody>
          <a:bodyPr rtlCol="0"/>
          <a:lstStyle/>
          <a:p>
            <a:pPr algn="ctr" rtl="0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讲授：葛新</a:t>
            </a:r>
            <a:endPara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7.0</a:t>
            </a:r>
            <a:r>
              <a:rPr lang="zh-CN" altLang="en-US" dirty="0"/>
              <a:t>新增的主要功能和特性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通知</a:t>
            </a:r>
            <a:r>
              <a:rPr lang="zh-CN" altLang="zh-CN" dirty="0"/>
              <a:t>功能增强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Android 7.0</a:t>
            </a:r>
            <a:r>
              <a:rPr lang="zh-CN" altLang="zh-CN" dirty="0"/>
              <a:t>重新设计了通知，使其速度更快，也更易于使用。主要改变包括：</a:t>
            </a:r>
            <a:endParaRPr lang="zh-CN" altLang="zh-CN" dirty="0"/>
          </a:p>
          <a:p>
            <a:pPr lvl="1"/>
            <a:r>
              <a:rPr lang="zh-CN" altLang="zh-CN" b="1" dirty="0"/>
              <a:t>模板进行了更新</a:t>
            </a:r>
            <a:r>
              <a:rPr lang="zh-CN" altLang="zh-CN" dirty="0"/>
              <a:t>：通知模板更新，使开发人员只需修改少量代码即可实现通知。</a:t>
            </a:r>
            <a:endParaRPr lang="zh-CN" altLang="zh-CN" dirty="0"/>
          </a:p>
          <a:p>
            <a:pPr lvl="1"/>
            <a:r>
              <a:rPr lang="zh-CN" altLang="zh-CN" b="1" dirty="0"/>
              <a:t>允许更多的自定义消息传递样式</a:t>
            </a:r>
            <a:r>
              <a:rPr lang="zh-CN" altLang="zh-CN" dirty="0"/>
              <a:t>：使用</a:t>
            </a:r>
            <a:r>
              <a:rPr lang="en-US" altLang="zh-CN" dirty="0" err="1"/>
              <a:t>MessagingStyle</a:t>
            </a:r>
            <a:r>
              <a:rPr lang="zh-CN" altLang="zh-CN" dirty="0"/>
              <a:t>类的通知时，可自定义更多的与通知有关的用户界面标签，可配置消息、会话标题和内容视图等内容。</a:t>
            </a:r>
            <a:endParaRPr lang="zh-CN" altLang="zh-CN" dirty="0"/>
          </a:p>
          <a:p>
            <a:pPr lvl="1"/>
            <a:r>
              <a:rPr lang="zh-CN" altLang="zh-CN" b="1" dirty="0"/>
              <a:t>捆绑通知：</a:t>
            </a:r>
            <a:r>
              <a:rPr lang="zh-CN" altLang="zh-CN" dirty="0"/>
              <a:t>系统可将消息组合成组显示，用户可适当地进行拒绝或归档操作。</a:t>
            </a:r>
            <a:endParaRPr lang="zh-CN" altLang="zh-CN" dirty="0"/>
          </a:p>
          <a:p>
            <a:pPr lvl="1"/>
            <a:r>
              <a:rPr lang="zh-CN" altLang="zh-CN" b="1" dirty="0"/>
              <a:t>直接回复：</a:t>
            </a:r>
            <a:r>
              <a:rPr lang="zh-CN" altLang="zh-CN" dirty="0"/>
              <a:t>在实时通信应用中支持内联回复，方便用户在通知界面中快速回复短信。</a:t>
            </a:r>
            <a:endParaRPr lang="zh-CN" altLang="zh-CN" dirty="0"/>
          </a:p>
          <a:p>
            <a:pPr lvl="1"/>
            <a:r>
              <a:rPr lang="zh-CN" altLang="zh-CN" b="1" dirty="0"/>
              <a:t>自定义视图：</a:t>
            </a:r>
            <a:r>
              <a:rPr lang="zh-CN" altLang="zh-CN" dirty="0"/>
              <a:t>新的</a:t>
            </a:r>
            <a:r>
              <a:rPr lang="en-US" altLang="zh-CN" dirty="0"/>
              <a:t>API</a:t>
            </a:r>
            <a:r>
              <a:rPr lang="zh-CN" altLang="zh-CN" dirty="0"/>
              <a:t>允许在通知中使用自定义视图时充分利用系统装饰元素。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7.0</a:t>
            </a:r>
            <a:r>
              <a:rPr lang="zh-CN" altLang="en-US" dirty="0"/>
              <a:t>新增的主要功能和特性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及时编译（</a:t>
            </a:r>
            <a:r>
              <a:rPr lang="en-US" altLang="zh-CN" dirty="0"/>
              <a:t>JIT</a:t>
            </a:r>
            <a:r>
              <a:rPr lang="zh-CN" altLang="en-US" dirty="0"/>
              <a:t>）和预编译（</a:t>
            </a:r>
            <a:r>
              <a:rPr lang="en-US" altLang="zh-CN" dirty="0"/>
              <a:t>AOT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en-US" altLang="zh-CN" dirty="0"/>
              <a:t>Android 7.0</a:t>
            </a:r>
            <a:r>
              <a:rPr lang="zh-CN" altLang="en-US" dirty="0"/>
              <a:t>添加了</a:t>
            </a:r>
            <a:r>
              <a:rPr lang="en-US" altLang="zh-CN" dirty="0"/>
              <a:t>JIT</a:t>
            </a:r>
            <a:r>
              <a:rPr lang="zh-CN" altLang="en-US" dirty="0"/>
              <a:t>编译器，对</a:t>
            </a:r>
            <a:r>
              <a:rPr lang="en-US" altLang="zh-CN" dirty="0"/>
              <a:t>ART</a:t>
            </a:r>
            <a:r>
              <a:rPr lang="zh-CN" altLang="en-US" dirty="0"/>
              <a:t>进行代码分析，提升应用性能。</a:t>
            </a:r>
            <a:r>
              <a:rPr lang="en-US" altLang="zh-CN" dirty="0"/>
              <a:t>JIT</a:t>
            </a:r>
            <a:r>
              <a:rPr lang="zh-CN" altLang="en-US" dirty="0"/>
              <a:t>编译器对</a:t>
            </a:r>
            <a:r>
              <a:rPr lang="en-US" altLang="zh-CN" dirty="0"/>
              <a:t>AOT</a:t>
            </a:r>
            <a:r>
              <a:rPr lang="zh-CN" altLang="en-US" dirty="0"/>
              <a:t>（</a:t>
            </a:r>
            <a:r>
              <a:rPr lang="en-US" altLang="zh-CN" dirty="0"/>
              <a:t>Ahead of Time</a:t>
            </a:r>
            <a:r>
              <a:rPr lang="zh-CN" altLang="en-US" dirty="0"/>
              <a:t>）编译器进行了补充，有助于提高运行性能，节约存储空间，加快应用和系统的更新速度。</a:t>
            </a:r>
            <a:endParaRPr lang="zh-CN" altLang="en-US" dirty="0"/>
          </a:p>
          <a:p>
            <a:r>
              <a:rPr lang="zh-CN" altLang="en-US" dirty="0"/>
              <a:t>通过配置文件，可让</a:t>
            </a:r>
            <a:r>
              <a:rPr lang="en-US" altLang="zh-CN" dirty="0"/>
              <a:t>Android</a:t>
            </a:r>
            <a:r>
              <a:rPr lang="zh-CN" altLang="en-US" dirty="0"/>
              <a:t>运行组件根据应用运行的实际情况管理每个应用的</a:t>
            </a:r>
            <a:r>
              <a:rPr lang="en-US" altLang="zh-CN" dirty="0"/>
              <a:t>AOT/JIT</a:t>
            </a:r>
            <a:r>
              <a:rPr lang="zh-CN" altLang="en-US" dirty="0"/>
              <a:t>编译。配置文件还可进一步指导便宜减少内存占用，这对低内存设备尤其重要。通过配置文件的知道，还可在设备处于空闲或充电状态时才进行编译，从而节约时间和省电。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7.0</a:t>
            </a:r>
            <a:r>
              <a:rPr lang="zh-CN" altLang="en-US" dirty="0"/>
              <a:t>新增的主要功能和特性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随时随地</a:t>
            </a:r>
            <a:r>
              <a:rPr lang="zh-CN" altLang="en-US" dirty="0"/>
              <a:t>的低耗电模式</a:t>
            </a:r>
            <a:endParaRPr lang="zh-CN" altLang="en-US" dirty="0"/>
          </a:p>
          <a:p>
            <a:r>
              <a:rPr lang="en-US" altLang="zh-CN" dirty="0"/>
              <a:t>Android 6.0</a:t>
            </a:r>
            <a:r>
              <a:rPr lang="zh-CN" altLang="en-US" dirty="0"/>
              <a:t>推出了低耗电模式，当设备未连接电源、处于静止状态且屏幕关闭时，设备进入低耗电模式，系统通过推迟应用的</a:t>
            </a:r>
            <a:r>
              <a:rPr lang="en-US" altLang="zh-CN" dirty="0"/>
              <a:t>CPU</a:t>
            </a:r>
            <a:r>
              <a:rPr lang="zh-CN" altLang="en-US" dirty="0"/>
              <a:t>和网络活动来实现省电目的。</a:t>
            </a:r>
            <a:endParaRPr lang="zh-CN" altLang="en-US" dirty="0"/>
          </a:p>
          <a:p>
            <a:r>
              <a:rPr lang="en-US" altLang="zh-CN" dirty="0"/>
              <a:t>Android 7.0</a:t>
            </a:r>
            <a:r>
              <a:rPr lang="zh-CN" altLang="en-US" dirty="0"/>
              <a:t>进一步完善了低耗电模式。只要屏幕关闭且未连接电源，但不一定要处于静止状态（例如用户将手机放于口袋中）时低耗电模式就会启动，限制</a:t>
            </a:r>
            <a:r>
              <a:rPr lang="en-US" altLang="zh-CN" dirty="0"/>
              <a:t>CPU</a:t>
            </a:r>
            <a:r>
              <a:rPr lang="zh-CN" altLang="en-US" dirty="0"/>
              <a:t>和网络活动。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7.0</a:t>
            </a:r>
            <a:r>
              <a:rPr lang="zh-CN" altLang="en-US" dirty="0"/>
              <a:t>新增的主要功能和特性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流量</a:t>
            </a:r>
            <a:r>
              <a:rPr lang="zh-CN" altLang="en-US" dirty="0"/>
              <a:t>节省程序</a:t>
            </a:r>
            <a:endParaRPr lang="zh-CN" altLang="en-US" dirty="0"/>
          </a:p>
          <a:p>
            <a:r>
              <a:rPr lang="zh-CN" altLang="en-US" dirty="0"/>
              <a:t>相信读者都为不得不使用移动流量带来的昂贵资费烦恼过。</a:t>
            </a:r>
            <a:r>
              <a:rPr lang="en-US" altLang="zh-CN" dirty="0"/>
              <a:t>Android 7.0</a:t>
            </a:r>
            <a:r>
              <a:rPr lang="zh-CN" altLang="en-US" dirty="0"/>
              <a:t>推出了流量节省模式，允许用户在设置中启用流量节省程序，当设备使用按流量计费的网络时，系统可屏蔽后台流量，同时指示前台应用尽可能少用流量。例如，限制流媒体服务的比特率、降低图像质量、延迟最佳的预缓冲等。用户还可将应用加入白名单，从而允许其在启用了流量节省程序后再后台的流量消耗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7.0</a:t>
            </a:r>
            <a:r>
              <a:rPr lang="zh-CN" altLang="en-US" dirty="0"/>
              <a:t>新增的主要功能和特性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号码</a:t>
            </a:r>
            <a:r>
              <a:rPr lang="zh-CN" altLang="en-US" dirty="0"/>
              <a:t>屏蔽</a:t>
            </a:r>
            <a:endParaRPr lang="zh-CN" altLang="en-US" dirty="0"/>
          </a:p>
          <a:p>
            <a:r>
              <a:rPr lang="en-US" altLang="zh-CN" dirty="0"/>
              <a:t>Android 7.0</a:t>
            </a:r>
            <a:r>
              <a:rPr lang="zh-CN" altLang="en-US" dirty="0"/>
              <a:t>增加了号码屏蔽功能，允许默认短信应用、默认手机应用和营运商应用通过框架</a:t>
            </a:r>
            <a:r>
              <a:rPr lang="en-US" altLang="zh-CN" dirty="0"/>
              <a:t>API</a:t>
            </a:r>
            <a:r>
              <a:rPr lang="zh-CN" altLang="en-US" dirty="0"/>
              <a:t>访问屏蔽的号码列表，其他应用无法访问此列表。利用平台标准的号码屏蔽功能，还可以屏蔽已屏蔽号码发出的短信，可通过备份</a:t>
            </a:r>
            <a:r>
              <a:rPr lang="en-US" altLang="zh-CN" dirty="0"/>
              <a:t>/</a:t>
            </a:r>
            <a:r>
              <a:rPr lang="zh-CN" altLang="en-US" dirty="0"/>
              <a:t>还原在重置或跨设备保留屏蔽的号码，可在多个应用中使用相同的屏蔽号码列表。</a:t>
            </a:r>
            <a:r>
              <a:rPr lang="en-US" altLang="zh-CN" dirty="0"/>
              <a:t>Android</a:t>
            </a:r>
            <a:r>
              <a:rPr lang="zh-CN" altLang="en-US" dirty="0"/>
              <a:t>设备的运营商可通过读取用户设备中的屏蔽号码列表，执行服务器端的屏蔽，阻止已屏蔽号码的来电和短信到达用户。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1.2	</a:t>
            </a:r>
            <a:r>
              <a:rPr lang="zh-CN" altLang="en-US" dirty="0"/>
              <a:t>搭建</a:t>
            </a:r>
            <a:r>
              <a:rPr lang="en-US" altLang="zh-CN" dirty="0"/>
              <a:t>Android</a:t>
            </a:r>
            <a:r>
              <a:rPr lang="zh-CN" altLang="en-US" dirty="0"/>
              <a:t>开发环境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zh-CN" altLang="en-US" dirty="0" smtClean="0"/>
              <a:t>本节主要内容：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需要</a:t>
            </a:r>
            <a:r>
              <a:rPr lang="zh-CN" altLang="en-US" dirty="0"/>
              <a:t>哪些</a:t>
            </a:r>
            <a:r>
              <a:rPr lang="zh-CN" altLang="en-US" dirty="0" smtClean="0"/>
              <a:t>工具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JDK</a:t>
            </a:r>
            <a:r>
              <a:rPr lang="zh-CN" altLang="en-US" dirty="0"/>
              <a:t>下载安装	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Android </a:t>
            </a:r>
            <a:r>
              <a:rPr lang="en-US" altLang="zh-CN" dirty="0"/>
              <a:t>Studio</a:t>
            </a:r>
            <a:r>
              <a:rPr lang="zh-CN" altLang="en-US" dirty="0" smtClean="0"/>
              <a:t>简介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Android </a:t>
            </a:r>
            <a:r>
              <a:rPr lang="en-US" altLang="zh-CN" dirty="0"/>
              <a:t>Studio</a:t>
            </a:r>
            <a:r>
              <a:rPr lang="zh-CN" altLang="en-US" dirty="0"/>
              <a:t>的下载安装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1.2.1 </a:t>
            </a:r>
            <a:r>
              <a:rPr lang="zh-CN" altLang="en-US" dirty="0" smtClean="0"/>
              <a:t>需要</a:t>
            </a:r>
            <a:r>
              <a:rPr lang="zh-CN" altLang="en-US" dirty="0"/>
              <a:t>哪些工具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Android</a:t>
            </a:r>
            <a:r>
              <a:rPr lang="zh-CN" altLang="zh-CN" dirty="0"/>
              <a:t>开发需要的工具如下。</a:t>
            </a:r>
            <a:endParaRPr lang="zh-CN" altLang="zh-CN" dirty="0"/>
          </a:p>
          <a:p>
            <a:pPr lvl="0"/>
            <a:r>
              <a:rPr lang="en-US" altLang="zh-CN" b="1" dirty="0"/>
              <a:t>JDK</a:t>
            </a:r>
            <a:r>
              <a:rPr lang="zh-CN" altLang="zh-CN" dirty="0"/>
              <a:t>：</a:t>
            </a:r>
            <a:r>
              <a:rPr lang="en-US" altLang="zh-CN" dirty="0"/>
              <a:t>Android</a:t>
            </a:r>
            <a:r>
              <a:rPr lang="zh-CN" altLang="zh-CN" dirty="0"/>
              <a:t>程序都使用</a:t>
            </a:r>
            <a:r>
              <a:rPr lang="en-US" altLang="zh-CN" dirty="0"/>
              <a:t>Java</a:t>
            </a:r>
            <a:r>
              <a:rPr lang="zh-CN" altLang="zh-CN" dirty="0"/>
              <a:t>语言进行编写，</a:t>
            </a:r>
            <a:r>
              <a:rPr lang="en-US" altLang="zh-CN" dirty="0"/>
              <a:t>JDK</a:t>
            </a:r>
            <a:r>
              <a:rPr lang="zh-CN" altLang="zh-CN" dirty="0"/>
              <a:t>是</a:t>
            </a:r>
            <a:r>
              <a:rPr lang="en-US" altLang="zh-CN" dirty="0"/>
              <a:t>Java</a:t>
            </a:r>
            <a:r>
              <a:rPr lang="zh-CN" altLang="zh-CN" dirty="0"/>
              <a:t>语言开发工具包，它包含了</a:t>
            </a:r>
            <a:r>
              <a:rPr lang="en-US" altLang="zh-CN" dirty="0"/>
              <a:t>Java</a:t>
            </a:r>
            <a:r>
              <a:rPr lang="zh-CN" altLang="zh-CN" dirty="0"/>
              <a:t>运行环境、工具、基础类库等。目前，</a:t>
            </a:r>
            <a:r>
              <a:rPr lang="en-US" altLang="zh-CN" dirty="0"/>
              <a:t>Android</a:t>
            </a:r>
            <a:r>
              <a:rPr lang="zh-CN" altLang="zh-CN" dirty="0"/>
              <a:t>支持</a:t>
            </a:r>
            <a:r>
              <a:rPr lang="en-US" altLang="zh-CN" dirty="0"/>
              <a:t>Java 7</a:t>
            </a:r>
            <a:r>
              <a:rPr lang="zh-CN" altLang="zh-CN" dirty="0"/>
              <a:t>全部功能和</a:t>
            </a:r>
            <a:r>
              <a:rPr lang="en-US" altLang="zh-CN" dirty="0"/>
              <a:t>Java 8</a:t>
            </a:r>
            <a:r>
              <a:rPr lang="zh-CN" altLang="zh-CN" dirty="0"/>
              <a:t>的部分功能。</a:t>
            </a:r>
            <a:endParaRPr lang="zh-CN" altLang="zh-CN" dirty="0"/>
          </a:p>
          <a:p>
            <a:pPr lvl="0"/>
            <a:r>
              <a:rPr lang="en-US" altLang="zh-CN" b="1" dirty="0"/>
              <a:t>Android SDK</a:t>
            </a:r>
            <a:r>
              <a:rPr lang="zh-CN" altLang="zh-CN" dirty="0"/>
              <a:t>：这是</a:t>
            </a:r>
            <a:r>
              <a:rPr lang="en-US" altLang="zh-CN" dirty="0"/>
              <a:t>Google</a:t>
            </a:r>
            <a:r>
              <a:rPr lang="zh-CN" altLang="zh-CN" dirty="0"/>
              <a:t>提供的</a:t>
            </a:r>
            <a:r>
              <a:rPr lang="en-US" altLang="zh-CN" dirty="0"/>
              <a:t>Android</a:t>
            </a:r>
            <a:r>
              <a:rPr lang="zh-CN" altLang="zh-CN" dirty="0"/>
              <a:t>开发工具包，开发</a:t>
            </a:r>
            <a:r>
              <a:rPr lang="en-US" altLang="zh-CN" dirty="0"/>
              <a:t>Android</a:t>
            </a:r>
            <a:r>
              <a:rPr lang="zh-CN" altLang="zh-CN" dirty="0"/>
              <a:t>应用时，需要在</a:t>
            </a:r>
            <a:r>
              <a:rPr lang="en-US" altLang="zh-CN" dirty="0"/>
              <a:t>IDE</a:t>
            </a:r>
            <a:r>
              <a:rPr lang="zh-CN" altLang="zh-CN" dirty="0"/>
              <a:t>中引入该包。</a:t>
            </a:r>
            <a:endParaRPr lang="zh-CN" altLang="zh-CN" dirty="0"/>
          </a:p>
          <a:p>
            <a:r>
              <a:rPr lang="en-US" altLang="zh-CN" b="1" dirty="0"/>
              <a:t>Android Studio</a:t>
            </a:r>
            <a:r>
              <a:rPr lang="zh-CN" altLang="zh-CN" dirty="0"/>
              <a:t>：这是</a:t>
            </a:r>
            <a:r>
              <a:rPr lang="en-US" altLang="zh-CN" dirty="0"/>
              <a:t>Google</a:t>
            </a:r>
            <a:r>
              <a:rPr lang="zh-CN" altLang="zh-CN" dirty="0"/>
              <a:t>推出的</a:t>
            </a:r>
            <a:r>
              <a:rPr lang="en-US" altLang="zh-CN" dirty="0"/>
              <a:t>Android</a:t>
            </a:r>
            <a:r>
              <a:rPr lang="zh-CN" altLang="zh-CN" dirty="0"/>
              <a:t>开发</a:t>
            </a:r>
            <a:r>
              <a:rPr lang="en-US" altLang="zh-CN" dirty="0"/>
              <a:t>IDE</a:t>
            </a:r>
            <a:r>
              <a:rPr lang="zh-CN" altLang="zh-CN" dirty="0"/>
              <a:t>。早期的</a:t>
            </a:r>
            <a:r>
              <a:rPr lang="en-US" altLang="zh-CN" dirty="0"/>
              <a:t>Android</a:t>
            </a:r>
            <a:r>
              <a:rPr lang="zh-CN" altLang="zh-CN" dirty="0"/>
              <a:t>开发大多使用</a:t>
            </a:r>
            <a:r>
              <a:rPr lang="en-US" altLang="zh-CN" dirty="0"/>
              <a:t>Eclipse</a:t>
            </a:r>
            <a:r>
              <a:rPr lang="zh-CN" altLang="zh-CN" dirty="0"/>
              <a:t>，在其中安装</a:t>
            </a:r>
            <a:r>
              <a:rPr lang="en-US" altLang="zh-CN" dirty="0"/>
              <a:t>Google</a:t>
            </a:r>
            <a:r>
              <a:rPr lang="zh-CN" altLang="zh-CN" dirty="0"/>
              <a:t>提供的</a:t>
            </a:r>
            <a:r>
              <a:rPr lang="en-US" altLang="zh-CN" dirty="0"/>
              <a:t>Android</a:t>
            </a:r>
            <a:r>
              <a:rPr lang="zh-CN" altLang="zh-CN" dirty="0"/>
              <a:t>开发插件</a:t>
            </a:r>
            <a:r>
              <a:rPr lang="en-US" altLang="zh-CN" dirty="0"/>
              <a:t>ADT</a:t>
            </a:r>
            <a:r>
              <a:rPr lang="zh-CN" altLang="zh-CN" dirty="0"/>
              <a:t>，来进行</a:t>
            </a:r>
            <a:r>
              <a:rPr lang="en-US" altLang="zh-CN" dirty="0"/>
              <a:t>Android</a:t>
            </a:r>
            <a:r>
              <a:rPr lang="zh-CN" altLang="zh-CN" dirty="0"/>
              <a:t>开发。随着</a:t>
            </a:r>
            <a:r>
              <a:rPr lang="en-US" altLang="zh-CN" dirty="0"/>
              <a:t>Android Studio</a:t>
            </a:r>
            <a:r>
              <a:rPr lang="zh-CN" altLang="zh-CN" dirty="0"/>
              <a:t>的不断完善和功能增强，以成为</a:t>
            </a:r>
            <a:r>
              <a:rPr lang="en-US" altLang="zh-CN" dirty="0"/>
              <a:t>Android</a:t>
            </a:r>
            <a:r>
              <a:rPr lang="zh-CN" altLang="zh-CN" dirty="0"/>
              <a:t>开发的理想选择。</a:t>
            </a:r>
            <a:r>
              <a:rPr lang="en-US" altLang="zh-CN" dirty="0"/>
              <a:t>Google</a:t>
            </a:r>
            <a:r>
              <a:rPr lang="zh-CN" altLang="zh-CN" dirty="0"/>
              <a:t>也不再维护和更新</a:t>
            </a:r>
            <a:r>
              <a:rPr lang="en-US" altLang="zh-CN" dirty="0"/>
              <a:t>ADT</a:t>
            </a:r>
            <a:r>
              <a:rPr lang="zh-CN" altLang="zh-CN" dirty="0"/>
              <a:t>插件。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1.2.2 JDK</a:t>
            </a:r>
            <a:r>
              <a:rPr lang="zh-CN" altLang="en-US" dirty="0"/>
              <a:t>下载安装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9996" y="1772816"/>
            <a:ext cx="8064896" cy="4786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1.2.3 Android </a:t>
            </a:r>
            <a:r>
              <a:rPr lang="en-US" altLang="zh-CN" dirty="0"/>
              <a:t>Studio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Android Studio</a:t>
            </a:r>
            <a:r>
              <a:rPr lang="zh-CN" altLang="zh-CN" dirty="0"/>
              <a:t>主要的特点如下。</a:t>
            </a:r>
            <a:endParaRPr lang="zh-CN" altLang="zh-CN" dirty="0"/>
          </a:p>
          <a:p>
            <a:pPr lvl="0"/>
            <a:r>
              <a:rPr lang="en-US" altLang="zh-CN" dirty="0"/>
              <a:t>Instant Run</a:t>
            </a:r>
            <a:endParaRPr lang="zh-CN" altLang="zh-CN" dirty="0"/>
          </a:p>
          <a:p>
            <a:pPr lvl="0"/>
            <a:r>
              <a:rPr lang="zh-CN" altLang="zh-CN" dirty="0" smtClean="0"/>
              <a:t>智能</a:t>
            </a:r>
            <a:r>
              <a:rPr lang="zh-CN" altLang="zh-CN" dirty="0"/>
              <a:t>代码编辑器</a:t>
            </a:r>
            <a:endParaRPr lang="zh-CN" altLang="zh-CN" dirty="0"/>
          </a:p>
          <a:p>
            <a:pPr lvl="0"/>
            <a:r>
              <a:rPr lang="zh-CN" altLang="zh-CN" dirty="0" smtClean="0"/>
              <a:t>快速</a:t>
            </a:r>
            <a:r>
              <a:rPr lang="zh-CN" altLang="zh-CN" dirty="0"/>
              <a:t>、功能丰富的模拟器</a:t>
            </a:r>
            <a:endParaRPr lang="zh-CN" altLang="zh-CN" dirty="0"/>
          </a:p>
          <a:p>
            <a:pPr lvl="0"/>
            <a:r>
              <a:rPr lang="zh-CN" altLang="zh-CN" dirty="0" smtClean="0"/>
              <a:t>强大</a:t>
            </a:r>
            <a:r>
              <a:rPr lang="zh-CN" altLang="zh-CN" dirty="0"/>
              <a:t>灵活的构建系统</a:t>
            </a:r>
            <a:endParaRPr lang="zh-CN" altLang="zh-CN" dirty="0"/>
          </a:p>
          <a:p>
            <a:pPr lvl="0"/>
            <a:r>
              <a:rPr lang="zh-CN" altLang="zh-CN" dirty="0" smtClean="0"/>
              <a:t>专门</a:t>
            </a:r>
            <a:r>
              <a:rPr lang="zh-CN" altLang="zh-CN" dirty="0"/>
              <a:t>为</a:t>
            </a:r>
            <a:r>
              <a:rPr lang="en-US" altLang="zh-CN" dirty="0"/>
              <a:t>Android</a:t>
            </a:r>
            <a:r>
              <a:rPr lang="zh-CN" altLang="zh-CN" dirty="0"/>
              <a:t>设备开发</a:t>
            </a:r>
            <a:endParaRPr lang="zh-CN" altLang="zh-CN" dirty="0"/>
          </a:p>
          <a:p>
            <a:pPr lvl="0"/>
            <a:r>
              <a:rPr lang="zh-CN" altLang="zh-CN" dirty="0" smtClean="0"/>
              <a:t>代码</a:t>
            </a:r>
            <a:r>
              <a:rPr lang="zh-CN" altLang="zh-CN" dirty="0"/>
              <a:t>模板和</a:t>
            </a:r>
            <a:r>
              <a:rPr lang="en-US" altLang="zh-CN" dirty="0"/>
              <a:t>GitHub</a:t>
            </a:r>
            <a:r>
              <a:rPr lang="zh-CN" altLang="zh-CN" dirty="0"/>
              <a:t>集成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1.2.4 Android </a:t>
            </a:r>
            <a:r>
              <a:rPr lang="en-US" altLang="zh-CN" dirty="0"/>
              <a:t>Studio</a:t>
            </a:r>
            <a:r>
              <a:rPr lang="zh-CN" altLang="en-US" dirty="0"/>
              <a:t>的下载安装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697" y="1676400"/>
            <a:ext cx="9065431" cy="484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章 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开发起步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zh-CN" altLang="en-US" dirty="0" smtClean="0"/>
              <a:t>本章主要内容：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zh-CN" dirty="0" smtClean="0"/>
              <a:t>搭建</a:t>
            </a:r>
            <a:r>
              <a:rPr lang="en-US" altLang="zh-CN" dirty="0"/>
              <a:t>Android</a:t>
            </a:r>
            <a:r>
              <a:rPr lang="zh-CN" altLang="zh-CN" dirty="0"/>
              <a:t>开发</a:t>
            </a:r>
            <a:r>
              <a:rPr lang="zh-CN" altLang="zh-CN" dirty="0" smtClean="0"/>
              <a:t>环境</a:t>
            </a:r>
            <a:endParaRPr lang="en-US" altLang="zh-CN" dirty="0" smtClean="0"/>
          </a:p>
          <a:p>
            <a:r>
              <a:rPr lang="zh-CN" altLang="zh-CN" dirty="0" smtClean="0"/>
              <a:t>创建</a:t>
            </a:r>
            <a:r>
              <a:rPr lang="en-US" altLang="zh-CN" dirty="0"/>
              <a:t>Android</a:t>
            </a:r>
            <a:r>
              <a:rPr lang="zh-CN" altLang="zh-CN" dirty="0" smtClean="0"/>
              <a:t>项目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zh-CN" dirty="0"/>
              <a:t>编程的日志工具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1.3	</a:t>
            </a:r>
            <a:r>
              <a:rPr lang="zh-CN" altLang="en-US" dirty="0"/>
              <a:t>创建第一个</a:t>
            </a:r>
            <a:r>
              <a:rPr lang="en-US" altLang="zh-CN" dirty="0"/>
              <a:t>Android</a:t>
            </a:r>
            <a:r>
              <a:rPr lang="zh-CN" altLang="en-US" dirty="0"/>
              <a:t>项目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zh-CN" altLang="en-US" dirty="0" smtClean="0"/>
              <a:t>本节主要内容：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项目	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创建模拟器	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运行项目	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了解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项目组成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1.3.1 </a:t>
            </a:r>
            <a:r>
              <a:rPr lang="zh-CN" altLang="en-US" dirty="0" smtClean="0"/>
              <a:t>创建</a:t>
            </a:r>
            <a:r>
              <a:rPr lang="en-US" altLang="zh-CN" dirty="0"/>
              <a:t>Hello World</a:t>
            </a:r>
            <a:r>
              <a:rPr lang="zh-CN" altLang="en-US" dirty="0"/>
              <a:t>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Hello </a:t>
            </a:r>
            <a:r>
              <a:rPr lang="en-US" altLang="zh-CN" dirty="0"/>
              <a:t>World</a:t>
            </a:r>
            <a:r>
              <a:rPr lang="zh-CN" altLang="zh-CN" dirty="0"/>
              <a:t>项目在屏幕上显示“</a:t>
            </a:r>
            <a:r>
              <a:rPr lang="en-US" altLang="zh-CN" dirty="0"/>
              <a:t>Hello World</a:t>
            </a:r>
            <a:r>
              <a:rPr lang="zh-CN" altLang="zh-CN" dirty="0"/>
              <a:t>”字符串，通过创建该项目了解</a:t>
            </a:r>
            <a:r>
              <a:rPr lang="en-US" altLang="zh-CN" dirty="0"/>
              <a:t>Android Studio</a:t>
            </a:r>
            <a:r>
              <a:rPr lang="zh-CN" altLang="zh-CN" dirty="0"/>
              <a:t>如何创建一个新的项目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在</a:t>
            </a:r>
            <a:r>
              <a:rPr lang="en-US" altLang="zh-CN" dirty="0"/>
              <a:t>Android </a:t>
            </a:r>
            <a:r>
              <a:rPr lang="en-US" altLang="zh-CN" dirty="0" smtClean="0"/>
              <a:t>Studio</a:t>
            </a:r>
            <a:r>
              <a:rPr lang="zh-CN" altLang="en-US" dirty="0" smtClean="0"/>
              <a:t>中演示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8049" y="2924944"/>
            <a:ext cx="6552728" cy="38368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1.3.2 </a:t>
            </a:r>
            <a:r>
              <a:rPr lang="zh-CN" altLang="en-US" dirty="0" smtClean="0"/>
              <a:t>创建</a:t>
            </a:r>
            <a:r>
              <a:rPr lang="zh-CN" altLang="en-US" dirty="0"/>
              <a:t>模拟器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在</a:t>
            </a:r>
            <a:r>
              <a:rPr lang="zh-CN" altLang="zh-CN" dirty="0"/>
              <a:t>创建项目时，</a:t>
            </a:r>
            <a:r>
              <a:rPr lang="en-US" altLang="zh-CN" dirty="0"/>
              <a:t>Android Studio</a:t>
            </a:r>
            <a:r>
              <a:rPr lang="zh-CN" altLang="zh-CN" dirty="0"/>
              <a:t>自动创建很多东西，现在不需要修改任何代码即可运行前面创建的</a:t>
            </a:r>
            <a:r>
              <a:rPr lang="en-US" altLang="zh-CN" dirty="0"/>
              <a:t>HelloWorld</a:t>
            </a:r>
            <a:r>
              <a:rPr lang="zh-CN" altLang="zh-CN" dirty="0"/>
              <a:t>项目。不过在运行之前，需要创建一个模拟器作为项目运行设备。当然，也可连接一个物理设备（例如一台</a:t>
            </a:r>
            <a:r>
              <a:rPr lang="en-US" altLang="zh-CN" dirty="0"/>
              <a:t>Android</a:t>
            </a:r>
            <a:r>
              <a:rPr lang="zh-CN" altLang="zh-CN" dirty="0"/>
              <a:t>手机）来测试运行项目。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1.3.3 </a:t>
            </a:r>
            <a:r>
              <a:rPr lang="zh-CN" altLang="en-US" dirty="0" smtClean="0"/>
              <a:t>运行</a:t>
            </a:r>
            <a:r>
              <a:rPr lang="zh-CN" altLang="en-US" dirty="0"/>
              <a:t>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Android Studio</a:t>
            </a:r>
            <a:r>
              <a:rPr lang="zh-CN" altLang="en-US" dirty="0" smtClean="0"/>
              <a:t>中演示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1.3.4 </a:t>
            </a:r>
            <a:r>
              <a:rPr lang="zh-CN" altLang="en-US" dirty="0" smtClean="0"/>
              <a:t>了解</a:t>
            </a:r>
            <a:r>
              <a:rPr lang="en-US" altLang="zh-CN" dirty="0"/>
              <a:t>Android</a:t>
            </a:r>
            <a:r>
              <a:rPr lang="zh-CN" altLang="en-US" dirty="0"/>
              <a:t>项目组成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197" y="1612861"/>
            <a:ext cx="3888432" cy="457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1.4	Android</a:t>
            </a:r>
            <a:r>
              <a:rPr lang="zh-CN" altLang="en-US" dirty="0"/>
              <a:t>编程小工具：日志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zh-CN" altLang="en-US" dirty="0" smtClean="0"/>
              <a:t>本节主要内容：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使用日志</a:t>
            </a:r>
            <a:r>
              <a:rPr lang="en-US" altLang="zh-CN" dirty="0"/>
              <a:t>API</a:t>
            </a:r>
            <a:r>
              <a:rPr lang="zh-CN" altLang="en-US" dirty="0"/>
              <a:t>输出调试信息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日志分类与日志过滤器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1.4.1 </a:t>
            </a:r>
            <a:r>
              <a:rPr lang="zh-CN" altLang="en-US" dirty="0" smtClean="0"/>
              <a:t>使用</a:t>
            </a:r>
            <a:r>
              <a:rPr lang="zh-CN" altLang="en-US" dirty="0"/>
              <a:t>日志</a:t>
            </a:r>
            <a:r>
              <a:rPr lang="en-US" altLang="zh-CN" dirty="0"/>
              <a:t>API</a:t>
            </a:r>
            <a:r>
              <a:rPr lang="zh-CN" altLang="en-US" dirty="0"/>
              <a:t>输出调试信息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可使用下面的多种方法在程序中输出调试信息，这些信息统称为日志，具有不同的级别。</a:t>
            </a:r>
            <a:endParaRPr lang="zh-CN" altLang="zh-CN" dirty="0"/>
          </a:p>
          <a:p>
            <a:pPr lvl="0"/>
            <a:r>
              <a:rPr lang="en-US" altLang="zh-CN" dirty="0" err="1"/>
              <a:t>System.out.println</a:t>
            </a:r>
            <a:r>
              <a:rPr lang="en-US" altLang="zh-CN" dirty="0"/>
              <a:t>()</a:t>
            </a:r>
            <a:r>
              <a:rPr lang="zh-CN" altLang="zh-CN" dirty="0"/>
              <a:t>：输出的日志级别为</a:t>
            </a:r>
            <a:r>
              <a:rPr lang="en-US" altLang="zh-CN" dirty="0"/>
              <a:t>Info</a:t>
            </a:r>
            <a:r>
              <a:rPr lang="zh-CN" altLang="zh-CN" dirty="0"/>
              <a:t>，即普通信息。</a:t>
            </a:r>
            <a:endParaRPr lang="zh-CN" altLang="zh-CN" dirty="0"/>
          </a:p>
          <a:p>
            <a:pPr lvl="0"/>
            <a:r>
              <a:rPr lang="en-US" altLang="zh-CN" dirty="0" err="1"/>
              <a:t>System.err.println</a:t>
            </a:r>
            <a:r>
              <a:rPr lang="en-US" altLang="zh-CN" dirty="0"/>
              <a:t>()</a:t>
            </a:r>
            <a:r>
              <a:rPr lang="zh-CN" altLang="zh-CN" dirty="0"/>
              <a:t>：输出的日志级别为</a:t>
            </a:r>
            <a:r>
              <a:rPr lang="en-US" altLang="zh-CN" dirty="0"/>
              <a:t>Warn</a:t>
            </a:r>
            <a:r>
              <a:rPr lang="zh-CN" altLang="zh-CN" dirty="0"/>
              <a:t>，即警告信息。</a:t>
            </a:r>
            <a:endParaRPr lang="zh-CN" altLang="zh-CN" dirty="0"/>
          </a:p>
          <a:p>
            <a:pPr lvl="0"/>
            <a:r>
              <a:rPr lang="en-US" altLang="zh-CN" dirty="0" err="1"/>
              <a:t>Log.v</a:t>
            </a:r>
            <a:r>
              <a:rPr lang="en-US" altLang="zh-CN" dirty="0"/>
              <a:t>()</a:t>
            </a:r>
            <a:r>
              <a:rPr lang="zh-CN" altLang="zh-CN" dirty="0"/>
              <a:t>：输出的日志级别为</a:t>
            </a:r>
            <a:r>
              <a:rPr lang="en-US" altLang="zh-CN" dirty="0"/>
              <a:t>Verbose</a:t>
            </a:r>
            <a:r>
              <a:rPr lang="zh-CN" altLang="zh-CN" dirty="0"/>
              <a:t>，即冗余信息。</a:t>
            </a:r>
            <a:endParaRPr lang="zh-CN" altLang="zh-CN" dirty="0"/>
          </a:p>
          <a:p>
            <a:pPr lvl="0"/>
            <a:r>
              <a:rPr lang="en-US" altLang="zh-CN" dirty="0" err="1"/>
              <a:t>Log.d</a:t>
            </a:r>
            <a:r>
              <a:rPr lang="en-US" altLang="zh-CN" dirty="0"/>
              <a:t>()</a:t>
            </a:r>
            <a:r>
              <a:rPr lang="zh-CN" altLang="zh-CN" dirty="0"/>
              <a:t>：输出的日志级别为</a:t>
            </a:r>
            <a:r>
              <a:rPr lang="en-US" altLang="zh-CN" dirty="0"/>
              <a:t>Debug</a:t>
            </a:r>
            <a:r>
              <a:rPr lang="zh-CN" altLang="zh-CN" dirty="0"/>
              <a:t>，即调试信息。</a:t>
            </a:r>
            <a:endParaRPr lang="zh-CN" altLang="zh-CN" dirty="0"/>
          </a:p>
          <a:p>
            <a:pPr lvl="0"/>
            <a:r>
              <a:rPr lang="en-US" altLang="zh-CN" dirty="0" err="1"/>
              <a:t>Log.i</a:t>
            </a:r>
            <a:r>
              <a:rPr lang="en-US" altLang="zh-CN" dirty="0"/>
              <a:t>()</a:t>
            </a:r>
            <a:r>
              <a:rPr lang="zh-CN" altLang="zh-CN" dirty="0"/>
              <a:t>：输出的日志级别为</a:t>
            </a:r>
            <a:r>
              <a:rPr lang="en-US" altLang="zh-CN" dirty="0"/>
              <a:t>info</a:t>
            </a:r>
            <a:r>
              <a:rPr lang="zh-CN" altLang="zh-CN" dirty="0"/>
              <a:t>，即普通信息。</a:t>
            </a:r>
            <a:endParaRPr lang="zh-CN" altLang="zh-CN" dirty="0"/>
          </a:p>
          <a:p>
            <a:pPr lvl="0"/>
            <a:r>
              <a:rPr lang="en-US" altLang="zh-CN" dirty="0" err="1"/>
              <a:t>Log.w</a:t>
            </a:r>
            <a:r>
              <a:rPr lang="en-US" altLang="zh-CN" dirty="0"/>
              <a:t>()</a:t>
            </a:r>
            <a:r>
              <a:rPr lang="zh-CN" altLang="zh-CN" dirty="0"/>
              <a:t>：输出的日志级别为</a:t>
            </a:r>
            <a:r>
              <a:rPr lang="en-US" altLang="zh-CN" dirty="0"/>
              <a:t>Warn</a:t>
            </a:r>
            <a:r>
              <a:rPr lang="zh-CN" altLang="zh-CN" dirty="0"/>
              <a:t>，即警告信息。</a:t>
            </a:r>
            <a:endParaRPr lang="zh-CN" altLang="zh-CN" dirty="0"/>
          </a:p>
          <a:p>
            <a:r>
              <a:rPr lang="en-US" altLang="zh-CN" dirty="0" err="1"/>
              <a:t>Log.e</a:t>
            </a:r>
            <a:r>
              <a:rPr lang="en-US" altLang="zh-CN" dirty="0"/>
              <a:t>()</a:t>
            </a:r>
            <a:r>
              <a:rPr lang="zh-CN" altLang="zh-CN" dirty="0"/>
              <a:t>：输出的日志级别为</a:t>
            </a:r>
            <a:r>
              <a:rPr lang="en-US" altLang="zh-CN" dirty="0" err="1"/>
              <a:t>Erro</a:t>
            </a:r>
            <a:r>
              <a:rPr lang="zh-CN" altLang="zh-CN" dirty="0"/>
              <a:t>，即错误信息。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1.4.2 </a:t>
            </a:r>
            <a:r>
              <a:rPr lang="zh-CN" altLang="en-US" dirty="0" smtClean="0"/>
              <a:t>日志</a:t>
            </a:r>
            <a:r>
              <a:rPr lang="zh-CN" altLang="en-US" dirty="0"/>
              <a:t>分类与日志过滤器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Android</a:t>
            </a:r>
            <a:r>
              <a:rPr lang="zh-CN" altLang="zh-CN" dirty="0"/>
              <a:t>应用程序日志可分为</a:t>
            </a:r>
            <a:r>
              <a:rPr lang="en-US" altLang="zh-CN" dirty="0"/>
              <a:t>Verbose</a:t>
            </a:r>
            <a:r>
              <a:rPr lang="zh-CN" altLang="zh-CN" dirty="0"/>
              <a:t>、</a:t>
            </a:r>
            <a:r>
              <a:rPr lang="en-US" altLang="zh-CN" dirty="0"/>
              <a:t>Debug</a:t>
            </a:r>
            <a:r>
              <a:rPr lang="zh-CN" altLang="zh-CN" dirty="0"/>
              <a:t>、</a:t>
            </a:r>
            <a:r>
              <a:rPr lang="en-US" altLang="zh-CN" dirty="0"/>
              <a:t>Info</a:t>
            </a:r>
            <a:r>
              <a:rPr lang="zh-CN" altLang="zh-CN" dirty="0"/>
              <a:t>、</a:t>
            </a:r>
            <a:r>
              <a:rPr lang="en-US" altLang="zh-CN" dirty="0"/>
              <a:t>Warn</a:t>
            </a:r>
            <a:r>
              <a:rPr lang="zh-CN" altLang="zh-CN" dirty="0"/>
              <a:t>和</a:t>
            </a:r>
            <a:r>
              <a:rPr lang="en-US" altLang="zh-CN" dirty="0" err="1"/>
              <a:t>Erro</a:t>
            </a:r>
            <a:r>
              <a:rPr lang="zh-CN" altLang="zh-CN" dirty="0"/>
              <a:t>等</a:t>
            </a:r>
            <a:r>
              <a:rPr lang="en-US" altLang="zh-CN" dirty="0"/>
              <a:t>5</a:t>
            </a:r>
            <a:r>
              <a:rPr lang="zh-CN" altLang="zh-CN" dirty="0"/>
              <a:t>个级别，依次从低到高。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24" y="2564904"/>
            <a:ext cx="8568952" cy="334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1.1	Android</a:t>
            </a:r>
            <a:r>
              <a:rPr lang="zh-CN" altLang="en-US" dirty="0"/>
              <a:t>简介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zh-CN" altLang="en-US" dirty="0" smtClean="0"/>
              <a:t>本节主要内容：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Android</a:t>
            </a:r>
            <a:r>
              <a:rPr lang="zh-CN" altLang="en-US" dirty="0"/>
              <a:t>平台</a:t>
            </a:r>
            <a:r>
              <a:rPr lang="zh-CN" altLang="en-US" dirty="0" smtClean="0"/>
              <a:t>特点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Android</a:t>
            </a:r>
            <a:r>
              <a:rPr lang="zh-CN" altLang="en-US" dirty="0"/>
              <a:t>体系</a:t>
            </a:r>
            <a:r>
              <a:rPr lang="zh-CN" altLang="en-US" dirty="0" smtClean="0"/>
              <a:t>架构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Android</a:t>
            </a:r>
            <a:r>
              <a:rPr lang="zh-CN" altLang="en-US" dirty="0"/>
              <a:t>版本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	Android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Android</a:t>
            </a:r>
            <a:r>
              <a:rPr lang="zh-CN" altLang="zh-CN" dirty="0"/>
              <a:t>本义为</a:t>
            </a:r>
            <a:r>
              <a:rPr lang="zh-CN" altLang="zh-CN" dirty="0" smtClean="0"/>
              <a:t>“机器人”</a:t>
            </a:r>
            <a:endParaRPr lang="en-US" altLang="zh-CN" dirty="0" smtClean="0"/>
          </a:p>
          <a:p>
            <a:r>
              <a:rPr lang="en-US" altLang="zh-CN" dirty="0"/>
              <a:t>Android</a:t>
            </a:r>
            <a:r>
              <a:rPr lang="zh-CN" altLang="zh-CN" dirty="0"/>
              <a:t>是基于</a:t>
            </a:r>
            <a:r>
              <a:rPr lang="en-US" altLang="zh-CN" dirty="0"/>
              <a:t>Linux</a:t>
            </a:r>
            <a:r>
              <a:rPr lang="zh-CN" altLang="zh-CN" dirty="0"/>
              <a:t>内核、应用</a:t>
            </a:r>
            <a:r>
              <a:rPr lang="en-US" altLang="zh-CN" dirty="0"/>
              <a:t>Java</a:t>
            </a:r>
            <a:r>
              <a:rPr lang="zh-CN" altLang="zh-CN" dirty="0"/>
              <a:t>开发的轻量级的移动操作系统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Google</a:t>
            </a:r>
            <a:r>
              <a:rPr lang="zh-CN" altLang="zh-CN" dirty="0"/>
              <a:t>为</a:t>
            </a:r>
            <a:r>
              <a:rPr lang="en-US" altLang="zh-CN" dirty="0"/>
              <a:t>Android</a:t>
            </a:r>
            <a:r>
              <a:rPr lang="zh-CN" altLang="zh-CN" dirty="0"/>
              <a:t>内置了诸多常用应用：电话、短信、个人管理、多媒体播放、网页浏览</a:t>
            </a:r>
            <a:r>
              <a:rPr lang="zh-CN" altLang="zh-CN" dirty="0" smtClean="0"/>
              <a:t>等等</a:t>
            </a:r>
            <a:endParaRPr lang="en-US" altLang="zh-CN" dirty="0" smtClean="0"/>
          </a:p>
          <a:p>
            <a:r>
              <a:rPr lang="en-US" altLang="zh-CN" dirty="0"/>
              <a:t>2003</a:t>
            </a:r>
            <a:r>
              <a:rPr lang="zh-CN" altLang="zh-CN" dirty="0"/>
              <a:t>年</a:t>
            </a:r>
            <a:r>
              <a:rPr lang="en-US" altLang="zh-CN" dirty="0"/>
              <a:t>10</a:t>
            </a:r>
            <a:r>
              <a:rPr lang="zh-CN" altLang="zh-CN" dirty="0"/>
              <a:t>月，</a:t>
            </a:r>
            <a:r>
              <a:rPr lang="en-US" altLang="zh-CN" dirty="0"/>
              <a:t>Andy Rubin</a:t>
            </a:r>
            <a:r>
              <a:rPr lang="zh-CN" altLang="zh-CN" dirty="0"/>
              <a:t>等人创建了</a:t>
            </a:r>
            <a:r>
              <a:rPr lang="en-US" altLang="zh-CN" dirty="0"/>
              <a:t>Android</a:t>
            </a:r>
            <a:r>
              <a:rPr lang="zh-CN" altLang="zh-CN" dirty="0"/>
              <a:t>公司，</a:t>
            </a:r>
            <a:r>
              <a:rPr lang="zh-CN" altLang="zh-CN" dirty="0" smtClean="0"/>
              <a:t>组</a:t>
            </a:r>
            <a:r>
              <a:rPr lang="zh-CN" altLang="en-US" dirty="0" smtClean="0"/>
              <a:t>建</a:t>
            </a:r>
            <a:r>
              <a:rPr lang="zh-CN" altLang="zh-CN" dirty="0" smtClean="0"/>
              <a:t>了</a:t>
            </a:r>
            <a:r>
              <a:rPr lang="en-US" altLang="zh-CN" dirty="0"/>
              <a:t>Android</a:t>
            </a:r>
            <a:r>
              <a:rPr lang="zh-CN" altLang="zh-CN" dirty="0"/>
              <a:t>开发团队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2005</a:t>
            </a:r>
            <a:r>
              <a:rPr lang="zh-CN" altLang="zh-CN" dirty="0"/>
              <a:t>年</a:t>
            </a:r>
            <a:r>
              <a:rPr lang="en-US" altLang="zh-CN" dirty="0"/>
              <a:t>8</a:t>
            </a:r>
            <a:r>
              <a:rPr lang="zh-CN" altLang="zh-CN" dirty="0"/>
              <a:t>月，</a:t>
            </a:r>
            <a:r>
              <a:rPr lang="en-US" altLang="zh-CN" dirty="0"/>
              <a:t>Google</a:t>
            </a:r>
            <a:r>
              <a:rPr lang="zh-CN" altLang="zh-CN" dirty="0"/>
              <a:t>收购了</a:t>
            </a:r>
            <a:r>
              <a:rPr lang="en-US" altLang="zh-CN" dirty="0"/>
              <a:t>Android</a:t>
            </a:r>
            <a:r>
              <a:rPr lang="zh-CN" altLang="zh-CN" dirty="0"/>
              <a:t>公司及其开发团队，并有</a:t>
            </a:r>
            <a:r>
              <a:rPr lang="en-US" altLang="zh-CN" dirty="0"/>
              <a:t>Andy Rubin</a:t>
            </a:r>
            <a:r>
              <a:rPr lang="zh-CN" altLang="zh-CN" dirty="0"/>
              <a:t>继续负责</a:t>
            </a:r>
            <a:r>
              <a:rPr lang="en-US" altLang="zh-CN" dirty="0"/>
              <a:t>Android</a:t>
            </a:r>
            <a:r>
              <a:rPr lang="zh-CN" altLang="zh-CN" dirty="0"/>
              <a:t>项目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2007</a:t>
            </a:r>
            <a:r>
              <a:rPr lang="zh-CN" altLang="zh-CN" dirty="0"/>
              <a:t>年</a:t>
            </a:r>
            <a:r>
              <a:rPr lang="en-US" altLang="zh-CN" dirty="0"/>
              <a:t>11</a:t>
            </a:r>
            <a:r>
              <a:rPr lang="zh-CN" altLang="zh-CN" dirty="0"/>
              <a:t>月，</a:t>
            </a:r>
            <a:r>
              <a:rPr lang="en-US" altLang="zh-CN" dirty="0"/>
              <a:t>Google</a:t>
            </a:r>
            <a:r>
              <a:rPr lang="zh-CN" altLang="zh-CN" dirty="0"/>
              <a:t>正式发布</a:t>
            </a:r>
            <a:r>
              <a:rPr lang="en-US" altLang="zh-CN" dirty="0"/>
              <a:t>Android</a:t>
            </a:r>
            <a:r>
              <a:rPr lang="zh-CN" altLang="zh-CN" dirty="0"/>
              <a:t>平台，</a:t>
            </a:r>
            <a:r>
              <a:rPr lang="en-US" altLang="zh-CN" dirty="0"/>
              <a:t>Android</a:t>
            </a:r>
            <a:r>
              <a:rPr lang="zh-CN" altLang="zh-CN" dirty="0"/>
              <a:t>平台也不在局限于手机，还逐渐扩展到平板电脑和及其智能设备领域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2011</a:t>
            </a:r>
            <a:r>
              <a:rPr lang="zh-CN" altLang="zh-CN" dirty="0"/>
              <a:t>年一举超过称霸移动领域多年的诺基亚</a:t>
            </a:r>
            <a:r>
              <a:rPr lang="en-US" altLang="zh-CN" dirty="0"/>
              <a:t>Symbian</a:t>
            </a:r>
            <a:r>
              <a:rPr lang="zh-CN" altLang="zh-CN" dirty="0"/>
              <a:t>系统，成为全球市场份额占有率第一的智能设备平台。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1.1.1	Android</a:t>
            </a:r>
            <a:r>
              <a:rPr lang="zh-CN" altLang="en-US" dirty="0"/>
              <a:t>平台特点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开放性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Android</a:t>
            </a:r>
            <a:r>
              <a:rPr lang="zh-CN" altLang="zh-CN" dirty="0"/>
              <a:t>平台的源代码开放。开发人员可任意访问其核心代码，设计出丰富多彩的应用。</a:t>
            </a:r>
            <a:r>
              <a:rPr lang="en-US" altLang="zh-CN" dirty="0"/>
              <a:t>Android</a:t>
            </a:r>
            <a:r>
              <a:rPr lang="zh-CN" altLang="zh-CN" dirty="0"/>
              <a:t>的开放性也使更多的智能设备厂商加入到</a:t>
            </a:r>
            <a:r>
              <a:rPr lang="en-US" altLang="zh-CN" dirty="0"/>
              <a:t>Android</a:t>
            </a:r>
            <a:r>
              <a:rPr lang="zh-CN" altLang="zh-CN" dirty="0"/>
              <a:t>联盟中来。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不再</a:t>
            </a:r>
            <a:r>
              <a:rPr lang="zh-CN" altLang="zh-CN" dirty="0"/>
              <a:t>受营运商限制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早期</a:t>
            </a:r>
            <a:r>
              <a:rPr lang="zh-CN" altLang="zh-CN" dirty="0"/>
              <a:t>的手机，其上的应用、网络接入方式等等，全部由营运商说了算。</a:t>
            </a:r>
            <a:r>
              <a:rPr lang="en-US" altLang="zh-CN" dirty="0"/>
              <a:t>Android</a:t>
            </a:r>
            <a:r>
              <a:rPr lang="zh-CN" altLang="zh-CN" dirty="0"/>
              <a:t>打破了这种束缚，用户可以根据自己的喜好来定制手机应用。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丰富</a:t>
            </a:r>
            <a:r>
              <a:rPr lang="zh-CN" altLang="zh-CN" dirty="0"/>
              <a:t>的硬件选择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Android</a:t>
            </a:r>
            <a:r>
              <a:rPr lang="zh-CN" altLang="zh-CN" dirty="0"/>
              <a:t>的开发性，也使硬件生产商可以设计出功能各异的多种产品，例如</a:t>
            </a:r>
            <a:r>
              <a:rPr lang="en-US" altLang="zh-CN" dirty="0"/>
              <a:t>Android</a:t>
            </a:r>
            <a:r>
              <a:rPr lang="zh-CN" altLang="zh-CN" dirty="0"/>
              <a:t>手机、平板、眼镜、电视、车载设备以及穿戴设备等，为用户提供更多的选择。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开发</a:t>
            </a:r>
            <a:r>
              <a:rPr lang="zh-CN" altLang="zh-CN" dirty="0"/>
              <a:t>不受限制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Android</a:t>
            </a:r>
            <a:r>
              <a:rPr lang="zh-CN" altLang="zh-CN" dirty="0"/>
              <a:t>平台为开发人员提供了更加宽泛、自由的开发环境，使得各种优秀的应用不断出现。同时，这也使一些不健康、恶意的应用出现，如何遏制不良应用也成为</a:t>
            </a:r>
            <a:r>
              <a:rPr lang="en-US" altLang="zh-CN" dirty="0"/>
              <a:t>Android</a:t>
            </a:r>
            <a:r>
              <a:rPr lang="zh-CN" altLang="zh-CN" dirty="0"/>
              <a:t>的一个难题。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与</a:t>
            </a:r>
            <a:r>
              <a:rPr lang="en-US" altLang="zh-CN" dirty="0"/>
              <a:t>Google</a:t>
            </a:r>
            <a:r>
              <a:rPr lang="zh-CN" altLang="zh-CN" dirty="0"/>
              <a:t>应用无缝</a:t>
            </a:r>
            <a:r>
              <a:rPr lang="zh-CN" altLang="zh-CN" dirty="0" smtClean="0"/>
              <a:t>结合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Android</a:t>
            </a:r>
            <a:r>
              <a:rPr lang="zh-CN" altLang="zh-CN" dirty="0"/>
              <a:t>平台可与</a:t>
            </a:r>
            <a:r>
              <a:rPr lang="en-US" altLang="zh-CN" dirty="0"/>
              <a:t>Google</a:t>
            </a:r>
            <a:r>
              <a:rPr lang="zh-CN" altLang="zh-CN" dirty="0"/>
              <a:t>的地图、邮件、搜索等优秀服务无缝结合，在手机、平板电脑以及其他智能设备上可以轻松使用这些服务。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1.1.2	Android</a:t>
            </a:r>
            <a:r>
              <a:rPr lang="zh-CN" altLang="en-US" dirty="0"/>
              <a:t>体系架构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91427" y="1628800"/>
            <a:ext cx="4405971" cy="5006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908720"/>
            <a:ext cx="9601200" cy="52634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1.Linux</a:t>
            </a:r>
            <a:r>
              <a:rPr lang="zh-CN" altLang="en-US" dirty="0"/>
              <a:t>内核层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 Android</a:t>
            </a:r>
            <a:r>
              <a:rPr lang="zh-CN" altLang="en-US" dirty="0"/>
              <a:t>系统运行于</a:t>
            </a:r>
            <a:r>
              <a:rPr lang="en-US" altLang="zh-CN" dirty="0"/>
              <a:t>Linux</a:t>
            </a:r>
            <a:r>
              <a:rPr lang="zh-CN" altLang="en-US" dirty="0"/>
              <a:t>内核之上，主要包括电源管理和各种启动模块，如显示驱动、键盘驱动、摄像头驱动、</a:t>
            </a:r>
            <a:r>
              <a:rPr lang="en-US" altLang="zh-CN" dirty="0" err="1"/>
              <a:t>WiFi</a:t>
            </a:r>
            <a:r>
              <a:rPr lang="zh-CN" altLang="en-US" dirty="0"/>
              <a:t>驱动、</a:t>
            </a:r>
            <a:r>
              <a:rPr lang="en-US" altLang="zh-CN" dirty="0"/>
              <a:t>USB</a:t>
            </a:r>
            <a:r>
              <a:rPr lang="zh-CN" altLang="en-US" dirty="0"/>
              <a:t>驱动等。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硬件</a:t>
            </a:r>
            <a:r>
              <a:rPr lang="zh-CN" altLang="en-US" dirty="0"/>
              <a:t>抽象层</a:t>
            </a:r>
            <a:r>
              <a:rPr lang="en-US" altLang="zh-CN" dirty="0"/>
              <a:t>HAL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硬件</a:t>
            </a:r>
            <a:r>
              <a:rPr lang="zh-CN" altLang="en-US" dirty="0"/>
              <a:t>抽象层包含多个库模块，为上层的</a:t>
            </a:r>
            <a:r>
              <a:rPr lang="en-US" altLang="zh-CN" dirty="0"/>
              <a:t>Java API</a:t>
            </a:r>
            <a:r>
              <a:rPr lang="zh-CN" altLang="en-US" dirty="0"/>
              <a:t>提供标准的设备硬件功能支持。开发人员通过框架</a:t>
            </a:r>
            <a:r>
              <a:rPr lang="en-US" altLang="zh-CN" dirty="0"/>
              <a:t>API</a:t>
            </a:r>
            <a:r>
              <a:rPr lang="zh-CN" altLang="en-US" dirty="0"/>
              <a:t>访问设备硬件时，</a:t>
            </a:r>
            <a:r>
              <a:rPr lang="en-US" altLang="zh-CN" dirty="0"/>
              <a:t>Android</a:t>
            </a:r>
            <a:r>
              <a:rPr lang="zh-CN" altLang="en-US" dirty="0"/>
              <a:t>系统为硬件加载相应的库模块。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系统</a:t>
            </a:r>
            <a:r>
              <a:rPr lang="zh-CN" altLang="en-US" dirty="0"/>
              <a:t>运行库层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系统</a:t>
            </a:r>
            <a:r>
              <a:rPr lang="zh-CN" altLang="en-US" dirty="0"/>
              <a:t>运行库层包含了一系列原生</a:t>
            </a:r>
            <a:r>
              <a:rPr lang="en-US" altLang="zh-CN" dirty="0"/>
              <a:t>C/C++</a:t>
            </a:r>
            <a:r>
              <a:rPr lang="zh-CN" altLang="en-US" dirty="0"/>
              <a:t>库，它们通过</a:t>
            </a:r>
            <a:r>
              <a:rPr lang="en-US" altLang="zh-CN" dirty="0"/>
              <a:t>Android</a:t>
            </a:r>
            <a:r>
              <a:rPr lang="zh-CN" altLang="en-US" dirty="0"/>
              <a:t>应用框架</a:t>
            </a:r>
            <a:r>
              <a:rPr lang="en-US" altLang="zh-CN" dirty="0"/>
              <a:t>API</a:t>
            </a:r>
            <a:r>
              <a:rPr lang="zh-CN" altLang="en-US" dirty="0"/>
              <a:t>为开发者提供各种服务。例如，</a:t>
            </a:r>
            <a:r>
              <a:rPr lang="en-US" altLang="zh-CN" dirty="0" err="1"/>
              <a:t>Webkit</a:t>
            </a:r>
            <a:r>
              <a:rPr lang="zh-CN" altLang="en-US" dirty="0"/>
              <a:t>库提供浏览器支持、</a:t>
            </a:r>
            <a:r>
              <a:rPr lang="en-US" altLang="zh-CN" dirty="0"/>
              <a:t>OpenGL ES</a:t>
            </a:r>
            <a:r>
              <a:rPr lang="zh-CN" altLang="en-US" dirty="0"/>
              <a:t>库提供</a:t>
            </a:r>
            <a:r>
              <a:rPr lang="en-US" altLang="zh-CN" dirty="0"/>
              <a:t>2D/3D</a:t>
            </a:r>
            <a:r>
              <a:rPr lang="zh-CN" altLang="en-US" dirty="0"/>
              <a:t>绘画支持等。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4.Java </a:t>
            </a:r>
            <a:r>
              <a:rPr lang="en-US" altLang="zh-CN" dirty="0"/>
              <a:t>API</a:t>
            </a:r>
            <a:r>
              <a:rPr lang="zh-CN" altLang="en-US" dirty="0"/>
              <a:t>框架层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 Java </a:t>
            </a:r>
            <a:r>
              <a:rPr lang="en-US" altLang="zh-CN" dirty="0"/>
              <a:t>API</a:t>
            </a:r>
            <a:r>
              <a:rPr lang="zh-CN" altLang="en-US" dirty="0"/>
              <a:t>框架层通过</a:t>
            </a:r>
            <a:r>
              <a:rPr lang="en-US" altLang="zh-CN" dirty="0"/>
              <a:t>API</a:t>
            </a:r>
            <a:r>
              <a:rPr lang="zh-CN" altLang="en-US" dirty="0"/>
              <a:t>提供</a:t>
            </a:r>
            <a:r>
              <a:rPr lang="en-US" altLang="zh-CN" dirty="0"/>
              <a:t>Android</a:t>
            </a:r>
            <a:r>
              <a:rPr lang="zh-CN" altLang="en-US" dirty="0"/>
              <a:t>系统的全部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系统应用层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系统</a:t>
            </a:r>
            <a:r>
              <a:rPr lang="zh-CN" altLang="zh-CN" dirty="0"/>
              <a:t>应用层包含了</a:t>
            </a:r>
            <a:r>
              <a:rPr lang="en-US" altLang="zh-CN" dirty="0"/>
              <a:t>Android</a:t>
            </a:r>
            <a:r>
              <a:rPr lang="zh-CN" altLang="zh-CN" dirty="0"/>
              <a:t>系统自带的一套核心应用，包括电子邮件、短信、日历、联系人等。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1.1.3 Android</a:t>
            </a:r>
            <a:r>
              <a:rPr lang="zh-CN" altLang="en-US" dirty="0"/>
              <a:t>版本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629916" y="1916832"/>
          <a:ext cx="8928993" cy="401493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16224"/>
                <a:gridCol w="2880320"/>
                <a:gridCol w="1799402"/>
                <a:gridCol w="2233047"/>
              </a:tblGrid>
              <a:tr h="33457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0">
                          <a:effectLst/>
                        </a:rPr>
                        <a:t>版本号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0">
                          <a:effectLst/>
                        </a:rPr>
                        <a:t>系统代号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API</a:t>
                      </a:r>
                      <a:r>
                        <a:rPr lang="zh-CN" sz="1800" kern="1000">
                          <a:effectLst/>
                        </a:rPr>
                        <a:t>级别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0">
                          <a:effectLst/>
                        </a:rPr>
                        <a:t>市场占有率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457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2.2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Froyo	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8	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0.1%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3457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2.3.3 -2.3.7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Gingerbread	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10	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1.7%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3457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4.0.3 -4.0.4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Ice Cream Sandwich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15	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1.6%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3457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4.1.x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Jelly Bean	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16	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6.0%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3457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4.2.x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Jelly Bean	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17	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8.3%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3457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4.3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Jelly Bean	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18	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2.4%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3457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4.4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KitKat	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19	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29.2%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3457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5.0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Lollipop	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21	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14.1%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3457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5.1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Lollipop	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22	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21.4%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3457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6.0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Marshmallow	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23	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15.2%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3457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7.0	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Nougat	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</a:rPr>
                        <a:t>24	</a:t>
                      </a:r>
                      <a:endParaRPr lang="zh-CN" sz="2400" kern="100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0" dirty="0">
                          <a:effectLst/>
                        </a:rPr>
                        <a:t>&lt;0.1%</a:t>
                      </a:r>
                      <a:endParaRPr lang="zh-CN" sz="2400" kern="1000" dirty="0"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7.0</a:t>
            </a:r>
            <a:r>
              <a:rPr lang="zh-CN" altLang="en-US" dirty="0"/>
              <a:t>新增的主要功能和特性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多</a:t>
            </a:r>
            <a:r>
              <a:rPr lang="zh-CN" altLang="zh-CN" dirty="0"/>
              <a:t>窗口支持</a:t>
            </a:r>
            <a:endParaRPr lang="zh-CN" altLang="zh-CN" dirty="0"/>
          </a:p>
          <a:p>
            <a:pPr lvl="1"/>
            <a:r>
              <a:rPr lang="zh-CN" altLang="zh-CN" dirty="0"/>
              <a:t>多窗口支持使用户可在运行</a:t>
            </a:r>
            <a:r>
              <a:rPr lang="en-US" altLang="zh-CN" dirty="0"/>
              <a:t>Android 7.0</a:t>
            </a:r>
            <a:r>
              <a:rPr lang="zh-CN" altLang="zh-CN" dirty="0"/>
              <a:t>系统的设备（手机、平板或</a:t>
            </a:r>
            <a:r>
              <a:rPr lang="en-US" altLang="zh-CN" dirty="0"/>
              <a:t>TV</a:t>
            </a:r>
            <a:r>
              <a:rPr lang="zh-CN" altLang="zh-CN" dirty="0"/>
              <a:t>）上一次打开两个应用。在</a:t>
            </a:r>
            <a:r>
              <a:rPr lang="en-US" altLang="zh-CN" dirty="0"/>
              <a:t>Android 7.0</a:t>
            </a:r>
            <a:r>
              <a:rPr lang="zh-CN" altLang="zh-CN" dirty="0"/>
              <a:t>手机和平板中，用户可以并排运行两个应用，或者在分屏模式下一个应用在另一个之上。用户可拖动两个应用之间的分隔线调整应用。在</a:t>
            </a:r>
            <a:r>
              <a:rPr lang="en-US" altLang="zh-CN" dirty="0"/>
              <a:t>Android 7.0 TV</a:t>
            </a:r>
            <a:r>
              <a:rPr lang="zh-CN" altLang="zh-CN" dirty="0"/>
              <a:t>中，同时运行的两个应用实现画中画模式，从而在看电视的同时允许用户浏览或使用其他应用。</a:t>
            </a:r>
            <a:endParaRPr lang="zh-CN" altLang="zh-CN" dirty="0"/>
          </a:p>
          <a:p>
            <a:pPr lvl="1"/>
            <a:r>
              <a:rPr lang="zh-CN" altLang="zh-CN" dirty="0"/>
              <a:t>多窗口支持也允许在两个应用之间执行拖放操作，进一步增强用户体验。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静谧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静谧自然演示文稿（宽屏）</Template>
  <TotalTime>0</TotalTime>
  <Words>4389</Words>
  <Application>WPS 文字</Application>
  <PresentationFormat>自定义</PresentationFormat>
  <Paragraphs>267</Paragraphs>
  <Slides>27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27</vt:i4>
      </vt:variant>
    </vt:vector>
  </HeadingPairs>
  <TitlesOfParts>
    <vt:vector size="46" baseType="lpstr">
      <vt:lpstr>Arial</vt:lpstr>
      <vt:lpstr>方正书宋_GBK</vt:lpstr>
      <vt:lpstr>Wingdings</vt:lpstr>
      <vt:lpstr>微软雅黑</vt:lpstr>
      <vt:lpstr>汉仪旗黑</vt:lpstr>
      <vt:lpstr>Euphemia</vt:lpstr>
      <vt:lpstr>苹方-简</vt:lpstr>
      <vt:lpstr>Microsoft YaHei</vt:lpstr>
      <vt:lpstr>Times New Roman</vt:lpstr>
      <vt:lpstr>宋体</vt:lpstr>
      <vt:lpstr>汉仪书宋二KW</vt:lpstr>
      <vt:lpstr>宋体</vt:lpstr>
      <vt:lpstr>Arial Unicode MS</vt:lpstr>
      <vt:lpstr>静谧 16x9</vt:lpstr>
      <vt:lpstr>Photoshop.Image.9</vt:lpstr>
      <vt:lpstr>Photoshop.Image.9</vt:lpstr>
      <vt:lpstr>Photoshop.Image.9</vt:lpstr>
      <vt:lpstr>Photoshop.Image.9</vt:lpstr>
      <vt:lpstr>Photoshop.Image.9</vt:lpstr>
      <vt:lpstr>Android移动应用开发基础教程</vt:lpstr>
      <vt:lpstr>第1章 Android开发起步</vt:lpstr>
      <vt:lpstr>1.1	Android简介</vt:lpstr>
      <vt:lpstr>1.1	Android简介</vt:lpstr>
      <vt:lpstr>1.1.1	Android平台特点</vt:lpstr>
      <vt:lpstr>1.1.2	Android体系架构</vt:lpstr>
      <vt:lpstr>PowerPoint 演示文稿</vt:lpstr>
      <vt:lpstr>1.1.3 Android版本</vt:lpstr>
      <vt:lpstr>Android 7.0新增的主要功能和特性</vt:lpstr>
      <vt:lpstr>Android 7.0新增的主要功能和特性</vt:lpstr>
      <vt:lpstr>Android 7.0新增的主要功能和特性</vt:lpstr>
      <vt:lpstr>Android 7.0新增的主要功能和特性</vt:lpstr>
      <vt:lpstr>Android 7.0新增的主要功能和特性</vt:lpstr>
      <vt:lpstr>Android 7.0新增的主要功能和特性</vt:lpstr>
      <vt:lpstr>1.2	搭建Android开发环境</vt:lpstr>
      <vt:lpstr>1.2.1 需要哪些工具</vt:lpstr>
      <vt:lpstr>1.2.2 JDK下载安装</vt:lpstr>
      <vt:lpstr>1.2.3 Android Studio简介</vt:lpstr>
      <vt:lpstr>1.2.4 Android Studio的下载安装</vt:lpstr>
      <vt:lpstr>1.3	创建第一个Android项目</vt:lpstr>
      <vt:lpstr>1.3.1 创建Hello World项目</vt:lpstr>
      <vt:lpstr>1.3.2 创建模拟器</vt:lpstr>
      <vt:lpstr>1.3.3 运行项目</vt:lpstr>
      <vt:lpstr>1.3.4 了解Android项目组成</vt:lpstr>
      <vt:lpstr>1.4	Android编程小工具：日志</vt:lpstr>
      <vt:lpstr>1.4.1 使用日志API输出调试信息</vt:lpstr>
      <vt:lpstr>1.4.2 日志分类与日志过滤器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xbg</dc:creator>
  <cp:lastModifiedBy>gexin_mac</cp:lastModifiedBy>
  <cp:revision>13</cp:revision>
  <dcterms:created xsi:type="dcterms:W3CDTF">2021-01-04T11:51:40Z</dcterms:created>
  <dcterms:modified xsi:type="dcterms:W3CDTF">2021-01-04T11:51:40Z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2052-3.1.1.4956</vt:lpwstr>
  </property>
</Properties>
</file>