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257" r:id="rId3"/>
    <p:sldId id="272" r:id="rId5"/>
    <p:sldId id="305" r:id="rId6"/>
    <p:sldId id="312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06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07" r:id="rId38"/>
    <p:sldId id="342" r:id="rId39"/>
    <p:sldId id="343" r:id="rId40"/>
    <p:sldId id="344" r:id="rId41"/>
    <p:sldId id="345" r:id="rId42"/>
    <p:sldId id="346" r:id="rId43"/>
    <p:sldId id="347" r:id="rId44"/>
    <p:sldId id="308" r:id="rId45"/>
    <p:sldId id="348" r:id="rId46"/>
    <p:sldId id="349" r:id="rId47"/>
    <p:sldId id="350" r:id="rId48"/>
    <p:sldId id="351" r:id="rId49"/>
    <p:sldId id="355" r:id="rId50"/>
    <p:sldId id="354" r:id="rId51"/>
    <p:sldId id="352" r:id="rId52"/>
    <p:sldId id="353" r:id="rId53"/>
    <p:sldId id="356" r:id="rId54"/>
    <p:sldId id="357" r:id="rId55"/>
    <p:sldId id="358" r:id="rId56"/>
    <p:sldId id="359" r:id="rId57"/>
    <p:sldId id="310" r:id="rId58"/>
    <p:sldId id="360" r:id="rId59"/>
    <p:sldId id="361" r:id="rId60"/>
    <p:sldId id="362" r:id="rId61"/>
    <p:sldId id="363" r:id="rId62"/>
    <p:sldId id="364" r:id="rId63"/>
    <p:sldId id="365" r:id="rId6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0872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3.1.5 </a:t>
            </a:r>
            <a:r>
              <a:rPr lang="zh-CN" altLang="en-US" dirty="0" smtClean="0"/>
              <a:t>帧</a:t>
            </a:r>
            <a:r>
              <a:rPr lang="zh-CN" altLang="en-US" dirty="0"/>
              <a:t>布局</a:t>
            </a:r>
            <a:r>
              <a:rPr lang="en-US" altLang="zh-CN" dirty="0" err="1"/>
              <a:t>FrameLayout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帧布局是一种特殊的布局，它以层叠的方式显示布局中的多个控件，最后添加的控件位于最前面。</a:t>
            </a:r>
            <a:endParaRPr lang="zh-CN" altLang="zh-CN" dirty="0"/>
          </a:p>
          <a:p>
            <a:r>
              <a:rPr lang="zh-CN" altLang="zh-CN" dirty="0"/>
              <a:t>默认情况下，控件位于帧布局的左上角。可通过控件的</a:t>
            </a:r>
            <a:r>
              <a:rPr lang="en-US" altLang="zh-CN" dirty="0" err="1"/>
              <a:t>android:layout_gravity</a:t>
            </a:r>
            <a:r>
              <a:rPr lang="zh-CN" altLang="zh-CN" dirty="0"/>
              <a:t>属性控制其位置。</a:t>
            </a:r>
            <a:r>
              <a:rPr lang="en-US" altLang="zh-CN" dirty="0" err="1"/>
              <a:t>android:layout_gravity</a:t>
            </a:r>
            <a:r>
              <a:rPr lang="zh-CN" altLang="zh-CN" dirty="0"/>
              <a:t>属性可设置为下列值：</a:t>
            </a:r>
            <a:endParaRPr lang="zh-CN" altLang="zh-CN" dirty="0"/>
          </a:p>
          <a:p>
            <a:pPr lvl="1"/>
            <a:r>
              <a:rPr lang="en-US" altLang="zh-CN" dirty="0"/>
              <a:t>top</a:t>
            </a:r>
            <a:r>
              <a:rPr lang="zh-CN" altLang="zh-CN" dirty="0"/>
              <a:t>：控件位于布局顶部。</a:t>
            </a:r>
            <a:endParaRPr lang="zh-CN" altLang="zh-CN" dirty="0"/>
          </a:p>
          <a:p>
            <a:pPr lvl="1"/>
            <a:r>
              <a:rPr lang="en-US" altLang="zh-CN" dirty="0"/>
              <a:t>bottom</a:t>
            </a:r>
            <a:r>
              <a:rPr lang="zh-CN" altLang="zh-CN" dirty="0"/>
              <a:t>：控件位于布局底部。单独使用时等价于“</a:t>
            </a:r>
            <a:r>
              <a:rPr lang="en-US" altLang="zh-CN" dirty="0" err="1"/>
              <a:t>left|bottom</a:t>
            </a:r>
            <a:r>
              <a:rPr lang="zh-CN" altLang="zh-CN" dirty="0"/>
              <a:t>”。</a:t>
            </a:r>
            <a:endParaRPr lang="zh-CN" altLang="zh-CN" dirty="0"/>
          </a:p>
          <a:p>
            <a:pPr lvl="1"/>
            <a:r>
              <a:rPr lang="en-US" altLang="zh-CN" dirty="0"/>
              <a:t>left</a:t>
            </a:r>
            <a:r>
              <a:rPr lang="zh-CN" altLang="zh-CN" dirty="0"/>
              <a:t>：控件位于布局左侧。</a:t>
            </a:r>
            <a:endParaRPr lang="zh-CN" altLang="zh-CN" dirty="0"/>
          </a:p>
          <a:p>
            <a:pPr lvl="1"/>
            <a:r>
              <a:rPr lang="en-US" altLang="zh-CN" dirty="0"/>
              <a:t>right</a:t>
            </a:r>
            <a:r>
              <a:rPr lang="zh-CN" altLang="zh-CN" dirty="0"/>
              <a:t>：控件位于布局右侧。单独使用时等价于“</a:t>
            </a:r>
            <a:r>
              <a:rPr lang="en-US" altLang="zh-CN" dirty="0" err="1"/>
              <a:t>top|right</a:t>
            </a:r>
            <a:r>
              <a:rPr lang="zh-CN" altLang="zh-CN" dirty="0"/>
              <a:t>”。</a:t>
            </a:r>
            <a:endParaRPr lang="zh-CN" altLang="zh-CN" dirty="0"/>
          </a:p>
          <a:p>
            <a:pPr lvl="1"/>
            <a:r>
              <a:rPr lang="en-US" altLang="zh-CN" dirty="0"/>
              <a:t>center</a:t>
            </a:r>
            <a:r>
              <a:rPr lang="zh-CN" altLang="zh-CN" dirty="0"/>
              <a:t>：控件位于布局中心。</a:t>
            </a:r>
            <a:endParaRPr lang="zh-CN" altLang="zh-CN" dirty="0"/>
          </a:p>
          <a:p>
            <a:pPr lvl="1"/>
            <a:r>
              <a:rPr lang="en-US" altLang="zh-CN" dirty="0" err="1"/>
              <a:t>center_vertical</a:t>
            </a:r>
            <a:r>
              <a:rPr lang="zh-CN" altLang="zh-CN" dirty="0"/>
              <a:t>：控件位于垂直方向上的中间位置。单独使用时等价于“</a:t>
            </a:r>
            <a:r>
              <a:rPr lang="en-US" altLang="zh-CN" dirty="0"/>
              <a:t>left| </a:t>
            </a:r>
            <a:r>
              <a:rPr lang="en-US" altLang="zh-CN" dirty="0" err="1"/>
              <a:t>center_vertical</a:t>
            </a:r>
            <a:r>
              <a:rPr lang="zh-CN" altLang="zh-CN" dirty="0"/>
              <a:t>”。</a:t>
            </a:r>
            <a:endParaRPr lang="zh-CN" altLang="zh-CN" dirty="0"/>
          </a:p>
          <a:p>
            <a:pPr lvl="1"/>
            <a:r>
              <a:rPr lang="en-US" altLang="zh-CN" dirty="0" err="1"/>
              <a:t>center_horizontal</a:t>
            </a:r>
            <a:r>
              <a:rPr lang="zh-CN" altLang="zh-CN" dirty="0"/>
              <a:t>：控件位于水平方向上的中间位置。单独使用时等价于“</a:t>
            </a:r>
            <a:r>
              <a:rPr lang="en-US" altLang="zh-CN" dirty="0"/>
              <a:t>top| center_ horizontal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813" y="381000"/>
            <a:ext cx="5246003" cy="57912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548680"/>
            <a:ext cx="3384376" cy="5623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67" y="381000"/>
            <a:ext cx="5234695" cy="628836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81000"/>
            <a:ext cx="3744416" cy="6288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文本视图（</a:t>
            </a:r>
            <a:r>
              <a:rPr lang="en-US" altLang="zh-CN" dirty="0" err="1"/>
              <a:t>TextView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按钮</a:t>
            </a:r>
            <a:r>
              <a:rPr lang="zh-CN" altLang="zh-CN" dirty="0"/>
              <a:t>（</a:t>
            </a:r>
            <a:r>
              <a:rPr lang="en-US" altLang="zh-CN" dirty="0"/>
              <a:t>Button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文本</a:t>
            </a:r>
            <a:r>
              <a:rPr lang="zh-CN" altLang="zh-CN" dirty="0"/>
              <a:t>字段（</a:t>
            </a:r>
            <a:r>
              <a:rPr lang="en-US" altLang="zh-CN" dirty="0" err="1"/>
              <a:t>EditText</a:t>
            </a:r>
            <a:r>
              <a:rPr lang="zh-CN" altLang="zh-CN" dirty="0"/>
              <a:t>、</a:t>
            </a:r>
            <a:r>
              <a:rPr lang="en-US" altLang="zh-CN" dirty="0" err="1"/>
              <a:t>AutoCompleteTextView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复选框</a:t>
            </a:r>
            <a:r>
              <a:rPr lang="zh-CN" altLang="zh-CN" dirty="0"/>
              <a:t>（</a:t>
            </a:r>
            <a:r>
              <a:rPr lang="en-US" altLang="zh-CN" dirty="0" err="1"/>
              <a:t>CheckBox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单选</a:t>
            </a:r>
            <a:r>
              <a:rPr lang="zh-CN" altLang="zh-CN" dirty="0"/>
              <a:t>按钮（</a:t>
            </a:r>
            <a:r>
              <a:rPr lang="en-US" altLang="zh-CN" dirty="0" err="1"/>
              <a:t>RadioButton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切换</a:t>
            </a:r>
            <a:r>
              <a:rPr lang="zh-CN" altLang="zh-CN" dirty="0"/>
              <a:t>按钮（</a:t>
            </a:r>
            <a:r>
              <a:rPr lang="en-US" altLang="zh-CN" dirty="0" err="1"/>
              <a:t>ToggleButton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下</a:t>
            </a:r>
            <a:r>
              <a:rPr lang="zh-CN" altLang="zh-CN" dirty="0"/>
              <a:t>拉列表（</a:t>
            </a:r>
            <a:r>
              <a:rPr lang="en-US" altLang="zh-CN" dirty="0"/>
              <a:t>Spinner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日期</a:t>
            </a:r>
            <a:r>
              <a:rPr lang="zh-CN" altLang="zh-CN" dirty="0"/>
              <a:t>选取器（</a:t>
            </a:r>
            <a:r>
              <a:rPr lang="en-US" altLang="zh-CN" dirty="0" err="1"/>
              <a:t>DatePicker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时间</a:t>
            </a:r>
            <a:r>
              <a:rPr lang="zh-CN" altLang="zh-CN" dirty="0"/>
              <a:t>选取器（</a:t>
            </a:r>
            <a:r>
              <a:rPr lang="en-US" altLang="zh-CN" dirty="0" err="1"/>
              <a:t>TimePicker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拖动条（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SeekBar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文本</a:t>
            </a:r>
            <a:r>
              <a:rPr lang="zh-CN" altLang="en-US" dirty="0"/>
              <a:t>视图（</a:t>
            </a:r>
            <a:r>
              <a:rPr lang="en-US" altLang="zh-CN" dirty="0" err="1"/>
              <a:t>TextView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TextView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en-US" altLang="zh-CN" dirty="0" smtClean="0"/>
              <a:t>hello</a:t>
            </a:r>
            <a:r>
              <a:rPr lang="zh-CN" altLang="zh-CN" dirty="0" smtClean="0"/>
              <a:t>，</a:t>
            </a:r>
            <a:r>
              <a:rPr lang="zh-CN" altLang="zh-CN" dirty="0"/>
              <a:t>极客学院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r>
              <a:rPr lang="zh-CN" altLang="zh-CN" dirty="0"/>
              <a:t>可使用下列属性设置文本显示效果：</a:t>
            </a:r>
            <a:endParaRPr lang="zh-CN" altLang="zh-CN" dirty="0"/>
          </a:p>
          <a:p>
            <a:pPr lvl="1"/>
            <a:r>
              <a:rPr lang="en-US" altLang="zh-CN" dirty="0" err="1"/>
              <a:t>android:typeface</a:t>
            </a:r>
            <a:r>
              <a:rPr lang="zh-CN" altLang="zh-CN" dirty="0"/>
              <a:t>：设置字体。</a:t>
            </a:r>
            <a:r>
              <a:rPr lang="en-US" altLang="zh-CN" dirty="0"/>
              <a:t>Android</a:t>
            </a:r>
            <a:r>
              <a:rPr lang="zh-CN" altLang="zh-CN" dirty="0"/>
              <a:t>默认支持</a:t>
            </a:r>
            <a:r>
              <a:rPr lang="en-US" altLang="zh-CN" dirty="0"/>
              <a:t>4</a:t>
            </a:r>
            <a:r>
              <a:rPr lang="zh-CN" altLang="zh-CN" dirty="0"/>
              <a:t>中内置字体：</a:t>
            </a:r>
            <a:r>
              <a:rPr lang="en-US" altLang="zh-CN" dirty="0"/>
              <a:t>normal</a:t>
            </a:r>
            <a:r>
              <a:rPr lang="zh-CN" altLang="zh-CN" dirty="0"/>
              <a:t>、</a:t>
            </a:r>
            <a:r>
              <a:rPr lang="en-US" altLang="zh-CN" dirty="0"/>
              <a:t>sans</a:t>
            </a:r>
            <a:r>
              <a:rPr lang="zh-CN" altLang="zh-CN" dirty="0"/>
              <a:t>、</a:t>
            </a:r>
            <a:r>
              <a:rPr lang="en-US" altLang="zh-CN" dirty="0"/>
              <a:t>serif</a:t>
            </a:r>
            <a:r>
              <a:rPr lang="zh-CN" altLang="zh-CN" dirty="0"/>
              <a:t>和</a:t>
            </a:r>
            <a:r>
              <a:rPr lang="en-US" altLang="zh-CN" dirty="0"/>
              <a:t>monospace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android:textSize</a:t>
            </a:r>
            <a:r>
              <a:rPr lang="zh-CN" altLang="zh-CN" dirty="0"/>
              <a:t>：设置字号。</a:t>
            </a:r>
            <a:endParaRPr lang="zh-CN" altLang="zh-CN" dirty="0"/>
          </a:p>
          <a:p>
            <a:pPr lvl="1"/>
            <a:r>
              <a:rPr lang="en-US" altLang="zh-CN" dirty="0" err="1"/>
              <a:t>android:textColor</a:t>
            </a:r>
            <a:r>
              <a:rPr lang="zh-CN" altLang="zh-CN" dirty="0"/>
              <a:t>：设置颜色。</a:t>
            </a:r>
            <a:endParaRPr lang="zh-CN" altLang="zh-CN" dirty="0"/>
          </a:p>
          <a:p>
            <a:pPr lvl="1"/>
            <a:r>
              <a:rPr lang="en-US" altLang="zh-CN" dirty="0" err="1"/>
              <a:t>android:textStyle</a:t>
            </a:r>
            <a:r>
              <a:rPr lang="zh-CN" altLang="zh-CN" dirty="0"/>
              <a:t>：设置文本样式，可设置为</a:t>
            </a:r>
            <a:r>
              <a:rPr lang="en-US" altLang="zh-CN" dirty="0"/>
              <a:t>bold</a:t>
            </a:r>
            <a:r>
              <a:rPr lang="zh-CN" altLang="zh-CN" dirty="0"/>
              <a:t>、</a:t>
            </a:r>
            <a:r>
              <a:rPr lang="en-US" altLang="zh-CN" dirty="0"/>
              <a:t>italic</a:t>
            </a:r>
            <a:r>
              <a:rPr lang="zh-CN" altLang="zh-CN" dirty="0"/>
              <a:t>或</a:t>
            </a:r>
            <a:r>
              <a:rPr lang="en-US" altLang="zh-CN" dirty="0" err="1"/>
              <a:t>bolditalic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按钮</a:t>
            </a:r>
            <a:r>
              <a:rPr lang="zh-CN" altLang="en-US" dirty="0"/>
              <a:t>（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ImageButton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="Button1"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2100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="@+id/button1"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="Button2"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android:drawableLeft</a:t>
            </a:r>
            <a:r>
              <a:rPr lang="en-US" altLang="zh-CN" dirty="0"/>
              <a:t>="@</a:t>
            </a:r>
            <a:r>
              <a:rPr lang="en-US" altLang="zh-CN" dirty="0" err="1"/>
              <a:t>mipmap</a:t>
            </a:r>
            <a:r>
              <a:rPr lang="en-US" altLang="zh-CN" dirty="0"/>
              <a:t>/</a:t>
            </a:r>
            <a:r>
              <a:rPr lang="en-US" altLang="zh-CN" dirty="0" err="1"/>
              <a:t>ic_launcher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="@+id/button2" </a:t>
            </a:r>
            <a:r>
              <a:rPr lang="en-US" altLang="zh-CN" dirty="0" smtClean="0"/>
              <a:t>/&gt;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246540" y="1844824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ImageButton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android:src</a:t>
            </a:r>
            <a:r>
              <a:rPr lang="en-US" altLang="zh-CN" dirty="0"/>
              <a:t>="@</a:t>
            </a:r>
            <a:r>
              <a:rPr lang="en-US" altLang="zh-CN" dirty="0" err="1"/>
              <a:t>mipmap</a:t>
            </a:r>
            <a:r>
              <a:rPr lang="en-US" altLang="zh-CN" dirty="0"/>
              <a:t>/</a:t>
            </a:r>
            <a:r>
              <a:rPr lang="en-US" altLang="zh-CN" dirty="0" err="1"/>
              <a:t>ic_launcher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="@+id/imageButton1"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通常，需要为按钮添加</a:t>
            </a:r>
            <a:r>
              <a:rPr lang="en-US" altLang="zh-CN" dirty="0"/>
              <a:t>Click</a:t>
            </a:r>
            <a:r>
              <a:rPr lang="zh-CN" altLang="zh-CN" dirty="0"/>
              <a:t>事件监听器。一种方法是在</a:t>
            </a:r>
            <a:r>
              <a:rPr lang="en-US" altLang="zh-CN" dirty="0" err="1"/>
              <a:t>android:onClick</a:t>
            </a:r>
            <a:r>
              <a:rPr lang="zh-CN" altLang="zh-CN" dirty="0"/>
              <a:t>属性中设置</a:t>
            </a:r>
            <a:r>
              <a:rPr lang="en-US" altLang="zh-CN" dirty="0"/>
              <a:t>Click</a:t>
            </a:r>
            <a:r>
              <a:rPr lang="zh-CN" altLang="zh-CN" dirty="0"/>
              <a:t>事件监听器。例如：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="@+id/button1"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android:onClick</a:t>
            </a:r>
            <a:r>
              <a:rPr lang="en-US" altLang="zh-CN" dirty="0"/>
              <a:t>="ClickButton1"/&gt;</a:t>
            </a:r>
            <a:endParaRPr lang="zh-CN" altLang="zh-CN" dirty="0"/>
          </a:p>
          <a:p>
            <a:r>
              <a:rPr lang="zh-CN" altLang="zh-CN" dirty="0"/>
              <a:t>其中的</a:t>
            </a:r>
            <a:r>
              <a:rPr lang="en-US" altLang="zh-CN" dirty="0"/>
              <a:t>ClickButton1</a:t>
            </a:r>
            <a:r>
              <a:rPr lang="zh-CN" altLang="zh-CN" dirty="0"/>
              <a:t>是在代码中定义的一个方法，且方法必须是</a:t>
            </a:r>
            <a:r>
              <a:rPr lang="en-US" altLang="zh-CN" dirty="0"/>
              <a:t>public</a:t>
            </a:r>
            <a:r>
              <a:rPr lang="zh-CN" altLang="zh-CN" dirty="0"/>
              <a:t>和</a:t>
            </a:r>
            <a:r>
              <a:rPr lang="en-US" altLang="zh-CN" dirty="0"/>
              <a:t>void</a:t>
            </a:r>
            <a:r>
              <a:rPr lang="zh-CN" altLang="zh-CN" dirty="0"/>
              <a:t>类型。例如：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public void ClickButton1(View view){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tv1=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R.id.textView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tv1.setText("</a:t>
            </a:r>
            <a:r>
              <a:rPr lang="zh-CN" altLang="zh-CN" dirty="0" smtClean="0"/>
              <a:t>单击按钮</a:t>
            </a:r>
            <a:r>
              <a:rPr lang="en-US" altLang="zh-CN" dirty="0" smtClean="0"/>
              <a:t>Button1");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1052337"/>
            <a:ext cx="9601200" cy="579120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另一种为按钮添加</a:t>
            </a:r>
            <a:r>
              <a:rPr lang="en-US" altLang="zh-CN" dirty="0"/>
              <a:t>Click</a:t>
            </a:r>
            <a:r>
              <a:rPr lang="zh-CN" altLang="zh-CN" dirty="0"/>
              <a:t>事件监听器的方法是在代码执行</a:t>
            </a:r>
            <a:r>
              <a:rPr lang="en-US" altLang="zh-CN" dirty="0" err="1"/>
              <a:t>setOnClickListener</a:t>
            </a:r>
            <a:r>
              <a:rPr lang="en-US" altLang="zh-CN" dirty="0"/>
              <a:t>()</a:t>
            </a:r>
            <a:r>
              <a:rPr lang="zh-CN" altLang="zh-CN" dirty="0"/>
              <a:t>方法。例如：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Button bt2=(Button) </a:t>
            </a:r>
            <a:r>
              <a:rPr lang="en-US" altLang="zh-CN" b="1" dirty="0" err="1"/>
              <a:t>findViewById</a:t>
            </a:r>
            <a:r>
              <a:rPr lang="en-US" altLang="zh-CN" b="1" dirty="0"/>
              <a:t>(R.id.button2);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bt2.setOnClickListener(new </a:t>
            </a:r>
            <a:r>
              <a:rPr lang="en-US" altLang="zh-CN" b="1" dirty="0" err="1"/>
              <a:t>View.OnClickListener</a:t>
            </a:r>
            <a:r>
              <a:rPr lang="en-US" altLang="zh-CN" b="1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public void </a:t>
            </a:r>
            <a:r>
              <a:rPr lang="en-US" altLang="zh-CN" b="1" dirty="0" err="1"/>
              <a:t>onClick</a:t>
            </a:r>
            <a:r>
              <a:rPr lang="en-US" altLang="zh-CN" b="1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TextView</a:t>
            </a:r>
            <a:r>
              <a:rPr lang="en-US" altLang="zh-CN" b="1" dirty="0"/>
              <a:t> tv1= (</a:t>
            </a:r>
            <a:r>
              <a:rPr lang="en-US" altLang="zh-CN" b="1" dirty="0" err="1"/>
              <a:t>TextView</a:t>
            </a:r>
            <a:r>
              <a:rPr lang="en-US" altLang="zh-CN" b="1" dirty="0"/>
              <a:t>) </a:t>
            </a:r>
            <a:r>
              <a:rPr lang="en-US" altLang="zh-CN" b="1" dirty="0" err="1"/>
              <a:t>findViewById</a:t>
            </a:r>
            <a:r>
              <a:rPr lang="en-US" altLang="zh-CN" b="1" dirty="0"/>
              <a:t>(</a:t>
            </a:r>
            <a:r>
              <a:rPr lang="en-US" altLang="zh-CN" b="1" dirty="0" err="1"/>
              <a:t>R.id.textView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tv1.setText("</a:t>
            </a:r>
            <a:r>
              <a:rPr lang="zh-CN" altLang="zh-CN" b="1" dirty="0"/>
              <a:t>单击按钮</a:t>
            </a:r>
            <a:r>
              <a:rPr lang="en-US" altLang="zh-CN" b="1" dirty="0"/>
              <a:t>Button2");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});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文本字段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err="1"/>
              <a:t>EditText</a:t>
            </a:r>
            <a:r>
              <a:rPr lang="zh-CN" altLang="en-US" dirty="0"/>
              <a:t>、</a:t>
            </a:r>
            <a:r>
              <a:rPr lang="en-US" altLang="zh-CN" dirty="0" err="1"/>
              <a:t>AutoCompleteTextView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文本字段控件用于接收用户输入，可使用</a:t>
            </a:r>
            <a:r>
              <a:rPr lang="en-US" altLang="zh-CN" dirty="0" err="1"/>
              <a:t>android:inputType</a:t>
            </a:r>
            <a:r>
              <a:rPr lang="zh-CN" altLang="zh-CN" dirty="0"/>
              <a:t>属性定义各种输入行为准则。常用</a:t>
            </a:r>
            <a:r>
              <a:rPr lang="en-US" altLang="zh-CN" dirty="0" err="1"/>
              <a:t>android:inputType</a:t>
            </a:r>
            <a:r>
              <a:rPr lang="zh-CN" altLang="zh-CN" dirty="0"/>
              <a:t>属性值如下：</a:t>
            </a:r>
            <a:endParaRPr lang="zh-CN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zh-CN" dirty="0"/>
              <a:t>：允许输入各种文本。</a:t>
            </a:r>
            <a:endParaRPr lang="zh-CN" altLang="zh-CN" dirty="0"/>
          </a:p>
          <a:p>
            <a:pPr lvl="1"/>
            <a:r>
              <a:rPr lang="en-US" altLang="zh-CN" dirty="0" err="1"/>
              <a:t>textMultiLine</a:t>
            </a:r>
            <a:r>
              <a:rPr lang="zh-CN" altLang="zh-CN" dirty="0"/>
              <a:t>：允许输入多行文本。</a:t>
            </a:r>
            <a:endParaRPr lang="zh-CN" altLang="zh-CN" dirty="0"/>
          </a:p>
          <a:p>
            <a:pPr lvl="1"/>
            <a:r>
              <a:rPr lang="en-US" altLang="zh-CN" dirty="0" err="1"/>
              <a:t>textEmailAddress</a:t>
            </a:r>
            <a:r>
              <a:rPr lang="zh-CN" altLang="zh-CN" dirty="0"/>
              <a:t>：只允许输入</a:t>
            </a:r>
            <a:r>
              <a:rPr lang="en-US" altLang="zh-CN" dirty="0"/>
              <a:t>Email</a:t>
            </a:r>
            <a:r>
              <a:rPr lang="zh-CN" altLang="zh-CN" dirty="0"/>
              <a:t>地址。</a:t>
            </a:r>
            <a:endParaRPr lang="zh-CN" altLang="zh-CN" dirty="0"/>
          </a:p>
          <a:p>
            <a:pPr lvl="1"/>
            <a:r>
              <a:rPr lang="en-US" altLang="zh-CN" dirty="0" err="1"/>
              <a:t>textPassword</a:t>
            </a:r>
            <a:r>
              <a:rPr lang="zh-CN" altLang="zh-CN" dirty="0"/>
              <a:t>：用于输入密码。</a:t>
            </a:r>
            <a:endParaRPr lang="zh-CN" altLang="zh-CN" dirty="0"/>
          </a:p>
          <a:p>
            <a:pPr lvl="1"/>
            <a:r>
              <a:rPr lang="en-US" altLang="zh-CN" dirty="0"/>
              <a:t>number</a:t>
            </a:r>
            <a:r>
              <a:rPr lang="zh-CN" altLang="zh-CN" dirty="0"/>
              <a:t>：只允许输入数字。</a:t>
            </a:r>
            <a:endParaRPr lang="zh-CN" altLang="zh-CN" dirty="0"/>
          </a:p>
          <a:p>
            <a:pPr lvl="1"/>
            <a:r>
              <a:rPr lang="en-US" altLang="zh-CN" dirty="0"/>
              <a:t>phone</a:t>
            </a:r>
            <a:r>
              <a:rPr lang="zh-CN" altLang="zh-CN" dirty="0"/>
              <a:t>：用于输入电话号码。</a:t>
            </a:r>
            <a:endParaRPr lang="zh-CN" altLang="zh-CN" dirty="0"/>
          </a:p>
          <a:p>
            <a:pPr lvl="1"/>
            <a:r>
              <a:rPr lang="en-US" altLang="zh-CN" dirty="0" err="1"/>
              <a:t>datetime</a:t>
            </a:r>
            <a:r>
              <a:rPr lang="zh-CN" altLang="zh-CN" dirty="0"/>
              <a:t>：用于输入日期时间。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EditText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b="1" dirty="0" err="1"/>
              <a:t>EditText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android:inputType</a:t>
            </a:r>
            <a:r>
              <a:rPr lang="en-US" altLang="zh-CN" dirty="0"/>
              <a:t>="</a:t>
            </a:r>
            <a:r>
              <a:rPr lang="en-US" altLang="zh-CN" dirty="0" err="1"/>
              <a:t>textPassword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editText</a:t>
            </a:r>
            <a:r>
              <a:rPr lang="en-US" altLang="zh-CN" dirty="0"/>
              <a:t>"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本章主要内容：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消息通知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对话框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菜单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ListView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RecyclerView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AutoCompleteTextView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步：在布局文件中添加</a:t>
            </a:r>
            <a:r>
              <a:rPr lang="en-US" altLang="zh-CN" dirty="0" err="1"/>
              <a:t>AutoCompleteTextView</a:t>
            </a:r>
            <a:r>
              <a:rPr lang="zh-CN" altLang="zh-CN" dirty="0"/>
              <a:t>控件。例如：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AutoCompleteTextView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android:completionThreshold</a:t>
            </a:r>
            <a:r>
              <a:rPr lang="en-US" altLang="zh-CN" dirty="0"/>
              <a:t>="1"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autoCompleteTextView</a:t>
            </a:r>
            <a:r>
              <a:rPr lang="en-US" altLang="zh-CN" dirty="0"/>
              <a:t>"  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步：在资源文件</a:t>
            </a:r>
            <a:r>
              <a:rPr lang="en-US" altLang="zh-CN" dirty="0"/>
              <a:t>res/values/strings.xml</a:t>
            </a:r>
            <a:r>
              <a:rPr lang="zh-CN" altLang="zh-CN" dirty="0"/>
              <a:t>中定义提供自动完成提示的字符串数组资源。例如：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&lt;resources&gt;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&lt;string-array name="</a:t>
            </a:r>
            <a:r>
              <a:rPr lang="en-US" altLang="zh-CN" dirty="0" err="1"/>
              <a:t>select_array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&lt;item&gt;cable&lt;/item&gt;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&lt;item&gt;china&lt;/item&gt;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&lt;item&gt;Chinese&lt;/item&gt;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&lt;item&gt;Check&lt;/item&gt;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&lt;/string-array&gt;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&lt;/resources&gt;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步：为</a:t>
            </a:r>
            <a:r>
              <a:rPr lang="en-US" altLang="zh-CN" dirty="0" err="1"/>
              <a:t>AutoCompleteTextView</a:t>
            </a:r>
            <a:r>
              <a:rPr lang="zh-CN" altLang="zh-CN" dirty="0"/>
              <a:t>绑定提供自动完成提示的适配器。例如：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AutoCompleteTextView</a:t>
            </a:r>
            <a:r>
              <a:rPr lang="en-US" altLang="zh-CN" dirty="0"/>
              <a:t> act=(</a:t>
            </a:r>
            <a:r>
              <a:rPr lang="en-US" altLang="zh-CN" dirty="0" err="1"/>
              <a:t>AutoCompleteTextView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R.id.autoCompleteTextView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String[] selects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getStringArray</a:t>
            </a:r>
            <a:r>
              <a:rPr lang="en-US" altLang="zh-CN" dirty="0"/>
              <a:t>(</a:t>
            </a:r>
            <a:r>
              <a:rPr lang="en-US" altLang="zh-CN" dirty="0" err="1"/>
              <a:t>R.array.select_array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ArrayAdapter</a:t>
            </a:r>
            <a:r>
              <a:rPr lang="en-US" altLang="zh-CN" dirty="0"/>
              <a:t>&lt;String&gt; adapter =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new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&lt;String&gt;(this, android.R.layout.simple_list_item_1, selects);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act.setAdapter</a:t>
            </a:r>
            <a:r>
              <a:rPr lang="en-US" altLang="zh-CN" dirty="0"/>
              <a:t>(adapter);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2644" y="4581128"/>
            <a:ext cx="3240360" cy="239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3.2.4 </a:t>
            </a:r>
            <a:r>
              <a:rPr lang="zh-CN" altLang="en-US" dirty="0" smtClean="0"/>
              <a:t>复选框</a:t>
            </a:r>
            <a:r>
              <a:rPr lang="zh-CN" altLang="en-US" dirty="0"/>
              <a:t>（</a:t>
            </a:r>
            <a:r>
              <a:rPr lang="en-US" altLang="zh-CN" dirty="0" err="1"/>
              <a:t>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CheckBox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加粗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="@+id/checkBox1" </a:t>
            </a:r>
            <a:r>
              <a:rPr lang="en-US" altLang="zh-CN" dirty="0" err="1"/>
              <a:t>android:onClick</a:t>
            </a:r>
            <a:r>
              <a:rPr lang="en-US" altLang="zh-CN" dirty="0"/>
              <a:t>="ClickCheckBox1"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CheckBox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倾斜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="@+id/checkBox2" </a:t>
            </a:r>
            <a:r>
              <a:rPr lang="en-US" altLang="zh-CN" dirty="0" err="1"/>
              <a:t>android:onClick</a:t>
            </a:r>
            <a:r>
              <a:rPr lang="en-US" altLang="zh-CN" dirty="0"/>
              <a:t>="ClickCheckBox2"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404664"/>
            <a:ext cx="10513168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android:onClick</a:t>
            </a:r>
            <a:r>
              <a:rPr lang="zh-CN" altLang="zh-CN" dirty="0"/>
              <a:t>属性为复选框绑定了</a:t>
            </a:r>
            <a:r>
              <a:rPr lang="en-US" altLang="zh-CN" dirty="0"/>
              <a:t>Click</a:t>
            </a:r>
            <a:r>
              <a:rPr lang="zh-CN" altLang="zh-CN" dirty="0"/>
              <a:t>事件监听器，处理复选框</a:t>
            </a:r>
            <a:r>
              <a:rPr lang="en-US" altLang="zh-CN" dirty="0"/>
              <a:t>Click</a:t>
            </a:r>
            <a:r>
              <a:rPr lang="zh-CN" altLang="zh-CN" dirty="0"/>
              <a:t>事件。例如，下面的代码实现在单击复选框时，改变文本视图的样式：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private </a:t>
            </a:r>
            <a:r>
              <a:rPr lang="en-US" altLang="zh-CN" dirty="0" err="1"/>
              <a:t>boolean</a:t>
            </a:r>
            <a:r>
              <a:rPr lang="en-US" altLang="zh-CN" dirty="0"/>
              <a:t> checked1;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public void ClickCheckBox1(View view){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checked1 = ((</a:t>
            </a:r>
            <a:r>
              <a:rPr lang="en-US" altLang="zh-CN" dirty="0" err="1"/>
              <a:t>CheckBox</a:t>
            </a:r>
            <a:r>
              <a:rPr lang="en-US" altLang="zh-CN" dirty="0"/>
              <a:t>) view).</a:t>
            </a:r>
            <a:r>
              <a:rPr lang="en-US" altLang="zh-CN" dirty="0" err="1"/>
              <a:t>isChecked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ChangeTextViewStyle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boolean</a:t>
            </a:r>
            <a:r>
              <a:rPr lang="en-US" altLang="zh-CN" dirty="0"/>
              <a:t> checked2;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ClickCheckBox2(View view){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checked2 = ((</a:t>
            </a:r>
            <a:r>
              <a:rPr lang="en-US" altLang="zh-CN" dirty="0" err="1"/>
              <a:t>CheckBox</a:t>
            </a:r>
            <a:r>
              <a:rPr lang="en-US" altLang="zh-CN" dirty="0"/>
              <a:t>) view).</a:t>
            </a:r>
            <a:r>
              <a:rPr lang="en-US" altLang="zh-CN" dirty="0" err="1"/>
              <a:t>isChecked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ChangeTextViewStyle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557908" y="381000"/>
            <a:ext cx="9433048" cy="6048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415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ChangeTextViewStyle</a:t>
            </a:r>
            <a:r>
              <a:rPr lang="en-US" altLang="zh-CN" dirty="0" smtClean="0"/>
              <a:t>(){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tv1=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R.id.textView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Typeface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= tv1.getTypeface();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style=0;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if(checked1){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style=1;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if(checked2){style=3;}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}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else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if(checked2){style=2;}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tv1.setTypeface(</a:t>
            </a:r>
            <a:r>
              <a:rPr lang="en-US" altLang="zh-CN" dirty="0" err="1" smtClean="0"/>
              <a:t>tf,style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3.2.5 </a:t>
            </a:r>
            <a:r>
              <a:rPr lang="zh-CN" altLang="en-US" dirty="0" smtClean="0"/>
              <a:t>单选</a:t>
            </a:r>
            <a:r>
              <a:rPr lang="zh-CN" altLang="en-US" dirty="0"/>
              <a:t>按钮（</a:t>
            </a:r>
            <a:r>
              <a:rPr lang="en-US" altLang="zh-CN" dirty="0" err="1"/>
              <a:t>RadioButton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RadioGroup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android:orientation</a:t>
            </a:r>
            <a:r>
              <a:rPr lang="en-US" altLang="zh-CN" dirty="0"/>
              <a:t>="horizontal"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android:checkedButton</a:t>
            </a:r>
            <a:r>
              <a:rPr lang="en-US" altLang="zh-CN" dirty="0"/>
              <a:t>="@+id/radioButton1" 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</a:t>
            </a:r>
            <a:r>
              <a:rPr lang="en-US" altLang="zh-CN" dirty="0" err="1"/>
              <a:t>RadioButton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蓝色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="@+id/radioButton1"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android:layout_weight</a:t>
            </a:r>
            <a:r>
              <a:rPr lang="en-US" altLang="zh-CN" dirty="0"/>
              <a:t>="1" </a:t>
            </a:r>
            <a:r>
              <a:rPr lang="en-US" altLang="zh-CN" dirty="0" err="1"/>
              <a:t>android:onClick</a:t>
            </a:r>
            <a:r>
              <a:rPr lang="en-US" altLang="zh-CN" dirty="0"/>
              <a:t>="</a:t>
            </a:r>
            <a:r>
              <a:rPr lang="en-US" altLang="zh-CN" dirty="0" err="1"/>
              <a:t>ClickRadio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446213" y="1124744"/>
            <a:ext cx="9601200" cy="519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415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RadioButton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</a:t>
            </a:r>
            <a:r>
              <a:rPr lang="zh-CN" altLang="zh-CN" dirty="0" smtClean="0"/>
              <a:t>红色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android:id</a:t>
            </a:r>
            <a:r>
              <a:rPr lang="en-US" altLang="zh-CN" dirty="0" smtClean="0"/>
              <a:t>="@+id/radioButton2"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android:layout_weight</a:t>
            </a:r>
            <a:r>
              <a:rPr lang="en-US" altLang="zh-CN" dirty="0" smtClean="0"/>
              <a:t>="1" </a:t>
            </a:r>
            <a:r>
              <a:rPr lang="en-US" altLang="zh-CN" dirty="0" err="1" smtClean="0"/>
              <a:t>android:onClick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ClickRadio</a:t>
            </a:r>
            <a:r>
              <a:rPr lang="en-US" altLang="zh-CN" dirty="0" smtClean="0"/>
              <a:t>"/&gt;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&lt;</a:t>
            </a:r>
            <a:r>
              <a:rPr lang="en-US" altLang="zh-CN" dirty="0" err="1" smtClean="0"/>
              <a:t>RadioButton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</a:t>
            </a:r>
            <a:r>
              <a:rPr lang="zh-CN" altLang="zh-CN" dirty="0" smtClean="0"/>
              <a:t>绿色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android:id</a:t>
            </a:r>
            <a:r>
              <a:rPr lang="en-US" altLang="zh-CN" dirty="0" smtClean="0"/>
              <a:t>="@+id/radioButton3"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android:layout_weight</a:t>
            </a:r>
            <a:r>
              <a:rPr lang="en-US" altLang="zh-CN" dirty="0" smtClean="0"/>
              <a:t>="1" </a:t>
            </a:r>
            <a:r>
              <a:rPr lang="en-US" altLang="zh-CN" dirty="0" err="1" smtClean="0"/>
              <a:t>android:onClick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ClickRadio</a:t>
            </a:r>
            <a:r>
              <a:rPr lang="en-US" altLang="zh-CN" dirty="0" smtClean="0"/>
              <a:t>"/&gt;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RadioGroup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836" y="692696"/>
            <a:ext cx="10705255" cy="57606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android:onClick</a:t>
            </a:r>
            <a:r>
              <a:rPr lang="zh-CN" altLang="zh-CN" dirty="0"/>
              <a:t>属性为单选按钮绑定</a:t>
            </a:r>
            <a:r>
              <a:rPr lang="en-US" altLang="zh-CN" dirty="0"/>
              <a:t>Click</a:t>
            </a:r>
            <a:r>
              <a:rPr lang="zh-CN" altLang="zh-CN" dirty="0"/>
              <a:t>事件监听器。例如在颜色颜色时更改</a:t>
            </a:r>
            <a:r>
              <a:rPr lang="en-US" altLang="zh-CN" dirty="0" err="1"/>
              <a:t>TextView</a:t>
            </a:r>
            <a:r>
              <a:rPr lang="zh-CN" altLang="zh-CN" dirty="0"/>
              <a:t>控件颜色：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000" dirty="0"/>
              <a:t>public void  </a:t>
            </a:r>
            <a:r>
              <a:rPr lang="en-US" altLang="zh-CN" sz="2000" dirty="0" err="1"/>
              <a:t>ClickRadio</a:t>
            </a:r>
            <a:r>
              <a:rPr lang="en-US" altLang="zh-CN" sz="2000" dirty="0"/>
              <a:t>(View view){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tv1= (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R.id.textView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switch(</a:t>
            </a:r>
            <a:r>
              <a:rPr lang="en-US" altLang="zh-CN" sz="2000" dirty="0" err="1"/>
              <a:t>view.getId</a:t>
            </a:r>
            <a:r>
              <a:rPr lang="en-US" altLang="zh-CN" sz="2000" dirty="0"/>
              <a:t>())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case R.id.radioButton1: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tv1.setTextColor(</a:t>
            </a:r>
            <a:r>
              <a:rPr lang="en-US" altLang="zh-CN" sz="2000" dirty="0" err="1"/>
              <a:t>Color.rgb</a:t>
            </a:r>
            <a:r>
              <a:rPr lang="en-US" altLang="zh-CN" sz="2000" dirty="0"/>
              <a:t>(0,0,255));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break;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case R.id.radioButton2: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tv1.setTextColor(</a:t>
            </a:r>
            <a:r>
              <a:rPr lang="en-US" altLang="zh-CN" sz="2000" dirty="0" err="1"/>
              <a:t>Color.rgb</a:t>
            </a:r>
            <a:r>
              <a:rPr lang="en-US" altLang="zh-CN" sz="2000" dirty="0"/>
              <a:t>(255,0,0));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break;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case R.id.radioButton3: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tv1.setTextColor(</a:t>
            </a:r>
            <a:r>
              <a:rPr lang="en-US" altLang="zh-CN" sz="2000" dirty="0" err="1"/>
              <a:t>Color.rgb</a:t>
            </a:r>
            <a:r>
              <a:rPr lang="en-US" altLang="zh-CN" sz="2000" dirty="0"/>
              <a:t>(0,255,0));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3.2.6 </a:t>
            </a:r>
            <a:r>
              <a:rPr lang="zh-CN" altLang="en-US" dirty="0" smtClean="0"/>
              <a:t>切换</a:t>
            </a:r>
            <a:r>
              <a:rPr lang="zh-CN" altLang="en-US" dirty="0"/>
              <a:t>按钮（</a:t>
            </a:r>
            <a:r>
              <a:rPr lang="en-US" altLang="zh-CN" dirty="0" err="1"/>
              <a:t>ToggleButton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705255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ToggleButton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android:textOff</a:t>
            </a:r>
            <a:r>
              <a:rPr lang="en-US" altLang="zh-CN" dirty="0"/>
              <a:t>="</a:t>
            </a:r>
            <a:r>
              <a:rPr lang="zh-CN" altLang="zh-CN" dirty="0"/>
              <a:t>显示背景图片</a:t>
            </a:r>
            <a:r>
              <a:rPr lang="en-US" altLang="zh-CN" dirty="0"/>
              <a:t>"  </a:t>
            </a:r>
            <a:r>
              <a:rPr lang="en-US" altLang="zh-CN" dirty="0" err="1"/>
              <a:t>android:textOn</a:t>
            </a:r>
            <a:r>
              <a:rPr lang="en-US" altLang="zh-CN" dirty="0"/>
              <a:t>="</a:t>
            </a:r>
            <a:r>
              <a:rPr lang="zh-CN" altLang="zh-CN" dirty="0"/>
              <a:t>隐藏背景图片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toggleButton</a:t>
            </a:r>
            <a:r>
              <a:rPr lang="en-US" altLang="zh-CN" dirty="0"/>
              <a:t>" 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布局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应用程序的界面定义。布局中的所有界面元素，都是视图（</a:t>
            </a:r>
            <a:r>
              <a:rPr lang="en-US" altLang="zh-CN" dirty="0"/>
              <a:t>View</a:t>
            </a:r>
            <a:r>
              <a:rPr lang="zh-CN" altLang="zh-CN" dirty="0"/>
              <a:t>）或视图组（</a:t>
            </a:r>
            <a:r>
              <a:rPr lang="en-US" altLang="zh-CN" dirty="0" err="1"/>
              <a:t>ViewGroup</a:t>
            </a:r>
            <a:r>
              <a:rPr lang="zh-CN" altLang="zh-CN" dirty="0"/>
              <a:t>）对象。一个布局首先是一个视图组对象，然后在视图组对象中添加子视图组对象或者视图对象。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视图和视图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布局</a:t>
            </a:r>
            <a:r>
              <a:rPr lang="zh-CN" altLang="en-US" dirty="0"/>
              <a:t>的定义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线性</a:t>
            </a:r>
            <a:r>
              <a:rPr lang="zh-CN" altLang="en-US" dirty="0"/>
              <a:t>布局</a:t>
            </a:r>
            <a:r>
              <a:rPr lang="en-US" altLang="zh-CN" dirty="0" err="1" smtClean="0"/>
              <a:t>LinerLayout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相对</a:t>
            </a:r>
            <a:r>
              <a:rPr lang="zh-CN" altLang="en-US" dirty="0"/>
              <a:t>布局</a:t>
            </a:r>
            <a:r>
              <a:rPr lang="en-US" altLang="zh-CN" dirty="0" err="1" smtClean="0"/>
              <a:t>RelativeLayout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帧</a:t>
            </a:r>
            <a:r>
              <a:rPr lang="zh-CN" altLang="en-US" dirty="0"/>
              <a:t>布局</a:t>
            </a:r>
            <a:r>
              <a:rPr lang="en-US" altLang="zh-CN" dirty="0" err="1"/>
              <a:t>FrameLayout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692696"/>
            <a:ext cx="10585175" cy="5479504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在代码中可调用</a:t>
            </a:r>
            <a:r>
              <a:rPr lang="en-US" altLang="zh-CN" dirty="0" err="1"/>
              <a:t>setOnCheckedChangeListener</a:t>
            </a:r>
            <a:r>
              <a:rPr lang="en-US" altLang="zh-CN" dirty="0"/>
              <a:t>()</a:t>
            </a:r>
            <a:r>
              <a:rPr lang="zh-CN" altLang="zh-CN" dirty="0"/>
              <a:t>方法为切换按钮绑定事件监听器，处理其状态变化。例如，下面的代码利用切换按钮设置或清除布局背景：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 err="1"/>
              <a:t>ToggleButton</a:t>
            </a:r>
            <a:r>
              <a:rPr lang="en-US" altLang="zh-CN" dirty="0"/>
              <a:t> toggle = (</a:t>
            </a:r>
            <a:r>
              <a:rPr lang="en-US" altLang="zh-CN" dirty="0" err="1"/>
              <a:t>ToggleButton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R.id.toggleButton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toggle.setOnCheckedChangeListener</a:t>
            </a:r>
            <a:r>
              <a:rPr lang="en-US" altLang="zh-CN" dirty="0"/>
              <a:t>(new </a:t>
            </a:r>
            <a:r>
              <a:rPr lang="en-US" altLang="zh-CN" dirty="0" err="1"/>
              <a:t>CompoundButton.OnCheckedChangeListener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onCheckedChanged</a:t>
            </a:r>
            <a:r>
              <a:rPr lang="en-US" altLang="zh-CN" dirty="0"/>
              <a:t>(</a:t>
            </a:r>
            <a:r>
              <a:rPr lang="en-US" altLang="zh-CN" dirty="0" err="1"/>
              <a:t>CompoundButton</a:t>
            </a:r>
            <a:r>
              <a:rPr lang="en-US" altLang="zh-CN" dirty="0"/>
              <a:t> </a:t>
            </a:r>
            <a:r>
              <a:rPr lang="en-US" altLang="zh-CN" dirty="0" err="1"/>
              <a:t>buttonView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isChecked</a:t>
            </a:r>
            <a:r>
              <a:rPr lang="en-US" altLang="zh-CN" dirty="0"/>
              <a:t>) {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LinearLayout</a:t>
            </a:r>
            <a:r>
              <a:rPr lang="en-US" altLang="zh-CN" dirty="0"/>
              <a:t> layout=(</a:t>
            </a:r>
            <a:r>
              <a:rPr lang="en-US" altLang="zh-CN" dirty="0" err="1"/>
              <a:t>LinearLayout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    if (</a:t>
            </a:r>
            <a:r>
              <a:rPr lang="en-US" altLang="zh-CN" dirty="0" err="1"/>
              <a:t>isChecked</a:t>
            </a:r>
            <a:r>
              <a:rPr lang="en-US" altLang="zh-CN" dirty="0"/>
              <a:t>) {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layout.setBackgroundResource</a:t>
            </a:r>
            <a:r>
              <a:rPr lang="en-US" altLang="zh-CN" dirty="0"/>
              <a:t>(</a:t>
            </a:r>
            <a:r>
              <a:rPr lang="en-US" altLang="zh-CN" dirty="0" err="1"/>
              <a:t>R.drawable.back</a:t>
            </a:r>
            <a:r>
              <a:rPr lang="en-US" altLang="zh-CN" dirty="0"/>
              <a:t>); //</a:t>
            </a:r>
            <a:r>
              <a:rPr lang="zh-CN" altLang="zh-CN" dirty="0"/>
              <a:t>为布局设置背景图片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    } else {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layout.setBackgroundResource</a:t>
            </a:r>
            <a:r>
              <a:rPr lang="en-US" altLang="zh-CN" dirty="0"/>
              <a:t>(0);//</a:t>
            </a:r>
            <a:r>
              <a:rPr lang="zh-CN" altLang="zh-CN" dirty="0"/>
              <a:t>清除布局背景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    }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3.2.7 </a:t>
            </a:r>
            <a:r>
              <a:rPr lang="zh-CN" altLang="en-US" dirty="0" smtClean="0"/>
              <a:t>微调</a:t>
            </a:r>
            <a:r>
              <a:rPr lang="zh-CN" altLang="en-US" dirty="0"/>
              <a:t>框（</a:t>
            </a:r>
            <a:r>
              <a:rPr lang="en-US" altLang="zh-CN" dirty="0"/>
              <a:t>Spinner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微调框也可称为下拉列表，它提供一组预定选项供用户选择。默认情况下，微调框只显示当前选中项。微调框与</a:t>
            </a:r>
            <a:r>
              <a:rPr lang="en-US" altLang="zh-CN" dirty="0" err="1"/>
              <a:t>AutoCompleteTextView</a:t>
            </a:r>
            <a:r>
              <a:rPr lang="zh-CN" altLang="zh-CN" dirty="0"/>
              <a:t>类似，但微调框不提供输入功能，只在被触摸时展开下拉列表。</a:t>
            </a:r>
            <a:endParaRPr lang="zh-CN" altLang="zh-CN" dirty="0"/>
          </a:p>
          <a:p>
            <a:r>
              <a:rPr lang="zh-CN" altLang="zh-CN" dirty="0"/>
              <a:t>下面的代码为布局添加一个微调框：（本节实例项目：源代码</a:t>
            </a:r>
            <a:r>
              <a:rPr lang="en-US" altLang="zh-CN" dirty="0"/>
              <a:t>\03\LearnUIComponent2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&lt;Spinner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="@+id/spinner"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3.2.8 </a:t>
            </a:r>
            <a:r>
              <a:rPr lang="zh-CN" altLang="en-US" dirty="0" smtClean="0"/>
              <a:t>图片</a:t>
            </a:r>
            <a:r>
              <a:rPr lang="zh-CN" altLang="en-US" dirty="0"/>
              <a:t>视图（</a:t>
            </a:r>
            <a:r>
              <a:rPr lang="en-US" altLang="zh-CN" dirty="0" err="1"/>
              <a:t>ImageView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图片视图控件用于在界面中显示图片。使用图片视图控件时，需提供准备图片，并将图片放在资源文件夹</a:t>
            </a:r>
            <a:r>
              <a:rPr lang="en-US" altLang="zh-CN" dirty="0" err="1"/>
              <a:t>drawable</a:t>
            </a:r>
            <a:r>
              <a:rPr lang="zh-CN" altLang="zh-CN" dirty="0"/>
              <a:t>中。</a:t>
            </a:r>
            <a:endParaRPr lang="zh-CN" altLang="zh-CN" dirty="0"/>
          </a:p>
          <a:p>
            <a:r>
              <a:rPr lang="zh-CN" altLang="zh-CN" dirty="0"/>
              <a:t>例如，下面的代码为布局添加一个图片视图控件：（本节实例项目：源代码</a:t>
            </a:r>
            <a:r>
              <a:rPr lang="en-US" altLang="zh-CN" dirty="0"/>
              <a:t>\03\ LearnUIComponent2</a:t>
            </a:r>
            <a:r>
              <a:rPr lang="zh-CN" altLang="zh-CN" dirty="0"/>
              <a:t>）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ImageView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android:src</a:t>
            </a:r>
            <a:r>
              <a:rPr lang="en-US" altLang="zh-CN" dirty="0"/>
              <a:t>="@</a:t>
            </a:r>
            <a:r>
              <a:rPr lang="en-US" altLang="zh-CN" dirty="0" err="1"/>
              <a:t>drawable</a:t>
            </a:r>
            <a:r>
              <a:rPr lang="en-US" altLang="zh-CN" dirty="0"/>
              <a:t>/run"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imageView</a:t>
            </a:r>
            <a:r>
              <a:rPr lang="en-US" altLang="zh-CN" dirty="0"/>
              <a:t>"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3.2.9 </a:t>
            </a:r>
            <a:r>
              <a:rPr lang="zh-CN" altLang="en-US" dirty="0" smtClean="0"/>
              <a:t>进度</a:t>
            </a:r>
            <a:r>
              <a:rPr lang="zh-CN" altLang="en-US" dirty="0"/>
              <a:t>条（</a:t>
            </a:r>
            <a:r>
              <a:rPr lang="en-US" altLang="zh-CN" dirty="0" err="1"/>
              <a:t>ProgressBar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进度条控件通常用于表示程序正在后台处理数据，避免用户枯燥的等待。例如，下面的代码为布局添加一个进度条：（本节实例项目：源代码</a:t>
            </a:r>
            <a:r>
              <a:rPr lang="en-US" altLang="zh-CN" dirty="0"/>
              <a:t>\03\LearnUIComponent2</a:t>
            </a:r>
            <a:r>
              <a:rPr lang="zh-CN" altLang="zh-CN" dirty="0"/>
              <a:t>）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ProgressBar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progressBar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r>
              <a:rPr lang="zh-CN" altLang="zh-CN" dirty="0"/>
              <a:t>进度条有四种样式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</a:t>
            </a:r>
            <a:r>
              <a:rPr lang="zh-CN" altLang="zh-CN" dirty="0"/>
              <a:t>图标（</a:t>
            </a:r>
            <a:r>
              <a:rPr lang="en-US" altLang="zh-CN" dirty="0" err="1"/>
              <a:t>progressBarStyleLarge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中等</a:t>
            </a:r>
            <a:r>
              <a:rPr lang="zh-CN" altLang="zh-CN" dirty="0"/>
              <a:t>图标（默认样式，</a:t>
            </a:r>
            <a:r>
              <a:rPr lang="en-US" altLang="zh-CN" dirty="0" err="1"/>
              <a:t>progressBarStyle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小</a:t>
            </a:r>
            <a:r>
              <a:rPr lang="zh-CN" altLang="zh-CN" dirty="0"/>
              <a:t>图标（</a:t>
            </a:r>
            <a:r>
              <a:rPr lang="en-US" altLang="zh-CN" dirty="0" err="1"/>
              <a:t>progressBarStyleSmall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水平条</a:t>
            </a:r>
            <a:r>
              <a:rPr lang="zh-CN" altLang="zh-CN" dirty="0"/>
              <a:t>（</a:t>
            </a:r>
            <a:r>
              <a:rPr lang="en-US" altLang="zh-CN" dirty="0" err="1"/>
              <a:t>progressBarStyleHorizontal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3.2.10 </a:t>
            </a:r>
            <a:r>
              <a:rPr lang="zh-CN" altLang="en-US" dirty="0" smtClean="0"/>
              <a:t>拖动</a:t>
            </a:r>
            <a:r>
              <a:rPr lang="zh-CN" altLang="en-US" dirty="0"/>
              <a:t>条（</a:t>
            </a:r>
            <a:r>
              <a:rPr lang="en-US" altLang="zh-CN" dirty="0" err="1"/>
              <a:t>SeekBar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拖动条可拖动滑块的位置来获得标识的数值。例如，下面的代码为布局添加一个拖动条，并将拖动条最大值设置为</a:t>
            </a:r>
            <a:r>
              <a:rPr lang="en-US" altLang="zh-CN" dirty="0"/>
              <a:t>100</a:t>
            </a:r>
            <a:r>
              <a:rPr lang="zh-CN" altLang="zh-CN" dirty="0"/>
              <a:t>：（本节实例项目：源代码</a:t>
            </a:r>
            <a:r>
              <a:rPr lang="en-US" altLang="zh-CN" dirty="0"/>
              <a:t>\03\LearnUIComponent2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SeekBar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android:max</a:t>
            </a:r>
            <a:r>
              <a:rPr lang="en-US" altLang="zh-CN" dirty="0"/>
              <a:t>="100"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seekBar</a:t>
            </a:r>
            <a:r>
              <a:rPr lang="en-US" altLang="zh-CN" dirty="0"/>
              <a:t>" 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消息通知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应用中，可采用</a:t>
            </a:r>
            <a:r>
              <a:rPr lang="en-US" altLang="zh-CN" dirty="0"/>
              <a:t>Toast</a:t>
            </a:r>
            <a:r>
              <a:rPr lang="zh-CN" altLang="zh-CN" dirty="0"/>
              <a:t>或</a:t>
            </a:r>
            <a:r>
              <a:rPr lang="en-US" altLang="zh-CN" dirty="0"/>
              <a:t>Notification</a:t>
            </a:r>
            <a:r>
              <a:rPr lang="zh-CN" altLang="zh-CN" dirty="0"/>
              <a:t>两种方式向用户提供消息通知。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Toast	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/>
              <a:t>Notification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Toast</a:t>
            </a:r>
            <a:r>
              <a:rPr lang="zh-CN" altLang="zh-CN" dirty="0"/>
              <a:t>是在应用运行期间，通过类似于对话框的方式向用户显示消息提示。</a:t>
            </a:r>
            <a:r>
              <a:rPr lang="en-US" altLang="zh-CN" dirty="0"/>
              <a:t>Toast</a:t>
            </a:r>
            <a:r>
              <a:rPr lang="zh-CN" altLang="zh-CN" dirty="0"/>
              <a:t>只占用很少的屏幕，并会在一段时间后自动消失。</a:t>
            </a:r>
            <a:endParaRPr lang="zh-CN" altLang="zh-CN" dirty="0"/>
          </a:p>
          <a:p>
            <a:r>
              <a:rPr lang="zh-CN" altLang="zh-CN" dirty="0"/>
              <a:t>例如，下面的代码来创建并显示</a:t>
            </a:r>
            <a:r>
              <a:rPr lang="en-US" altLang="zh-CN" dirty="0"/>
              <a:t>Toast</a:t>
            </a:r>
            <a:r>
              <a:rPr lang="zh-CN" altLang="zh-CN" dirty="0"/>
              <a:t>通知：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sz="1800" dirty="0"/>
              <a:t>Context context=</a:t>
            </a:r>
            <a:r>
              <a:rPr lang="en-US" altLang="zh-CN" sz="1800" dirty="0" err="1"/>
              <a:t>getApplicationContext</a:t>
            </a:r>
            <a:r>
              <a:rPr lang="en-US" altLang="zh-CN" sz="1800" dirty="0"/>
              <a:t>();	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获得应用上下文</a:t>
            </a:r>
            <a:endParaRPr lang="zh-CN" altLang="zh-CN" sz="1800" dirty="0"/>
          </a:p>
          <a:p>
            <a:pPr marL="274320" lvl="1" indent="0">
              <a:buNone/>
            </a:pPr>
            <a:r>
              <a:rPr lang="en-US" altLang="zh-CN" sz="1800" dirty="0"/>
              <a:t>String text="</a:t>
            </a:r>
            <a:r>
              <a:rPr lang="zh-CN" altLang="zh-CN" sz="1800" dirty="0"/>
              <a:t>这是一个较长时间的</a:t>
            </a:r>
            <a:r>
              <a:rPr lang="en-US" altLang="zh-CN" sz="1800" dirty="0"/>
              <a:t>Toast";		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准备</a:t>
            </a:r>
            <a:r>
              <a:rPr lang="en-US" altLang="zh-CN" sz="1800" dirty="0" err="1"/>
              <a:t>Taost</a:t>
            </a:r>
            <a:r>
              <a:rPr lang="zh-CN" altLang="zh-CN" sz="1800" dirty="0"/>
              <a:t>中显示的文本</a:t>
            </a:r>
            <a:endParaRPr lang="zh-CN" altLang="zh-CN" sz="1800" dirty="0"/>
          </a:p>
          <a:p>
            <a:pPr marL="27432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duration=</a:t>
            </a:r>
            <a:r>
              <a:rPr lang="en-US" altLang="zh-CN" sz="1800" dirty="0" err="1"/>
              <a:t>Toast.LENGTH_LONG</a:t>
            </a:r>
            <a:r>
              <a:rPr lang="en-US" altLang="zh-CN" sz="1800" dirty="0"/>
              <a:t>; 		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用于设置</a:t>
            </a:r>
            <a:r>
              <a:rPr lang="en-US" altLang="zh-CN" sz="1800" dirty="0"/>
              <a:t>Toast</a:t>
            </a:r>
            <a:r>
              <a:rPr lang="zh-CN" altLang="zh-CN" sz="1800" dirty="0"/>
              <a:t>显示时间</a:t>
            </a:r>
            <a:endParaRPr lang="zh-CN" altLang="zh-CN" sz="1800" dirty="0"/>
          </a:p>
          <a:p>
            <a:pPr marL="274320" lvl="1" indent="0">
              <a:buNone/>
            </a:pPr>
            <a:r>
              <a:rPr lang="en-US" altLang="zh-CN" sz="1800" dirty="0"/>
              <a:t>Toast toast=</a:t>
            </a:r>
            <a:r>
              <a:rPr lang="en-US" altLang="zh-CN" sz="1800" dirty="0" err="1"/>
              <a:t>Toast.makeText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context,text,duration</a:t>
            </a:r>
            <a:r>
              <a:rPr lang="en-US" altLang="zh-CN" sz="1800" dirty="0"/>
              <a:t>);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生成</a:t>
            </a:r>
            <a:r>
              <a:rPr lang="en-US" altLang="zh-CN" sz="1800" dirty="0"/>
              <a:t>Toast</a:t>
            </a:r>
            <a:r>
              <a:rPr lang="zh-CN" altLang="zh-CN" sz="1800" dirty="0"/>
              <a:t>对象</a:t>
            </a:r>
            <a:endParaRPr lang="zh-CN" altLang="zh-CN" sz="1800" dirty="0"/>
          </a:p>
          <a:p>
            <a:pPr marL="274320" lvl="1" indent="0">
              <a:buNone/>
            </a:pPr>
            <a:r>
              <a:rPr lang="en-US" altLang="zh-CN" sz="1800" dirty="0" err="1"/>
              <a:t>toast.show</a:t>
            </a:r>
            <a:r>
              <a:rPr lang="en-US" altLang="zh-CN" sz="1800" dirty="0"/>
              <a:t>();					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显示</a:t>
            </a:r>
            <a:r>
              <a:rPr lang="en-US" altLang="zh-CN" sz="1800" dirty="0"/>
              <a:t>Toast</a:t>
            </a:r>
            <a:r>
              <a:rPr lang="zh-CN" altLang="zh-CN" sz="1800" dirty="0"/>
              <a:t>通知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3.3.2 </a:t>
            </a:r>
            <a:r>
              <a:rPr lang="zh-CN" altLang="en-US" dirty="0" smtClean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zh-CN" dirty="0"/>
              <a:t>通知首先在通知区域（也称状态栏。）中显示通知图标，用户展开抽屉式通知栏时，查看通知的详细信息。图</a:t>
            </a:r>
            <a:r>
              <a:rPr lang="en-US" altLang="zh-CN" dirty="0"/>
              <a:t>3-19</a:t>
            </a:r>
            <a:r>
              <a:rPr lang="zh-CN" altLang="zh-CN" dirty="0"/>
              <a:t>显示了一个通知</a:t>
            </a:r>
            <a:r>
              <a:rPr lang="zh-CN" altLang="zh-CN" dirty="0" smtClean="0"/>
              <a:t>区域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21"/>
          <a:stretch>
            <a:fillRect/>
          </a:stretch>
        </p:blipFill>
        <p:spPr bwMode="auto">
          <a:xfrm>
            <a:off x="2061965" y="3068960"/>
            <a:ext cx="8064896" cy="5760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图</a:t>
            </a:r>
            <a:r>
              <a:rPr lang="en-US" altLang="zh-CN" dirty="0"/>
              <a:t>3-20</a:t>
            </a:r>
            <a:r>
              <a:rPr lang="zh-CN" altLang="zh-CN" dirty="0"/>
              <a:t>显示了抽屉式通知栏。一个通知通常由图标、标题和内容等组成。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1"/>
          <a:stretch>
            <a:fillRect/>
          </a:stretch>
        </p:blipFill>
        <p:spPr bwMode="auto">
          <a:xfrm>
            <a:off x="4078188" y="2492896"/>
            <a:ext cx="3384376" cy="383170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980728"/>
            <a:ext cx="9601200" cy="5191472"/>
          </a:xfrm>
        </p:spPr>
        <p:txBody>
          <a:bodyPr>
            <a:normAutofit/>
          </a:bodyPr>
          <a:lstStyle/>
          <a:p>
            <a:r>
              <a:rPr lang="zh-CN" altLang="zh-CN" dirty="0"/>
              <a:t>创建一个简单的通知通常包含下列步骤。</a:t>
            </a:r>
            <a:endParaRPr lang="zh-CN" altLang="zh-CN" dirty="0"/>
          </a:p>
          <a:p>
            <a:r>
              <a:rPr lang="zh-CN" altLang="zh-CN" dirty="0"/>
              <a:t>第一步：创建</a:t>
            </a:r>
            <a:r>
              <a:rPr lang="en-US" altLang="zh-CN" dirty="0" err="1"/>
              <a:t>NotificationCompat.Builder</a:t>
            </a:r>
            <a:r>
              <a:rPr lang="zh-CN" altLang="zh-CN" dirty="0"/>
              <a:t>对象。例如：（本节实例项目：源代码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LearnNotification</a:t>
            </a:r>
            <a:r>
              <a:rPr lang="zh-CN" altLang="zh-CN" dirty="0"/>
              <a:t>）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NotificationCompat.Builder</a:t>
            </a:r>
            <a:r>
              <a:rPr lang="en-US" altLang="zh-CN" dirty="0"/>
              <a:t> builder</a:t>
            </a:r>
            <a:r>
              <a:rPr lang="en-US" altLang="zh-CN" dirty="0" smtClean="0"/>
              <a:t>=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new </a:t>
            </a:r>
            <a:r>
              <a:rPr lang="en-US" altLang="zh-CN" dirty="0" err="1"/>
              <a:t>NotificationCompat.Builder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zh-CN" altLang="zh-CN" dirty="0"/>
              <a:t>第二步：调用</a:t>
            </a:r>
            <a:r>
              <a:rPr lang="en-US" altLang="zh-CN" dirty="0" err="1"/>
              <a:t>NotificationCompat.Builder</a:t>
            </a:r>
            <a:r>
              <a:rPr lang="zh-CN" altLang="zh-CN" dirty="0"/>
              <a:t>对象方法设置通知相关内容。例如：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builder.setSmallIcon</a:t>
            </a:r>
            <a:r>
              <a:rPr lang="en-US" altLang="zh-CN" dirty="0"/>
              <a:t>(</a:t>
            </a:r>
            <a:r>
              <a:rPr lang="en-US" altLang="zh-CN" dirty="0" err="1"/>
              <a:t>R.drawable.smallico</a:t>
            </a:r>
            <a:r>
              <a:rPr lang="en-US" altLang="zh-CN" dirty="0"/>
              <a:t>);					//</a:t>
            </a:r>
            <a:r>
              <a:rPr lang="zh-CN" altLang="zh-CN" dirty="0"/>
              <a:t>设置通知小图标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builder.setContentTitle</a:t>
            </a:r>
            <a:r>
              <a:rPr lang="en-US" altLang="zh-CN" dirty="0"/>
              <a:t>("</a:t>
            </a:r>
            <a:r>
              <a:rPr lang="zh-CN" altLang="zh-CN" dirty="0"/>
              <a:t>嗨，你有一个新消息！</a:t>
            </a:r>
            <a:r>
              <a:rPr lang="en-US" altLang="zh-CN" dirty="0"/>
              <a:t>");		</a:t>
            </a:r>
            <a:r>
              <a:rPr lang="en-US" altLang="zh-CN" dirty="0" smtClean="0"/>
              <a:t>//</a:t>
            </a:r>
            <a:r>
              <a:rPr lang="zh-CN" altLang="zh-CN" dirty="0"/>
              <a:t>设置通知标题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builder.setContentText</a:t>
            </a:r>
            <a:r>
              <a:rPr lang="en-US" altLang="zh-CN" dirty="0"/>
              <a:t>("</a:t>
            </a:r>
            <a:r>
              <a:rPr lang="zh-CN" altLang="zh-CN" dirty="0"/>
              <a:t>你已经学会了创建</a:t>
            </a:r>
            <a:r>
              <a:rPr lang="en-US" altLang="zh-CN" dirty="0"/>
              <a:t>Notification</a:t>
            </a:r>
            <a:r>
              <a:rPr lang="zh-CN" altLang="zh-CN" dirty="0"/>
              <a:t>了。</a:t>
            </a:r>
            <a:r>
              <a:rPr lang="en-US" altLang="zh-CN" dirty="0" smtClean="0"/>
              <a:t>");//</a:t>
            </a:r>
            <a:r>
              <a:rPr lang="zh-CN" altLang="zh-CN" dirty="0"/>
              <a:t>设置通知内容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builder.setAutoCancel</a:t>
            </a:r>
            <a:r>
              <a:rPr lang="en-US" altLang="zh-CN" dirty="0"/>
              <a:t>(true);			//</a:t>
            </a:r>
            <a:r>
              <a:rPr lang="zh-CN" altLang="zh-CN" dirty="0"/>
              <a:t>设置自动删除通知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/>
              <a:t>视图</a:t>
            </a:r>
            <a:r>
              <a:rPr lang="zh-CN" altLang="en-US" dirty="0"/>
              <a:t>和视图组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视图对象用于在屏幕上绘制可与用户交互的界面元素。一个视图占据一块矩形屏幕区域，并通过属性设置来渲染此区域。视图区域也可设置是否可见、是否可获得焦点，也可处理区域中发生的事件（用户触摸、拖动等等）。</a:t>
            </a:r>
            <a:endParaRPr lang="zh-CN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中，</a:t>
            </a:r>
            <a:r>
              <a:rPr lang="en-US" altLang="zh-CN" dirty="0"/>
              <a:t>View</a:t>
            </a:r>
            <a:r>
              <a:rPr lang="zh-CN" altLang="zh-CN" dirty="0"/>
              <a:t>类是所有用于设计界面组成元素的基类，</a:t>
            </a:r>
            <a:r>
              <a:rPr lang="en-US" altLang="zh-CN" dirty="0"/>
              <a:t>Button</a:t>
            </a:r>
            <a:r>
              <a:rPr lang="zh-CN" altLang="zh-CN" dirty="0"/>
              <a:t>、</a:t>
            </a:r>
            <a:r>
              <a:rPr lang="en-US" altLang="zh-CN" dirty="0" err="1"/>
              <a:t>CheckBox</a:t>
            </a:r>
            <a:r>
              <a:rPr lang="zh-CN" altLang="zh-CN" dirty="0"/>
              <a:t>、</a:t>
            </a:r>
            <a:r>
              <a:rPr lang="en-US" altLang="zh-CN" dirty="0" err="1"/>
              <a:t>ExitView</a:t>
            </a:r>
            <a:r>
              <a:rPr lang="zh-CN" altLang="zh-CN" dirty="0"/>
              <a:t>、</a:t>
            </a:r>
            <a:r>
              <a:rPr lang="en-US" altLang="zh-CN" dirty="0" err="1"/>
              <a:t>ImageView</a:t>
            </a:r>
            <a:r>
              <a:rPr lang="zh-CN" altLang="zh-CN" dirty="0"/>
              <a:t>、</a:t>
            </a:r>
            <a:r>
              <a:rPr lang="en-US" altLang="zh-CN" dirty="0" err="1"/>
              <a:t>ProgressBar</a:t>
            </a:r>
            <a:r>
              <a:rPr lang="zh-CN" altLang="zh-CN" dirty="0"/>
              <a:t>、</a:t>
            </a:r>
            <a:r>
              <a:rPr lang="en-US" altLang="zh-CN" dirty="0" err="1"/>
              <a:t>TextView</a:t>
            </a:r>
            <a:r>
              <a:rPr lang="zh-CN" altLang="zh-CN" dirty="0"/>
              <a:t>以及其他的</a:t>
            </a:r>
            <a:r>
              <a:rPr lang="en-US" altLang="zh-CN" dirty="0"/>
              <a:t>UI</a:t>
            </a:r>
            <a:r>
              <a:rPr lang="zh-CN" altLang="zh-CN" dirty="0"/>
              <a:t>组件，都是</a:t>
            </a:r>
            <a:r>
              <a:rPr lang="en-US" altLang="zh-CN" dirty="0"/>
              <a:t>View</a:t>
            </a:r>
            <a:r>
              <a:rPr lang="zh-CN" altLang="zh-CN" dirty="0"/>
              <a:t>类的子类或子类的派生类。</a:t>
            </a:r>
            <a:endParaRPr lang="zh-CN" altLang="zh-CN" dirty="0"/>
          </a:p>
          <a:p>
            <a:r>
              <a:rPr lang="zh-CN" altLang="zh-CN" dirty="0"/>
              <a:t>视图组是一种特殊的视图，它不具有可见性，而是一种容器。在视图组中可包含视图组和视图。</a:t>
            </a:r>
            <a:r>
              <a:rPr lang="en-US" altLang="zh-CN" dirty="0" err="1"/>
              <a:t>ViewGroup</a:t>
            </a:r>
            <a:r>
              <a:rPr lang="zh-CN" altLang="zh-CN" dirty="0"/>
              <a:t>类是</a:t>
            </a:r>
            <a:r>
              <a:rPr lang="en-US" altLang="zh-CN" dirty="0"/>
              <a:t>View</a:t>
            </a:r>
            <a:r>
              <a:rPr lang="zh-CN" altLang="zh-CN" dirty="0"/>
              <a:t>类的一个子类，它又是各种布局类的基类。常用的布局类有</a:t>
            </a:r>
            <a:r>
              <a:rPr lang="en-US" altLang="zh-CN" dirty="0" err="1"/>
              <a:t>LinearLayout</a:t>
            </a:r>
            <a:r>
              <a:rPr lang="zh-CN" altLang="zh-CN" dirty="0"/>
              <a:t>（线性布局）、</a:t>
            </a:r>
            <a:r>
              <a:rPr lang="en-US" altLang="zh-CN" dirty="0" err="1"/>
              <a:t>RelativeLayout</a:t>
            </a:r>
            <a:r>
              <a:rPr lang="zh-CN" altLang="zh-CN" dirty="0"/>
              <a:t>（相对布局）和</a:t>
            </a:r>
            <a:r>
              <a:rPr lang="en-US" altLang="zh-CN" dirty="0" err="1"/>
              <a:t>FrameLayout</a:t>
            </a:r>
            <a:r>
              <a:rPr lang="zh-CN" altLang="zh-CN" dirty="0"/>
              <a:t>（帧布局）类等。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第三步：创建在抽屉式通知栏中单击通知时启动活动的</a:t>
            </a:r>
            <a:r>
              <a:rPr lang="en-US" altLang="zh-CN" dirty="0"/>
              <a:t>Intent</a:t>
            </a:r>
            <a:r>
              <a:rPr lang="zh-CN" altLang="zh-CN" dirty="0"/>
              <a:t>（如果仅仅需要显示通知内容，不提供通知单击响应，则该步骤可以省略。）。例如：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Intent </a:t>
            </a:r>
            <a:r>
              <a:rPr lang="en-US" altLang="zh-CN" dirty="0" err="1"/>
              <a:t>resultIntent</a:t>
            </a:r>
            <a:r>
              <a:rPr lang="en-US" altLang="zh-CN" dirty="0" smtClean="0"/>
              <a:t>=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new </a:t>
            </a:r>
            <a:r>
              <a:rPr lang="en-US" altLang="zh-CN" dirty="0"/>
              <a:t>Intent(</a:t>
            </a:r>
            <a:r>
              <a:rPr lang="en-US" altLang="zh-CN" dirty="0" err="1"/>
              <a:t>MainActivity.this,NotificationActivity.class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TaskStackBuilder</a:t>
            </a:r>
            <a:r>
              <a:rPr lang="en-US" altLang="zh-CN" dirty="0"/>
              <a:t> </a:t>
            </a:r>
            <a:r>
              <a:rPr lang="en-US" altLang="zh-CN" dirty="0" err="1"/>
              <a:t>stackBuilder</a:t>
            </a:r>
            <a:r>
              <a:rPr lang="en-US" altLang="zh-CN" dirty="0"/>
              <a:t>=</a:t>
            </a:r>
            <a:r>
              <a:rPr lang="en-US" altLang="zh-CN" dirty="0" err="1"/>
              <a:t>TaskStackBuilder.create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stackBuilder.addParentStack</a:t>
            </a:r>
            <a:r>
              <a:rPr lang="en-US" altLang="zh-CN" dirty="0"/>
              <a:t>(</a:t>
            </a:r>
            <a:r>
              <a:rPr lang="en-US" altLang="zh-CN" dirty="0" err="1"/>
              <a:t>NotificationActivity.class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stackBuilder.addNextIntent</a:t>
            </a:r>
            <a:r>
              <a:rPr lang="en-US" altLang="zh-CN" dirty="0"/>
              <a:t>(</a:t>
            </a:r>
            <a:r>
              <a:rPr lang="en-US" altLang="zh-CN" dirty="0" err="1"/>
              <a:t>resultIntent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PendingIntent</a:t>
            </a:r>
            <a:r>
              <a:rPr lang="en-US" altLang="zh-CN" dirty="0"/>
              <a:t> </a:t>
            </a:r>
            <a:r>
              <a:rPr lang="en-US" altLang="zh-CN" dirty="0" err="1"/>
              <a:t>resultPendingIntent</a:t>
            </a:r>
            <a:r>
              <a:rPr lang="en-US" altLang="zh-CN" dirty="0"/>
              <a:t>=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stackBuilder.getPendingIntent</a:t>
            </a:r>
            <a:r>
              <a:rPr lang="en-US" altLang="zh-CN" dirty="0"/>
              <a:t>(0,PendingIntent.FLAG_UPDATE_CURRENT);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builder.setContentIntent</a:t>
            </a:r>
            <a:r>
              <a:rPr lang="en-US" altLang="zh-CN" dirty="0"/>
              <a:t>(</a:t>
            </a:r>
            <a:r>
              <a:rPr lang="en-US" altLang="zh-CN" dirty="0" err="1"/>
              <a:t>resultPendingIntent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第四步：创建</a:t>
            </a:r>
            <a:r>
              <a:rPr lang="en-US" altLang="zh-CN" dirty="0"/>
              <a:t>Notification</a:t>
            </a:r>
            <a:r>
              <a:rPr lang="zh-CN" altLang="zh-CN" dirty="0"/>
              <a:t>对象。例如：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Notification notification=</a:t>
            </a:r>
            <a:r>
              <a:rPr lang="en-US" altLang="zh-CN" dirty="0" err="1"/>
              <a:t>builder.build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第五步：创建</a:t>
            </a:r>
            <a:r>
              <a:rPr lang="en-US" altLang="zh-CN" dirty="0" err="1"/>
              <a:t>NotificationManager</a:t>
            </a:r>
            <a:r>
              <a:rPr lang="zh-CN" altLang="zh-CN" dirty="0"/>
              <a:t>对象显示通知。例如：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NotificationManager</a:t>
            </a:r>
            <a:r>
              <a:rPr lang="en-US" altLang="zh-CN" dirty="0"/>
              <a:t> manager=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NotificationManager</a:t>
            </a:r>
            <a:r>
              <a:rPr lang="en-US" altLang="zh-CN" dirty="0"/>
              <a:t>) </a:t>
            </a:r>
            <a:r>
              <a:rPr lang="en-US" altLang="zh-CN" dirty="0" err="1"/>
              <a:t>getSystemService</a:t>
            </a:r>
            <a:r>
              <a:rPr lang="en-US" altLang="zh-CN" dirty="0"/>
              <a:t>(</a:t>
            </a:r>
            <a:r>
              <a:rPr lang="en-US" altLang="zh-CN" dirty="0" err="1"/>
              <a:t>Context.NOTIFICATION_SERVICE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manager.notify</a:t>
            </a:r>
            <a:r>
              <a:rPr lang="en-US" altLang="zh-CN" dirty="0"/>
              <a:t>(</a:t>
            </a:r>
            <a:r>
              <a:rPr lang="en-US" altLang="zh-CN" dirty="0" err="1"/>
              <a:t>NOTIFICATION_ID,notification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3.4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对话框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对话框</a:t>
            </a:r>
            <a:r>
              <a:rPr lang="zh-CN" altLang="zh-CN" dirty="0"/>
              <a:t>用于在程序运行期间显示一些重要信息，或者用对话框与用户交互。对话框置顶于界面最前面，屏蔽其他所有控件的交互能力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AlertDialog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ProgressDialog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DatePickerDialog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TimePickerDialog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en-US" altLang="zh-CN" dirty="0" err="1" smtClean="0"/>
              <a:t>AlertDialog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AlertDialog</a:t>
            </a:r>
            <a:r>
              <a:rPr lang="zh-CN" altLang="zh-CN" dirty="0"/>
              <a:t>在对话框中显示警告提示信息，用户可在对话框中选择取消或确认操作。例如，下面的代码用于显示</a:t>
            </a:r>
            <a:r>
              <a:rPr lang="en-US" altLang="zh-CN" dirty="0" err="1"/>
              <a:t>AlertDialog</a:t>
            </a:r>
            <a:r>
              <a:rPr lang="zh-CN" altLang="zh-CN" dirty="0"/>
              <a:t>：（本节实例项目：源代码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LearnDialog</a:t>
            </a:r>
            <a:r>
              <a:rPr lang="zh-CN" altLang="zh-CN" dirty="0"/>
              <a:t>）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29"/>
          <a:stretch>
            <a:fillRect/>
          </a:stretch>
        </p:blipFill>
        <p:spPr bwMode="auto">
          <a:xfrm>
            <a:off x="4366220" y="2924944"/>
            <a:ext cx="2736304" cy="32472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</a:t>
            </a:r>
            <a:r>
              <a:rPr lang="en-US" altLang="zh-CN" dirty="0" err="1" smtClean="0"/>
              <a:t>ProgressDialog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ProgressDialog</a:t>
            </a:r>
            <a:r>
              <a:rPr lang="zh-CN" altLang="zh-CN" dirty="0"/>
              <a:t>与</a:t>
            </a:r>
            <a:r>
              <a:rPr lang="en-US" altLang="zh-CN" dirty="0" err="1"/>
              <a:t>AlertDialog</a:t>
            </a:r>
            <a:r>
              <a:rPr lang="zh-CN" altLang="zh-CN" dirty="0"/>
              <a:t>类似，都可弹出一个对话框，并置顶屏蔽其他控件的交互能力。</a:t>
            </a:r>
            <a:r>
              <a:rPr lang="en-US" altLang="zh-CN" dirty="0" err="1"/>
              <a:t>ProgressDialog</a:t>
            </a:r>
            <a:r>
              <a:rPr lang="zh-CN" altLang="zh-CN" dirty="0"/>
              <a:t>可在对话框中显示一个进度条。</a:t>
            </a:r>
            <a:endParaRPr lang="zh-CN" altLang="zh-CN" dirty="0"/>
          </a:p>
          <a:p>
            <a:r>
              <a:rPr lang="zh-CN" altLang="zh-CN" dirty="0"/>
              <a:t>例如，下面的代码用于显示</a:t>
            </a:r>
            <a:r>
              <a:rPr lang="en-US" altLang="zh-CN" dirty="0" err="1"/>
              <a:t>ProgressDialog</a:t>
            </a:r>
            <a:r>
              <a:rPr lang="zh-CN" altLang="zh-CN" dirty="0"/>
              <a:t>。（本节实例项目：源代码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LearnDialog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700" dirty="0"/>
              <a:t>public void  </a:t>
            </a:r>
            <a:r>
              <a:rPr lang="en-US" altLang="zh-CN" sz="1700" dirty="0" err="1"/>
              <a:t>showProgressDialog</a:t>
            </a:r>
            <a:r>
              <a:rPr lang="en-US" altLang="zh-CN" sz="1700" dirty="0"/>
              <a:t>(View view){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ProgressDialog</a:t>
            </a:r>
            <a:r>
              <a:rPr lang="en-US" altLang="zh-CN" sz="1700" dirty="0"/>
              <a:t> </a:t>
            </a:r>
            <a:r>
              <a:rPr lang="en-US" altLang="zh-CN" sz="1700" dirty="0" err="1"/>
              <a:t>progressDialog</a:t>
            </a:r>
            <a:r>
              <a:rPr lang="en-US" altLang="zh-CN" sz="1700" dirty="0"/>
              <a:t>=new </a:t>
            </a:r>
            <a:r>
              <a:rPr lang="en-US" altLang="zh-CN" sz="1700" dirty="0" err="1"/>
              <a:t>ProgressDialog</a:t>
            </a:r>
            <a:r>
              <a:rPr lang="en-US" altLang="zh-CN" sz="1700" dirty="0"/>
              <a:t>(</a:t>
            </a:r>
            <a:r>
              <a:rPr lang="en-US" altLang="zh-CN" sz="1700" dirty="0" err="1"/>
              <a:t>MainActivity.this</a:t>
            </a:r>
            <a:r>
              <a:rPr lang="en-US" altLang="zh-CN" sz="1700" dirty="0"/>
              <a:t>);//</a:t>
            </a:r>
            <a:r>
              <a:rPr lang="zh-CN" altLang="zh-CN" sz="1700" dirty="0"/>
              <a:t>创建对话框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progressDialog.setTitle</a:t>
            </a:r>
            <a:r>
              <a:rPr lang="en-US" altLang="zh-CN" sz="1700" dirty="0"/>
              <a:t>("</a:t>
            </a:r>
            <a:r>
              <a:rPr lang="zh-CN" altLang="zh-CN" sz="1700" dirty="0"/>
              <a:t>这是一个进度条对话框</a:t>
            </a:r>
            <a:r>
              <a:rPr lang="en-US" altLang="zh-CN" sz="1700" dirty="0"/>
              <a:t>");//</a:t>
            </a:r>
            <a:r>
              <a:rPr lang="zh-CN" altLang="zh-CN" sz="1700" dirty="0"/>
              <a:t>设置标题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progressDialog.setMessage</a:t>
            </a:r>
            <a:r>
              <a:rPr lang="en-US" altLang="zh-CN" sz="1700" dirty="0"/>
              <a:t>("</a:t>
            </a:r>
            <a:r>
              <a:rPr lang="zh-CN" altLang="zh-CN" sz="1700" dirty="0"/>
              <a:t>请耐心等待，正在处理数据……</a:t>
            </a:r>
            <a:r>
              <a:rPr lang="en-US" altLang="zh-CN" sz="1700" dirty="0"/>
              <a:t>");//</a:t>
            </a:r>
            <a:r>
              <a:rPr lang="zh-CN" altLang="zh-CN" sz="1700" dirty="0"/>
              <a:t>设置消息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progressDialog.setCancelable</a:t>
            </a:r>
            <a:r>
              <a:rPr lang="en-US" altLang="zh-CN" sz="1700" dirty="0"/>
              <a:t>(true);//</a:t>
            </a:r>
            <a:r>
              <a:rPr lang="zh-CN" altLang="zh-CN" sz="1700" dirty="0"/>
              <a:t>设置可取消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progressDialog.show</a:t>
            </a:r>
            <a:r>
              <a:rPr lang="en-US" altLang="zh-CN" sz="1700" dirty="0"/>
              <a:t>();//</a:t>
            </a:r>
            <a:r>
              <a:rPr lang="zh-CN" altLang="zh-CN" sz="1700" dirty="0"/>
              <a:t>显示对话框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dirty="0"/>
              <a:t>    }</a:t>
            </a:r>
            <a:endParaRPr lang="zh-CN" altLang="en-US" sz="1700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78587" y="5301208"/>
            <a:ext cx="3216425" cy="144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en-US" altLang="zh-CN" dirty="0" err="1" smtClean="0"/>
              <a:t>DatePickerDialog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DatePickerDialog</a:t>
            </a:r>
            <a:r>
              <a:rPr lang="zh-CN" altLang="zh-CN" dirty="0"/>
              <a:t>用于显示日期选取对话框，定义</a:t>
            </a:r>
            <a:r>
              <a:rPr lang="en-US" altLang="zh-CN" dirty="0" err="1"/>
              <a:t>OnDateSetListener</a:t>
            </a:r>
            <a:r>
              <a:rPr lang="zh-CN" altLang="zh-CN" dirty="0"/>
              <a:t>监听器，实现</a:t>
            </a:r>
            <a:r>
              <a:rPr lang="en-US" altLang="zh-CN" dirty="0" err="1"/>
              <a:t>onDateSet</a:t>
            </a:r>
            <a:r>
              <a:rPr lang="en-US" altLang="zh-CN" dirty="0"/>
              <a:t>()</a:t>
            </a:r>
            <a:r>
              <a:rPr lang="zh-CN" altLang="zh-CN" dirty="0"/>
              <a:t>方法可获得在对话框中选取的日期。</a:t>
            </a:r>
            <a:endParaRPr lang="zh-CN" altLang="zh-CN" dirty="0"/>
          </a:p>
          <a:p>
            <a:r>
              <a:rPr lang="zh-CN" altLang="zh-CN" dirty="0"/>
              <a:t>例如，下面的代码使用</a:t>
            </a:r>
            <a:r>
              <a:rPr lang="en-US" altLang="zh-CN" dirty="0" err="1"/>
              <a:t>DatePickerDialog</a:t>
            </a:r>
            <a:r>
              <a:rPr lang="zh-CN" altLang="zh-CN" dirty="0"/>
              <a:t>显示日期选取对话框，并将选取的日期显示在</a:t>
            </a:r>
            <a:r>
              <a:rPr lang="en-US" altLang="zh-CN" dirty="0" err="1"/>
              <a:t>TextView</a:t>
            </a:r>
            <a:r>
              <a:rPr lang="zh-CN" altLang="zh-CN" dirty="0"/>
              <a:t>中。（本节实例项目：源代码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LearnDialog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718148" y="4077072"/>
            <a:ext cx="3096344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</a:t>
            </a:r>
            <a:r>
              <a:rPr lang="en-US" altLang="zh-CN" dirty="0" err="1" smtClean="0"/>
              <a:t>TimePickerDialog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TimePickerDialog</a:t>
            </a:r>
            <a:r>
              <a:rPr lang="zh-CN" altLang="zh-CN" dirty="0"/>
              <a:t>用于显示时间选取对话框，定义</a:t>
            </a:r>
            <a:r>
              <a:rPr lang="en-US" altLang="zh-CN" dirty="0" err="1"/>
              <a:t>OnTimeSetListener</a:t>
            </a:r>
            <a:r>
              <a:rPr lang="zh-CN" altLang="zh-CN" dirty="0"/>
              <a:t>监听器，实现</a:t>
            </a:r>
            <a:r>
              <a:rPr lang="en-US" altLang="zh-CN" dirty="0" err="1"/>
              <a:t>onTimeSet</a:t>
            </a:r>
            <a:r>
              <a:rPr lang="en-US" altLang="zh-CN" dirty="0"/>
              <a:t>()</a:t>
            </a:r>
            <a:r>
              <a:rPr lang="zh-CN" altLang="zh-CN" dirty="0"/>
              <a:t>方法可获得在对话框中选取的时间。</a:t>
            </a:r>
            <a:endParaRPr lang="zh-CN" altLang="zh-CN" dirty="0"/>
          </a:p>
          <a:p>
            <a:r>
              <a:rPr lang="zh-CN" altLang="zh-CN" dirty="0"/>
              <a:t>例如，下面的代码使用</a:t>
            </a:r>
            <a:r>
              <a:rPr lang="en-US" altLang="zh-CN" dirty="0" err="1"/>
              <a:t>TimePickerDialog</a:t>
            </a:r>
            <a:r>
              <a:rPr lang="zh-CN" altLang="zh-CN" dirty="0"/>
              <a:t>显示时间选取对话框，并将选取的时间显示在</a:t>
            </a:r>
            <a:r>
              <a:rPr lang="en-US" altLang="zh-CN" dirty="0" err="1"/>
              <a:t>TextView</a:t>
            </a:r>
            <a:r>
              <a:rPr lang="zh-CN" altLang="zh-CN" dirty="0"/>
              <a:t>中。（本节实例项目：源代码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LearnDialog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26260" y="3924300"/>
            <a:ext cx="2160240" cy="281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/>
              <a:t>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在手机和平板等设备中，因为空间有限，不再像</a:t>
            </a:r>
            <a:r>
              <a:rPr lang="en-US" altLang="zh-CN" dirty="0"/>
              <a:t>PC</a:t>
            </a:r>
            <a:r>
              <a:rPr lang="zh-CN" altLang="zh-CN" dirty="0"/>
              <a:t>一样为应用程序配置菜单栏。</a:t>
            </a:r>
            <a:r>
              <a:rPr lang="en-US" altLang="zh-CN" dirty="0"/>
              <a:t>Android</a:t>
            </a:r>
            <a:r>
              <a:rPr lang="zh-CN" altLang="zh-CN" dirty="0"/>
              <a:t>提供了一种隐藏的菜单，只在需要的时候展示出来。在图</a:t>
            </a:r>
            <a:r>
              <a:rPr lang="en-US" altLang="zh-CN" dirty="0"/>
              <a:t>3-25</a:t>
            </a:r>
            <a:r>
              <a:rPr lang="zh-CN" altLang="zh-CN" dirty="0"/>
              <a:t>所示的活动标题栏右侧，显示了一个三点符号，这就是菜单按钮。点击菜单按钮可展开活动的菜单。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14092" y="3704907"/>
            <a:ext cx="5184576" cy="1092245"/>
          </a:xfrm>
          <a:prstGeom prst="rect">
            <a:avLst/>
          </a:prstGeom>
        </p:spPr>
      </p:pic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8614692" y="4365104"/>
            <a:ext cx="1388288" cy="288032"/>
          </a:xfrm>
          <a:prstGeom prst="wedgeRectCallout">
            <a:avLst>
              <a:gd name="adj1" fmla="val -78942"/>
              <a:gd name="adj2" fmla="val -331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0" tIns="0" rIns="0" bIns="0" anchor="t" anchorCtr="0" upright="1">
            <a:noAutofit/>
          </a:bodyPr>
          <a:lstStyle/>
          <a:p>
            <a:pPr indent="127000">
              <a:spcAft>
                <a:spcPts val="0"/>
              </a:spcAft>
            </a:pPr>
            <a:r>
              <a:rPr lang="zh-CN" sz="1400" kern="1000">
                <a:effectLst/>
                <a:latin typeface="Times New Roman" panose="02020503050405090304" pitchFamily="18" charset="0"/>
                <a:ea typeface="方正书宋简体"/>
                <a:cs typeface="宋体" panose="02010600030101010101" pitchFamily="2" charset="-122"/>
              </a:rPr>
              <a:t>菜单按钮</a:t>
            </a:r>
            <a:endParaRPr lang="zh-CN" kern="1000">
              <a:effectLst/>
              <a:latin typeface="Times New Roman" panose="02020503050405090304" pitchFamily="18" charset="0"/>
              <a:ea typeface="方正书宋简体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3.6	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ListView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ListView</a:t>
            </a:r>
            <a:r>
              <a:rPr lang="zh-CN" altLang="zh-CN" dirty="0"/>
              <a:t>控件用于创建列表，比如联系人、</a:t>
            </a:r>
            <a:r>
              <a:rPr lang="en-US" altLang="zh-CN" dirty="0"/>
              <a:t>QQ</a:t>
            </a:r>
            <a:r>
              <a:rPr lang="zh-CN" altLang="zh-CN" dirty="0"/>
              <a:t>聊天记录等都可用列表来实现。</a:t>
            </a:r>
            <a:r>
              <a:rPr lang="en-US" altLang="zh-CN" dirty="0" err="1"/>
              <a:t>ListView</a:t>
            </a:r>
            <a:r>
              <a:rPr lang="zh-CN" altLang="zh-CN" dirty="0"/>
              <a:t>允许用户通过上下滑动的方式将屏幕之外的内容滚动到屏幕内。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/>
              <a:t>ListView</a:t>
            </a:r>
            <a:r>
              <a:rPr lang="zh-CN" altLang="en-US" dirty="0"/>
              <a:t>简单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自定义</a:t>
            </a:r>
            <a:r>
              <a:rPr lang="en-US" altLang="zh-CN" dirty="0" err="1"/>
              <a:t>ListView</a:t>
            </a:r>
            <a:r>
              <a:rPr lang="zh-CN" altLang="en-US" dirty="0"/>
              <a:t>列表项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处理</a:t>
            </a:r>
            <a:r>
              <a:rPr lang="en-US" altLang="zh-CN" dirty="0" err="1"/>
              <a:t>ListView</a:t>
            </a:r>
            <a:r>
              <a:rPr lang="zh-CN" altLang="en-US" dirty="0"/>
              <a:t>单击事件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3.6.1 </a:t>
            </a:r>
            <a:r>
              <a:rPr lang="en-US" altLang="zh-CN" dirty="0" err="1" smtClean="0"/>
              <a:t>ListView</a:t>
            </a:r>
            <a:r>
              <a:rPr lang="zh-CN" altLang="en-US" dirty="0"/>
              <a:t>简单用法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为布局添加</a:t>
            </a:r>
            <a:r>
              <a:rPr lang="en-US" altLang="zh-CN" dirty="0" err="1"/>
              <a:t>ListView</a:t>
            </a:r>
            <a:r>
              <a:rPr lang="zh-CN" altLang="zh-CN" dirty="0"/>
              <a:t>控件非常简单。例如：（本节实例项目：源代码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LearnListView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ListView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listView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/>
              <a:t>布局</a:t>
            </a:r>
            <a:r>
              <a:rPr lang="zh-CN" altLang="en-US" dirty="0"/>
              <a:t>的定义方法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可通过</a:t>
            </a:r>
            <a:r>
              <a:rPr lang="zh-CN" altLang="zh-CN" dirty="0" smtClean="0"/>
              <a:t>两种方法</a:t>
            </a:r>
            <a:r>
              <a:rPr lang="zh-CN" altLang="zh-CN" dirty="0"/>
              <a:t>来定义布局：</a:t>
            </a:r>
            <a:r>
              <a:rPr lang="en-US" altLang="zh-CN" dirty="0"/>
              <a:t>XML</a:t>
            </a:r>
            <a:r>
              <a:rPr lang="zh-CN" altLang="zh-CN" dirty="0"/>
              <a:t>定义和代码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r>
              <a:rPr lang="zh-CN" altLang="zh-CN" dirty="0"/>
              <a:t>布局的</a:t>
            </a:r>
            <a:r>
              <a:rPr lang="en-US" altLang="zh-CN" dirty="0"/>
              <a:t>XML</a:t>
            </a:r>
            <a:r>
              <a:rPr lang="zh-CN" altLang="zh-CN" dirty="0"/>
              <a:t>定义是使用</a:t>
            </a:r>
            <a:r>
              <a:rPr lang="en-US" altLang="zh-CN" dirty="0"/>
              <a:t>Android</a:t>
            </a:r>
            <a:r>
              <a:rPr lang="zh-CN" altLang="zh-CN" dirty="0"/>
              <a:t>的</a:t>
            </a:r>
            <a:r>
              <a:rPr lang="en-US" altLang="zh-CN" dirty="0"/>
              <a:t>XML</a:t>
            </a:r>
            <a:r>
              <a:rPr lang="zh-CN" altLang="zh-CN" dirty="0"/>
              <a:t>词汇，以文本的方式在快速设计</a:t>
            </a:r>
            <a:r>
              <a:rPr lang="en-US" altLang="zh-CN" dirty="0"/>
              <a:t>UI</a:t>
            </a:r>
            <a:r>
              <a:rPr lang="zh-CN" altLang="zh-CN" dirty="0"/>
              <a:t>布局及其包含的界面元素。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116" y="2924944"/>
            <a:ext cx="5316853" cy="378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首先在字符串资源文件</a:t>
            </a:r>
            <a:r>
              <a:rPr lang="en-US" altLang="zh-CN" dirty="0"/>
              <a:t>string.xml</a:t>
            </a:r>
            <a:r>
              <a:rPr lang="zh-CN" altLang="zh-CN" dirty="0"/>
              <a:t>中定义字符串数组。例如：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&lt;resources&gt;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&lt;string-array name="</a:t>
            </a:r>
            <a:r>
              <a:rPr lang="en-US" altLang="zh-CN" dirty="0" err="1"/>
              <a:t>LearnListViewData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</a:t>
            </a:r>
            <a:r>
              <a:rPr lang="zh-CN" altLang="zh-CN" dirty="0"/>
              <a:t>使用</a:t>
            </a:r>
            <a:r>
              <a:rPr lang="en-US" altLang="zh-CN" dirty="0"/>
              <a:t>Android Studio</a:t>
            </a:r>
            <a:r>
              <a:rPr lang="zh-CN" altLang="zh-CN" dirty="0"/>
              <a:t>环境</a:t>
            </a:r>
            <a:r>
              <a:rPr lang="en-US" altLang="zh-CN" dirty="0"/>
              <a:t>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&lt;item&gt;Android Studio</a:t>
            </a:r>
            <a:r>
              <a:rPr lang="zh-CN" altLang="zh-CN" dirty="0"/>
              <a:t>实战</a:t>
            </a:r>
            <a:r>
              <a:rPr lang="en-US" altLang="zh-CN" dirty="0"/>
              <a:t>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&lt;item&gt;Android</a:t>
            </a:r>
            <a:r>
              <a:rPr lang="zh-CN" altLang="zh-CN" dirty="0"/>
              <a:t>编程权威指南</a:t>
            </a:r>
            <a:r>
              <a:rPr lang="en-US" altLang="zh-CN" dirty="0"/>
              <a:t>&lt;/item&gt;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&lt;/string-array&gt;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&lt;/resources&gt;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9985175" cy="449580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然后在代码中用该数组创建</a:t>
            </a:r>
            <a:r>
              <a:rPr lang="en-US" altLang="zh-CN" dirty="0" err="1"/>
              <a:t>ArrayAdapter</a:t>
            </a:r>
            <a:r>
              <a:rPr lang="zh-CN" altLang="zh-CN" dirty="0"/>
              <a:t>，并绑定到</a:t>
            </a:r>
            <a:r>
              <a:rPr lang="en-US" altLang="zh-CN" dirty="0" err="1"/>
              <a:t>ListView</a:t>
            </a:r>
            <a:r>
              <a:rPr lang="zh-CN" altLang="zh-CN" dirty="0"/>
              <a:t>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String[] data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getStringArray</a:t>
            </a:r>
            <a:r>
              <a:rPr lang="en-US" altLang="zh-CN" dirty="0"/>
              <a:t>(</a:t>
            </a:r>
            <a:r>
              <a:rPr lang="en-US" altLang="zh-CN" dirty="0" err="1"/>
              <a:t>R.array.LearnListViewData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 adapter =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new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&lt;String&gt;(this, </a:t>
            </a:r>
            <a:r>
              <a:rPr lang="en-US" altLang="zh-CN" b="1" dirty="0"/>
              <a:t>android.R.layout.simple_list_item_1</a:t>
            </a:r>
            <a:r>
              <a:rPr lang="en-US" altLang="zh-CN" dirty="0"/>
              <a:t>, data);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en-US" altLang="zh-CN" dirty="0" err="1"/>
              <a:t>listView</a:t>
            </a:r>
            <a:r>
              <a:rPr lang="en-US" altLang="zh-CN" dirty="0"/>
              <a:t>=(</a:t>
            </a:r>
            <a:r>
              <a:rPr lang="en-US" altLang="zh-CN" dirty="0" err="1"/>
              <a:t>ListView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R.id.listView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listView.setAdapter</a:t>
            </a:r>
            <a:r>
              <a:rPr lang="en-US" altLang="zh-CN" dirty="0"/>
              <a:t>(adapter);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548679"/>
            <a:ext cx="4104456" cy="576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3.6.2 </a:t>
            </a:r>
            <a:r>
              <a:rPr lang="zh-CN" altLang="en-US" smtClean="0"/>
              <a:t>自定义</a:t>
            </a:r>
            <a:r>
              <a:rPr lang="en-US" altLang="zh-CN" dirty="0" err="1"/>
              <a:t>ListView</a:t>
            </a:r>
            <a:r>
              <a:rPr lang="zh-CN" altLang="en-US" dirty="0"/>
              <a:t>列表项布局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5808711" cy="4495800"/>
          </a:xfrm>
        </p:spPr>
        <p:txBody>
          <a:bodyPr/>
          <a:lstStyle/>
          <a:p>
            <a:r>
              <a:rPr lang="zh-CN" altLang="zh-CN" dirty="0"/>
              <a:t>普通</a:t>
            </a:r>
            <a:r>
              <a:rPr lang="en-US" altLang="zh-CN" dirty="0" err="1"/>
              <a:t>ListView</a:t>
            </a:r>
            <a:r>
              <a:rPr lang="zh-CN" altLang="zh-CN" dirty="0"/>
              <a:t>每个列表项只显示一段文本，通过自定义，可以让列表项显示更丰富的内容。</a:t>
            </a:r>
            <a:endParaRPr lang="zh-CN" altLang="zh-CN" dirty="0"/>
          </a:p>
          <a:p>
            <a:r>
              <a:rPr lang="zh-CN" altLang="zh-CN" dirty="0"/>
              <a:t>下面的实例通过自定义，在列表项中显示图书封面图片和书名。具体操作步骤如下：（本节实例项目：源代码</a:t>
            </a:r>
            <a:r>
              <a:rPr lang="en-US" altLang="zh-CN" dirty="0"/>
              <a:t>\03\LearnListView2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3"/>
          <a:stretch>
            <a:fillRect/>
          </a:stretch>
        </p:blipFill>
        <p:spPr>
          <a:xfrm>
            <a:off x="7318548" y="2890589"/>
            <a:ext cx="3168352" cy="3312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3.6.3 </a:t>
            </a:r>
            <a:r>
              <a:rPr lang="zh-CN" altLang="en-US" dirty="0" smtClean="0"/>
              <a:t>处理</a:t>
            </a:r>
            <a:r>
              <a:rPr lang="en-US" altLang="zh-CN" dirty="0" err="1"/>
              <a:t>ListView</a:t>
            </a:r>
            <a:r>
              <a:rPr lang="zh-CN" altLang="en-US" dirty="0"/>
              <a:t>单击事件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20952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/>
              <a:t>要使</a:t>
            </a:r>
            <a:r>
              <a:rPr lang="en-US" altLang="zh-CN" dirty="0" err="1"/>
              <a:t>ListView</a:t>
            </a:r>
            <a:r>
              <a:rPr lang="zh-CN" altLang="zh-CN" dirty="0"/>
              <a:t>相应用户单击事件，需要调用</a:t>
            </a:r>
            <a:r>
              <a:rPr lang="en-US" altLang="zh-CN" dirty="0" err="1"/>
              <a:t>setOnItemClickListener</a:t>
            </a:r>
            <a:r>
              <a:rPr lang="en-US" altLang="zh-CN" dirty="0"/>
              <a:t>()</a:t>
            </a:r>
            <a:r>
              <a:rPr lang="zh-CN" altLang="zh-CN" dirty="0"/>
              <a:t>方法绑定</a:t>
            </a:r>
            <a:r>
              <a:rPr lang="en-US" altLang="zh-CN" dirty="0" err="1"/>
              <a:t>OnItemClickListener</a:t>
            </a:r>
            <a:r>
              <a:rPr lang="zh-CN" altLang="zh-CN" dirty="0"/>
              <a:t>监听器。例如，修改上节实例中的</a:t>
            </a:r>
            <a:r>
              <a:rPr lang="en-US" altLang="zh-CN" dirty="0"/>
              <a:t>MainActivity.java</a:t>
            </a:r>
            <a:r>
              <a:rPr lang="zh-CN" altLang="zh-CN" dirty="0"/>
              <a:t>，为</a:t>
            </a:r>
            <a:r>
              <a:rPr lang="en-US" altLang="zh-CN" dirty="0" err="1"/>
              <a:t>ListView</a:t>
            </a:r>
            <a:r>
              <a:rPr lang="zh-CN" altLang="zh-CN" dirty="0"/>
              <a:t>绑定监听器。代码如下：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en-US" altLang="zh-CN" dirty="0" err="1"/>
              <a:t>listView</a:t>
            </a:r>
            <a:r>
              <a:rPr lang="en-US" altLang="zh-CN" dirty="0"/>
              <a:t>=(</a:t>
            </a:r>
            <a:r>
              <a:rPr lang="en-US" altLang="zh-CN" dirty="0" err="1"/>
              <a:t>ListView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R.id.listView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listView.setAdapter</a:t>
            </a:r>
            <a:r>
              <a:rPr lang="en-US" altLang="zh-CN" dirty="0"/>
              <a:t>(adapter);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listView.setOnItemClickListener</a:t>
            </a:r>
            <a:r>
              <a:rPr lang="en-US" altLang="zh-CN" b="1" dirty="0"/>
              <a:t>(new </a:t>
            </a:r>
            <a:r>
              <a:rPr lang="en-US" altLang="zh-CN" b="1" dirty="0" err="1"/>
              <a:t>AdapterView.OnItemClickListener</a:t>
            </a:r>
            <a:r>
              <a:rPr lang="en-US" altLang="zh-CN" b="1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public void </a:t>
            </a:r>
            <a:r>
              <a:rPr lang="en-US" altLang="zh-CN" b="1" dirty="0" err="1"/>
              <a:t>onItemClick</a:t>
            </a:r>
            <a:r>
              <a:rPr lang="en-US" altLang="zh-CN" b="1" dirty="0"/>
              <a:t>(</a:t>
            </a:r>
            <a:r>
              <a:rPr lang="en-US" altLang="zh-CN" b="1" dirty="0" err="1"/>
              <a:t>AdapterView</a:t>
            </a:r>
            <a:r>
              <a:rPr lang="en-US" altLang="zh-CN" b="1" dirty="0"/>
              <a:t>&lt;?&gt; parent, View </a:t>
            </a:r>
            <a:r>
              <a:rPr lang="en-US" altLang="zh-CN" b="1" dirty="0" err="1"/>
              <a:t>view</a:t>
            </a:r>
            <a:r>
              <a:rPr lang="en-US" altLang="zh-CN" b="1" dirty="0"/>
              <a:t>, </a:t>
            </a:r>
            <a:r>
              <a:rPr lang="en-US" altLang="zh-CN" b="1" dirty="0" err="1"/>
              <a:t>int</a:t>
            </a:r>
            <a:r>
              <a:rPr lang="en-US" altLang="zh-CN" b="1" dirty="0"/>
              <a:t> position, long id)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Book book=</a:t>
            </a:r>
            <a:r>
              <a:rPr lang="en-US" altLang="zh-CN" b="1" dirty="0" err="1"/>
              <a:t>bookList.get</a:t>
            </a:r>
            <a:r>
              <a:rPr lang="en-US" altLang="zh-CN" b="1" dirty="0"/>
              <a:t>(position);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Toast.makeText</a:t>
            </a:r>
            <a:r>
              <a:rPr lang="en-US" altLang="zh-CN" b="1" dirty="0"/>
              <a:t>(</a:t>
            </a:r>
            <a:r>
              <a:rPr lang="en-US" altLang="zh-CN" b="1" dirty="0" err="1"/>
              <a:t>MainActivity.this,book.getName</a:t>
            </a:r>
            <a:r>
              <a:rPr lang="en-US" altLang="zh-CN" b="1" dirty="0"/>
              <a:t>(),</a:t>
            </a:r>
            <a:r>
              <a:rPr lang="en-US" altLang="zh-CN" b="1" dirty="0" err="1"/>
              <a:t>Toast.LENGTH_LONG</a:t>
            </a:r>
            <a:r>
              <a:rPr lang="en-US" altLang="zh-CN" b="1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});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3.7	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RecyclerView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ListView</a:t>
            </a:r>
            <a:r>
              <a:rPr lang="zh-CN" altLang="zh-CN" dirty="0"/>
              <a:t>在过去的</a:t>
            </a:r>
            <a:r>
              <a:rPr lang="en-US" altLang="zh-CN" dirty="0"/>
              <a:t>Android</a:t>
            </a:r>
            <a:r>
              <a:rPr lang="zh-CN" altLang="zh-CN" dirty="0"/>
              <a:t>应用中发挥了巨大的作用，其功能强大，但缺点明显。</a:t>
            </a:r>
            <a:r>
              <a:rPr lang="en-US" altLang="zh-CN" dirty="0" err="1"/>
              <a:t>ListView</a:t>
            </a:r>
            <a:r>
              <a:rPr lang="zh-CN" altLang="zh-CN" dirty="0"/>
              <a:t>只能实现数据垂直滚动，而且在不采取措施优化时性能极差。</a:t>
            </a:r>
            <a:r>
              <a:rPr lang="en-US" altLang="zh-CN" dirty="0"/>
              <a:t>Android</a:t>
            </a:r>
            <a:r>
              <a:rPr lang="zh-CN" altLang="zh-CN" dirty="0"/>
              <a:t>提供了另一个功能更强、效率更高的滚动控件——</a:t>
            </a:r>
            <a:r>
              <a:rPr lang="en-US" altLang="zh-CN" dirty="0" err="1"/>
              <a:t>RecyclerView</a:t>
            </a:r>
            <a:r>
              <a:rPr lang="zh-CN" altLang="zh-CN" dirty="0"/>
              <a:t>。</a:t>
            </a:r>
            <a:r>
              <a:rPr lang="en-US" altLang="zh-CN" dirty="0" err="1"/>
              <a:t>RecyclerView</a:t>
            </a:r>
            <a:r>
              <a:rPr lang="zh-CN" altLang="zh-CN" dirty="0"/>
              <a:t>可看作是升级版的</a:t>
            </a:r>
            <a:r>
              <a:rPr lang="en-US" altLang="zh-CN" dirty="0" err="1"/>
              <a:t>ListView</a:t>
            </a:r>
            <a:r>
              <a:rPr lang="zh-CN" altLang="zh-CN" dirty="0"/>
              <a:t>，</a:t>
            </a:r>
            <a:r>
              <a:rPr lang="en-US" altLang="zh-CN" dirty="0"/>
              <a:t>Android</a:t>
            </a:r>
            <a:r>
              <a:rPr lang="zh-CN" altLang="zh-CN" dirty="0"/>
              <a:t>官方推荐使用</a:t>
            </a:r>
            <a:r>
              <a:rPr lang="en-US" altLang="zh-CN" dirty="0" err="1"/>
              <a:t>RecyclerView</a:t>
            </a:r>
            <a:r>
              <a:rPr lang="zh-CN" altLang="zh-CN" dirty="0"/>
              <a:t>来实现滚动列表。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/>
              <a:t>RecyclerView</a:t>
            </a:r>
            <a:r>
              <a:rPr lang="zh-CN" altLang="en-US" dirty="0"/>
              <a:t>基本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自定义</a:t>
            </a:r>
            <a:r>
              <a:rPr lang="en-US" altLang="zh-CN" dirty="0" err="1"/>
              <a:t>RecyclerView</a:t>
            </a:r>
            <a:r>
              <a:rPr lang="zh-CN" altLang="en-US" dirty="0"/>
              <a:t>列表项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RecyclerView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处理</a:t>
            </a:r>
            <a:r>
              <a:rPr lang="en-US" altLang="zh-CN" dirty="0" err="1"/>
              <a:t>RecyclerView</a:t>
            </a:r>
            <a:r>
              <a:rPr lang="zh-CN" altLang="en-US" dirty="0"/>
              <a:t>单击事件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3.7.1 </a:t>
            </a:r>
            <a:r>
              <a:rPr lang="en-US" altLang="zh-CN" dirty="0" err="1" smtClean="0"/>
              <a:t>RecyclerView</a:t>
            </a:r>
            <a:r>
              <a:rPr lang="zh-CN" altLang="en-US" dirty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要使用</a:t>
            </a:r>
            <a:r>
              <a:rPr lang="en-US" altLang="zh-CN" dirty="0" err="1"/>
              <a:t>RecyclerView</a:t>
            </a:r>
            <a:r>
              <a:rPr lang="zh-CN" altLang="zh-CN" dirty="0"/>
              <a:t>控件，首先需要在</a:t>
            </a:r>
            <a:r>
              <a:rPr lang="en-US" altLang="zh-CN" dirty="0"/>
              <a:t>app\</a:t>
            </a:r>
            <a:r>
              <a:rPr lang="en-US" altLang="zh-CN" dirty="0" err="1"/>
              <a:t>buil.gradle</a:t>
            </a:r>
            <a:r>
              <a:rPr lang="zh-CN" altLang="zh-CN" dirty="0"/>
              <a:t>文件的</a:t>
            </a:r>
            <a:r>
              <a:rPr lang="en-US" altLang="zh-CN" dirty="0"/>
              <a:t>dependencies</a:t>
            </a:r>
            <a:r>
              <a:rPr lang="zh-CN" altLang="zh-CN" dirty="0"/>
              <a:t>闭包中添加支持库。例如：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dependencies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compile 'com.android.support:recyclerview-v7:25.3.1'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在布局文件中，可用代码的代码添加</a:t>
            </a:r>
            <a:r>
              <a:rPr lang="en-US" altLang="zh-CN" dirty="0" err="1"/>
              <a:t>RecyclerView</a:t>
            </a:r>
            <a:r>
              <a:rPr lang="zh-CN" altLang="zh-CN" dirty="0"/>
              <a:t>控件：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&lt;android.support.v7.widget.RecyclerView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recyclerView</a:t>
            </a:r>
            <a:r>
              <a:rPr lang="en-US" altLang="zh-CN" dirty="0" smtClean="0"/>
              <a:t>"/&gt;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4008511" cy="4495800"/>
          </a:xfrm>
        </p:spPr>
        <p:txBody>
          <a:bodyPr/>
          <a:lstStyle/>
          <a:p>
            <a:r>
              <a:rPr lang="zh-CN" altLang="zh-CN" dirty="0"/>
              <a:t>下面的实例说明如何使用</a:t>
            </a:r>
            <a:r>
              <a:rPr lang="en-US" altLang="zh-CN" dirty="0" err="1"/>
              <a:t>RecyclerView</a:t>
            </a:r>
            <a:r>
              <a:rPr lang="zh-CN" altLang="zh-CN" dirty="0"/>
              <a:t>控件，具体操作步骤如下：（本节实例项目：源代码</a:t>
            </a:r>
            <a:r>
              <a:rPr lang="en-US" altLang="zh-CN" dirty="0"/>
              <a:t>\03\</a:t>
            </a:r>
            <a:r>
              <a:rPr lang="en-US" altLang="zh-CN" dirty="0" err="1"/>
              <a:t>LearnRecyclerView</a:t>
            </a:r>
            <a:r>
              <a:rPr lang="zh-CN" altLang="zh-CN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49421"/>
          <a:stretch>
            <a:fillRect/>
          </a:stretch>
        </p:blipFill>
        <p:spPr>
          <a:xfrm>
            <a:off x="5446340" y="1681399"/>
            <a:ext cx="4265108" cy="3835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3.7.2 </a:t>
            </a:r>
            <a:r>
              <a:rPr lang="zh-CN" altLang="en-US" dirty="0" smtClean="0"/>
              <a:t>自定义</a:t>
            </a:r>
            <a:r>
              <a:rPr lang="en-US" altLang="zh-CN" dirty="0" err="1"/>
              <a:t>RecyclerView</a:t>
            </a:r>
            <a:r>
              <a:rPr lang="zh-CN" altLang="en-US" dirty="0"/>
              <a:t>列表项布局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4728591" cy="4495800"/>
          </a:xfrm>
        </p:spPr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 err="1"/>
              <a:t>ListView</a:t>
            </a:r>
            <a:r>
              <a:rPr lang="zh-CN" altLang="zh-CN" dirty="0"/>
              <a:t>类似，可以使用自定义</a:t>
            </a:r>
            <a:r>
              <a:rPr lang="en-US" altLang="zh-CN" dirty="0" err="1"/>
              <a:t>RecyclerView</a:t>
            </a:r>
            <a:r>
              <a:rPr lang="zh-CN" altLang="zh-CN" dirty="0"/>
              <a:t>的列表项布局。</a:t>
            </a:r>
            <a:endParaRPr lang="zh-CN" altLang="zh-CN" dirty="0"/>
          </a:p>
          <a:p>
            <a:r>
              <a:rPr lang="zh-CN" altLang="zh-CN" dirty="0"/>
              <a:t>下面的实例通过自定义，在</a:t>
            </a:r>
            <a:r>
              <a:rPr lang="en-US" altLang="zh-CN" dirty="0" err="1"/>
              <a:t>RecyclerView</a:t>
            </a:r>
            <a:r>
              <a:rPr lang="zh-CN" altLang="zh-CN" dirty="0"/>
              <a:t>列表项中显示图书封面图片和书名。具体操作步骤如下：（本节实例项目：源代码</a:t>
            </a:r>
            <a:r>
              <a:rPr lang="en-US" altLang="zh-CN" dirty="0"/>
              <a:t>\03\LearnRecyclerView2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66"/>
          <a:stretch>
            <a:fillRect/>
          </a:stretch>
        </p:blipFill>
        <p:spPr>
          <a:xfrm>
            <a:off x="6382444" y="1689582"/>
            <a:ext cx="2808312" cy="346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 </a:t>
            </a:r>
            <a:r>
              <a:rPr lang="zh-CN" altLang="en-US" dirty="0" smtClean="0"/>
              <a:t>线性</a:t>
            </a:r>
            <a:r>
              <a:rPr lang="zh-CN" altLang="en-US" dirty="0"/>
              <a:t>布局</a:t>
            </a:r>
            <a:r>
              <a:rPr lang="en-US" altLang="zh-CN" dirty="0" err="1"/>
              <a:t>LinerLayout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LinerLayout</a:t>
            </a:r>
            <a:r>
              <a:rPr lang="zh-CN" altLang="zh-CN" dirty="0"/>
              <a:t>是一个视图组，它按照垂直或水平方式按顺序排列内部的视图或视图组对象。线性布局中，每行或每列中只允许有一个子视图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android:gravity</a:t>
            </a:r>
            <a:r>
              <a:rPr lang="zh-CN" altLang="zh-CN" dirty="0"/>
              <a:t>：设置内部组件的显示位置。 </a:t>
            </a:r>
            <a:endParaRPr lang="zh-CN" altLang="zh-CN" dirty="0"/>
          </a:p>
          <a:p>
            <a:pPr lvl="1"/>
            <a:r>
              <a:rPr lang="en-US" altLang="zh-CN" dirty="0" err="1"/>
              <a:t>android:orientation</a:t>
            </a:r>
            <a:r>
              <a:rPr lang="zh-CN" altLang="zh-CN" dirty="0"/>
              <a:t>：设置内部组件的排列方向，常量</a:t>
            </a:r>
            <a:r>
              <a:rPr lang="en-US" altLang="zh-CN" dirty="0"/>
              <a:t>horizontal</a:t>
            </a:r>
            <a:r>
              <a:rPr lang="zh-CN" altLang="zh-CN" dirty="0"/>
              <a:t>表示水平排列，</a:t>
            </a:r>
            <a:r>
              <a:rPr lang="en-US" altLang="zh-CN" dirty="0"/>
              <a:t>vertical</a:t>
            </a:r>
            <a:r>
              <a:rPr lang="zh-CN" altLang="zh-CN" dirty="0"/>
              <a:t>（默认值）表示垂直排列。</a:t>
            </a:r>
            <a:endParaRPr lang="zh-CN" altLang="zh-CN" dirty="0"/>
          </a:p>
          <a:p>
            <a:pPr lvl="1"/>
            <a:r>
              <a:rPr lang="en-US" altLang="zh-CN" dirty="0" err="1"/>
              <a:t>android:background</a:t>
            </a:r>
            <a:r>
              <a:rPr lang="zh-CN" altLang="zh-CN" dirty="0"/>
              <a:t>：设置一个</a:t>
            </a:r>
            <a:r>
              <a:rPr lang="en-US" altLang="zh-CN" dirty="0" err="1"/>
              <a:t>drawable</a:t>
            </a:r>
            <a:r>
              <a:rPr lang="zh-CN" altLang="zh-CN" dirty="0"/>
              <a:t>资源作为背景。</a:t>
            </a:r>
            <a:endParaRPr lang="zh-CN" altLang="zh-CN" dirty="0"/>
          </a:p>
          <a:p>
            <a:pPr lvl="1"/>
            <a:r>
              <a:rPr lang="en-US" altLang="zh-CN" dirty="0" err="1"/>
              <a:t>android:id</a:t>
            </a:r>
            <a:r>
              <a:rPr lang="zh-CN" altLang="zh-CN" dirty="0"/>
              <a:t>：设置布局</a:t>
            </a:r>
            <a:r>
              <a:rPr lang="en-US" altLang="zh-CN" dirty="0"/>
              <a:t>ID. </a:t>
            </a:r>
            <a:endParaRPr lang="zh-CN" altLang="zh-CN" dirty="0"/>
          </a:p>
          <a:p>
            <a:pPr lvl="1"/>
            <a:r>
              <a:rPr lang="en-US" altLang="zh-CN" dirty="0" err="1"/>
              <a:t>android:padding</a:t>
            </a:r>
            <a:r>
              <a:rPr lang="zh-CN" altLang="zh-CN" dirty="0"/>
              <a:t>：设置所有边距的统一值</a:t>
            </a:r>
            <a:endParaRPr lang="zh-CN" altLang="zh-CN" dirty="0"/>
          </a:p>
          <a:p>
            <a:pPr lvl="1"/>
            <a:r>
              <a:rPr lang="en-US" altLang="zh-CN" dirty="0" err="1"/>
              <a:t>android:paddingBottom</a:t>
            </a:r>
            <a:r>
              <a:rPr lang="zh-CN" altLang="zh-CN" dirty="0"/>
              <a:t>：设置底部边距</a:t>
            </a:r>
            <a:endParaRPr lang="zh-CN" altLang="zh-CN" dirty="0"/>
          </a:p>
          <a:p>
            <a:pPr lvl="1"/>
            <a:r>
              <a:rPr lang="en-US" altLang="zh-CN" dirty="0" err="1"/>
              <a:t>android:paddingLeft</a:t>
            </a:r>
            <a:r>
              <a:rPr lang="zh-CN" altLang="zh-CN" dirty="0"/>
              <a:t>：设置左边距</a:t>
            </a:r>
            <a:endParaRPr lang="zh-CN" altLang="zh-CN" dirty="0"/>
          </a:p>
          <a:p>
            <a:pPr lvl="1"/>
            <a:r>
              <a:rPr lang="en-US" altLang="zh-CN" dirty="0" err="1"/>
              <a:t>android:paddingRight</a:t>
            </a:r>
            <a:r>
              <a:rPr lang="zh-CN" altLang="zh-CN" dirty="0"/>
              <a:t>：设置右边距</a:t>
            </a:r>
            <a:endParaRPr lang="zh-CN" altLang="zh-CN" dirty="0"/>
          </a:p>
          <a:p>
            <a:pPr lvl="1"/>
            <a:r>
              <a:rPr lang="en-US" altLang="zh-CN" dirty="0" err="1"/>
              <a:t>android:paddingTop</a:t>
            </a:r>
            <a:r>
              <a:rPr lang="zh-CN" altLang="zh-CN" dirty="0"/>
              <a:t>：设置顶部边距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3.7.3 </a:t>
            </a:r>
            <a:r>
              <a:rPr lang="en-US" altLang="zh-CN" dirty="0" err="1" smtClean="0"/>
              <a:t>RecyclerView</a:t>
            </a:r>
            <a:r>
              <a:rPr lang="zh-CN" altLang="en-US" dirty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zh-CN" altLang="zh-CN" dirty="0"/>
              <a:t>可以通过</a:t>
            </a:r>
            <a:r>
              <a:rPr lang="en-US" altLang="zh-CN" dirty="0" err="1"/>
              <a:t>setLayoutManager</a:t>
            </a:r>
            <a:r>
              <a:rPr lang="en-US" altLang="zh-CN" dirty="0"/>
              <a:t>()</a:t>
            </a:r>
            <a:r>
              <a:rPr lang="zh-CN" altLang="zh-CN" dirty="0"/>
              <a:t>方法设置布局类型。</a:t>
            </a:r>
            <a:r>
              <a:rPr lang="en-US" altLang="zh-CN" dirty="0" err="1"/>
              <a:t>RecyclerView</a:t>
            </a:r>
            <a:r>
              <a:rPr lang="zh-CN" altLang="zh-CN" dirty="0"/>
              <a:t>支持</a:t>
            </a:r>
            <a:r>
              <a:rPr lang="en-US" altLang="zh-CN" dirty="0" err="1"/>
              <a:t>LinearLayoutManager</a:t>
            </a:r>
            <a:r>
              <a:rPr lang="zh-CN" altLang="zh-CN" dirty="0"/>
              <a:t>（线性布局）、</a:t>
            </a:r>
            <a:r>
              <a:rPr lang="en-US" altLang="zh-CN" dirty="0" err="1"/>
              <a:t>StaggeredGridLayoutManager</a:t>
            </a:r>
            <a:r>
              <a:rPr lang="zh-CN" altLang="zh-CN" dirty="0"/>
              <a:t>（瀑布流布局）和</a:t>
            </a:r>
            <a:r>
              <a:rPr lang="en-US" altLang="zh-CN" dirty="0" err="1"/>
              <a:t>GridLayoutManager</a:t>
            </a:r>
            <a:r>
              <a:rPr lang="zh-CN" altLang="zh-CN" dirty="0"/>
              <a:t>（网格布局）等布局。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1"/>
          <a:stretch>
            <a:fillRect/>
          </a:stretch>
        </p:blipFill>
        <p:spPr>
          <a:xfrm>
            <a:off x="3718148" y="3284984"/>
            <a:ext cx="4192878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3.7.4 </a:t>
            </a:r>
            <a:r>
              <a:rPr lang="zh-CN" altLang="en-US" dirty="0" smtClean="0"/>
              <a:t>处理</a:t>
            </a:r>
            <a:r>
              <a:rPr lang="en-US" altLang="zh-CN" dirty="0" err="1"/>
              <a:t>RecyclerView</a:t>
            </a:r>
            <a:r>
              <a:rPr lang="zh-CN" altLang="en-US" dirty="0"/>
              <a:t>单击事件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4944615" cy="4495800"/>
          </a:xfrm>
        </p:spPr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 err="1"/>
              <a:t>ListView</a:t>
            </a:r>
            <a:r>
              <a:rPr lang="zh-CN" altLang="zh-CN" dirty="0"/>
              <a:t>不同，</a:t>
            </a:r>
            <a:r>
              <a:rPr lang="en-US" altLang="zh-CN" dirty="0" err="1"/>
              <a:t>RecyclerView</a:t>
            </a:r>
            <a:r>
              <a:rPr lang="zh-CN" altLang="zh-CN" dirty="0"/>
              <a:t>没有提供类似的</a:t>
            </a:r>
            <a:r>
              <a:rPr lang="en-US" altLang="zh-CN" dirty="0" err="1"/>
              <a:t>setOnItemClickListener</a:t>
            </a:r>
            <a:r>
              <a:rPr lang="en-US" altLang="zh-CN" dirty="0"/>
              <a:t>()</a:t>
            </a:r>
            <a:r>
              <a:rPr lang="zh-CN" altLang="zh-CN" dirty="0"/>
              <a:t>方法来设置列表项监听器。但可通过</a:t>
            </a:r>
            <a:r>
              <a:rPr lang="en-US" altLang="zh-CN" dirty="0" err="1"/>
              <a:t>RecyclerView</a:t>
            </a:r>
            <a:r>
              <a:rPr lang="zh-CN" altLang="zh-CN" dirty="0"/>
              <a:t>列表项中的各个控件来设置监听器。</a:t>
            </a:r>
            <a:endParaRPr lang="zh-CN" altLang="zh-CN" dirty="0"/>
          </a:p>
          <a:p>
            <a:r>
              <a:rPr lang="zh-CN" altLang="zh-CN" dirty="0"/>
              <a:t>修改</a:t>
            </a:r>
            <a:r>
              <a:rPr lang="en-US" altLang="zh-CN" dirty="0"/>
              <a:t>3.7.2</a:t>
            </a:r>
            <a:r>
              <a:rPr lang="zh-CN" altLang="zh-CN" dirty="0"/>
              <a:t>的</a:t>
            </a:r>
            <a:r>
              <a:rPr lang="en-US" altLang="zh-CN" dirty="0"/>
              <a:t>LearnRecyclerView2</a:t>
            </a:r>
            <a:r>
              <a:rPr lang="zh-CN" altLang="zh-CN" dirty="0"/>
              <a:t>实例中的</a:t>
            </a:r>
            <a:r>
              <a:rPr lang="en-US" altLang="zh-CN" dirty="0"/>
              <a:t>BookAdapter.java</a:t>
            </a:r>
            <a:r>
              <a:rPr lang="zh-CN" altLang="zh-CN" dirty="0"/>
              <a:t>，为列表项控件设置监听器，如下所示：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677914"/>
            <a:ext cx="2664296" cy="460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3" y="620688"/>
            <a:ext cx="3668960" cy="56383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08" y="441792"/>
            <a:ext cx="5621055" cy="5730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3.1.4 </a:t>
            </a:r>
            <a:r>
              <a:rPr lang="zh-CN" altLang="en-US" dirty="0" smtClean="0"/>
              <a:t>相对</a:t>
            </a:r>
            <a:r>
              <a:rPr lang="zh-CN" altLang="en-US" dirty="0"/>
              <a:t>布局</a:t>
            </a:r>
            <a:r>
              <a:rPr lang="en-US" altLang="zh-CN" dirty="0" err="1"/>
              <a:t>RelativeLayout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RelativeLayout</a:t>
            </a:r>
            <a:r>
              <a:rPr lang="zh-CN" altLang="zh-CN" dirty="0"/>
              <a:t>是一个视图组，它按照相对位置来排列各个子视图。</a:t>
            </a:r>
            <a:endParaRPr lang="zh-CN" altLang="zh-CN" dirty="0"/>
          </a:p>
          <a:p>
            <a:r>
              <a:rPr lang="zh-CN" altLang="zh-CN" dirty="0"/>
              <a:t>在使用相对布局时，子视图默认位于左上角，可使用下列属性来控制子视图的位置：</a:t>
            </a:r>
            <a:endParaRPr lang="zh-CN" altLang="zh-CN" dirty="0"/>
          </a:p>
          <a:p>
            <a:pPr lvl="1"/>
            <a:r>
              <a:rPr lang="en-US" altLang="zh-CN" dirty="0" err="1"/>
              <a:t>android:layout_alignParentTop</a:t>
            </a:r>
            <a:r>
              <a:rPr lang="zh-CN" altLang="zh-CN" dirty="0"/>
              <a:t>：设置为</a:t>
            </a:r>
            <a:r>
              <a:rPr lang="en-US" altLang="zh-CN" dirty="0"/>
              <a:t>true</a:t>
            </a:r>
            <a:r>
              <a:rPr lang="zh-CN" altLang="zh-CN" dirty="0"/>
              <a:t>时，子视图的上边框与父视图的上边框对齐。</a:t>
            </a:r>
            <a:endParaRPr lang="zh-CN" altLang="zh-CN" dirty="0"/>
          </a:p>
          <a:p>
            <a:pPr lvl="1"/>
            <a:r>
              <a:rPr lang="en-US" altLang="zh-CN" dirty="0" err="1"/>
              <a:t>android:layout_centerVertical</a:t>
            </a:r>
            <a:r>
              <a:rPr lang="zh-CN" altLang="zh-CN" dirty="0"/>
              <a:t>：设置为</a:t>
            </a:r>
            <a:r>
              <a:rPr lang="en-US" altLang="zh-CN" dirty="0"/>
              <a:t>true</a:t>
            </a:r>
            <a:r>
              <a:rPr lang="zh-CN" altLang="zh-CN" dirty="0"/>
              <a:t>时，子视图在垂直方向上的位于父视图中间位置。</a:t>
            </a:r>
            <a:endParaRPr lang="zh-CN" altLang="zh-CN" dirty="0"/>
          </a:p>
          <a:p>
            <a:pPr lvl="1"/>
            <a:r>
              <a:rPr lang="en-US" altLang="zh-CN" dirty="0" err="1"/>
              <a:t>android:layout_centerHorizontal</a:t>
            </a:r>
            <a:r>
              <a:rPr lang="zh-CN" altLang="zh-CN" dirty="0"/>
              <a:t>：设置为</a:t>
            </a:r>
            <a:r>
              <a:rPr lang="en-US" altLang="zh-CN" dirty="0"/>
              <a:t>true</a:t>
            </a:r>
            <a:r>
              <a:rPr lang="zh-CN" altLang="zh-CN" dirty="0"/>
              <a:t>时，子视图在水平方向上的位于父视图中间位置。</a:t>
            </a:r>
            <a:endParaRPr lang="zh-CN" altLang="zh-CN" dirty="0"/>
          </a:p>
          <a:p>
            <a:pPr lvl="1"/>
            <a:r>
              <a:rPr lang="en-US" altLang="zh-CN" dirty="0" err="1"/>
              <a:t>android:layout_below</a:t>
            </a:r>
            <a:r>
              <a:rPr lang="zh-CN" altLang="zh-CN" dirty="0"/>
              <a:t>：设置一个控件</a:t>
            </a:r>
            <a:r>
              <a:rPr lang="en-US" altLang="zh-CN" dirty="0"/>
              <a:t>ID</a:t>
            </a:r>
            <a:r>
              <a:rPr lang="zh-CN" altLang="zh-CN" dirty="0"/>
              <a:t>，子视图位于该控件下方。</a:t>
            </a:r>
            <a:endParaRPr lang="zh-CN" altLang="zh-CN" dirty="0"/>
          </a:p>
          <a:p>
            <a:pPr lvl="1"/>
            <a:r>
              <a:rPr lang="en-US" altLang="zh-CN" dirty="0" err="1"/>
              <a:t>android:layout_toRightOf</a:t>
            </a:r>
            <a:r>
              <a:rPr lang="zh-CN" altLang="zh-CN" dirty="0"/>
              <a:t>：设置一个控件</a:t>
            </a:r>
            <a:r>
              <a:rPr lang="en-US" altLang="zh-CN" dirty="0"/>
              <a:t>ID</a:t>
            </a:r>
            <a:r>
              <a:rPr lang="zh-CN" altLang="zh-CN" dirty="0"/>
              <a:t>，子视图位于该控件右侧。</a:t>
            </a:r>
            <a:endParaRPr lang="zh-CN" altLang="zh-CN" dirty="0"/>
          </a:p>
          <a:p>
            <a:pPr lvl="1"/>
            <a:r>
              <a:rPr lang="en-US" altLang="zh-CN" dirty="0" err="1"/>
              <a:t>android:layout_toLeftOf</a:t>
            </a:r>
            <a:r>
              <a:rPr lang="zh-CN" altLang="zh-CN" dirty="0"/>
              <a:t>：设置一个控件</a:t>
            </a:r>
            <a:r>
              <a:rPr lang="en-US" altLang="zh-CN" dirty="0"/>
              <a:t>ID</a:t>
            </a:r>
            <a:r>
              <a:rPr lang="zh-CN" altLang="zh-CN" dirty="0"/>
              <a:t>，子视图位于该控件左侧。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3316" y="364976"/>
            <a:ext cx="6175816" cy="6288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19" y="2404864"/>
            <a:ext cx="3569688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15796</Words>
  <Application>WPS 文字</Application>
  <PresentationFormat>自定义</PresentationFormat>
  <Paragraphs>527</Paragraphs>
  <Slides>61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61</vt:i4>
      </vt:variant>
    </vt:vector>
  </HeadingPairs>
  <TitlesOfParts>
    <vt:vector size="82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Times New Roman</vt:lpstr>
      <vt:lpstr>方正书宋简体</vt:lpstr>
      <vt:lpstr>Thonburi</vt:lpstr>
      <vt:lpstr>宋体</vt:lpstr>
      <vt:lpstr>宋体</vt:lpstr>
      <vt:lpstr>Arial Unicode MS</vt:lpstr>
      <vt:lpstr>汉仪书宋二KW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第3章 UI设计</vt:lpstr>
      <vt:lpstr>3.1	布局</vt:lpstr>
      <vt:lpstr>3.1.1 视图和视图组</vt:lpstr>
      <vt:lpstr>3.1.2 布局的定义方法</vt:lpstr>
      <vt:lpstr>3.1.3 线性布局LinerLayout</vt:lpstr>
      <vt:lpstr>PowerPoint 演示文稿</vt:lpstr>
      <vt:lpstr>3.1.4 相对布局RelativeLayout</vt:lpstr>
      <vt:lpstr>PowerPoint 演示文稿</vt:lpstr>
      <vt:lpstr>3.1.5 帧布局FrameLayout</vt:lpstr>
      <vt:lpstr>PowerPoint 演示文稿</vt:lpstr>
      <vt:lpstr>PowerPoint 演示文稿</vt:lpstr>
      <vt:lpstr>3.2	通用UI组件</vt:lpstr>
      <vt:lpstr>3.2.1 文本视图（TextView）</vt:lpstr>
      <vt:lpstr>3.2.2 按钮（Button、ImageButton）</vt:lpstr>
      <vt:lpstr>PowerPoint 演示文稿</vt:lpstr>
      <vt:lpstr>PowerPoint 演示文稿</vt:lpstr>
      <vt:lpstr>3.2.3 文本字段    （EditText、AutoCompleteTextView）</vt:lpstr>
      <vt:lpstr>EditText</vt:lpstr>
      <vt:lpstr>AutoCompleteTextView</vt:lpstr>
      <vt:lpstr>PowerPoint 演示文稿</vt:lpstr>
      <vt:lpstr>PowerPoint 演示文稿</vt:lpstr>
      <vt:lpstr>3.2.4 复选框（CheckBox</vt:lpstr>
      <vt:lpstr>PowerPoint 演示文稿</vt:lpstr>
      <vt:lpstr>PowerPoint 演示文稿</vt:lpstr>
      <vt:lpstr>3.2.5 单选按钮（RadioButton）</vt:lpstr>
      <vt:lpstr>PowerPoint 演示文稿</vt:lpstr>
      <vt:lpstr>PowerPoint 演示文稿</vt:lpstr>
      <vt:lpstr>3.2.6 切换按钮（ToggleButton）</vt:lpstr>
      <vt:lpstr>PowerPoint 演示文稿</vt:lpstr>
      <vt:lpstr>3.2.7 微调框（Spinner）</vt:lpstr>
      <vt:lpstr>3.2.8 图片视图（ImageView）</vt:lpstr>
      <vt:lpstr>3.2.9 进度条（ProgressBar）</vt:lpstr>
      <vt:lpstr>3.2.10 拖动条（SeekBar</vt:lpstr>
      <vt:lpstr>3.3	消息通知</vt:lpstr>
      <vt:lpstr>3.3.1 使用Toast</vt:lpstr>
      <vt:lpstr>3.3.2 使用Notification</vt:lpstr>
      <vt:lpstr>PowerPoint 演示文稿</vt:lpstr>
      <vt:lpstr>PowerPoint 演示文稿</vt:lpstr>
      <vt:lpstr>PowerPoint 演示文稿</vt:lpstr>
      <vt:lpstr>PowerPoint 演示文稿</vt:lpstr>
      <vt:lpstr>3.4	对话框</vt:lpstr>
      <vt:lpstr>3.4.1 AlertDialog</vt:lpstr>
      <vt:lpstr>3.4.2 ProgressDialog</vt:lpstr>
      <vt:lpstr>3.4.3 DatePickerDialog</vt:lpstr>
      <vt:lpstr>3.4.4 TimePickerDialog</vt:lpstr>
      <vt:lpstr>3.5	菜单</vt:lpstr>
      <vt:lpstr>3.6	ListView</vt:lpstr>
      <vt:lpstr>3.6.1 ListView简单用法</vt:lpstr>
      <vt:lpstr>PowerPoint 演示文稿</vt:lpstr>
      <vt:lpstr>PowerPoint 演示文稿</vt:lpstr>
      <vt:lpstr>PowerPoint 演示文稿</vt:lpstr>
      <vt:lpstr>3.6.2 自定义ListView列表项布局</vt:lpstr>
      <vt:lpstr>3.6.3 处理ListView单击事件</vt:lpstr>
      <vt:lpstr>3.7	RecyclerView</vt:lpstr>
      <vt:lpstr>3.7.1 RecyclerView基本用法</vt:lpstr>
      <vt:lpstr>PowerPoint 演示文稿</vt:lpstr>
      <vt:lpstr>PowerPoint 演示文稿</vt:lpstr>
      <vt:lpstr>3.7.2 自定义RecyclerView列表项布局</vt:lpstr>
      <vt:lpstr>3.7.3 RecyclerView布局</vt:lpstr>
      <vt:lpstr>3.7.4 处理RecyclerView单击事件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23</cp:revision>
  <dcterms:created xsi:type="dcterms:W3CDTF">2021-01-10T14:06:31Z</dcterms:created>
  <dcterms:modified xsi:type="dcterms:W3CDTF">2021-01-10T14:06:31Z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