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7" r:id="rId3"/>
    <p:sldId id="272" r:id="rId5"/>
    <p:sldId id="329" r:id="rId6"/>
    <p:sldId id="309" r:id="rId7"/>
    <p:sldId id="328" r:id="rId8"/>
    <p:sldId id="305"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280" autoAdjust="0"/>
  </p:normalViewPr>
  <p:slideViewPr>
    <p:cSldViewPr>
      <p:cViewPr varScale="1">
        <p:scale>
          <a:sx n="76" d="100"/>
          <a:sy n="76" d="100"/>
        </p:scale>
        <p:origin x="126" y="768"/>
      </p:cViewPr>
      <p:guideLst>
        <p:guide pos="3839"/>
        <p:guide orient="horz" pos="2160"/>
      </p:guideLst>
    </p:cSldViewPr>
  </p:slideViewPr>
  <p:notesTextViewPr>
    <p:cViewPr>
      <p:scale>
        <a:sx n="1" d="1"/>
        <a:sy n="1" d="1"/>
      </p:scale>
      <p:origin x="0" y="0"/>
    </p:cViewPr>
  </p:notesTextViewPr>
  <p:notesViewPr>
    <p:cSldViewPr>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3D6AC307-9A4E-426E-95C8-F52C81CF89B7}"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9C567D4A-04CB-4EDF-8FB1-342A02FC8EC5}" type="slidenum">
              <a:rPr lang="en-US" altLang="zh-CN"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endParaRPr lang="zh-CN" altLang="en-US" dirty="0"/>
          </a:p>
          <a:p>
            <a:pPr lvl="1" rtl="0"/>
            <a:r>
              <a:rPr lang="zh-CN" altLang="en-US" dirty="0"/>
              <a:t>第二级</a:t>
            </a:r>
            <a:endParaRPr lang="zh-CN" altLang="en-US" dirty="0"/>
          </a:p>
          <a:p>
            <a:pPr lvl="2" rtl="0"/>
            <a:r>
              <a:rPr lang="zh-CN" altLang="en-US" dirty="0"/>
              <a:t>第三级</a:t>
            </a:r>
            <a:endParaRPr lang="zh-CN" altLang="en-US" dirty="0"/>
          </a:p>
          <a:p>
            <a:pPr lvl="3" rtl="0"/>
            <a:r>
              <a:rPr lang="zh-CN" altLang="en-US" dirty="0"/>
              <a:t>第四级</a:t>
            </a:r>
            <a:endParaRPr lang="zh-CN" altLang="en-US" dirty="0"/>
          </a:p>
          <a:p>
            <a:pPr lvl="4" rtl="0"/>
            <a:r>
              <a:rPr lang="zh-CN" altLang="en-US" dirty="0"/>
              <a:t>第五级</a:t>
            </a:r>
            <a:endParaRPr lang="zh-CN" altLang="en-US" dirty="0"/>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3D6AC307-9A4E-426E-95C8-F52C81CF89B7}" type="datetime1">
              <a:rPr lang="zh-CN" altLang="en-US" smtClean="0"/>
            </a:fld>
            <a:endParaRPr lang="zh-CN" altLang="en-US" dirty="0"/>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9C567D4A-04CB-4EDF-8FB1-342A02FC8EC5}" type="slidenum">
              <a:rPr lang="en-US" altLang="zh-CN"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pPr algn="r" rtl="0"/>
            <a:fld id="{2E61351F-DBB1-4664-ADA9-83BC7CB8848D}" type="slidenum">
              <a:rPr lang="en-US" altLang="zh-CN"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2E61351F-DBB1-4664-ADA9-83BC7CB8848D}" type="slidenum">
              <a:rPr lang="en-US" altLang="zh-CN"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2E61351F-DBB1-4664-ADA9-83BC7CB8848D}" type="slidenum">
              <a:rPr lang="en-US" altLang="zh-CN"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2E61351F-DBB1-4664-ADA9-83BC7CB8848D}" type="slidenum">
              <a:rPr lang="en-US" altLang="zh-CN"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2E61351F-DBB1-4664-ADA9-83BC7CB8848D}" type="slidenum">
              <a:rPr lang="en-US" altLang="zh-CN"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2.wmf"/><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image" Target="../media/image2.wmf"/><Relationship Id="rId3" Type="http://schemas.openxmlformats.org/officeDocument/2006/relationships/oleObject" Target="../embeddings/oleObject3.bin"/><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93814" y="990600"/>
            <a:ext cx="8458200" cy="3200400"/>
          </a:xfrm>
        </p:spPr>
        <p:txBody>
          <a:bodyPr rtlCol="0">
            <a:normAutofit/>
          </a:bodyPr>
          <a:lstStyle>
            <a:lvl1pPr algn="l" rtl="0">
              <a:defRPr sz="60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13" y="4267200"/>
            <a:ext cx="8458200" cy="1371600"/>
          </a:xfrm>
        </p:spPr>
        <p:txBody>
          <a:bodyPr rtlCol="0">
            <a:normAutofit/>
          </a:bodyPr>
          <a:lstStyle>
            <a:lvl1pPr marL="0" indent="0" algn="l" rtl="0">
              <a:spcBef>
                <a:spcPts val="0"/>
              </a:spcBef>
              <a:buNone/>
              <a:defRPr sz="2400">
                <a:solidFill>
                  <a:schemeClr val="tx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74111F9-5C57-4623-99A8-18190392944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fld>
            <a:endParaRPr lang="zh-CN" altLang="en-US" dirty="0"/>
          </a:p>
        </p:txBody>
      </p:sp>
      <p:graphicFrame>
        <p:nvGraphicFramePr>
          <p:cNvPr id="10" name="对象 9"/>
          <p:cNvGraphicFramePr>
            <a:graphicFrameLocks noChangeAspect="1"/>
          </p:cNvGraphicFramePr>
          <p:nvPr userDrawn="1"/>
        </p:nvGraphicFramePr>
        <p:xfrm>
          <a:off x="0" y="0"/>
          <a:ext cx="837828" cy="749300"/>
        </p:xfrm>
        <a:graphic>
          <a:graphicData uri="http://schemas.openxmlformats.org/presentationml/2006/ole">
            <mc:AlternateContent xmlns:mc="http://schemas.openxmlformats.org/markup-compatibility/2006">
              <mc:Choice xmlns:v="urn:schemas-microsoft-com:vml" Requires="v">
                <p:oleObj spid="_x0000_s2056" name="Image" r:id="rId3" imgW="790575" imgH="800100" progId="Photoshop.Image.9">
                  <p:embed/>
                </p:oleObj>
              </mc:Choice>
              <mc:Fallback>
                <p:oleObj name="Image" r:id="rId3" imgW="790575" imgH="800100" progId="Photoshop.Image.9">
                  <p:embed/>
                  <p:pic>
                    <p:nvPicPr>
                      <p:cNvPr id="0" name="对象 7"/>
                      <p:cNvPicPr/>
                      <p:nvPr/>
                    </p:nvPicPr>
                    <p:blipFill>
                      <a:blip r:embed="rId4"/>
                      <a:stretch>
                        <a:fillRect/>
                      </a:stretch>
                    </p:blipFill>
                    <p:spPr>
                      <a:xfrm>
                        <a:off x="0" y="0"/>
                        <a:ext cx="837828" cy="7493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hasCustomPrompt="1"/>
          </p:nvPr>
        </p:nvSpPr>
        <p:spPr/>
        <p:txBody>
          <a:bodyPr vert="eaVert" rtlCol="0"/>
          <a:lstStyle>
            <a:lvl5pPr algn="l" rtl="0">
              <a:defRPr/>
            </a:lvl5pPr>
            <a:lvl6pPr marL="1600200" algn="l" rtl="0">
              <a:defRPr/>
            </a:lvl6pPr>
            <a:lvl7pPr marL="1874520" algn="l" rtl="0">
              <a:defRPr/>
            </a:lvl7pPr>
            <a:lvl8pPr marL="2148840" algn="l" rtl="0">
              <a:defRPr/>
            </a:lvl8pPr>
            <a:lvl9pPr marL="2423160" algn="l" rtl="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41ECF2E2-BD61-495B-96F4-3E4D6638FA44}"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4" y="381000"/>
            <a:ext cx="1904998" cy="5791200"/>
          </a:xfrm>
        </p:spPr>
        <p:txBody>
          <a:bodyPr vert="eaVert"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hasCustomPrompt="1"/>
          </p:nvPr>
        </p:nvSpPr>
        <p:spPr>
          <a:xfrm>
            <a:off x="1293814" y="381000"/>
            <a:ext cx="8305800" cy="57912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lgn="l" rtl="0">
              <a:defRPr sz="1100"/>
            </a:lvl1pPr>
          </a:lstStyle>
          <a:p>
            <a:fld id="{DEEDE603-9836-44AF-B60C-0D32FC94055C}"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r" rtl="0">
              <a:defRPr sz="1100"/>
            </a:lvl1pPr>
          </a:lstStyle>
          <a:p>
            <a:fld id="{81FEFA0A-2F20-4B60-98C6-5FFDA469AA1C}"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B6D6324-D6E1-4361-840C-AFD324E8DE20}"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fld>
            <a:endParaRPr lang="zh-CN" altLang="en-US" dirty="0"/>
          </a:p>
        </p:txBody>
      </p:sp>
      <p:graphicFrame>
        <p:nvGraphicFramePr>
          <p:cNvPr id="8" name="对象 7"/>
          <p:cNvGraphicFramePr>
            <a:graphicFrameLocks noChangeAspect="1"/>
          </p:cNvGraphicFramePr>
          <p:nvPr userDrawn="1"/>
        </p:nvGraphicFramePr>
        <p:xfrm>
          <a:off x="0" y="0"/>
          <a:ext cx="837828" cy="749300"/>
        </p:xfrm>
        <a:graphic>
          <a:graphicData uri="http://schemas.openxmlformats.org/presentationml/2006/ole">
            <mc:AlternateContent xmlns:mc="http://schemas.openxmlformats.org/markup-compatibility/2006">
              <mc:Choice xmlns:v="urn:schemas-microsoft-com:vml" Requires="v">
                <p:oleObj spid="_x0000_s3080" name="Image" r:id="rId2" imgW="790575" imgH="800100" progId="Photoshop.Image.9">
                  <p:embed/>
                </p:oleObj>
              </mc:Choice>
              <mc:Fallback>
                <p:oleObj name="Image" r:id="rId2" imgW="790575" imgH="800100" progId="Photoshop.Image.9">
                  <p:embed/>
                  <p:pic>
                    <p:nvPicPr>
                      <p:cNvPr id="0" name="对象 8"/>
                      <p:cNvPicPr/>
                      <p:nvPr/>
                    </p:nvPicPr>
                    <p:blipFill>
                      <a:blip r:embed="rId3"/>
                      <a:stretch>
                        <a:fillRect/>
                      </a:stretch>
                    </p:blipFill>
                    <p:spPr>
                      <a:xfrm>
                        <a:off x="0" y="0"/>
                        <a:ext cx="837828" cy="7493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3813" y="2057400"/>
            <a:ext cx="8458201" cy="2666999"/>
          </a:xfrm>
        </p:spPr>
        <p:txBody>
          <a:bodyPr rtlCol="0" anchor="b">
            <a:normAutofit/>
          </a:bodyPr>
          <a:lstStyle>
            <a:lvl1pPr algn="l" rtl="0">
              <a:defRPr sz="4800" b="0" i="0" cap="none" baseline="0"/>
            </a:lvl1pPr>
          </a:lstStyle>
          <a:p>
            <a:pPr rtl="0"/>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1293813" y="4876800"/>
            <a:ext cx="8458201" cy="1143000"/>
          </a:xfrm>
        </p:spPr>
        <p:txBody>
          <a:bodyPr rtlCol="0" anchor="t">
            <a:normAutofit/>
          </a:bodyPr>
          <a:lstStyle>
            <a:lvl1pPr marL="0" indent="0" algn="l" rtl="0">
              <a:spcBef>
                <a:spcPts val="0"/>
              </a:spcBef>
              <a:buNone/>
              <a:defRPr sz="240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a:t>编辑母版文本样式</a:t>
            </a:r>
            <a:endParaRPr lang="zh-CN" altLang="en-US"/>
          </a:p>
        </p:txBody>
      </p:sp>
      <p:sp>
        <p:nvSpPr>
          <p:cNvPr id="4" name="日期占位符 3"/>
          <p:cNvSpPr>
            <a:spLocks noGrp="1"/>
          </p:cNvSpPr>
          <p:nvPr>
            <p:ph type="dt" sz="half" idx="10"/>
          </p:nvPr>
        </p:nvSpPr>
        <p:spPr/>
        <p:txBody>
          <a:bodyPr rtlCol="0"/>
          <a:lstStyle>
            <a:lvl1pPr algn="l" rtl="0">
              <a:defRPr sz="1100"/>
            </a:lvl1pPr>
          </a:lstStyle>
          <a:p>
            <a:fld id="{55B4BA9F-6607-4DF4-83A0-720CFF1F75F6}"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fld>
            <a:endParaRPr lang="zh-CN" altLang="en-US" dirty="0"/>
          </a:p>
        </p:txBody>
      </p:sp>
      <p:graphicFrame>
        <p:nvGraphicFramePr>
          <p:cNvPr id="8" name="对象 7"/>
          <p:cNvGraphicFramePr>
            <a:graphicFrameLocks noChangeAspect="1"/>
          </p:cNvGraphicFramePr>
          <p:nvPr userDrawn="1"/>
        </p:nvGraphicFramePr>
        <p:xfrm>
          <a:off x="0" y="0"/>
          <a:ext cx="837828" cy="749300"/>
        </p:xfrm>
        <a:graphic>
          <a:graphicData uri="http://schemas.openxmlformats.org/presentationml/2006/ole">
            <mc:AlternateContent xmlns:mc="http://schemas.openxmlformats.org/markup-compatibility/2006">
              <mc:Choice xmlns:v="urn:schemas-microsoft-com:vml" Requires="v">
                <p:oleObj spid="_x0000_s4104" name="Image" r:id="rId3" imgW="790575" imgH="800100" progId="Photoshop.Image.9">
                  <p:embed/>
                </p:oleObj>
              </mc:Choice>
              <mc:Fallback>
                <p:oleObj name="Image" r:id="rId3" imgW="790575" imgH="800100" progId="Photoshop.Image.9">
                  <p:embed/>
                  <p:pic>
                    <p:nvPicPr>
                      <p:cNvPr id="0" name="对象 7"/>
                      <p:cNvPicPr/>
                      <p:nvPr/>
                    </p:nvPicPr>
                    <p:blipFill>
                      <a:blip r:embed="rId4"/>
                      <a:stretch>
                        <a:fillRect/>
                      </a:stretch>
                    </p:blipFill>
                    <p:spPr>
                      <a:xfrm>
                        <a:off x="0" y="0"/>
                        <a:ext cx="837828" cy="7493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hasCustomPrompt="1"/>
          </p:nvPr>
        </p:nvSpPr>
        <p:spPr>
          <a:xfrm>
            <a:off x="1293812" y="1676400"/>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202035" y="1676401"/>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lgn="l" rtl="0">
              <a:defRPr sz="1100"/>
            </a:lvl1pPr>
          </a:lstStyle>
          <a:p>
            <a:fld id="{9DCB5994-13D6-44A4-A45F-84B2984A08F2}" type="datetime1">
              <a:rPr lang="zh-CN" altLang="en-US" smtClean="0"/>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1293813" y="1676399"/>
            <a:ext cx="4701142"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endParaRPr lang="zh-CN" altLang="en-US"/>
          </a:p>
        </p:txBody>
      </p:sp>
      <p:sp>
        <p:nvSpPr>
          <p:cNvPr id="4" name="内容占位符 3"/>
          <p:cNvSpPr>
            <a:spLocks noGrp="1"/>
          </p:cNvSpPr>
          <p:nvPr>
            <p:ph sz="half" idx="2" hasCustomPrompt="1"/>
          </p:nvPr>
        </p:nvSpPr>
        <p:spPr>
          <a:xfrm>
            <a:off x="1293813" y="2516457"/>
            <a:ext cx="4701142"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5" name="文本占位符 4"/>
          <p:cNvSpPr>
            <a:spLocks noGrp="1"/>
          </p:cNvSpPr>
          <p:nvPr>
            <p:ph type="body" sz="quarter" idx="3" hasCustomPrompt="1"/>
          </p:nvPr>
        </p:nvSpPr>
        <p:spPr>
          <a:xfrm>
            <a:off x="6191754" y="1676399"/>
            <a:ext cx="4703259"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endParaRPr lang="zh-CN" altLang="en-US"/>
          </a:p>
        </p:txBody>
      </p:sp>
      <p:sp>
        <p:nvSpPr>
          <p:cNvPr id="6" name="内容占位符 5"/>
          <p:cNvSpPr>
            <a:spLocks noGrp="1"/>
          </p:cNvSpPr>
          <p:nvPr>
            <p:ph sz="quarter" idx="4" hasCustomPrompt="1"/>
          </p:nvPr>
        </p:nvSpPr>
        <p:spPr>
          <a:xfrm>
            <a:off x="6191754" y="2516457"/>
            <a:ext cx="4703259"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lgn="l" rtl="0">
              <a:defRPr sz="1100"/>
            </a:lvl1pPr>
          </a:lstStyle>
          <a:p>
            <a:fld id="{77753520-0FC2-4366-A01D-A16346380C30}" type="datetime1">
              <a:rPr lang="zh-CN" altLang="en-US" smtClean="0"/>
            </a:fld>
            <a:endParaRPr lang="zh-CN" altLang="en-US" dirty="0"/>
          </a:p>
        </p:txBody>
      </p:sp>
      <p:sp>
        <p:nvSpPr>
          <p:cNvPr id="8" name="页脚占位符 7"/>
          <p:cNvSpPr>
            <a:spLocks noGrp="1"/>
          </p:cNvSpPr>
          <p:nvPr>
            <p:ph type="ftr" sz="quarter" idx="11"/>
          </p:nvPr>
        </p:nvSpPr>
        <p:spPr/>
        <p:txBody>
          <a:bodyPr rtlCol="0"/>
          <a:lstStyle>
            <a:lvl1pPr algn="ctr" rtl="0">
              <a:defRPr sz="1100"/>
            </a:lvl1pPr>
          </a:lstStyle>
          <a:p>
            <a:endParaRPr lang="zh-CN" altLang="en-US" dirty="0"/>
          </a:p>
        </p:txBody>
      </p:sp>
      <p:sp>
        <p:nvSpPr>
          <p:cNvPr id="10"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lgn="l" rtl="0">
              <a:defRPr sz="1100"/>
            </a:lvl1pPr>
          </a:lstStyle>
          <a:p>
            <a:fld id="{801F4328-2F09-4436-A1E0-EF4F2AD9324F}" type="datetime1">
              <a:rPr lang="zh-CN" altLang="en-US" smtClean="0"/>
            </a:fld>
            <a:endParaRPr lang="zh-CN" altLang="en-US" dirty="0"/>
          </a:p>
        </p:txBody>
      </p:sp>
      <p:sp>
        <p:nvSpPr>
          <p:cNvPr id="3" name="页脚占位符 2"/>
          <p:cNvSpPr>
            <a:spLocks noGrp="1"/>
          </p:cNvSpPr>
          <p:nvPr>
            <p:ph type="ftr" sz="quarter" idx="11"/>
          </p:nvPr>
        </p:nvSpPr>
        <p:spPr/>
        <p:txBody>
          <a:bodyPr rtlCol="0"/>
          <a:lstStyle>
            <a:lvl1pPr algn="ctr" rtl="0">
              <a:defRPr sz="1100"/>
            </a:lvl1pPr>
          </a:lstStyle>
          <a:p>
            <a:endParaRPr lang="zh-CN" altLang="en-US" dirty="0"/>
          </a:p>
        </p:txBody>
      </p:sp>
      <p:sp>
        <p:nvSpPr>
          <p:cNvPr id="5"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7770811" y="1676400"/>
            <a:ext cx="3810000" cy="2438400"/>
          </a:xfrm>
        </p:spPr>
        <p:txBody>
          <a:bodyPr rtlCol="0" anchor="b">
            <a:normAutofit/>
          </a:bodyPr>
          <a:lstStyle>
            <a:lvl1pPr algn="l" rtl="0">
              <a:defRPr sz="3200" b="0"/>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a:xfrm>
            <a:off x="1293813" y="685800"/>
            <a:ext cx="617220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文本占位符 3"/>
          <p:cNvSpPr>
            <a:spLocks noGrp="1"/>
          </p:cNvSpPr>
          <p:nvPr>
            <p:ph type="body" sz="half" idx="2" hasCustomPrompt="1"/>
          </p:nvPr>
        </p:nvSpPr>
        <p:spPr>
          <a:xfrm>
            <a:off x="7770811"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lgn="l" rtl="0">
              <a:defRPr sz="1100"/>
            </a:lvl1pPr>
          </a:lstStyle>
          <a:p>
            <a:fld id="{B7DFAF75-A946-4F40-AF19-416AABC467DA}" type="datetime1">
              <a:rPr lang="zh-CN" altLang="en-US" smtClean="0"/>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7770812" y="1676400"/>
            <a:ext cx="3810000" cy="2438400"/>
          </a:xfrm>
        </p:spPr>
        <p:txBody>
          <a:bodyPr rtlCol="0" anchor="b">
            <a:noAutofit/>
          </a:bodyPr>
          <a:lstStyle>
            <a:lvl1pPr algn="l" rtl="0">
              <a:defRPr sz="3200" b="0"/>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1522412" y="0"/>
            <a:ext cx="5943601" cy="6858000"/>
          </a:xfrm>
        </p:spPr>
        <p:txBody>
          <a:bodyPr tIns="914400"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hasCustomPrompt="1"/>
          </p:nvPr>
        </p:nvSpPr>
        <p:spPr>
          <a:xfrm>
            <a:off x="7770812"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a:t>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vmlDrawing" Target="../drawings/vmlDrawing4.vml"/><Relationship Id="rId15" Type="http://schemas.openxmlformats.org/officeDocument/2006/relationships/oleObject" Target="../embeddings/oleObject5.bin"/><Relationship Id="rId14" Type="http://schemas.openxmlformats.org/officeDocument/2006/relationships/image" Target="../media/image2.wmf"/><Relationship Id="rId13" Type="http://schemas.openxmlformats.org/officeDocument/2006/relationships/oleObject" Target="../embeddings/oleObject4.bin"/><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rtl="0"/>
            <a:r>
              <a:rPr lang="zh-CN" altLang="en-US" noProof="0" dirty="0"/>
              <a:t>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3DFDAEC8-B7FF-4265-A2FF-00BAA80C0462}" type="datetime1">
              <a:rPr lang="zh-CN" altLang="en-US" smtClean="0"/>
            </a:fld>
            <a:endParaRPr lang="zh-CN" altLang="en-US" dirty="0"/>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灯片编号占位符 5"/>
          <p:cNvSpPr>
            <a:spLocks noGrp="1"/>
          </p:cNvSpPr>
          <p:nvPr>
            <p:ph type="sldNum" sz="quarter" idx="4"/>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fld>
            <a:endParaRPr lang="zh-CN" altLang="en-US" dirty="0"/>
          </a:p>
        </p:txBody>
      </p:sp>
      <p:graphicFrame>
        <p:nvGraphicFramePr>
          <p:cNvPr id="9" name="对象 8"/>
          <p:cNvGraphicFramePr>
            <a:graphicFrameLocks noChangeAspect="1"/>
          </p:cNvGraphicFramePr>
          <p:nvPr userDrawn="1"/>
        </p:nvGraphicFramePr>
        <p:xfrm>
          <a:off x="0" y="0"/>
          <a:ext cx="836613" cy="749300"/>
        </p:xfrm>
        <a:graphic>
          <a:graphicData uri="http://schemas.openxmlformats.org/presentationml/2006/ole">
            <mc:AlternateContent xmlns:mc="http://schemas.openxmlformats.org/markup-compatibility/2006">
              <mc:Choice xmlns:v="urn:schemas-microsoft-com:vml" Requires="v">
                <p:oleObj spid="_x0000_s1038" name="Image" r:id="rId13" imgW="790575" imgH="800100" progId="Photoshop.Image.9">
                  <p:embed/>
                </p:oleObj>
              </mc:Choice>
              <mc:Fallback>
                <p:oleObj name="Image" r:id="rId13" imgW="790575" imgH="800100" progId="Photoshop.Image.9">
                  <p:embed/>
                  <p:pic>
                    <p:nvPicPr>
                      <p:cNvPr id="0" name="对象 8"/>
                      <p:cNvPicPr/>
                      <p:nvPr/>
                    </p:nvPicPr>
                    <p:blipFill>
                      <a:blip r:embed="rId14"/>
                      <a:stretch>
                        <a:fillRect/>
                      </a:stretch>
                    </p:blipFill>
                    <p:spPr>
                      <a:xfrm>
                        <a:off x="0" y="0"/>
                        <a:ext cx="836613" cy="749300"/>
                      </a:xfrm>
                      <a:prstGeom prst="rect">
                        <a:avLst/>
                      </a:prstGeom>
                    </p:spPr>
                  </p:pic>
                </p:oleObj>
              </mc:Fallback>
            </mc:AlternateContent>
          </a:graphicData>
        </a:graphic>
      </p:graphicFrame>
      <p:graphicFrame>
        <p:nvGraphicFramePr>
          <p:cNvPr id="10" name="对象 9"/>
          <p:cNvGraphicFramePr>
            <a:graphicFrameLocks noChangeAspect="1"/>
          </p:cNvGraphicFramePr>
          <p:nvPr userDrawn="1"/>
        </p:nvGraphicFramePr>
        <p:xfrm>
          <a:off x="0" y="0"/>
          <a:ext cx="837828" cy="749300"/>
        </p:xfrm>
        <a:graphic>
          <a:graphicData uri="http://schemas.openxmlformats.org/presentationml/2006/ole">
            <mc:AlternateContent xmlns:mc="http://schemas.openxmlformats.org/markup-compatibility/2006">
              <mc:Choice xmlns:v="urn:schemas-microsoft-com:vml" Requires="v">
                <p:oleObj spid="_x0000_s1039" name="Image" r:id="rId15" imgW="790575" imgH="800100" progId="Photoshop.Image.9">
                  <p:embed/>
                </p:oleObj>
              </mc:Choice>
              <mc:Fallback>
                <p:oleObj name="Image" r:id="rId15" imgW="790575" imgH="800100" progId="Photoshop.Image.9">
                  <p:embed/>
                  <p:pic>
                    <p:nvPicPr>
                      <p:cNvPr id="0" name="对象 7"/>
                      <p:cNvPicPr/>
                      <p:nvPr/>
                    </p:nvPicPr>
                    <p:blipFill>
                      <a:blip r:embed="rId14"/>
                      <a:stretch>
                        <a:fillRect/>
                      </a:stretch>
                    </p:blipFill>
                    <p:spPr>
                      <a:xfrm>
                        <a:off x="0" y="0"/>
                        <a:ext cx="837828" cy="749300"/>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4155" indent="-228600" algn="l" defTabSz="914400" rtl="0" eaLnBrk="1" latinLnBrk="0" hangingPunct="1">
        <a:lnSpc>
          <a:spcPct val="90000"/>
        </a:lnSpc>
        <a:spcBef>
          <a:spcPts val="1600"/>
        </a:spcBef>
        <a:buFont typeface="Arial" panose="020B060402020209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65312" y="908720"/>
            <a:ext cx="8458200" cy="3200400"/>
          </a:xfrm>
        </p:spPr>
        <p:txBody>
          <a:bodyPr rtlCol="0"/>
          <a:lstStyle/>
          <a:p>
            <a:pPr algn="ctr"/>
            <a:r>
              <a:rPr lang="en-US" altLang="zh-CN" dirty="0">
                <a:latin typeface="Microsoft YaHei" panose="020B0503020204020204" pitchFamily="34" charset="-122"/>
                <a:ea typeface="Microsoft YaHei" panose="020B0503020204020204" pitchFamily="34" charset="-122"/>
              </a:rPr>
              <a:t>Android</a:t>
            </a:r>
            <a:r>
              <a:rPr lang="zh-CN" altLang="en-US" dirty="0">
                <a:latin typeface="Microsoft YaHei" panose="020B0503020204020204" pitchFamily="34" charset="-122"/>
                <a:ea typeface="Microsoft YaHei" panose="020B0503020204020204" pitchFamily="34" charset="-122"/>
              </a:rPr>
              <a:t>移动应用开发基础教程</a:t>
            </a:r>
            <a:endParaRPr lang="zh-CN" altLang="en-US" dirty="0">
              <a:latin typeface="Microsoft YaHei" panose="020B0503020204020204" pitchFamily="34" charset="-122"/>
              <a:ea typeface="Microsoft YaHei" panose="020B0503020204020204" pitchFamily="34" charset="-122"/>
            </a:endParaRPr>
          </a:p>
        </p:txBody>
      </p:sp>
      <p:sp>
        <p:nvSpPr>
          <p:cNvPr id="3" name="副标题 2"/>
          <p:cNvSpPr>
            <a:spLocks noGrp="1"/>
          </p:cNvSpPr>
          <p:nvPr>
            <p:ph type="subTitle" idx="1"/>
          </p:nvPr>
        </p:nvSpPr>
        <p:spPr>
          <a:xfrm>
            <a:off x="1865312" y="4267200"/>
            <a:ext cx="8458200" cy="1371600"/>
          </a:xfrm>
        </p:spPr>
        <p:txBody>
          <a:bodyPr rtlCol="0"/>
          <a:lstStyle/>
          <a:p>
            <a:pPr algn="ctr" rtl="0"/>
            <a:r>
              <a:rPr lang="zh-CN" altLang="en-US" dirty="0">
                <a:latin typeface="Microsoft YaHei" panose="020B0503020204020204" pitchFamily="34" charset="-122"/>
                <a:ea typeface="Microsoft YaHei" panose="020B0503020204020204" pitchFamily="34" charset="-122"/>
              </a:rPr>
              <a:t>讲授：葛新</a:t>
            </a:r>
            <a:endParaRPr lang="zh-CN" altLang="en-US" dirty="0">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a:t>
            </a:r>
            <a:r>
              <a:rPr lang="zh-CN" altLang="en-US" dirty="0"/>
              <a:t>动态注册和注销广播接收器</a:t>
            </a:r>
            <a:endParaRPr lang="zh-CN" altLang="en-US" dirty="0"/>
          </a:p>
        </p:txBody>
      </p:sp>
      <p:sp>
        <p:nvSpPr>
          <p:cNvPr id="3" name="内容占位符 2"/>
          <p:cNvSpPr>
            <a:spLocks noGrp="1"/>
          </p:cNvSpPr>
          <p:nvPr>
            <p:ph idx="1"/>
          </p:nvPr>
        </p:nvSpPr>
        <p:spPr>
          <a:xfrm>
            <a:off x="1293813" y="1676400"/>
            <a:ext cx="4512567" cy="4495800"/>
          </a:xfrm>
        </p:spPr>
        <p:txBody>
          <a:bodyPr/>
          <a:lstStyle/>
          <a:p>
            <a:r>
              <a:rPr lang="zh-CN" altLang="zh-CN" dirty="0"/>
              <a:t>动态注册和注销广播接收器是指通过执行持续代码来注册和注销广播接收器，从而</a:t>
            </a:r>
            <a:r>
              <a:rPr lang="zh-CN" altLang="zh-CN" dirty="0">
                <a:highlight>
                  <a:srgbClr val="FFFF00"/>
                </a:highlight>
              </a:rPr>
              <a:t>可由用户来控制</a:t>
            </a:r>
            <a:r>
              <a:rPr lang="zh-CN" altLang="zh-CN" dirty="0"/>
              <a:t>是否启用接收器来接收广播。</a:t>
            </a:r>
            <a:endParaRPr lang="zh-CN" altLang="zh-CN" dirty="0"/>
          </a:p>
          <a:p>
            <a:r>
              <a:rPr lang="zh-CN" altLang="zh-CN" dirty="0"/>
              <a:t>下面的实例说明如何动态注册和注销广播接收器，具体操作步骤如下：（实例项目：源代码</a:t>
            </a:r>
            <a:r>
              <a:rPr lang="en-US" altLang="zh-CN" dirty="0"/>
              <a:t>\04\LearnBroadcastReceiver2</a:t>
            </a:r>
            <a:r>
              <a:rPr lang="zh-CN" altLang="zh-CN" dirty="0"/>
              <a:t>）</a:t>
            </a:r>
            <a:endParaRPr lang="zh-CN" altLang="en-US" dirty="0"/>
          </a:p>
        </p:txBody>
      </p:sp>
      <p:pic>
        <p:nvPicPr>
          <p:cNvPr id="4" name="图片 3"/>
          <p:cNvPicPr/>
          <p:nvPr/>
        </p:nvPicPr>
        <p:blipFill>
          <a:blip r:embed="rId1" cstate="print">
            <a:extLst>
              <a:ext uri="{28A0092B-C50C-407E-A947-70E740481C1C}">
                <a14:useLocalDpi xmlns:a14="http://schemas.microsoft.com/office/drawing/2010/main" val="0"/>
              </a:ext>
            </a:extLst>
          </a:blip>
          <a:stretch>
            <a:fillRect/>
          </a:stretch>
        </p:blipFill>
        <p:spPr>
          <a:xfrm>
            <a:off x="6238428" y="1676400"/>
            <a:ext cx="2304256" cy="4800600"/>
          </a:xfrm>
          <a:prstGeom prst="rect">
            <a:avLst/>
          </a:prstGeom>
          <a:effectLst>
            <a:outerShdw blurRad="63500" sx="102000" sy="102000" algn="ctr" rotWithShape="0">
              <a:prstClr val="black">
                <a:alpha val="40000"/>
              </a:prstClr>
            </a:outerShdw>
          </a:effectLst>
        </p:spPr>
      </p:pic>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9478788" y="1676400"/>
            <a:ext cx="2232248" cy="4800600"/>
          </a:xfrm>
          <a:prstGeom prst="rect">
            <a:avLst/>
          </a:prstGeo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编写</a:t>
            </a:r>
            <a:r>
              <a:rPr lang="en-US" altLang="zh-CN" dirty="0"/>
              <a:t>MyReceiver2.java</a:t>
            </a:r>
            <a:r>
              <a:rPr lang="zh-CN" altLang="zh-CN" dirty="0"/>
              <a:t>代码，实现广播接收器</a:t>
            </a:r>
            <a:endParaRPr lang="zh-CN" altLang="en-US" dirty="0"/>
          </a:p>
        </p:txBody>
      </p:sp>
      <p:sp>
        <p:nvSpPr>
          <p:cNvPr id="3" name="内容占位符 2"/>
          <p:cNvSpPr>
            <a:spLocks noGrp="1"/>
          </p:cNvSpPr>
          <p:nvPr>
            <p:ph idx="1"/>
          </p:nvPr>
        </p:nvSpPr>
        <p:spPr>
          <a:xfrm>
            <a:off x="1293812" y="1676400"/>
            <a:ext cx="10705255" cy="4800600"/>
          </a:xfrm>
        </p:spPr>
        <p:txBody>
          <a:bodyPr>
            <a:normAutofit fontScale="85000" lnSpcReduction="20000"/>
          </a:bodyPr>
          <a:lstStyle/>
          <a:p>
            <a:pPr marL="0" indent="0">
              <a:buNone/>
            </a:pPr>
            <a:r>
              <a:rPr lang="en-US" altLang="zh-CN" dirty="0"/>
              <a:t>package com.example.xbg.learnbroadcastreceiver2;</a:t>
            </a:r>
            <a:endParaRPr lang="zh-CN" altLang="zh-CN" dirty="0"/>
          </a:p>
          <a:p>
            <a:pPr marL="0" indent="0">
              <a:buNone/>
            </a:pPr>
            <a:r>
              <a:rPr lang="en-US" altLang="zh-CN" dirty="0"/>
              <a:t>……</a:t>
            </a:r>
            <a:endParaRPr lang="en-US" altLang="zh-CN" dirty="0"/>
          </a:p>
          <a:p>
            <a:pPr marL="0" indent="0">
              <a:buNone/>
            </a:pPr>
            <a:r>
              <a:rPr lang="en-US" altLang="zh-CN" dirty="0"/>
              <a:t>public class MyReceiver2 extends </a:t>
            </a:r>
            <a:r>
              <a:rPr lang="en-US" altLang="zh-CN" dirty="0" err="1"/>
              <a:t>BroadcastReceiver</a:t>
            </a:r>
            <a:r>
              <a:rPr lang="en-US" altLang="zh-CN" dirty="0"/>
              <a:t> {</a:t>
            </a:r>
            <a:endParaRPr lang="zh-CN" altLang="zh-CN" dirty="0"/>
          </a:p>
          <a:p>
            <a:pPr marL="0" indent="0">
              <a:buNone/>
            </a:pPr>
            <a:r>
              <a:rPr lang="en-US" altLang="zh-CN" dirty="0"/>
              <a:t>    public static String ACTION="learnbroadcastreceiver2.MyReceiver2";//</a:t>
            </a:r>
            <a:r>
              <a:rPr lang="zh-CN" altLang="zh-CN" dirty="0"/>
              <a:t>定义操作</a:t>
            </a:r>
            <a:endParaRPr lang="zh-CN" altLang="zh-CN" dirty="0"/>
          </a:p>
          <a:p>
            <a:pPr marL="0" indent="0">
              <a:buNone/>
            </a:pPr>
            <a:r>
              <a:rPr lang="en-US" altLang="zh-CN" dirty="0"/>
              <a:t>    public MyReceiver2() {</a:t>
            </a:r>
            <a:endParaRPr lang="zh-CN" altLang="zh-CN" dirty="0"/>
          </a:p>
          <a:p>
            <a:pPr marL="0" indent="0">
              <a:buNone/>
            </a:pPr>
            <a:r>
              <a:rPr lang="en-US" altLang="zh-CN" dirty="0"/>
              <a:t>    }</a:t>
            </a:r>
            <a:endParaRPr lang="zh-CN" altLang="zh-CN" dirty="0"/>
          </a:p>
          <a:p>
            <a:pPr marL="0" indent="0">
              <a:buNone/>
            </a:pPr>
            <a:r>
              <a:rPr lang="en-US" altLang="zh-CN" dirty="0"/>
              <a:t>    @Override</a:t>
            </a:r>
            <a:endParaRPr lang="zh-CN" altLang="zh-CN" dirty="0"/>
          </a:p>
          <a:p>
            <a:pPr marL="0" indent="0">
              <a:buNone/>
            </a:pPr>
            <a:r>
              <a:rPr lang="en-US" altLang="zh-CN" dirty="0"/>
              <a:t>    public void </a:t>
            </a:r>
            <a:r>
              <a:rPr lang="en-US" altLang="zh-CN" dirty="0" err="1"/>
              <a:t>onReceive</a:t>
            </a:r>
            <a:r>
              <a:rPr lang="en-US" altLang="zh-CN" dirty="0"/>
              <a:t>(Context </a:t>
            </a:r>
            <a:r>
              <a:rPr lang="en-US" altLang="zh-CN" dirty="0" err="1"/>
              <a:t>context</a:t>
            </a:r>
            <a:r>
              <a:rPr lang="en-US" altLang="zh-CN" dirty="0"/>
              <a:t>, Intent intent) {</a:t>
            </a:r>
            <a:endParaRPr lang="zh-CN" altLang="zh-CN" dirty="0"/>
          </a:p>
          <a:p>
            <a:pPr marL="0" indent="0">
              <a:buNone/>
            </a:pPr>
            <a:r>
              <a:rPr lang="en-US" altLang="zh-CN" dirty="0"/>
              <a:t>        </a:t>
            </a:r>
            <a:r>
              <a:rPr lang="en-US" altLang="zh-CN" dirty="0" err="1"/>
              <a:t>Toast.makeText</a:t>
            </a:r>
            <a:r>
              <a:rPr lang="en-US" altLang="zh-CN" dirty="0"/>
              <a:t>(context,"</a:t>
            </a:r>
            <a:r>
              <a:rPr lang="zh-CN" altLang="zh-CN" dirty="0"/>
              <a:t>收到一个广播消息</a:t>
            </a:r>
            <a:r>
              <a:rPr lang="en-US" altLang="zh-CN" dirty="0"/>
              <a:t>",</a:t>
            </a:r>
            <a:r>
              <a:rPr lang="en-US" altLang="zh-CN" dirty="0" err="1"/>
              <a:t>Toast.LENGTH_LONG</a:t>
            </a:r>
            <a:r>
              <a:rPr lang="en-US" altLang="zh-CN" dirty="0"/>
              <a:t>).show();</a:t>
            </a:r>
            <a:endParaRPr lang="zh-CN" altLang="zh-CN" dirty="0"/>
          </a:p>
          <a:p>
            <a:pPr marL="0" indent="0">
              <a:buNone/>
            </a:pPr>
            <a:r>
              <a:rPr lang="en-US" altLang="zh-CN" dirty="0"/>
              <a:t>    }</a:t>
            </a:r>
            <a:endParaRPr lang="zh-CN" altLang="zh-CN" dirty="0"/>
          </a:p>
          <a:p>
            <a:pPr marL="0" indent="0">
              <a:buNone/>
            </a:pP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实现注册广播接收器、注销广播接收器和发送广播消息的方法</a:t>
            </a:r>
            <a:endParaRPr lang="zh-CN" altLang="en-US" dirty="0"/>
          </a:p>
        </p:txBody>
      </p:sp>
      <p:sp>
        <p:nvSpPr>
          <p:cNvPr id="3" name="内容占位符 2"/>
          <p:cNvSpPr>
            <a:spLocks noGrp="1"/>
          </p:cNvSpPr>
          <p:nvPr>
            <p:ph idx="1"/>
          </p:nvPr>
        </p:nvSpPr>
        <p:spPr>
          <a:xfrm>
            <a:off x="1293812" y="1676400"/>
            <a:ext cx="10705255" cy="4495800"/>
          </a:xfrm>
        </p:spPr>
        <p:txBody>
          <a:bodyPr>
            <a:normAutofit/>
          </a:bodyPr>
          <a:lstStyle/>
          <a:p>
            <a:pPr marL="0" indent="0">
              <a:buNone/>
            </a:pPr>
            <a:r>
              <a:rPr lang="en-US" altLang="zh-CN" dirty="0"/>
              <a:t>package com.example.xbg.learnbroadcastreceiver2;</a:t>
            </a:r>
            <a:endParaRPr lang="zh-CN" altLang="zh-CN" dirty="0"/>
          </a:p>
          <a:p>
            <a:pPr marL="0" indent="0">
              <a:buNone/>
            </a:pPr>
            <a:r>
              <a:rPr lang="en-US" altLang="zh-CN" dirty="0"/>
              <a:t>……</a:t>
            </a:r>
            <a:endParaRPr lang="zh-CN" altLang="zh-CN" dirty="0"/>
          </a:p>
          <a:p>
            <a:pPr marL="0" indent="0">
              <a:buNone/>
            </a:pPr>
            <a:r>
              <a:rPr lang="en-US" altLang="zh-CN" dirty="0"/>
              <a:t>public void </a:t>
            </a:r>
            <a:r>
              <a:rPr lang="en-US" altLang="zh-CN" dirty="0" err="1">
                <a:highlight>
                  <a:srgbClr val="FFFF00"/>
                </a:highlight>
              </a:rPr>
              <a:t>registerMyReceiver</a:t>
            </a:r>
            <a:r>
              <a:rPr lang="en-US" altLang="zh-CN" dirty="0"/>
              <a:t>(View view){</a:t>
            </a:r>
            <a:endParaRPr lang="zh-CN" altLang="zh-CN" dirty="0"/>
          </a:p>
          <a:p>
            <a:pPr marL="0" indent="0">
              <a:buNone/>
            </a:pPr>
            <a:r>
              <a:rPr lang="en-US" altLang="zh-CN" dirty="0"/>
              <a:t>        //</a:t>
            </a:r>
            <a:r>
              <a:rPr lang="zh-CN" altLang="zh-CN" dirty="0"/>
              <a:t>注册广播接收器</a:t>
            </a:r>
            <a:endParaRPr lang="zh-CN" altLang="zh-CN" dirty="0"/>
          </a:p>
          <a:p>
            <a:pPr marL="0" indent="0">
              <a:buNone/>
            </a:pPr>
            <a:r>
              <a:rPr lang="en-US" altLang="zh-CN" dirty="0"/>
              <a:t>        if(receiver==null){</a:t>
            </a:r>
            <a:endParaRPr lang="zh-CN" altLang="zh-CN" dirty="0"/>
          </a:p>
          <a:p>
            <a:pPr marL="0" indent="0">
              <a:buNone/>
            </a:pPr>
            <a:r>
              <a:rPr lang="en-US" altLang="zh-CN" dirty="0"/>
              <a:t>            receiver=new MyReceiver2();</a:t>
            </a:r>
            <a:endParaRPr lang="zh-CN" altLang="zh-CN" dirty="0"/>
          </a:p>
          <a:p>
            <a:pPr marL="0" indent="0">
              <a:buNone/>
            </a:pPr>
            <a:r>
              <a:rPr lang="en-US" altLang="zh-CN" dirty="0"/>
              <a:t>            </a:t>
            </a:r>
            <a:r>
              <a:rPr lang="en-US" altLang="zh-CN" dirty="0" err="1"/>
              <a:t>registerReceiver</a:t>
            </a:r>
            <a:r>
              <a:rPr lang="en-US" altLang="zh-CN" dirty="0"/>
              <a:t>(</a:t>
            </a:r>
            <a:r>
              <a:rPr lang="en-US" altLang="zh-CN" dirty="0" err="1"/>
              <a:t>receiver,new</a:t>
            </a:r>
            <a:r>
              <a:rPr lang="en-US" altLang="zh-CN" dirty="0"/>
              <a:t> </a:t>
            </a:r>
            <a:r>
              <a:rPr lang="en-US" altLang="zh-CN" dirty="0" err="1"/>
              <a:t>IntentFilter</a:t>
            </a:r>
            <a:r>
              <a:rPr lang="en-US" altLang="zh-CN" dirty="0"/>
              <a:t>(</a:t>
            </a:r>
            <a:r>
              <a:rPr lang="en-US" altLang="zh-CN" dirty="0">
                <a:highlight>
                  <a:srgbClr val="FFFF00"/>
                </a:highlight>
              </a:rPr>
              <a:t>MyReceiver2.ACTION</a:t>
            </a:r>
            <a:r>
              <a:rPr lang="en-US" altLang="zh-CN" dirty="0"/>
              <a:t>));</a:t>
            </a:r>
            <a:endParaRPr lang="zh-CN" altLang="zh-CN" dirty="0"/>
          </a:p>
          <a:p>
            <a:pPr marL="0" indent="0">
              <a:buNone/>
            </a:pPr>
            <a:r>
              <a:rPr lang="en-US" altLang="zh-CN" dirty="0"/>
              <a:t>        }</a:t>
            </a:r>
            <a:endParaRPr lang="zh-CN" altLang="zh-CN" dirty="0"/>
          </a:p>
          <a:p>
            <a:pPr marL="0" indent="0">
              <a:buNone/>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1446212" y="1196752"/>
            <a:ext cx="10120807" cy="5127848"/>
          </a:xfrm>
          <a:prstGeom prst="rect">
            <a:avLst/>
          </a:prstGeom>
        </p:spPr>
        <p:txBody>
          <a:bodyPr vert="horz" lIns="91440" tIns="45720" rIns="91440" bIns="45720" rtlCol="0">
            <a:normAutofit fontScale="92500" lnSpcReduction="10000"/>
          </a:bodyPr>
          <a:lstStyle>
            <a:lvl1pPr marL="224155" indent="-228600" algn="l" defTabSz="914400" rtl="0" eaLnBrk="1" latinLnBrk="0" hangingPunct="1">
              <a:lnSpc>
                <a:spcPct val="90000"/>
              </a:lnSpc>
              <a:spcBef>
                <a:spcPts val="1600"/>
              </a:spcBef>
              <a:buFont typeface="Arial" panose="020B060402020209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pPr marL="0" indent="0">
              <a:buNone/>
            </a:pPr>
            <a:r>
              <a:rPr lang="en-US" altLang="zh-CN" dirty="0"/>
              <a:t>public  void  </a:t>
            </a:r>
            <a:r>
              <a:rPr lang="en-US" altLang="zh-CN" dirty="0" err="1">
                <a:highlight>
                  <a:srgbClr val="FFFF00"/>
                </a:highlight>
              </a:rPr>
              <a:t>unRegisterMyReceiver</a:t>
            </a:r>
            <a:r>
              <a:rPr lang="en-US" altLang="zh-CN" dirty="0"/>
              <a:t>(View view){</a:t>
            </a:r>
            <a:endParaRPr lang="zh-CN" altLang="zh-CN" dirty="0"/>
          </a:p>
          <a:p>
            <a:pPr marL="0" indent="0">
              <a:buNone/>
            </a:pPr>
            <a:r>
              <a:rPr lang="en-US" altLang="zh-CN" dirty="0"/>
              <a:t>        //</a:t>
            </a:r>
            <a:r>
              <a:rPr lang="zh-CN" altLang="zh-CN" dirty="0"/>
              <a:t>注销广播接收器</a:t>
            </a:r>
            <a:endParaRPr lang="zh-CN" altLang="zh-CN" dirty="0"/>
          </a:p>
          <a:p>
            <a:pPr marL="0" indent="0">
              <a:buNone/>
            </a:pPr>
            <a:r>
              <a:rPr lang="en-US" altLang="zh-CN" dirty="0"/>
              <a:t>        if(receiver!=null){</a:t>
            </a:r>
            <a:endParaRPr lang="zh-CN" altLang="zh-CN" dirty="0"/>
          </a:p>
          <a:p>
            <a:pPr marL="0" indent="0">
              <a:buNone/>
            </a:pPr>
            <a:r>
              <a:rPr lang="en-US" altLang="zh-CN" dirty="0"/>
              <a:t>            </a:t>
            </a:r>
            <a:r>
              <a:rPr lang="en-US" altLang="zh-CN" dirty="0" err="1"/>
              <a:t>unregisterReceiver</a:t>
            </a:r>
            <a:r>
              <a:rPr lang="en-US" altLang="zh-CN" dirty="0"/>
              <a:t>(receiver);</a:t>
            </a:r>
            <a:endParaRPr lang="zh-CN" altLang="zh-CN" dirty="0"/>
          </a:p>
          <a:p>
            <a:pPr marL="0" indent="0">
              <a:buNone/>
            </a:pPr>
            <a:r>
              <a:rPr lang="en-US" altLang="zh-CN" dirty="0"/>
              <a:t>            receiver=null;</a:t>
            </a:r>
            <a:endParaRPr lang="zh-CN" altLang="zh-CN" dirty="0"/>
          </a:p>
          <a:p>
            <a:pPr marL="0" indent="0">
              <a:buNone/>
            </a:pPr>
            <a:r>
              <a:rPr lang="en-US" altLang="zh-CN" dirty="0"/>
              <a:t>        }</a:t>
            </a:r>
            <a:endParaRPr lang="zh-CN" altLang="zh-CN" dirty="0"/>
          </a:p>
          <a:p>
            <a:pPr marL="0" indent="0">
              <a:buNone/>
            </a:pPr>
            <a:r>
              <a:rPr lang="en-US" altLang="zh-CN" dirty="0"/>
              <a:t>    }</a:t>
            </a:r>
            <a:endParaRPr lang="zh-CN" altLang="zh-CN" dirty="0"/>
          </a:p>
          <a:p>
            <a:pPr marL="0" indent="0">
              <a:buNone/>
            </a:pPr>
            <a:r>
              <a:rPr lang="en-US" altLang="zh-CN" dirty="0"/>
              <a:t>    public void </a:t>
            </a:r>
            <a:r>
              <a:rPr lang="en-US" altLang="zh-CN" dirty="0" err="1"/>
              <a:t>sendMsg</a:t>
            </a:r>
            <a:r>
              <a:rPr lang="en-US" altLang="zh-CN" dirty="0"/>
              <a:t>(View view){</a:t>
            </a:r>
            <a:endParaRPr lang="zh-CN" altLang="zh-CN" dirty="0"/>
          </a:p>
          <a:p>
            <a:pPr marL="0" indent="0">
              <a:buNone/>
            </a:pPr>
            <a:r>
              <a:rPr lang="en-US" altLang="zh-CN" dirty="0"/>
              <a:t>        </a:t>
            </a:r>
            <a:r>
              <a:rPr lang="en-US" altLang="zh-CN" dirty="0" err="1"/>
              <a:t>sendBroadcast</a:t>
            </a:r>
            <a:r>
              <a:rPr lang="en-US" altLang="zh-CN" dirty="0"/>
              <a:t>(new Intent(MyReceiver2.ACTION));//</a:t>
            </a:r>
            <a:r>
              <a:rPr lang="zh-CN" altLang="zh-CN" dirty="0"/>
              <a:t>发送广播</a:t>
            </a:r>
            <a:endParaRPr lang="zh-CN" altLang="zh-CN" dirty="0"/>
          </a:p>
          <a:p>
            <a:pPr marL="0" indent="0">
              <a:buNone/>
            </a:pPr>
            <a:r>
              <a:rPr lang="en-US" altLang="zh-CN" dirty="0"/>
              <a:t>    }</a:t>
            </a:r>
            <a:endParaRPr lang="zh-CN" altLang="zh-CN" dirty="0"/>
          </a:p>
          <a:p>
            <a:pPr marL="0" indent="0">
              <a:buNone/>
            </a:pP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 </a:t>
            </a:r>
            <a:r>
              <a:rPr lang="zh-CN" altLang="en-US" dirty="0"/>
              <a:t>接收系统广播</a:t>
            </a:r>
            <a:endParaRPr lang="zh-CN" altLang="en-US" dirty="0"/>
          </a:p>
        </p:txBody>
      </p:sp>
      <p:sp>
        <p:nvSpPr>
          <p:cNvPr id="3" name="内容占位符 2"/>
          <p:cNvSpPr>
            <a:spLocks noGrp="1"/>
          </p:cNvSpPr>
          <p:nvPr>
            <p:ph idx="1"/>
          </p:nvPr>
        </p:nvSpPr>
        <p:spPr/>
        <p:txBody>
          <a:bodyPr/>
          <a:lstStyle/>
          <a:p>
            <a:r>
              <a:rPr lang="en-US" altLang="zh-CN" dirty="0"/>
              <a:t>Android</a:t>
            </a:r>
            <a:r>
              <a:rPr lang="zh-CN" altLang="zh-CN" dirty="0"/>
              <a:t>提供了一系列系统广播，在系统中发生某种事件时，系统就会自动发送对应的广播消息。例如，在系统</a:t>
            </a:r>
            <a:r>
              <a:rPr lang="en-US" altLang="zh-CN" dirty="0"/>
              <a:t>WIFI</a:t>
            </a:r>
            <a:r>
              <a:rPr lang="zh-CN" altLang="zh-CN" dirty="0"/>
              <a:t>断开或连接时，系统会发送包含了</a:t>
            </a:r>
            <a:r>
              <a:rPr lang="en-US" altLang="zh-CN" dirty="0" err="1"/>
              <a:t>android.net.wifi.STATE_CHANGE</a:t>
            </a:r>
            <a:r>
              <a:rPr lang="zh-CN" altLang="zh-CN" dirty="0"/>
              <a:t>操作字符串的</a:t>
            </a:r>
            <a:r>
              <a:rPr lang="en-US" altLang="zh-CN" dirty="0"/>
              <a:t>Intent</a:t>
            </a:r>
            <a:r>
              <a:rPr lang="zh-CN" altLang="zh-CN" dirty="0"/>
              <a:t>的广播消息，接收器接收到该消息时，可判定当前</a:t>
            </a:r>
            <a:r>
              <a:rPr lang="en-US" altLang="zh-CN" dirty="0"/>
              <a:t>WIFI</a:t>
            </a:r>
            <a:r>
              <a:rPr lang="zh-CN" altLang="zh-CN" dirty="0"/>
              <a:t>连接是否可用。</a:t>
            </a:r>
            <a:endParaRPr lang="zh-CN" altLang="zh-CN" dirty="0"/>
          </a:p>
          <a:p>
            <a:r>
              <a:rPr lang="zh-CN" altLang="zh-CN" dirty="0"/>
              <a:t>在</a:t>
            </a:r>
            <a:r>
              <a:rPr lang="en-US" altLang="zh-CN" dirty="0"/>
              <a:t>Android SDK</a:t>
            </a:r>
            <a:r>
              <a:rPr lang="zh-CN" altLang="zh-CN" dirty="0"/>
              <a:t>安装目录下的</a:t>
            </a:r>
            <a:r>
              <a:rPr lang="en-US" altLang="zh-CN" dirty="0"/>
              <a:t>platforms\android-25\data</a:t>
            </a:r>
            <a:r>
              <a:rPr lang="zh-CN" altLang="zh-CN" dirty="0"/>
              <a:t>文件夹中的</a:t>
            </a:r>
            <a:r>
              <a:rPr lang="en-US" altLang="zh-CN" dirty="0"/>
              <a:t>broadcast_actions.txt</a:t>
            </a:r>
            <a:r>
              <a:rPr lang="zh-CN" altLang="zh-CN" dirty="0"/>
              <a:t>文件中，可查看对应</a:t>
            </a:r>
            <a:r>
              <a:rPr lang="en-US" altLang="zh-CN" dirty="0"/>
              <a:t>Android</a:t>
            </a:r>
            <a:r>
              <a:rPr lang="zh-CN" altLang="zh-CN" dirty="0"/>
              <a:t>版本支持的系统广播操作字符串。</a:t>
            </a:r>
            <a:endParaRPr lang="zh-CN" altLang="zh-CN" dirty="0"/>
          </a:p>
          <a:p>
            <a:r>
              <a:rPr lang="zh-CN" altLang="zh-CN" dirty="0"/>
              <a:t>要使接收器响应系统广播，需要在注册接收器时，在</a:t>
            </a:r>
            <a:r>
              <a:rPr lang="en-US" altLang="zh-CN" dirty="0" err="1"/>
              <a:t>IntentFilter</a:t>
            </a:r>
            <a:r>
              <a:rPr lang="zh-CN" altLang="zh-CN" dirty="0"/>
              <a:t>指明可响应的操作。例如，要让接收器监听</a:t>
            </a:r>
            <a:r>
              <a:rPr lang="en-US" altLang="zh-CN" dirty="0"/>
              <a:t>WIFI</a:t>
            </a:r>
            <a:r>
              <a:rPr lang="zh-CN" altLang="zh-CN" dirty="0"/>
              <a:t>连接状态变化，可在</a:t>
            </a:r>
            <a:r>
              <a:rPr lang="en-US" altLang="zh-CN" dirty="0"/>
              <a:t>AndroidManifest.xml</a:t>
            </a:r>
            <a:r>
              <a:rPr lang="zh-CN" altLang="zh-CN" dirty="0"/>
              <a:t>文件中用如下代码来注册接收器：（实例项目：源代码</a:t>
            </a:r>
            <a:r>
              <a:rPr lang="en-US" altLang="zh-CN" dirty="0"/>
              <a:t>\04\</a:t>
            </a:r>
            <a:r>
              <a:rPr lang="en-US" altLang="zh-CN" dirty="0" err="1"/>
              <a:t>ReceiveSystemBroadcast</a:t>
            </a:r>
            <a:r>
              <a:rPr lang="zh-CN"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在</a:t>
            </a:r>
            <a:r>
              <a:rPr lang="en-US" altLang="zh-CN" dirty="0"/>
              <a:t>AndroidManifest.xml</a:t>
            </a:r>
            <a:r>
              <a:rPr lang="zh-CN" altLang="zh-CN" dirty="0"/>
              <a:t>文件中注册接收器</a:t>
            </a:r>
            <a:endParaRPr lang="zh-CN" altLang="en-US" dirty="0"/>
          </a:p>
        </p:txBody>
      </p:sp>
      <p:sp>
        <p:nvSpPr>
          <p:cNvPr id="3" name="内容占位符 2"/>
          <p:cNvSpPr>
            <a:spLocks noGrp="1"/>
          </p:cNvSpPr>
          <p:nvPr>
            <p:ph idx="1"/>
          </p:nvPr>
        </p:nvSpPr>
        <p:spPr>
          <a:xfrm>
            <a:off x="1293813" y="1676400"/>
            <a:ext cx="10895012" cy="4495800"/>
          </a:xfrm>
        </p:spPr>
        <p:txBody>
          <a:bodyPr/>
          <a:lstStyle/>
          <a:p>
            <a:pPr marL="0" indent="0">
              <a:buNone/>
            </a:pPr>
            <a:r>
              <a:rPr lang="en-US" altLang="zh-CN" dirty="0"/>
              <a:t>&lt;receiver </a:t>
            </a:r>
            <a:r>
              <a:rPr lang="en-US" altLang="zh-CN" dirty="0" err="1"/>
              <a:t>android:name</a:t>
            </a:r>
            <a:r>
              <a:rPr lang="en-US" altLang="zh-CN" dirty="0"/>
              <a:t>=".</a:t>
            </a:r>
            <a:r>
              <a:rPr lang="en-US" altLang="zh-CN" dirty="0" err="1"/>
              <a:t>SysReceiver</a:t>
            </a:r>
            <a:r>
              <a:rPr lang="en-US" altLang="zh-CN" dirty="0"/>
              <a:t>"&gt;</a:t>
            </a:r>
            <a:endParaRPr lang="zh-CN" altLang="zh-CN" dirty="0"/>
          </a:p>
          <a:p>
            <a:pPr marL="0" indent="0">
              <a:buNone/>
            </a:pPr>
            <a:r>
              <a:rPr lang="en-US" altLang="zh-CN" dirty="0"/>
              <a:t>    &lt;intent-filter&gt;</a:t>
            </a:r>
            <a:endParaRPr lang="zh-CN" altLang="zh-CN" dirty="0"/>
          </a:p>
          <a:p>
            <a:pPr marL="0" indent="0">
              <a:buNone/>
            </a:pPr>
            <a:r>
              <a:rPr lang="en-US" altLang="zh-CN" dirty="0"/>
              <a:t>        &lt;action </a:t>
            </a:r>
            <a:r>
              <a:rPr lang="en-US" altLang="zh-CN" dirty="0" err="1"/>
              <a:t>android:name</a:t>
            </a:r>
            <a:r>
              <a:rPr lang="en-US" altLang="zh-CN" dirty="0"/>
              <a:t>="</a:t>
            </a:r>
            <a:r>
              <a:rPr lang="en-US" altLang="zh-CN" dirty="0" err="1"/>
              <a:t>android.net.wifi.WIFI_STATE_CHANGED</a:t>
            </a:r>
            <a:r>
              <a:rPr lang="en-US" altLang="zh-CN" dirty="0"/>
              <a:t>"/&gt;</a:t>
            </a:r>
            <a:endParaRPr lang="zh-CN" altLang="zh-CN" dirty="0"/>
          </a:p>
          <a:p>
            <a:pPr marL="0" indent="0">
              <a:buNone/>
            </a:pPr>
            <a:r>
              <a:rPr lang="en-US" altLang="zh-CN" dirty="0"/>
              <a:t>    &lt;/intent-filter&gt;</a:t>
            </a:r>
            <a:endParaRPr lang="zh-CN" altLang="zh-CN" dirty="0"/>
          </a:p>
          <a:p>
            <a:pPr marL="0" indent="0">
              <a:buNone/>
            </a:pPr>
            <a:r>
              <a:rPr lang="en-US" altLang="zh-CN" dirty="0"/>
              <a:t>&lt;/receiver&gt;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自定义的广播接收器类</a:t>
            </a:r>
            <a:r>
              <a:rPr lang="en-US" altLang="zh-CN" dirty="0" err="1"/>
              <a:t>SysReceiver</a:t>
            </a:r>
            <a:endParaRPr lang="zh-CN" altLang="en-US" dirty="0"/>
          </a:p>
        </p:txBody>
      </p:sp>
      <p:sp>
        <p:nvSpPr>
          <p:cNvPr id="3" name="内容占位符 2"/>
          <p:cNvSpPr>
            <a:spLocks noGrp="1"/>
          </p:cNvSpPr>
          <p:nvPr>
            <p:ph idx="1"/>
          </p:nvPr>
        </p:nvSpPr>
        <p:spPr>
          <a:xfrm>
            <a:off x="1293812" y="1676400"/>
            <a:ext cx="10201199" cy="4920952"/>
          </a:xfrm>
        </p:spPr>
        <p:txBody>
          <a:bodyPr>
            <a:normAutofit/>
          </a:bodyPr>
          <a:lstStyle/>
          <a:p>
            <a:pPr marL="0" indent="0">
              <a:buNone/>
            </a:pPr>
            <a:r>
              <a:rPr lang="en-US" altLang="zh-CN" sz="1600" dirty="0"/>
              <a:t>package </a:t>
            </a:r>
            <a:r>
              <a:rPr lang="en-US" altLang="zh-CN" sz="1600" dirty="0" err="1"/>
              <a:t>com.example.xbg.receivesystembroadcast</a:t>
            </a:r>
            <a:r>
              <a:rPr lang="en-US" altLang="zh-CN" sz="1600" dirty="0"/>
              <a:t>;</a:t>
            </a:r>
            <a:endParaRPr lang="zh-CN" altLang="zh-CN" sz="1600" dirty="0"/>
          </a:p>
          <a:p>
            <a:pPr marL="0" indent="0">
              <a:buNone/>
            </a:pPr>
            <a:r>
              <a:rPr lang="en-US" altLang="zh-CN" sz="1600" dirty="0"/>
              <a:t>import </a:t>
            </a:r>
            <a:r>
              <a:rPr lang="en-US" altLang="zh-CN" sz="1600" dirty="0" err="1"/>
              <a:t>android.content.BroadcastReceiver</a:t>
            </a:r>
            <a:r>
              <a:rPr lang="en-US" altLang="zh-CN" sz="1600" dirty="0"/>
              <a:t>;</a:t>
            </a:r>
            <a:endParaRPr lang="zh-CN" altLang="zh-CN" sz="1600" dirty="0"/>
          </a:p>
          <a:p>
            <a:pPr marL="0" indent="0">
              <a:buNone/>
            </a:pPr>
            <a:r>
              <a:rPr lang="zh-CN" altLang="zh-CN" sz="1600" dirty="0"/>
              <a:t>……</a:t>
            </a:r>
            <a:endParaRPr lang="zh-CN" altLang="zh-CN" sz="1600" dirty="0"/>
          </a:p>
          <a:p>
            <a:pPr marL="0" indent="0">
              <a:buNone/>
            </a:pPr>
            <a:r>
              <a:rPr lang="en-US" altLang="zh-CN" sz="1600" dirty="0"/>
              <a:t>public void </a:t>
            </a:r>
            <a:r>
              <a:rPr lang="en-US" altLang="zh-CN" sz="1600" dirty="0" err="1"/>
              <a:t>onReceive</a:t>
            </a:r>
            <a:r>
              <a:rPr lang="en-US" altLang="zh-CN" sz="1600" dirty="0"/>
              <a:t>(Context </a:t>
            </a:r>
            <a:r>
              <a:rPr lang="en-US" altLang="zh-CN" sz="1600" dirty="0" err="1"/>
              <a:t>context</a:t>
            </a:r>
            <a:r>
              <a:rPr lang="en-US" altLang="zh-CN" sz="1600" dirty="0"/>
              <a:t>, Intent intent) {</a:t>
            </a:r>
            <a:endParaRPr lang="zh-CN" altLang="zh-CN" sz="1600" dirty="0"/>
          </a:p>
          <a:p>
            <a:pPr marL="0" indent="0">
              <a:buNone/>
            </a:pPr>
            <a:r>
              <a:rPr lang="en-US" altLang="zh-CN" sz="1600" dirty="0"/>
              <a:t>        </a:t>
            </a:r>
            <a:r>
              <a:rPr lang="en-US" altLang="zh-CN" sz="1600" dirty="0" err="1"/>
              <a:t>int</a:t>
            </a:r>
            <a:r>
              <a:rPr lang="en-US" altLang="zh-CN" sz="1600" dirty="0"/>
              <a:t> state= </a:t>
            </a:r>
            <a:r>
              <a:rPr lang="en-US" altLang="zh-CN" sz="1600" dirty="0" err="1"/>
              <a:t>intent.getIntExtra</a:t>
            </a:r>
            <a:r>
              <a:rPr lang="en-US" altLang="zh-CN" sz="1600" dirty="0"/>
              <a:t>(WifiManager.EXTRA_WIFI_STATE,0);</a:t>
            </a:r>
            <a:endParaRPr lang="zh-CN" altLang="zh-CN" sz="1600" dirty="0"/>
          </a:p>
          <a:p>
            <a:pPr marL="0" indent="0">
              <a:buNone/>
            </a:pPr>
            <a:r>
              <a:rPr lang="en-US" altLang="zh-CN" sz="1600" dirty="0"/>
              <a:t>        if(state==</a:t>
            </a:r>
            <a:r>
              <a:rPr lang="en-US" altLang="zh-CN" sz="1600" dirty="0" err="1"/>
              <a:t>WifiManager.WIFI_STATE_DISABLED</a:t>
            </a:r>
            <a:r>
              <a:rPr lang="en-US" altLang="zh-CN" sz="1600" dirty="0"/>
              <a:t>){</a:t>
            </a:r>
            <a:endParaRPr lang="zh-CN" altLang="zh-CN" sz="1600" dirty="0"/>
          </a:p>
          <a:p>
            <a:pPr marL="0" indent="0">
              <a:buNone/>
            </a:pPr>
            <a:r>
              <a:rPr lang="en-US" altLang="zh-CN" sz="1600" dirty="0"/>
              <a:t>            </a:t>
            </a:r>
            <a:r>
              <a:rPr lang="en-US" altLang="zh-CN" sz="1600" dirty="0" err="1"/>
              <a:t>Toast.makeText</a:t>
            </a:r>
            <a:r>
              <a:rPr lang="en-US" altLang="zh-CN" sz="1600" dirty="0"/>
              <a:t>(</a:t>
            </a:r>
            <a:r>
              <a:rPr lang="en-US" altLang="zh-CN" sz="1600" dirty="0" err="1"/>
              <a:t>context,"WIFI</a:t>
            </a:r>
            <a:r>
              <a:rPr lang="zh-CN" altLang="zh-CN" sz="1600" dirty="0"/>
              <a:t>连接已关闭！</a:t>
            </a:r>
            <a:r>
              <a:rPr lang="en-US" altLang="zh-CN" sz="1600" dirty="0"/>
              <a:t>",</a:t>
            </a:r>
            <a:r>
              <a:rPr lang="en-US" altLang="zh-CN" sz="1600" dirty="0" err="1"/>
              <a:t>Toast.LENGTH_SHORT</a:t>
            </a:r>
            <a:r>
              <a:rPr lang="en-US" altLang="zh-CN" sz="1600" dirty="0"/>
              <a:t>).show();</a:t>
            </a:r>
            <a:endParaRPr lang="zh-CN" altLang="zh-CN" sz="1600" dirty="0"/>
          </a:p>
          <a:p>
            <a:pPr marL="0" indent="0">
              <a:buNone/>
            </a:pPr>
            <a:r>
              <a:rPr lang="en-US" altLang="zh-CN" sz="1600" dirty="0"/>
              <a:t>        }else if(state==</a:t>
            </a:r>
            <a:r>
              <a:rPr lang="en-US" altLang="zh-CN" sz="1600" dirty="0" err="1"/>
              <a:t>WifiManager.WIFI_STATE_ENABLED</a:t>
            </a:r>
            <a:r>
              <a:rPr lang="en-US" altLang="zh-CN" sz="1600" dirty="0"/>
              <a:t>){</a:t>
            </a:r>
            <a:endParaRPr lang="zh-CN" altLang="zh-CN" sz="1600" dirty="0"/>
          </a:p>
          <a:p>
            <a:pPr marL="0" indent="0">
              <a:buNone/>
            </a:pPr>
            <a:r>
              <a:rPr lang="en-US" altLang="zh-CN" sz="1600" dirty="0"/>
              <a:t>            </a:t>
            </a:r>
            <a:r>
              <a:rPr lang="en-US" altLang="zh-CN" sz="1600" dirty="0" err="1"/>
              <a:t>Toast.makeText</a:t>
            </a:r>
            <a:r>
              <a:rPr lang="en-US" altLang="zh-CN" sz="1600" dirty="0"/>
              <a:t>(</a:t>
            </a:r>
            <a:r>
              <a:rPr lang="en-US" altLang="zh-CN" sz="1600" dirty="0" err="1"/>
              <a:t>context,"WIFI</a:t>
            </a:r>
            <a:r>
              <a:rPr lang="zh-CN" altLang="zh-CN" sz="1600" dirty="0"/>
              <a:t>已连接！</a:t>
            </a:r>
            <a:r>
              <a:rPr lang="en-US" altLang="zh-CN" sz="1600" dirty="0"/>
              <a:t>",</a:t>
            </a:r>
            <a:r>
              <a:rPr lang="en-US" altLang="zh-CN" sz="1600" dirty="0" err="1"/>
              <a:t>Toast.LENGTH_SHORT</a:t>
            </a:r>
            <a:r>
              <a:rPr lang="en-US" altLang="zh-CN" sz="1600" dirty="0"/>
              <a:t>).show();</a:t>
            </a:r>
            <a:endParaRPr lang="zh-CN" altLang="zh-CN" sz="1600" dirty="0"/>
          </a:p>
          <a:p>
            <a:pPr marL="0" indent="0">
              <a:buNone/>
            </a:pPr>
            <a:r>
              <a:rPr lang="en-US" altLang="zh-CN" sz="1600" dirty="0"/>
              <a:t>        }</a:t>
            </a:r>
            <a:endParaRPr lang="en-US" altLang="zh-CN" sz="1600" dirty="0"/>
          </a:p>
          <a:p>
            <a:pPr marL="0" indent="0">
              <a:buNone/>
            </a:pPr>
            <a:r>
              <a:rPr lang="en-US" altLang="zh-CN" sz="1600" dirty="0"/>
              <a:t>……</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发送本地广播</a:t>
            </a:r>
            <a:endParaRPr lang="zh-CN" altLang="en-US" dirty="0"/>
          </a:p>
        </p:txBody>
      </p:sp>
      <p:sp>
        <p:nvSpPr>
          <p:cNvPr id="3" name="内容占位符 2"/>
          <p:cNvSpPr>
            <a:spLocks noGrp="1"/>
          </p:cNvSpPr>
          <p:nvPr>
            <p:ph idx="1"/>
          </p:nvPr>
        </p:nvSpPr>
        <p:spPr/>
        <p:txBody>
          <a:bodyPr/>
          <a:lstStyle/>
          <a:p>
            <a:r>
              <a:rPr lang="zh-CN" altLang="zh-CN" dirty="0"/>
              <a:t>当在活动中直接调用</a:t>
            </a:r>
            <a:r>
              <a:rPr lang="en-US" altLang="zh-CN" dirty="0" err="1"/>
              <a:t>sendBroadcast</a:t>
            </a:r>
            <a:r>
              <a:rPr lang="en-US" altLang="zh-CN" dirty="0"/>
              <a:t>()</a:t>
            </a:r>
            <a:r>
              <a:rPr lang="zh-CN" altLang="zh-CN" dirty="0"/>
              <a:t>方法发送广播时，广播默认为系统全局广播，即可被其他应用中的接收器接收。如果不希望关键的广播消息被其他应用接收，则可使用本地广播。本地广播只能被当前应用中的接收器接收。</a:t>
            </a:r>
            <a:endParaRPr lang="zh-CN" altLang="zh-CN" dirty="0"/>
          </a:p>
          <a:p>
            <a:r>
              <a:rPr lang="en-US" altLang="zh-CN" dirty="0"/>
              <a:t>Android</a:t>
            </a:r>
            <a:r>
              <a:rPr lang="zh-CN" altLang="zh-CN" dirty="0"/>
              <a:t>提供了一个</a:t>
            </a:r>
            <a:r>
              <a:rPr lang="en-US" altLang="zh-CN" dirty="0" err="1"/>
              <a:t>LocalBroadcastManager</a:t>
            </a:r>
            <a:r>
              <a:rPr lang="zh-CN" altLang="zh-CN" dirty="0"/>
              <a:t>（本地广播管理器）来管理本地广播的注册、注销和发送等操作。</a:t>
            </a:r>
            <a:endParaRPr lang="zh-CN" altLang="zh-CN" dirty="0"/>
          </a:p>
          <a:p>
            <a:r>
              <a:rPr lang="zh-CN" altLang="zh-CN" dirty="0"/>
              <a:t>下面的实例说明了如何使用本地广播。（实例项目：源代码</a:t>
            </a:r>
            <a:r>
              <a:rPr lang="en-US" altLang="zh-CN" dirty="0"/>
              <a:t>\04\</a:t>
            </a:r>
            <a:r>
              <a:rPr lang="en-US" altLang="zh-CN" dirty="0" err="1"/>
              <a:t>LocalBroadcast</a:t>
            </a:r>
            <a:r>
              <a:rPr lang="zh-CN"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1844" y="1052736"/>
            <a:ext cx="11665295" cy="5551512"/>
          </a:xfrm>
        </p:spPr>
        <p:txBody>
          <a:bodyPr>
            <a:normAutofit fontScale="92500" lnSpcReduction="10000"/>
          </a:bodyPr>
          <a:lstStyle/>
          <a:p>
            <a:pPr marL="0" indent="0">
              <a:buNone/>
            </a:pPr>
            <a:r>
              <a:rPr lang="en-US" altLang="zh-CN" sz="1800" dirty="0"/>
              <a:t>public class </a:t>
            </a:r>
            <a:r>
              <a:rPr lang="en-US" altLang="zh-CN" sz="1800" dirty="0" err="1"/>
              <a:t>MainActivity</a:t>
            </a:r>
            <a:r>
              <a:rPr lang="en-US" altLang="zh-CN" sz="1800" dirty="0"/>
              <a:t> extends </a:t>
            </a:r>
            <a:r>
              <a:rPr lang="en-US" altLang="zh-CN" sz="1800" dirty="0" err="1"/>
              <a:t>AppCompatActivity</a:t>
            </a:r>
            <a:r>
              <a:rPr lang="en-US" altLang="zh-CN" sz="1800" dirty="0"/>
              <a:t> {</a:t>
            </a:r>
            <a:endParaRPr lang="zh-CN" altLang="zh-CN" sz="1800" dirty="0"/>
          </a:p>
          <a:p>
            <a:pPr marL="0" indent="0">
              <a:buNone/>
            </a:pPr>
            <a:r>
              <a:rPr lang="en-US" altLang="zh-CN" sz="1800" dirty="0"/>
              <a:t>    private </a:t>
            </a:r>
            <a:r>
              <a:rPr lang="en-US" altLang="zh-CN" sz="1800" dirty="0" err="1"/>
              <a:t>MyReceiver</a:t>
            </a:r>
            <a:r>
              <a:rPr lang="en-US" altLang="zh-CN" sz="1800" dirty="0"/>
              <a:t> </a:t>
            </a:r>
            <a:r>
              <a:rPr lang="en-US" altLang="zh-CN" sz="1800" dirty="0" err="1"/>
              <a:t>localReceiver</a:t>
            </a:r>
            <a:r>
              <a:rPr lang="en-US" altLang="zh-CN" sz="1800" dirty="0"/>
              <a:t>;</a:t>
            </a:r>
            <a:endParaRPr lang="zh-CN" altLang="zh-CN" sz="1800" dirty="0"/>
          </a:p>
          <a:p>
            <a:pPr marL="0" indent="0">
              <a:buNone/>
            </a:pPr>
            <a:r>
              <a:rPr lang="en-US" altLang="zh-CN" sz="1800" dirty="0"/>
              <a:t>    private  </a:t>
            </a:r>
            <a:r>
              <a:rPr lang="en-US" altLang="zh-CN" sz="1800" dirty="0" err="1"/>
              <a:t>LocalBroadcastManager</a:t>
            </a:r>
            <a:r>
              <a:rPr lang="en-US" altLang="zh-CN" sz="1800" dirty="0"/>
              <a:t> </a:t>
            </a:r>
            <a:r>
              <a:rPr lang="en-US" altLang="zh-CN" sz="1800" dirty="0" err="1"/>
              <a:t>localBroadcastManager</a:t>
            </a:r>
            <a:r>
              <a:rPr lang="en-US" altLang="zh-CN" sz="1800" dirty="0"/>
              <a:t>;</a:t>
            </a:r>
            <a:endParaRPr lang="zh-CN" altLang="zh-CN" sz="1800" dirty="0"/>
          </a:p>
          <a:p>
            <a:pPr marL="0" indent="0">
              <a:buNone/>
            </a:pPr>
            <a:r>
              <a:rPr lang="en-US" altLang="zh-CN" sz="1800" dirty="0"/>
              <a:t>    @Override</a:t>
            </a:r>
            <a:endParaRPr lang="zh-CN" altLang="zh-CN" sz="1800" dirty="0"/>
          </a:p>
          <a:p>
            <a:pPr marL="0" indent="0">
              <a:buNone/>
            </a:pPr>
            <a:r>
              <a:rPr lang="en-US" altLang="zh-CN" sz="1800" dirty="0"/>
              <a:t>    protected void </a:t>
            </a:r>
            <a:r>
              <a:rPr lang="en-US" altLang="zh-CN" sz="1800" dirty="0" err="1"/>
              <a:t>onCreate</a:t>
            </a:r>
            <a:r>
              <a:rPr lang="en-US" altLang="zh-CN" sz="1800" dirty="0"/>
              <a:t>(Bundle </a:t>
            </a:r>
            <a:r>
              <a:rPr lang="en-US" altLang="zh-CN" sz="1800" dirty="0" err="1"/>
              <a:t>savedInstanceState</a:t>
            </a:r>
            <a:r>
              <a:rPr lang="en-US" altLang="zh-CN" sz="1800" dirty="0"/>
              <a:t>) {</a:t>
            </a:r>
            <a:endParaRPr lang="zh-CN" altLang="zh-CN" sz="1800" dirty="0"/>
          </a:p>
          <a:p>
            <a:pPr marL="0" indent="0">
              <a:buNone/>
            </a:pPr>
            <a:r>
              <a:rPr lang="en-US" altLang="zh-CN" sz="1800" dirty="0"/>
              <a:t>        </a:t>
            </a:r>
            <a:r>
              <a:rPr lang="en-US" altLang="zh-CN" sz="1800" dirty="0" err="1"/>
              <a:t>super.onCreate</a:t>
            </a:r>
            <a:r>
              <a:rPr lang="en-US" altLang="zh-CN" sz="1800" dirty="0"/>
              <a:t>(</a:t>
            </a:r>
            <a:r>
              <a:rPr lang="en-US" altLang="zh-CN" sz="1800" dirty="0" err="1"/>
              <a:t>savedInstanceState</a:t>
            </a:r>
            <a:r>
              <a:rPr lang="en-US" altLang="zh-CN" sz="1800" dirty="0"/>
              <a:t>);</a:t>
            </a:r>
            <a:endParaRPr lang="zh-CN" altLang="zh-CN" sz="1800" dirty="0"/>
          </a:p>
          <a:p>
            <a:pPr marL="0" indent="0">
              <a:buNone/>
            </a:pPr>
            <a:r>
              <a:rPr lang="en-US" altLang="zh-CN" sz="1800" dirty="0"/>
              <a:t>        </a:t>
            </a:r>
            <a:r>
              <a:rPr lang="en-US" altLang="zh-CN" sz="1800" dirty="0" err="1"/>
              <a:t>setContentView</a:t>
            </a:r>
            <a:r>
              <a:rPr lang="en-US" altLang="zh-CN" sz="1800" dirty="0"/>
              <a:t>(</a:t>
            </a:r>
            <a:r>
              <a:rPr lang="en-US" altLang="zh-CN" sz="1800" dirty="0" err="1"/>
              <a:t>R.layout.activity_main</a:t>
            </a:r>
            <a:r>
              <a:rPr lang="en-US" altLang="zh-CN" sz="1800" dirty="0"/>
              <a:t>);</a:t>
            </a:r>
            <a:endParaRPr lang="zh-CN" altLang="zh-CN" sz="1800" dirty="0"/>
          </a:p>
          <a:p>
            <a:pPr marL="0" indent="0">
              <a:buNone/>
            </a:pPr>
            <a:r>
              <a:rPr lang="en-US" altLang="zh-CN" sz="1800" b="1" dirty="0"/>
              <a:t>        //</a:t>
            </a:r>
            <a:r>
              <a:rPr lang="zh-CN" altLang="zh-CN" sz="1800" b="1" dirty="0"/>
              <a:t>获得当前本地广播管理器</a:t>
            </a:r>
            <a:endParaRPr lang="zh-CN" altLang="zh-CN" sz="1800" dirty="0"/>
          </a:p>
          <a:p>
            <a:pPr marL="0" indent="0">
              <a:buNone/>
            </a:pPr>
            <a:r>
              <a:rPr lang="en-US" altLang="zh-CN" sz="1800" b="1" dirty="0"/>
              <a:t>        </a:t>
            </a:r>
            <a:r>
              <a:rPr lang="en-US" altLang="zh-CN" sz="1800" b="1" dirty="0" err="1"/>
              <a:t>localBroadcastManager</a:t>
            </a:r>
            <a:r>
              <a:rPr lang="en-US" altLang="zh-CN" sz="1800" b="1" dirty="0"/>
              <a:t>= </a:t>
            </a:r>
            <a:r>
              <a:rPr lang="en-US" altLang="zh-CN" sz="1800" b="1" dirty="0" err="1"/>
              <a:t>LocalBroadcastManager.getInstance</a:t>
            </a:r>
            <a:r>
              <a:rPr lang="en-US" altLang="zh-CN" sz="1800" b="1" dirty="0"/>
              <a:t>(this);</a:t>
            </a:r>
            <a:endParaRPr lang="zh-CN" altLang="zh-CN" sz="1800" dirty="0"/>
          </a:p>
          <a:p>
            <a:pPr marL="0" indent="0">
              <a:buNone/>
            </a:pPr>
            <a:r>
              <a:rPr lang="en-US" altLang="zh-CN" sz="1800" b="1" dirty="0"/>
              <a:t>        </a:t>
            </a:r>
            <a:r>
              <a:rPr lang="en-US" altLang="zh-CN" sz="1800" b="1" dirty="0" err="1"/>
              <a:t>IntentFilter</a:t>
            </a:r>
            <a:r>
              <a:rPr lang="en-US" altLang="zh-CN" sz="1800" b="1" dirty="0"/>
              <a:t> </a:t>
            </a:r>
            <a:r>
              <a:rPr lang="en-US" altLang="zh-CN" sz="1800" b="1" dirty="0" err="1"/>
              <a:t>intentFilter</a:t>
            </a:r>
            <a:r>
              <a:rPr lang="en-US" altLang="zh-CN" sz="1800" b="1" dirty="0"/>
              <a:t>=new </a:t>
            </a:r>
            <a:r>
              <a:rPr lang="en-US" altLang="zh-CN" sz="1800" b="1" dirty="0" err="1"/>
              <a:t>IntentFilter</a:t>
            </a:r>
            <a:r>
              <a:rPr lang="en-US" altLang="zh-CN" sz="1800" b="1" dirty="0"/>
              <a:t>("</a:t>
            </a:r>
            <a:r>
              <a:rPr lang="en-US" altLang="zh-CN" sz="1800" b="1" dirty="0" err="1"/>
              <a:t>MyLocalBroadcastReceiver</a:t>
            </a:r>
            <a:r>
              <a:rPr lang="en-US" altLang="zh-CN" sz="1800" b="1" dirty="0"/>
              <a:t>");</a:t>
            </a:r>
            <a:endParaRPr lang="zh-CN" altLang="zh-CN" sz="1800" dirty="0"/>
          </a:p>
          <a:p>
            <a:pPr marL="0" indent="0">
              <a:buNone/>
            </a:pPr>
            <a:r>
              <a:rPr lang="en-US" altLang="zh-CN" sz="1800" b="1" dirty="0"/>
              <a:t>        </a:t>
            </a:r>
            <a:r>
              <a:rPr lang="en-US" altLang="zh-CN" sz="1800" b="1" dirty="0" err="1"/>
              <a:t>localReceiver</a:t>
            </a:r>
            <a:r>
              <a:rPr lang="en-US" altLang="zh-CN" sz="1800" b="1" dirty="0"/>
              <a:t>=new </a:t>
            </a:r>
            <a:r>
              <a:rPr lang="en-US" altLang="zh-CN" sz="1800" b="1" dirty="0" err="1"/>
              <a:t>MyReceiver</a:t>
            </a:r>
            <a:r>
              <a:rPr lang="en-US" altLang="zh-CN" sz="1800" b="1" dirty="0"/>
              <a:t>();//</a:t>
            </a:r>
            <a:r>
              <a:rPr lang="zh-CN" altLang="zh-CN" sz="1800" b="1" dirty="0"/>
              <a:t>创建广播接收器对象</a:t>
            </a:r>
            <a:endParaRPr lang="zh-CN" altLang="zh-CN" sz="1800" dirty="0"/>
          </a:p>
          <a:p>
            <a:pPr marL="0" indent="0">
              <a:buNone/>
            </a:pPr>
            <a:r>
              <a:rPr lang="en-US" altLang="zh-CN" sz="1800" b="1" dirty="0"/>
              <a:t>        </a:t>
            </a:r>
            <a:r>
              <a:rPr lang="en-US" altLang="zh-CN" sz="1800" b="1" dirty="0" err="1"/>
              <a:t>localBroadcastManager.registerReceiver</a:t>
            </a:r>
            <a:r>
              <a:rPr lang="en-US" altLang="zh-CN" sz="1800" b="1" dirty="0"/>
              <a:t>(</a:t>
            </a:r>
            <a:r>
              <a:rPr lang="en-US" altLang="zh-CN" sz="1800" b="1" dirty="0" err="1"/>
              <a:t>localReceiver,intentFilter</a:t>
            </a:r>
            <a:r>
              <a:rPr lang="en-US" altLang="zh-CN" sz="1800" b="1" dirty="0"/>
              <a:t>);//</a:t>
            </a:r>
            <a:r>
              <a:rPr lang="zh-CN" altLang="zh-CN" sz="1800" b="1" dirty="0"/>
              <a:t>注册本地广播接收器</a:t>
            </a:r>
            <a:endParaRPr lang="zh-CN" altLang="zh-CN" sz="1800" dirty="0"/>
          </a:p>
          <a:p>
            <a:pPr marL="0" indent="0">
              <a:buNone/>
            </a:pPr>
            <a:r>
              <a:rPr lang="en-US" altLang="zh-CN" sz="1800" dirty="0"/>
              <a:t>    }</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3812" y="764704"/>
            <a:ext cx="10489231" cy="5407496"/>
          </a:xfrm>
        </p:spPr>
        <p:txBody>
          <a:bodyPr>
            <a:normAutofit/>
          </a:bodyPr>
          <a:lstStyle/>
          <a:p>
            <a:pPr marL="0" indent="0">
              <a:buNone/>
            </a:pPr>
            <a:r>
              <a:rPr lang="en-US" altLang="zh-CN" dirty="0"/>
              <a:t>protected void </a:t>
            </a:r>
            <a:r>
              <a:rPr lang="en-US" altLang="zh-CN" dirty="0" err="1"/>
              <a:t>onDestroy</a:t>
            </a:r>
            <a:r>
              <a:rPr lang="en-US" altLang="zh-CN" dirty="0"/>
              <a:t>() {</a:t>
            </a:r>
            <a:endParaRPr lang="zh-CN" altLang="zh-CN" dirty="0"/>
          </a:p>
          <a:p>
            <a:pPr marL="0" indent="0">
              <a:buNone/>
            </a:pPr>
            <a:r>
              <a:rPr lang="en-US" altLang="zh-CN" dirty="0"/>
              <a:t>        </a:t>
            </a:r>
            <a:r>
              <a:rPr lang="en-US" altLang="zh-CN" dirty="0" err="1"/>
              <a:t>super.onDestroy</a:t>
            </a:r>
            <a:r>
              <a:rPr lang="en-US" altLang="zh-CN" dirty="0"/>
              <a:t>();</a:t>
            </a:r>
            <a:endParaRPr lang="zh-CN" altLang="zh-CN" dirty="0"/>
          </a:p>
          <a:p>
            <a:pPr marL="0" indent="0">
              <a:buNone/>
            </a:pPr>
            <a:r>
              <a:rPr lang="en-US" altLang="zh-CN" b="1" dirty="0"/>
              <a:t>        </a:t>
            </a:r>
            <a:r>
              <a:rPr lang="en-US" altLang="zh-CN" b="1" dirty="0" err="1"/>
              <a:t>localBroadcastManager.unregisterReceiver</a:t>
            </a:r>
            <a:r>
              <a:rPr lang="en-US" altLang="zh-CN" b="1" dirty="0"/>
              <a:t>(</a:t>
            </a:r>
            <a:r>
              <a:rPr lang="en-US" altLang="zh-CN" b="1" dirty="0" err="1"/>
              <a:t>localReceiver</a:t>
            </a:r>
            <a:r>
              <a:rPr lang="en-US" altLang="zh-CN" b="1" dirty="0"/>
              <a:t>);//</a:t>
            </a:r>
            <a:r>
              <a:rPr lang="zh-CN" altLang="zh-CN" b="1" dirty="0"/>
              <a:t>注销本地广播接收器</a:t>
            </a:r>
            <a:endParaRPr lang="zh-CN" altLang="zh-CN" dirty="0"/>
          </a:p>
          <a:p>
            <a:pPr marL="0" indent="0">
              <a:buNone/>
            </a:pPr>
            <a:r>
              <a:rPr lang="en-US" altLang="zh-CN" dirty="0"/>
              <a:t>    }</a:t>
            </a:r>
            <a:endParaRPr lang="zh-CN" altLang="zh-CN" dirty="0"/>
          </a:p>
          <a:p>
            <a:pPr marL="0" indent="0">
              <a:buNone/>
            </a:pPr>
            <a:r>
              <a:rPr lang="en-US" altLang="zh-CN" dirty="0"/>
              <a:t>    public void </a:t>
            </a:r>
            <a:r>
              <a:rPr lang="en-US" altLang="zh-CN" dirty="0" err="1"/>
              <a:t>sendMyBroadcst</a:t>
            </a:r>
            <a:r>
              <a:rPr lang="en-US" altLang="zh-CN" dirty="0"/>
              <a:t>(View view){</a:t>
            </a:r>
            <a:endParaRPr lang="zh-CN" altLang="zh-CN" dirty="0"/>
          </a:p>
          <a:p>
            <a:pPr marL="0" indent="0">
              <a:buNone/>
            </a:pPr>
            <a:r>
              <a:rPr lang="en-US" altLang="zh-CN" b="1" dirty="0"/>
              <a:t>        Intent  intent=new Intent("</a:t>
            </a:r>
            <a:r>
              <a:rPr lang="en-US" altLang="zh-CN" b="1" dirty="0" err="1"/>
              <a:t>MyLocalBroadcastReceiver</a:t>
            </a:r>
            <a:r>
              <a:rPr lang="en-US" altLang="zh-CN" b="1" dirty="0"/>
              <a:t>");//</a:t>
            </a:r>
            <a:r>
              <a:rPr lang="zh-CN" altLang="zh-CN" b="1" dirty="0"/>
              <a:t>用注册的操作创建</a:t>
            </a:r>
            <a:r>
              <a:rPr lang="en-US" altLang="zh-CN" b="1" dirty="0"/>
              <a:t>Intent</a:t>
            </a:r>
            <a:endParaRPr lang="zh-CN" altLang="zh-CN" dirty="0"/>
          </a:p>
          <a:p>
            <a:pPr marL="0" indent="0">
              <a:buNone/>
            </a:pPr>
            <a:r>
              <a:rPr lang="en-US" altLang="zh-CN" b="1" dirty="0"/>
              <a:t>        </a:t>
            </a:r>
            <a:r>
              <a:rPr lang="en-US" altLang="zh-CN" b="1" dirty="0" err="1"/>
              <a:t>localBroadcastManager.sendBroadcast</a:t>
            </a:r>
            <a:r>
              <a:rPr lang="en-US" altLang="zh-CN" b="1" dirty="0"/>
              <a:t>(intent);</a:t>
            </a:r>
            <a:endParaRPr lang="zh-CN" altLang="zh-CN" dirty="0"/>
          </a:p>
          <a:p>
            <a:pPr marL="0" indent="0">
              <a:buNone/>
            </a:pPr>
            <a:r>
              <a:rPr lang="en-US" altLang="zh-CN"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panose="020B0503020204020204" pitchFamily="34" charset="-122"/>
                <a:ea typeface="Microsoft YaHei" panose="020B0503020204020204" pitchFamily="34" charset="-122"/>
              </a:rPr>
              <a:t>第</a:t>
            </a:r>
            <a:r>
              <a:rPr lang="en-US" altLang="zh-CN" dirty="0">
                <a:latin typeface="Microsoft YaHei" panose="020B0503020204020204" pitchFamily="34" charset="-122"/>
                <a:ea typeface="Microsoft YaHei" panose="020B0503020204020204" pitchFamily="34" charset="-122"/>
              </a:rPr>
              <a:t>4</a:t>
            </a:r>
            <a:r>
              <a:rPr lang="zh-CN" altLang="en-US" dirty="0">
                <a:latin typeface="Microsoft YaHei" panose="020B0503020204020204" pitchFamily="34" charset="-122"/>
                <a:ea typeface="Microsoft YaHei" panose="020B0503020204020204" pitchFamily="34" charset="-122"/>
              </a:rPr>
              <a:t>章 广播机制</a:t>
            </a:r>
            <a:endParaRPr lang="zh-CN" altLang="en-US" dirty="0">
              <a:latin typeface="Microsoft YaHei" panose="020B0503020204020204" pitchFamily="34" charset="-122"/>
              <a:ea typeface="Microsoft YaHei" panose="020B0503020204020204" pitchFamily="34" charset="-122"/>
            </a:endParaRPr>
          </a:p>
        </p:txBody>
      </p:sp>
      <p:sp>
        <p:nvSpPr>
          <p:cNvPr id="14" name="内容占位符 13"/>
          <p:cNvSpPr>
            <a:spLocks noGrp="1"/>
          </p:cNvSpPr>
          <p:nvPr>
            <p:ph idx="1"/>
          </p:nvPr>
        </p:nvSpPr>
        <p:spPr/>
        <p:txBody>
          <a:bodyPr rtlCol="0"/>
          <a:lstStyle/>
          <a:p>
            <a:pPr marL="0" indent="0">
              <a:buNone/>
            </a:pPr>
            <a:r>
              <a:rPr lang="zh-CN" altLang="en-US" dirty="0"/>
              <a:t>本章主要内容：</a:t>
            </a:r>
            <a:endParaRPr lang="en-US" altLang="zh-CN" dirty="0"/>
          </a:p>
          <a:p>
            <a:r>
              <a:rPr lang="zh-CN" altLang="en-US" dirty="0">
                <a:latin typeface="Microsoft YaHei" panose="020B0503020204020204" pitchFamily="34" charset="-122"/>
                <a:ea typeface="Microsoft YaHei" panose="020B0503020204020204" pitchFamily="34" charset="-122"/>
              </a:rPr>
              <a:t>广播机制简介</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使用广播接收器</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广播接收器优先级与有序广播</a:t>
            </a:r>
            <a:endParaRPr lang="zh-CN" altLang="en-US" dirty="0">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293812" y="1676400"/>
            <a:ext cx="10417224" cy="4495800"/>
          </a:xfrm>
        </p:spPr>
        <p:txBody>
          <a:bodyPr/>
          <a:lstStyle/>
          <a:p>
            <a:pPr marL="0" indent="0">
              <a:buNone/>
            </a:pPr>
            <a:r>
              <a:rPr lang="en-US" altLang="zh-CN" b="1" dirty="0"/>
              <a:t> public static class </a:t>
            </a:r>
            <a:r>
              <a:rPr lang="en-US" altLang="zh-CN" b="1" dirty="0" err="1"/>
              <a:t>MyReceiver</a:t>
            </a:r>
            <a:r>
              <a:rPr lang="en-US" altLang="zh-CN" b="1" dirty="0"/>
              <a:t> extends </a:t>
            </a:r>
            <a:r>
              <a:rPr lang="en-US" altLang="zh-CN" b="1" dirty="0" err="1"/>
              <a:t>BroadcastReceiver</a:t>
            </a:r>
            <a:r>
              <a:rPr lang="en-US" altLang="zh-CN" b="1" dirty="0"/>
              <a:t> {</a:t>
            </a:r>
            <a:endParaRPr lang="zh-CN" altLang="zh-CN" dirty="0"/>
          </a:p>
          <a:p>
            <a:pPr marL="0" indent="0">
              <a:buNone/>
            </a:pPr>
            <a:r>
              <a:rPr lang="en-US" altLang="zh-CN" b="1" dirty="0"/>
              <a:t>        public </a:t>
            </a:r>
            <a:r>
              <a:rPr lang="en-US" altLang="zh-CN" b="1" dirty="0" err="1"/>
              <a:t>MyReceiver</a:t>
            </a:r>
            <a:r>
              <a:rPr lang="en-US" altLang="zh-CN" b="1" dirty="0"/>
              <a:t>() { }</a:t>
            </a:r>
            <a:endParaRPr lang="zh-CN" altLang="zh-CN" dirty="0"/>
          </a:p>
          <a:p>
            <a:pPr marL="0" indent="0">
              <a:buNone/>
            </a:pPr>
            <a:r>
              <a:rPr lang="en-US" altLang="zh-CN" b="1" dirty="0"/>
              <a:t>        @Override</a:t>
            </a:r>
            <a:endParaRPr lang="zh-CN" altLang="zh-CN" dirty="0"/>
          </a:p>
          <a:p>
            <a:pPr marL="0" indent="0">
              <a:buNone/>
            </a:pPr>
            <a:r>
              <a:rPr lang="en-US" altLang="zh-CN" b="1" dirty="0"/>
              <a:t>        public void </a:t>
            </a:r>
            <a:r>
              <a:rPr lang="en-US" altLang="zh-CN" b="1" dirty="0" err="1"/>
              <a:t>onReceive</a:t>
            </a:r>
            <a:r>
              <a:rPr lang="en-US" altLang="zh-CN" b="1" dirty="0"/>
              <a:t>(Context </a:t>
            </a:r>
            <a:r>
              <a:rPr lang="en-US" altLang="zh-CN" b="1" dirty="0" err="1"/>
              <a:t>context</a:t>
            </a:r>
            <a:r>
              <a:rPr lang="en-US" altLang="zh-CN" b="1" dirty="0"/>
              <a:t>, Intent intent) {</a:t>
            </a:r>
            <a:endParaRPr lang="zh-CN" altLang="zh-CN" dirty="0"/>
          </a:p>
          <a:p>
            <a:pPr marL="0" indent="0">
              <a:buNone/>
            </a:pPr>
            <a:r>
              <a:rPr lang="en-US" altLang="zh-CN" b="1" dirty="0"/>
              <a:t>            </a:t>
            </a:r>
            <a:r>
              <a:rPr lang="en-US" altLang="zh-CN" b="1" dirty="0" err="1"/>
              <a:t>Toast.makeText</a:t>
            </a:r>
            <a:r>
              <a:rPr lang="en-US" altLang="zh-CN" b="1" dirty="0"/>
              <a:t>(context,"</a:t>
            </a:r>
            <a:r>
              <a:rPr lang="zh-CN" altLang="zh-CN" b="1" dirty="0"/>
              <a:t>收到一个本地广播消息</a:t>
            </a:r>
            <a:r>
              <a:rPr lang="en-US" altLang="zh-CN" b="1" dirty="0"/>
              <a:t>",</a:t>
            </a:r>
            <a:endParaRPr lang="en-US" altLang="zh-CN" b="1" dirty="0"/>
          </a:p>
          <a:p>
            <a:pPr marL="0" indent="0">
              <a:buNone/>
            </a:pPr>
            <a:r>
              <a:rPr lang="en-US" altLang="zh-CN" b="1" dirty="0"/>
              <a:t>                                                </a:t>
            </a:r>
            <a:r>
              <a:rPr lang="en-US" altLang="zh-CN" b="1" dirty="0" err="1"/>
              <a:t>Toast.LENGTH_LONG</a:t>
            </a:r>
            <a:r>
              <a:rPr lang="en-US" altLang="zh-CN" b="1" dirty="0"/>
              <a:t>).show();</a:t>
            </a:r>
            <a:endParaRPr lang="zh-CN" altLang="zh-CN" dirty="0"/>
          </a:p>
          <a:p>
            <a:pPr marL="0" indent="0">
              <a:buNone/>
            </a:pPr>
            <a:r>
              <a:rPr lang="en-US" altLang="zh-CN" b="1" dirty="0"/>
              <a:t>        }</a:t>
            </a:r>
            <a:endParaRPr lang="zh-CN" altLang="zh-CN" dirty="0"/>
          </a:p>
          <a:p>
            <a:pPr marL="0" indent="0">
              <a:buNone/>
            </a:pPr>
            <a:r>
              <a:rPr lang="en-US" altLang="zh-CN" b="1" dirty="0"/>
              <a:t>    }</a:t>
            </a:r>
            <a:endParaRPr lang="zh-CN" altLang="zh-CN" dirty="0"/>
          </a:p>
          <a:p>
            <a:pPr marL="0" indent="0">
              <a:buNone/>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广播接收器优先级与有序广播</a:t>
            </a:r>
            <a:endParaRPr lang="zh-CN" altLang="en-US" dirty="0"/>
          </a:p>
        </p:txBody>
      </p:sp>
      <p:sp>
        <p:nvSpPr>
          <p:cNvPr id="3" name="内容占位符 2"/>
          <p:cNvSpPr>
            <a:spLocks noGrp="1"/>
          </p:cNvSpPr>
          <p:nvPr>
            <p:ph idx="1"/>
          </p:nvPr>
        </p:nvSpPr>
        <p:spPr/>
        <p:txBody>
          <a:bodyPr/>
          <a:lstStyle/>
          <a:p>
            <a:r>
              <a:rPr lang="zh-CN" altLang="zh-CN" dirty="0"/>
              <a:t>在前面的内容中，对同一个广播消息，接收器之间没有先后顺序之分，所有接收器同时接收到广播。</a:t>
            </a:r>
            <a:endParaRPr lang="en-US" altLang="zh-CN" dirty="0"/>
          </a:p>
          <a:p>
            <a:r>
              <a:rPr lang="zh-CN" altLang="zh-CN" dirty="0"/>
              <a:t>在注册广播接收器时，可以为接收器的</a:t>
            </a:r>
            <a:r>
              <a:rPr lang="en-US" altLang="zh-CN" dirty="0" err="1"/>
              <a:t>IntentFilter</a:t>
            </a:r>
            <a:r>
              <a:rPr lang="zh-CN" altLang="zh-CN" dirty="0"/>
              <a:t>设置优先级，优先级越高的接收器先接收到广播。</a:t>
            </a:r>
            <a:endParaRPr lang="en-US" altLang="zh-CN" dirty="0"/>
          </a:p>
          <a:p>
            <a:r>
              <a:rPr lang="zh-CN" altLang="zh-CN" dirty="0"/>
              <a:t>只有等优先级高的接收器处理完广播后，优先级较低的才能接收到广播。</a:t>
            </a:r>
            <a:endParaRPr lang="en-US" altLang="zh-CN" dirty="0"/>
          </a:p>
          <a:p>
            <a:r>
              <a:rPr lang="zh-CN" altLang="zh-CN" dirty="0"/>
              <a:t>在</a:t>
            </a:r>
            <a:r>
              <a:rPr lang="en-US" altLang="zh-CN" dirty="0"/>
              <a:t>AndroidManifest.xml</a:t>
            </a:r>
            <a:r>
              <a:rPr lang="zh-CN" altLang="zh-CN" dirty="0"/>
              <a:t>中静态注册接收器时，可使用</a:t>
            </a:r>
            <a:r>
              <a:rPr lang="en-US" altLang="zh-CN" dirty="0"/>
              <a:t>&lt;intent-filter&gt;</a:t>
            </a:r>
            <a:r>
              <a:rPr lang="zh-CN" altLang="zh-CN" dirty="0"/>
              <a:t>标签的</a:t>
            </a:r>
            <a:r>
              <a:rPr lang="en-US" altLang="zh-CN" dirty="0" err="1"/>
              <a:t>android:priority</a:t>
            </a:r>
            <a:r>
              <a:rPr lang="zh-CN" altLang="zh-CN" dirty="0"/>
              <a:t>属性来设置广播接收器优先级。</a:t>
            </a:r>
            <a:endParaRPr lang="en-US" altLang="zh-CN" dirty="0"/>
          </a:p>
          <a:p>
            <a:r>
              <a:rPr lang="zh-CN" altLang="zh-CN" dirty="0"/>
              <a:t>例如：（实例项目：源代码</a:t>
            </a:r>
            <a:r>
              <a:rPr lang="en-US" altLang="zh-CN" dirty="0"/>
              <a:t>\04\</a:t>
            </a:r>
            <a:r>
              <a:rPr lang="en-US" altLang="zh-CN" dirty="0" err="1"/>
              <a:t>PriorityOrderBroadcast</a:t>
            </a:r>
            <a:r>
              <a:rPr lang="zh-CN"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3813" y="908720"/>
            <a:ext cx="9601200" cy="5263480"/>
          </a:xfrm>
        </p:spPr>
        <p:txBody>
          <a:bodyPr>
            <a:normAutofit fontScale="92500" lnSpcReduction="20000"/>
          </a:bodyPr>
          <a:lstStyle/>
          <a:p>
            <a:pPr marL="0" indent="0">
              <a:buNone/>
            </a:pPr>
            <a:r>
              <a:rPr lang="en-US" altLang="zh-CN" dirty="0"/>
              <a:t>&lt;receiver </a:t>
            </a:r>
            <a:r>
              <a:rPr lang="en-US" altLang="zh-CN" dirty="0" err="1"/>
              <a:t>android:name</a:t>
            </a:r>
            <a:r>
              <a:rPr lang="en-US" altLang="zh-CN" dirty="0"/>
              <a:t>=".MyReceiver1" &gt;</a:t>
            </a:r>
            <a:endParaRPr lang="zh-CN" altLang="zh-CN" dirty="0"/>
          </a:p>
          <a:p>
            <a:pPr marL="0" indent="0">
              <a:buNone/>
            </a:pPr>
            <a:r>
              <a:rPr lang="en-US" altLang="zh-CN" dirty="0"/>
              <a:t>    </a:t>
            </a:r>
            <a:r>
              <a:rPr lang="en-US" altLang="zh-CN" b="1" dirty="0"/>
              <a:t>&lt;intent-filter </a:t>
            </a:r>
            <a:r>
              <a:rPr lang="en-US" altLang="zh-CN" b="1" dirty="0" err="1"/>
              <a:t>android:priority</a:t>
            </a:r>
            <a:r>
              <a:rPr lang="en-US" altLang="zh-CN" b="1" dirty="0"/>
              <a:t>="3"&gt;</a:t>
            </a:r>
            <a:endParaRPr lang="zh-CN" altLang="zh-CN" b="1" dirty="0"/>
          </a:p>
          <a:p>
            <a:pPr marL="0" indent="0">
              <a:buNone/>
            </a:pPr>
            <a:r>
              <a:rPr lang="en-US" altLang="zh-CN" dirty="0"/>
              <a:t>    &lt;action </a:t>
            </a:r>
            <a:r>
              <a:rPr lang="en-US" altLang="zh-CN" dirty="0" err="1"/>
              <a:t>android:name</a:t>
            </a:r>
            <a:r>
              <a:rPr lang="en-US" altLang="zh-CN" dirty="0"/>
              <a:t>=</a:t>
            </a:r>
            <a:endParaRPr lang="en-US" altLang="zh-CN" dirty="0"/>
          </a:p>
          <a:p>
            <a:pPr marL="0" indent="0">
              <a:buNone/>
            </a:pPr>
            <a:r>
              <a:rPr lang="en-US" altLang="zh-CN" dirty="0"/>
              <a:t>                   "</a:t>
            </a:r>
            <a:r>
              <a:rPr lang="en-US" altLang="zh-CN" dirty="0" err="1"/>
              <a:t>com.example.xbg.priorityorderbroadcast.ACTION</a:t>
            </a:r>
            <a:r>
              <a:rPr lang="en-US" altLang="zh-CN" dirty="0"/>
              <a:t>"/&gt;</a:t>
            </a:r>
            <a:endParaRPr lang="zh-CN" altLang="zh-CN" dirty="0"/>
          </a:p>
          <a:p>
            <a:pPr marL="0" indent="0">
              <a:buNone/>
            </a:pPr>
            <a:r>
              <a:rPr lang="en-US" altLang="zh-CN" dirty="0"/>
              <a:t>    &lt;/intent-filter&gt;</a:t>
            </a:r>
            <a:endParaRPr lang="zh-CN" altLang="zh-CN" dirty="0"/>
          </a:p>
          <a:p>
            <a:pPr marL="0" indent="0">
              <a:buNone/>
            </a:pPr>
            <a:r>
              <a:rPr lang="en-US" altLang="zh-CN" dirty="0"/>
              <a:t>&lt;/receiver&gt;</a:t>
            </a:r>
            <a:endParaRPr lang="zh-CN" altLang="zh-CN" dirty="0"/>
          </a:p>
          <a:p>
            <a:pPr marL="0" indent="0">
              <a:buNone/>
            </a:pPr>
            <a:r>
              <a:rPr lang="en-US" altLang="zh-CN" dirty="0"/>
              <a:t>&lt;receiver </a:t>
            </a:r>
            <a:r>
              <a:rPr lang="en-US" altLang="zh-CN" dirty="0" err="1"/>
              <a:t>android:name</a:t>
            </a:r>
            <a:r>
              <a:rPr lang="en-US" altLang="zh-CN" dirty="0"/>
              <a:t>=".MyReceiver2"&gt;</a:t>
            </a:r>
            <a:endParaRPr lang="zh-CN" altLang="zh-CN" dirty="0"/>
          </a:p>
          <a:p>
            <a:pPr marL="0" indent="0">
              <a:buNone/>
            </a:pPr>
            <a:r>
              <a:rPr lang="en-US" altLang="zh-CN" dirty="0"/>
              <a:t>    </a:t>
            </a:r>
            <a:r>
              <a:rPr lang="en-US" altLang="zh-CN" b="1" dirty="0"/>
              <a:t>&lt;intent-filter </a:t>
            </a:r>
            <a:r>
              <a:rPr lang="en-US" altLang="zh-CN" b="1" dirty="0" err="1"/>
              <a:t>android:priority</a:t>
            </a:r>
            <a:r>
              <a:rPr lang="en-US" altLang="zh-CN" b="1" dirty="0"/>
              <a:t>="4"&gt;</a:t>
            </a:r>
            <a:endParaRPr lang="zh-CN" altLang="zh-CN" b="1" dirty="0"/>
          </a:p>
          <a:p>
            <a:pPr marL="0" indent="0">
              <a:buNone/>
            </a:pPr>
            <a:r>
              <a:rPr lang="en-US" altLang="zh-CN" dirty="0"/>
              <a:t>    &lt;action </a:t>
            </a:r>
            <a:r>
              <a:rPr lang="en-US" altLang="zh-CN" dirty="0" err="1"/>
              <a:t>android:name</a:t>
            </a:r>
            <a:r>
              <a:rPr lang="en-US" altLang="zh-CN" dirty="0"/>
              <a:t>=</a:t>
            </a:r>
            <a:endParaRPr lang="en-US" altLang="zh-CN" dirty="0"/>
          </a:p>
          <a:p>
            <a:pPr marL="0" indent="0">
              <a:buNone/>
            </a:pPr>
            <a:r>
              <a:rPr lang="en-US" altLang="zh-CN" dirty="0"/>
              <a:t>                           "</a:t>
            </a:r>
            <a:r>
              <a:rPr lang="en-US" altLang="zh-CN" dirty="0" err="1"/>
              <a:t>com.example.xbg.priorityorderbroadcast.ACTION</a:t>
            </a:r>
            <a:r>
              <a:rPr lang="en-US" altLang="zh-CN" dirty="0"/>
              <a:t>"/&gt;</a:t>
            </a:r>
            <a:endParaRPr lang="zh-CN" altLang="zh-CN" dirty="0"/>
          </a:p>
          <a:p>
            <a:pPr marL="0" indent="0">
              <a:buNone/>
            </a:pPr>
            <a:r>
              <a:rPr lang="en-US" altLang="zh-CN" dirty="0"/>
              <a:t>    &lt;/intent-filter&gt;</a:t>
            </a:r>
            <a:endParaRPr lang="zh-CN" altLang="zh-CN" dirty="0"/>
          </a:p>
          <a:p>
            <a:pPr marL="0" indent="0">
              <a:buNone/>
            </a:pPr>
            <a:r>
              <a:rPr lang="en-US" altLang="zh-CN" dirty="0"/>
              <a:t>&lt;/receiver&gt;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panose="020B0503020204020204" pitchFamily="34" charset="-122"/>
                <a:ea typeface="Microsoft YaHei" panose="020B0503020204020204" pitchFamily="34" charset="-122"/>
              </a:rPr>
              <a:t>第</a:t>
            </a:r>
            <a:r>
              <a:rPr lang="en-US" altLang="zh-CN" dirty="0">
                <a:latin typeface="Microsoft YaHei" panose="020B0503020204020204" pitchFamily="34" charset="-122"/>
                <a:ea typeface="Microsoft YaHei" panose="020B0503020204020204" pitchFamily="34" charset="-122"/>
              </a:rPr>
              <a:t>4</a:t>
            </a:r>
            <a:r>
              <a:rPr lang="zh-CN" altLang="en-US" dirty="0">
                <a:latin typeface="Microsoft YaHei" panose="020B0503020204020204" pitchFamily="34" charset="-122"/>
                <a:ea typeface="Microsoft YaHei" panose="020B0503020204020204" pitchFamily="34" charset="-122"/>
              </a:rPr>
              <a:t>章 广播机制</a:t>
            </a:r>
            <a:endParaRPr lang="zh-CN" altLang="en-US" dirty="0">
              <a:latin typeface="Microsoft YaHei" panose="020B0503020204020204" pitchFamily="34" charset="-122"/>
              <a:ea typeface="Microsoft YaHei" panose="020B0503020204020204" pitchFamily="34" charset="-122"/>
            </a:endParaRPr>
          </a:p>
        </p:txBody>
      </p:sp>
      <p:sp>
        <p:nvSpPr>
          <p:cNvPr id="14" name="内容占位符 13"/>
          <p:cNvSpPr>
            <a:spLocks noGrp="1"/>
          </p:cNvSpPr>
          <p:nvPr>
            <p:ph idx="1"/>
          </p:nvPr>
        </p:nvSpPr>
        <p:spPr/>
        <p:txBody>
          <a:bodyPr rtlCol="0"/>
          <a:lstStyle/>
          <a:p>
            <a:pPr marL="0" indent="0">
              <a:buNone/>
            </a:pPr>
            <a:endParaRPr lang="en-US" altLang="zh-CN" dirty="0"/>
          </a:p>
          <a:p>
            <a:r>
              <a:rPr lang="zh-CN" altLang="en-US" dirty="0">
                <a:latin typeface="Microsoft YaHei" panose="020B0503020204020204" pitchFamily="34" charset="-122"/>
                <a:ea typeface="Microsoft YaHei" panose="020B0503020204020204" pitchFamily="34" charset="-122"/>
              </a:rPr>
              <a:t>什么场景下需要广播？</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谁发送？</a:t>
            </a:r>
            <a:endParaRPr lang="zh-CN" altLang="en-US"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发送什么？</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谁接收？</a:t>
            </a:r>
            <a:endParaRPr lang="zh-CN" altLang="en-US" dirty="0">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广播机制简介</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Android</a:t>
            </a:r>
            <a:r>
              <a:rPr lang="zh-CN" altLang="zh-CN" dirty="0"/>
              <a:t>的广播机制非常灵活。广播可来自于系统，也来自其他应用，甚至于应用内部的其他模块。应用程序可以只对感兴趣的广播进行注册，也只有注册了的广播才可能接收到。</a:t>
            </a:r>
            <a:endParaRPr lang="zh-CN" altLang="zh-CN" dirty="0"/>
          </a:p>
          <a:p>
            <a:r>
              <a:rPr lang="en-US" altLang="zh-CN" dirty="0"/>
              <a:t>Android</a:t>
            </a:r>
            <a:r>
              <a:rPr lang="zh-CN" altLang="zh-CN" dirty="0"/>
              <a:t>中的广播可分为两种类型：标准广播和有序广播。</a:t>
            </a:r>
            <a:endParaRPr lang="zh-CN" altLang="zh-CN" dirty="0"/>
          </a:p>
          <a:p>
            <a:pPr lvl="1"/>
            <a:r>
              <a:rPr lang="zh-CN" altLang="zh-CN" b="1" dirty="0"/>
              <a:t>标准广播</a:t>
            </a:r>
            <a:r>
              <a:rPr lang="zh-CN" altLang="zh-CN" dirty="0"/>
              <a:t>：标准广播在发出后，所有接收器均可接收到广播消息。各个接收器之间没有先后顺序之分。标准广播发出后，不可能被中断。</a:t>
            </a:r>
            <a:endParaRPr lang="zh-CN" altLang="zh-CN" dirty="0"/>
          </a:p>
          <a:p>
            <a:pPr lvl="1"/>
            <a:r>
              <a:rPr lang="zh-CN" altLang="zh-CN" b="1" dirty="0"/>
              <a:t>有序广播</a:t>
            </a:r>
            <a:r>
              <a:rPr lang="zh-CN" altLang="zh-CN" dirty="0"/>
              <a:t>：有序广播在发出后，同一时间只有</a:t>
            </a:r>
            <a:r>
              <a:rPr lang="zh-CN" altLang="zh-CN" dirty="0">
                <a:highlight>
                  <a:srgbClr val="FFFF00"/>
                </a:highlight>
              </a:rPr>
              <a:t>优先级较高</a:t>
            </a:r>
            <a:r>
              <a:rPr lang="zh-CN" altLang="zh-CN" dirty="0"/>
              <a:t>的一个接收器接收到广播消息。只有在优先级较高的接收器处理完广播消息后，广播才能继续向优先级较低的接收器继续传递。在当前接收器中，</a:t>
            </a:r>
            <a:r>
              <a:rPr lang="zh-CN" altLang="zh-CN" dirty="0">
                <a:highlight>
                  <a:srgbClr val="FFFF00"/>
                </a:highlight>
              </a:rPr>
              <a:t>可中断广播</a:t>
            </a:r>
            <a:r>
              <a:rPr lang="zh-CN" altLang="zh-CN" dirty="0"/>
              <a:t>，使后继接收器无法收到广播消息。</a:t>
            </a:r>
            <a:endParaRPr lang="zh-CN" altLang="zh-CN" dirty="0"/>
          </a:p>
          <a:p>
            <a:r>
              <a:rPr lang="en-US" altLang="zh-CN" dirty="0"/>
              <a:t>Android</a:t>
            </a:r>
            <a:r>
              <a:rPr lang="zh-CN" altLang="zh-CN" dirty="0"/>
              <a:t>提供了一套完整的</a:t>
            </a:r>
            <a:r>
              <a:rPr lang="en-US" altLang="zh-CN" dirty="0"/>
              <a:t>API</a:t>
            </a:r>
            <a:r>
              <a:rPr lang="zh-CN" altLang="zh-CN" dirty="0"/>
              <a:t>用于发送和接收广播。发送广播时，可类似于</a:t>
            </a:r>
            <a:r>
              <a:rPr lang="en-US" altLang="zh-CN" dirty="0"/>
              <a:t>Activity</a:t>
            </a:r>
            <a:r>
              <a:rPr lang="zh-CN" altLang="zh-CN" dirty="0"/>
              <a:t>使用</a:t>
            </a:r>
            <a:r>
              <a:rPr lang="en-US" altLang="zh-CN" dirty="0"/>
              <a:t>Intent</a:t>
            </a:r>
            <a:r>
              <a:rPr lang="zh-CN" altLang="zh-CN" dirty="0"/>
              <a:t>对象来传递数据。接收广播使用广播接收器（</a:t>
            </a:r>
            <a:r>
              <a:rPr lang="en-US" altLang="zh-CN" dirty="0" err="1"/>
              <a:t>BroadcastReceiver</a:t>
            </a:r>
            <a:r>
              <a:rPr lang="zh-CN"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panose="020B0503020204020204" pitchFamily="34" charset="-122"/>
                <a:ea typeface="Microsoft YaHei" panose="020B0503020204020204" pitchFamily="34" charset="-122"/>
              </a:rPr>
              <a:t>第</a:t>
            </a:r>
            <a:r>
              <a:rPr lang="en-US" altLang="zh-CN" dirty="0">
                <a:latin typeface="Microsoft YaHei" panose="020B0503020204020204" pitchFamily="34" charset="-122"/>
                <a:ea typeface="Microsoft YaHei" panose="020B0503020204020204" pitchFamily="34" charset="-122"/>
              </a:rPr>
              <a:t>4</a:t>
            </a:r>
            <a:r>
              <a:rPr lang="zh-CN" altLang="en-US" dirty="0">
                <a:latin typeface="Microsoft YaHei" panose="020B0503020204020204" pitchFamily="34" charset="-122"/>
                <a:ea typeface="Microsoft YaHei" panose="020B0503020204020204" pitchFamily="34" charset="-122"/>
              </a:rPr>
              <a:t>章 广播机制</a:t>
            </a:r>
            <a:endParaRPr lang="zh-CN" altLang="en-US" dirty="0">
              <a:latin typeface="Microsoft YaHei" panose="020B0503020204020204" pitchFamily="34" charset="-122"/>
              <a:ea typeface="Microsoft YaHei" panose="020B0503020204020204" pitchFamily="34" charset="-122"/>
            </a:endParaRPr>
          </a:p>
        </p:txBody>
      </p:sp>
      <p:sp>
        <p:nvSpPr>
          <p:cNvPr id="14" name="内容占位符 13"/>
          <p:cNvSpPr>
            <a:spLocks noGrp="1"/>
          </p:cNvSpPr>
          <p:nvPr>
            <p:ph idx="1"/>
          </p:nvPr>
        </p:nvSpPr>
        <p:spPr/>
        <p:txBody>
          <a:bodyPr rtlCol="0"/>
          <a:lstStyle/>
          <a:p>
            <a:pPr marL="0" indent="0">
              <a:buNone/>
            </a:pPr>
            <a:r>
              <a:rPr lang="zh-CN" altLang="en-US" dirty="0"/>
              <a:t>本章主要内容：</a:t>
            </a:r>
            <a:endParaRPr lang="en-US" altLang="zh-CN" dirty="0"/>
          </a:p>
          <a:p>
            <a:r>
              <a:rPr lang="zh-CN" altLang="en-US" dirty="0">
                <a:latin typeface="Microsoft YaHei" panose="020B0503020204020204" pitchFamily="34" charset="-122"/>
                <a:ea typeface="Microsoft YaHei" panose="020B0503020204020204" pitchFamily="34" charset="-122"/>
              </a:rPr>
              <a:t>广播机制简介</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使用广播接收器</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广播接收器优先级与有序广播</a:t>
            </a:r>
            <a:endParaRPr lang="zh-CN" altLang="en-US" dirty="0">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4.2	</a:t>
            </a:r>
            <a:r>
              <a:rPr lang="zh-CN" altLang="en-US" dirty="0"/>
              <a:t>使用广播接收器</a:t>
            </a:r>
            <a:endParaRPr lang="zh-CN" altLang="en-US" dirty="0">
              <a:latin typeface="Microsoft YaHei" panose="020B0503020204020204" pitchFamily="34" charset="-122"/>
              <a:ea typeface="Microsoft YaHei" panose="020B0503020204020204" pitchFamily="34" charset="-122"/>
            </a:endParaRPr>
          </a:p>
        </p:txBody>
      </p:sp>
      <p:sp>
        <p:nvSpPr>
          <p:cNvPr id="14" name="内容占位符 13"/>
          <p:cNvSpPr>
            <a:spLocks noGrp="1"/>
          </p:cNvSpPr>
          <p:nvPr>
            <p:ph idx="1"/>
          </p:nvPr>
        </p:nvSpPr>
        <p:spPr/>
        <p:txBody>
          <a:bodyPr rtlCol="0"/>
          <a:lstStyle/>
          <a:p>
            <a:pPr marL="0" indent="0">
              <a:buNone/>
            </a:pPr>
            <a:r>
              <a:rPr lang="en-US" altLang="zh-CN" dirty="0"/>
              <a:t>        Android</a:t>
            </a:r>
            <a:r>
              <a:rPr lang="zh-CN" altLang="zh-CN" dirty="0"/>
              <a:t>提供了一个</a:t>
            </a:r>
            <a:r>
              <a:rPr lang="en-US" altLang="zh-CN" dirty="0" err="1"/>
              <a:t>BroadcastReceiver</a:t>
            </a:r>
            <a:r>
              <a:rPr lang="zh-CN" altLang="zh-CN" dirty="0"/>
              <a:t>类，通过开展该类，并重写</a:t>
            </a:r>
            <a:r>
              <a:rPr lang="en-US" altLang="zh-CN" dirty="0" err="1"/>
              <a:t>onReceive</a:t>
            </a:r>
            <a:r>
              <a:rPr lang="en-US" altLang="zh-CN" dirty="0"/>
              <a:t>()</a:t>
            </a:r>
            <a:r>
              <a:rPr lang="zh-CN" altLang="zh-CN" dirty="0"/>
              <a:t>方法，即可创建一个广播接收器。接收到广播消息时，</a:t>
            </a:r>
            <a:r>
              <a:rPr lang="en-US" altLang="zh-CN" dirty="0" err="1"/>
              <a:t>onReceive</a:t>
            </a:r>
            <a:r>
              <a:rPr lang="en-US" altLang="zh-CN" dirty="0"/>
              <a:t>()</a:t>
            </a:r>
            <a:r>
              <a:rPr lang="zh-CN" altLang="zh-CN" dirty="0"/>
              <a:t>方法被执行。</a:t>
            </a:r>
            <a:endParaRPr lang="en-US" altLang="zh-CN" dirty="0"/>
          </a:p>
          <a:p>
            <a:pPr marL="0" indent="0">
              <a:buNone/>
            </a:pPr>
            <a:r>
              <a:rPr lang="zh-CN" altLang="en-US" dirty="0"/>
              <a:t>本节主要内容：</a:t>
            </a:r>
            <a:endParaRPr lang="zh-CN" altLang="en-US" dirty="0"/>
          </a:p>
          <a:p>
            <a:pPr marL="457200" indent="-457200">
              <a:buFont typeface="+mj-lt"/>
              <a:buAutoNum type="arabicPeriod"/>
            </a:pPr>
            <a:r>
              <a:rPr lang="zh-CN" altLang="en-US" dirty="0"/>
              <a:t>静态注册广播接收器</a:t>
            </a:r>
            <a:endParaRPr lang="en-US" altLang="zh-CN" dirty="0"/>
          </a:p>
          <a:p>
            <a:pPr marL="457200" indent="-457200">
              <a:buFont typeface="+mj-lt"/>
              <a:buAutoNum type="arabicPeriod"/>
            </a:pPr>
            <a:r>
              <a:rPr lang="zh-CN" altLang="en-US" dirty="0"/>
              <a:t>动态注册和注销广播接收器</a:t>
            </a:r>
            <a:endParaRPr lang="en-US" altLang="zh-CN" dirty="0"/>
          </a:p>
          <a:p>
            <a:pPr marL="457200" indent="-457200">
              <a:buFont typeface="+mj-lt"/>
              <a:buAutoNum type="arabicPeriod"/>
            </a:pPr>
            <a:r>
              <a:rPr lang="zh-CN" altLang="en-US" dirty="0"/>
              <a:t>接收系统广播</a:t>
            </a:r>
            <a:endParaRPr lang="en-US" altLang="zh-CN" dirty="0"/>
          </a:p>
          <a:p>
            <a:pPr marL="457200" indent="-457200">
              <a:buFont typeface="+mj-lt"/>
              <a:buAutoNum type="arabicPeriod"/>
            </a:pPr>
            <a:r>
              <a:rPr lang="zh-CN" altLang="en-US" dirty="0"/>
              <a:t>发送本地广播</a:t>
            </a:r>
            <a:endParaRPr lang="zh-CN" altLang="en-US" dirty="0">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静态注册广播接收器</a:t>
            </a:r>
            <a:endParaRPr lang="zh-CN" altLang="en-US" dirty="0"/>
          </a:p>
        </p:txBody>
      </p:sp>
      <p:sp>
        <p:nvSpPr>
          <p:cNvPr id="3" name="内容占位符 2"/>
          <p:cNvSpPr>
            <a:spLocks noGrp="1"/>
          </p:cNvSpPr>
          <p:nvPr>
            <p:ph idx="1"/>
          </p:nvPr>
        </p:nvSpPr>
        <p:spPr>
          <a:xfrm>
            <a:off x="1293813" y="1676400"/>
            <a:ext cx="6024735" cy="4495800"/>
          </a:xfrm>
        </p:spPr>
        <p:txBody>
          <a:bodyPr/>
          <a:lstStyle/>
          <a:p>
            <a:r>
              <a:rPr lang="zh-CN" altLang="zh-CN" dirty="0"/>
              <a:t>通过创建</a:t>
            </a:r>
            <a:r>
              <a:rPr lang="en-US" altLang="zh-CN" dirty="0" err="1"/>
              <a:t>BroadcastReceiver</a:t>
            </a:r>
            <a:r>
              <a:rPr lang="zh-CN" altLang="zh-CN" dirty="0"/>
              <a:t>的子类实现一个广播接收器后，首先需要对广播接收器进行注册。只有经过了注册的广播接收器才能接收到广播消息。静态注册是指在应用程序的清单文件</a:t>
            </a:r>
            <a:r>
              <a:rPr lang="en-US" altLang="zh-CN" dirty="0"/>
              <a:t>AndroidManifest.xml</a:t>
            </a:r>
            <a:r>
              <a:rPr lang="zh-CN" altLang="zh-CN" dirty="0"/>
              <a:t>中添加广播接收器的注册信息。</a:t>
            </a:r>
            <a:endParaRPr lang="zh-CN" altLang="zh-CN" dirty="0"/>
          </a:p>
          <a:p>
            <a:r>
              <a:rPr lang="zh-CN" altLang="zh-CN" dirty="0"/>
              <a:t>下面的实例通过静态注册的方式来使用广播接收器，具体操作步骤如下：（实例项目：源代码</a:t>
            </a:r>
            <a:r>
              <a:rPr lang="en-US" altLang="zh-CN" dirty="0"/>
              <a:t>\04\</a:t>
            </a:r>
            <a:r>
              <a:rPr lang="en-US" altLang="zh-CN" dirty="0" err="1"/>
              <a:t>LearnBroadcastReceiver</a:t>
            </a:r>
            <a:r>
              <a:rPr lang="zh-CN" altLang="zh-CN" dirty="0"/>
              <a:t>）</a:t>
            </a:r>
            <a:endParaRPr lang="zh-CN" altLang="en-US" dirty="0"/>
          </a:p>
        </p:txBody>
      </p:sp>
      <p:pic>
        <p:nvPicPr>
          <p:cNvPr id="4" name="图片 3"/>
          <p:cNvPicPr>
            <a:picLocks noChangeAspect="1"/>
          </p:cNvPicPr>
          <p:nvPr/>
        </p:nvPicPr>
        <p:blipFill>
          <a:blip r:embed="rId1"/>
          <a:stretch>
            <a:fillRect/>
          </a:stretch>
        </p:blipFill>
        <p:spPr>
          <a:xfrm>
            <a:off x="7942684" y="1541140"/>
            <a:ext cx="2952328" cy="51062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编写</a:t>
            </a:r>
            <a:r>
              <a:rPr lang="en-US" altLang="zh-CN" dirty="0"/>
              <a:t>MyReceiver.java</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package </a:t>
            </a:r>
            <a:r>
              <a:rPr lang="en-US" altLang="zh-CN" dirty="0" err="1"/>
              <a:t>com.example.xbg.learnbroadcastreceiver</a:t>
            </a:r>
            <a:r>
              <a:rPr lang="en-US" altLang="zh-CN" dirty="0"/>
              <a:t>;</a:t>
            </a:r>
            <a:endParaRPr lang="en-US" altLang="zh-CN" dirty="0"/>
          </a:p>
          <a:p>
            <a:pPr marL="0" indent="0">
              <a:buNone/>
            </a:pPr>
            <a:r>
              <a:rPr lang="en-US" altLang="zh-CN" dirty="0"/>
              <a:t>import </a:t>
            </a:r>
            <a:r>
              <a:rPr lang="en-US" altLang="zh-CN" dirty="0" err="1"/>
              <a:t>android.content.BroadcastReceiver</a:t>
            </a:r>
            <a:r>
              <a:rPr lang="en-US" altLang="zh-CN" dirty="0"/>
              <a:t>;</a:t>
            </a:r>
            <a:endParaRPr lang="en-US" altLang="zh-CN" dirty="0"/>
          </a:p>
          <a:p>
            <a:pPr marL="0" indent="0">
              <a:buNone/>
            </a:pPr>
            <a:r>
              <a:rPr lang="en-US" altLang="zh-CN" dirty="0"/>
              <a:t>……</a:t>
            </a:r>
            <a:endParaRPr lang="en-US" altLang="zh-CN" dirty="0"/>
          </a:p>
          <a:p>
            <a:pPr marL="0" indent="0">
              <a:buNone/>
            </a:pPr>
            <a:r>
              <a:rPr lang="en-US" altLang="zh-CN" dirty="0"/>
              <a:t>public class </a:t>
            </a:r>
            <a:r>
              <a:rPr lang="en-US" altLang="zh-CN" dirty="0" err="1"/>
              <a:t>MyReceiver</a:t>
            </a:r>
            <a:r>
              <a:rPr lang="en-US" altLang="zh-CN" dirty="0"/>
              <a:t> extends </a:t>
            </a:r>
            <a:r>
              <a:rPr lang="en-US" altLang="zh-CN" dirty="0" err="1"/>
              <a:t>BroadcastReceiver</a:t>
            </a:r>
            <a:r>
              <a:rPr lang="en-US" altLang="zh-CN" dirty="0"/>
              <a:t> {</a:t>
            </a:r>
            <a:endParaRPr lang="en-US" altLang="zh-CN" dirty="0"/>
          </a:p>
          <a:p>
            <a:pPr marL="0" indent="0">
              <a:buNone/>
            </a:pPr>
            <a:r>
              <a:rPr lang="en-US" altLang="zh-CN" dirty="0"/>
              <a:t>    public </a:t>
            </a:r>
            <a:r>
              <a:rPr lang="en-US" altLang="zh-CN" dirty="0" err="1"/>
              <a:t>MyReceiver</a:t>
            </a:r>
            <a:r>
              <a:rPr lang="en-US" altLang="zh-CN" dirty="0"/>
              <a:t>() {</a:t>
            </a:r>
            <a:endParaRPr lang="en-US" altLang="zh-CN" dirty="0"/>
          </a:p>
          <a:p>
            <a:pPr marL="0" indent="0">
              <a:buNone/>
            </a:pPr>
            <a:r>
              <a:rPr lang="en-US" altLang="zh-CN" dirty="0"/>
              <a:t>    }</a:t>
            </a:r>
            <a:endParaRPr lang="en-US" altLang="zh-CN" dirty="0"/>
          </a:p>
          <a:p>
            <a:pPr marL="0" indent="0">
              <a:buNone/>
            </a:pPr>
            <a:r>
              <a:rPr lang="en-US" altLang="zh-CN" dirty="0"/>
              <a:t>    @Override</a:t>
            </a:r>
            <a:endParaRPr lang="en-US" altLang="zh-CN" dirty="0"/>
          </a:p>
          <a:p>
            <a:pPr marL="0" indent="0">
              <a:buNone/>
            </a:pPr>
            <a:r>
              <a:rPr lang="en-US" altLang="zh-CN" dirty="0"/>
              <a:t>    public void </a:t>
            </a:r>
            <a:r>
              <a:rPr lang="en-US" altLang="zh-CN" dirty="0" err="1">
                <a:highlight>
                  <a:srgbClr val="FFFF00"/>
                </a:highlight>
              </a:rPr>
              <a:t>onReceive</a:t>
            </a:r>
            <a:r>
              <a:rPr lang="en-US" altLang="zh-CN" dirty="0"/>
              <a:t>(Context </a:t>
            </a:r>
            <a:r>
              <a:rPr lang="en-US" altLang="zh-CN" dirty="0" err="1"/>
              <a:t>context</a:t>
            </a:r>
            <a:r>
              <a:rPr lang="en-US" altLang="zh-CN" dirty="0"/>
              <a:t>, Intent intent) {</a:t>
            </a:r>
            <a:endParaRPr lang="en-US" altLang="zh-CN" dirty="0"/>
          </a:p>
          <a:p>
            <a:pPr marL="0" indent="0">
              <a:buNone/>
            </a:pPr>
            <a:r>
              <a:rPr lang="en-US" altLang="zh-CN" dirty="0"/>
              <a:t>         </a:t>
            </a:r>
            <a:r>
              <a:rPr lang="en-US" altLang="zh-CN" dirty="0" err="1"/>
              <a:t>Toast.makeText</a:t>
            </a:r>
            <a:r>
              <a:rPr lang="en-US" altLang="zh-CN" dirty="0"/>
              <a:t>(context,"</a:t>
            </a:r>
            <a:r>
              <a:rPr lang="zh-CN" altLang="en-US" dirty="0"/>
              <a:t>收到一个广播消息</a:t>
            </a:r>
            <a:r>
              <a:rPr lang="en-US" altLang="zh-CN" dirty="0"/>
              <a:t>",</a:t>
            </a:r>
            <a:r>
              <a:rPr lang="en-US" altLang="zh-CN" dirty="0" err="1"/>
              <a:t>Toast.LENGTH_LONG</a:t>
            </a:r>
            <a:r>
              <a:rPr lang="en-US" altLang="zh-CN" dirty="0"/>
              <a:t>).show();</a:t>
            </a:r>
            <a:endParaRPr lang="en-US" altLang="zh-CN" dirty="0"/>
          </a:p>
          <a:p>
            <a:pPr marL="0" indent="0">
              <a:buNone/>
            </a:pPr>
            <a:r>
              <a:rPr lang="en-US" altLang="zh-CN" dirty="0"/>
              <a:t>    }</a:t>
            </a:r>
            <a:endParaRPr lang="en-US" altLang="zh-CN" dirty="0"/>
          </a:p>
          <a:p>
            <a:pPr marL="0" indent="0">
              <a:buNone/>
            </a:pPr>
            <a:r>
              <a:rPr lang="en-US" altLang="zh-CN" dirty="0"/>
              <a:t>}</a:t>
            </a:r>
            <a:endParaRPr lang="en-US"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实现用于发送广播消息的</a:t>
            </a:r>
            <a:r>
              <a:rPr lang="en-US" altLang="zh-CN" dirty="0" err="1"/>
              <a:t>sendMsg</a:t>
            </a:r>
            <a:r>
              <a:rPr lang="en-US" altLang="zh-CN" dirty="0"/>
              <a:t>()</a:t>
            </a:r>
            <a:r>
              <a:rPr lang="zh-CN" altLang="zh-CN" dirty="0"/>
              <a:t>方法</a:t>
            </a:r>
            <a:endParaRPr lang="zh-CN" altLang="en-US" dirty="0"/>
          </a:p>
        </p:txBody>
      </p:sp>
      <p:sp>
        <p:nvSpPr>
          <p:cNvPr id="3" name="内容占位符 2"/>
          <p:cNvSpPr>
            <a:spLocks noGrp="1"/>
          </p:cNvSpPr>
          <p:nvPr>
            <p:ph idx="1"/>
          </p:nvPr>
        </p:nvSpPr>
        <p:spPr>
          <a:xfrm>
            <a:off x="1293813" y="1676400"/>
            <a:ext cx="9601200" cy="4920952"/>
          </a:xfrm>
        </p:spPr>
        <p:txBody>
          <a:bodyPr>
            <a:normAutofit fontScale="85000" lnSpcReduction="20000"/>
          </a:bodyPr>
          <a:lstStyle/>
          <a:p>
            <a:pPr marL="0" indent="0">
              <a:buNone/>
            </a:pPr>
            <a:r>
              <a:rPr lang="en-US" altLang="zh-CN" dirty="0"/>
              <a:t>package </a:t>
            </a:r>
            <a:r>
              <a:rPr lang="en-US" altLang="zh-CN" dirty="0" err="1"/>
              <a:t>com.example.xbg.learnbroadcastreceiver</a:t>
            </a:r>
            <a:r>
              <a:rPr lang="en-US" altLang="zh-CN" dirty="0"/>
              <a:t>;</a:t>
            </a:r>
            <a:endParaRPr lang="zh-CN" altLang="zh-CN" dirty="0"/>
          </a:p>
          <a:p>
            <a:pPr marL="0" indent="0">
              <a:buNone/>
            </a:pPr>
            <a:r>
              <a:rPr lang="en-US" altLang="zh-CN" dirty="0"/>
              <a:t>……</a:t>
            </a:r>
            <a:endParaRPr lang="en-US" altLang="zh-CN" dirty="0"/>
          </a:p>
          <a:p>
            <a:pPr marL="0" indent="0">
              <a:buNone/>
            </a:pPr>
            <a:r>
              <a:rPr lang="en-US" altLang="zh-CN" dirty="0"/>
              <a:t>public class </a:t>
            </a:r>
            <a:r>
              <a:rPr lang="en-US" altLang="zh-CN" dirty="0" err="1"/>
              <a:t>MainActivity</a:t>
            </a:r>
            <a:r>
              <a:rPr lang="en-US" altLang="zh-CN" dirty="0"/>
              <a:t> extends </a:t>
            </a:r>
            <a:r>
              <a:rPr lang="en-US" altLang="zh-CN" dirty="0" err="1"/>
              <a:t>AppCompatActivity</a:t>
            </a:r>
            <a:r>
              <a:rPr lang="en-US" altLang="zh-CN" dirty="0"/>
              <a:t> {</a:t>
            </a:r>
            <a:endParaRPr lang="zh-CN" altLang="zh-CN" dirty="0"/>
          </a:p>
          <a:p>
            <a:pPr marL="0" indent="0">
              <a:buNone/>
            </a:pPr>
            <a:r>
              <a:rPr lang="en-US" altLang="zh-CN" dirty="0"/>
              <a:t>    @Override</a:t>
            </a:r>
            <a:endParaRPr lang="zh-CN" altLang="zh-CN" dirty="0"/>
          </a:p>
          <a:p>
            <a:pPr marL="0" indent="0">
              <a:buNone/>
            </a:pPr>
            <a:r>
              <a:rPr lang="en-US" altLang="zh-CN" dirty="0"/>
              <a:t>    protected void </a:t>
            </a:r>
            <a:r>
              <a:rPr lang="en-US" altLang="zh-CN" dirty="0" err="1"/>
              <a:t>onCreate</a:t>
            </a:r>
            <a:r>
              <a:rPr lang="en-US" altLang="zh-CN" dirty="0"/>
              <a:t>(Bundle </a:t>
            </a:r>
            <a:r>
              <a:rPr lang="en-US" altLang="zh-CN" dirty="0" err="1"/>
              <a:t>savedInstanceState</a:t>
            </a:r>
            <a:r>
              <a:rPr lang="en-US" altLang="zh-CN" dirty="0"/>
              <a:t>) {</a:t>
            </a:r>
            <a:endParaRPr lang="zh-CN" altLang="zh-CN" dirty="0"/>
          </a:p>
          <a:p>
            <a:pPr marL="0" indent="0">
              <a:buNone/>
            </a:pPr>
            <a:r>
              <a:rPr lang="en-US" altLang="zh-CN" dirty="0"/>
              <a:t>        </a:t>
            </a:r>
            <a:r>
              <a:rPr lang="en-US" altLang="zh-CN" dirty="0" err="1"/>
              <a:t>super.onCreate</a:t>
            </a:r>
            <a:r>
              <a:rPr lang="en-US" altLang="zh-CN" dirty="0"/>
              <a:t>(</a:t>
            </a:r>
            <a:r>
              <a:rPr lang="en-US" altLang="zh-CN" dirty="0" err="1"/>
              <a:t>savedInstanceState</a:t>
            </a:r>
            <a:r>
              <a:rPr lang="en-US" altLang="zh-CN" dirty="0"/>
              <a:t>);</a:t>
            </a:r>
            <a:endParaRPr lang="zh-CN" altLang="zh-CN" dirty="0"/>
          </a:p>
          <a:p>
            <a:pPr marL="0" indent="0">
              <a:buNone/>
            </a:pPr>
            <a:r>
              <a:rPr lang="en-US" altLang="zh-CN" dirty="0"/>
              <a:t>        </a:t>
            </a:r>
            <a:r>
              <a:rPr lang="en-US" altLang="zh-CN" dirty="0" err="1"/>
              <a:t>setContentView</a:t>
            </a:r>
            <a:r>
              <a:rPr lang="en-US" altLang="zh-CN" dirty="0"/>
              <a:t>(</a:t>
            </a:r>
            <a:r>
              <a:rPr lang="en-US" altLang="zh-CN" dirty="0" err="1"/>
              <a:t>R.layout.activity_main</a:t>
            </a:r>
            <a:r>
              <a:rPr lang="en-US" altLang="zh-CN" dirty="0"/>
              <a:t>);</a:t>
            </a:r>
            <a:endParaRPr lang="zh-CN" altLang="zh-CN" dirty="0"/>
          </a:p>
          <a:p>
            <a:pPr marL="0" indent="0">
              <a:buNone/>
            </a:pPr>
            <a:r>
              <a:rPr lang="en-US" altLang="zh-CN" dirty="0"/>
              <a:t>    }</a:t>
            </a:r>
            <a:endParaRPr lang="zh-CN" altLang="zh-CN" dirty="0"/>
          </a:p>
          <a:p>
            <a:pPr marL="0" indent="0">
              <a:buNone/>
            </a:pPr>
            <a:r>
              <a:rPr lang="en-US" altLang="zh-CN" b="1" dirty="0"/>
              <a:t>    public void </a:t>
            </a:r>
            <a:r>
              <a:rPr lang="en-US" altLang="zh-CN" b="1" dirty="0" err="1"/>
              <a:t>sendMsg</a:t>
            </a:r>
            <a:r>
              <a:rPr lang="en-US" altLang="zh-CN" b="1" dirty="0"/>
              <a:t>(View view){</a:t>
            </a:r>
            <a:endParaRPr lang="zh-CN" altLang="zh-CN" dirty="0"/>
          </a:p>
          <a:p>
            <a:pPr marL="0" indent="0">
              <a:buNone/>
            </a:pPr>
            <a:r>
              <a:rPr lang="en-US" altLang="zh-CN" b="1" dirty="0"/>
              <a:t>        </a:t>
            </a:r>
            <a:r>
              <a:rPr lang="en-US" altLang="zh-CN" b="1" dirty="0" err="1">
                <a:highlight>
                  <a:srgbClr val="FFFF00"/>
                </a:highlight>
              </a:rPr>
              <a:t>sendBroadcast</a:t>
            </a:r>
            <a:r>
              <a:rPr lang="en-US" altLang="zh-CN" b="1" dirty="0"/>
              <a:t>(new Intent(</a:t>
            </a:r>
            <a:r>
              <a:rPr lang="en-US" altLang="zh-CN" b="1" dirty="0" err="1"/>
              <a:t>this,MyReceiver.class</a:t>
            </a:r>
            <a:r>
              <a:rPr lang="en-US" altLang="zh-CN" b="1" dirty="0"/>
              <a:t>));</a:t>
            </a:r>
            <a:endParaRPr lang="zh-CN" altLang="zh-CN" dirty="0"/>
          </a:p>
          <a:p>
            <a:pPr marL="0" indent="0">
              <a:buNone/>
            </a:pPr>
            <a:r>
              <a:rPr lang="en-US" altLang="zh-CN" b="1" dirty="0"/>
              <a:t>    }</a:t>
            </a:r>
            <a:endParaRPr lang="zh-CN" altLang="zh-CN" dirty="0"/>
          </a:p>
          <a:p>
            <a:pPr marL="0" indent="0">
              <a:buNone/>
            </a:pP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静谧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静谧自然演示文稿（宽屏）</Template>
  <TotalTime>0</TotalTime>
  <Words>5900</Words>
  <Application>WPS 文字</Application>
  <PresentationFormat>自定义</PresentationFormat>
  <Paragraphs>208</Paragraphs>
  <Slides>22</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22</vt:i4>
      </vt:variant>
    </vt:vector>
  </HeadingPairs>
  <TitlesOfParts>
    <vt:vector size="39" baseType="lpstr">
      <vt:lpstr>Arial</vt:lpstr>
      <vt:lpstr>方正书宋_GBK</vt:lpstr>
      <vt:lpstr>Wingdings</vt:lpstr>
      <vt:lpstr>微软雅黑</vt:lpstr>
      <vt:lpstr>汉仪旗黑</vt:lpstr>
      <vt:lpstr>Euphemia</vt:lpstr>
      <vt:lpstr>苹方-简</vt:lpstr>
      <vt:lpstr>Microsoft YaHei</vt:lpstr>
      <vt:lpstr>宋体</vt:lpstr>
      <vt:lpstr>Arial Unicode MS</vt:lpstr>
      <vt:lpstr>汉仪书宋二KW</vt:lpstr>
      <vt:lpstr>静谧 16x9</vt:lpstr>
      <vt:lpstr>Photoshop.Image.9</vt:lpstr>
      <vt:lpstr>Photoshop.Image.9</vt:lpstr>
      <vt:lpstr>Photoshop.Image.9</vt:lpstr>
      <vt:lpstr>Photoshop.Image.9</vt:lpstr>
      <vt:lpstr>Photoshop.Image.9</vt:lpstr>
      <vt:lpstr>Android移动应用开发基础教程</vt:lpstr>
      <vt:lpstr>第4章 广播机制</vt:lpstr>
      <vt:lpstr>第4章 广播机制</vt:lpstr>
      <vt:lpstr>4.1	广播机制简介</vt:lpstr>
      <vt:lpstr>第4章 广播机制</vt:lpstr>
      <vt:lpstr>4.2	使用广播接收器</vt:lpstr>
      <vt:lpstr>4.2.1 静态注册广播接收器</vt:lpstr>
      <vt:lpstr>编写MyReceiver.java</vt:lpstr>
      <vt:lpstr>实现用于发送广播消息的sendMsg()方法</vt:lpstr>
      <vt:lpstr>4.2.2 动态注册和注销广播接收器</vt:lpstr>
      <vt:lpstr>编写MyReceiver2.java代码，实现广播接收器</vt:lpstr>
      <vt:lpstr>实现注册广播接收器、注销广播接收器和发送广播消息的方法</vt:lpstr>
      <vt:lpstr>PowerPoint 演示文稿</vt:lpstr>
      <vt:lpstr>4.2.3 接收系统广播</vt:lpstr>
      <vt:lpstr>在AndroidManifest.xml文件中注册接收器</vt:lpstr>
      <vt:lpstr>自定义的广播接收器类SysReceiver</vt:lpstr>
      <vt:lpstr>4.2.4 发送本地广播</vt:lpstr>
      <vt:lpstr>PowerPoint 演示文稿</vt:lpstr>
      <vt:lpstr>PowerPoint 演示文稿</vt:lpstr>
      <vt:lpstr>PowerPoint 演示文稿</vt:lpstr>
      <vt:lpstr>4.3	广播接收器优先级与有序广播</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xbg</dc:creator>
  <cp:lastModifiedBy>gexin_mac</cp:lastModifiedBy>
  <cp:revision>23</cp:revision>
  <dcterms:created xsi:type="dcterms:W3CDTF">2021-01-11T02:53:23Z</dcterms:created>
  <dcterms:modified xsi:type="dcterms:W3CDTF">2021-01-11T02:53:23Z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2052-3.1.1.4956</vt:lpwstr>
  </property>
</Properties>
</file>