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6"/>
  </p:handoutMasterIdLst>
  <p:sldIdLst>
    <p:sldId id="257" r:id="rId3"/>
    <p:sldId id="272" r:id="rId5"/>
    <p:sldId id="305" r:id="rId6"/>
    <p:sldId id="311" r:id="rId7"/>
    <p:sldId id="312" r:id="rId8"/>
    <p:sldId id="306" r:id="rId9"/>
    <p:sldId id="313" r:id="rId10"/>
    <p:sldId id="314" r:id="rId11"/>
    <p:sldId id="315" r:id="rId12"/>
    <p:sldId id="316" r:id="rId13"/>
    <p:sldId id="317" r:id="rId14"/>
    <p:sldId id="319" r:id="rId15"/>
    <p:sldId id="320" r:id="rId16"/>
    <p:sldId id="307" r:id="rId17"/>
    <p:sldId id="318" r:id="rId18"/>
    <p:sldId id="321" r:id="rId19"/>
    <p:sldId id="326" r:id="rId20"/>
    <p:sldId id="327" r:id="rId21"/>
    <p:sldId id="328" r:id="rId22"/>
    <p:sldId id="329" r:id="rId23"/>
    <p:sldId id="331" r:id="rId24"/>
    <p:sldId id="332" r:id="rId25"/>
    <p:sldId id="334" r:id="rId26"/>
    <p:sldId id="333" r:id="rId27"/>
    <p:sldId id="335" r:id="rId28"/>
    <p:sldId id="322" r:id="rId29"/>
    <p:sldId id="330" r:id="rId30"/>
    <p:sldId id="323" r:id="rId31"/>
    <p:sldId id="324" r:id="rId32"/>
    <p:sldId id="325" r:id="rId33"/>
    <p:sldId id="308" r:id="rId34"/>
    <p:sldId id="336" r:id="rId35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280" autoAdjust="0"/>
  </p:normalViewPr>
  <p:slideViewPr>
    <p:cSldViewPr>
      <p:cViewPr varScale="1">
        <p:scale>
          <a:sx n="76" d="100"/>
          <a:sy n="76" d="100"/>
        </p:scale>
        <p:origin x="126" y="76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D6AC307-9A4E-426E-95C8-F52C81CF89B7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9C567D4A-04CB-4EDF-8FB1-342A02FC8EC5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rtl="0"/>
            <a:r>
              <a:rPr lang="zh-CN" altLang="en-US" dirty="0"/>
              <a:t>第二级</a:t>
            </a:r>
            <a:endParaRPr lang="zh-CN" altLang="en-US" dirty="0"/>
          </a:p>
          <a:p>
            <a:pPr lvl="2" rtl="0"/>
            <a:r>
              <a:rPr lang="zh-CN" altLang="en-US" dirty="0"/>
              <a:t>第三级</a:t>
            </a:r>
            <a:endParaRPr lang="zh-CN" altLang="en-US" dirty="0"/>
          </a:p>
          <a:p>
            <a:pPr lvl="3" rtl="0"/>
            <a:r>
              <a:rPr lang="zh-CN" altLang="en-US" dirty="0"/>
              <a:t>第四级</a:t>
            </a:r>
            <a:endParaRPr lang="zh-CN" altLang="en-US" dirty="0"/>
          </a:p>
          <a:p>
            <a:pPr lvl="4" rtl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3D6AC307-9A4E-426E-95C8-F52C81CF89B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9C567D4A-04CB-4EDF-8FB1-342A02FC8EC5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 algn="l" rtl="0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4111F9-5C57-4623-99A8-18190392944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 userDrawn="1"/>
        </p:nvGraphicFramePr>
        <p:xfrm>
          <a:off x="0" y="0"/>
          <a:ext cx="83782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Image" r:id="rId3" imgW="790575" imgH="800100" progId="Photoshop.Image.9">
                  <p:embed/>
                </p:oleObj>
              </mc:Choice>
              <mc:Fallback>
                <p:oleObj name="Image" r:id="rId3" imgW="790575" imgH="800100" progId="Photoshop.Image.9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782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 algn="l" rtl="0">
              <a:defRPr/>
            </a:lvl5pPr>
            <a:lvl6pPr marL="1600200" algn="l" rtl="0">
              <a:defRPr/>
            </a:lvl6pPr>
            <a:lvl7pPr marL="1874520" algn="l" rtl="0">
              <a:defRPr/>
            </a:lvl7pPr>
            <a:lvl8pPr marL="2148840" algn="l" rtl="0">
              <a:defRPr/>
            </a:lvl8pPr>
            <a:lvl9pPr marL="2423160"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41ECF2E2-BD61-495B-96F4-3E4D6638FA4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DEEDE603-9836-44AF-B60C-0D32FC94055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B6D6324-D6E1-4361-840C-AFD324E8DE2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 userDrawn="1"/>
        </p:nvGraphicFramePr>
        <p:xfrm>
          <a:off x="0" y="0"/>
          <a:ext cx="83782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Image" r:id="rId2" imgW="790575" imgH="800100" progId="Photoshop.Image.9">
                  <p:embed/>
                </p:oleObj>
              </mc:Choice>
              <mc:Fallback>
                <p:oleObj name="Image" r:id="rId2" imgW="790575" imgH="800100" progId="Photoshop.Image.9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782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 rtl="0">
              <a:defRPr sz="4800" b="0" i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93813" y="4876800"/>
            <a:ext cx="8458201" cy="1143000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55B4BA9F-6607-4DF4-83A0-720CFF1F75F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 userDrawn="1"/>
        </p:nvGraphicFramePr>
        <p:xfrm>
          <a:off x="0" y="0"/>
          <a:ext cx="83782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Image" r:id="rId3" imgW="790575" imgH="800100" progId="Photoshop.Image.9">
                  <p:embed/>
                </p:oleObj>
              </mc:Choice>
              <mc:Fallback>
                <p:oleObj name="Image" r:id="rId3" imgW="790575" imgH="800100" progId="Photoshop.Image.9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782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9DCB5994-13D6-44A4-A45F-84B2984A08F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753520-0FC2-4366-A01D-A16346380C3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C227164-3D85-435C-AA12-AD66153CE41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801F4328-2F09-4436-A1E0-EF4F2AD9324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770811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B7DFAF75-A946-4F40-AF19-416AABC467D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770812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vmlDrawing" Target="../drawings/vmlDrawing4.vml"/><Relationship Id="rId15" Type="http://schemas.openxmlformats.org/officeDocument/2006/relationships/oleObject" Target="../embeddings/oleObject5.bin"/><Relationship Id="rId14" Type="http://schemas.openxmlformats.org/officeDocument/2006/relationships/image" Target="../media/image2.wmf"/><Relationship Id="rId13" Type="http://schemas.openxmlformats.org/officeDocument/2006/relationships/oleObject" Target="../embeddings/oleObject4.bin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DFDAEC8-B7FF-4265-A2FF-00BAA80C046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 userDrawn="1"/>
        </p:nvGraphicFramePr>
        <p:xfrm>
          <a:off x="0" y="0"/>
          <a:ext cx="8366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Image" r:id="rId13" imgW="790575" imgH="800100" progId="Photoshop.Image.9">
                  <p:embed/>
                </p:oleObj>
              </mc:Choice>
              <mc:Fallback>
                <p:oleObj name="Image" r:id="rId13" imgW="790575" imgH="800100" progId="Photoshop.Image.9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6613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 userDrawn="1"/>
        </p:nvGraphicFramePr>
        <p:xfrm>
          <a:off x="0" y="0"/>
          <a:ext cx="83782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Image" r:id="rId15" imgW="790575" imgH="800100" progId="Photoshop.Image.9">
                  <p:embed/>
                </p:oleObj>
              </mc:Choice>
              <mc:Fallback>
                <p:oleObj name="Image" r:id="rId15" imgW="790575" imgH="800100" progId="Photoshop.Image.9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782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4155" indent="-228600" algn="l" defTabSz="914400" rtl="0" eaLnBrk="1" latinLnBrk="0" hangingPunct="1">
        <a:lnSpc>
          <a:spcPct val="90000"/>
        </a:lnSpc>
        <a:spcBef>
          <a:spcPts val="16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65312" y="908720"/>
            <a:ext cx="8458200" cy="3200400"/>
          </a:xfrm>
        </p:spPr>
        <p:txBody>
          <a:bodyPr rtlCol="0"/>
          <a:lstStyle/>
          <a:p>
            <a:pPr algn="ctr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移动应用开发基础教程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65312" y="4267200"/>
            <a:ext cx="8458200" cy="1371600"/>
          </a:xfrm>
        </p:spPr>
        <p:txBody>
          <a:bodyPr rtlCol="0"/>
          <a:lstStyle/>
          <a:p>
            <a:pPr algn="ctr" rt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讲授：葛新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7.2.2 </a:t>
            </a:r>
            <a:r>
              <a:rPr lang="zh-CN" altLang="en-US" dirty="0"/>
              <a:t>使用</a:t>
            </a:r>
            <a:r>
              <a:rPr lang="en-US" altLang="zh-CN" dirty="0" err="1"/>
              <a:t>OkHttp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HttpURLConnection</a:t>
            </a:r>
            <a:r>
              <a:rPr lang="en-US" altLang="zh-CN" dirty="0"/>
              <a:t> </a:t>
            </a:r>
            <a:r>
              <a:rPr lang="zh-CN" altLang="zh-CN" dirty="0"/>
              <a:t>将服务器响应结果封装在</a:t>
            </a:r>
            <a:r>
              <a:rPr lang="en-US" altLang="zh-CN" dirty="0" err="1"/>
              <a:t>InputStream</a:t>
            </a:r>
            <a:r>
              <a:rPr lang="zh-CN" altLang="zh-CN" dirty="0"/>
              <a:t>中，需要编程从中读取结果。</a:t>
            </a:r>
            <a:endParaRPr lang="en-US" altLang="zh-CN" dirty="0"/>
          </a:p>
          <a:p>
            <a:r>
              <a:rPr lang="en-US" altLang="zh-CN" dirty="0" err="1"/>
              <a:t>OkHttp</a:t>
            </a:r>
            <a:r>
              <a:rPr lang="zh-CN" altLang="zh-CN" dirty="0"/>
              <a:t>是</a:t>
            </a:r>
            <a:r>
              <a:rPr lang="en-US" altLang="zh-CN" dirty="0"/>
              <a:t>Square</a:t>
            </a:r>
            <a:r>
              <a:rPr lang="zh-CN" altLang="zh-CN" dirty="0"/>
              <a:t>公司开发的一个开源</a:t>
            </a:r>
            <a:r>
              <a:rPr lang="en-US" altLang="zh-CN" dirty="0"/>
              <a:t>HTTP</a:t>
            </a:r>
            <a:r>
              <a:rPr lang="zh-CN" altLang="zh-CN" dirty="0"/>
              <a:t>访问项目，使用起来非常简单。</a:t>
            </a:r>
            <a:endParaRPr lang="en-US" altLang="zh-CN" dirty="0"/>
          </a:p>
          <a:p>
            <a:r>
              <a:rPr lang="en-US" altLang="zh-CN" dirty="0" err="1"/>
              <a:t>OkHttp</a:t>
            </a:r>
            <a:r>
              <a:rPr lang="zh-CN" altLang="zh-CN" dirty="0"/>
              <a:t>主页地址为</a:t>
            </a:r>
            <a:r>
              <a:rPr lang="en-US" altLang="zh-CN" dirty="0"/>
              <a:t>http://square.github.io/okhttp</a:t>
            </a:r>
            <a:r>
              <a:rPr lang="zh-CN" altLang="zh-CN" dirty="0"/>
              <a:t>，从中可了解</a:t>
            </a:r>
            <a:r>
              <a:rPr lang="en-US" altLang="zh-CN" dirty="0" err="1"/>
              <a:t>OkHttp</a:t>
            </a:r>
            <a:r>
              <a:rPr lang="zh-CN" altLang="zh-CN" dirty="0"/>
              <a:t>详细信息。目前，</a:t>
            </a:r>
            <a:r>
              <a:rPr lang="en-US" altLang="zh-CN" dirty="0" err="1"/>
              <a:t>OkHttp</a:t>
            </a:r>
            <a:r>
              <a:rPr lang="zh-CN" altLang="zh-CN" dirty="0"/>
              <a:t>最新版本为</a:t>
            </a:r>
            <a:r>
              <a:rPr lang="en-US" altLang="zh-CN" dirty="0"/>
              <a:t>3.8.0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 err="1"/>
              <a:t>OkHttp</a:t>
            </a:r>
            <a:r>
              <a:rPr lang="zh-CN" altLang="zh-CN" dirty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步：需要修改项目的</a:t>
            </a:r>
            <a:r>
              <a:rPr lang="en-US" altLang="zh-CN" dirty="0"/>
              <a:t>app/</a:t>
            </a:r>
            <a:r>
              <a:rPr lang="en-US" altLang="zh-CN" dirty="0" err="1"/>
              <a:t>build.gradle</a:t>
            </a:r>
            <a:r>
              <a:rPr lang="zh-CN" altLang="zh-CN" dirty="0"/>
              <a:t>文件，添加</a:t>
            </a:r>
            <a:r>
              <a:rPr lang="en-US" altLang="zh-CN" dirty="0" err="1"/>
              <a:t>OkHttp</a:t>
            </a:r>
            <a:r>
              <a:rPr lang="zh-CN" altLang="zh-CN" dirty="0"/>
              <a:t>库编译信息。例如：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dependencies {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……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compile 'com.android.support:appcompat-v7:25.3.1'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testCompile</a:t>
            </a:r>
            <a:r>
              <a:rPr lang="en-US" altLang="zh-CN" dirty="0"/>
              <a:t> 'junit:junit:4.12'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b="1" dirty="0"/>
              <a:t>    compile 'com.squareup.okhttp3:okhttp:3.8.0'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Gradle</a:t>
            </a:r>
            <a:r>
              <a:rPr lang="zh-CN" altLang="zh-CN" dirty="0"/>
              <a:t>在构建项目时，可自动下载需要的</a:t>
            </a:r>
            <a:r>
              <a:rPr lang="en-US" altLang="zh-CN" dirty="0" err="1"/>
              <a:t>OkHttp</a:t>
            </a:r>
            <a:r>
              <a:rPr lang="zh-CN" altLang="zh-CN" dirty="0"/>
              <a:t>相关的库文件。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 err="1"/>
              <a:t>OkHttp</a:t>
            </a:r>
            <a:r>
              <a:rPr lang="zh-CN" altLang="zh-CN" dirty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4920952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步：创建</a:t>
            </a:r>
            <a:r>
              <a:rPr lang="en-US" altLang="zh-CN" dirty="0" err="1"/>
              <a:t>OkHttpClient</a:t>
            </a:r>
            <a:r>
              <a:rPr lang="zh-CN" altLang="zh-CN" dirty="0"/>
              <a:t>对象。例如：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 err="1"/>
              <a:t>OkHttpClient</a:t>
            </a:r>
            <a:r>
              <a:rPr lang="en-US" altLang="zh-CN" dirty="0"/>
              <a:t> </a:t>
            </a:r>
            <a:r>
              <a:rPr lang="en-US" altLang="zh-CN" dirty="0" err="1"/>
              <a:t>okClient</a:t>
            </a:r>
            <a:r>
              <a:rPr lang="en-US" altLang="zh-CN" dirty="0"/>
              <a:t>=new </a:t>
            </a:r>
            <a:r>
              <a:rPr lang="en-US" altLang="zh-CN" dirty="0" err="1"/>
              <a:t>OkHttpClient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zh-CN" altLang="zh-CN" dirty="0"/>
              <a:t>第</a:t>
            </a:r>
            <a:r>
              <a:rPr lang="en-US" altLang="zh-CN" dirty="0"/>
              <a:t>3</a:t>
            </a:r>
            <a:r>
              <a:rPr lang="zh-CN" altLang="zh-CN" dirty="0"/>
              <a:t>步：创建</a:t>
            </a:r>
            <a:r>
              <a:rPr lang="en-US" altLang="zh-CN" dirty="0" err="1"/>
              <a:t>Request.Builder</a:t>
            </a:r>
            <a:r>
              <a:rPr lang="zh-CN" altLang="zh-CN" dirty="0"/>
              <a:t>来创建</a:t>
            </a:r>
            <a:r>
              <a:rPr lang="en-US" altLang="zh-CN" dirty="0"/>
              <a:t>Request</a:t>
            </a:r>
            <a:r>
              <a:rPr lang="zh-CN" altLang="zh-CN" dirty="0"/>
              <a:t>对象。例如：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 err="1"/>
              <a:t>Request.Builder</a:t>
            </a:r>
            <a:r>
              <a:rPr lang="en-US" altLang="zh-CN" dirty="0"/>
              <a:t> builder=new </a:t>
            </a:r>
            <a:r>
              <a:rPr lang="en-US" altLang="zh-CN" dirty="0" err="1"/>
              <a:t>Request.Builder</a:t>
            </a:r>
            <a:r>
              <a:rPr lang="en-US" altLang="zh-CN" dirty="0"/>
              <a:t>();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builder.url("https://developer.android.google.cn ");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Request request=</a:t>
            </a:r>
            <a:r>
              <a:rPr lang="en-US" altLang="zh-CN" dirty="0" err="1"/>
              <a:t>builder.build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zh-CN" altLang="zh-CN" dirty="0"/>
              <a:t>默认</a:t>
            </a:r>
            <a:r>
              <a:rPr lang="en-US" altLang="zh-CN" dirty="0" err="1"/>
              <a:t>OkHttp</a:t>
            </a:r>
            <a:r>
              <a:rPr lang="zh-CN" altLang="zh-CN" dirty="0"/>
              <a:t>使用</a:t>
            </a:r>
            <a:r>
              <a:rPr lang="en-US" altLang="zh-CN" dirty="0"/>
              <a:t>GET</a:t>
            </a:r>
            <a:r>
              <a:rPr lang="zh-CN" altLang="zh-CN" dirty="0"/>
              <a:t>方法完成</a:t>
            </a:r>
            <a:r>
              <a:rPr lang="en-US" altLang="zh-CN" dirty="0"/>
              <a:t>Http</a:t>
            </a:r>
            <a:r>
              <a:rPr lang="zh-CN" altLang="zh-CN" dirty="0"/>
              <a:t>请求。如果要使用</a:t>
            </a:r>
            <a:r>
              <a:rPr lang="en-US" altLang="zh-CN" dirty="0"/>
              <a:t>POST</a:t>
            </a:r>
            <a:r>
              <a:rPr lang="zh-CN" altLang="zh-CN" dirty="0"/>
              <a:t>方法向服务器提交数据，则需要创建</a:t>
            </a:r>
            <a:r>
              <a:rPr lang="en-US" altLang="zh-CN" dirty="0" err="1"/>
              <a:t>RequestBody</a:t>
            </a:r>
            <a:r>
              <a:rPr lang="zh-CN" altLang="zh-CN" dirty="0"/>
              <a:t>对象来封装数据。例如：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 err="1"/>
              <a:t>RequestBody</a:t>
            </a:r>
            <a:r>
              <a:rPr lang="en-US" altLang="zh-CN" dirty="0"/>
              <a:t> </a:t>
            </a:r>
            <a:r>
              <a:rPr lang="en-US" altLang="zh-CN" dirty="0" err="1"/>
              <a:t>requestBody</a:t>
            </a:r>
            <a:r>
              <a:rPr lang="en-US" altLang="zh-CN" dirty="0"/>
              <a:t>=new </a:t>
            </a:r>
            <a:r>
              <a:rPr lang="en-US" altLang="zh-CN" dirty="0" err="1"/>
              <a:t>FormBody.Builder</a:t>
            </a:r>
            <a:r>
              <a:rPr lang="en-US" altLang="zh-CN" dirty="0"/>
              <a:t>()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    .add("</a:t>
            </a:r>
            <a:r>
              <a:rPr lang="en-US" altLang="zh-CN" dirty="0" err="1"/>
              <a:t>id","admin</a:t>
            </a:r>
            <a:r>
              <a:rPr lang="en-US" altLang="zh-CN" dirty="0"/>
              <a:t>")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    .add("password","123")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    .build();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 err="1"/>
              <a:t>builder.post</a:t>
            </a:r>
            <a:r>
              <a:rPr lang="en-US" altLang="zh-CN" dirty="0"/>
              <a:t>(</a:t>
            </a:r>
            <a:r>
              <a:rPr lang="en-US" altLang="zh-CN" dirty="0" err="1"/>
              <a:t>requestBody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 err="1"/>
              <a:t>OkHttp</a:t>
            </a:r>
            <a:r>
              <a:rPr lang="zh-CN" altLang="zh-CN" dirty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4</a:t>
            </a:r>
            <a:r>
              <a:rPr lang="zh-CN" altLang="zh-CN" dirty="0"/>
              <a:t>步：调用</a:t>
            </a:r>
            <a:r>
              <a:rPr lang="en-US" altLang="zh-CN" dirty="0"/>
              <a:t>Request</a:t>
            </a:r>
            <a:r>
              <a:rPr lang="zh-CN" altLang="zh-CN" dirty="0"/>
              <a:t>对象的</a:t>
            </a:r>
            <a:r>
              <a:rPr lang="en-US" altLang="zh-CN" dirty="0"/>
              <a:t>execute()</a:t>
            </a:r>
            <a:r>
              <a:rPr lang="zh-CN" altLang="zh-CN" dirty="0"/>
              <a:t>方法执行请求，返回结果封装在</a:t>
            </a:r>
            <a:r>
              <a:rPr lang="en-US" altLang="zh-CN" dirty="0"/>
              <a:t>Response</a:t>
            </a:r>
            <a:r>
              <a:rPr lang="zh-CN" altLang="zh-CN" dirty="0"/>
              <a:t>对象中。例如：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Response response=</a:t>
            </a:r>
            <a:r>
              <a:rPr lang="en-US" altLang="zh-CN" dirty="0" err="1"/>
              <a:t>okClient.newCall</a:t>
            </a:r>
            <a:r>
              <a:rPr lang="en-US" altLang="zh-CN" dirty="0"/>
              <a:t>(request).execute();</a:t>
            </a:r>
            <a:endParaRPr lang="zh-CN" altLang="zh-CN" dirty="0"/>
          </a:p>
          <a:p>
            <a:r>
              <a:rPr lang="zh-CN" altLang="zh-CN" dirty="0"/>
              <a:t>第</a:t>
            </a:r>
            <a:r>
              <a:rPr lang="en-US" altLang="zh-CN" dirty="0"/>
              <a:t>5</a:t>
            </a:r>
            <a:r>
              <a:rPr lang="zh-CN" altLang="zh-CN" dirty="0"/>
              <a:t>步：获得字符串形式的返回结果。例如：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String result=</a:t>
            </a:r>
            <a:r>
              <a:rPr lang="en-US" altLang="zh-CN" dirty="0" err="1"/>
              <a:t>response.body</a:t>
            </a:r>
            <a:r>
              <a:rPr lang="en-US" altLang="zh-CN" dirty="0"/>
              <a:t>().string();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7.3	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解析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XML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格式数据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CN" sz="2000" dirty="0"/>
              <a:t>XML</a:t>
            </a:r>
            <a:r>
              <a:rPr lang="zh-CN" altLang="zh-CN" sz="2000" dirty="0"/>
              <a:t>已成为一种常用的数据交换格式。应用的配置、应用之间交换数据或者是网络数据传输，都会用到</a:t>
            </a:r>
            <a:r>
              <a:rPr lang="en-US" altLang="zh-CN" sz="2000" dirty="0"/>
              <a:t>XML</a:t>
            </a:r>
            <a:r>
              <a:rPr lang="zh-CN" altLang="zh-CN" sz="2000" dirty="0"/>
              <a:t>格式。</a:t>
            </a:r>
            <a:r>
              <a:rPr lang="en-US" altLang="zh-CN" sz="2000" dirty="0"/>
              <a:t>http://www.w3school.com.cn/xml/index.asp</a:t>
            </a:r>
            <a:r>
              <a:rPr lang="zh-CN" altLang="zh-CN" sz="2000" dirty="0"/>
              <a:t>提供了一个</a:t>
            </a:r>
            <a:r>
              <a:rPr lang="en-US" altLang="zh-CN" sz="2000" dirty="0"/>
              <a:t>XML</a:t>
            </a:r>
            <a:r>
              <a:rPr lang="zh-CN" altLang="zh-CN" sz="2000" dirty="0"/>
              <a:t>简略教程，读者可访问学习。</a:t>
            </a:r>
            <a:endParaRPr lang="zh-CN" altLang="zh-CN" sz="2000" dirty="0"/>
          </a:p>
          <a:p>
            <a:r>
              <a:rPr lang="zh-CN" altLang="zh-CN" sz="2000" dirty="0"/>
              <a:t>在使用</a:t>
            </a:r>
            <a:r>
              <a:rPr lang="en-US" altLang="zh-CN" sz="2000" dirty="0" err="1"/>
              <a:t>HttpURLConnection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OKHttp</a:t>
            </a:r>
            <a:r>
              <a:rPr lang="zh-CN" altLang="zh-CN" sz="2000" dirty="0"/>
              <a:t>等执行</a:t>
            </a:r>
            <a:r>
              <a:rPr lang="en-US" altLang="zh-CN" sz="2000" dirty="0"/>
              <a:t>HTTP</a:t>
            </a:r>
            <a:r>
              <a:rPr lang="zh-CN" altLang="zh-CN" sz="2000" dirty="0"/>
              <a:t>请求时，就可使用</a:t>
            </a:r>
            <a:r>
              <a:rPr lang="en-US" altLang="zh-CN" sz="2000" dirty="0"/>
              <a:t>XML</a:t>
            </a:r>
            <a:r>
              <a:rPr lang="zh-CN" altLang="zh-CN" sz="2000" dirty="0"/>
              <a:t>格式来封装数据。再使用</a:t>
            </a:r>
            <a:r>
              <a:rPr lang="en-US" altLang="zh-CN" sz="2000" dirty="0"/>
              <a:t>Pull</a:t>
            </a:r>
            <a:r>
              <a:rPr lang="zh-CN" altLang="zh-CN" sz="2000" dirty="0"/>
              <a:t>或</a:t>
            </a:r>
            <a:r>
              <a:rPr lang="en-US" altLang="zh-CN" sz="2000" dirty="0"/>
              <a:t>DOM</a:t>
            </a:r>
            <a:r>
              <a:rPr lang="zh-CN" altLang="zh-CN" sz="2000" dirty="0"/>
              <a:t>等常见</a:t>
            </a:r>
            <a:r>
              <a:rPr lang="en-US" altLang="zh-CN" sz="2000" dirty="0"/>
              <a:t>XML</a:t>
            </a:r>
            <a:r>
              <a:rPr lang="zh-CN" altLang="zh-CN" sz="2000" dirty="0"/>
              <a:t>解析方式，即可获得服务器返回的具体数据。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本节主要内容：</a:t>
            </a:r>
            <a:endParaRPr lang="zh-CN" altLang="en-US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准备</a:t>
            </a:r>
            <a:r>
              <a:rPr lang="en-US" altLang="zh-CN" sz="2000" dirty="0"/>
              <a:t>XML</a:t>
            </a:r>
            <a:r>
              <a:rPr lang="zh-CN" altLang="en-US" sz="2000" dirty="0"/>
              <a:t>数据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DOM</a:t>
            </a:r>
            <a:r>
              <a:rPr lang="zh-CN" altLang="en-US" sz="2000" dirty="0"/>
              <a:t>解析方式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Pull</a:t>
            </a:r>
            <a:r>
              <a:rPr lang="zh-CN" altLang="en-US" sz="2000" dirty="0"/>
              <a:t>解析方式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</a:t>
            </a:r>
            <a:r>
              <a:rPr lang="zh-CN" altLang="en-US" dirty="0"/>
              <a:t>准备</a:t>
            </a:r>
            <a:r>
              <a:rPr lang="en-US" altLang="zh-CN" dirty="0"/>
              <a:t>XML</a:t>
            </a:r>
            <a:r>
              <a:rPr lang="zh-CN" altLang="en-US" dirty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在学习如何解析从服务器获得的</a:t>
            </a:r>
            <a:r>
              <a:rPr lang="en-US" altLang="zh-CN" dirty="0"/>
              <a:t>XML</a:t>
            </a:r>
            <a:r>
              <a:rPr lang="zh-CN" altLang="zh-CN" dirty="0"/>
              <a:t>数据之前，先做一些准备工作，准备好服务器端的</a:t>
            </a:r>
            <a:r>
              <a:rPr lang="en-US" altLang="zh-CN" dirty="0"/>
              <a:t>XML</a:t>
            </a:r>
            <a:r>
              <a:rPr lang="zh-CN" altLang="zh-CN" dirty="0"/>
              <a:t>数据。</a:t>
            </a:r>
            <a:endParaRPr lang="zh-CN" altLang="zh-CN" dirty="0"/>
          </a:p>
          <a:p>
            <a:r>
              <a:rPr lang="zh-CN" altLang="zh-CN" dirty="0"/>
              <a:t>本书采用</a:t>
            </a:r>
            <a:r>
              <a:rPr lang="en-US" altLang="zh-CN" dirty="0"/>
              <a:t>Windows 10</a:t>
            </a:r>
            <a:r>
              <a:rPr lang="zh-CN" altLang="zh-CN" dirty="0"/>
              <a:t>自带的</a:t>
            </a:r>
            <a:r>
              <a:rPr lang="en-US" altLang="zh-CN" dirty="0"/>
              <a:t>IIS</a:t>
            </a:r>
            <a:r>
              <a:rPr lang="zh-CN" altLang="zh-CN" dirty="0"/>
              <a:t>作为</a:t>
            </a:r>
            <a:r>
              <a:rPr lang="en-US" altLang="zh-CN" dirty="0"/>
              <a:t>Web</a:t>
            </a:r>
            <a:r>
              <a:rPr lang="zh-CN" altLang="zh-CN" dirty="0"/>
              <a:t>服务器，在服务器中创建的</a:t>
            </a:r>
            <a:r>
              <a:rPr lang="en-US" altLang="zh-CN" dirty="0"/>
              <a:t>XML</a:t>
            </a:r>
            <a:r>
              <a:rPr lang="zh-CN" altLang="zh-CN" dirty="0"/>
              <a:t>文件</a:t>
            </a:r>
            <a:r>
              <a:rPr lang="en-US" altLang="zh-CN" dirty="0"/>
              <a:t>getxml.xml</a:t>
            </a:r>
            <a:r>
              <a:rPr lang="zh-CN" altLang="zh-CN" dirty="0"/>
              <a:t>。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&lt;?xml version="1.0" encoding="utf-8"?&gt;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&lt;users&gt;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&lt;user&gt;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    &lt;id&gt;admin&lt;/id&gt;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    &lt;password&gt;123&lt;/password&gt;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&lt;/user&gt;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&lt;user&gt;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    &lt;id&gt;</a:t>
            </a:r>
            <a:r>
              <a:rPr lang="en-US" altLang="zh-CN" dirty="0" err="1"/>
              <a:t>jike</a:t>
            </a:r>
            <a:r>
              <a:rPr lang="en-US" altLang="zh-CN" dirty="0"/>
              <a:t>&lt;/id&gt;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    &lt;password&gt;456&lt;/password&gt;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&lt;/user&gt;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&lt;/users&gt;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DOM</a:t>
            </a:r>
            <a:r>
              <a:rPr lang="zh-CN" altLang="en-US" dirty="0"/>
              <a:t>解析方式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1676400"/>
            <a:ext cx="5808711" cy="4495800"/>
          </a:xfrm>
        </p:spPr>
        <p:txBody>
          <a:bodyPr/>
          <a:lstStyle/>
          <a:p>
            <a:r>
              <a:rPr lang="en-US" altLang="zh-CN" dirty="0"/>
              <a:t>DOM </a:t>
            </a:r>
            <a:r>
              <a:rPr lang="zh-CN" altLang="zh-CN" dirty="0"/>
              <a:t>将</a:t>
            </a:r>
            <a:r>
              <a:rPr lang="en-US" altLang="zh-CN" dirty="0"/>
              <a:t>XML</a:t>
            </a:r>
            <a:r>
              <a:rPr lang="zh-CN" altLang="zh-CN" dirty="0"/>
              <a:t>文档看作是一个树形结构，每个标签作为一个节点。</a:t>
            </a:r>
            <a:r>
              <a:rPr lang="en-US" altLang="zh-CN" dirty="0"/>
              <a:t>DOM</a:t>
            </a:r>
            <a:r>
              <a:rPr lang="zh-CN" altLang="zh-CN" dirty="0"/>
              <a:t>解析会遍历</a:t>
            </a:r>
            <a:r>
              <a:rPr lang="en-US" altLang="zh-CN" dirty="0"/>
              <a:t>XML</a:t>
            </a:r>
            <a:r>
              <a:rPr lang="zh-CN" altLang="zh-CN" dirty="0"/>
              <a:t>文档的树形结构，以获得节点和节点文本。</a:t>
            </a:r>
            <a:endParaRPr lang="en-US" altLang="zh-CN" dirty="0"/>
          </a:p>
          <a:p>
            <a:r>
              <a:rPr lang="zh-CN" altLang="zh-CN" dirty="0"/>
              <a:t>读者可访问</a:t>
            </a:r>
            <a:r>
              <a:rPr lang="en-US" altLang="zh-CN" dirty="0"/>
              <a:t>http://www.w3school.com.cn/xmldom/index.asp</a:t>
            </a:r>
            <a:r>
              <a:rPr lang="zh-CN" altLang="zh-CN" dirty="0"/>
              <a:t>了解</a:t>
            </a:r>
            <a:r>
              <a:rPr lang="en-US" altLang="zh-CN" dirty="0"/>
              <a:t>XML DOM</a:t>
            </a:r>
            <a:r>
              <a:rPr lang="zh-CN" altLang="en-US" dirty="0"/>
              <a:t>详细</a:t>
            </a:r>
            <a:r>
              <a:rPr lang="zh-CN" altLang="zh-CN" dirty="0"/>
              <a:t>内容。</a:t>
            </a:r>
            <a:endParaRPr lang="zh-CN" altLang="zh-CN" dirty="0"/>
          </a:p>
          <a:p>
            <a:r>
              <a:rPr lang="zh-CN" altLang="zh-CN" dirty="0"/>
              <a:t>下面通过一个实例说明如何在</a:t>
            </a:r>
            <a:r>
              <a:rPr lang="en-US" altLang="zh-CN" dirty="0"/>
              <a:t>Android</a:t>
            </a:r>
            <a:r>
              <a:rPr lang="zh-CN" altLang="zh-CN" dirty="0"/>
              <a:t>应用中获取并解析</a:t>
            </a:r>
            <a:r>
              <a:rPr lang="en-US" altLang="zh-CN" dirty="0"/>
              <a:t>XML</a:t>
            </a:r>
            <a:r>
              <a:rPr lang="zh-CN" altLang="zh-CN" dirty="0"/>
              <a:t>文档。（实例项目：源代码</a:t>
            </a:r>
            <a:r>
              <a:rPr lang="en-US" altLang="zh-CN" dirty="0"/>
              <a:t>\07\</a:t>
            </a:r>
            <a:r>
              <a:rPr lang="en-US" altLang="zh-CN" dirty="0" err="1"/>
              <a:t>ParseXml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2564" y="1676400"/>
            <a:ext cx="2760927" cy="480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2" y="-114300"/>
            <a:ext cx="9601200" cy="1143000"/>
          </a:xfrm>
        </p:spPr>
        <p:txBody>
          <a:bodyPr/>
          <a:lstStyle/>
          <a:p>
            <a:r>
              <a:rPr lang="zh-CN" altLang="en-US" dirty="0"/>
              <a:t>实例关键步骤：</a:t>
            </a:r>
            <a:r>
              <a:rPr lang="zh-CN" altLang="zh-CN" dirty="0"/>
              <a:t>申明网络访问权限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1181100"/>
            <a:ext cx="960120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&lt;?xml version="1.0" encoding="utf-8"?&gt;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&lt;manifest </a:t>
            </a:r>
            <a:r>
              <a:rPr lang="en-US" altLang="zh-CN" dirty="0" err="1"/>
              <a:t>xmlns:android</a:t>
            </a:r>
            <a:r>
              <a:rPr lang="en-US" altLang="zh-CN" dirty="0"/>
              <a:t>="http://schemas.android.com/</a:t>
            </a:r>
            <a:r>
              <a:rPr lang="en-US" altLang="zh-CN" dirty="0" err="1"/>
              <a:t>apk</a:t>
            </a:r>
            <a:r>
              <a:rPr lang="en-US" altLang="zh-CN" dirty="0"/>
              <a:t>/res/android"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package="</a:t>
            </a:r>
            <a:r>
              <a:rPr lang="en-US" altLang="zh-CN" dirty="0" err="1"/>
              <a:t>com.example.administrator.parsexml</a:t>
            </a:r>
            <a:r>
              <a:rPr lang="en-US" altLang="zh-CN" dirty="0"/>
              <a:t>"&gt;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/>
              <a:t>&lt;uses-permission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              </a:t>
            </a:r>
            <a:r>
              <a:rPr lang="en-US" altLang="zh-CN" b="1" dirty="0" err="1"/>
              <a:t>android:name</a:t>
            </a:r>
            <a:r>
              <a:rPr lang="en-US" altLang="zh-CN" b="1" dirty="0"/>
              <a:t>="</a:t>
            </a:r>
            <a:r>
              <a:rPr lang="en-US" altLang="zh-CN" b="1" dirty="0" err="1"/>
              <a:t>android.permission.INTERNET</a:t>
            </a:r>
            <a:r>
              <a:rPr lang="en-US" altLang="zh-CN" b="1" dirty="0"/>
              <a:t>"/&gt;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dirty="0"/>
              <a:t>    ……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&lt;/manifest&gt;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2" y="-114300"/>
            <a:ext cx="9601200" cy="1143000"/>
          </a:xfrm>
        </p:spPr>
        <p:txBody>
          <a:bodyPr/>
          <a:lstStyle/>
          <a:p>
            <a:r>
              <a:rPr lang="zh-CN" altLang="en-US" dirty="0"/>
              <a:t>实例关键步骤：</a:t>
            </a:r>
            <a:r>
              <a:rPr lang="zh-CN" altLang="zh-CN" sz="2000" dirty="0"/>
              <a:t>修改</a:t>
            </a:r>
            <a:r>
              <a:rPr lang="en-US" altLang="zh-CN" sz="2000" dirty="0"/>
              <a:t>app/</a:t>
            </a:r>
            <a:r>
              <a:rPr lang="en-US" altLang="zh-CN" sz="2000" dirty="0" err="1"/>
              <a:t>build.gradle</a:t>
            </a:r>
            <a:r>
              <a:rPr lang="zh-CN" altLang="zh-CN" sz="2000" dirty="0"/>
              <a:t>，添加</a:t>
            </a:r>
            <a:r>
              <a:rPr lang="en-US" altLang="zh-CN" sz="2000" dirty="0" err="1"/>
              <a:t>OkHttp</a:t>
            </a:r>
            <a:r>
              <a:rPr lang="zh-CN" altLang="zh-CN" sz="2000" dirty="0"/>
              <a:t>编译信息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1181100"/>
            <a:ext cx="960120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dependencies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……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compile 'com.squareup.okhttp3:okhttp:3.8.0'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2" y="-114300"/>
            <a:ext cx="9601200" cy="1143000"/>
          </a:xfrm>
        </p:spPr>
        <p:txBody>
          <a:bodyPr/>
          <a:lstStyle/>
          <a:p>
            <a:r>
              <a:rPr lang="zh-CN" altLang="en-US" dirty="0"/>
              <a:t>实例关键步骤：</a:t>
            </a:r>
            <a:r>
              <a:rPr lang="zh-CN" altLang="zh-CN" dirty="0"/>
              <a:t>为主活动布局添加控件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1181100"/>
            <a:ext cx="10705256" cy="56769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altLang="zh-CN" sz="1600" dirty="0"/>
              <a:t>&lt;?xml version="1.0" encoding="utf-8"?&gt;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&lt;</a:t>
            </a:r>
            <a:r>
              <a:rPr lang="en-US" altLang="zh-CN" sz="1600" dirty="0" err="1"/>
              <a:t>LinearLayout</a:t>
            </a:r>
            <a:r>
              <a:rPr lang="en-US" altLang="zh-CN" sz="1600" dirty="0"/>
              <a:t>   ……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&lt;Button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android:text</a:t>
            </a:r>
            <a:r>
              <a:rPr lang="en-US" altLang="zh-CN" sz="1600" dirty="0"/>
              <a:t>="</a:t>
            </a:r>
            <a:r>
              <a:rPr lang="zh-CN" altLang="zh-CN" sz="1600" dirty="0"/>
              <a:t>获取</a:t>
            </a:r>
            <a:r>
              <a:rPr lang="en-US" altLang="zh-CN" sz="1600" dirty="0"/>
              <a:t>XML</a:t>
            </a:r>
            <a:r>
              <a:rPr lang="zh-CN" altLang="zh-CN" sz="1600" dirty="0"/>
              <a:t>文件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android:layout_width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match_parent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android:layout_height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wrap_content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android:id</a:t>
            </a:r>
            <a:r>
              <a:rPr lang="en-US" altLang="zh-CN" sz="1600" dirty="0"/>
              <a:t>="@+id/</a:t>
            </a:r>
            <a:r>
              <a:rPr lang="en-US" altLang="zh-CN" sz="1600" dirty="0" err="1"/>
              <a:t>btGetXml</a:t>
            </a:r>
            <a:r>
              <a:rPr lang="en-US" altLang="zh-CN" sz="1600" dirty="0"/>
              <a:t>" /&gt;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&lt;</a:t>
            </a:r>
            <a:r>
              <a:rPr lang="en-US" altLang="zh-CN" sz="1600" dirty="0" err="1"/>
              <a:t>TextView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android:layout_width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match_parent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android:layout_height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wrap_content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android:text</a:t>
            </a:r>
            <a:r>
              <a:rPr lang="en-US" altLang="zh-CN" sz="1600" dirty="0"/>
              <a:t>="Hello World!"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android:id</a:t>
            </a:r>
            <a:r>
              <a:rPr lang="en-US" altLang="zh-CN" sz="1600" dirty="0"/>
              <a:t>="@+id/</a:t>
            </a:r>
            <a:r>
              <a:rPr lang="en-US" altLang="zh-CN" sz="1600" dirty="0" err="1"/>
              <a:t>tvXml</a:t>
            </a:r>
            <a:r>
              <a:rPr lang="en-US" altLang="zh-CN" sz="1600" dirty="0"/>
              <a:t>" /&gt;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&lt;Button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android:text</a:t>
            </a:r>
            <a:r>
              <a:rPr lang="en-US" altLang="zh-CN" sz="1600" dirty="0"/>
              <a:t>="</a:t>
            </a:r>
            <a:r>
              <a:rPr lang="zh-CN" altLang="zh-CN" sz="1600" dirty="0"/>
              <a:t>使用</a:t>
            </a:r>
            <a:r>
              <a:rPr lang="en-US" altLang="zh-CN" sz="1600" dirty="0"/>
              <a:t>DOM</a:t>
            </a:r>
            <a:r>
              <a:rPr lang="zh-CN" altLang="zh-CN" sz="1600" dirty="0"/>
              <a:t>解析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android:layout_width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match_parent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android:layout_height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wrap_content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android:id</a:t>
            </a:r>
            <a:r>
              <a:rPr lang="en-US" altLang="zh-CN" sz="1600" dirty="0"/>
              <a:t>="@+id/</a:t>
            </a:r>
            <a:r>
              <a:rPr lang="en-US" altLang="zh-CN" sz="1600" dirty="0" err="1"/>
              <a:t>btDomXml</a:t>
            </a:r>
            <a:r>
              <a:rPr lang="en-US" altLang="zh-CN" sz="1600" dirty="0"/>
              <a:t>" /&gt;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&lt;</a:t>
            </a:r>
            <a:r>
              <a:rPr lang="en-US" altLang="zh-CN" sz="1600" dirty="0" err="1"/>
              <a:t>TextView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android:text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TextView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android:layout_width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match_parent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android:layout_height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wrap_content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android:id</a:t>
            </a:r>
            <a:r>
              <a:rPr lang="en-US" altLang="zh-CN" sz="1600" dirty="0"/>
              <a:t>="@+id/</a:t>
            </a:r>
            <a:r>
              <a:rPr lang="en-US" altLang="zh-CN" sz="1600" dirty="0" err="1"/>
              <a:t>tvDomResult</a:t>
            </a:r>
            <a:r>
              <a:rPr lang="en-US" altLang="zh-CN" sz="1600" dirty="0"/>
              <a:t>" /&gt;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……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&lt;/</a:t>
            </a:r>
            <a:r>
              <a:rPr lang="en-US" altLang="zh-CN" sz="1600" dirty="0" err="1"/>
              <a:t>LinearLayout</a:t>
            </a:r>
            <a:r>
              <a:rPr lang="en-US" altLang="zh-CN" sz="1600" dirty="0"/>
              <a:t>&gt;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章 网络和数据解析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本章主要内容：</a:t>
            </a:r>
            <a:endParaRPr lang="en-US" altLang="zh-CN" dirty="0"/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WebView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协议的网络访问方法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解析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XML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格式数据	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解析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2" y="-114300"/>
            <a:ext cx="9601200" cy="1143000"/>
          </a:xfrm>
        </p:spPr>
        <p:txBody>
          <a:bodyPr/>
          <a:lstStyle/>
          <a:p>
            <a:r>
              <a:rPr lang="zh-CN" altLang="en-US" dirty="0"/>
              <a:t>实例关键步骤：</a:t>
            </a:r>
            <a:r>
              <a:rPr lang="zh-CN" altLang="zh-CN" dirty="0"/>
              <a:t>修改</a:t>
            </a:r>
            <a:r>
              <a:rPr lang="en-US" altLang="zh-CN" dirty="0"/>
              <a:t>MainActivity.java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1181100"/>
            <a:ext cx="9601200" cy="5676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050" dirty="0"/>
              <a:t>protected void </a:t>
            </a:r>
            <a:r>
              <a:rPr lang="en-US" altLang="zh-CN" sz="1050" dirty="0" err="1"/>
              <a:t>onCreate</a:t>
            </a:r>
            <a:r>
              <a:rPr lang="en-US" altLang="zh-CN" sz="1050" dirty="0"/>
              <a:t>(Bundle </a:t>
            </a:r>
            <a:r>
              <a:rPr lang="en-US" altLang="zh-CN" sz="1050" dirty="0" err="1"/>
              <a:t>savedInstanceState</a:t>
            </a:r>
            <a:r>
              <a:rPr lang="en-US" altLang="zh-CN" sz="1050" dirty="0"/>
              <a:t>) {</a:t>
            </a:r>
            <a:endParaRPr lang="zh-CN" altLang="zh-CN" sz="1050" dirty="0"/>
          </a:p>
          <a:p>
            <a:pPr marL="0" indent="0">
              <a:buNone/>
            </a:pPr>
            <a:r>
              <a:rPr lang="en-US" altLang="zh-CN" sz="1050" dirty="0"/>
              <a:t>        </a:t>
            </a:r>
            <a:r>
              <a:rPr lang="en-US" altLang="zh-CN" sz="1050" dirty="0" err="1"/>
              <a:t>super.onCreate</a:t>
            </a:r>
            <a:r>
              <a:rPr lang="en-US" altLang="zh-CN" sz="1050" dirty="0"/>
              <a:t>(</a:t>
            </a:r>
            <a:r>
              <a:rPr lang="en-US" altLang="zh-CN" sz="1050" dirty="0" err="1"/>
              <a:t>savedInstanceState</a:t>
            </a:r>
            <a:r>
              <a:rPr lang="en-US" altLang="zh-CN" sz="1050" dirty="0"/>
              <a:t>);</a:t>
            </a:r>
            <a:endParaRPr lang="zh-CN" altLang="zh-CN" sz="1050" dirty="0"/>
          </a:p>
          <a:p>
            <a:pPr marL="0" indent="0">
              <a:buNone/>
            </a:pPr>
            <a:r>
              <a:rPr lang="en-US" altLang="zh-CN" sz="1050" dirty="0"/>
              <a:t>        </a:t>
            </a:r>
            <a:r>
              <a:rPr lang="en-US" altLang="zh-CN" sz="1050" dirty="0" err="1"/>
              <a:t>setContentView</a:t>
            </a:r>
            <a:r>
              <a:rPr lang="en-US" altLang="zh-CN" sz="1050" dirty="0"/>
              <a:t>(</a:t>
            </a:r>
            <a:r>
              <a:rPr lang="en-US" altLang="zh-CN" sz="1050" dirty="0" err="1"/>
              <a:t>R.layout.activity_main</a:t>
            </a:r>
            <a:r>
              <a:rPr lang="en-US" altLang="zh-CN" sz="1050" dirty="0"/>
              <a:t>);</a:t>
            </a:r>
            <a:endParaRPr lang="zh-CN" altLang="zh-CN" sz="1050" dirty="0"/>
          </a:p>
          <a:p>
            <a:pPr marL="0" indent="0">
              <a:buNone/>
            </a:pPr>
            <a:r>
              <a:rPr lang="en-US" altLang="zh-CN" sz="1050" dirty="0"/>
              <a:t>        </a:t>
            </a:r>
            <a:r>
              <a:rPr lang="en-US" altLang="zh-CN" sz="1050" dirty="0" err="1"/>
              <a:t>tvXml</a:t>
            </a:r>
            <a:r>
              <a:rPr lang="en-US" altLang="zh-CN" sz="1050" dirty="0"/>
              <a:t>= (</a:t>
            </a:r>
            <a:r>
              <a:rPr lang="en-US" altLang="zh-CN" sz="1050" dirty="0" err="1"/>
              <a:t>TextView</a:t>
            </a:r>
            <a:r>
              <a:rPr lang="en-US" altLang="zh-CN" sz="1050" dirty="0"/>
              <a:t>) </a:t>
            </a:r>
            <a:r>
              <a:rPr lang="en-US" altLang="zh-CN" sz="1050" dirty="0" err="1"/>
              <a:t>findViewById</a:t>
            </a:r>
            <a:r>
              <a:rPr lang="en-US" altLang="zh-CN" sz="1050" dirty="0"/>
              <a:t>(</a:t>
            </a:r>
            <a:r>
              <a:rPr lang="en-US" altLang="zh-CN" sz="1050" dirty="0" err="1"/>
              <a:t>R.id.tvXml</a:t>
            </a:r>
            <a:r>
              <a:rPr lang="en-US" altLang="zh-CN" sz="1050" dirty="0"/>
              <a:t>);</a:t>
            </a:r>
            <a:endParaRPr lang="zh-CN" altLang="zh-CN" sz="1050" dirty="0"/>
          </a:p>
          <a:p>
            <a:pPr marL="0" indent="0">
              <a:buNone/>
            </a:pPr>
            <a:r>
              <a:rPr lang="en-US" altLang="zh-CN" sz="1050" dirty="0"/>
              <a:t>        Button </a:t>
            </a:r>
            <a:r>
              <a:rPr lang="en-US" altLang="zh-CN" sz="1050" dirty="0" err="1"/>
              <a:t>btGetXml</a:t>
            </a:r>
            <a:r>
              <a:rPr lang="en-US" altLang="zh-CN" sz="1050" dirty="0"/>
              <a:t>= (Button) </a:t>
            </a:r>
            <a:r>
              <a:rPr lang="en-US" altLang="zh-CN" sz="1050" dirty="0" err="1"/>
              <a:t>findViewById</a:t>
            </a:r>
            <a:r>
              <a:rPr lang="en-US" altLang="zh-CN" sz="1050" dirty="0"/>
              <a:t>(</a:t>
            </a:r>
            <a:r>
              <a:rPr lang="en-US" altLang="zh-CN" sz="1050" dirty="0" err="1"/>
              <a:t>R.id.btGetXml</a:t>
            </a:r>
            <a:r>
              <a:rPr lang="en-US" altLang="zh-CN" sz="1050" dirty="0"/>
              <a:t>);</a:t>
            </a:r>
            <a:endParaRPr lang="zh-CN" altLang="zh-CN" sz="1050" dirty="0"/>
          </a:p>
          <a:p>
            <a:pPr marL="0" indent="0">
              <a:buNone/>
            </a:pPr>
            <a:r>
              <a:rPr lang="en-US" altLang="zh-CN" sz="1050" dirty="0"/>
              <a:t>        </a:t>
            </a:r>
            <a:r>
              <a:rPr lang="en-US" altLang="zh-CN" sz="1050" dirty="0" err="1"/>
              <a:t>btGetXml.setOnClickListener</a:t>
            </a:r>
            <a:r>
              <a:rPr lang="en-US" altLang="zh-CN" sz="1050" dirty="0"/>
              <a:t>(new </a:t>
            </a:r>
            <a:r>
              <a:rPr lang="en-US" altLang="zh-CN" sz="1050" dirty="0" err="1"/>
              <a:t>View.OnClickListener</a:t>
            </a:r>
            <a:r>
              <a:rPr lang="en-US" altLang="zh-CN" sz="1050" dirty="0"/>
              <a:t>() {</a:t>
            </a:r>
            <a:endParaRPr lang="zh-CN" altLang="zh-CN" sz="1050" dirty="0"/>
          </a:p>
          <a:p>
            <a:pPr marL="0" indent="0">
              <a:buNone/>
            </a:pPr>
            <a:r>
              <a:rPr lang="en-US" altLang="zh-CN" sz="1050" dirty="0"/>
              <a:t>            @Override</a:t>
            </a:r>
            <a:endParaRPr lang="zh-CN" altLang="zh-CN" sz="1050" dirty="0"/>
          </a:p>
          <a:p>
            <a:pPr marL="0" indent="0">
              <a:buNone/>
            </a:pPr>
            <a:r>
              <a:rPr lang="en-US" altLang="zh-CN" sz="1050" dirty="0"/>
              <a:t>            public void </a:t>
            </a:r>
            <a:r>
              <a:rPr lang="en-US" altLang="zh-CN" sz="1050" dirty="0" err="1"/>
              <a:t>onClick</a:t>
            </a:r>
            <a:r>
              <a:rPr lang="en-US" altLang="zh-CN" sz="1050" dirty="0"/>
              <a:t>(View v) {//</a:t>
            </a:r>
            <a:r>
              <a:rPr lang="zh-CN" altLang="zh-CN" sz="1050" dirty="0"/>
              <a:t>点击按钮时通过</a:t>
            </a:r>
            <a:r>
              <a:rPr lang="en-US" altLang="zh-CN" sz="1050" dirty="0"/>
              <a:t>HTTP</a:t>
            </a:r>
            <a:r>
              <a:rPr lang="zh-CN" altLang="zh-CN" sz="1050" dirty="0"/>
              <a:t>请求获取</a:t>
            </a:r>
            <a:r>
              <a:rPr lang="en-US" altLang="zh-CN" sz="1050" dirty="0"/>
              <a:t>XML</a:t>
            </a:r>
            <a:r>
              <a:rPr lang="zh-CN" altLang="zh-CN" sz="1050" dirty="0"/>
              <a:t>文档</a:t>
            </a:r>
            <a:endParaRPr lang="zh-CN" altLang="zh-CN" sz="1050" dirty="0"/>
          </a:p>
          <a:p>
            <a:pPr marL="0" indent="0">
              <a:buNone/>
            </a:pPr>
            <a:r>
              <a:rPr lang="en-US" altLang="zh-CN" sz="1050" dirty="0"/>
              <a:t>                new Thread(new Runnable() {</a:t>
            </a:r>
            <a:endParaRPr lang="zh-CN" altLang="zh-CN" sz="1050" dirty="0"/>
          </a:p>
          <a:p>
            <a:pPr marL="0" indent="0">
              <a:buNone/>
            </a:pPr>
            <a:r>
              <a:rPr lang="en-US" altLang="zh-CN" sz="1050" dirty="0"/>
              <a:t>                    @Override</a:t>
            </a:r>
            <a:endParaRPr lang="zh-CN" altLang="zh-CN" sz="1050" dirty="0"/>
          </a:p>
          <a:p>
            <a:pPr marL="0" indent="0">
              <a:buNone/>
            </a:pPr>
            <a:r>
              <a:rPr lang="en-US" altLang="zh-CN" sz="1050" dirty="0"/>
              <a:t>                    public void run() {</a:t>
            </a:r>
            <a:endParaRPr lang="zh-CN" altLang="zh-CN" sz="1050" dirty="0"/>
          </a:p>
          <a:p>
            <a:pPr marL="0" indent="0">
              <a:buNone/>
            </a:pPr>
            <a:r>
              <a:rPr lang="en-US" altLang="zh-CN" sz="1050" dirty="0"/>
              <a:t>                        </a:t>
            </a:r>
            <a:r>
              <a:rPr lang="en-US" altLang="zh-CN" sz="1050" dirty="0" err="1"/>
              <a:t>doUrlGet</a:t>
            </a:r>
            <a:r>
              <a:rPr lang="en-US" altLang="zh-CN" sz="1050" dirty="0"/>
              <a:t>();</a:t>
            </a:r>
            <a:endParaRPr lang="zh-CN" altLang="zh-CN" sz="1050" dirty="0"/>
          </a:p>
          <a:p>
            <a:pPr marL="0" indent="0">
              <a:buNone/>
            </a:pPr>
            <a:r>
              <a:rPr lang="en-US" altLang="zh-CN" sz="1050" dirty="0"/>
              <a:t>                    }</a:t>
            </a:r>
            <a:endParaRPr lang="zh-CN" altLang="zh-CN" sz="1050" dirty="0"/>
          </a:p>
          <a:p>
            <a:pPr marL="0" indent="0">
              <a:buNone/>
            </a:pPr>
            <a:r>
              <a:rPr lang="en-US" altLang="zh-CN" sz="1050" dirty="0"/>
              <a:t>                }).start();</a:t>
            </a:r>
            <a:endParaRPr lang="zh-CN" altLang="zh-CN" sz="1050" dirty="0"/>
          </a:p>
          <a:p>
            <a:pPr marL="0" indent="0">
              <a:buNone/>
            </a:pPr>
            <a:r>
              <a:rPr lang="en-US" altLang="zh-CN" sz="1050" dirty="0"/>
              <a:t>            }</a:t>
            </a:r>
            <a:endParaRPr lang="zh-CN" altLang="zh-CN" sz="1050" dirty="0"/>
          </a:p>
          <a:p>
            <a:pPr marL="0" indent="0">
              <a:buNone/>
            </a:pPr>
            <a:r>
              <a:rPr lang="en-US" altLang="zh-CN" sz="1050" dirty="0"/>
              <a:t>        });</a:t>
            </a:r>
            <a:endParaRPr lang="zh-CN" altLang="en-US" sz="10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2" y="-114300"/>
            <a:ext cx="9601200" cy="1143000"/>
          </a:xfrm>
        </p:spPr>
        <p:txBody>
          <a:bodyPr/>
          <a:lstStyle/>
          <a:p>
            <a:r>
              <a:rPr lang="zh-CN" altLang="en-US" dirty="0"/>
              <a:t>实例关键步骤：</a:t>
            </a:r>
            <a:r>
              <a:rPr lang="zh-CN" altLang="zh-CN" dirty="0"/>
              <a:t>修改</a:t>
            </a:r>
            <a:r>
              <a:rPr lang="en-US" altLang="zh-CN" dirty="0"/>
              <a:t>MainActivity.java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1181100"/>
            <a:ext cx="96012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Button </a:t>
            </a:r>
            <a:r>
              <a:rPr lang="en-US" altLang="zh-CN" sz="1800" dirty="0" err="1"/>
              <a:t>btDomXml</a:t>
            </a:r>
            <a:r>
              <a:rPr lang="en-US" altLang="zh-CN" sz="1800" dirty="0"/>
              <a:t>=(Button) </a:t>
            </a:r>
            <a:r>
              <a:rPr lang="en-US" altLang="zh-CN" sz="1800" dirty="0" err="1"/>
              <a:t>findViewById</a:t>
            </a:r>
            <a:r>
              <a:rPr lang="en-US" altLang="zh-CN" sz="1800" dirty="0"/>
              <a:t>(</a:t>
            </a:r>
            <a:r>
              <a:rPr lang="en-US" altLang="zh-CN" sz="1800" dirty="0" err="1"/>
              <a:t>R.id.btDomXml</a:t>
            </a:r>
            <a:r>
              <a:rPr lang="en-US" altLang="zh-CN" sz="1800" dirty="0"/>
              <a:t>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btDomXml.setOnClickListener</a:t>
            </a:r>
            <a:r>
              <a:rPr lang="en-US" altLang="zh-CN" sz="1800" dirty="0"/>
              <a:t>(new </a:t>
            </a:r>
            <a:r>
              <a:rPr lang="en-US" altLang="zh-CN" sz="1800" dirty="0" err="1"/>
              <a:t>View.OnClickListener</a:t>
            </a:r>
            <a:r>
              <a:rPr lang="en-US" altLang="zh-CN" sz="1800" dirty="0"/>
              <a:t>() 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@Override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public void </a:t>
            </a:r>
            <a:r>
              <a:rPr lang="en-US" altLang="zh-CN" sz="1800" dirty="0" err="1"/>
              <a:t>onClick</a:t>
            </a:r>
            <a:r>
              <a:rPr lang="en-US" altLang="zh-CN" sz="1800" dirty="0"/>
              <a:t>(View v) {//</a:t>
            </a:r>
            <a:r>
              <a:rPr lang="zh-CN" altLang="zh-CN" sz="1800" dirty="0"/>
              <a:t>点击按钮时解析</a:t>
            </a:r>
            <a:r>
              <a:rPr lang="en-US" altLang="zh-CN" sz="1800" dirty="0"/>
              <a:t>XML</a:t>
            </a:r>
            <a:r>
              <a:rPr lang="zh-CN" altLang="zh-CN" sz="1800" dirty="0"/>
              <a:t>文档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    </a:t>
            </a:r>
            <a:r>
              <a:rPr lang="en-US" altLang="zh-CN" sz="1800" dirty="0" err="1"/>
              <a:t>TextView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tvDomResult</a:t>
            </a:r>
            <a:r>
              <a:rPr lang="en-US" altLang="zh-CN" sz="1800" dirty="0"/>
              <a:t>= (</a:t>
            </a:r>
            <a:r>
              <a:rPr lang="en-US" altLang="zh-CN" sz="1800" dirty="0" err="1"/>
              <a:t>TextView</a:t>
            </a:r>
            <a:r>
              <a:rPr lang="en-US" altLang="zh-CN" sz="1800" dirty="0"/>
              <a:t>) </a:t>
            </a:r>
            <a:r>
              <a:rPr lang="en-US" altLang="zh-CN" sz="1800" dirty="0" err="1"/>
              <a:t>findViewById</a:t>
            </a:r>
            <a:r>
              <a:rPr lang="en-US" altLang="zh-CN" sz="1800" dirty="0"/>
              <a:t>(</a:t>
            </a:r>
            <a:r>
              <a:rPr lang="en-US" altLang="zh-CN" sz="1800" dirty="0" err="1"/>
              <a:t>R.id.tvDomResult</a:t>
            </a:r>
            <a:r>
              <a:rPr lang="en-US" altLang="zh-CN" sz="1800" dirty="0"/>
              <a:t>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    </a:t>
            </a:r>
            <a:r>
              <a:rPr lang="en-US" altLang="zh-CN" sz="1800" dirty="0" err="1"/>
              <a:t>tvDomResult.setText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domXml</a:t>
            </a:r>
            <a:r>
              <a:rPr lang="en-US" altLang="zh-CN" sz="1800" dirty="0"/>
              <a:t>());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}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});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2" y="-114300"/>
            <a:ext cx="9601200" cy="1143000"/>
          </a:xfrm>
        </p:spPr>
        <p:txBody>
          <a:bodyPr/>
          <a:lstStyle/>
          <a:p>
            <a:r>
              <a:rPr lang="zh-CN" altLang="en-US" dirty="0"/>
              <a:t>实例关键步骤：</a:t>
            </a:r>
            <a:r>
              <a:rPr lang="zh-CN" altLang="zh-CN" dirty="0"/>
              <a:t>修改</a:t>
            </a:r>
            <a:r>
              <a:rPr lang="en-US" altLang="zh-CN" dirty="0"/>
              <a:t>MainActivity.java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1181100"/>
            <a:ext cx="9601200" cy="5676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private void </a:t>
            </a:r>
            <a:r>
              <a:rPr lang="en-US" altLang="zh-CN" sz="1800" dirty="0" err="1"/>
              <a:t>doUrlGet</a:t>
            </a:r>
            <a:r>
              <a:rPr lang="en-US" altLang="zh-CN" sz="1800" dirty="0"/>
              <a:t>(){//</a:t>
            </a:r>
            <a:r>
              <a:rPr lang="zh-CN" altLang="zh-CN" sz="1800" dirty="0"/>
              <a:t>使用</a:t>
            </a:r>
            <a:r>
              <a:rPr lang="en-US" altLang="zh-CN" sz="1800" dirty="0" err="1"/>
              <a:t>OkHttp</a:t>
            </a:r>
            <a:r>
              <a:rPr lang="zh-CN" altLang="zh-CN" sz="1800" dirty="0"/>
              <a:t>获取</a:t>
            </a:r>
            <a:r>
              <a:rPr lang="en-US" altLang="zh-CN" sz="1800" dirty="0"/>
              <a:t>XML</a:t>
            </a:r>
            <a:r>
              <a:rPr lang="zh-CN" altLang="zh-CN" sz="1800" dirty="0"/>
              <a:t>文档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try 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</a:t>
            </a:r>
            <a:r>
              <a:rPr lang="en-US" altLang="zh-CN" sz="1800" dirty="0" err="1"/>
              <a:t>OkHttpClient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okClient</a:t>
            </a:r>
            <a:r>
              <a:rPr lang="en-US" altLang="zh-CN" sz="1800" dirty="0"/>
              <a:t>=new </a:t>
            </a:r>
            <a:r>
              <a:rPr lang="en-US" altLang="zh-CN" sz="1800" dirty="0" err="1"/>
              <a:t>OkHttpClient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</a:t>
            </a:r>
            <a:r>
              <a:rPr lang="en-US" altLang="zh-CN" sz="1800" dirty="0" err="1"/>
              <a:t>Request.Builder</a:t>
            </a:r>
            <a:r>
              <a:rPr lang="en-US" altLang="zh-CN" sz="1800" dirty="0"/>
              <a:t> builder=new </a:t>
            </a:r>
            <a:r>
              <a:rPr lang="en-US" altLang="zh-CN" sz="1800" dirty="0" err="1"/>
              <a:t>Request.Builder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builder.url("http://192.168.0.104/getxml.xml");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Request request=</a:t>
            </a:r>
            <a:r>
              <a:rPr lang="en-US" altLang="zh-CN" sz="1800" dirty="0" err="1"/>
              <a:t>builder.build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Response response=</a:t>
            </a:r>
            <a:r>
              <a:rPr lang="en-US" altLang="zh-CN" sz="1800" dirty="0" err="1"/>
              <a:t>okClient.newCall</a:t>
            </a:r>
            <a:r>
              <a:rPr lang="en-US" altLang="zh-CN" sz="1800" dirty="0"/>
              <a:t>(request).execute();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</a:t>
            </a:r>
            <a:r>
              <a:rPr lang="en-US" altLang="zh-CN" sz="1800" dirty="0" err="1"/>
              <a:t>showResult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response.body</a:t>
            </a:r>
            <a:r>
              <a:rPr lang="en-US" altLang="zh-CN" sz="1800" dirty="0"/>
              <a:t>().string());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} catch (Exception e) 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</a:t>
            </a:r>
            <a:r>
              <a:rPr lang="en-US" altLang="zh-CN" sz="1800" dirty="0" err="1"/>
              <a:t>e.printStackTrace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}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}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2" y="-114300"/>
            <a:ext cx="9601200" cy="1143000"/>
          </a:xfrm>
        </p:spPr>
        <p:txBody>
          <a:bodyPr/>
          <a:lstStyle/>
          <a:p>
            <a:r>
              <a:rPr lang="zh-CN" altLang="en-US" dirty="0"/>
              <a:t>实例关键步骤：</a:t>
            </a:r>
            <a:r>
              <a:rPr lang="zh-CN" altLang="zh-CN" dirty="0"/>
              <a:t>修改</a:t>
            </a:r>
            <a:r>
              <a:rPr lang="en-US" altLang="zh-CN" dirty="0"/>
              <a:t>MainActivity.java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1181100"/>
            <a:ext cx="9601200" cy="5676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private void </a:t>
            </a:r>
            <a:r>
              <a:rPr lang="en-US" altLang="zh-CN" sz="2000" dirty="0" err="1"/>
              <a:t>showResult</a:t>
            </a:r>
            <a:r>
              <a:rPr lang="en-US" altLang="zh-CN" sz="2000" dirty="0"/>
              <a:t>(final String result){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runOnUiThread</a:t>
            </a:r>
            <a:r>
              <a:rPr lang="en-US" altLang="zh-CN" sz="2000" dirty="0"/>
              <a:t>(new Runnable() {//</a:t>
            </a:r>
            <a:r>
              <a:rPr lang="zh-CN" altLang="zh-CN" sz="2000" dirty="0"/>
              <a:t>返回主线程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@Override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public void run()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</a:t>
            </a:r>
            <a:r>
              <a:rPr lang="en-US" altLang="zh-CN" sz="2000" dirty="0" err="1"/>
              <a:t>tvXml.setText</a:t>
            </a:r>
            <a:r>
              <a:rPr lang="en-US" altLang="zh-CN" sz="2000" dirty="0"/>
              <a:t>(result);//</a:t>
            </a:r>
            <a:r>
              <a:rPr lang="zh-CN" altLang="zh-CN" sz="2000" dirty="0"/>
              <a:t>在</a:t>
            </a:r>
            <a:r>
              <a:rPr lang="en-US" altLang="zh-CN" sz="2000" dirty="0" err="1"/>
              <a:t>TextView</a:t>
            </a:r>
            <a:r>
              <a:rPr lang="zh-CN" altLang="zh-CN" sz="2000" dirty="0"/>
              <a:t>中显示</a:t>
            </a:r>
            <a:r>
              <a:rPr lang="en-US" altLang="zh-CN" sz="2000" dirty="0"/>
              <a:t>XML</a:t>
            </a:r>
            <a:r>
              <a:rPr lang="zh-CN" altLang="zh-CN" sz="2000" dirty="0"/>
              <a:t>文档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});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2" y="-114300"/>
            <a:ext cx="9601200" cy="1143000"/>
          </a:xfrm>
        </p:spPr>
        <p:txBody>
          <a:bodyPr/>
          <a:lstStyle/>
          <a:p>
            <a:r>
              <a:rPr lang="zh-CN" altLang="en-US" dirty="0"/>
              <a:t>实例关键步骤：</a:t>
            </a:r>
            <a:r>
              <a:rPr lang="zh-CN" altLang="zh-CN" dirty="0"/>
              <a:t>修改</a:t>
            </a:r>
            <a:r>
              <a:rPr lang="en-US" altLang="zh-CN" dirty="0"/>
              <a:t>MainActivity.java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820" y="1181100"/>
            <a:ext cx="11305256" cy="556026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CN" sz="1600" dirty="0"/>
              <a:t>private String </a:t>
            </a:r>
            <a:r>
              <a:rPr lang="en-US" altLang="zh-CN" sz="1600" dirty="0" err="1"/>
              <a:t>domXml</a:t>
            </a:r>
            <a:r>
              <a:rPr lang="en-US" altLang="zh-CN" sz="1600" dirty="0"/>
              <a:t>(){//</a:t>
            </a:r>
            <a:r>
              <a:rPr lang="zh-CN" altLang="zh-CN" sz="1600" dirty="0"/>
              <a:t>使用</a:t>
            </a:r>
            <a:r>
              <a:rPr lang="en-US" altLang="zh-CN" sz="1600" dirty="0"/>
              <a:t>DOM</a:t>
            </a:r>
            <a:r>
              <a:rPr lang="zh-CN" altLang="zh-CN" sz="1600" dirty="0"/>
              <a:t>解析</a:t>
            </a:r>
            <a:r>
              <a:rPr lang="en-US" altLang="zh-CN" sz="1600" dirty="0"/>
              <a:t>XML</a:t>
            </a:r>
            <a:r>
              <a:rPr lang="zh-CN" altLang="zh-CN" sz="1600" dirty="0"/>
              <a:t>文档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try{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String </a:t>
            </a:r>
            <a:r>
              <a:rPr lang="en-US" altLang="zh-CN" sz="1600" dirty="0" err="1"/>
              <a:t>xmlData</a:t>
            </a:r>
            <a:r>
              <a:rPr lang="en-US" altLang="zh-CN" sz="1600" dirty="0"/>
              <a:t>=</a:t>
            </a:r>
            <a:r>
              <a:rPr lang="en-US" altLang="zh-CN" sz="1600" dirty="0" err="1"/>
              <a:t>tvXml.getText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toString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err="1"/>
              <a:t>DocumentBuilderFactory</a:t>
            </a:r>
            <a:r>
              <a:rPr lang="en-US" altLang="zh-CN" sz="1600" dirty="0"/>
              <a:t> factory=</a:t>
            </a:r>
            <a:r>
              <a:rPr lang="en-US" altLang="zh-CN" sz="1600" dirty="0" err="1"/>
              <a:t>DocumentBuilderFactory.newInstance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err="1"/>
              <a:t>DocumentBuilder</a:t>
            </a:r>
            <a:r>
              <a:rPr lang="en-US" altLang="zh-CN" sz="1600" dirty="0"/>
              <a:t> builder=</a:t>
            </a:r>
            <a:r>
              <a:rPr lang="en-US" altLang="zh-CN" sz="1600" dirty="0" err="1"/>
              <a:t>factory.newDocumentBuilder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err="1"/>
              <a:t>InputSource</a:t>
            </a:r>
            <a:r>
              <a:rPr lang="en-US" altLang="zh-CN" sz="1600" dirty="0"/>
              <a:t> data= new </a:t>
            </a:r>
            <a:r>
              <a:rPr lang="en-US" altLang="zh-CN" sz="1600" dirty="0" err="1"/>
              <a:t>InputSource</a:t>
            </a:r>
            <a:r>
              <a:rPr lang="en-US" altLang="zh-CN" sz="1600" dirty="0"/>
              <a:t>(new </a:t>
            </a:r>
            <a:r>
              <a:rPr lang="en-US" altLang="zh-CN" sz="1600" dirty="0" err="1"/>
              <a:t>ByteArrayInputStream</a:t>
            </a:r>
            <a:r>
              <a:rPr lang="en-US" altLang="zh-CN" sz="1600" dirty="0"/>
              <a:t>(</a:t>
            </a:r>
            <a:r>
              <a:rPr lang="en-US" altLang="zh-CN" sz="1600" dirty="0" err="1"/>
              <a:t>xmlData.getBytes</a:t>
            </a:r>
            <a:r>
              <a:rPr lang="en-US" altLang="zh-CN" sz="1600" dirty="0"/>
              <a:t>("UTF-8")));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Document document=</a:t>
            </a:r>
            <a:r>
              <a:rPr lang="en-US" altLang="zh-CN" sz="1600" dirty="0" err="1"/>
              <a:t>builder.parse</a:t>
            </a:r>
            <a:r>
              <a:rPr lang="en-US" altLang="zh-CN" sz="1600" dirty="0"/>
              <a:t>(data);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Element root=</a:t>
            </a:r>
            <a:r>
              <a:rPr lang="en-US" altLang="zh-CN" sz="1600" dirty="0" err="1"/>
              <a:t>document.getDocumentElement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err="1"/>
              <a:t>NodeList</a:t>
            </a:r>
            <a:r>
              <a:rPr lang="en-US" altLang="zh-CN" sz="1600" dirty="0"/>
              <a:t> nodes=</a:t>
            </a:r>
            <a:r>
              <a:rPr lang="en-US" altLang="zh-CN" sz="1600" dirty="0" err="1"/>
              <a:t>root.getElementsByTagName</a:t>
            </a:r>
            <a:r>
              <a:rPr lang="en-US" altLang="zh-CN" sz="1600" dirty="0"/>
              <a:t>("user");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String result="";</a:t>
            </a:r>
            <a:endParaRPr lang="zh-CN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2" y="-114300"/>
            <a:ext cx="9601200" cy="1143000"/>
          </a:xfrm>
        </p:spPr>
        <p:txBody>
          <a:bodyPr/>
          <a:lstStyle/>
          <a:p>
            <a:r>
              <a:rPr lang="zh-CN" altLang="en-US" dirty="0"/>
              <a:t>实例关键步骤：</a:t>
            </a:r>
            <a:r>
              <a:rPr lang="zh-CN" altLang="zh-CN" dirty="0"/>
              <a:t>修改</a:t>
            </a:r>
            <a:r>
              <a:rPr lang="en-US" altLang="zh-CN" dirty="0"/>
              <a:t>MainActivity.java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820" y="1181100"/>
            <a:ext cx="11305256" cy="5560268"/>
          </a:xfrm>
        </p:spPr>
        <p:txBody>
          <a:bodyPr numCol="1">
            <a:normAutofit lnSpcReduction="10000"/>
          </a:bodyPr>
          <a:lstStyle/>
          <a:p>
            <a:r>
              <a:rPr lang="en-US" altLang="zh-CN" sz="1600" dirty="0"/>
              <a:t>……</a:t>
            </a:r>
            <a:endParaRPr lang="en-US" altLang="zh-CN" sz="1600" dirty="0"/>
          </a:p>
          <a:p>
            <a:r>
              <a:rPr lang="en-US" altLang="zh-CN" sz="1600" dirty="0"/>
              <a:t>            for 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=0;i&lt;</a:t>
            </a:r>
            <a:r>
              <a:rPr lang="en-US" altLang="zh-CN" sz="1600" dirty="0" err="1"/>
              <a:t>nodes.getLength</a:t>
            </a:r>
            <a:r>
              <a:rPr lang="en-US" altLang="zh-CN" sz="1600" dirty="0"/>
              <a:t>();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++){</a:t>
            </a:r>
            <a:endParaRPr lang="zh-CN" altLang="zh-CN" sz="1600" dirty="0"/>
          </a:p>
          <a:p>
            <a:r>
              <a:rPr lang="en-US" altLang="zh-CN" sz="1600" dirty="0"/>
              <a:t>                Element user=(Element)</a:t>
            </a:r>
            <a:r>
              <a:rPr lang="en-US" altLang="zh-CN" sz="1600" dirty="0" err="1"/>
              <a:t>nodes.item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r>
              <a:rPr lang="en-US" altLang="zh-CN" sz="1600" dirty="0"/>
              <a:t>                Element id=(Element)</a:t>
            </a:r>
            <a:r>
              <a:rPr lang="en-US" altLang="zh-CN" sz="1600" dirty="0" err="1"/>
              <a:t>user.getElementsByTagName</a:t>
            </a:r>
            <a:r>
              <a:rPr lang="en-US" altLang="zh-CN" sz="1600" dirty="0"/>
              <a:t>("id").item(0);</a:t>
            </a:r>
            <a:endParaRPr lang="zh-CN" altLang="zh-CN" sz="1600" dirty="0"/>
          </a:p>
          <a:p>
            <a:r>
              <a:rPr lang="en-US" altLang="zh-CN" sz="1600" dirty="0"/>
              <a:t>                Element password=(Element) </a:t>
            </a:r>
            <a:r>
              <a:rPr lang="en-US" altLang="zh-CN" sz="1600" dirty="0" err="1"/>
              <a:t>user.getElementsByTagName</a:t>
            </a:r>
            <a:r>
              <a:rPr lang="en-US" altLang="zh-CN" sz="1600" dirty="0"/>
              <a:t>("password").item(0);</a:t>
            </a:r>
            <a:endParaRPr lang="zh-CN" altLang="zh-CN" sz="1600" dirty="0"/>
          </a:p>
          <a:p>
            <a:r>
              <a:rPr lang="en-US" altLang="zh-CN" sz="1600" dirty="0"/>
              <a:t>                result+="id="+</a:t>
            </a:r>
            <a:r>
              <a:rPr lang="en-US" altLang="zh-CN" sz="1600" dirty="0" err="1"/>
              <a:t>id.getTextContent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/>
              <a:t>                result+="\</a:t>
            </a:r>
            <a:r>
              <a:rPr lang="en-US" altLang="zh-CN" sz="1600" dirty="0" err="1"/>
              <a:t>npassword</a:t>
            </a:r>
            <a:r>
              <a:rPr lang="en-US" altLang="zh-CN" sz="1600" dirty="0"/>
              <a:t>="+</a:t>
            </a:r>
            <a:r>
              <a:rPr lang="en-US" altLang="zh-CN" sz="1600" dirty="0" err="1"/>
              <a:t>password.getTextContent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/>
              <a:t>                result+="\n";</a:t>
            </a:r>
            <a:endParaRPr lang="zh-CN" altLang="zh-CN" sz="1600" dirty="0"/>
          </a:p>
          <a:p>
            <a:r>
              <a:rPr lang="en-US" altLang="zh-CN" sz="1600" dirty="0"/>
              <a:t>            }</a:t>
            </a:r>
            <a:endParaRPr lang="zh-CN" altLang="zh-CN" sz="1600" dirty="0"/>
          </a:p>
          <a:p>
            <a:r>
              <a:rPr lang="en-US" altLang="zh-CN" sz="1600" dirty="0"/>
              <a:t>            return result;</a:t>
            </a:r>
            <a:endParaRPr lang="zh-CN" altLang="zh-CN" sz="1600" dirty="0"/>
          </a:p>
          <a:p>
            <a:r>
              <a:rPr lang="en-US" altLang="zh-CN" sz="1600" dirty="0"/>
              <a:t>        }catch (Exception e){</a:t>
            </a:r>
            <a:endParaRPr lang="zh-CN" altLang="zh-CN" sz="1600" dirty="0"/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e.printStackTrace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/>
              <a:t>            return "";</a:t>
            </a:r>
            <a:endParaRPr lang="zh-CN" altLang="zh-CN" sz="1600" dirty="0"/>
          </a:p>
          <a:p>
            <a:r>
              <a:rPr lang="en-US" altLang="zh-CN" sz="1600" dirty="0"/>
              <a:t>        }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小结：</a:t>
            </a:r>
            <a:r>
              <a:rPr lang="zh-CN" altLang="zh-CN" dirty="0"/>
              <a:t>使用</a:t>
            </a:r>
            <a:r>
              <a:rPr lang="en-US" altLang="zh-CN" dirty="0"/>
              <a:t>DOM</a:t>
            </a:r>
            <a:r>
              <a:rPr lang="zh-CN" altLang="zh-CN" dirty="0"/>
              <a:t>解析</a:t>
            </a:r>
            <a:r>
              <a:rPr lang="en-US" altLang="zh-CN" dirty="0"/>
              <a:t>XML</a:t>
            </a:r>
            <a:r>
              <a:rPr lang="zh-CN" altLang="zh-CN" dirty="0"/>
              <a:t>文档</a:t>
            </a:r>
            <a:r>
              <a:rPr lang="zh-CN" altLang="en-US" dirty="0"/>
              <a:t>的</a:t>
            </a:r>
            <a:r>
              <a:rPr lang="zh-CN" altLang="zh-CN" dirty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755" lvl="0" indent="-457200">
              <a:buFont typeface="+mj-lt"/>
              <a:buAutoNum type="arabicPeriod"/>
            </a:pPr>
            <a:r>
              <a:rPr lang="zh-CN" altLang="zh-CN" dirty="0"/>
              <a:t>创建</a:t>
            </a:r>
            <a:r>
              <a:rPr lang="en-US" altLang="zh-CN" dirty="0" err="1"/>
              <a:t>DocumentBuilderFactory</a:t>
            </a:r>
            <a:r>
              <a:rPr lang="zh-CN" altLang="zh-CN" dirty="0"/>
              <a:t>对象。</a:t>
            </a:r>
            <a:endParaRPr lang="zh-CN" altLang="zh-CN" dirty="0"/>
          </a:p>
          <a:p>
            <a:pPr marL="452755" lvl="0" indent="-457200">
              <a:buFont typeface="+mj-lt"/>
              <a:buAutoNum type="arabicPeriod"/>
            </a:pPr>
            <a:r>
              <a:rPr lang="zh-CN" altLang="zh-CN" dirty="0"/>
              <a:t>创建</a:t>
            </a:r>
            <a:r>
              <a:rPr lang="en-US" altLang="zh-CN" dirty="0" err="1"/>
              <a:t>DocumentBuilder</a:t>
            </a:r>
            <a:r>
              <a:rPr lang="zh-CN" altLang="zh-CN" dirty="0"/>
              <a:t>对象。</a:t>
            </a:r>
            <a:endParaRPr lang="zh-CN" altLang="zh-CN" dirty="0"/>
          </a:p>
          <a:p>
            <a:pPr marL="452755" lvl="0" indent="-457200">
              <a:buFont typeface="+mj-lt"/>
              <a:buAutoNum type="arabicPeriod"/>
            </a:pPr>
            <a:r>
              <a:rPr lang="zh-CN" altLang="zh-CN" dirty="0"/>
              <a:t>将</a:t>
            </a:r>
            <a:r>
              <a:rPr lang="en-US" altLang="zh-CN" dirty="0"/>
              <a:t>XML</a:t>
            </a:r>
            <a:r>
              <a:rPr lang="zh-CN" altLang="zh-CN" dirty="0"/>
              <a:t>文档封装到</a:t>
            </a:r>
            <a:r>
              <a:rPr lang="en-US" altLang="zh-CN" dirty="0" err="1"/>
              <a:t>InputSource</a:t>
            </a:r>
            <a:r>
              <a:rPr lang="zh-CN" altLang="zh-CN" dirty="0"/>
              <a:t>对象中。</a:t>
            </a:r>
            <a:endParaRPr lang="zh-CN" altLang="zh-CN" dirty="0"/>
          </a:p>
          <a:p>
            <a:pPr marL="452755" lvl="0" indent="-457200">
              <a:buFont typeface="+mj-lt"/>
              <a:buAutoNum type="arabicPeriod"/>
            </a:pPr>
            <a:r>
              <a:rPr lang="zh-CN" altLang="zh-CN" dirty="0"/>
              <a:t>使用</a:t>
            </a:r>
            <a:r>
              <a:rPr lang="en-US" altLang="zh-CN" dirty="0" err="1"/>
              <a:t>DocumentBuilder</a:t>
            </a:r>
            <a:r>
              <a:rPr lang="zh-CN" altLang="zh-CN" dirty="0"/>
              <a:t>对象解析</a:t>
            </a:r>
            <a:r>
              <a:rPr lang="en-US" altLang="zh-CN" dirty="0" err="1"/>
              <a:t>InputSource</a:t>
            </a:r>
            <a:r>
              <a:rPr lang="zh-CN" altLang="zh-CN" dirty="0"/>
              <a:t>获得表示</a:t>
            </a:r>
            <a:r>
              <a:rPr lang="en-US" altLang="zh-CN" dirty="0"/>
              <a:t>XML</a:t>
            </a:r>
            <a:r>
              <a:rPr lang="zh-CN" altLang="zh-CN" dirty="0"/>
              <a:t>文档的</a:t>
            </a:r>
            <a:r>
              <a:rPr lang="en-US" altLang="zh-CN" dirty="0"/>
              <a:t>Document</a:t>
            </a:r>
            <a:r>
              <a:rPr lang="zh-CN" altLang="zh-CN" dirty="0"/>
              <a:t>对象。</a:t>
            </a:r>
            <a:endParaRPr lang="zh-CN" altLang="zh-CN" dirty="0"/>
          </a:p>
          <a:p>
            <a:pPr marL="452755" indent="-457200">
              <a:buFont typeface="+mj-lt"/>
              <a:buAutoNum type="arabicPeriod"/>
            </a:pPr>
            <a:r>
              <a:rPr lang="zh-CN" altLang="zh-CN" dirty="0"/>
              <a:t>调用</a:t>
            </a:r>
            <a:r>
              <a:rPr lang="en-US" altLang="zh-CN" dirty="0"/>
              <a:t>Document</a:t>
            </a:r>
            <a:r>
              <a:rPr lang="zh-CN" altLang="zh-CN" dirty="0"/>
              <a:t>对象的相关方法获取</a:t>
            </a:r>
            <a:r>
              <a:rPr lang="en-US" altLang="zh-CN" dirty="0"/>
              <a:t>XML</a:t>
            </a:r>
            <a:r>
              <a:rPr lang="zh-CN" altLang="zh-CN" dirty="0"/>
              <a:t>文档各个节点及其文本。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2" y="-114300"/>
            <a:ext cx="9601200" cy="1143000"/>
          </a:xfrm>
        </p:spPr>
        <p:txBody>
          <a:bodyPr/>
          <a:lstStyle/>
          <a:p>
            <a:r>
              <a:rPr lang="en-US" altLang="zh-CN" dirty="0"/>
              <a:t>7.3.3 Pull</a:t>
            </a:r>
            <a:r>
              <a:rPr lang="zh-CN" altLang="en-US" dirty="0"/>
              <a:t>解析方式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1181100"/>
            <a:ext cx="9601200" cy="4495800"/>
          </a:xfrm>
        </p:spPr>
        <p:txBody>
          <a:bodyPr>
            <a:normAutofit/>
          </a:bodyPr>
          <a:lstStyle/>
          <a:p>
            <a:r>
              <a:rPr lang="en-US" altLang="zh-CN" dirty="0"/>
              <a:t>Pull</a:t>
            </a:r>
            <a:r>
              <a:rPr lang="zh-CN" altLang="zh-CN" dirty="0"/>
              <a:t>解析方式将</a:t>
            </a:r>
            <a:r>
              <a:rPr lang="en-US" altLang="zh-CN" dirty="0"/>
              <a:t>XML</a:t>
            </a:r>
            <a:r>
              <a:rPr lang="zh-CN" altLang="zh-CN" dirty="0"/>
              <a:t>文档作为输入“流”来处理，依次读取每个标签，根据标签类型来处理相应数据。</a:t>
            </a:r>
            <a:endParaRPr lang="zh-CN" altLang="zh-CN" dirty="0"/>
          </a:p>
          <a:p>
            <a:r>
              <a:rPr lang="zh-CN" altLang="zh-CN" dirty="0"/>
              <a:t>使用</a:t>
            </a:r>
            <a:r>
              <a:rPr lang="en-US" altLang="zh-CN" dirty="0"/>
              <a:t>Pull</a:t>
            </a:r>
            <a:r>
              <a:rPr lang="zh-CN" altLang="zh-CN" dirty="0"/>
              <a:t>解析</a:t>
            </a:r>
            <a:r>
              <a:rPr lang="en-US" altLang="zh-CN" dirty="0"/>
              <a:t>XML</a:t>
            </a:r>
            <a:r>
              <a:rPr lang="zh-CN" altLang="zh-CN" dirty="0"/>
              <a:t>文档的步骤主要包括：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创建一个</a:t>
            </a:r>
            <a:r>
              <a:rPr lang="en-US" altLang="zh-CN" dirty="0" err="1"/>
              <a:t>XmlPullParser</a:t>
            </a:r>
            <a:r>
              <a:rPr lang="zh-CN" altLang="zh-CN" dirty="0"/>
              <a:t>对象作为解析器。</a:t>
            </a:r>
            <a:endParaRPr lang="zh-CN" altLang="zh-CN" dirty="0"/>
          </a:p>
          <a:p>
            <a:pPr marL="274320" lvl="1" indent="0">
              <a:buNone/>
            </a:pPr>
            <a:r>
              <a:rPr lang="zh-CN" altLang="zh-CN" dirty="0"/>
              <a:t>例如：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 err="1"/>
              <a:t>XmlPullParserFactory</a:t>
            </a:r>
            <a:r>
              <a:rPr lang="en-US" altLang="zh-CN" dirty="0"/>
              <a:t> </a:t>
            </a:r>
            <a:r>
              <a:rPr lang="en-US" altLang="zh-CN" dirty="0" err="1"/>
              <a:t>xmlFactory</a:t>
            </a:r>
            <a:r>
              <a:rPr lang="en-US" altLang="zh-CN" dirty="0"/>
              <a:t>=</a:t>
            </a:r>
            <a:r>
              <a:rPr lang="en-US" altLang="zh-CN" dirty="0" err="1"/>
              <a:t>XmlPullParserFactory.newInstance</a:t>
            </a:r>
            <a:r>
              <a:rPr lang="en-US" altLang="zh-CN" dirty="0"/>
              <a:t>();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 err="1"/>
              <a:t>XmlPullParser</a:t>
            </a:r>
            <a:r>
              <a:rPr lang="en-US" altLang="zh-CN" dirty="0"/>
              <a:t> </a:t>
            </a:r>
            <a:r>
              <a:rPr lang="en-US" altLang="zh-CN" dirty="0" err="1"/>
              <a:t>xmlPullParser</a:t>
            </a:r>
            <a:r>
              <a:rPr lang="en-US" altLang="zh-CN" dirty="0"/>
              <a:t>=</a:t>
            </a:r>
            <a:r>
              <a:rPr lang="en-US" altLang="zh-CN" dirty="0" err="1"/>
              <a:t>xmlFactory.newPullParser</a:t>
            </a:r>
            <a:r>
              <a:rPr lang="en-US" altLang="zh-CN" dirty="0"/>
              <a:t>();</a:t>
            </a:r>
            <a:endParaRPr lang="en-US" altLang="zh-CN" dirty="0"/>
          </a:p>
          <a:p>
            <a:pPr marL="274320" lvl="1" indent="0">
              <a:buNone/>
            </a:pP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zh-CN" dirty="0"/>
              <a:t>将</a:t>
            </a:r>
            <a:r>
              <a:rPr lang="en-US" altLang="zh-CN" dirty="0"/>
              <a:t>XML</a:t>
            </a:r>
            <a:r>
              <a:rPr lang="zh-CN" altLang="zh-CN" dirty="0"/>
              <a:t>文档设置为解析器的输入。</a:t>
            </a:r>
            <a:endParaRPr lang="zh-CN" altLang="zh-CN" dirty="0"/>
          </a:p>
          <a:p>
            <a:pPr marL="274320" lvl="1" indent="0">
              <a:buNone/>
            </a:pPr>
            <a:r>
              <a:rPr lang="zh-CN" altLang="zh-CN" dirty="0"/>
              <a:t>例如：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 err="1"/>
              <a:t>xmlPullParser.setInput</a:t>
            </a:r>
            <a:r>
              <a:rPr lang="en-US" altLang="zh-CN" dirty="0"/>
              <a:t>(new </a:t>
            </a:r>
            <a:r>
              <a:rPr lang="en-US" altLang="zh-CN" dirty="0" err="1"/>
              <a:t>StringReader</a:t>
            </a:r>
            <a:r>
              <a:rPr lang="en-US" altLang="zh-CN" dirty="0"/>
              <a:t>(</a:t>
            </a:r>
            <a:r>
              <a:rPr lang="en-US" altLang="zh-CN" dirty="0" err="1"/>
              <a:t>xmlData</a:t>
            </a:r>
            <a:r>
              <a:rPr lang="en-US" altLang="zh-CN" dirty="0"/>
              <a:t>));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476672"/>
            <a:ext cx="9601200" cy="569552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获得事件类型。</a:t>
            </a:r>
            <a:endParaRPr lang="zh-CN" altLang="zh-CN" dirty="0"/>
          </a:p>
          <a:p>
            <a:r>
              <a:rPr lang="en-US" altLang="zh-CN" dirty="0"/>
              <a:t>Pull</a:t>
            </a:r>
            <a:r>
              <a:rPr lang="zh-CN" altLang="zh-CN" dirty="0"/>
              <a:t>根据标签的类型（开始标签、结束标签）来觉得事件类型。解析</a:t>
            </a:r>
            <a:r>
              <a:rPr lang="en-US" altLang="zh-CN" dirty="0"/>
              <a:t>XML</a:t>
            </a:r>
            <a:r>
              <a:rPr lang="zh-CN" altLang="zh-CN" dirty="0"/>
              <a:t>文档主要用到</a:t>
            </a:r>
            <a:r>
              <a:rPr lang="en-US" altLang="zh-CN" dirty="0"/>
              <a:t>3</a:t>
            </a:r>
            <a:r>
              <a:rPr lang="zh-CN" altLang="zh-CN" dirty="0"/>
              <a:t>种事件类型：</a:t>
            </a:r>
            <a:r>
              <a:rPr lang="en-US" altLang="zh-CN" dirty="0"/>
              <a:t>END_DOCUMENT</a:t>
            </a:r>
            <a:r>
              <a:rPr lang="zh-CN" altLang="zh-CN" dirty="0"/>
              <a:t>（文档结束）、</a:t>
            </a:r>
            <a:r>
              <a:rPr lang="en-US" altLang="zh-CN" dirty="0"/>
              <a:t>STAR_TAG</a:t>
            </a:r>
            <a:r>
              <a:rPr lang="zh-CN" altLang="zh-CN" dirty="0"/>
              <a:t>（开始标签）和</a:t>
            </a:r>
            <a:r>
              <a:rPr lang="en-US" altLang="zh-CN" dirty="0"/>
              <a:t>END_TAG</a:t>
            </a:r>
            <a:r>
              <a:rPr lang="zh-CN" altLang="zh-CN" dirty="0"/>
              <a:t>（结束标签）。例如：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event=</a:t>
            </a:r>
            <a:r>
              <a:rPr lang="en-US" altLang="zh-CN" dirty="0" err="1"/>
              <a:t>xmlPullParser.getEventType</a:t>
            </a:r>
            <a:r>
              <a:rPr lang="en-US" altLang="zh-CN" dirty="0"/>
              <a:t>(); 		//</a:t>
            </a:r>
            <a:r>
              <a:rPr lang="zh-CN" altLang="zh-CN" dirty="0"/>
              <a:t>获得当前事件类型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event=</a:t>
            </a:r>
            <a:r>
              <a:rPr lang="en-US" altLang="zh-CN" dirty="0" err="1"/>
              <a:t>xmlPullParser.next</a:t>
            </a:r>
            <a:r>
              <a:rPr lang="en-US" altLang="zh-CN" dirty="0"/>
              <a:t>();				//</a:t>
            </a:r>
            <a:r>
              <a:rPr lang="zh-CN" altLang="zh-CN" dirty="0"/>
              <a:t>获得下一个事件类型</a:t>
            </a:r>
            <a:endParaRPr lang="zh-CN" altLang="zh-CN" dirty="0"/>
          </a:p>
          <a:p>
            <a:r>
              <a:rPr lang="zh-CN" altLang="zh-CN" dirty="0"/>
              <a:t>调用</a:t>
            </a:r>
            <a:r>
              <a:rPr lang="en-US" altLang="zh-CN" dirty="0"/>
              <a:t>next()</a:t>
            </a:r>
            <a:r>
              <a:rPr lang="zh-CN" altLang="zh-CN" dirty="0"/>
              <a:t>方法时，输入流指针前进到下一个标签位置，知道文档结束。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zh-CN" dirty="0"/>
              <a:t>获取当前节点数据</a:t>
            </a:r>
            <a:endParaRPr lang="zh-CN" altLang="zh-CN" dirty="0"/>
          </a:p>
          <a:p>
            <a:r>
              <a:rPr lang="zh-CN" altLang="zh-CN" dirty="0"/>
              <a:t>如果事件类型不是文档结束，则可调用相应方法获取当前标签数据。例如：</a:t>
            </a:r>
            <a:endParaRPr lang="zh-CN" altLang="zh-CN" dirty="0"/>
          </a:p>
          <a:p>
            <a:pPr lvl="1"/>
            <a:r>
              <a:rPr lang="en-US" altLang="zh-CN" dirty="0"/>
              <a:t>String </a:t>
            </a:r>
            <a:r>
              <a:rPr lang="en-US" altLang="zh-CN" dirty="0" err="1"/>
              <a:t>nodeName</a:t>
            </a:r>
            <a:r>
              <a:rPr lang="en-US" altLang="zh-CN" dirty="0"/>
              <a:t>=</a:t>
            </a:r>
            <a:r>
              <a:rPr lang="en-US" altLang="zh-CN" dirty="0" err="1"/>
              <a:t>xmlPullParser.getName</a:t>
            </a:r>
            <a:r>
              <a:rPr lang="en-US" altLang="zh-CN" dirty="0"/>
              <a:t>();	//</a:t>
            </a:r>
            <a:r>
              <a:rPr lang="zh-CN" altLang="zh-CN" dirty="0"/>
              <a:t>获得标签名称</a:t>
            </a:r>
            <a:endParaRPr lang="zh-CN" altLang="zh-CN" dirty="0"/>
          </a:p>
          <a:p>
            <a:pPr lvl="1"/>
            <a:r>
              <a:rPr lang="en-US" altLang="zh-CN" dirty="0"/>
              <a:t>String text=</a:t>
            </a:r>
            <a:r>
              <a:rPr lang="en-US" altLang="zh-CN" dirty="0" err="1"/>
              <a:t>xmlPullParser.nextText</a:t>
            </a:r>
            <a:r>
              <a:rPr lang="en-US" altLang="zh-CN" dirty="0"/>
              <a:t>()		//</a:t>
            </a:r>
            <a:r>
              <a:rPr lang="zh-CN" altLang="zh-CN" dirty="0"/>
              <a:t>获得标签的文本内容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实例项目：源代码</a:t>
            </a:r>
            <a:r>
              <a:rPr lang="en-US" altLang="zh-CN" dirty="0"/>
              <a:t>\07\</a:t>
            </a:r>
            <a:r>
              <a:rPr lang="en-US" altLang="zh-CN" dirty="0" err="1"/>
              <a:t>ParseXml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protected void </a:t>
            </a:r>
            <a:r>
              <a:rPr lang="en-US" altLang="zh-CN" dirty="0" err="1"/>
              <a:t>onCreate</a:t>
            </a:r>
            <a:r>
              <a:rPr lang="en-US" altLang="zh-CN" dirty="0"/>
              <a:t>(Bundle </a:t>
            </a:r>
            <a:r>
              <a:rPr lang="en-US" altLang="zh-CN" dirty="0" err="1"/>
              <a:t>savedInstanceState</a:t>
            </a:r>
            <a:r>
              <a:rPr lang="en-US" altLang="zh-CN" dirty="0"/>
              <a:t>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……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Button </a:t>
            </a:r>
            <a:r>
              <a:rPr lang="en-US" altLang="zh-CN" b="1" dirty="0" err="1"/>
              <a:t>btPullXml</a:t>
            </a:r>
            <a:r>
              <a:rPr lang="en-US" altLang="zh-CN" b="1" dirty="0"/>
              <a:t>=(Button) </a:t>
            </a:r>
            <a:r>
              <a:rPr lang="en-US" altLang="zh-CN" b="1" dirty="0" err="1"/>
              <a:t>findViewById</a:t>
            </a:r>
            <a:r>
              <a:rPr lang="en-US" altLang="zh-CN" b="1" dirty="0"/>
              <a:t>(</a:t>
            </a:r>
            <a:r>
              <a:rPr lang="en-US" altLang="zh-CN" b="1" dirty="0" err="1"/>
              <a:t>R.id.btPullXml</a:t>
            </a:r>
            <a:r>
              <a:rPr lang="en-US" altLang="zh-CN" b="1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</a:t>
            </a:r>
            <a:r>
              <a:rPr lang="en-US" altLang="zh-CN" b="1" dirty="0" err="1"/>
              <a:t>btPullXml.setOnClickListener</a:t>
            </a:r>
            <a:r>
              <a:rPr lang="en-US" altLang="zh-CN" b="1" dirty="0"/>
              <a:t>(new </a:t>
            </a:r>
            <a:r>
              <a:rPr lang="en-US" altLang="zh-CN" b="1" dirty="0" err="1"/>
              <a:t>View.OnClickListener</a:t>
            </a:r>
            <a:r>
              <a:rPr lang="en-US" altLang="zh-CN" b="1" dirty="0"/>
              <a:t>()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@Override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public void </a:t>
            </a:r>
            <a:r>
              <a:rPr lang="en-US" altLang="zh-CN" b="1" dirty="0" err="1"/>
              <a:t>onClick</a:t>
            </a:r>
            <a:r>
              <a:rPr lang="en-US" altLang="zh-CN" b="1" dirty="0"/>
              <a:t>(View v) {//</a:t>
            </a:r>
            <a:r>
              <a:rPr lang="zh-CN" altLang="zh-CN" b="1" dirty="0"/>
              <a:t>点击按钮时解析</a:t>
            </a:r>
            <a:r>
              <a:rPr lang="en-US" altLang="zh-CN" b="1" dirty="0"/>
              <a:t>XML</a:t>
            </a:r>
            <a:r>
              <a:rPr lang="zh-CN" altLang="zh-CN" b="1" dirty="0"/>
              <a:t>文档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</a:t>
            </a:r>
            <a:r>
              <a:rPr lang="en-US" altLang="zh-CN" b="1" dirty="0" err="1"/>
              <a:t>TextView</a:t>
            </a:r>
            <a:r>
              <a:rPr lang="en-US" altLang="zh-CN" b="1" dirty="0"/>
              <a:t> </a:t>
            </a:r>
            <a:r>
              <a:rPr lang="en-US" altLang="zh-CN" b="1" dirty="0" err="1"/>
              <a:t>tvPullResult</a:t>
            </a:r>
            <a:r>
              <a:rPr lang="en-US" altLang="zh-CN" b="1" dirty="0"/>
              <a:t>= (</a:t>
            </a:r>
            <a:r>
              <a:rPr lang="en-US" altLang="zh-CN" b="1" dirty="0" err="1"/>
              <a:t>TextView</a:t>
            </a:r>
            <a:r>
              <a:rPr lang="en-US" altLang="zh-CN" b="1" dirty="0"/>
              <a:t>) </a:t>
            </a:r>
            <a:r>
              <a:rPr lang="en-US" altLang="zh-CN" b="1" dirty="0" err="1"/>
              <a:t>findViewById</a:t>
            </a:r>
            <a:r>
              <a:rPr lang="en-US" altLang="zh-CN" b="1" dirty="0"/>
              <a:t>(</a:t>
            </a:r>
            <a:r>
              <a:rPr lang="en-US" altLang="zh-CN" b="1" dirty="0" err="1"/>
              <a:t>R.id.tvPullResult</a:t>
            </a:r>
            <a:r>
              <a:rPr lang="en-US" altLang="zh-CN" b="1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</a:t>
            </a:r>
            <a:r>
              <a:rPr lang="en-US" altLang="zh-CN" b="1" dirty="0" err="1"/>
              <a:t>tvPullResult.setText</a:t>
            </a:r>
            <a:r>
              <a:rPr lang="en-US" altLang="zh-CN" b="1" dirty="0"/>
              <a:t>(</a:t>
            </a:r>
            <a:r>
              <a:rPr lang="en-US" altLang="zh-CN" b="1" dirty="0" err="1"/>
              <a:t>pullXml</a:t>
            </a:r>
            <a:r>
              <a:rPr lang="en-US" altLang="zh-CN" b="1" dirty="0"/>
              <a:t>());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});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7.1	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WebView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342900" indent="-342900"/>
            <a:r>
              <a:rPr lang="en-US" altLang="zh-CN" dirty="0"/>
              <a:t>WebView</a:t>
            </a:r>
            <a:r>
              <a:rPr lang="zh-CN" altLang="zh-CN" dirty="0"/>
              <a:t>控件用于在</a:t>
            </a:r>
            <a:r>
              <a:rPr lang="en-US" altLang="zh-CN" dirty="0"/>
              <a:t>Android</a:t>
            </a:r>
            <a:r>
              <a:rPr lang="zh-CN" altLang="zh-CN" dirty="0"/>
              <a:t>应用中代替浏览器来显示网页。下面通过具体的实例说明如何使用</a:t>
            </a:r>
            <a:r>
              <a:rPr lang="en-US" altLang="zh-CN" dirty="0"/>
              <a:t>WebView</a:t>
            </a:r>
            <a:r>
              <a:rPr lang="zh-CN" altLang="zh-CN" dirty="0"/>
              <a:t>显示网页。</a:t>
            </a:r>
            <a:endParaRPr lang="en-US" altLang="zh-CN" dirty="0"/>
          </a:p>
          <a:p>
            <a:pPr marL="342900" indent="-342900"/>
            <a:r>
              <a:rPr lang="zh-CN" altLang="en-US" dirty="0"/>
              <a:t>首先在</a:t>
            </a:r>
            <a:r>
              <a:rPr lang="en-US" altLang="zh-CN" dirty="0"/>
              <a:t>AndroidManifest.xml</a:t>
            </a:r>
            <a:r>
              <a:rPr lang="zh-CN" altLang="en-US" dirty="0"/>
              <a:t>中</a:t>
            </a:r>
            <a:r>
              <a:rPr lang="zh-CN" altLang="zh-CN" dirty="0"/>
              <a:t>申明网络访问权限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&lt;?xml version="1.0" encoding="utf-8"?&gt;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&lt;manifest </a:t>
            </a:r>
            <a:r>
              <a:rPr lang="en-US" altLang="zh-CN" dirty="0" err="1"/>
              <a:t>xmlns:android</a:t>
            </a:r>
            <a:r>
              <a:rPr lang="en-US" altLang="zh-CN" dirty="0"/>
              <a:t>="http://schemas.android.com/</a:t>
            </a:r>
            <a:r>
              <a:rPr lang="en-US" altLang="zh-CN" dirty="0" err="1"/>
              <a:t>apk</a:t>
            </a:r>
            <a:r>
              <a:rPr lang="en-US" altLang="zh-CN" dirty="0"/>
              <a:t>/res/android"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package="</a:t>
            </a:r>
            <a:r>
              <a:rPr lang="en-US" altLang="zh-CN" dirty="0" err="1"/>
              <a:t>com.example.xbg.usewebview</a:t>
            </a:r>
            <a:r>
              <a:rPr lang="en-US" altLang="zh-CN" dirty="0"/>
              <a:t>"&gt;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b="1" dirty="0"/>
              <a:t>&lt;uses-</a:t>
            </a:r>
            <a:r>
              <a:rPr lang="en-US" altLang="zh-CN" b="1" dirty="0">
                <a:highlight>
                  <a:srgbClr val="FFFF00"/>
                </a:highlight>
              </a:rPr>
              <a:t>permission </a:t>
            </a:r>
            <a:r>
              <a:rPr lang="en-US" altLang="zh-CN" b="1" dirty="0" err="1"/>
              <a:t>android:name</a:t>
            </a:r>
            <a:r>
              <a:rPr lang="en-US" altLang="zh-CN" b="1" dirty="0"/>
              <a:t>="</a:t>
            </a:r>
            <a:r>
              <a:rPr lang="en-US" altLang="zh-CN" b="1" dirty="0" err="1"/>
              <a:t>android.permission.INTERNET</a:t>
            </a:r>
            <a:r>
              <a:rPr lang="en-US" altLang="zh-CN" b="1" dirty="0"/>
              <a:t>"/&gt;</a:t>
            </a:r>
            <a:endParaRPr lang="en-US" altLang="zh-CN" b="1" dirty="0"/>
          </a:p>
          <a:p>
            <a:pPr marL="274320" lvl="1" indent="0">
              <a:buNone/>
            </a:pP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-20488"/>
            <a:ext cx="9601200" cy="68784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private String </a:t>
            </a:r>
            <a:r>
              <a:rPr lang="en-US" altLang="zh-CN" b="1" dirty="0" err="1"/>
              <a:t>pullXml</a:t>
            </a:r>
            <a:r>
              <a:rPr lang="en-US" altLang="zh-CN" b="1" dirty="0"/>
              <a:t>(){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try{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String </a:t>
            </a:r>
            <a:r>
              <a:rPr lang="en-US" altLang="zh-CN" b="1" dirty="0" err="1"/>
              <a:t>xmlData</a:t>
            </a:r>
            <a:r>
              <a:rPr lang="en-US" altLang="zh-CN" b="1" dirty="0"/>
              <a:t>=</a:t>
            </a:r>
            <a:r>
              <a:rPr lang="en-US" altLang="zh-CN" b="1" dirty="0" err="1"/>
              <a:t>tvXml.getText</a:t>
            </a:r>
            <a:r>
              <a:rPr lang="en-US" altLang="zh-CN" b="1" dirty="0"/>
              <a:t>().</a:t>
            </a:r>
            <a:r>
              <a:rPr lang="en-US" altLang="zh-CN" b="1" dirty="0" err="1"/>
              <a:t>toString</a:t>
            </a:r>
            <a:r>
              <a:rPr lang="en-US" altLang="zh-CN" b="1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</a:t>
            </a:r>
            <a:r>
              <a:rPr lang="en-US" altLang="zh-CN" b="1" dirty="0" err="1"/>
              <a:t>XmlPullParserFactory</a:t>
            </a:r>
            <a:r>
              <a:rPr lang="en-US" altLang="zh-CN" b="1" dirty="0"/>
              <a:t> </a:t>
            </a:r>
            <a:r>
              <a:rPr lang="en-US" altLang="zh-CN" b="1" dirty="0" err="1"/>
              <a:t>xmlFactory</a:t>
            </a:r>
            <a:r>
              <a:rPr lang="en-US" altLang="zh-CN" b="1" dirty="0"/>
              <a:t>=</a:t>
            </a:r>
            <a:r>
              <a:rPr lang="en-US" altLang="zh-CN" b="1" dirty="0" err="1"/>
              <a:t>XmlPullParserFactory.newInstance</a:t>
            </a:r>
            <a:r>
              <a:rPr lang="en-US" altLang="zh-CN" b="1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</a:t>
            </a:r>
            <a:r>
              <a:rPr lang="en-US" altLang="zh-CN" b="1" dirty="0" err="1"/>
              <a:t>XmlPullParser</a:t>
            </a:r>
            <a:r>
              <a:rPr lang="en-US" altLang="zh-CN" b="1" dirty="0"/>
              <a:t> </a:t>
            </a:r>
            <a:r>
              <a:rPr lang="en-US" altLang="zh-CN" b="1" dirty="0" err="1"/>
              <a:t>xmlPullParser</a:t>
            </a:r>
            <a:r>
              <a:rPr lang="en-US" altLang="zh-CN" b="1" dirty="0"/>
              <a:t>=</a:t>
            </a:r>
            <a:r>
              <a:rPr lang="en-US" altLang="zh-CN" b="1" dirty="0" err="1"/>
              <a:t>xmlFactory.newPullParser</a:t>
            </a:r>
            <a:r>
              <a:rPr lang="en-US" altLang="zh-CN" b="1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</a:t>
            </a:r>
            <a:r>
              <a:rPr lang="en-US" altLang="zh-CN" b="1" dirty="0" err="1"/>
              <a:t>xmlPullParser.setInput</a:t>
            </a:r>
            <a:r>
              <a:rPr lang="en-US" altLang="zh-CN" b="1" dirty="0"/>
              <a:t>(new </a:t>
            </a:r>
            <a:r>
              <a:rPr lang="en-US" altLang="zh-CN" b="1" dirty="0" err="1"/>
              <a:t>StringReader</a:t>
            </a:r>
            <a:r>
              <a:rPr lang="en-US" altLang="zh-CN" b="1" dirty="0"/>
              <a:t>(</a:t>
            </a:r>
            <a:r>
              <a:rPr lang="en-US" altLang="zh-CN" b="1" dirty="0" err="1"/>
              <a:t>xmlData</a:t>
            </a:r>
            <a:r>
              <a:rPr lang="en-US" altLang="zh-CN" b="1" dirty="0"/>
              <a:t>));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</a:t>
            </a:r>
            <a:r>
              <a:rPr lang="en-US" altLang="zh-CN" b="1" dirty="0" err="1"/>
              <a:t>int</a:t>
            </a:r>
            <a:r>
              <a:rPr lang="en-US" altLang="zh-CN" b="1" dirty="0"/>
              <a:t> event=</a:t>
            </a:r>
            <a:r>
              <a:rPr lang="en-US" altLang="zh-CN" b="1" dirty="0" err="1"/>
              <a:t>xmlPullParser.getEventType</a:t>
            </a:r>
            <a:r>
              <a:rPr lang="en-US" altLang="zh-CN" b="1" dirty="0"/>
              <a:t>(); //</a:t>
            </a:r>
            <a:r>
              <a:rPr lang="zh-CN" altLang="zh-CN" b="1" dirty="0"/>
              <a:t>获得当前事件类型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String result="",</a:t>
            </a:r>
            <a:r>
              <a:rPr lang="en-US" altLang="zh-CN" b="1" dirty="0" err="1"/>
              <a:t>nodeName</a:t>
            </a:r>
            <a:r>
              <a:rPr lang="en-US" altLang="zh-CN" b="1" dirty="0"/>
              <a:t>="";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while(event!=</a:t>
            </a:r>
            <a:r>
              <a:rPr lang="en-US" altLang="zh-CN" b="1" dirty="0" err="1"/>
              <a:t>xmlPullParser.END_DOCUMENT</a:t>
            </a:r>
            <a:r>
              <a:rPr lang="en-US" altLang="zh-CN" b="1" dirty="0"/>
              <a:t>){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</a:t>
            </a:r>
            <a:r>
              <a:rPr lang="en-US" altLang="zh-CN" b="1" dirty="0" err="1"/>
              <a:t>nodeName</a:t>
            </a:r>
            <a:r>
              <a:rPr lang="en-US" altLang="zh-CN" b="1" dirty="0"/>
              <a:t>=</a:t>
            </a:r>
            <a:r>
              <a:rPr lang="en-US" altLang="zh-CN" b="1" dirty="0" err="1"/>
              <a:t>xmlPullParser.getName</a:t>
            </a:r>
            <a:r>
              <a:rPr lang="en-US" altLang="zh-CN" b="1" dirty="0"/>
              <a:t>();//</a:t>
            </a:r>
            <a:r>
              <a:rPr lang="zh-CN" altLang="zh-CN" b="1" dirty="0"/>
              <a:t>获得标签名称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if(event==</a:t>
            </a:r>
            <a:r>
              <a:rPr lang="en-US" altLang="zh-CN" b="1" dirty="0" err="1"/>
              <a:t>xmlPullParser.START_TAG</a:t>
            </a:r>
            <a:r>
              <a:rPr lang="en-US" altLang="zh-CN" b="1" dirty="0"/>
              <a:t>){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    if(</a:t>
            </a:r>
            <a:r>
              <a:rPr lang="en-US" altLang="zh-CN" b="1" dirty="0" err="1"/>
              <a:t>nodeName.equals</a:t>
            </a:r>
            <a:r>
              <a:rPr lang="en-US" altLang="zh-CN" b="1" dirty="0"/>
              <a:t>("id"))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        result+="id="+</a:t>
            </a:r>
            <a:r>
              <a:rPr lang="en-US" altLang="zh-CN" b="1" dirty="0" err="1"/>
              <a:t>xmlPullParser.nextText</a:t>
            </a:r>
            <a:r>
              <a:rPr lang="en-US" altLang="zh-CN" b="1" dirty="0"/>
              <a:t>()+"\n";//</a:t>
            </a:r>
            <a:r>
              <a:rPr lang="zh-CN" altLang="zh-CN" b="1" dirty="0"/>
              <a:t>获得标签文本进行处理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    else if(</a:t>
            </a:r>
            <a:r>
              <a:rPr lang="en-US" altLang="zh-CN" b="1" dirty="0" err="1"/>
              <a:t>nodeName.equals</a:t>
            </a:r>
            <a:r>
              <a:rPr lang="en-US" altLang="zh-CN" b="1" dirty="0"/>
              <a:t>("password"))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        result+="password="+</a:t>
            </a:r>
            <a:r>
              <a:rPr lang="en-US" altLang="zh-CN" b="1" dirty="0" err="1"/>
              <a:t>xmlPullParser.nextText</a:t>
            </a:r>
            <a:r>
              <a:rPr lang="en-US" altLang="zh-CN" b="1" dirty="0"/>
              <a:t>()+"\n";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event=</a:t>
            </a:r>
            <a:r>
              <a:rPr lang="en-US" altLang="zh-CN" b="1" dirty="0" err="1"/>
              <a:t>xmlPullParser.next</a:t>
            </a:r>
            <a:r>
              <a:rPr lang="en-US" altLang="zh-CN" b="1" dirty="0"/>
              <a:t>();//</a:t>
            </a:r>
            <a:r>
              <a:rPr lang="zh-CN" altLang="zh-CN" b="1" dirty="0"/>
              <a:t>获得下一个事件类型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return result;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293813" y="188640"/>
            <a:ext cx="9601200" cy="815752"/>
          </a:xfrm>
        </p:spPr>
        <p:txBody>
          <a:bodyPr rtlCol="0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7.4	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解析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293813" y="1004392"/>
            <a:ext cx="9601200" cy="5167808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JSON</a:t>
            </a:r>
            <a:r>
              <a:rPr lang="zh-CN" altLang="zh-CN" dirty="0"/>
              <a:t>主要以键值对的方式表示数据。例如：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{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	"</a:t>
            </a:r>
            <a:r>
              <a:rPr lang="en-US" altLang="zh-CN" dirty="0" err="1"/>
              <a:t>jike</a:t>
            </a:r>
            <a:r>
              <a:rPr lang="en-US" altLang="zh-CN" dirty="0"/>
              <a:t>":"</a:t>
            </a:r>
            <a:r>
              <a:rPr lang="zh-CN" altLang="zh-CN" dirty="0"/>
              <a:t>极客学院</a:t>
            </a:r>
            <a:r>
              <a:rPr lang="en-US" altLang="zh-CN" dirty="0"/>
              <a:t>",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	"users":[{"id":"admin","password":"123"},{"id":"jike","password":"456"}]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zh-CN" dirty="0"/>
              <a:t>最外围的花括号表示这是一个</a:t>
            </a:r>
            <a:r>
              <a:rPr lang="en-US" altLang="zh-CN" dirty="0"/>
              <a:t>JSON</a:t>
            </a:r>
            <a:r>
              <a:rPr lang="zh-CN" altLang="zh-CN" dirty="0"/>
              <a:t>格式的对象数据，该对象有两个键：</a:t>
            </a:r>
            <a:r>
              <a:rPr lang="en-US" altLang="zh-CN" dirty="0" err="1"/>
              <a:t>jike</a:t>
            </a:r>
            <a:r>
              <a:rPr lang="zh-CN" altLang="zh-CN" dirty="0"/>
              <a:t>和</a:t>
            </a:r>
            <a:r>
              <a:rPr lang="en-US" altLang="zh-CN" dirty="0"/>
              <a:t>users</a:t>
            </a:r>
            <a:r>
              <a:rPr lang="zh-CN" altLang="zh-CN" dirty="0"/>
              <a:t>。</a:t>
            </a:r>
            <a:r>
              <a:rPr lang="en-US" altLang="zh-CN" dirty="0" err="1"/>
              <a:t>jike</a:t>
            </a:r>
            <a:r>
              <a:rPr lang="zh-CN" altLang="zh-CN" dirty="0"/>
              <a:t>的值时一个字符串，</a:t>
            </a:r>
            <a:r>
              <a:rPr lang="en-US" altLang="zh-CN" dirty="0"/>
              <a:t>users</a:t>
            </a:r>
            <a:r>
              <a:rPr lang="zh-CN" altLang="zh-CN" dirty="0"/>
              <a:t>的值是一个数组，数组有两个对象。</a:t>
            </a:r>
            <a:endParaRPr lang="zh-CN" altLang="zh-CN" dirty="0"/>
          </a:p>
          <a:p>
            <a:r>
              <a:rPr lang="en-US" altLang="zh-CN" dirty="0"/>
              <a:t>JSON</a:t>
            </a:r>
            <a:r>
              <a:rPr lang="zh-CN" altLang="zh-CN" dirty="0"/>
              <a:t>与</a:t>
            </a:r>
            <a:r>
              <a:rPr lang="en-US" altLang="zh-CN" dirty="0"/>
              <a:t>XML</a:t>
            </a:r>
            <a:r>
              <a:rPr lang="zh-CN" altLang="zh-CN" dirty="0"/>
              <a:t>相比更简洁，可以节省网络传输时间。</a:t>
            </a:r>
            <a:endParaRPr lang="en-US" altLang="zh-CN" dirty="0"/>
          </a:p>
          <a:p>
            <a:r>
              <a:rPr lang="zh-CN" altLang="zh-CN" dirty="0"/>
              <a:t>使用</a:t>
            </a:r>
            <a:r>
              <a:rPr lang="en-US" altLang="zh-CN" dirty="0" err="1"/>
              <a:t>org.json</a:t>
            </a:r>
            <a:r>
              <a:rPr lang="zh-CN" altLang="zh-CN" dirty="0"/>
              <a:t>包提供的</a:t>
            </a:r>
            <a:r>
              <a:rPr lang="en-US" altLang="zh-CN" dirty="0" err="1"/>
              <a:t>JSONArray</a:t>
            </a:r>
            <a:r>
              <a:rPr lang="zh-CN" altLang="zh-CN" dirty="0"/>
              <a:t>、</a:t>
            </a:r>
            <a:r>
              <a:rPr lang="en-US" altLang="zh-CN" dirty="0" err="1"/>
              <a:t>JSONObject</a:t>
            </a:r>
            <a:r>
              <a:rPr lang="zh-CN" altLang="zh-CN" dirty="0"/>
              <a:t>等类可轻松完成</a:t>
            </a:r>
            <a:r>
              <a:rPr lang="en-US" altLang="zh-CN" dirty="0"/>
              <a:t>JSON</a:t>
            </a:r>
            <a:r>
              <a:rPr lang="zh-CN" altLang="zh-CN" dirty="0"/>
              <a:t>数据解析。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2" y="190500"/>
            <a:ext cx="9601200" cy="838200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下面的代码可用于解析前面的这个</a:t>
            </a:r>
            <a:r>
              <a:rPr lang="en-US" altLang="zh-CN" sz="3200" dirty="0"/>
              <a:t>JSON</a:t>
            </a:r>
            <a:r>
              <a:rPr lang="zh-CN" altLang="zh-CN" sz="3200" dirty="0"/>
              <a:t>字符串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1181100"/>
            <a:ext cx="10489232" cy="53442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try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JSONObject</a:t>
            </a:r>
            <a:r>
              <a:rPr lang="en-US" altLang="zh-CN" dirty="0"/>
              <a:t> </a:t>
            </a:r>
            <a:r>
              <a:rPr lang="en-US" altLang="zh-CN" dirty="0" err="1"/>
              <a:t>json</a:t>
            </a:r>
            <a:r>
              <a:rPr lang="en-US" altLang="zh-CN" dirty="0"/>
              <a:t>=new </a:t>
            </a:r>
            <a:r>
              <a:rPr lang="en-US" altLang="zh-CN" dirty="0" err="1"/>
              <a:t>JSONObject</a:t>
            </a:r>
            <a:r>
              <a:rPr lang="en-US" altLang="zh-CN" dirty="0"/>
              <a:t>(data);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String result="</a:t>
            </a:r>
            <a:r>
              <a:rPr lang="en-US" altLang="zh-CN" dirty="0" err="1"/>
              <a:t>jike</a:t>
            </a:r>
            <a:r>
              <a:rPr lang="en-US" altLang="zh-CN" dirty="0"/>
              <a:t>="+</a:t>
            </a:r>
            <a:r>
              <a:rPr lang="en-US" altLang="zh-CN" dirty="0" err="1"/>
              <a:t>json.getString</a:t>
            </a:r>
            <a:r>
              <a:rPr lang="en-US" altLang="zh-CN" dirty="0"/>
              <a:t>("</a:t>
            </a:r>
            <a:r>
              <a:rPr lang="en-US" altLang="zh-CN" dirty="0" err="1"/>
              <a:t>jike</a:t>
            </a:r>
            <a:r>
              <a:rPr lang="en-US" altLang="zh-CN" dirty="0"/>
              <a:t>")+"\n";	 //</a:t>
            </a:r>
            <a:r>
              <a:rPr lang="zh-CN" altLang="zh-CN" dirty="0"/>
              <a:t>获得指定键的值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JSONArray</a:t>
            </a:r>
            <a:r>
              <a:rPr lang="en-US" altLang="zh-CN" dirty="0"/>
              <a:t> users=</a:t>
            </a:r>
            <a:r>
              <a:rPr lang="en-US" altLang="zh-CN" dirty="0" err="1"/>
              <a:t>json.getJSONArray</a:t>
            </a:r>
            <a:r>
              <a:rPr lang="en-US" altLang="zh-CN" dirty="0"/>
              <a:t>("users");       //</a:t>
            </a:r>
            <a:r>
              <a:rPr lang="zh-CN" altLang="zh-CN" dirty="0"/>
              <a:t>获得指定键的数组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users.length</a:t>
            </a:r>
            <a:r>
              <a:rPr lang="en-US" altLang="zh-CN" dirty="0"/>
              <a:t>();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JSONObject</a:t>
            </a:r>
            <a:r>
              <a:rPr lang="en-US" altLang="zh-CN" dirty="0"/>
              <a:t> item=</a:t>
            </a:r>
            <a:r>
              <a:rPr lang="en-US" altLang="zh-CN" dirty="0" err="1"/>
              <a:t>users.getJSONObject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);       //</a:t>
            </a:r>
            <a:r>
              <a:rPr lang="zh-CN" altLang="zh-CN" dirty="0"/>
              <a:t>获得一个数组元素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result+="user"+(i+1)+" id="+</a:t>
            </a:r>
            <a:r>
              <a:rPr lang="en-US" altLang="zh-CN" dirty="0" err="1"/>
              <a:t>item.getString</a:t>
            </a:r>
            <a:r>
              <a:rPr lang="en-US" altLang="zh-CN" dirty="0"/>
              <a:t>("id")+"    ";//</a:t>
            </a:r>
            <a:r>
              <a:rPr lang="zh-CN" altLang="zh-CN" dirty="0"/>
              <a:t>获取键值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result+="password="+</a:t>
            </a:r>
            <a:r>
              <a:rPr lang="en-US" altLang="zh-CN" dirty="0" err="1"/>
              <a:t>item.getString</a:t>
            </a:r>
            <a:r>
              <a:rPr lang="en-US" altLang="zh-CN" dirty="0"/>
              <a:t>("password")+"\n";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return result;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} catch (Exception e) {……  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为主活动布局添加一个</a:t>
            </a:r>
            <a:r>
              <a:rPr lang="en-US" altLang="zh-CN" dirty="0"/>
              <a:t>WebView</a:t>
            </a:r>
            <a:r>
              <a:rPr lang="zh-CN" altLang="zh-CN" dirty="0"/>
              <a:t>控件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&lt;?xml version="1.0" encoding="utf-8"?&gt;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RelativeLayout</a:t>
            </a:r>
            <a:r>
              <a:rPr lang="en-US" altLang="zh-CN" dirty="0"/>
              <a:t> </a:t>
            </a:r>
            <a:r>
              <a:rPr lang="en-US" altLang="zh-CN" dirty="0" err="1"/>
              <a:t>xmlns:android</a:t>
            </a:r>
            <a:r>
              <a:rPr lang="en-US" altLang="zh-CN" dirty="0"/>
              <a:t>="http://schemas.android.com/</a:t>
            </a:r>
            <a:r>
              <a:rPr lang="en-US" altLang="zh-CN" dirty="0" err="1"/>
              <a:t>apk</a:t>
            </a:r>
            <a:r>
              <a:rPr lang="en-US" altLang="zh-CN" dirty="0"/>
              <a:t>/res/android"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……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    &lt;WebView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</a:t>
            </a:r>
            <a:r>
              <a:rPr lang="en-US" altLang="zh-CN" b="1" dirty="0" err="1"/>
              <a:t>android:layout_width</a:t>
            </a:r>
            <a:r>
              <a:rPr lang="en-US" altLang="zh-CN" b="1" dirty="0"/>
              <a:t>="</a:t>
            </a:r>
            <a:r>
              <a:rPr lang="en-US" altLang="zh-CN" b="1" dirty="0" err="1"/>
              <a:t>match_parent</a:t>
            </a:r>
            <a:r>
              <a:rPr lang="en-US" altLang="zh-CN" b="1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</a:t>
            </a:r>
            <a:r>
              <a:rPr lang="en-US" altLang="zh-CN" b="1" dirty="0" err="1"/>
              <a:t>android:layout_height</a:t>
            </a:r>
            <a:r>
              <a:rPr lang="en-US" altLang="zh-CN" b="1" dirty="0"/>
              <a:t>="</a:t>
            </a:r>
            <a:r>
              <a:rPr lang="en-US" altLang="zh-CN" b="1" dirty="0" err="1"/>
              <a:t>match_parent</a:t>
            </a:r>
            <a:r>
              <a:rPr lang="en-US" altLang="zh-CN" b="1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</a:t>
            </a:r>
            <a:r>
              <a:rPr lang="en-US" altLang="zh-CN" b="1" dirty="0" err="1"/>
              <a:t>android:id</a:t>
            </a:r>
            <a:r>
              <a:rPr lang="en-US" altLang="zh-CN" b="1" dirty="0"/>
              <a:t>="@+id/</a:t>
            </a:r>
            <a:r>
              <a:rPr lang="en-US" altLang="zh-CN" b="1" dirty="0" err="1"/>
              <a:t>webView</a:t>
            </a:r>
            <a:r>
              <a:rPr lang="en-US" altLang="zh-CN" b="1" dirty="0"/>
              <a:t>" /&gt;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&lt;/</a:t>
            </a:r>
            <a:r>
              <a:rPr lang="en-US" altLang="zh-CN" dirty="0" err="1"/>
              <a:t>RelativeLayout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MainActivity.java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1676400"/>
            <a:ext cx="10345215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 protected void </a:t>
            </a:r>
            <a:r>
              <a:rPr lang="en-US" altLang="zh-CN" sz="1800" dirty="0" err="1"/>
              <a:t>onCreate</a:t>
            </a:r>
            <a:r>
              <a:rPr lang="en-US" altLang="zh-CN" sz="1800" dirty="0"/>
              <a:t>(Bundle </a:t>
            </a:r>
            <a:r>
              <a:rPr lang="en-US" altLang="zh-CN" sz="1800" dirty="0" err="1"/>
              <a:t>savedInstanceState</a:t>
            </a:r>
            <a:r>
              <a:rPr lang="en-US" altLang="zh-CN" sz="1800" dirty="0"/>
              <a:t>) 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super.onCreate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savedInstanceState</a:t>
            </a:r>
            <a:r>
              <a:rPr lang="en-US" altLang="zh-CN" sz="1800" dirty="0"/>
              <a:t>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setContentView</a:t>
            </a:r>
            <a:r>
              <a:rPr lang="en-US" altLang="zh-CN" sz="1800" dirty="0"/>
              <a:t>(</a:t>
            </a:r>
            <a:r>
              <a:rPr lang="en-US" altLang="zh-CN" sz="1800" dirty="0" err="1"/>
              <a:t>R.layout.activity_main</a:t>
            </a:r>
            <a:r>
              <a:rPr lang="en-US" altLang="zh-CN" sz="1800" dirty="0"/>
              <a:t>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WebView </a:t>
            </a:r>
            <a:r>
              <a:rPr lang="en-US" altLang="zh-CN" sz="1800" dirty="0" err="1"/>
              <a:t>webView</a:t>
            </a:r>
            <a:r>
              <a:rPr lang="en-US" altLang="zh-CN" sz="1800" dirty="0"/>
              <a:t>= (WebView) </a:t>
            </a:r>
            <a:r>
              <a:rPr lang="en-US" altLang="zh-CN" sz="1800" dirty="0" err="1"/>
              <a:t>findViewById</a:t>
            </a:r>
            <a:r>
              <a:rPr lang="en-US" altLang="zh-CN" sz="1800" dirty="0"/>
              <a:t>(</a:t>
            </a:r>
            <a:r>
              <a:rPr lang="en-US" altLang="zh-CN" sz="1800" dirty="0" err="1"/>
              <a:t>R.id.webView</a:t>
            </a:r>
            <a:r>
              <a:rPr lang="en-US" altLang="zh-CN" sz="1800" dirty="0"/>
              <a:t>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/>
              <a:t>WebSettings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ws</a:t>
            </a:r>
            <a:r>
              <a:rPr lang="en-US" altLang="zh-CN" sz="1800" b="1" dirty="0"/>
              <a:t>=</a:t>
            </a:r>
            <a:r>
              <a:rPr lang="en-US" altLang="zh-CN" sz="1800" b="1" dirty="0" err="1"/>
              <a:t>webView.getSettings</a:t>
            </a:r>
            <a:r>
              <a:rPr lang="en-US" altLang="zh-CN" sz="1800" b="1" dirty="0"/>
              <a:t>();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/>
              <a:t>ws.setJavaScriptEnabled</a:t>
            </a:r>
            <a:r>
              <a:rPr lang="en-US" altLang="zh-CN" sz="1800" b="1" dirty="0"/>
              <a:t>(true);			//</a:t>
            </a:r>
            <a:r>
              <a:rPr lang="zh-CN" altLang="zh-CN" sz="1800" b="1" dirty="0"/>
              <a:t>启用</a:t>
            </a:r>
            <a:r>
              <a:rPr lang="en-US" altLang="zh-CN" sz="1800" b="1" dirty="0"/>
              <a:t>JavaScript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/>
              <a:t>webView.setWebViewClient</a:t>
            </a:r>
            <a:r>
              <a:rPr lang="en-US" altLang="zh-CN" sz="1800" b="1" dirty="0"/>
              <a:t>(new </a:t>
            </a:r>
            <a:r>
              <a:rPr lang="en-US" altLang="zh-CN" sz="1800" b="1" dirty="0" err="1"/>
              <a:t>WebViewClient</a:t>
            </a:r>
            <a:r>
              <a:rPr lang="en-US" altLang="zh-CN" sz="1800" b="1" dirty="0"/>
              <a:t>());//</a:t>
            </a:r>
            <a:r>
              <a:rPr lang="zh-CN" altLang="zh-CN" sz="1800" b="1" dirty="0"/>
              <a:t>使页面导航保持在</a:t>
            </a:r>
            <a:r>
              <a:rPr lang="en-US" altLang="zh-CN" sz="1800" b="1" dirty="0"/>
              <a:t>WebView</a:t>
            </a:r>
            <a:r>
              <a:rPr lang="zh-CN" altLang="zh-CN" sz="1800" b="1" dirty="0"/>
              <a:t>中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/>
              <a:t>webView.</a:t>
            </a:r>
            <a:r>
              <a:rPr lang="en-US" altLang="zh-CN" sz="1800" b="1" dirty="0" err="1">
                <a:highlight>
                  <a:srgbClr val="FFFF00"/>
                </a:highlight>
              </a:rPr>
              <a:t>loadUrl</a:t>
            </a:r>
            <a:r>
              <a:rPr lang="en-US" altLang="zh-CN" sz="1800" b="1" dirty="0"/>
              <a:t>("http://developer.android.google.cn");	//</a:t>
            </a:r>
            <a:r>
              <a:rPr lang="zh-CN" altLang="zh-CN" sz="1800" b="1" dirty="0"/>
              <a:t>载入网页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7.2	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协议的网络访问方法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zh-CN" altLang="en-US" dirty="0"/>
              <a:t>本节主要内容：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HttpURLConnection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OkHttp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7.2.1 </a:t>
            </a:r>
            <a:r>
              <a:rPr lang="zh-CN" altLang="en-US" dirty="0"/>
              <a:t>使用</a:t>
            </a:r>
            <a:r>
              <a:rPr lang="en-US" altLang="zh-CN" dirty="0" err="1"/>
              <a:t>HttpURLConnection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使用</a:t>
            </a:r>
            <a:r>
              <a:rPr lang="en-US" altLang="zh-CN" dirty="0" err="1"/>
              <a:t>HttpURLConnection</a:t>
            </a:r>
            <a:r>
              <a:rPr lang="zh-CN" altLang="zh-CN" dirty="0"/>
              <a:t>的基本步骤</a:t>
            </a:r>
            <a:endParaRPr lang="en-US" altLang="zh-CN" dirty="0"/>
          </a:p>
          <a:p>
            <a:r>
              <a:rPr lang="zh-CN" altLang="zh-CN" dirty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步：调用</a:t>
            </a:r>
            <a:r>
              <a:rPr lang="en-US" altLang="zh-CN" dirty="0"/>
              <a:t>URL</a:t>
            </a:r>
            <a:r>
              <a:rPr lang="zh-CN" altLang="zh-CN" dirty="0"/>
              <a:t>对象的</a:t>
            </a:r>
            <a:r>
              <a:rPr lang="en-US" altLang="zh-CN" dirty="0" err="1"/>
              <a:t>openConnection</a:t>
            </a:r>
            <a:r>
              <a:rPr lang="en-US" altLang="zh-CN" dirty="0"/>
              <a:t>()</a:t>
            </a:r>
            <a:r>
              <a:rPr lang="zh-CN" altLang="zh-CN" dirty="0"/>
              <a:t>方法获得</a:t>
            </a:r>
            <a:r>
              <a:rPr lang="en-US" altLang="zh-CN" dirty="0" err="1"/>
              <a:t>HttpURLConnection</a:t>
            </a:r>
            <a:r>
              <a:rPr lang="zh-CN" altLang="zh-CN" dirty="0"/>
              <a:t>实例对象。例如：</a:t>
            </a:r>
            <a:endParaRPr lang="zh-CN" altLang="zh-CN" dirty="0"/>
          </a:p>
          <a:p>
            <a:pPr lvl="1"/>
            <a:r>
              <a:rPr lang="en-US" altLang="zh-CN" dirty="0"/>
              <a:t>URL </a:t>
            </a:r>
            <a:r>
              <a:rPr lang="en-US" altLang="zh-CN" dirty="0" err="1"/>
              <a:t>url</a:t>
            </a:r>
            <a:r>
              <a:rPr lang="en-US" altLang="zh-CN" dirty="0"/>
              <a:t>=new URL("https://developer.android.google.cn ");</a:t>
            </a:r>
            <a:endParaRPr lang="zh-CN" altLang="zh-CN" dirty="0"/>
          </a:p>
          <a:p>
            <a:pPr lvl="1"/>
            <a:r>
              <a:rPr lang="en-US" altLang="zh-CN" dirty="0" err="1"/>
              <a:t>HttpURLConnection</a:t>
            </a:r>
            <a:r>
              <a:rPr lang="en-US" altLang="zh-CN" dirty="0"/>
              <a:t> con=(</a:t>
            </a:r>
            <a:r>
              <a:rPr lang="en-US" altLang="zh-CN" dirty="0" err="1"/>
              <a:t>HttpURLConnection</a:t>
            </a:r>
            <a:r>
              <a:rPr lang="en-US" altLang="zh-CN" dirty="0"/>
              <a:t>)</a:t>
            </a:r>
            <a:r>
              <a:rPr lang="en-US" altLang="zh-CN" dirty="0" err="1"/>
              <a:t>url.</a:t>
            </a:r>
            <a:r>
              <a:rPr lang="en-US" altLang="zh-CN" dirty="0" err="1">
                <a:highlight>
                  <a:srgbClr val="FFFF00"/>
                </a:highlight>
              </a:rPr>
              <a:t>openConnection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zh-CN" altLang="zh-CN" dirty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步：设置</a:t>
            </a:r>
            <a:r>
              <a:rPr lang="en-US" altLang="zh-CN" dirty="0"/>
              <a:t>HTTP</a:t>
            </a:r>
            <a:r>
              <a:rPr lang="zh-CN" altLang="zh-CN" dirty="0"/>
              <a:t>请求方法。例如：</a:t>
            </a:r>
            <a:endParaRPr lang="zh-CN" altLang="zh-CN" dirty="0"/>
          </a:p>
          <a:p>
            <a:pPr lvl="1"/>
            <a:r>
              <a:rPr lang="en-US" altLang="zh-CN" dirty="0" err="1"/>
              <a:t>con.setRequestMethod</a:t>
            </a:r>
            <a:r>
              <a:rPr lang="en-US" altLang="zh-CN" dirty="0"/>
              <a:t>("GET");</a:t>
            </a:r>
            <a:endParaRPr lang="zh-CN" altLang="zh-CN" dirty="0"/>
          </a:p>
          <a:p>
            <a:r>
              <a:rPr lang="zh-CN" altLang="zh-CN" dirty="0"/>
              <a:t>常用</a:t>
            </a:r>
            <a:r>
              <a:rPr lang="en-US" altLang="zh-CN" dirty="0"/>
              <a:t>HTTP</a:t>
            </a:r>
            <a:r>
              <a:rPr lang="zh-CN" altLang="zh-CN" dirty="0"/>
              <a:t>请求方法主要有</a:t>
            </a:r>
            <a:r>
              <a:rPr lang="en-US" altLang="zh-CN" dirty="0"/>
              <a:t>GET</a:t>
            </a:r>
            <a:r>
              <a:rPr lang="zh-CN" altLang="zh-CN" dirty="0"/>
              <a:t>和</a:t>
            </a:r>
            <a:r>
              <a:rPr lang="en-US" altLang="zh-CN" dirty="0"/>
              <a:t>POST</a:t>
            </a:r>
            <a:r>
              <a:rPr lang="zh-CN" altLang="zh-CN" dirty="0"/>
              <a:t>两种（注意大写）。</a:t>
            </a:r>
            <a:r>
              <a:rPr lang="en-US" altLang="zh-CN" dirty="0"/>
              <a:t>GET</a:t>
            </a:r>
            <a:r>
              <a:rPr lang="zh-CN" altLang="zh-CN" dirty="0"/>
              <a:t>方法一般用于仅仅希望从服务器返回数据，</a:t>
            </a:r>
            <a:r>
              <a:rPr lang="en-US" altLang="zh-CN" dirty="0"/>
              <a:t>POST</a:t>
            </a:r>
            <a:r>
              <a:rPr lang="zh-CN" altLang="zh-CN" dirty="0"/>
              <a:t>则可向服务器提交数据。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第</a:t>
            </a:r>
            <a:r>
              <a:rPr lang="en-US" altLang="zh-CN" dirty="0"/>
              <a:t>3</a:t>
            </a:r>
            <a:r>
              <a:rPr lang="zh-CN" altLang="zh-CN" dirty="0"/>
              <a:t>步：设置请求相关参数。例如，可设置连接和请求的超时设置（单位为毫秒）。</a:t>
            </a:r>
            <a:endParaRPr lang="zh-CN" altLang="zh-CN" dirty="0"/>
          </a:p>
          <a:p>
            <a:pPr lvl="1"/>
            <a:r>
              <a:rPr lang="en-US" altLang="zh-CN" dirty="0" err="1"/>
              <a:t>con.setConnectTimeout</a:t>
            </a:r>
            <a:r>
              <a:rPr lang="en-US" altLang="zh-CN" dirty="0"/>
              <a:t>(6000);</a:t>
            </a:r>
            <a:endParaRPr lang="zh-CN" altLang="zh-CN" dirty="0"/>
          </a:p>
          <a:p>
            <a:pPr lvl="1"/>
            <a:r>
              <a:rPr lang="en-US" altLang="zh-CN" dirty="0" err="1"/>
              <a:t>con.setReadTimeout</a:t>
            </a:r>
            <a:r>
              <a:rPr lang="en-US" altLang="zh-CN" dirty="0"/>
              <a:t>(6000);</a:t>
            </a:r>
            <a:endParaRPr lang="zh-CN" altLang="zh-CN" dirty="0"/>
          </a:p>
          <a:p>
            <a:r>
              <a:rPr lang="zh-CN" altLang="zh-CN" dirty="0"/>
              <a:t>如果是采用</a:t>
            </a:r>
            <a:r>
              <a:rPr lang="en-US" altLang="zh-CN" dirty="0"/>
              <a:t>POST</a:t>
            </a:r>
            <a:r>
              <a:rPr lang="zh-CN" altLang="zh-CN" dirty="0"/>
              <a:t>方式，则需要使用</a:t>
            </a:r>
            <a:r>
              <a:rPr lang="en-US" altLang="zh-CN" dirty="0" err="1"/>
              <a:t>DataOutputStream</a:t>
            </a:r>
            <a:r>
              <a:rPr lang="zh-CN" altLang="zh-CN" dirty="0"/>
              <a:t>来添加需要向服务器提交的数据。例如：</a:t>
            </a:r>
            <a:endParaRPr lang="zh-CN" altLang="zh-CN" dirty="0"/>
          </a:p>
          <a:p>
            <a:pPr lvl="1"/>
            <a:r>
              <a:rPr lang="en-US" altLang="zh-CN" dirty="0" err="1"/>
              <a:t>con.setRequestMethod</a:t>
            </a:r>
            <a:r>
              <a:rPr lang="en-US" altLang="zh-CN" dirty="0"/>
              <a:t>("POST");</a:t>
            </a:r>
            <a:endParaRPr lang="zh-CN" altLang="zh-CN" dirty="0"/>
          </a:p>
          <a:p>
            <a:pPr lvl="1"/>
            <a:r>
              <a:rPr lang="en-US" altLang="zh-CN" dirty="0" err="1"/>
              <a:t>con.setDoOutput</a:t>
            </a:r>
            <a:r>
              <a:rPr lang="en-US" altLang="zh-CN" dirty="0"/>
              <a:t>(true);</a:t>
            </a:r>
            <a:endParaRPr lang="zh-CN" altLang="zh-CN" dirty="0"/>
          </a:p>
          <a:p>
            <a:pPr lvl="1"/>
            <a:r>
              <a:rPr lang="en-US" altLang="zh-CN" dirty="0" err="1"/>
              <a:t>DataOutputStream</a:t>
            </a:r>
            <a:r>
              <a:rPr lang="en-US" altLang="zh-CN" dirty="0"/>
              <a:t> out=new </a:t>
            </a:r>
            <a:r>
              <a:rPr lang="en-US" altLang="zh-CN" dirty="0" err="1"/>
              <a:t>DataOutputStream</a:t>
            </a:r>
            <a:r>
              <a:rPr lang="en-US" altLang="zh-CN" dirty="0"/>
              <a:t>(</a:t>
            </a:r>
            <a:r>
              <a:rPr lang="en-US" altLang="zh-CN" dirty="0" err="1"/>
              <a:t>con.getOutputStream</a:t>
            </a:r>
            <a:r>
              <a:rPr lang="en-US" altLang="zh-CN" dirty="0"/>
              <a:t>());</a:t>
            </a:r>
            <a:endParaRPr lang="zh-CN" altLang="zh-CN" dirty="0"/>
          </a:p>
          <a:p>
            <a:pPr lvl="1"/>
            <a:r>
              <a:rPr lang="en-US" altLang="zh-CN" dirty="0" err="1"/>
              <a:t>out.writeBytes</a:t>
            </a:r>
            <a:r>
              <a:rPr lang="en-US" altLang="zh-CN" dirty="0"/>
              <a:t>("id=</a:t>
            </a:r>
            <a:r>
              <a:rPr lang="en-US" altLang="zh-CN" dirty="0" err="1"/>
              <a:t>admin&amp;pwd</a:t>
            </a:r>
            <a:r>
              <a:rPr lang="en-US" altLang="zh-CN" dirty="0"/>
              <a:t>=123");</a:t>
            </a:r>
            <a:endParaRPr lang="zh-CN" altLang="zh-CN" dirty="0"/>
          </a:p>
          <a:p>
            <a:r>
              <a:rPr lang="zh-CN" altLang="zh-CN" dirty="0"/>
              <a:t>向服务器提交的数据采用键值对的方式表示，键值对之间用</a:t>
            </a:r>
            <a:r>
              <a:rPr lang="en-US" altLang="zh-CN" dirty="0"/>
              <a:t>&amp;</a:t>
            </a:r>
            <a:r>
              <a:rPr lang="zh-CN" altLang="zh-CN" dirty="0"/>
              <a:t>符号分隔。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836712"/>
            <a:ext cx="9601200" cy="5640288"/>
          </a:xfrm>
        </p:spPr>
        <p:txBody>
          <a:bodyPr>
            <a:normAutofit/>
          </a:bodyPr>
          <a:lstStyle/>
          <a:p>
            <a:r>
              <a:rPr lang="zh-CN" altLang="zh-CN" dirty="0"/>
              <a:t>第</a:t>
            </a:r>
            <a:r>
              <a:rPr lang="en-US" altLang="zh-CN" dirty="0"/>
              <a:t>4</a:t>
            </a:r>
            <a:r>
              <a:rPr lang="zh-CN" altLang="zh-CN" dirty="0"/>
              <a:t>步：处理返回结果。调用</a:t>
            </a:r>
            <a:r>
              <a:rPr lang="en-US" altLang="zh-CN" dirty="0" err="1"/>
              <a:t>HttpURLConnection</a:t>
            </a:r>
            <a:r>
              <a:rPr lang="zh-CN" altLang="zh-CN" dirty="0"/>
              <a:t>对象的</a:t>
            </a:r>
            <a:r>
              <a:rPr lang="en-US" altLang="zh-CN" dirty="0" err="1"/>
              <a:t>getInputStream</a:t>
            </a:r>
            <a:r>
              <a:rPr lang="en-US" altLang="zh-CN" dirty="0"/>
              <a:t>()</a:t>
            </a:r>
            <a:r>
              <a:rPr lang="zh-CN" altLang="zh-CN" dirty="0"/>
              <a:t>方法，获得服务器返回结果的</a:t>
            </a:r>
            <a:r>
              <a:rPr lang="en-US" altLang="zh-CN" dirty="0" err="1"/>
              <a:t>InputStream</a:t>
            </a:r>
            <a:r>
              <a:rPr lang="zh-CN" altLang="zh-CN" dirty="0"/>
              <a:t>，从中可获取服务器返回结果。例如：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 err="1"/>
              <a:t>InputStream</a:t>
            </a:r>
            <a:r>
              <a:rPr lang="en-US" altLang="zh-CN" dirty="0"/>
              <a:t> in=</a:t>
            </a:r>
            <a:r>
              <a:rPr lang="en-US" altLang="zh-CN" dirty="0" err="1"/>
              <a:t>con.getInputStream</a:t>
            </a:r>
            <a:r>
              <a:rPr lang="en-US" altLang="zh-CN" dirty="0"/>
              <a:t>();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reader =new </a:t>
            </a:r>
            <a:r>
              <a:rPr lang="en-US" altLang="zh-CN" dirty="0" err="1"/>
              <a:t>BufferedReader</a:t>
            </a:r>
            <a:r>
              <a:rPr lang="en-US" altLang="zh-CN" dirty="0"/>
              <a:t>(new </a:t>
            </a:r>
            <a:r>
              <a:rPr lang="en-US" altLang="zh-CN" dirty="0" err="1"/>
              <a:t>InputStreamReader</a:t>
            </a:r>
            <a:r>
              <a:rPr lang="en-US" altLang="zh-CN" dirty="0"/>
              <a:t>(in));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 err="1"/>
              <a:t>StringBuilder</a:t>
            </a:r>
            <a:r>
              <a:rPr lang="en-US" altLang="zh-CN" dirty="0"/>
              <a:t> result=new </a:t>
            </a:r>
            <a:r>
              <a:rPr lang="en-US" altLang="zh-CN" dirty="0" err="1"/>
              <a:t>StringBuilder</a:t>
            </a:r>
            <a:r>
              <a:rPr lang="en-US" altLang="zh-CN" dirty="0"/>
              <a:t>();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String s;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s=</a:t>
            </a:r>
            <a:r>
              <a:rPr lang="en-US" altLang="zh-CN" dirty="0" err="1"/>
              <a:t>reader.readLine</a:t>
            </a:r>
            <a:r>
              <a:rPr lang="en-US" altLang="zh-CN" dirty="0"/>
              <a:t>();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while(s!=null){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result.append</a:t>
            </a:r>
            <a:r>
              <a:rPr lang="en-US" altLang="zh-CN" dirty="0"/>
              <a:t>(s);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s=</a:t>
            </a:r>
            <a:r>
              <a:rPr lang="en-US" altLang="zh-CN" dirty="0" err="1"/>
              <a:t>reader.readLine</a:t>
            </a:r>
            <a:r>
              <a:rPr lang="en-US" altLang="zh-CN" dirty="0"/>
              <a:t>();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静谧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静谧自然演示文稿（宽屏）</Template>
  <TotalTime>0</TotalTime>
  <Words>11025</Words>
  <Application>WPS 演示</Application>
  <PresentationFormat>自定义</PresentationFormat>
  <Paragraphs>371</Paragraphs>
  <Slides>32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Arial</vt:lpstr>
      <vt:lpstr>方正书宋_GBK</vt:lpstr>
      <vt:lpstr>Wingdings</vt:lpstr>
      <vt:lpstr>微软雅黑</vt:lpstr>
      <vt:lpstr>汉仪旗黑</vt:lpstr>
      <vt:lpstr>Euphemia</vt:lpstr>
      <vt:lpstr>苹方-简</vt:lpstr>
      <vt:lpstr>Microsoft YaHei</vt:lpstr>
      <vt:lpstr>宋体</vt:lpstr>
      <vt:lpstr>Arial Unicode MS</vt:lpstr>
      <vt:lpstr>汉仪书宋二KW</vt:lpstr>
      <vt:lpstr>静谧 16x9</vt:lpstr>
      <vt:lpstr>Photoshop.Image.9</vt:lpstr>
      <vt:lpstr>Photoshop.Image.9</vt:lpstr>
      <vt:lpstr>Photoshop.Image.9</vt:lpstr>
      <vt:lpstr>Photoshop.Image.9</vt:lpstr>
      <vt:lpstr>Photoshop.Image.9</vt:lpstr>
      <vt:lpstr>Android移动应用开发基础教程</vt:lpstr>
      <vt:lpstr>第7章 网络和数据解析</vt:lpstr>
      <vt:lpstr>7.1	使用WebView</vt:lpstr>
      <vt:lpstr>为主活动布局添加一个WebView控件</vt:lpstr>
      <vt:lpstr>MainActivity.java</vt:lpstr>
      <vt:lpstr>7.2	基于HTTP协议的网络访问方法</vt:lpstr>
      <vt:lpstr>7.2.1 使用HttpURLConnection</vt:lpstr>
      <vt:lpstr>PowerPoint 演示文稿</vt:lpstr>
      <vt:lpstr>PowerPoint 演示文稿</vt:lpstr>
      <vt:lpstr>7.2.2 使用OkHttp</vt:lpstr>
      <vt:lpstr>使用OkHttp步骤</vt:lpstr>
      <vt:lpstr>使用OkHttp步骤</vt:lpstr>
      <vt:lpstr>使用OkHttp步骤</vt:lpstr>
      <vt:lpstr>7.3	解析XML格式数据</vt:lpstr>
      <vt:lpstr>7.3.1 准备XML数据</vt:lpstr>
      <vt:lpstr>7.3.2 DOM解析方式</vt:lpstr>
      <vt:lpstr>实例关键步骤：申明网络访问权限</vt:lpstr>
      <vt:lpstr>实例关键步骤：修改app/build.gradle，添加OkHttp编译信息</vt:lpstr>
      <vt:lpstr>实例关键步骤：为主活动布局添加控件</vt:lpstr>
      <vt:lpstr>实例关键步骤：修改MainActivity.java</vt:lpstr>
      <vt:lpstr>实例关键步骤：修改MainActivity.java</vt:lpstr>
      <vt:lpstr>实例关键步骤：修改MainActivity.java</vt:lpstr>
      <vt:lpstr>实例关键步骤：修改MainActivity.java</vt:lpstr>
      <vt:lpstr>实例关键步骤：修改MainActivity.java</vt:lpstr>
      <vt:lpstr>实例关键步骤：修改MainActivity.java</vt:lpstr>
      <vt:lpstr>小结：使用DOM解析XML文档的步骤</vt:lpstr>
      <vt:lpstr>7.3.3 Pull解析方式</vt:lpstr>
      <vt:lpstr>PowerPoint 演示文稿</vt:lpstr>
      <vt:lpstr>实例项目：源代码\07\ParseXml</vt:lpstr>
      <vt:lpstr>PowerPoint 演示文稿</vt:lpstr>
      <vt:lpstr>7.4	解析JSON数据</vt:lpstr>
      <vt:lpstr>下面的代码可用于解析前面的这个JSON字符串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xbg</dc:creator>
  <cp:lastModifiedBy>gexin_mac</cp:lastModifiedBy>
  <cp:revision>19</cp:revision>
  <dcterms:created xsi:type="dcterms:W3CDTF">2021-01-13T23:38:07Z</dcterms:created>
  <dcterms:modified xsi:type="dcterms:W3CDTF">2021-01-13T23:38:07Z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2052-3.1.1.4956</vt:lpwstr>
  </property>
</Properties>
</file>