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7" r:id="rId3"/>
    <p:sldId id="272" r:id="rId5"/>
    <p:sldId id="305" r:id="rId6"/>
    <p:sldId id="311" r:id="rId7"/>
    <p:sldId id="312" r:id="rId8"/>
    <p:sldId id="313" r:id="rId9"/>
    <p:sldId id="314" r:id="rId10"/>
    <p:sldId id="319" r:id="rId11"/>
    <p:sldId id="323" r:id="rId12"/>
    <p:sldId id="320" r:id="rId13"/>
    <p:sldId id="321" r:id="rId14"/>
    <p:sldId id="322" r:id="rId15"/>
    <p:sldId id="315" r:id="rId16"/>
    <p:sldId id="324" r:id="rId17"/>
    <p:sldId id="306" r:id="rId18"/>
    <p:sldId id="325" r:id="rId19"/>
    <p:sldId id="326" r:id="rId20"/>
    <p:sldId id="316" r:id="rId21"/>
    <p:sldId id="317" r:id="rId22"/>
    <p:sldId id="318" r:id="rId23"/>
    <p:sldId id="327" r:id="rId24"/>
    <p:sldId id="328" r:id="rId25"/>
    <p:sldId id="331" r:id="rId26"/>
    <p:sldId id="332" r:id="rId27"/>
    <p:sldId id="333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>
      <p:cViewPr varScale="1">
        <p:scale>
          <a:sx n="76" d="100"/>
          <a:sy n="76" d="100"/>
        </p:scale>
        <p:origin x="126" y="7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D6AC307-9A4E-426E-95C8-F52C81CF89B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9C567D4A-04CB-4EDF-8FB1-342A02FC8EC5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3D6AC307-9A4E-426E-95C8-F52C81CF89B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9C567D4A-04CB-4EDF-8FB1-342A02FC8EC5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2E61351F-DBB1-4664-ADA9-83BC7CB8848D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 rtlCol="0">
            <a:normAutofit/>
          </a:bodyPr>
          <a:lstStyle>
            <a:lvl1pPr algn="l" rtl="0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4111F9-5C57-4623-99A8-1819039294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marL="1600200" algn="l" rtl="0">
              <a:defRPr/>
            </a:lvl6pPr>
            <a:lvl7pPr marL="1874520" algn="l" rtl="0">
              <a:defRPr/>
            </a:lvl7pPr>
            <a:lvl8pPr marL="2148840" algn="l" rtl="0">
              <a:defRPr/>
            </a:lvl8pPr>
            <a:lvl9pPr marL="2423160"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41ECF2E2-BD61-495B-96F4-3E4D6638FA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3814" y="381000"/>
            <a:ext cx="8305800" cy="57912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DEEDE603-9836-44AF-B60C-0D32FC94055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r" rtl="0">
              <a:defRPr sz="1100"/>
            </a:lvl1pPr>
          </a:lstStyle>
          <a:p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B6D6324-D6E1-4361-840C-AFD324E8DE2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2" imgW="790575" imgH="800100" progId="Photoshop.Image.9">
                  <p:embed/>
                </p:oleObj>
              </mc:Choice>
              <mc:Fallback>
                <p:oleObj name="Image" r:id="rId2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rtlCol="0" anchor="b">
            <a:normAutofit/>
          </a:bodyPr>
          <a:lstStyle>
            <a:lvl1pPr algn="l" rtl="0">
              <a:defRPr sz="48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4876800"/>
            <a:ext cx="8458201" cy="1143000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55B4BA9F-6607-4DF4-83A0-720CFF1F75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Image" r:id="rId3" imgW="790575" imgH="800100" progId="Photoshop.Image.9">
                  <p:embed/>
                </p:oleObj>
              </mc:Choice>
              <mc:Fallback>
                <p:oleObj name="Image" r:id="rId3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3812" y="1676400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02035" y="1676401"/>
            <a:ext cx="4700016" cy="4495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9DCB5994-13D6-44A4-A45F-84B2984A08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93813" y="1676399"/>
            <a:ext cx="4701142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3813" y="2516457"/>
            <a:ext cx="4701142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54" y="1676399"/>
            <a:ext cx="4703259" cy="762001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1754" y="2516457"/>
            <a:ext cx="4703259" cy="3655743"/>
          </a:xfrm>
        </p:spPr>
        <p:txBody>
          <a:bodyPr rtlCol="0"/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marL="1600200" algn="l" rtl="0">
              <a:defRPr sz="1600"/>
            </a:lvl6pPr>
            <a:lvl7pPr marL="1874520" algn="l" rtl="0">
              <a:defRPr sz="1600"/>
            </a:lvl7pPr>
            <a:lvl8pPr marL="2148840" algn="l" rtl="0">
              <a:defRPr sz="1600"/>
            </a:lvl8pPr>
            <a:lvl9pPr marL="2423160" algn="l" rtl="0"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  <a:p>
            <a:pPr lvl="1" rtl="0"/>
            <a:r>
              <a:rPr lang="zh-CN" altLang="en-US"/>
              <a:t>第二级</a:t>
            </a:r>
            <a:endParaRPr lang="zh-CN" altLang="en-US"/>
          </a:p>
          <a:p>
            <a:pPr lvl="2" rtl="0"/>
            <a:r>
              <a:rPr lang="zh-CN" altLang="en-US"/>
              <a:t>第三级</a:t>
            </a:r>
            <a:endParaRPr lang="zh-CN" altLang="en-US"/>
          </a:p>
          <a:p>
            <a:pPr lvl="3" rtl="0"/>
            <a:r>
              <a:rPr lang="zh-CN" altLang="en-US"/>
              <a:t>第四级</a:t>
            </a:r>
            <a:endParaRPr lang="zh-CN" altLang="en-US"/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77753520-0FC2-4366-A01D-A16346380C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2C227164-3D85-435C-AA12-AD66153CE41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801F4328-2F09-4436-A1E0-EF4F2AD932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93813" y="685800"/>
            <a:ext cx="6172200" cy="5486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1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 sz="1100"/>
            </a:lvl1pPr>
          </a:lstStyle>
          <a:p>
            <a:fld id="{B7DFAF75-A946-4F40-AF19-416AABC467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ctr" rtl="0">
              <a:defRPr sz="1100"/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770812" y="4191000"/>
            <a:ext cx="3810000" cy="15240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4.vml"/><Relationship Id="rId15" Type="http://schemas.openxmlformats.org/officeDocument/2006/relationships/oleObject" Target="../embeddings/oleObject5.bin"/><Relationship Id="rId14" Type="http://schemas.openxmlformats.org/officeDocument/2006/relationships/image" Target="../media/image2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DFDAEC8-B7FF-4265-A2FF-00BAA80C046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rtlCol="0"/>
          <a:lstStyle>
            <a:lvl1pPr algn="l" rtl="0">
              <a:defRPr sz="1100"/>
            </a:lvl1pPr>
          </a:lstStyle>
          <a:p>
            <a:pPr algn="r"/>
            <a:fld id="{81FEFA0A-2F20-4B60-98C6-5FFDA469AA1C}" type="slidenum">
              <a:rPr lang="en-US" altLang="zh-CN" smtClean="0"/>
            </a:fld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0"/>
          <a:ext cx="8366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3" imgW="790575" imgH="800100" progId="Photoshop.Image.9">
                  <p:embed/>
                </p:oleObj>
              </mc:Choice>
              <mc:Fallback>
                <p:oleObj name="Image" r:id="rId13" imgW="790575" imgH="800100" progId="Photoshop.Image.9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6613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 userDrawn="1"/>
        </p:nvGraphicFramePr>
        <p:xfrm>
          <a:off x="0" y="0"/>
          <a:ext cx="83782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15" imgW="790575" imgH="800100" progId="Photoshop.Image.9">
                  <p:embed/>
                </p:oleObj>
              </mc:Choice>
              <mc:Fallback>
                <p:oleObj name="Image" r:id="rId15" imgW="790575" imgH="800100" progId="Photoshop.Image.9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7828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4155" indent="-228600" algn="l" defTabSz="914400" rtl="0" eaLnBrk="1" latinLnBrk="0" hangingPunct="1">
        <a:lnSpc>
          <a:spcPct val="90000"/>
        </a:lnSpc>
        <a:spcBef>
          <a:spcPts val="16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65312" y="908720"/>
            <a:ext cx="8458200" cy="3200400"/>
          </a:xfrm>
        </p:spPr>
        <p:txBody>
          <a:bodyPr rtlCol="0"/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移动应用开发基础教程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12" y="4267200"/>
            <a:ext cx="8458200" cy="1371600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讲授：葛新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92696"/>
            <a:ext cx="9601200" cy="5479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Android</a:t>
            </a:r>
            <a:r>
              <a:rPr lang="zh-CN" altLang="zh-CN" dirty="0"/>
              <a:t>中线程之间的消息传递也称异步消息处理机制，主要由</a:t>
            </a:r>
            <a:r>
              <a:rPr lang="en-US" altLang="zh-CN" dirty="0"/>
              <a:t>Message</a:t>
            </a:r>
            <a:r>
              <a:rPr lang="zh-CN" altLang="zh-CN" dirty="0"/>
              <a:t>、</a:t>
            </a:r>
            <a:r>
              <a:rPr lang="en-US" altLang="zh-CN" dirty="0"/>
              <a:t>Handler</a:t>
            </a:r>
            <a:r>
              <a:rPr lang="zh-CN" altLang="zh-CN" dirty="0"/>
              <a:t>、</a:t>
            </a:r>
            <a:r>
              <a:rPr lang="en-US" altLang="zh-CN" dirty="0" err="1"/>
              <a:t>MessageQueue</a:t>
            </a:r>
            <a:r>
              <a:rPr lang="zh-CN" altLang="zh-CN" dirty="0"/>
              <a:t>和</a:t>
            </a:r>
            <a:r>
              <a:rPr lang="en-US" altLang="zh-CN" dirty="0"/>
              <a:t>Looper</a:t>
            </a:r>
            <a:r>
              <a:rPr lang="zh-CN" altLang="zh-CN" dirty="0"/>
              <a:t>来完成。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Message</a:t>
            </a:r>
            <a:r>
              <a:rPr lang="zh-CN" altLang="zh-CN" dirty="0"/>
              <a:t>：消息</a:t>
            </a:r>
            <a:endParaRPr lang="zh-CN" altLang="zh-CN" dirty="0"/>
          </a:p>
          <a:p>
            <a:pPr lvl="1"/>
            <a:r>
              <a:rPr lang="en-US" altLang="zh-CN" dirty="0"/>
              <a:t>Message</a:t>
            </a:r>
            <a:r>
              <a:rPr lang="zh-CN" altLang="zh-CN" dirty="0"/>
              <a:t>用于封装消息，它的</a:t>
            </a:r>
            <a:r>
              <a:rPr lang="en-US" altLang="zh-CN" dirty="0"/>
              <a:t>arg1</a:t>
            </a:r>
            <a:r>
              <a:rPr lang="zh-CN" altLang="zh-CN" dirty="0"/>
              <a:t>、</a:t>
            </a:r>
            <a:r>
              <a:rPr lang="en-US" altLang="zh-CN" dirty="0"/>
              <a:t>arg2</a:t>
            </a:r>
            <a:r>
              <a:rPr lang="zh-CN" altLang="zh-CN" dirty="0"/>
              <a:t>和</a:t>
            </a:r>
            <a:r>
              <a:rPr lang="en-US" altLang="zh-CN" dirty="0"/>
              <a:t>what</a:t>
            </a:r>
            <a:r>
              <a:rPr lang="zh-CN" altLang="zh-CN" dirty="0"/>
              <a:t>字段用于存放</a:t>
            </a:r>
            <a:r>
              <a:rPr lang="en-US" altLang="zh-CN" dirty="0" err="1"/>
              <a:t>int</a:t>
            </a:r>
            <a:r>
              <a:rPr lang="zh-CN" altLang="zh-CN" dirty="0"/>
              <a:t>类型数据，</a:t>
            </a:r>
            <a:r>
              <a:rPr lang="en-US" altLang="zh-CN" dirty="0" err="1"/>
              <a:t>obj</a:t>
            </a:r>
            <a:r>
              <a:rPr lang="zh-CN" altLang="zh-CN" dirty="0"/>
              <a:t>字段用于存放任意类型的对象。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>
                <a:highlight>
                  <a:srgbClr val="FFFF00"/>
                </a:highlight>
              </a:rPr>
              <a:t>Handler</a:t>
            </a:r>
            <a:r>
              <a:rPr lang="zh-CN" altLang="zh-CN" dirty="0"/>
              <a:t>：消息处理器</a:t>
            </a:r>
            <a:endParaRPr lang="zh-CN" altLang="zh-CN" dirty="0"/>
          </a:p>
          <a:p>
            <a:pPr lvl="1"/>
            <a:r>
              <a:rPr lang="en-US" altLang="zh-CN" dirty="0"/>
              <a:t>Handler</a:t>
            </a:r>
            <a:r>
              <a:rPr lang="zh-CN" altLang="zh-CN" dirty="0"/>
              <a:t>主要用于发送和处理消息。通常，在子线程中调用</a:t>
            </a:r>
            <a:r>
              <a:rPr lang="en-US" altLang="zh-CN" dirty="0" err="1"/>
              <a:t>sendMessage</a:t>
            </a:r>
            <a:r>
              <a:rPr lang="en-US" altLang="zh-CN" dirty="0"/>
              <a:t>()</a:t>
            </a:r>
            <a:r>
              <a:rPr lang="zh-CN" altLang="zh-CN" dirty="0"/>
              <a:t>方法发送消息。在主线程中执行</a:t>
            </a:r>
            <a:r>
              <a:rPr lang="en-US" altLang="zh-CN" dirty="0" err="1"/>
              <a:t>handleMessage</a:t>
            </a:r>
            <a:r>
              <a:rPr lang="en-US" altLang="zh-CN" dirty="0"/>
              <a:t>()</a:t>
            </a:r>
            <a:r>
              <a:rPr lang="zh-CN" altLang="zh-CN" dirty="0"/>
              <a:t>方法处理消息。消息的发送和处理是异步执行的，不能期望消息发送之后，</a:t>
            </a:r>
            <a:r>
              <a:rPr lang="en-US" altLang="zh-CN" dirty="0"/>
              <a:t>Handler</a:t>
            </a:r>
            <a:r>
              <a:rPr lang="zh-CN" altLang="zh-CN" dirty="0"/>
              <a:t>能立即处理消息。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MessageQueue</a:t>
            </a:r>
            <a:r>
              <a:rPr lang="zh-CN" altLang="zh-CN" dirty="0"/>
              <a:t>：消息队列</a:t>
            </a:r>
            <a:endParaRPr lang="zh-CN" altLang="zh-CN" dirty="0"/>
          </a:p>
          <a:p>
            <a:pPr lvl="1"/>
            <a:r>
              <a:rPr lang="zh-CN" altLang="zh-CN" dirty="0"/>
              <a:t>通过</a:t>
            </a:r>
            <a:r>
              <a:rPr lang="en-US" altLang="zh-CN" dirty="0"/>
              <a:t>Handler</a:t>
            </a:r>
            <a:r>
              <a:rPr lang="zh-CN" altLang="zh-CN" dirty="0"/>
              <a:t>发送的消息都保存在消息队列中，等待被处理。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Looper</a:t>
            </a:r>
            <a:r>
              <a:rPr lang="zh-CN" altLang="zh-CN" dirty="0"/>
              <a:t>：消息循环</a:t>
            </a:r>
            <a:endParaRPr lang="zh-CN" altLang="zh-CN" dirty="0"/>
          </a:p>
          <a:p>
            <a:pPr lvl="1"/>
            <a:r>
              <a:rPr lang="en-US" altLang="zh-CN" dirty="0"/>
              <a:t>Looper</a:t>
            </a:r>
            <a:r>
              <a:rPr lang="zh-CN" altLang="zh-CN" dirty="0"/>
              <a:t>主要完成消息派遣任务。</a:t>
            </a:r>
            <a:r>
              <a:rPr lang="en-US" altLang="zh-CN" dirty="0"/>
              <a:t>Looper</a:t>
            </a:r>
            <a:r>
              <a:rPr lang="zh-CN" altLang="zh-CN" dirty="0"/>
              <a:t>维持一个无限循环，不停地检查消息队列中是否存在消息。当</a:t>
            </a:r>
            <a:r>
              <a:rPr lang="en-US" altLang="zh-CN" dirty="0"/>
              <a:t>Looper</a:t>
            </a:r>
            <a:r>
              <a:rPr lang="zh-CN" altLang="zh-CN" dirty="0"/>
              <a:t>发现消息队列中有消息时，就将队列最前面的消息取出，传递给</a:t>
            </a:r>
            <a:r>
              <a:rPr lang="en-US" altLang="zh-CN" dirty="0"/>
              <a:t>Handler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99728"/>
          </a:xfrm>
        </p:spPr>
        <p:txBody>
          <a:bodyPr/>
          <a:lstStyle/>
          <a:p>
            <a:r>
              <a:rPr lang="en-US" altLang="zh-CN" dirty="0"/>
              <a:t>8.1.3	</a:t>
            </a:r>
            <a:r>
              <a:rPr lang="zh-CN" altLang="en-US" dirty="0"/>
              <a:t>使用</a:t>
            </a:r>
            <a:r>
              <a:rPr lang="en-US" altLang="zh-CN" dirty="0" err="1"/>
              <a:t>AsyncTask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052736"/>
            <a:ext cx="9601200" cy="5119464"/>
          </a:xfrm>
        </p:spPr>
        <p:txBody>
          <a:bodyPr/>
          <a:lstStyle/>
          <a:p>
            <a:r>
              <a:rPr lang="en-US" altLang="zh-CN" dirty="0" err="1"/>
              <a:t>AsyncTask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为了简化使用线程数据更新</a:t>
            </a:r>
            <a:r>
              <a:rPr lang="en-US" altLang="zh-CN" dirty="0"/>
              <a:t>UI</a:t>
            </a:r>
            <a:r>
              <a:rPr lang="zh-CN" altLang="zh-CN" dirty="0"/>
              <a:t>而提供的一个抽象类。使用</a:t>
            </a:r>
            <a:r>
              <a:rPr lang="en-US" altLang="zh-CN" dirty="0" err="1"/>
              <a:t>AsyncTask</a:t>
            </a:r>
            <a:r>
              <a:rPr lang="zh-CN" altLang="zh-CN" dirty="0"/>
              <a:t>，不需要了解线程和异步消息处理机制，即可完成异步任务的执行。</a:t>
            </a:r>
            <a:endParaRPr lang="zh-CN" altLang="zh-CN" dirty="0"/>
          </a:p>
          <a:p>
            <a:r>
              <a:rPr lang="en-US" altLang="zh-CN" dirty="0" err="1"/>
              <a:t>AsyncTask</a:t>
            </a:r>
            <a:r>
              <a:rPr lang="zh-CN" altLang="zh-CN" dirty="0"/>
              <a:t>是一个抽象类，在使用时需要创建一个类来继承它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0"/>
            <a:ext cx="96012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private class  </a:t>
            </a:r>
            <a:r>
              <a:rPr lang="en-US" altLang="zh-CN" dirty="0" err="1"/>
              <a:t>MyAsyncTask</a:t>
            </a:r>
            <a:r>
              <a:rPr lang="en-US" altLang="zh-CN" dirty="0"/>
              <a:t> extends </a:t>
            </a:r>
            <a:r>
              <a:rPr lang="en-US" altLang="zh-CN" dirty="0" err="1"/>
              <a:t>AsyncTask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[],</a:t>
            </a:r>
            <a:r>
              <a:rPr lang="en-US" altLang="zh-CN" dirty="0" err="1"/>
              <a:t>String,String</a:t>
            </a:r>
            <a:r>
              <a:rPr lang="en-US" altLang="zh-CN" dirty="0"/>
              <a:t>&gt;{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protected void </a:t>
            </a:r>
            <a:r>
              <a:rPr lang="en-US" altLang="zh-CN" dirty="0" err="1"/>
              <a:t>onPreExecute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//</a:t>
            </a:r>
            <a:r>
              <a:rPr lang="zh-CN" altLang="zh-CN" dirty="0"/>
              <a:t>异步任务开始执行之前执行的代码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protected void </a:t>
            </a:r>
            <a:r>
              <a:rPr lang="en-US" altLang="zh-CN" dirty="0" err="1"/>
              <a:t>onPostExecute</a:t>
            </a:r>
            <a:r>
              <a:rPr lang="en-US" altLang="zh-CN" dirty="0"/>
              <a:t>(String s)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//</a:t>
            </a:r>
            <a:r>
              <a:rPr lang="zh-CN" altLang="zh-CN" dirty="0"/>
              <a:t>异步任务执行结束之后执行的代码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protected void </a:t>
            </a:r>
            <a:r>
              <a:rPr lang="en-US" altLang="zh-CN" dirty="0" err="1"/>
              <a:t>onProgressUpdate</a:t>
            </a:r>
            <a:r>
              <a:rPr lang="en-US" altLang="zh-CN" dirty="0"/>
              <a:t>(String... values)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//</a:t>
            </a:r>
            <a:r>
              <a:rPr lang="zh-CN" altLang="zh-CN" dirty="0"/>
              <a:t>异步任务执行过程中执行的代码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protected String </a:t>
            </a:r>
            <a:r>
              <a:rPr lang="en-US" altLang="zh-CN" dirty="0" err="1"/>
              <a:t>doInBackground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[]... </a:t>
            </a:r>
            <a:r>
              <a:rPr lang="en-US" altLang="zh-CN" dirty="0" err="1"/>
              <a:t>params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//</a:t>
            </a:r>
            <a:r>
              <a:rPr lang="zh-CN" altLang="zh-CN" dirty="0"/>
              <a:t>异步任务代码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在继承</a:t>
            </a:r>
            <a:r>
              <a:rPr lang="en-US" altLang="zh-CN" dirty="0" err="1"/>
              <a:t>AsyncTask</a:t>
            </a:r>
            <a:r>
              <a:rPr lang="zh-CN" altLang="zh-CN" dirty="0"/>
              <a:t>时，首先需要指定</a:t>
            </a:r>
            <a:r>
              <a:rPr lang="en-US" altLang="zh-CN" dirty="0"/>
              <a:t>3</a:t>
            </a:r>
            <a:r>
              <a:rPr lang="zh-CN" altLang="zh-CN" dirty="0"/>
              <a:t>个泛型参数，其作用分别如下：</a:t>
            </a:r>
            <a:endParaRPr lang="zh-CN" altLang="zh-CN" dirty="0"/>
          </a:p>
          <a:p>
            <a:pPr lvl="1"/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个泛型参数：指定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zh-CN" dirty="0"/>
              <a:t>方法参数</a:t>
            </a:r>
            <a:r>
              <a:rPr lang="en-US" altLang="zh-CN" dirty="0" err="1"/>
              <a:t>params</a:t>
            </a:r>
            <a:r>
              <a:rPr lang="zh-CN" altLang="zh-CN" dirty="0"/>
              <a:t>的数据类型。参数</a:t>
            </a:r>
            <a:r>
              <a:rPr lang="en-US" altLang="zh-CN" dirty="0" err="1"/>
              <a:t>params</a:t>
            </a:r>
            <a:r>
              <a:rPr lang="zh-CN" altLang="zh-CN" dirty="0"/>
              <a:t>也称传入参数，保存调用</a:t>
            </a:r>
            <a:r>
              <a:rPr lang="en-US" altLang="zh-CN" dirty="0" err="1"/>
              <a:t>AsyncTask</a:t>
            </a:r>
            <a:r>
              <a:rPr lang="zh-CN" altLang="zh-CN" dirty="0"/>
              <a:t>子类构造函数时传入的参数。</a:t>
            </a:r>
            <a:endParaRPr lang="zh-CN" altLang="zh-CN" dirty="0"/>
          </a:p>
          <a:p>
            <a:pPr lvl="1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个泛型参数：指定</a:t>
            </a:r>
            <a:r>
              <a:rPr lang="en-US" altLang="zh-CN" dirty="0" err="1"/>
              <a:t>onProgressUpdate</a:t>
            </a:r>
            <a:r>
              <a:rPr lang="en-US" altLang="zh-CN" dirty="0"/>
              <a:t> ()</a:t>
            </a:r>
            <a:r>
              <a:rPr lang="zh-CN" altLang="zh-CN" dirty="0"/>
              <a:t>方法参数</a:t>
            </a:r>
            <a:r>
              <a:rPr lang="en-US" altLang="zh-CN" dirty="0"/>
              <a:t>values</a:t>
            </a:r>
            <a:r>
              <a:rPr lang="zh-CN" altLang="zh-CN" dirty="0"/>
              <a:t>的数据类型。参数</a:t>
            </a:r>
            <a:r>
              <a:rPr lang="en-US" altLang="zh-CN" dirty="0"/>
              <a:t>values</a:t>
            </a:r>
            <a:r>
              <a:rPr lang="zh-CN" altLang="zh-CN" dirty="0"/>
              <a:t>保存在异步任务执行过程中传递回来的数据。</a:t>
            </a:r>
            <a:endParaRPr lang="zh-CN" altLang="zh-CN" dirty="0"/>
          </a:p>
          <a:p>
            <a:pPr lvl="1"/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个泛型参数：指定</a:t>
            </a:r>
            <a:r>
              <a:rPr lang="en-US" altLang="zh-CN" dirty="0" err="1"/>
              <a:t>onPostExecute</a:t>
            </a:r>
            <a:r>
              <a:rPr lang="en-US" altLang="zh-CN" dirty="0"/>
              <a:t> ()</a:t>
            </a:r>
            <a:r>
              <a:rPr lang="zh-CN" altLang="zh-CN" dirty="0"/>
              <a:t>方法参数和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zh-CN" dirty="0"/>
              <a:t>方法返回值的数据类型。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此外，还需重写几个方法完成相应任务。</a:t>
            </a:r>
            <a:endParaRPr lang="zh-CN" altLang="zh-CN" dirty="0"/>
          </a:p>
          <a:p>
            <a:pPr lvl="1"/>
            <a:r>
              <a:rPr lang="en-US" altLang="zh-CN" dirty="0" err="1"/>
              <a:t>onPreExecute</a:t>
            </a:r>
            <a:r>
              <a:rPr lang="en-US" altLang="zh-CN" dirty="0"/>
              <a:t>()</a:t>
            </a:r>
            <a:r>
              <a:rPr lang="zh-CN" altLang="zh-CN" dirty="0"/>
              <a:t>方法：在异步任务开始执行之前被调用，并在主线程中运行。</a:t>
            </a:r>
            <a:endParaRPr lang="zh-CN" altLang="zh-CN" dirty="0"/>
          </a:p>
          <a:p>
            <a:pPr lvl="1"/>
            <a:r>
              <a:rPr lang="en-US" altLang="zh-CN" dirty="0" err="1"/>
              <a:t>onPostExecute</a:t>
            </a:r>
            <a:r>
              <a:rPr lang="en-US" altLang="zh-CN" dirty="0"/>
              <a:t> ()</a:t>
            </a:r>
            <a:r>
              <a:rPr lang="zh-CN" altLang="zh-CN" dirty="0"/>
              <a:t>方法：在异步任务执行结束之后被调用，并在主线程中运行。</a:t>
            </a:r>
            <a:endParaRPr lang="zh-CN" altLang="zh-CN" dirty="0"/>
          </a:p>
          <a:p>
            <a:pPr lvl="1"/>
            <a:r>
              <a:rPr lang="en-US" altLang="zh-CN" dirty="0" err="1"/>
              <a:t>onProgressUpdate</a:t>
            </a:r>
            <a:r>
              <a:rPr lang="en-US" altLang="zh-CN" dirty="0"/>
              <a:t> ()</a:t>
            </a:r>
            <a:r>
              <a:rPr lang="zh-CN" altLang="zh-CN" dirty="0"/>
              <a:t>方法：在异步任务代码中，可调用</a:t>
            </a:r>
            <a:r>
              <a:rPr lang="en-US" altLang="zh-CN" dirty="0" err="1"/>
              <a:t>publishProgress</a:t>
            </a:r>
            <a:r>
              <a:rPr lang="en-US" altLang="zh-CN" dirty="0"/>
              <a:t> ()</a:t>
            </a:r>
            <a:r>
              <a:rPr lang="zh-CN" altLang="zh-CN" dirty="0"/>
              <a:t>方法向主线程返回数据，</a:t>
            </a:r>
            <a:r>
              <a:rPr lang="en-US" altLang="zh-CN" dirty="0" err="1"/>
              <a:t>onProgressUpdate</a:t>
            </a:r>
            <a:r>
              <a:rPr lang="en-US" altLang="zh-CN" dirty="0"/>
              <a:t> ()</a:t>
            </a:r>
            <a:r>
              <a:rPr lang="zh-CN" altLang="zh-CN" dirty="0"/>
              <a:t>方法参数接收返回的数据。</a:t>
            </a:r>
            <a:r>
              <a:rPr lang="en-US" altLang="zh-CN" dirty="0" err="1"/>
              <a:t>onProgressUpdate</a:t>
            </a:r>
            <a:r>
              <a:rPr lang="en-US" altLang="zh-CN" dirty="0"/>
              <a:t> ()</a:t>
            </a:r>
            <a:r>
              <a:rPr lang="zh-CN" altLang="zh-CN" dirty="0"/>
              <a:t>方法也在主线程中执行。</a:t>
            </a:r>
            <a:endParaRPr lang="zh-CN" altLang="zh-CN" dirty="0"/>
          </a:p>
          <a:p>
            <a:pPr lvl="1"/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zh-CN" dirty="0"/>
              <a:t>方法：异步任务代码，在子线程中执行。</a:t>
            </a:r>
            <a:r>
              <a:rPr lang="en-US" altLang="zh-CN" dirty="0" err="1"/>
              <a:t>onPostExecute</a:t>
            </a:r>
            <a:r>
              <a:rPr lang="en-US" altLang="zh-CN" dirty="0"/>
              <a:t> ()</a:t>
            </a:r>
            <a:r>
              <a:rPr lang="zh-CN" altLang="zh-CN" dirty="0"/>
              <a:t>方法参数接收</a:t>
            </a:r>
            <a:r>
              <a:rPr lang="en-US" altLang="zh-CN" dirty="0" err="1"/>
              <a:t>doInBackground</a:t>
            </a:r>
            <a:r>
              <a:rPr lang="en-US" altLang="zh-CN" dirty="0"/>
              <a:t>()</a:t>
            </a:r>
            <a:r>
              <a:rPr lang="zh-CN" altLang="zh-CN" dirty="0"/>
              <a:t>方法的返回值。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8.2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通常，一个应用通过</a:t>
            </a:r>
            <a:r>
              <a:rPr lang="en-US" altLang="zh-CN" dirty="0"/>
              <a:t>UI</a:t>
            </a:r>
            <a:r>
              <a:rPr lang="zh-CN" altLang="zh-CN" dirty="0"/>
              <a:t>与用户进行交互。一些特殊的应用，例如与</a:t>
            </a:r>
            <a:r>
              <a:rPr lang="en-US" altLang="zh-CN" dirty="0"/>
              <a:t>Web</a:t>
            </a:r>
            <a:r>
              <a:rPr lang="zh-CN" altLang="zh-CN" dirty="0"/>
              <a:t>服务器的数据传输、下载文件、与服务器保持推送连接等，</a:t>
            </a:r>
            <a:r>
              <a:rPr lang="zh-CN" altLang="zh-CN" dirty="0">
                <a:highlight>
                  <a:srgbClr val="FFFF00"/>
                </a:highlight>
              </a:rPr>
              <a:t>并不需要用户界面</a:t>
            </a:r>
            <a:r>
              <a:rPr lang="zh-CN" altLang="zh-CN" dirty="0"/>
              <a:t>。这种应用就可使用服务来实现。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使用服务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使用绑定服务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5277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8.2.1	</a:t>
            </a:r>
            <a:r>
              <a:rPr lang="zh-CN" altLang="en-US" dirty="0"/>
              <a:t>使用服务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24744"/>
            <a:ext cx="9601200" cy="5733256"/>
          </a:xfrm>
        </p:spPr>
        <p:txBody>
          <a:bodyPr>
            <a:normAutofit/>
          </a:bodyPr>
          <a:lstStyle/>
          <a:p>
            <a:r>
              <a:rPr lang="zh-CN" altLang="zh-CN" dirty="0"/>
              <a:t>创建的服务类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com.example.xbg.useservice</a:t>
            </a:r>
            <a:r>
              <a:rPr lang="en-US" altLang="zh-CN" dirty="0"/>
              <a:t>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android.app.Service</a:t>
            </a:r>
            <a:r>
              <a:rPr lang="en-US" altLang="zh-CN" dirty="0"/>
              <a:t>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android.os.IBinder</a:t>
            </a:r>
            <a:r>
              <a:rPr lang="en-US" altLang="zh-CN" dirty="0"/>
              <a:t>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android.content.Intent</a:t>
            </a:r>
            <a:r>
              <a:rPr lang="en-US" altLang="zh-CN" dirty="0"/>
              <a:t>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MyService</a:t>
            </a:r>
            <a:r>
              <a:rPr lang="en-US" altLang="zh-CN" dirty="0"/>
              <a:t> extends Service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MyService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IBinder</a:t>
            </a:r>
            <a:r>
              <a:rPr lang="en-US" altLang="zh-CN" dirty="0"/>
              <a:t> </a:t>
            </a:r>
            <a:r>
              <a:rPr lang="en-US" altLang="zh-CN" dirty="0" err="1"/>
              <a:t>onBind</a:t>
            </a:r>
            <a:r>
              <a:rPr lang="en-US" altLang="zh-CN" dirty="0"/>
              <a:t>(Intent intent)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// TODO: Return the communication channel to the service.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throw new </a:t>
            </a:r>
            <a:r>
              <a:rPr lang="en-US" altLang="zh-CN" dirty="0" err="1"/>
              <a:t>UnsupportedOperationException</a:t>
            </a:r>
            <a:r>
              <a:rPr lang="en-US" altLang="zh-CN" dirty="0"/>
              <a:t>("Not yet implemented");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620688"/>
            <a:ext cx="9601200" cy="5551512"/>
          </a:xfrm>
        </p:spPr>
        <p:txBody>
          <a:bodyPr>
            <a:normAutofit/>
          </a:bodyPr>
          <a:lstStyle/>
          <a:p>
            <a:r>
              <a:rPr lang="zh-CN" altLang="zh-CN" dirty="0"/>
              <a:t>实现服务具体功能时，还需要重写</a:t>
            </a:r>
            <a:r>
              <a:rPr lang="en-US" altLang="zh-CN" dirty="0"/>
              <a:t>Service</a:t>
            </a:r>
            <a:r>
              <a:rPr lang="zh-CN" altLang="zh-CN" dirty="0"/>
              <a:t>的下列方法。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onCreate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super.onCreate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onStartCommand</a:t>
            </a:r>
            <a:r>
              <a:rPr lang="en-US" altLang="zh-CN" dirty="0"/>
              <a:t>(Intent </a:t>
            </a:r>
            <a:r>
              <a:rPr lang="en-US" altLang="zh-CN" dirty="0" err="1"/>
              <a:t>intent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flags,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startId</a:t>
            </a:r>
            <a:r>
              <a:rPr lang="en-US" altLang="zh-CN" dirty="0"/>
              <a:t>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super.onStartCommand</a:t>
            </a:r>
            <a:r>
              <a:rPr lang="en-US" altLang="zh-CN" dirty="0"/>
              <a:t>(intent, flags, </a:t>
            </a:r>
            <a:r>
              <a:rPr lang="en-US" altLang="zh-CN" dirty="0" err="1"/>
              <a:t>startId</a:t>
            </a:r>
            <a:r>
              <a:rPr lang="en-US" altLang="zh-CN" dirty="0"/>
              <a:t>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onDestroy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super.onDestroy</a:t>
            </a:r>
            <a:r>
              <a:rPr lang="en-US" altLang="zh-CN" dirty="0"/>
              <a:t>();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zh-CN" dirty="0"/>
              <a:t>方法启动服务时，如果该服务还没有创建，则首先创建该服务，并执行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方法。如果服务已经创建，则不会执行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方法。注意，不管是在当前应用或其他应用中启动服务，服务的实例只有一个，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方法只执行一次。调用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zh-CN" dirty="0"/>
              <a:t>方法启动服务时，如果服务已经创建，则执行</a:t>
            </a:r>
            <a:r>
              <a:rPr lang="en-US" altLang="zh-CN" dirty="0" err="1"/>
              <a:t>onStartCommand</a:t>
            </a:r>
            <a:r>
              <a:rPr lang="en-US" altLang="zh-CN" dirty="0"/>
              <a:t>()</a:t>
            </a:r>
            <a:r>
              <a:rPr lang="zh-CN" altLang="zh-CN" dirty="0"/>
              <a:t>方法。每调用一次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zh-CN" dirty="0"/>
              <a:t>方法，</a:t>
            </a:r>
            <a:r>
              <a:rPr lang="en-US" altLang="zh-CN" dirty="0" err="1"/>
              <a:t>onStartCommand</a:t>
            </a:r>
            <a:r>
              <a:rPr lang="en-US" altLang="zh-CN" dirty="0"/>
              <a:t>()</a:t>
            </a:r>
            <a:r>
              <a:rPr lang="zh-CN" altLang="zh-CN" dirty="0"/>
              <a:t>方法就会执行一次。</a:t>
            </a:r>
            <a:endParaRPr lang="zh-CN" altLang="zh-CN" dirty="0"/>
          </a:p>
          <a:p>
            <a:r>
              <a:rPr lang="zh-CN" altLang="zh-CN" dirty="0"/>
              <a:t>服务启动后就会一直运行，调用</a:t>
            </a:r>
            <a:r>
              <a:rPr lang="en-US" altLang="zh-CN" dirty="0" err="1"/>
              <a:t>stopService</a:t>
            </a:r>
            <a:r>
              <a:rPr lang="en-US" altLang="zh-CN" dirty="0"/>
              <a:t>()</a:t>
            </a:r>
            <a:r>
              <a:rPr lang="zh-CN" altLang="zh-CN" dirty="0"/>
              <a:t>方法（服务外调用）或</a:t>
            </a:r>
            <a:r>
              <a:rPr lang="en-US" altLang="zh-CN" dirty="0" err="1"/>
              <a:t>stopSelf</a:t>
            </a:r>
            <a:r>
              <a:rPr lang="en-US" altLang="zh-CN" dirty="0"/>
              <a:t>()</a:t>
            </a:r>
            <a:r>
              <a:rPr lang="zh-CN" altLang="zh-CN" dirty="0"/>
              <a:t>方法（服务内）来停止服务。服务停止时，或执行</a:t>
            </a:r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r>
              <a:rPr lang="zh-CN" altLang="zh-CN" dirty="0"/>
              <a:t>方法。在调用了</a:t>
            </a:r>
            <a:r>
              <a:rPr lang="en-US" altLang="zh-CN" dirty="0" err="1"/>
              <a:t>bindService</a:t>
            </a:r>
            <a:r>
              <a:rPr lang="en-US" altLang="zh-CN" dirty="0"/>
              <a:t>()</a:t>
            </a:r>
            <a:r>
              <a:rPr lang="zh-CN" altLang="zh-CN" dirty="0"/>
              <a:t>方法绑定了服务，然后调用</a:t>
            </a:r>
            <a:r>
              <a:rPr lang="en-US" altLang="zh-CN" dirty="0" err="1"/>
              <a:t>unbindService</a:t>
            </a:r>
            <a:r>
              <a:rPr lang="en-US" altLang="zh-CN" dirty="0"/>
              <a:t>()</a:t>
            </a:r>
            <a:r>
              <a:rPr lang="zh-CN" altLang="zh-CN" dirty="0"/>
              <a:t>方法解除绑定时，也会执行</a:t>
            </a:r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zh-CN" altLang="zh-CN" dirty="0"/>
          </a:p>
          <a:p>
            <a:r>
              <a:rPr lang="zh-CN" altLang="zh-CN" dirty="0"/>
              <a:t>从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zh-CN" dirty="0"/>
              <a:t>方法到</a:t>
            </a:r>
            <a:r>
              <a:rPr lang="en-US" altLang="zh-CN" dirty="0" err="1"/>
              <a:t>onDestroy</a:t>
            </a:r>
            <a:r>
              <a:rPr lang="en-US" altLang="zh-CN" dirty="0"/>
              <a:t>()</a:t>
            </a:r>
            <a:r>
              <a:rPr lang="zh-CN" altLang="zh-CN" dirty="0"/>
              <a:t>方法，经历服务的创建到销毁，是服务的一个完整生命周期。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在程序清单文件</a:t>
            </a:r>
            <a:r>
              <a:rPr lang="en-US" altLang="zh-CN" dirty="0"/>
              <a:t>AndroidManifest.xml</a:t>
            </a:r>
            <a:r>
              <a:rPr lang="zh-CN" altLang="zh-CN" dirty="0"/>
              <a:t>中添加服务注册消息。例如：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&lt;?xml version="1.0" encoding="utf-8"?&gt;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&lt;manifest </a:t>
            </a:r>
            <a:r>
              <a:rPr lang="en-US" altLang="zh-CN" dirty="0" err="1"/>
              <a:t>xmlns:android</a:t>
            </a:r>
            <a:r>
              <a:rPr lang="en-US" altLang="zh-CN" dirty="0"/>
              <a:t>="http://schemas.android.com/</a:t>
            </a:r>
            <a:r>
              <a:rPr lang="en-US" altLang="zh-CN" dirty="0" err="1"/>
              <a:t>apk</a:t>
            </a:r>
            <a:r>
              <a:rPr lang="en-US" altLang="zh-CN" dirty="0"/>
              <a:t>/res/android"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package="</a:t>
            </a:r>
            <a:r>
              <a:rPr lang="en-US" altLang="zh-CN" dirty="0" err="1"/>
              <a:t>com.example.xbg.useservice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&lt;application …… 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</a:t>
            </a:r>
            <a:r>
              <a:rPr lang="zh-CN" altLang="zh-CN" dirty="0"/>
              <a:t>……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&lt;service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android:name</a:t>
            </a:r>
            <a:r>
              <a:rPr lang="en-US" altLang="zh-CN" b="1" dirty="0"/>
              <a:t>=".</a:t>
            </a:r>
            <a:r>
              <a:rPr lang="en-US" altLang="zh-CN" b="1" dirty="0" err="1"/>
              <a:t>MyService</a:t>
            </a:r>
            <a:r>
              <a:rPr lang="en-US" altLang="zh-CN" b="1" dirty="0"/>
              <a:t>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android:enabled</a:t>
            </a:r>
            <a:r>
              <a:rPr lang="en-US" altLang="zh-CN" b="1" dirty="0"/>
              <a:t>="true"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android:exported</a:t>
            </a:r>
            <a:r>
              <a:rPr lang="en-US" altLang="zh-CN" b="1" dirty="0"/>
              <a:t>="true"&gt;&lt;/service&gt;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&lt;/ application&gt;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 线程和服务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本章主要内容：</a:t>
            </a:r>
            <a:endParaRPr lang="en-US" altLang="zh-CN" dirty="0"/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实现了服务类后，就可通过调用</a:t>
            </a:r>
            <a:r>
              <a:rPr lang="en-US" altLang="zh-CN" dirty="0" err="1"/>
              <a:t>startService</a:t>
            </a:r>
            <a:r>
              <a:rPr lang="en-US" altLang="zh-CN" dirty="0"/>
              <a:t>()</a:t>
            </a:r>
            <a:r>
              <a:rPr lang="zh-CN" altLang="zh-CN" dirty="0"/>
              <a:t>方法启动服务。例如：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startService</a:t>
            </a:r>
            <a:r>
              <a:rPr lang="en-US" altLang="zh-CN" dirty="0"/>
              <a:t>(new Intent(</a:t>
            </a:r>
            <a:r>
              <a:rPr lang="en-US" altLang="zh-CN" dirty="0" err="1"/>
              <a:t>MainActivity.this,MyService.class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zh-CN" altLang="zh-CN" dirty="0"/>
              <a:t>停止服务时，调用</a:t>
            </a:r>
            <a:r>
              <a:rPr lang="en-US" altLang="zh-CN" dirty="0" err="1"/>
              <a:t>stopService</a:t>
            </a:r>
            <a:r>
              <a:rPr lang="en-US" altLang="zh-CN" dirty="0"/>
              <a:t>()</a:t>
            </a:r>
            <a:r>
              <a:rPr lang="zh-CN" altLang="zh-CN" dirty="0"/>
              <a:t>方法。例如。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 err="1"/>
              <a:t>stopService</a:t>
            </a:r>
            <a:r>
              <a:rPr lang="en-US" altLang="zh-CN" dirty="0"/>
              <a:t>(new Intent(</a:t>
            </a:r>
            <a:r>
              <a:rPr lang="en-US" altLang="zh-CN" dirty="0" err="1"/>
              <a:t>MainActivity.this,MyService.class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zh-CN" altLang="zh-CN" dirty="0"/>
              <a:t>注意，在启动和停止服务时，虽然使用的是新建的</a:t>
            </a:r>
            <a:r>
              <a:rPr lang="en-US" altLang="zh-CN" dirty="0"/>
              <a:t>Intent</a:t>
            </a:r>
            <a:r>
              <a:rPr lang="zh-CN" altLang="zh-CN" dirty="0"/>
              <a:t>对象，但访问的是同一个服务，因为服务实例始终只有一个。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743744"/>
          </a:xfrm>
        </p:spPr>
        <p:txBody>
          <a:bodyPr/>
          <a:lstStyle/>
          <a:p>
            <a:r>
              <a:rPr lang="en-US" altLang="zh-CN" dirty="0"/>
              <a:t>8.2.2 </a:t>
            </a:r>
            <a:r>
              <a:rPr lang="zh-CN" altLang="en-US" dirty="0"/>
              <a:t>使用绑定服务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268760"/>
            <a:ext cx="9601200" cy="4903440"/>
          </a:xfrm>
        </p:spPr>
        <p:txBody>
          <a:bodyPr/>
          <a:lstStyle/>
          <a:p>
            <a:r>
              <a:rPr lang="zh-CN" altLang="zh-CN" dirty="0"/>
              <a:t>上一节中介绍的服务使用方法，可以称为服务的普通用法。在这种方式下，活动对服务控制只有启动和停止操作，服务中的代码如何执行与活动没有任何关系。</a:t>
            </a:r>
            <a:endParaRPr lang="zh-CN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提供了一种可以让活动和服务进行交互的方法——绑定服务。使用绑定服务，活动可以主动启动服务操作，并从服务返回数据。</a:t>
            </a:r>
            <a:endParaRPr lang="zh-CN" altLang="zh-CN" dirty="0"/>
          </a:p>
          <a:p>
            <a:r>
              <a:rPr lang="zh-CN" altLang="zh-CN" dirty="0"/>
              <a:t>在实现服务类时，</a:t>
            </a:r>
            <a:r>
              <a:rPr lang="en-US" altLang="zh-CN" dirty="0" err="1"/>
              <a:t>onBind</a:t>
            </a:r>
            <a:r>
              <a:rPr lang="en-US" altLang="zh-CN" dirty="0"/>
              <a:t>()</a:t>
            </a:r>
            <a:r>
              <a:rPr lang="zh-CN" altLang="zh-CN" dirty="0"/>
              <a:t>方法返回一个</a:t>
            </a:r>
            <a:r>
              <a:rPr lang="en-US" altLang="zh-CN" dirty="0" err="1"/>
              <a:t>IBinder</a:t>
            </a:r>
            <a:r>
              <a:rPr lang="zh-CN" altLang="zh-CN" dirty="0"/>
              <a:t>对象，该对象通常是一个自定义的</a:t>
            </a:r>
            <a:r>
              <a:rPr lang="en-US" altLang="zh-CN" dirty="0"/>
              <a:t>Binder</a:t>
            </a:r>
            <a:r>
              <a:rPr lang="zh-CN" altLang="zh-CN" dirty="0"/>
              <a:t>子类的实例对象。通过</a:t>
            </a:r>
            <a:r>
              <a:rPr lang="en-US" altLang="zh-CN" dirty="0" err="1"/>
              <a:t>IBinder</a:t>
            </a:r>
            <a:r>
              <a:rPr lang="zh-CN" altLang="zh-CN" dirty="0"/>
              <a:t>对象，我们可以在活动中让任务完成指定操作。</a:t>
            </a:r>
            <a:endParaRPr lang="zh-CN" altLang="zh-CN" dirty="0"/>
          </a:p>
          <a:p>
            <a:r>
              <a:rPr lang="zh-CN" altLang="zh-CN" dirty="0"/>
              <a:t>要使用绑定类，首先需要实现服务类，并通过</a:t>
            </a:r>
            <a:r>
              <a:rPr lang="en-US" altLang="zh-CN" dirty="0" err="1"/>
              <a:t>onBind</a:t>
            </a:r>
            <a:r>
              <a:rPr lang="en-US" altLang="zh-CN" dirty="0"/>
              <a:t>()</a:t>
            </a:r>
            <a:r>
              <a:rPr lang="zh-CN" altLang="zh-CN" dirty="0"/>
              <a:t>方法返回绑定对象。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UseBindService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24744"/>
            <a:ext cx="9601200" cy="58326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com.example.xbg.usebindservice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android.app.Service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MyService</a:t>
            </a:r>
            <a:r>
              <a:rPr lang="en-US" altLang="zh-CN" dirty="0"/>
              <a:t> extends Service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MyService</a:t>
            </a:r>
            <a:r>
              <a:rPr lang="en-US" altLang="zh-CN" dirty="0"/>
              <a:t>() {}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public </a:t>
            </a:r>
            <a:r>
              <a:rPr lang="en-US" altLang="zh-CN" b="1" dirty="0" err="1"/>
              <a:t>IBinder</a:t>
            </a:r>
            <a:r>
              <a:rPr lang="en-US" altLang="zh-CN" b="1" dirty="0"/>
              <a:t> </a:t>
            </a:r>
            <a:r>
              <a:rPr lang="en-US" altLang="zh-CN" b="1" dirty="0" err="1"/>
              <a:t>onBind</a:t>
            </a:r>
            <a:r>
              <a:rPr lang="en-US" altLang="zh-CN" b="1" dirty="0"/>
              <a:t>(Intent intent) {   return new </a:t>
            </a:r>
            <a:r>
              <a:rPr lang="en-US" altLang="zh-CN" b="1" dirty="0" err="1"/>
              <a:t>MyBinder</a:t>
            </a:r>
            <a:r>
              <a:rPr lang="en-US" altLang="zh-CN" b="1" dirty="0"/>
              <a:t>();}//</a:t>
            </a:r>
            <a:r>
              <a:rPr lang="zh-CN" altLang="zh-CN" b="1" dirty="0"/>
              <a:t>返回自定义绑定对象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class </a:t>
            </a:r>
            <a:r>
              <a:rPr lang="en-US" altLang="zh-CN" b="1" dirty="0" err="1"/>
              <a:t>MyBinder</a:t>
            </a:r>
            <a:r>
              <a:rPr lang="en-US" altLang="zh-CN" b="1" dirty="0"/>
              <a:t> extends Binder{//</a:t>
            </a:r>
            <a:r>
              <a:rPr lang="zh-CN" altLang="zh-CN" b="1" dirty="0"/>
              <a:t>自定义绑定类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private </a:t>
            </a:r>
            <a:r>
              <a:rPr lang="en-US" altLang="zh-CN" b="1" dirty="0" err="1"/>
              <a:t>int</a:t>
            </a:r>
            <a:r>
              <a:rPr lang="en-US" altLang="zh-CN" b="1" dirty="0"/>
              <a:t> result=0;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public void </a:t>
            </a:r>
            <a:r>
              <a:rPr lang="en-US" altLang="zh-CN" b="1" dirty="0" err="1"/>
              <a:t>startDoSomething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[] data){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Log.e</a:t>
            </a:r>
            <a:r>
              <a:rPr lang="en-US" altLang="zh-CN" b="1" dirty="0"/>
              <a:t>("</a:t>
            </a:r>
            <a:r>
              <a:rPr lang="en-US" altLang="zh-CN" b="1" dirty="0" err="1"/>
              <a:t>MyService</a:t>
            </a:r>
            <a:r>
              <a:rPr lang="en-US" altLang="zh-CN" b="1" dirty="0"/>
              <a:t>","</a:t>
            </a:r>
            <a:r>
              <a:rPr lang="en-US" altLang="zh-CN" b="1" dirty="0" err="1"/>
              <a:t>MyBinder.startDoSomething</a:t>
            </a:r>
            <a:r>
              <a:rPr lang="en-US" altLang="zh-CN" b="1" dirty="0"/>
              <a:t>()</a:t>
            </a:r>
            <a:r>
              <a:rPr lang="zh-CN" altLang="zh-CN" b="1" dirty="0"/>
              <a:t>方法执行</a:t>
            </a:r>
            <a:r>
              <a:rPr lang="en-US" altLang="zh-CN" b="1" dirty="0"/>
              <a:t>...");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for(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data.length;i</a:t>
            </a:r>
            <a:r>
              <a:rPr lang="en-US" altLang="zh-CN" b="1" dirty="0"/>
              <a:t>++) result+=data[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getResult</a:t>
            </a:r>
            <a:r>
              <a:rPr lang="en-US" altLang="zh-CN" b="1" dirty="0"/>
              <a:t>(){return  result;}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116632"/>
            <a:ext cx="9601200" cy="671736"/>
          </a:xfrm>
        </p:spPr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UseBindService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860376"/>
            <a:ext cx="9601200" cy="57332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package </a:t>
            </a:r>
            <a:r>
              <a:rPr lang="en-US" altLang="zh-CN" dirty="0" err="1"/>
              <a:t>com.example.xbg.usebindservice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android.content.ComponentName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implements </a:t>
            </a:r>
            <a:r>
              <a:rPr lang="en-US" altLang="zh-CN" dirty="0" err="1"/>
              <a:t>View.OnClickListener</a:t>
            </a:r>
            <a:r>
              <a:rPr lang="en-US" altLang="zh-CN" dirty="0"/>
              <a:t> 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class </a:t>
            </a:r>
            <a:r>
              <a:rPr lang="en-US" altLang="zh-CN" b="1" dirty="0" err="1"/>
              <a:t>MyServiceConnection</a:t>
            </a:r>
            <a:r>
              <a:rPr lang="en-US" altLang="zh-CN" b="1" dirty="0"/>
              <a:t> implements </a:t>
            </a:r>
            <a:r>
              <a:rPr lang="en-US" altLang="zh-CN" b="1" dirty="0" err="1"/>
              <a:t>ServiceConnection</a:t>
            </a:r>
            <a:r>
              <a:rPr lang="en-US" altLang="zh-CN" b="1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public void </a:t>
            </a:r>
            <a:r>
              <a:rPr lang="en-US" altLang="zh-CN" b="1" dirty="0" err="1"/>
              <a:t>onServiceConnected</a:t>
            </a:r>
            <a:r>
              <a:rPr lang="en-US" altLang="zh-CN" b="1" dirty="0"/>
              <a:t>(</a:t>
            </a:r>
            <a:r>
              <a:rPr lang="en-US" altLang="zh-CN" b="1" dirty="0" err="1"/>
              <a:t>ComponentName</a:t>
            </a:r>
            <a:r>
              <a:rPr lang="en-US" altLang="zh-CN" b="1" dirty="0"/>
              <a:t> name, </a:t>
            </a:r>
            <a:r>
              <a:rPr lang="en-US" altLang="zh-CN" b="1" dirty="0" err="1"/>
              <a:t>IBinder</a:t>
            </a:r>
            <a:r>
              <a:rPr lang="en-US" altLang="zh-CN" b="1" dirty="0"/>
              <a:t> service)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Log.e</a:t>
            </a:r>
            <a:r>
              <a:rPr lang="en-US" altLang="zh-CN" b="1" dirty="0"/>
              <a:t>("</a:t>
            </a:r>
            <a:r>
              <a:rPr lang="en-US" altLang="zh-CN" b="1" dirty="0" err="1"/>
              <a:t>MainActivity</a:t>
            </a:r>
            <a:r>
              <a:rPr lang="en-US" altLang="zh-CN" b="1" dirty="0"/>
              <a:t>","</a:t>
            </a:r>
            <a:r>
              <a:rPr lang="zh-CN" altLang="zh-CN" b="1" dirty="0"/>
              <a:t>服务绑定完成</a:t>
            </a:r>
            <a:r>
              <a:rPr lang="en-US" altLang="zh-CN" b="1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MyService.MyBinder</a:t>
            </a:r>
            <a:r>
              <a:rPr lang="en-US" altLang="zh-CN" b="1" dirty="0"/>
              <a:t> </a:t>
            </a:r>
            <a:r>
              <a:rPr lang="en-US" altLang="zh-CN" b="1" dirty="0" err="1"/>
              <a:t>myBinder</a:t>
            </a:r>
            <a:r>
              <a:rPr lang="en-US" altLang="zh-CN" b="1" dirty="0"/>
              <a:t>= (</a:t>
            </a:r>
            <a:r>
              <a:rPr lang="en-US" altLang="zh-CN" b="1" dirty="0" err="1"/>
              <a:t>MyService.MyBinder</a:t>
            </a:r>
            <a:r>
              <a:rPr lang="en-US" altLang="zh-CN" b="1" dirty="0"/>
              <a:t>) service;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myBinder.startDoSomething</a:t>
            </a:r>
            <a:r>
              <a:rPr lang="en-US" altLang="zh-CN" b="1" dirty="0"/>
              <a:t>(new </a:t>
            </a:r>
            <a:r>
              <a:rPr lang="en-US" altLang="zh-CN" b="1" dirty="0" err="1"/>
              <a:t>int</a:t>
            </a:r>
            <a:r>
              <a:rPr lang="en-US" altLang="zh-CN" b="1" dirty="0"/>
              <a:t>[]{1,2,3,4,5});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Log.e</a:t>
            </a:r>
            <a:r>
              <a:rPr lang="en-US" altLang="zh-CN" b="1" dirty="0"/>
              <a:t>("</a:t>
            </a:r>
            <a:r>
              <a:rPr lang="en-US" altLang="zh-CN" b="1" dirty="0" err="1"/>
              <a:t>MainActivity</a:t>
            </a:r>
            <a:r>
              <a:rPr lang="en-US" altLang="zh-CN" b="1" dirty="0"/>
              <a:t>","</a:t>
            </a:r>
            <a:r>
              <a:rPr lang="zh-CN" altLang="zh-CN" b="1" dirty="0"/>
              <a:t>服务返回数据：</a:t>
            </a:r>
            <a:r>
              <a:rPr lang="en-US" altLang="zh-CN" b="1" dirty="0"/>
              <a:t>"+ </a:t>
            </a:r>
            <a:r>
              <a:rPr lang="en-US" altLang="zh-CN" b="1" dirty="0" err="1"/>
              <a:t>myBinder.getResult</a:t>
            </a:r>
            <a:r>
              <a:rPr lang="en-US" altLang="zh-CN" b="1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public void </a:t>
            </a:r>
            <a:r>
              <a:rPr lang="en-US" altLang="zh-CN" b="1" dirty="0" err="1"/>
              <a:t>onServiceDisconnected</a:t>
            </a:r>
            <a:r>
              <a:rPr lang="en-US" altLang="zh-CN" b="1" dirty="0"/>
              <a:t>(</a:t>
            </a:r>
            <a:r>
              <a:rPr lang="en-US" altLang="zh-CN" b="1" dirty="0" err="1"/>
              <a:t>ComponentName</a:t>
            </a:r>
            <a:r>
              <a:rPr lang="en-US" altLang="zh-CN" b="1" dirty="0"/>
              <a:t> name) {}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private </a:t>
            </a:r>
            <a:r>
              <a:rPr lang="en-US" altLang="zh-CN" b="1" dirty="0" err="1"/>
              <a:t>MyServiceConnection</a:t>
            </a:r>
            <a:r>
              <a:rPr lang="en-US" altLang="zh-CN" b="1" dirty="0"/>
              <a:t> </a:t>
            </a:r>
            <a:r>
              <a:rPr lang="en-US" altLang="zh-CN" b="1" dirty="0" err="1"/>
              <a:t>myConnection</a:t>
            </a:r>
            <a:r>
              <a:rPr lang="en-US" altLang="zh-CN" b="1" dirty="0"/>
              <a:t>=new </a:t>
            </a:r>
            <a:r>
              <a:rPr lang="en-US" altLang="zh-CN" b="1" dirty="0" err="1"/>
              <a:t>MyServiceConnection</a:t>
            </a:r>
            <a:r>
              <a:rPr lang="en-US" altLang="zh-CN" b="1" dirty="0"/>
              <a:t>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671736"/>
          </a:xfrm>
        </p:spPr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UseBindService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24744"/>
            <a:ext cx="9601200" cy="5047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R.id.btBindService</a:t>
            </a:r>
            <a:r>
              <a:rPr lang="en-US" altLang="zh-CN" dirty="0"/>
              <a:t>).</a:t>
            </a:r>
            <a:r>
              <a:rPr lang="en-US" altLang="zh-CN" dirty="0" err="1"/>
              <a:t>setOnClickListener</a:t>
            </a:r>
            <a:r>
              <a:rPr lang="en-US" altLang="zh-CN" dirty="0"/>
              <a:t>(this);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R.id.btUnBindService</a:t>
            </a:r>
            <a:r>
              <a:rPr lang="en-US" altLang="zh-CN" dirty="0"/>
              <a:t>).</a:t>
            </a:r>
            <a:r>
              <a:rPr lang="en-US" altLang="zh-CN" dirty="0" err="1"/>
              <a:t>setOnClickListener</a:t>
            </a:r>
            <a:r>
              <a:rPr lang="en-US" altLang="zh-CN" dirty="0"/>
              <a:t>(this);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033" y="453008"/>
            <a:ext cx="9601200" cy="671736"/>
          </a:xfrm>
        </p:spPr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UseBindService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24744"/>
            <a:ext cx="9601200" cy="50474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switch(</a:t>
            </a:r>
            <a:r>
              <a:rPr lang="en-US" altLang="zh-CN" dirty="0" err="1"/>
              <a:t>v.getId</a:t>
            </a:r>
            <a:r>
              <a:rPr lang="en-US" altLang="zh-CN" dirty="0"/>
              <a:t>()){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case </a:t>
            </a:r>
            <a:r>
              <a:rPr lang="en-US" altLang="zh-CN" dirty="0" err="1"/>
              <a:t>R.id.btBindService</a:t>
            </a:r>
            <a:r>
              <a:rPr lang="en-US" altLang="zh-CN" dirty="0"/>
              <a:t>://</a:t>
            </a:r>
            <a:r>
              <a:rPr lang="zh-CN" altLang="zh-CN" dirty="0"/>
              <a:t>执行绑定服务操作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Intent intent=new Intent(</a:t>
            </a:r>
            <a:r>
              <a:rPr lang="en-US" altLang="zh-CN" b="1" dirty="0" err="1"/>
              <a:t>this,MyService.class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bindService</a:t>
            </a:r>
            <a:r>
              <a:rPr lang="en-US" altLang="zh-CN" b="1" dirty="0"/>
              <a:t>(</a:t>
            </a:r>
            <a:r>
              <a:rPr lang="en-US" altLang="zh-CN" b="1" dirty="0" err="1"/>
              <a:t>intent,myConnection,BIND_AUTO_CREATE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case </a:t>
            </a:r>
            <a:r>
              <a:rPr lang="en-US" altLang="zh-CN" dirty="0" err="1"/>
              <a:t>R.id.btUnBindService</a:t>
            </a:r>
            <a:r>
              <a:rPr lang="en-US" altLang="zh-CN" dirty="0"/>
              <a:t>://</a:t>
            </a:r>
            <a:r>
              <a:rPr lang="zh-CN" altLang="zh-CN" dirty="0"/>
              <a:t>执行解除绑定操作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unbindService</a:t>
            </a:r>
            <a:r>
              <a:rPr lang="en-US" altLang="zh-CN" b="1" dirty="0"/>
              <a:t>(</a:t>
            </a:r>
            <a:r>
              <a:rPr lang="en-US" altLang="zh-CN" b="1" dirty="0" err="1"/>
              <a:t>myConnection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break;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8.1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多线程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       在运行一个</a:t>
            </a:r>
            <a:r>
              <a:rPr lang="en-US" altLang="zh-CN" dirty="0"/>
              <a:t>Android</a:t>
            </a:r>
            <a:r>
              <a:rPr lang="zh-CN" altLang="en-US" dirty="0"/>
              <a:t>应用时，系统为其创建一个独立主线程。在程序执行一些比较耗时的操作（如打开网页）时，应用界面此时无法响应用户操作。将耗时操作放到子线程中去执行。子线程与主线程可以异步同时运行。当子线程去执行耗时操作时，用户可在界面中执行其他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本节主要内容：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线程的基本用法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如何在使用多线程时更新</a:t>
            </a:r>
            <a:r>
              <a:rPr lang="en-US" altLang="zh-CN" dirty="0"/>
              <a:t>UI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AsyncTask</a:t>
            </a:r>
            <a:r>
              <a:rPr lang="en-US" altLang="zh-CN" dirty="0"/>
              <a:t>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线程的基本用法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使用匿名类</a:t>
            </a:r>
            <a:r>
              <a:rPr lang="zh-CN" altLang="en-US" dirty="0"/>
              <a:t>创建线程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new Thread(new Runnable() { 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public void run()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在此编写线程功能代码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}).start();</a:t>
            </a:r>
            <a:endParaRPr lang="zh-CN" altLang="zh-CN" dirty="0"/>
          </a:p>
          <a:p>
            <a:r>
              <a:rPr lang="en-US" altLang="zh-CN" dirty="0"/>
              <a:t>new Thread()</a:t>
            </a:r>
            <a:r>
              <a:rPr lang="zh-CN" altLang="zh-CN" dirty="0"/>
              <a:t>方法创建了一个线程对象，然后调用</a:t>
            </a:r>
            <a:r>
              <a:rPr lang="en-US" altLang="zh-CN" dirty="0"/>
              <a:t>start()</a:t>
            </a:r>
            <a:r>
              <a:rPr lang="zh-CN" altLang="zh-CN" dirty="0"/>
              <a:t>方法启动线程。</a:t>
            </a:r>
            <a:r>
              <a:rPr lang="en-US" altLang="zh-CN" dirty="0"/>
              <a:t>new Runnable() {}</a:t>
            </a:r>
            <a:r>
              <a:rPr lang="zh-CN" altLang="zh-CN" dirty="0"/>
              <a:t>创建了一个匿名类来实现</a:t>
            </a:r>
            <a:r>
              <a:rPr lang="en-US" altLang="zh-CN" dirty="0"/>
              <a:t>Runnable</a:t>
            </a:r>
            <a:r>
              <a:rPr lang="zh-CN" altLang="zh-CN" dirty="0"/>
              <a:t>接口，在其</a:t>
            </a:r>
            <a:r>
              <a:rPr lang="en-US" altLang="zh-CN" dirty="0"/>
              <a:t>run()</a:t>
            </a:r>
            <a:r>
              <a:rPr lang="zh-CN" altLang="zh-CN" dirty="0"/>
              <a:t>方法中编写实现线程功能的代码。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也可创建一个类来实现</a:t>
            </a:r>
            <a:r>
              <a:rPr lang="en-US" altLang="zh-CN" dirty="0"/>
              <a:t>Runnable</a:t>
            </a:r>
            <a:r>
              <a:rPr lang="zh-CN" altLang="zh-CN" dirty="0"/>
              <a:t>接口。例如：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MyThread</a:t>
            </a:r>
            <a:r>
              <a:rPr lang="en-US" altLang="zh-CN" dirty="0"/>
              <a:t> implements Runnable{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public void run()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在此编写线程功能代码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然后，按照下面的方式来启动线程。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new Thread(new </a:t>
            </a:r>
            <a:r>
              <a:rPr lang="en-US" altLang="zh-CN" dirty="0" err="1"/>
              <a:t>MyThread</a:t>
            </a:r>
            <a:r>
              <a:rPr lang="en-US" altLang="zh-CN" dirty="0"/>
              <a:t>()).start();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也可定义一个类继承内置的</a:t>
            </a:r>
            <a:r>
              <a:rPr lang="en-US" altLang="zh-CN" dirty="0"/>
              <a:t>Thread</a:t>
            </a:r>
            <a:r>
              <a:rPr lang="zh-CN" altLang="zh-CN" dirty="0"/>
              <a:t>类来实现线程功能。例如：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MyThread</a:t>
            </a:r>
            <a:r>
              <a:rPr lang="en-US" altLang="zh-CN" dirty="0"/>
              <a:t> extends Thread{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public void run()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    //</a:t>
            </a:r>
            <a:r>
              <a:rPr lang="zh-CN" altLang="zh-CN" dirty="0"/>
              <a:t>在此编写线程功能代码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然后，按照下面的方式来启动线程。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new </a:t>
            </a:r>
            <a:r>
              <a:rPr lang="en-US" altLang="zh-CN" dirty="0" err="1"/>
              <a:t>MyThread</a:t>
            </a:r>
            <a:r>
              <a:rPr lang="en-US" altLang="zh-CN" dirty="0"/>
              <a:t>().start();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743744"/>
          </a:xfrm>
        </p:spPr>
        <p:txBody>
          <a:bodyPr/>
          <a:lstStyle/>
          <a:p>
            <a:r>
              <a:rPr lang="en-US" altLang="zh-CN" dirty="0"/>
              <a:t>8.1.2	</a:t>
            </a:r>
            <a:r>
              <a:rPr lang="zh-CN" altLang="en-US" dirty="0"/>
              <a:t>如何在使用多线程时更新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3" y="1196752"/>
            <a:ext cx="9601200" cy="4975448"/>
          </a:xfrm>
        </p:spPr>
        <p:txBody>
          <a:bodyPr>
            <a:normAutofit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Android</a:t>
            </a:r>
            <a:r>
              <a:rPr lang="zh-CN" altLang="zh-CN" dirty="0"/>
              <a:t>中，</a:t>
            </a:r>
            <a:r>
              <a:rPr lang="zh-CN" altLang="zh-CN" dirty="0">
                <a:highlight>
                  <a:srgbClr val="FFFF00"/>
                </a:highlight>
              </a:rPr>
              <a:t>不允许在主线程之外的子线程中修改应用界面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例如，试图在子线程中将处理结果显示在</a:t>
            </a:r>
            <a:r>
              <a:rPr lang="en-US" altLang="zh-CN" dirty="0"/>
              <a:t>Text View</a:t>
            </a:r>
            <a:r>
              <a:rPr lang="zh-CN" altLang="zh-CN" dirty="0"/>
              <a:t>中，这样做会导致程序抛出异常。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private void </a:t>
            </a:r>
            <a:r>
              <a:rPr lang="en-US" altLang="zh-CN" dirty="0" err="1"/>
              <a:t>showResult</a:t>
            </a:r>
            <a:r>
              <a:rPr lang="en-US" altLang="zh-CN" dirty="0"/>
              <a:t>(final String result){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runOnUiThread</a:t>
            </a:r>
            <a:r>
              <a:rPr lang="en-US" altLang="zh-CN" b="1" dirty="0"/>
              <a:t>(new Runnable()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@Override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public void run() {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textView.setText</a:t>
            </a:r>
            <a:r>
              <a:rPr lang="en-US" altLang="zh-CN" b="1" dirty="0"/>
              <a:t>(result);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    }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b="1" dirty="0"/>
              <a:t>    });</a:t>
            </a:r>
            <a:endParaRPr lang="zh-CN" altLang="zh-CN" dirty="0"/>
          </a:p>
          <a:p>
            <a:pPr marL="274320" lvl="1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runOnUiThread</a:t>
            </a:r>
            <a:r>
              <a:rPr lang="en-US" altLang="zh-CN" dirty="0"/>
              <a:t>()</a:t>
            </a:r>
            <a:r>
              <a:rPr lang="zh-CN" altLang="zh-CN" dirty="0"/>
              <a:t>方法返回</a:t>
            </a:r>
            <a:r>
              <a:rPr lang="en-US" altLang="zh-CN" dirty="0"/>
              <a:t>UI</a:t>
            </a:r>
            <a:r>
              <a:rPr lang="zh-CN" altLang="zh-CN" dirty="0"/>
              <a:t>线程（也就是主线程）去执行，所以在其中设置</a:t>
            </a:r>
            <a:r>
              <a:rPr lang="en-US" altLang="zh-CN" dirty="0" err="1"/>
              <a:t>TextView</a:t>
            </a:r>
            <a:r>
              <a:rPr lang="zh-CN" altLang="zh-CN" dirty="0"/>
              <a:t>文本没有任何问题。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UseThreadMessage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676400"/>
            <a:ext cx="10417223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/>
              <a:t>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private Handler handler=new Handler(){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public void </a:t>
            </a:r>
            <a:r>
              <a:rPr lang="en-US" altLang="zh-CN" b="1" dirty="0" err="1"/>
              <a:t>handleMessage</a:t>
            </a:r>
            <a:r>
              <a:rPr lang="en-US" altLang="zh-CN" b="1" dirty="0"/>
              <a:t>(Message </a:t>
            </a:r>
            <a:r>
              <a:rPr lang="en-US" altLang="zh-CN" b="1" dirty="0" err="1"/>
              <a:t>msg</a:t>
            </a:r>
            <a:r>
              <a:rPr lang="en-US" altLang="zh-CN" b="1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TextView</a:t>
            </a:r>
            <a:r>
              <a:rPr lang="en-US" altLang="zh-CN" b="1" dirty="0"/>
              <a:t> </a:t>
            </a:r>
            <a:r>
              <a:rPr lang="en-US" altLang="zh-CN" b="1" dirty="0" err="1"/>
              <a:t>textView</a:t>
            </a:r>
            <a:r>
              <a:rPr lang="en-US" altLang="zh-CN" b="1" dirty="0"/>
              <a:t>=(</a:t>
            </a:r>
            <a:r>
              <a:rPr lang="en-US" altLang="zh-CN" b="1" dirty="0" err="1"/>
              <a:t>TextView</a:t>
            </a:r>
            <a:r>
              <a:rPr lang="en-US" altLang="zh-CN" b="1" dirty="0"/>
              <a:t>)</a:t>
            </a:r>
            <a:r>
              <a:rPr lang="en-US" altLang="zh-CN" b="1" dirty="0" err="1"/>
              <a:t>findViewById</a:t>
            </a:r>
            <a:r>
              <a:rPr lang="en-US" altLang="zh-CN" b="1" dirty="0"/>
              <a:t>(</a:t>
            </a:r>
            <a:r>
              <a:rPr lang="en-US" altLang="zh-CN" b="1" dirty="0" err="1"/>
              <a:t>R.id.tvMsg</a:t>
            </a:r>
            <a:r>
              <a:rPr lang="en-US" altLang="zh-CN" b="1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</a:t>
            </a:r>
            <a:r>
              <a:rPr lang="en-US" altLang="zh-CN" b="1" dirty="0" err="1"/>
              <a:t>textView.setText</a:t>
            </a:r>
            <a:r>
              <a:rPr lang="en-US" altLang="zh-CN" b="1" dirty="0"/>
              <a:t>(</a:t>
            </a:r>
            <a:r>
              <a:rPr lang="en-US" altLang="zh-CN" b="1" dirty="0" err="1"/>
              <a:t>msg.obj.toString</a:t>
            </a:r>
            <a:r>
              <a:rPr lang="en-US" altLang="zh-CN" b="1" dirty="0"/>
              <a:t>());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};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2" y="-170656"/>
            <a:ext cx="9601200" cy="1143000"/>
          </a:xfrm>
        </p:spPr>
        <p:txBody>
          <a:bodyPr/>
          <a:lstStyle/>
          <a:p>
            <a:r>
              <a:rPr lang="zh-CN" altLang="zh-CN" dirty="0"/>
              <a:t>实例项目：源代码</a:t>
            </a:r>
            <a:r>
              <a:rPr lang="en-US" altLang="zh-CN" dirty="0"/>
              <a:t>\08\</a:t>
            </a:r>
            <a:r>
              <a:rPr lang="en-US" altLang="zh-CN" dirty="0" err="1"/>
              <a:t>UseThreadMessage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3812" y="1124744"/>
            <a:ext cx="9601200" cy="57332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protected void </a:t>
            </a:r>
            <a:r>
              <a:rPr lang="en-US" altLang="zh-CN" dirty="0" err="1"/>
              <a:t>onCreate</a:t>
            </a:r>
            <a:r>
              <a:rPr lang="en-US" altLang="zh-CN" dirty="0"/>
              <a:t>(Bundle </a:t>
            </a:r>
            <a:r>
              <a:rPr lang="en-US" altLang="zh-CN" dirty="0" err="1"/>
              <a:t>savedInstanceState</a:t>
            </a:r>
            <a:r>
              <a:rPr lang="en-US" altLang="zh-CN" dirty="0"/>
              <a:t>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super.onCreate</a:t>
            </a:r>
            <a:r>
              <a:rPr lang="en-US" altLang="zh-CN" dirty="0"/>
              <a:t>(</a:t>
            </a:r>
            <a:r>
              <a:rPr lang="en-US" altLang="zh-CN" dirty="0" err="1"/>
              <a:t>savedInstanceState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setContentView</a:t>
            </a:r>
            <a:r>
              <a:rPr lang="en-US" altLang="zh-CN" dirty="0"/>
              <a:t>(</a:t>
            </a:r>
            <a:r>
              <a:rPr lang="en-US" altLang="zh-CN" dirty="0" err="1"/>
              <a:t>R.layout.activity_main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Button button=(Button)</a:t>
            </a:r>
            <a:r>
              <a:rPr lang="en-US" altLang="zh-CN" dirty="0" err="1"/>
              <a:t>findViewById</a:t>
            </a:r>
            <a:r>
              <a:rPr lang="en-US" altLang="zh-CN" dirty="0"/>
              <a:t>(</a:t>
            </a:r>
            <a:r>
              <a:rPr lang="en-US" altLang="zh-CN" dirty="0" err="1"/>
              <a:t>R.id.button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button.setOnClickListener</a:t>
            </a:r>
            <a:r>
              <a:rPr lang="en-US" altLang="zh-CN" dirty="0"/>
              <a:t>(new </a:t>
            </a:r>
            <a:r>
              <a:rPr lang="en-US" altLang="zh-CN" dirty="0" err="1"/>
              <a:t>View.OnClickListener</a:t>
            </a:r>
            <a:r>
              <a:rPr lang="en-US" altLang="zh-CN" dirty="0"/>
              <a:t>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public void </a:t>
            </a:r>
            <a:r>
              <a:rPr lang="en-US" altLang="zh-CN" dirty="0" err="1"/>
              <a:t>onClick</a:t>
            </a:r>
            <a:r>
              <a:rPr lang="en-US" altLang="zh-CN" dirty="0"/>
              <a:t>(View v)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new Thread(new Runnable()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@Override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public void run()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    Message message=new Message();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    message.obj=new String("</a:t>
            </a:r>
            <a:r>
              <a:rPr lang="zh-CN" altLang="zh-CN" b="1" dirty="0"/>
              <a:t>线程中传回的数据</a:t>
            </a:r>
            <a:r>
              <a:rPr lang="en-US" altLang="zh-CN" b="1" dirty="0"/>
              <a:t>");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    </a:t>
            </a:r>
            <a:r>
              <a:rPr lang="en-US" altLang="zh-CN" b="1" dirty="0" err="1"/>
              <a:t>handler.sendMessage</a:t>
            </a:r>
            <a:r>
              <a:rPr lang="en-US" altLang="zh-CN" b="1" dirty="0"/>
              <a:t>(message);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  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b="1" dirty="0"/>
              <a:t>                }).start();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静谧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静谧自然演示文稿（宽屏）</Template>
  <TotalTime>0</TotalTime>
  <Words>7822</Words>
  <Application>WPS 演示</Application>
  <PresentationFormat>自定义</PresentationFormat>
  <Paragraphs>266</Paragraphs>
  <Slides>25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Euphemia</vt:lpstr>
      <vt:lpstr>苹方-简</vt:lpstr>
      <vt:lpstr>Microsoft YaHei</vt:lpstr>
      <vt:lpstr>宋体</vt:lpstr>
      <vt:lpstr>Arial Unicode MS</vt:lpstr>
      <vt:lpstr>静谧 16x9</vt:lpstr>
      <vt:lpstr>Photoshop.Image.9</vt:lpstr>
      <vt:lpstr>Photoshop.Image.9</vt:lpstr>
      <vt:lpstr>Photoshop.Image.9</vt:lpstr>
      <vt:lpstr>Photoshop.Image.9</vt:lpstr>
      <vt:lpstr>Photoshop.Image.9</vt:lpstr>
      <vt:lpstr>Android移动应用开发基础教程</vt:lpstr>
      <vt:lpstr>第8章 线程和服务</vt:lpstr>
      <vt:lpstr>8.1	多线程</vt:lpstr>
      <vt:lpstr>8.1.1 线程的基本用法</vt:lpstr>
      <vt:lpstr>PowerPoint 演示文稿</vt:lpstr>
      <vt:lpstr>PowerPoint 演示文稿</vt:lpstr>
      <vt:lpstr>8.1.2	如何在使用多线程时更新UI</vt:lpstr>
      <vt:lpstr>实例项目：源代码\08\UseThreadMessage</vt:lpstr>
      <vt:lpstr>实例项目：源代码\08\UseThreadMessage</vt:lpstr>
      <vt:lpstr>PowerPoint 演示文稿</vt:lpstr>
      <vt:lpstr>8.1.3	使用AsyncTask</vt:lpstr>
      <vt:lpstr>PowerPoint 演示文稿</vt:lpstr>
      <vt:lpstr>PowerPoint 演示文稿</vt:lpstr>
      <vt:lpstr>PowerPoint 演示文稿</vt:lpstr>
      <vt:lpstr>8.2	服务</vt:lpstr>
      <vt:lpstr>8.2.1	使用服务</vt:lpstr>
      <vt:lpstr>PowerPoint 演示文稿</vt:lpstr>
      <vt:lpstr>PowerPoint 演示文稿</vt:lpstr>
      <vt:lpstr>PowerPoint 演示文稿</vt:lpstr>
      <vt:lpstr>PowerPoint 演示文稿</vt:lpstr>
      <vt:lpstr>8.2.2 使用绑定服务</vt:lpstr>
      <vt:lpstr>实例项目：源代码\08\UseBindService</vt:lpstr>
      <vt:lpstr>实例项目：源代码\08\UseBindService</vt:lpstr>
      <vt:lpstr>实例项目：源代码\08\UseBindService</vt:lpstr>
      <vt:lpstr>实例项目：源代码\08\UseBindService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xbg</dc:creator>
  <cp:lastModifiedBy>gexin_mac</cp:lastModifiedBy>
  <cp:revision>17</cp:revision>
  <dcterms:created xsi:type="dcterms:W3CDTF">2021-01-11T23:39:34Z</dcterms:created>
  <dcterms:modified xsi:type="dcterms:W3CDTF">2021-01-11T23:39:34Z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2052-3.1.1.4956</vt:lpwstr>
  </property>
</Properties>
</file>