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modernComment_101_CC493ED8.xml" ContentType="application/vnd.ms-powerpoint.comments+xml"/>
  <Override PartName="/ppt/comments/modernComment_11F_CEBEEEFE.xml" ContentType="application/vnd.ms-powerpoint.comments+xml"/>
  <Override PartName="/ppt/comments/modernComment_11E_B3E31C3A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62" r:id="rId4"/>
    <p:sldId id="287" r:id="rId5"/>
    <p:sldId id="258" r:id="rId6"/>
    <p:sldId id="259" r:id="rId7"/>
    <p:sldId id="263" r:id="rId8"/>
    <p:sldId id="264" r:id="rId9"/>
    <p:sldId id="271" r:id="rId10"/>
    <p:sldId id="272" r:id="rId11"/>
    <p:sldId id="278" r:id="rId12"/>
    <p:sldId id="273" r:id="rId13"/>
    <p:sldId id="279" r:id="rId14"/>
    <p:sldId id="281" r:id="rId15"/>
    <p:sldId id="282" r:id="rId16"/>
    <p:sldId id="280" r:id="rId17"/>
    <p:sldId id="265" r:id="rId18"/>
    <p:sldId id="285" r:id="rId19"/>
    <p:sldId id="284" r:id="rId20"/>
    <p:sldId id="286" r:id="rId21"/>
    <p:sldId id="27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2DB99AD-8EB0-DAD0-4B83-F07A43E63791}" name="王 昱荃" initials="王昱" userId="493bfc45b819053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C2C9"/>
    <a:srgbClr val="67D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519EA-5409-4DCF-B1E3-2C7E87B7BBBA}" v="519" dt="2024-01-25T20:56:02.087"/>
    <p1510:client id="{2133A1FB-79DB-4B59-A7D3-583B6AC76E1C}" v="30" dt="2024-01-25T03:43:05.102"/>
    <p1510:client id="{24871C26-634F-43CD-963E-5ACA9EF14E30}" v="59" dt="2024-01-25T15:50:27.796"/>
    <p1510:client id="{7ADF17E7-7E1C-4216-BD17-089DB4440D80}" v="77" dt="2024-01-25T02:00:07.325"/>
    <p1510:client id="{7B0CF209-653F-4629-ADB5-1ACD69E46CD5}" v="124" dt="2024-01-25T17:48:36.530"/>
    <p1510:client id="{818F2463-D867-4857-9CBA-AF51CF6EA507}" v="297" dt="2024-01-25T05:14:27.494"/>
    <p1510:client id="{C6F32C12-1D57-4AF7-B7DE-1D5D6EB74E45}" v="12" dt="2024-01-24T11:31:12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comments/modernComment_101_CC493ED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34AE41-F779-4295-B44B-0F99B0752D37}" authorId="{82DB99AD-8EB0-DAD0-4B83-F07A43E63791}" created="2024-01-25T02:00:07.325">
    <pc:sldMkLst xmlns:pc="http://schemas.microsoft.com/office/powerpoint/2013/main/command">
      <pc:docMk/>
      <pc:sldMk cId="3427352280" sldId="257"/>
    </pc:sldMkLst>
    <p188:txBody>
      <a:bodyPr/>
      <a:lstStyle/>
      <a:p>
        <a:r>
          <a:rPr lang="zh-TW" altLang="en-US"/>
          <a:t>這是老師上課中所示範過的專案 
我們對網購相關的蠻有興趣
所以把老師的這個專案再來做延續
增加了一些功能</a:t>
        </a:r>
      </a:p>
    </p188:txBody>
  </p188:cm>
</p188:cmLst>
</file>

<file path=ppt/comments/modernComment_11E_B3E31C3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F5C1F51-C5C9-4C80-A205-5D840F428D86}" authorId="{82DB99AD-8EB0-DAD0-4B83-F07A43E63791}" created="2024-01-25T02:00:07.325">
    <pc:sldMkLst xmlns:pc="http://schemas.microsoft.com/office/powerpoint/2013/main/command">
      <pc:docMk/>
      <pc:sldMk cId="3427352280" sldId="257"/>
    </pc:sldMkLst>
    <p188:txBody>
      <a:bodyPr/>
      <a:lstStyle/>
      <a:p>
        <a:r>
          <a:rPr lang="zh-TW" altLang="en-US"/>
          <a:t>這是老師上課中所示範過的專案 
我們對網購相關的蠻有興趣
所以把老師的這個專案再來做延續
增加了一些功能</a:t>
        </a:r>
      </a:p>
    </p188:txBody>
  </p188:cm>
</p188:cmLst>
</file>

<file path=ppt/comments/modernComment_11F_CEBEEEF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7FABD3F-7D90-4810-80B2-CB6E8A2E0AE4}" authorId="{82DB99AD-8EB0-DAD0-4B83-F07A43E63791}" created="2024-01-25T20:19:22.26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68619518" sldId="287"/>
      <ac:spMk id="3" creationId="{44B172E8-E4A3-81F2-4FF3-C40D4EA76781}"/>
    </ac:deMkLst>
    <p188:txBody>
      <a:bodyPr/>
      <a:lstStyle/>
      <a:p>
        <a:r>
          <a:rPr lang="zh-TW" altLang="en-US"/>
          <a:t>Java ​
SringMVC​
MySQL​
HTML​
.js​
.css  ​
JSP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9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0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552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166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80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723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88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102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81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6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2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4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22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4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3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0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6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CC493ED8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E_B3E31C3A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microsoft.com/office/2018/10/relationships/comments" Target="../comments/modernComment_11F_CEBEEEFE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Group Buy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zh-TW" altLang="en-US">
              <a:ea typeface="新細明體"/>
            </a:endParaRPr>
          </a:p>
          <a:p>
            <a:r>
              <a:rPr lang="zh-TW" altLang="en-US">
                <a:ea typeface="新細明體"/>
              </a:rPr>
              <a:t>小組成員:</a:t>
            </a:r>
          </a:p>
          <a:p>
            <a:r>
              <a:rPr lang="zh-TW" altLang="en-US">
                <a:ea typeface="新細明體"/>
              </a:rPr>
              <a:t>游鈞宇</a:t>
            </a:r>
          </a:p>
          <a:p>
            <a:r>
              <a:rPr lang="zh-TW" altLang="en-US">
                <a:ea typeface="新細明體"/>
              </a:rPr>
              <a:t>王昱荃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BB1E99-FF9D-C737-BB7E-1AB63C250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F4B674F-7ED4-502A-34DA-F4054451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F7425A2-6E49-1793-ABB1-445577C0C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A6146F3E-105B-3728-F9E3-8A39D89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33A803F1-A6F3-2A46-4FE4-D19429A1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>
                <a:ea typeface="微軟正黑體"/>
              </a:rPr>
              <a:t>商品介紹</a:t>
            </a:r>
            <a:endParaRPr lang="zh-TW" altLang="en-US" dirty="0">
              <a:ea typeface="微軟正黑體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9E7BF5-52A8-A555-441A-763DF7BE4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EEFC9F-4DC8-E9A9-38A4-40CD79470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圖片 1" descr="一張含有 文字, 螢幕擷取畫面, 飲料, 酒杯組 的圖片&#10;&#10;自動產生的描述">
            <a:extLst>
              <a:ext uri="{FF2B5EF4-FFF2-40B4-BE49-F238E27FC236}">
                <a16:creationId xmlns:a16="http://schemas.microsoft.com/office/drawing/2014/main" id="{971DCE28-A583-6646-D85A-2C4475FD8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816" y="514350"/>
            <a:ext cx="6550016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19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881A9D-F7C5-D293-6DEA-280502C33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7CA1FE00-6D95-5C1D-E045-A475CCAF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D01F82-3E96-D75B-E9C2-F3A30AE5A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2B1DA0D-57F7-3AEC-4D26-1AE0A737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16F93271-CA61-656C-C83E-CA4F8070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>
                <a:ea typeface="微軟正黑體"/>
              </a:rPr>
              <a:t>搜尋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E369FD-AE14-3569-F6F6-D3D5C6CC3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5EEEAAE-5C6F-B797-B505-BECE2873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圖片 2" descr="一張含有 文字, 螢幕擷取畫面, 軟體, 作業系統 的圖片&#10;&#10;自動產生的描述">
            <a:extLst>
              <a:ext uri="{FF2B5EF4-FFF2-40B4-BE49-F238E27FC236}">
                <a16:creationId xmlns:a16="http://schemas.microsoft.com/office/drawing/2014/main" id="{D989777E-1A9D-3246-2F44-8CCE1A4C46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2" b="3205"/>
          <a:stretch/>
        </p:blipFill>
        <p:spPr>
          <a:xfrm>
            <a:off x="992558" y="504825"/>
            <a:ext cx="6547648" cy="5753102"/>
          </a:xfrm>
          <a:prstGeom prst="rect">
            <a:avLst/>
          </a:prstGeom>
        </p:spPr>
      </p:pic>
      <p:pic>
        <p:nvPicPr>
          <p:cNvPr id="6" name="圖片 5" descr="一張含有 文字, 餐碗器皿, 酒杯組, 碗 的圖片&#10;&#10;自動產生的描述">
            <a:extLst>
              <a:ext uri="{FF2B5EF4-FFF2-40B4-BE49-F238E27FC236}">
                <a16:creationId xmlns:a16="http://schemas.microsoft.com/office/drawing/2014/main" id="{1891FA6C-F776-9DEA-905B-80A1E8068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500" y="1709738"/>
            <a:ext cx="20097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1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893D9-19FE-6A4C-C1EC-F67FBBB63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250578F7-AFD3-3C28-215E-A440D9D4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58A89E-9D13-B617-2360-828764964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45F465D9-C30B-FB99-898C-F4B75302B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6BE0678D-DB84-93A6-72AB-7A3243E8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>
                <a:ea typeface="微軟正黑體"/>
              </a:rPr>
              <a:t>新增結果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E0004B-DC0A-BDE2-029B-E708E1CF6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45182E-565D-949F-F9DD-A5A529F4C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098A3ABE-84FE-2541-965D-70A373274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062" y="533400"/>
            <a:ext cx="656142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9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AE4966-A9D0-24AD-9C97-5C2CE0B16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273262B5-70F8-C0FD-961C-BC0EA6A7B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E64AE3-A921-69C4-A1C5-92EE6557B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6CCBFBD2-E27F-C491-6562-9DDB57E0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E1C60D14-BD5C-82B0-3B38-C1F17688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>
                <a:ea typeface="微軟正黑體"/>
              </a:rPr>
              <a:t>購物車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3CE3F0-41F2-0F79-59E7-21110088B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59CCA5C-DE17-D087-37FE-E347B714D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圖片 1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DE177410-BF9F-72EC-10E9-C186C883E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220" y="514350"/>
            <a:ext cx="6547109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8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B38787-AA51-A28B-6F53-620F250FF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F5ED1575-B637-CD3B-3D73-023CE5C2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AD68A7-7771-C5D3-BF04-139135D5F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F1C5730F-08F5-4FCA-B3B3-F85919860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76D003B6-B27A-B684-1257-EDE99618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>
                <a:ea typeface="微軟正黑體"/>
              </a:rPr>
              <a:t>結帳成功</a:t>
            </a:r>
            <a:endParaRPr lang="zh-TW" altLang="en-US" dirty="0">
              <a:ea typeface="微軟正黑體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25908B-20C7-8A86-089D-D09A6D603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445A3B7-2AB2-5994-146C-DF769701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圖片 2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1974B8E8-FC97-F928-8FCB-96503E419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081" y="514350"/>
            <a:ext cx="6551487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4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EDCB4C-2D6F-D826-3BEE-BA2E26E03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66A071E2-3F3D-0535-0C80-DD7908BD2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9D4C67-C4AB-CE18-8724-966938873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B7731E30-CF27-70C0-A8FF-124D51E95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D9A4D030-53A4-CEBE-6455-3CD01F1F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>
                <a:ea typeface="微軟正黑體"/>
              </a:rPr>
              <a:t>銷售排行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84C755-1520-65AF-0F73-014751E2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367958-CF5B-339A-D708-342FBB436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圖片 2" descr="一張含有 文字, 螢幕擷取畫面, 作業系統, 電腦圖示 的圖片&#10;&#10;自動產生的描述">
            <a:extLst>
              <a:ext uri="{FF2B5EF4-FFF2-40B4-BE49-F238E27FC236}">
                <a16:creationId xmlns:a16="http://schemas.microsoft.com/office/drawing/2014/main" id="{A0DA3C83-8C1E-4539-A9A2-50794C1982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42"/>
          <a:stretch/>
        </p:blipFill>
        <p:spPr>
          <a:xfrm>
            <a:off x="1007213" y="485775"/>
            <a:ext cx="6561121" cy="58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1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5E4FFF-6446-B51C-35B0-559473207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3C2D9F3-E0BB-AF34-2B81-4DB91D71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0806F1-82A1-E05B-7014-B5DA68AE3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008E613-D234-B34E-36D0-E17B17B5C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3BDF7679-B39F-CBAB-3741-923F0CEF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>
                <a:ea typeface="微軟正黑體"/>
              </a:rPr>
              <a:t>修改密碼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EFBEE8-DC85-3109-DDA4-E4FE5D135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DBC11C-FF80-F1D1-F96D-40CDCA7FB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圖片 2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86322391-9C41-47DA-C8BB-B7605CA56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480" y="514350"/>
            <a:ext cx="6556689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4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B096C9-6470-17E1-43ED-050C1DFE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051050-B89E-49D3-826B-6A1EAC70A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3AF6E3-B8BA-445C-9EFB-E970BA4A0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gradFill>
            <a:gsLst>
              <a:gs pos="0">
                <a:schemeClr val="accent1">
                  <a:lumMod val="82000"/>
                  <a:lumOff val="18000"/>
                </a:schemeClr>
              </a:gs>
              <a:gs pos="100000">
                <a:schemeClr val="accent1">
                  <a:lumMod val="98000"/>
                </a:schemeClr>
              </a:gs>
            </a:gsLst>
            <a:lin ang="5400000" scaled="0"/>
          </a:gra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64F659-1366-4A2A-BD0B-AB97FFD1A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/>
          <a:srcRect l="5622" t="32929" r="5622" b="21272"/>
          <a:stretch/>
        </p:blipFill>
        <p:spPr>
          <a:xfrm>
            <a:off x="5414212" y="2352170"/>
            <a:ext cx="1363576" cy="441158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7FFA5B3A-7662-BAC8-7D7F-6C3BE05A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>
                <a:ea typeface="微軟正黑體"/>
              </a:rPr>
              <a:t>商品新增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5B896B7-CAE3-4258-DFE1-BBA97637EACC}"/>
              </a:ext>
            </a:extLst>
          </p:cNvPr>
          <p:cNvCxnSpPr/>
          <p:nvPr/>
        </p:nvCxnSpPr>
        <p:spPr>
          <a:xfrm>
            <a:off x="8010525" y="3514725"/>
            <a:ext cx="3086100" cy="9525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" name="圖片 14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3B976EB4-BA77-6F24-1ABC-07C6A851C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417" y="514350"/>
            <a:ext cx="654881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1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5BB39E-688C-1C87-2A0D-A4BDBAD00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C44977-0696-7FFB-EA47-B4F656F6B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9EF0AA-6299-0AD4-25FD-501C81BC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gradFill>
            <a:gsLst>
              <a:gs pos="0">
                <a:schemeClr val="accent1">
                  <a:lumMod val="82000"/>
                  <a:lumOff val="18000"/>
                </a:schemeClr>
              </a:gs>
              <a:gs pos="100000">
                <a:schemeClr val="accent1">
                  <a:lumMod val="98000"/>
                </a:schemeClr>
              </a:gs>
            </a:gsLst>
            <a:lin ang="5400000" scaled="0"/>
          </a:gra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F10873-B830-1028-589C-22A4BC9A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/>
          <a:srcRect l="5622" t="32929" r="5622" b="21272"/>
          <a:stretch/>
        </p:blipFill>
        <p:spPr>
          <a:xfrm>
            <a:off x="5414212" y="2352170"/>
            <a:ext cx="1363576" cy="441158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046A28D1-70DE-9BB3-4027-6DE06F3B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>
                <a:ea typeface="微軟正黑體"/>
              </a:rPr>
              <a:t>新增結果</a:t>
            </a:r>
            <a:endParaRPr lang="zh-TW" altLang="en-US" dirty="0">
              <a:ea typeface="微軟正黑體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1E6CCE7-302B-248B-99B7-8B34E0E32613}"/>
              </a:ext>
            </a:extLst>
          </p:cNvPr>
          <p:cNvCxnSpPr/>
          <p:nvPr/>
        </p:nvCxnSpPr>
        <p:spPr>
          <a:xfrm>
            <a:off x="8010525" y="3514725"/>
            <a:ext cx="3086100" cy="9525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圖片 3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228E18DA-60BB-C16B-2665-0C3EFF8EA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144" y="504825"/>
            <a:ext cx="6548312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BAB1CB-1E82-36DC-0276-295A70BC9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3D36CA-EB03-F0C3-F646-877E16D8A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6F7D11-80A6-9725-17D8-C31CEE150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gradFill>
            <a:gsLst>
              <a:gs pos="0">
                <a:schemeClr val="accent1">
                  <a:lumMod val="82000"/>
                  <a:lumOff val="18000"/>
                </a:schemeClr>
              </a:gs>
              <a:gs pos="100000">
                <a:schemeClr val="accent1">
                  <a:lumMod val="98000"/>
                </a:schemeClr>
              </a:gs>
            </a:gsLst>
            <a:lin ang="5400000" scaled="0"/>
          </a:gra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8D41A6-085E-BE29-6656-A3FD03B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/>
          <a:srcRect l="5622" t="32929" r="5622" b="21272"/>
          <a:stretch/>
        </p:blipFill>
        <p:spPr>
          <a:xfrm>
            <a:off x="5414212" y="2352170"/>
            <a:ext cx="1363576" cy="441158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0EB67538-A50C-0764-4F35-A59CB44A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>
                <a:ea typeface="微軟正黑體"/>
              </a:rPr>
              <a:t>上下架</a:t>
            </a:r>
            <a:endParaRPr lang="zh-TW" altLang="en-US" dirty="0">
              <a:ea typeface="微軟正黑體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20494F0-79A3-1916-DC36-5DE021A8A248}"/>
              </a:ext>
            </a:extLst>
          </p:cNvPr>
          <p:cNvCxnSpPr/>
          <p:nvPr/>
        </p:nvCxnSpPr>
        <p:spPr>
          <a:xfrm>
            <a:off x="8010525" y="3514725"/>
            <a:ext cx="3086100" cy="9525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圖片 4" descr="一張含有 文字, 螢幕擷取畫面, 圖表, 作業系統 的圖片&#10;&#10;自動產生的描述">
            <a:extLst>
              <a:ext uri="{FF2B5EF4-FFF2-40B4-BE49-F238E27FC236}">
                <a16:creationId xmlns:a16="http://schemas.microsoft.com/office/drawing/2014/main" id="{AD9B3637-F1BA-0B02-9B27-B2FB1901A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738" y="495300"/>
            <a:ext cx="6550373" cy="5810250"/>
          </a:xfrm>
          <a:prstGeom prst="rect">
            <a:avLst/>
          </a:prstGeom>
        </p:spPr>
      </p:pic>
      <p:pic>
        <p:nvPicPr>
          <p:cNvPr id="7" name="圖片 6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84D8F4B2-8A89-BC24-08D3-3361BA79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723" y="533400"/>
            <a:ext cx="6554403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90937-5779-4DC3-FDAF-DAB29A30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動機與目的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E30A28-1367-3F95-6635-678B922D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3522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862D2-3A5E-2874-5D07-5BCA0DC19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CBC49-2CB0-AD61-CC63-E66BD9F6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ea typeface="微軟正黑體"/>
              </a:rPr>
              <a:t>End</a:t>
            </a:r>
            <a:endParaRPr lang="zh-TW" altLang="en-US" dirty="0"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108C81-2575-2D76-8D3C-6F31C688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00556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A0EBD8-6346-3D48-ACEE-5923650B8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8">
            <a:extLst>
              <a:ext uri="{FF2B5EF4-FFF2-40B4-BE49-F238E27FC236}">
                <a16:creationId xmlns:a16="http://schemas.microsoft.com/office/drawing/2014/main" id="{3926FDC6-8376-72FD-9357-D1142B88C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660AFF2F-BF4C-CCB1-6E60-59D8652E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2">
            <a:extLst>
              <a:ext uri="{FF2B5EF4-FFF2-40B4-BE49-F238E27FC236}">
                <a16:creationId xmlns:a16="http://schemas.microsoft.com/office/drawing/2014/main" id="{F95C0BD4-4EF0-FA7C-FC00-097CF13E6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8ED4B1-5083-B8A3-FF62-A45285C9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tx1"/>
                </a:solidFill>
                <a:ea typeface="微軟正黑體"/>
              </a:rPr>
              <a:t>首頁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3B8DAF-4671-BBC2-6CA1-9C73FAD2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 descr="一張含有 文字, 螢幕擷取畫面, 作業系統, 電腦圖示 的圖片&#10;&#10;自動產生的描述">
            <a:extLst>
              <a:ext uri="{FF2B5EF4-FFF2-40B4-BE49-F238E27FC236}">
                <a16:creationId xmlns:a16="http://schemas.microsoft.com/office/drawing/2014/main" id="{F316184D-6DA2-E676-41A7-47FD5F035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063" y="979714"/>
            <a:ext cx="5249418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66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5CAD3-7F12-5E4A-BDE3-3DE7126DC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9949C3-F71E-0EBC-51B0-BA7F2301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增改功能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68803-C705-77F5-F6DF-45AAD04D6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626" y="2556932"/>
            <a:ext cx="6905621" cy="3318936"/>
          </a:xfrm>
        </p:spPr>
        <p:txBody>
          <a:bodyPr/>
          <a:lstStyle/>
          <a:p>
            <a:pPr>
              <a:spcBef>
                <a:spcPts val="20"/>
              </a:spcBef>
            </a:pPr>
            <a:r>
              <a:rPr lang="zh-TW" altLang="en-US">
                <a:ea typeface="新細明體"/>
              </a:rPr>
              <a:t>團購首頁：商品清單(商品圖片、超連結)</a:t>
            </a:r>
          </a:p>
          <a:p>
            <a:pPr>
              <a:spcBef>
                <a:spcPts val="20"/>
              </a:spcBef>
              <a:buSzPct val="114999"/>
            </a:pPr>
            <a:r>
              <a:rPr lang="zh-TW">
                <a:latin typeface="新細明體"/>
                <a:ea typeface="新細明體"/>
              </a:rPr>
              <a:t>商品資訊</a:t>
            </a:r>
            <a:endParaRPr lang="zh-TW">
              <a:ea typeface="新細明體"/>
            </a:endParaRPr>
          </a:p>
          <a:p>
            <a:pPr>
              <a:spcBef>
                <a:spcPts val="20"/>
              </a:spcBef>
              <a:buSzPct val="114999"/>
            </a:pPr>
            <a:r>
              <a:rPr lang="zh-TW" altLang="en-US">
                <a:latin typeface="PMingLiU"/>
                <a:ea typeface="+mn-lt"/>
              </a:rPr>
              <a:t>商品已售出數量</a:t>
            </a:r>
            <a:endParaRPr lang="en-US" altLang="zh-TW" dirty="0">
              <a:ea typeface="+mn-lt"/>
            </a:endParaRPr>
          </a:p>
          <a:p>
            <a:pPr>
              <a:spcBef>
                <a:spcPts val="20"/>
              </a:spcBef>
              <a:buSzPct val="114999"/>
            </a:pPr>
            <a:r>
              <a:rPr lang="zh-TW">
                <a:latin typeface="新細明體"/>
                <a:ea typeface="新細明體"/>
              </a:rPr>
              <a:t>銷售排</a:t>
            </a:r>
            <a:r>
              <a:rPr lang="zh-TW" altLang="en-US">
                <a:latin typeface="新細明體"/>
                <a:ea typeface="新細明體"/>
              </a:rPr>
              <a:t>行</a:t>
            </a:r>
          </a:p>
          <a:p>
            <a:pPr>
              <a:spcBef>
                <a:spcPts val="20"/>
              </a:spcBef>
              <a:buSzPct val="114999"/>
            </a:pPr>
            <a:r>
              <a:rPr lang="zh-TW">
                <a:latin typeface="新細明體"/>
                <a:ea typeface="新細明體"/>
              </a:rPr>
              <a:t>商品搜尋</a:t>
            </a:r>
            <a:endParaRPr lang="zh-TW">
              <a:ea typeface="新細明體"/>
            </a:endParaRPr>
          </a:p>
          <a:p>
            <a:pPr>
              <a:spcBef>
                <a:spcPts val="20"/>
              </a:spcBef>
              <a:buSzPct val="114999"/>
            </a:pPr>
            <a:endParaRPr lang="en-US" altLang="zh-TW" dirty="0">
              <a:latin typeface="新細明體"/>
              <a:ea typeface="新細明體" panose="02020500000000000000" pitchFamily="18" charset="-120"/>
            </a:endParaRPr>
          </a:p>
          <a:p>
            <a:pPr>
              <a:buSzPct val="114999"/>
            </a:pPr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60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C5105-1CB5-5497-FA2F-FBDE08257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8D14A-EC39-09A1-E29D-C1CBC5DE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使用技術</a:t>
            </a:r>
            <a:endParaRPr lang="zh-TW" altLang="en-US" dirty="0"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172E8-E4A3-81F2-4FF3-C40D4EA76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626" y="2556932"/>
            <a:ext cx="6905621" cy="3318936"/>
          </a:xfrm>
        </p:spPr>
        <p:txBody>
          <a:bodyPr>
            <a:normAutofit/>
          </a:bodyPr>
          <a:lstStyle/>
          <a:p>
            <a:pPr>
              <a:spcBef>
                <a:spcPts val="20"/>
              </a:spcBef>
              <a:buSzPct val="114999"/>
            </a:pPr>
            <a:endParaRPr lang="zh-TW" dirty="0">
              <a:latin typeface="PMingLiU"/>
              <a:ea typeface="PMingLiU"/>
            </a:endParaRPr>
          </a:p>
        </p:txBody>
      </p:sp>
      <p:pic>
        <p:nvPicPr>
          <p:cNvPr id="4" name="圖片 3" descr="一張含有 圖形, 平面設計, 標誌, 字型 的圖片&#10;&#10;自動產生的描述">
            <a:extLst>
              <a:ext uri="{FF2B5EF4-FFF2-40B4-BE49-F238E27FC236}">
                <a16:creationId xmlns:a16="http://schemas.microsoft.com/office/drawing/2014/main" id="{62F38E99-4ECD-25E0-0A96-636514FB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492" y="2759563"/>
            <a:ext cx="942975" cy="962025"/>
          </a:xfrm>
          <a:prstGeom prst="rect">
            <a:avLst/>
          </a:prstGeom>
        </p:spPr>
      </p:pic>
      <p:pic>
        <p:nvPicPr>
          <p:cNvPr id="5" name="圖片 4" descr="一張含有 圖形, 標誌, 美工圖案, 字型 的圖片&#10;&#10;自動產生的描述">
            <a:extLst>
              <a:ext uri="{FF2B5EF4-FFF2-40B4-BE49-F238E27FC236}">
                <a16:creationId xmlns:a16="http://schemas.microsoft.com/office/drawing/2014/main" id="{E09D2135-200E-F32D-BD2F-752D2B83D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242" y="2683363"/>
            <a:ext cx="733425" cy="1362075"/>
          </a:xfrm>
          <a:prstGeom prst="rect">
            <a:avLst/>
          </a:prstGeom>
        </p:spPr>
      </p:pic>
      <p:pic>
        <p:nvPicPr>
          <p:cNvPr id="6" name="圖片 5" descr="一張含有 標誌, 符號, 文字, 圖形 的圖片&#10;&#10;自動產生的描述">
            <a:extLst>
              <a:ext uri="{FF2B5EF4-FFF2-40B4-BE49-F238E27FC236}">
                <a16:creationId xmlns:a16="http://schemas.microsoft.com/office/drawing/2014/main" id="{8D3489FD-F8D5-77A6-17AF-690E9B6B0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817" y="4388338"/>
            <a:ext cx="4610100" cy="1260962"/>
          </a:xfrm>
          <a:prstGeom prst="rect">
            <a:avLst/>
          </a:prstGeom>
        </p:spPr>
      </p:pic>
      <p:pic>
        <p:nvPicPr>
          <p:cNvPr id="7" name="圖片 6" descr="一張含有 文字, 圖形, 字型, 平面設計 的圖片&#10;&#10;自動產生的描述">
            <a:extLst>
              <a:ext uri="{FF2B5EF4-FFF2-40B4-BE49-F238E27FC236}">
                <a16:creationId xmlns:a16="http://schemas.microsoft.com/office/drawing/2014/main" id="{5E534709-C03B-E607-A4E8-7B942FD65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692" y="2626213"/>
            <a:ext cx="1485900" cy="1485900"/>
          </a:xfrm>
          <a:prstGeom prst="rect">
            <a:avLst/>
          </a:prstGeom>
        </p:spPr>
      </p:pic>
      <p:pic>
        <p:nvPicPr>
          <p:cNvPr id="8" name="圖片 7" descr="一張含有 圖形, 文字, 字型, 平面設計 的圖片&#10;&#10;自動產生的描述">
            <a:extLst>
              <a:ext uri="{FF2B5EF4-FFF2-40B4-BE49-F238E27FC236}">
                <a16:creationId xmlns:a16="http://schemas.microsoft.com/office/drawing/2014/main" id="{7C6E6D21-31DA-495A-5127-392060A59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1092" y="2835763"/>
            <a:ext cx="1800225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195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B486A-78A4-074B-D97D-FD329921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ER Model</a:t>
            </a:r>
            <a:endParaRPr lang="zh-TW" altLang="en-US"/>
          </a:p>
        </p:txBody>
      </p:sp>
      <p:pic>
        <p:nvPicPr>
          <p:cNvPr id="7" name="內容版面配置區 6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AAFE85CD-422A-E6C5-5EAC-077027EB6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" t="-1647" r="51982" b="51946"/>
          <a:stretch/>
        </p:blipFill>
        <p:spPr>
          <a:xfrm>
            <a:off x="1425038" y="2469009"/>
            <a:ext cx="4130723" cy="3241890"/>
          </a:xfrm>
        </p:spPr>
      </p:pic>
      <p:pic>
        <p:nvPicPr>
          <p:cNvPr id="9" name="內容版面配置區 6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37E91752-9D1E-AEE2-3FF9-C9555AA3E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87" r="52095" b="299"/>
          <a:stretch/>
        </p:blipFill>
        <p:spPr>
          <a:xfrm>
            <a:off x="5563285" y="2464125"/>
            <a:ext cx="4130723" cy="3321013"/>
          </a:xfrm>
          <a:prstGeom prst="rect">
            <a:avLst/>
          </a:prstGeom>
        </p:spPr>
      </p:pic>
      <p:pic>
        <p:nvPicPr>
          <p:cNvPr id="10" name="內容版面配置區 6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C2A91896-4089-6705-8E32-0A2E1AEB0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50" t="24887" r="227" b="69565"/>
          <a:stretch/>
        </p:blipFill>
        <p:spPr>
          <a:xfrm>
            <a:off x="9695670" y="2503202"/>
            <a:ext cx="1933528" cy="3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F707C-AA9C-F3C5-35A0-6EC6D4F5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SitMap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460C18-5C9C-0CEF-273B-92A82FA4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>
              <a:ea typeface="新細明體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E63B8-15F4-2F52-D3D7-42E6F02FBE0A}"/>
              </a:ext>
            </a:extLst>
          </p:cNvPr>
          <p:cNvSpPr/>
          <p:nvPr/>
        </p:nvSpPr>
        <p:spPr>
          <a:xfrm>
            <a:off x="5648324" y="2552700"/>
            <a:ext cx="904875" cy="485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</a:rPr>
              <a:t>首頁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94F98E9-CCB5-2BB8-C732-8249E6ACA7D8}"/>
              </a:ext>
            </a:extLst>
          </p:cNvPr>
          <p:cNvCxnSpPr/>
          <p:nvPr/>
        </p:nvCxnSpPr>
        <p:spPr>
          <a:xfrm flipH="1">
            <a:off x="6143625" y="3038475"/>
            <a:ext cx="0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F03D8820-72F6-1C78-C349-8054A7CAD91C}"/>
              </a:ext>
            </a:extLst>
          </p:cNvPr>
          <p:cNvSpPr/>
          <p:nvPr/>
        </p:nvSpPr>
        <p:spPr>
          <a:xfrm>
            <a:off x="5534024" y="3448050"/>
            <a:ext cx="1190625" cy="40005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</a:rPr>
              <a:t>購物車</a:t>
            </a:r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425D429C-26AA-7445-8E3C-706FB075243D}"/>
              </a:ext>
            </a:extLst>
          </p:cNvPr>
          <p:cNvSpPr/>
          <p:nvPr/>
        </p:nvSpPr>
        <p:spPr>
          <a:xfrm>
            <a:off x="6877049" y="3448049"/>
            <a:ext cx="1190625" cy="40005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</a:rPr>
              <a:t>會員</a:t>
            </a:r>
          </a:p>
        </p:txBody>
      </p: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DB32215B-B464-8ACB-FA2C-3BA31DA6A846}"/>
              </a:ext>
            </a:extLst>
          </p:cNvPr>
          <p:cNvSpPr/>
          <p:nvPr/>
        </p:nvSpPr>
        <p:spPr>
          <a:xfrm>
            <a:off x="4181474" y="3448049"/>
            <a:ext cx="1190625" cy="40005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</a:rPr>
              <a:t>商品頁面</a:t>
            </a:r>
          </a:p>
        </p:txBody>
      </p:sp>
      <p:sp>
        <p:nvSpPr>
          <p:cNvPr id="19" name="流程圖: 程序 18">
            <a:extLst>
              <a:ext uri="{FF2B5EF4-FFF2-40B4-BE49-F238E27FC236}">
                <a16:creationId xmlns:a16="http://schemas.microsoft.com/office/drawing/2014/main" id="{5B62DBC3-2E3E-4596-F93B-13B04D5595F5}"/>
              </a:ext>
            </a:extLst>
          </p:cNvPr>
          <p:cNvSpPr/>
          <p:nvPr/>
        </p:nvSpPr>
        <p:spPr>
          <a:xfrm>
            <a:off x="3257549" y="2638424"/>
            <a:ext cx="1181100" cy="40005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</a:rPr>
              <a:t>前台登入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6A9FBE4-737E-FF5F-1279-D2C8352F3274}"/>
              </a:ext>
            </a:extLst>
          </p:cNvPr>
          <p:cNvCxnSpPr>
            <a:cxnSpLocks/>
          </p:cNvCxnSpPr>
          <p:nvPr/>
        </p:nvCxnSpPr>
        <p:spPr>
          <a:xfrm flipV="1">
            <a:off x="4467225" y="2809874"/>
            <a:ext cx="11811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27761E3-D1B1-E334-1918-7A0BA7B29A81}"/>
              </a:ext>
            </a:extLst>
          </p:cNvPr>
          <p:cNvCxnSpPr/>
          <p:nvPr/>
        </p:nvCxnSpPr>
        <p:spPr>
          <a:xfrm flipV="1">
            <a:off x="4772025" y="3228975"/>
            <a:ext cx="2695575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1EB53E5-DBEF-03CB-8F12-1A648514AD8F}"/>
              </a:ext>
            </a:extLst>
          </p:cNvPr>
          <p:cNvCxnSpPr>
            <a:cxnSpLocks/>
          </p:cNvCxnSpPr>
          <p:nvPr/>
        </p:nvCxnSpPr>
        <p:spPr>
          <a:xfrm flipV="1">
            <a:off x="7467599" y="3228974"/>
            <a:ext cx="0" cy="2000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AC4EBC4-B6CA-C8CE-F0F9-98B3B91C1603}"/>
              </a:ext>
            </a:extLst>
          </p:cNvPr>
          <p:cNvCxnSpPr>
            <a:cxnSpLocks/>
          </p:cNvCxnSpPr>
          <p:nvPr/>
        </p:nvCxnSpPr>
        <p:spPr>
          <a:xfrm flipV="1">
            <a:off x="4781549" y="3228974"/>
            <a:ext cx="0" cy="2000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E4909EF-AAFF-8C66-8F47-8C1D5373A604}"/>
              </a:ext>
            </a:extLst>
          </p:cNvPr>
          <p:cNvCxnSpPr>
            <a:cxnSpLocks/>
          </p:cNvCxnSpPr>
          <p:nvPr/>
        </p:nvCxnSpPr>
        <p:spPr>
          <a:xfrm flipH="1" flipV="1">
            <a:off x="7467599" y="3848099"/>
            <a:ext cx="0" cy="2857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圖: 程序 29">
            <a:extLst>
              <a:ext uri="{FF2B5EF4-FFF2-40B4-BE49-F238E27FC236}">
                <a16:creationId xmlns:a16="http://schemas.microsoft.com/office/drawing/2014/main" id="{A64B7675-4D66-043E-1CF9-0A2453AAFAC5}"/>
              </a:ext>
            </a:extLst>
          </p:cNvPr>
          <p:cNvSpPr/>
          <p:nvPr/>
        </p:nvSpPr>
        <p:spPr>
          <a:xfrm>
            <a:off x="5543549" y="4086225"/>
            <a:ext cx="1190625" cy="40005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>
                <a:ea typeface="新細明體"/>
              </a:rPr>
              <a:t>結帳</a:t>
            </a:r>
            <a:r>
              <a:rPr lang="zh-TW" altLang="en-US">
                <a:ea typeface="新細明體"/>
              </a:rPr>
              <a:t>成功</a:t>
            </a:r>
            <a:endParaRPr lang="zh-TW"/>
          </a:p>
        </p:txBody>
      </p:sp>
      <p:sp>
        <p:nvSpPr>
          <p:cNvPr id="31" name="流程圖: 程序 30">
            <a:extLst>
              <a:ext uri="{FF2B5EF4-FFF2-40B4-BE49-F238E27FC236}">
                <a16:creationId xmlns:a16="http://schemas.microsoft.com/office/drawing/2014/main" id="{541D9D58-0F9F-2A95-4351-6ABA7DCE848F}"/>
              </a:ext>
            </a:extLst>
          </p:cNvPr>
          <p:cNvSpPr/>
          <p:nvPr/>
        </p:nvSpPr>
        <p:spPr>
          <a:xfrm>
            <a:off x="6886574" y="4086224"/>
            <a:ext cx="1190625" cy="40005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>
                <a:ea typeface="新細明體"/>
              </a:rPr>
              <a:t>更改密碼</a:t>
            </a:r>
          </a:p>
        </p:txBody>
      </p:sp>
      <p:sp>
        <p:nvSpPr>
          <p:cNvPr id="32" name="流程圖: 程序 31">
            <a:extLst>
              <a:ext uri="{FF2B5EF4-FFF2-40B4-BE49-F238E27FC236}">
                <a16:creationId xmlns:a16="http://schemas.microsoft.com/office/drawing/2014/main" id="{7C80BADD-3266-42F0-3C66-9548DF47CEBC}"/>
              </a:ext>
            </a:extLst>
          </p:cNvPr>
          <p:cNvSpPr/>
          <p:nvPr/>
        </p:nvSpPr>
        <p:spPr>
          <a:xfrm>
            <a:off x="4190999" y="4086224"/>
            <a:ext cx="1190625" cy="40005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</a:rPr>
              <a:t>商品介紹</a:t>
            </a:r>
            <a:endParaRPr lang="zh-TW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4487811-3C06-1D5F-B419-91A074329379}"/>
              </a:ext>
            </a:extLst>
          </p:cNvPr>
          <p:cNvCxnSpPr>
            <a:cxnSpLocks/>
          </p:cNvCxnSpPr>
          <p:nvPr/>
        </p:nvCxnSpPr>
        <p:spPr>
          <a:xfrm flipV="1">
            <a:off x="7477124" y="3867149"/>
            <a:ext cx="0" cy="2000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03BB968-A098-4CE7-2BD6-203957EEC938}"/>
              </a:ext>
            </a:extLst>
          </p:cNvPr>
          <p:cNvCxnSpPr>
            <a:cxnSpLocks/>
          </p:cNvCxnSpPr>
          <p:nvPr/>
        </p:nvCxnSpPr>
        <p:spPr>
          <a:xfrm flipV="1">
            <a:off x="4791074" y="3867149"/>
            <a:ext cx="0" cy="2000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9C104B1-BD50-9A99-5D92-DBF72940AA44}"/>
              </a:ext>
            </a:extLst>
          </p:cNvPr>
          <p:cNvCxnSpPr>
            <a:cxnSpLocks/>
          </p:cNvCxnSpPr>
          <p:nvPr/>
        </p:nvCxnSpPr>
        <p:spPr>
          <a:xfrm flipV="1">
            <a:off x="6143624" y="3867149"/>
            <a:ext cx="0" cy="2000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圖: 程序 4">
            <a:extLst>
              <a:ext uri="{FF2B5EF4-FFF2-40B4-BE49-F238E27FC236}">
                <a16:creationId xmlns:a16="http://schemas.microsoft.com/office/drawing/2014/main" id="{B73FEFBA-DD8C-2191-3721-4050607D66C9}"/>
              </a:ext>
            </a:extLst>
          </p:cNvPr>
          <p:cNvSpPr/>
          <p:nvPr/>
        </p:nvSpPr>
        <p:spPr>
          <a:xfrm>
            <a:off x="2638424" y="4067174"/>
            <a:ext cx="1352550" cy="69532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</a:rPr>
              <a:t>加入購物車成功</a:t>
            </a:r>
            <a:endParaRPr lang="zh-TW" altLang="en-US" dirty="0">
              <a:ea typeface="新細明體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021B51D-8F0D-8B84-64FF-F187C13BE09E}"/>
              </a:ext>
            </a:extLst>
          </p:cNvPr>
          <p:cNvCxnSpPr>
            <a:cxnSpLocks/>
          </p:cNvCxnSpPr>
          <p:nvPr/>
        </p:nvCxnSpPr>
        <p:spPr>
          <a:xfrm>
            <a:off x="3371850" y="3971925"/>
            <a:ext cx="140970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76FE092-4AB5-C7F0-3028-FFE0AB84CC24}"/>
              </a:ext>
            </a:extLst>
          </p:cNvPr>
          <p:cNvCxnSpPr>
            <a:cxnSpLocks/>
          </p:cNvCxnSpPr>
          <p:nvPr/>
        </p:nvCxnSpPr>
        <p:spPr>
          <a:xfrm flipV="1">
            <a:off x="3371849" y="3971924"/>
            <a:ext cx="0" cy="952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6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CABC0-9B39-0D46-F96F-71852C979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96282-4064-18B5-27E3-0918D22A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SitMap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FCD119-42D3-B604-EBCE-6BD12D24C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>
              <a:ea typeface="新細明體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E3BF54-C401-F208-D331-AC6980402077}"/>
              </a:ext>
            </a:extLst>
          </p:cNvPr>
          <p:cNvSpPr/>
          <p:nvPr/>
        </p:nvSpPr>
        <p:spPr>
          <a:xfrm>
            <a:off x="5648324" y="2552700"/>
            <a:ext cx="904875" cy="485775"/>
          </a:xfrm>
          <a:prstGeom prst="rect">
            <a:avLst/>
          </a:prstGeom>
          <a:solidFill>
            <a:srgbClr val="53C2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</a:rPr>
              <a:t>首頁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E05DFA2-7BC3-D81A-CF5B-9EF2FBEBAE35}"/>
              </a:ext>
            </a:extLst>
          </p:cNvPr>
          <p:cNvCxnSpPr/>
          <p:nvPr/>
        </p:nvCxnSpPr>
        <p:spPr>
          <a:xfrm flipH="1">
            <a:off x="6143625" y="3038475"/>
            <a:ext cx="0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31FBA708-AA71-2954-2AD7-3079AE378903}"/>
              </a:ext>
            </a:extLst>
          </p:cNvPr>
          <p:cNvSpPr/>
          <p:nvPr/>
        </p:nvSpPr>
        <p:spPr>
          <a:xfrm>
            <a:off x="5524499" y="3467100"/>
            <a:ext cx="1190625" cy="400050"/>
          </a:xfrm>
          <a:prstGeom prst="flowChartProcess">
            <a:avLst/>
          </a:prstGeom>
          <a:solidFill>
            <a:srgbClr val="53C2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</a:rPr>
              <a:t>購物車</a:t>
            </a:r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7C0266E4-D3AE-7E90-523C-8DC86D880E13}"/>
              </a:ext>
            </a:extLst>
          </p:cNvPr>
          <p:cNvSpPr/>
          <p:nvPr/>
        </p:nvSpPr>
        <p:spPr>
          <a:xfrm>
            <a:off x="8296274" y="3457574"/>
            <a:ext cx="1190625" cy="400050"/>
          </a:xfrm>
          <a:prstGeom prst="flowChartProcess">
            <a:avLst/>
          </a:prstGeom>
          <a:solidFill>
            <a:srgbClr val="53C2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</a:rPr>
              <a:t>會員</a:t>
            </a:r>
          </a:p>
        </p:txBody>
      </p: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CF66B0E3-72CB-746B-0077-3E2D42B13D9D}"/>
              </a:ext>
            </a:extLst>
          </p:cNvPr>
          <p:cNvSpPr/>
          <p:nvPr/>
        </p:nvSpPr>
        <p:spPr>
          <a:xfrm>
            <a:off x="4171949" y="3467099"/>
            <a:ext cx="1190625" cy="400050"/>
          </a:xfrm>
          <a:prstGeom prst="flowChartProcess">
            <a:avLst/>
          </a:prstGeom>
          <a:solidFill>
            <a:srgbClr val="53C2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</a:rPr>
              <a:t>商品頁面</a:t>
            </a:r>
          </a:p>
        </p:txBody>
      </p:sp>
      <p:sp>
        <p:nvSpPr>
          <p:cNvPr id="19" name="流程圖: 程序 18">
            <a:extLst>
              <a:ext uri="{FF2B5EF4-FFF2-40B4-BE49-F238E27FC236}">
                <a16:creationId xmlns:a16="http://schemas.microsoft.com/office/drawing/2014/main" id="{406C7CD9-CCFE-8E09-8742-41DFA9DA3316}"/>
              </a:ext>
            </a:extLst>
          </p:cNvPr>
          <p:cNvSpPr/>
          <p:nvPr/>
        </p:nvSpPr>
        <p:spPr>
          <a:xfrm>
            <a:off x="3257549" y="2638424"/>
            <a:ext cx="1181100" cy="400050"/>
          </a:xfrm>
          <a:prstGeom prst="flowChartProcess">
            <a:avLst/>
          </a:prstGeom>
          <a:solidFill>
            <a:srgbClr val="53C2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</a:rPr>
              <a:t>後台登入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AD6CA7D-0973-C4C0-BFEE-A6EE788DF800}"/>
              </a:ext>
            </a:extLst>
          </p:cNvPr>
          <p:cNvCxnSpPr>
            <a:cxnSpLocks/>
          </p:cNvCxnSpPr>
          <p:nvPr/>
        </p:nvCxnSpPr>
        <p:spPr>
          <a:xfrm flipV="1">
            <a:off x="4467225" y="2809874"/>
            <a:ext cx="11811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CABD28D-A6A3-DBB6-EB3B-DAC943FE15FD}"/>
              </a:ext>
            </a:extLst>
          </p:cNvPr>
          <p:cNvCxnSpPr/>
          <p:nvPr/>
        </p:nvCxnSpPr>
        <p:spPr>
          <a:xfrm>
            <a:off x="4772025" y="3228975"/>
            <a:ext cx="4124325" cy="95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572D12C-7338-A306-CCF0-2FF57432565D}"/>
              </a:ext>
            </a:extLst>
          </p:cNvPr>
          <p:cNvCxnSpPr>
            <a:cxnSpLocks/>
          </p:cNvCxnSpPr>
          <p:nvPr/>
        </p:nvCxnSpPr>
        <p:spPr>
          <a:xfrm flipV="1">
            <a:off x="7467599" y="3228974"/>
            <a:ext cx="0" cy="2000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465C463-C974-10D4-CC48-CC96B7366547}"/>
              </a:ext>
            </a:extLst>
          </p:cNvPr>
          <p:cNvCxnSpPr>
            <a:cxnSpLocks/>
          </p:cNvCxnSpPr>
          <p:nvPr/>
        </p:nvCxnSpPr>
        <p:spPr>
          <a:xfrm flipV="1">
            <a:off x="4781549" y="3228974"/>
            <a:ext cx="0" cy="2000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圖: 程序 30">
            <a:extLst>
              <a:ext uri="{FF2B5EF4-FFF2-40B4-BE49-F238E27FC236}">
                <a16:creationId xmlns:a16="http://schemas.microsoft.com/office/drawing/2014/main" id="{09217A18-6543-9045-AC72-CA8BF717C49A}"/>
              </a:ext>
            </a:extLst>
          </p:cNvPr>
          <p:cNvSpPr/>
          <p:nvPr/>
        </p:nvSpPr>
        <p:spPr>
          <a:xfrm>
            <a:off x="8305799" y="4095749"/>
            <a:ext cx="1190625" cy="400050"/>
          </a:xfrm>
          <a:prstGeom prst="flowChartProcess">
            <a:avLst/>
          </a:prstGeom>
          <a:solidFill>
            <a:srgbClr val="53C2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>
                <a:ea typeface="新細明體"/>
              </a:rPr>
              <a:t>更改密碼</a:t>
            </a:r>
          </a:p>
        </p:txBody>
      </p:sp>
      <p:sp>
        <p:nvSpPr>
          <p:cNvPr id="32" name="流程圖: 程序 31">
            <a:extLst>
              <a:ext uri="{FF2B5EF4-FFF2-40B4-BE49-F238E27FC236}">
                <a16:creationId xmlns:a16="http://schemas.microsoft.com/office/drawing/2014/main" id="{1E8C4988-C8EE-1BD8-84B0-4F44A6BE1E88}"/>
              </a:ext>
            </a:extLst>
          </p:cNvPr>
          <p:cNvSpPr/>
          <p:nvPr/>
        </p:nvSpPr>
        <p:spPr>
          <a:xfrm>
            <a:off x="4181474" y="4105274"/>
            <a:ext cx="1190625" cy="400050"/>
          </a:xfrm>
          <a:prstGeom prst="flowChartProcess">
            <a:avLst/>
          </a:prstGeom>
          <a:solidFill>
            <a:srgbClr val="53C2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</a:rPr>
              <a:t>商品介紹</a:t>
            </a:r>
            <a:endParaRPr lang="zh-TW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FEFEE57-511E-9FF2-B21B-952E67DAFAE8}"/>
              </a:ext>
            </a:extLst>
          </p:cNvPr>
          <p:cNvCxnSpPr>
            <a:cxnSpLocks/>
          </p:cNvCxnSpPr>
          <p:nvPr/>
        </p:nvCxnSpPr>
        <p:spPr>
          <a:xfrm flipV="1">
            <a:off x="8896349" y="3876674"/>
            <a:ext cx="0" cy="2000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92EA3AF-8545-9764-49F4-D23C5F607EDD}"/>
              </a:ext>
            </a:extLst>
          </p:cNvPr>
          <p:cNvCxnSpPr>
            <a:cxnSpLocks/>
          </p:cNvCxnSpPr>
          <p:nvPr/>
        </p:nvCxnSpPr>
        <p:spPr>
          <a:xfrm flipV="1">
            <a:off x="4781549" y="3886199"/>
            <a:ext cx="0" cy="2000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圖: 程序 4">
            <a:extLst>
              <a:ext uri="{FF2B5EF4-FFF2-40B4-BE49-F238E27FC236}">
                <a16:creationId xmlns:a16="http://schemas.microsoft.com/office/drawing/2014/main" id="{C171434D-266F-981B-144D-3535A5D4D682}"/>
              </a:ext>
            </a:extLst>
          </p:cNvPr>
          <p:cNvSpPr/>
          <p:nvPr/>
        </p:nvSpPr>
        <p:spPr>
          <a:xfrm>
            <a:off x="6896099" y="3448049"/>
            <a:ext cx="1190625" cy="400050"/>
          </a:xfrm>
          <a:prstGeom prst="flowChartProcess">
            <a:avLst/>
          </a:prstGeom>
          <a:solidFill>
            <a:srgbClr val="53C2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</a:rPr>
              <a:t>商品新增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17F358-D19E-6823-3A00-DC321AFDCF34}"/>
              </a:ext>
            </a:extLst>
          </p:cNvPr>
          <p:cNvCxnSpPr>
            <a:cxnSpLocks/>
          </p:cNvCxnSpPr>
          <p:nvPr/>
        </p:nvCxnSpPr>
        <p:spPr>
          <a:xfrm flipV="1">
            <a:off x="8886824" y="3248024"/>
            <a:ext cx="0" cy="2000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AF53625A-627B-2B2B-7A01-18B2E0955655}"/>
              </a:ext>
            </a:extLst>
          </p:cNvPr>
          <p:cNvSpPr/>
          <p:nvPr/>
        </p:nvSpPr>
        <p:spPr>
          <a:xfrm>
            <a:off x="6896099" y="4076699"/>
            <a:ext cx="1190625" cy="400050"/>
          </a:xfrm>
          <a:prstGeom prst="flowChartProcess">
            <a:avLst/>
          </a:prstGeom>
          <a:solidFill>
            <a:srgbClr val="53C2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</a:rPr>
              <a:t>新增成功</a:t>
            </a:r>
            <a:endParaRPr lang="zh-TW" dirty="0">
              <a:ea typeface="新細明體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B448EE7-0FE6-E137-C958-C8F659FC55C8}"/>
              </a:ext>
            </a:extLst>
          </p:cNvPr>
          <p:cNvCxnSpPr>
            <a:cxnSpLocks/>
          </p:cNvCxnSpPr>
          <p:nvPr/>
        </p:nvCxnSpPr>
        <p:spPr>
          <a:xfrm flipV="1">
            <a:off x="7467599" y="3848099"/>
            <a:ext cx="0" cy="2000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1E4B9F-C29A-036B-EB86-B000FCCE7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640BAB49-521A-4847-8CD2-806C48DFA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8F1179-1183-4919-9064-D6B26021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6441B39E-9CEC-491F-9A5D-487DED644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3B73AEE9-8CD3-1725-0093-D64644FB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>
                <a:solidFill>
                  <a:schemeClr val="tx1"/>
                </a:solidFill>
              </a:rPr>
              <a:t>前台登入</a:t>
            </a:r>
            <a:endParaRPr lang="zh-TW">
              <a:solidFill>
                <a:srgbClr val="0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572A79-1801-44EB-BDC2-BAEE6B473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D37111-10AC-4926-81AC-9AD3968FD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內容版面配置區 8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15603812-E5D0-35B5-DD4C-E4E78534E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9745" t="14006" r="12957" b="15266"/>
          <a:stretch/>
        </p:blipFill>
        <p:spPr>
          <a:xfrm>
            <a:off x="943013" y="946784"/>
            <a:ext cx="6662467" cy="4811112"/>
          </a:xfrm>
        </p:spPr>
      </p:pic>
    </p:spTree>
    <p:extLst>
      <p:ext uri="{BB962C8B-B14F-4D97-AF65-F5344CB8AC3E}">
        <p14:creationId xmlns:p14="http://schemas.microsoft.com/office/powerpoint/2010/main" val="291422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445309-818F-3844-4FE0-B4460AA25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121BF6FF-2528-72A5-D6E1-36129287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754D31-2BC8-9287-44A9-73919098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B4020096-EE35-61A2-CB99-C109BD4C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AB3FE708-F5CD-69C7-BCA7-8BF93FB8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>
                <a:ea typeface="微軟正黑體"/>
              </a:rPr>
              <a:t>首頁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20EFFC-936E-3D2C-485A-57EB6BDDA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0C8D3E-35BA-12D3-DC7D-A6FAD37BA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文字, 螢幕擷取畫面, 作業系統, 電腦圖示 的圖片&#10;&#10;自動產生的描述">
            <a:extLst>
              <a:ext uri="{FF2B5EF4-FFF2-40B4-BE49-F238E27FC236}">
                <a16:creationId xmlns:a16="http://schemas.microsoft.com/office/drawing/2014/main" id="{0B2B5CCB-A879-6408-975A-98C69F18B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325" y="495300"/>
            <a:ext cx="6558899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8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21</Slides>
  <Notes>0</Notes>
  <HiddenSlides>1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Organic</vt:lpstr>
      <vt:lpstr>Group Buy</vt:lpstr>
      <vt:lpstr>動機與目的</vt:lpstr>
      <vt:lpstr>增改功能</vt:lpstr>
      <vt:lpstr>使用技術</vt:lpstr>
      <vt:lpstr>ER Model</vt:lpstr>
      <vt:lpstr>SitMap</vt:lpstr>
      <vt:lpstr>SitMap</vt:lpstr>
      <vt:lpstr>前台登入</vt:lpstr>
      <vt:lpstr>首頁</vt:lpstr>
      <vt:lpstr>商品介紹</vt:lpstr>
      <vt:lpstr>搜尋</vt:lpstr>
      <vt:lpstr>新增結果</vt:lpstr>
      <vt:lpstr>購物車</vt:lpstr>
      <vt:lpstr>結帳成功</vt:lpstr>
      <vt:lpstr>銷售排行</vt:lpstr>
      <vt:lpstr>修改密碼</vt:lpstr>
      <vt:lpstr>商品新增</vt:lpstr>
      <vt:lpstr>新增結果</vt:lpstr>
      <vt:lpstr>上下架</vt:lpstr>
      <vt:lpstr>End</vt:lpstr>
      <vt:lpstr>首頁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420</cp:revision>
  <dcterms:created xsi:type="dcterms:W3CDTF">2024-01-24T11:30:25Z</dcterms:created>
  <dcterms:modified xsi:type="dcterms:W3CDTF">2024-01-25T21:16:40Z</dcterms:modified>
</cp:coreProperties>
</file>