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9" r:id="rId9"/>
    <p:sldId id="268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4122E-5A4D-47F3-B25F-97E1FE94B4D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BCD62A-4A7B-408F-A9A7-F41306188A63}">
      <dgm:prSet/>
      <dgm:spPr/>
      <dgm:t>
        <a:bodyPr/>
        <a:lstStyle/>
        <a:p>
          <a:r>
            <a:rPr lang="en-US"/>
            <a:t>Shooting victim age is increasing</a:t>
          </a:r>
        </a:p>
      </dgm:t>
    </dgm:pt>
    <dgm:pt modelId="{8A5A07CE-8296-4E57-9E6B-1F825DA5F4CC}" type="parTrans" cxnId="{4B65DEF1-31E1-4B34-B655-AAEB158D03D7}">
      <dgm:prSet/>
      <dgm:spPr/>
      <dgm:t>
        <a:bodyPr/>
        <a:lstStyle/>
        <a:p>
          <a:endParaRPr lang="en-US"/>
        </a:p>
      </dgm:t>
    </dgm:pt>
    <dgm:pt modelId="{3842E0DC-7245-420A-B54F-BAED7A823F27}" type="sibTrans" cxnId="{4B65DEF1-31E1-4B34-B655-AAEB158D03D7}">
      <dgm:prSet/>
      <dgm:spPr/>
      <dgm:t>
        <a:bodyPr/>
        <a:lstStyle/>
        <a:p>
          <a:endParaRPr lang="en-US"/>
        </a:p>
      </dgm:t>
    </dgm:pt>
    <dgm:pt modelId="{EF2C9356-A26A-43D3-B153-F7F01E50498F}">
      <dgm:prSet/>
      <dgm:spPr/>
      <dgm:t>
        <a:bodyPr/>
        <a:lstStyle/>
        <a:p>
          <a:r>
            <a:rPr lang="en-US"/>
            <a:t>Black Americans are much more likely to be subjected to gun violence than any other demographic</a:t>
          </a:r>
        </a:p>
      </dgm:t>
    </dgm:pt>
    <dgm:pt modelId="{66F2ED46-65B0-42E7-8403-3DBC99C97B33}" type="parTrans" cxnId="{7A67352F-6732-4067-AB3E-47AEFB4F5FE4}">
      <dgm:prSet/>
      <dgm:spPr/>
      <dgm:t>
        <a:bodyPr/>
        <a:lstStyle/>
        <a:p>
          <a:endParaRPr lang="en-US"/>
        </a:p>
      </dgm:t>
    </dgm:pt>
    <dgm:pt modelId="{92E5BB6F-BA46-4489-9D71-F8BEA00E5150}" type="sibTrans" cxnId="{7A67352F-6732-4067-AB3E-47AEFB4F5FE4}">
      <dgm:prSet/>
      <dgm:spPr/>
      <dgm:t>
        <a:bodyPr/>
        <a:lstStyle/>
        <a:p>
          <a:endParaRPr lang="en-US"/>
        </a:p>
      </dgm:t>
    </dgm:pt>
    <dgm:pt modelId="{993EC356-6B7F-4290-A8A6-F4DB0D8908B4}">
      <dgm:prSet/>
      <dgm:spPr/>
      <dgm:t>
        <a:bodyPr/>
        <a:lstStyle/>
        <a:p>
          <a:r>
            <a:rPr lang="en-US"/>
            <a:t>Men are much more likely than women to be subjected to gun violence</a:t>
          </a:r>
        </a:p>
      </dgm:t>
    </dgm:pt>
    <dgm:pt modelId="{A248BA98-A8DC-4311-B106-DE2BB457C925}" type="parTrans" cxnId="{BA06F4C4-C0EE-4AAE-BE18-E5ECF51AE4A3}">
      <dgm:prSet/>
      <dgm:spPr/>
      <dgm:t>
        <a:bodyPr/>
        <a:lstStyle/>
        <a:p>
          <a:endParaRPr lang="en-US"/>
        </a:p>
      </dgm:t>
    </dgm:pt>
    <dgm:pt modelId="{2745306D-C2EF-477A-8AD5-7D4EA5BC8A62}" type="sibTrans" cxnId="{BA06F4C4-C0EE-4AAE-BE18-E5ECF51AE4A3}">
      <dgm:prSet/>
      <dgm:spPr/>
      <dgm:t>
        <a:bodyPr/>
        <a:lstStyle/>
        <a:p>
          <a:endParaRPr lang="en-US"/>
        </a:p>
      </dgm:t>
    </dgm:pt>
    <dgm:pt modelId="{6EA23DE1-4B51-419A-86F2-900747C76D52}">
      <dgm:prSet/>
      <dgm:spPr/>
      <dgm:t>
        <a:bodyPr/>
        <a:lstStyle/>
        <a:p>
          <a:r>
            <a:rPr lang="en-US" dirty="0"/>
            <a:t>COVID is probably really bad for gun violence</a:t>
          </a:r>
        </a:p>
      </dgm:t>
    </dgm:pt>
    <dgm:pt modelId="{2458684E-D1D0-420A-A098-26CB45EB030A}" type="parTrans" cxnId="{871195A2-067A-4940-9003-55F21E63208A}">
      <dgm:prSet/>
      <dgm:spPr/>
      <dgm:t>
        <a:bodyPr/>
        <a:lstStyle/>
        <a:p>
          <a:endParaRPr lang="en-US"/>
        </a:p>
      </dgm:t>
    </dgm:pt>
    <dgm:pt modelId="{34F9C22A-B116-43E7-A094-2546F42F4EA4}" type="sibTrans" cxnId="{871195A2-067A-4940-9003-55F21E63208A}">
      <dgm:prSet/>
      <dgm:spPr/>
      <dgm:t>
        <a:bodyPr/>
        <a:lstStyle/>
        <a:p>
          <a:endParaRPr lang="en-US"/>
        </a:p>
      </dgm:t>
    </dgm:pt>
    <dgm:pt modelId="{9B07F3D3-886C-41CA-AA63-2F9F31DDA171}" type="pres">
      <dgm:prSet presAssocID="{6B24122E-5A4D-47F3-B25F-97E1FE94B4D1}" presName="vert0" presStyleCnt="0">
        <dgm:presLayoutVars>
          <dgm:dir/>
          <dgm:animOne val="branch"/>
          <dgm:animLvl val="lvl"/>
        </dgm:presLayoutVars>
      </dgm:prSet>
      <dgm:spPr/>
    </dgm:pt>
    <dgm:pt modelId="{0FDEA348-FC8A-479A-9A72-4D5608653481}" type="pres">
      <dgm:prSet presAssocID="{B3BCD62A-4A7B-408F-A9A7-F41306188A63}" presName="thickLine" presStyleLbl="alignNode1" presStyleIdx="0" presStyleCnt="4"/>
      <dgm:spPr/>
    </dgm:pt>
    <dgm:pt modelId="{DA5F9244-B5C6-4214-A26D-CA65EE105F58}" type="pres">
      <dgm:prSet presAssocID="{B3BCD62A-4A7B-408F-A9A7-F41306188A63}" presName="horz1" presStyleCnt="0"/>
      <dgm:spPr/>
    </dgm:pt>
    <dgm:pt modelId="{2BD3373C-8A4B-4EA0-97A0-E9AA58C9F2B1}" type="pres">
      <dgm:prSet presAssocID="{B3BCD62A-4A7B-408F-A9A7-F41306188A63}" presName="tx1" presStyleLbl="revTx" presStyleIdx="0" presStyleCnt="4"/>
      <dgm:spPr/>
    </dgm:pt>
    <dgm:pt modelId="{A9E2154C-0ECA-4863-8112-3C54E928B4AE}" type="pres">
      <dgm:prSet presAssocID="{B3BCD62A-4A7B-408F-A9A7-F41306188A63}" presName="vert1" presStyleCnt="0"/>
      <dgm:spPr/>
    </dgm:pt>
    <dgm:pt modelId="{39CF5E9E-E21D-42EF-AD7B-6FECA9B29B71}" type="pres">
      <dgm:prSet presAssocID="{EF2C9356-A26A-43D3-B153-F7F01E50498F}" presName="thickLine" presStyleLbl="alignNode1" presStyleIdx="1" presStyleCnt="4"/>
      <dgm:spPr/>
    </dgm:pt>
    <dgm:pt modelId="{6FA72581-D9F8-4C9E-BBF3-6241D6DA8101}" type="pres">
      <dgm:prSet presAssocID="{EF2C9356-A26A-43D3-B153-F7F01E50498F}" presName="horz1" presStyleCnt="0"/>
      <dgm:spPr/>
    </dgm:pt>
    <dgm:pt modelId="{EC0F6696-FC75-4EBA-85D4-18EECF8302A1}" type="pres">
      <dgm:prSet presAssocID="{EF2C9356-A26A-43D3-B153-F7F01E50498F}" presName="tx1" presStyleLbl="revTx" presStyleIdx="1" presStyleCnt="4"/>
      <dgm:spPr/>
    </dgm:pt>
    <dgm:pt modelId="{84F99047-2C25-409C-A685-B6F182EE3D9D}" type="pres">
      <dgm:prSet presAssocID="{EF2C9356-A26A-43D3-B153-F7F01E50498F}" presName="vert1" presStyleCnt="0"/>
      <dgm:spPr/>
    </dgm:pt>
    <dgm:pt modelId="{B941EA73-38BB-4105-9C35-7248269E058F}" type="pres">
      <dgm:prSet presAssocID="{993EC356-6B7F-4290-A8A6-F4DB0D8908B4}" presName="thickLine" presStyleLbl="alignNode1" presStyleIdx="2" presStyleCnt="4"/>
      <dgm:spPr/>
    </dgm:pt>
    <dgm:pt modelId="{53F5E81E-D904-42E9-9706-96BBA2C30C8A}" type="pres">
      <dgm:prSet presAssocID="{993EC356-6B7F-4290-A8A6-F4DB0D8908B4}" presName="horz1" presStyleCnt="0"/>
      <dgm:spPr/>
    </dgm:pt>
    <dgm:pt modelId="{5687BDB2-EAF4-4750-93FD-EBAFD62E907C}" type="pres">
      <dgm:prSet presAssocID="{993EC356-6B7F-4290-A8A6-F4DB0D8908B4}" presName="tx1" presStyleLbl="revTx" presStyleIdx="2" presStyleCnt="4"/>
      <dgm:spPr/>
    </dgm:pt>
    <dgm:pt modelId="{7C36DE61-9EAB-422B-9B4D-3E1E135C28AD}" type="pres">
      <dgm:prSet presAssocID="{993EC356-6B7F-4290-A8A6-F4DB0D8908B4}" presName="vert1" presStyleCnt="0"/>
      <dgm:spPr/>
    </dgm:pt>
    <dgm:pt modelId="{1CAAE390-04BC-4539-9582-CFB99CB1B88C}" type="pres">
      <dgm:prSet presAssocID="{6EA23DE1-4B51-419A-86F2-900747C76D52}" presName="thickLine" presStyleLbl="alignNode1" presStyleIdx="3" presStyleCnt="4"/>
      <dgm:spPr/>
    </dgm:pt>
    <dgm:pt modelId="{67F59A74-B99D-403C-908E-2435C499E567}" type="pres">
      <dgm:prSet presAssocID="{6EA23DE1-4B51-419A-86F2-900747C76D52}" presName="horz1" presStyleCnt="0"/>
      <dgm:spPr/>
    </dgm:pt>
    <dgm:pt modelId="{FAD20A58-EFB2-49C3-A934-855C47DA446C}" type="pres">
      <dgm:prSet presAssocID="{6EA23DE1-4B51-419A-86F2-900747C76D52}" presName="tx1" presStyleLbl="revTx" presStyleIdx="3" presStyleCnt="4"/>
      <dgm:spPr/>
    </dgm:pt>
    <dgm:pt modelId="{C5E3088B-4B94-4B0F-B734-58AFDA6D1C24}" type="pres">
      <dgm:prSet presAssocID="{6EA23DE1-4B51-419A-86F2-900747C76D52}" presName="vert1" presStyleCnt="0"/>
      <dgm:spPr/>
    </dgm:pt>
  </dgm:ptLst>
  <dgm:cxnLst>
    <dgm:cxn modelId="{A20F770E-4F1B-4DD2-8542-345ECD2B839D}" type="presOf" srcId="{EF2C9356-A26A-43D3-B153-F7F01E50498F}" destId="{EC0F6696-FC75-4EBA-85D4-18EECF8302A1}" srcOrd="0" destOrd="0" presId="urn:microsoft.com/office/officeart/2008/layout/LinedList"/>
    <dgm:cxn modelId="{7A67352F-6732-4067-AB3E-47AEFB4F5FE4}" srcId="{6B24122E-5A4D-47F3-B25F-97E1FE94B4D1}" destId="{EF2C9356-A26A-43D3-B153-F7F01E50498F}" srcOrd="1" destOrd="0" parTransId="{66F2ED46-65B0-42E7-8403-3DBC99C97B33}" sibTransId="{92E5BB6F-BA46-4489-9D71-F8BEA00E5150}"/>
    <dgm:cxn modelId="{9F628D60-46E4-4A36-B326-9D085903E678}" type="presOf" srcId="{6EA23DE1-4B51-419A-86F2-900747C76D52}" destId="{FAD20A58-EFB2-49C3-A934-855C47DA446C}" srcOrd="0" destOrd="0" presId="urn:microsoft.com/office/officeart/2008/layout/LinedList"/>
    <dgm:cxn modelId="{5469FB43-01C3-463A-88D2-2D7F574C3622}" type="presOf" srcId="{6B24122E-5A4D-47F3-B25F-97E1FE94B4D1}" destId="{9B07F3D3-886C-41CA-AA63-2F9F31DDA171}" srcOrd="0" destOrd="0" presId="urn:microsoft.com/office/officeart/2008/layout/LinedList"/>
    <dgm:cxn modelId="{871195A2-067A-4940-9003-55F21E63208A}" srcId="{6B24122E-5A4D-47F3-B25F-97E1FE94B4D1}" destId="{6EA23DE1-4B51-419A-86F2-900747C76D52}" srcOrd="3" destOrd="0" parTransId="{2458684E-D1D0-420A-A098-26CB45EB030A}" sibTransId="{34F9C22A-B116-43E7-A094-2546F42F4EA4}"/>
    <dgm:cxn modelId="{71A1FFB9-8ECA-4503-BD3E-D480BA54E5EE}" type="presOf" srcId="{993EC356-6B7F-4290-A8A6-F4DB0D8908B4}" destId="{5687BDB2-EAF4-4750-93FD-EBAFD62E907C}" srcOrd="0" destOrd="0" presId="urn:microsoft.com/office/officeart/2008/layout/LinedList"/>
    <dgm:cxn modelId="{BA06F4C4-C0EE-4AAE-BE18-E5ECF51AE4A3}" srcId="{6B24122E-5A4D-47F3-B25F-97E1FE94B4D1}" destId="{993EC356-6B7F-4290-A8A6-F4DB0D8908B4}" srcOrd="2" destOrd="0" parTransId="{A248BA98-A8DC-4311-B106-DE2BB457C925}" sibTransId="{2745306D-C2EF-477A-8AD5-7D4EA5BC8A62}"/>
    <dgm:cxn modelId="{8CD5F1CF-F7E5-49A6-BDDC-ACD0FAC58D8C}" type="presOf" srcId="{B3BCD62A-4A7B-408F-A9A7-F41306188A63}" destId="{2BD3373C-8A4B-4EA0-97A0-E9AA58C9F2B1}" srcOrd="0" destOrd="0" presId="urn:microsoft.com/office/officeart/2008/layout/LinedList"/>
    <dgm:cxn modelId="{4B65DEF1-31E1-4B34-B655-AAEB158D03D7}" srcId="{6B24122E-5A4D-47F3-B25F-97E1FE94B4D1}" destId="{B3BCD62A-4A7B-408F-A9A7-F41306188A63}" srcOrd="0" destOrd="0" parTransId="{8A5A07CE-8296-4E57-9E6B-1F825DA5F4CC}" sibTransId="{3842E0DC-7245-420A-B54F-BAED7A823F27}"/>
    <dgm:cxn modelId="{5A054430-AD84-4695-9777-B657C8AB20B1}" type="presParOf" srcId="{9B07F3D3-886C-41CA-AA63-2F9F31DDA171}" destId="{0FDEA348-FC8A-479A-9A72-4D5608653481}" srcOrd="0" destOrd="0" presId="urn:microsoft.com/office/officeart/2008/layout/LinedList"/>
    <dgm:cxn modelId="{1A14851D-326F-441E-B605-A8372AA5E9F8}" type="presParOf" srcId="{9B07F3D3-886C-41CA-AA63-2F9F31DDA171}" destId="{DA5F9244-B5C6-4214-A26D-CA65EE105F58}" srcOrd="1" destOrd="0" presId="urn:microsoft.com/office/officeart/2008/layout/LinedList"/>
    <dgm:cxn modelId="{B32F4617-854D-47E7-B588-71760B771583}" type="presParOf" srcId="{DA5F9244-B5C6-4214-A26D-CA65EE105F58}" destId="{2BD3373C-8A4B-4EA0-97A0-E9AA58C9F2B1}" srcOrd="0" destOrd="0" presId="urn:microsoft.com/office/officeart/2008/layout/LinedList"/>
    <dgm:cxn modelId="{E5CF8250-A79C-4AC4-BDA0-2C8082119D85}" type="presParOf" srcId="{DA5F9244-B5C6-4214-A26D-CA65EE105F58}" destId="{A9E2154C-0ECA-4863-8112-3C54E928B4AE}" srcOrd="1" destOrd="0" presId="urn:microsoft.com/office/officeart/2008/layout/LinedList"/>
    <dgm:cxn modelId="{F64B21E6-8494-4D6A-92E4-8918E8FA4367}" type="presParOf" srcId="{9B07F3D3-886C-41CA-AA63-2F9F31DDA171}" destId="{39CF5E9E-E21D-42EF-AD7B-6FECA9B29B71}" srcOrd="2" destOrd="0" presId="urn:microsoft.com/office/officeart/2008/layout/LinedList"/>
    <dgm:cxn modelId="{F2057D6E-2D8D-4E20-82EE-00E80732C3EF}" type="presParOf" srcId="{9B07F3D3-886C-41CA-AA63-2F9F31DDA171}" destId="{6FA72581-D9F8-4C9E-BBF3-6241D6DA8101}" srcOrd="3" destOrd="0" presId="urn:microsoft.com/office/officeart/2008/layout/LinedList"/>
    <dgm:cxn modelId="{CAA9B48F-40E4-41DD-B920-C8F35E8D3E78}" type="presParOf" srcId="{6FA72581-D9F8-4C9E-BBF3-6241D6DA8101}" destId="{EC0F6696-FC75-4EBA-85D4-18EECF8302A1}" srcOrd="0" destOrd="0" presId="urn:microsoft.com/office/officeart/2008/layout/LinedList"/>
    <dgm:cxn modelId="{751D5572-DEB6-49DF-AA7D-BF3FE56A27A6}" type="presParOf" srcId="{6FA72581-D9F8-4C9E-BBF3-6241D6DA8101}" destId="{84F99047-2C25-409C-A685-B6F182EE3D9D}" srcOrd="1" destOrd="0" presId="urn:microsoft.com/office/officeart/2008/layout/LinedList"/>
    <dgm:cxn modelId="{422C558B-02A6-4CEA-A9DA-BF75B57D6A15}" type="presParOf" srcId="{9B07F3D3-886C-41CA-AA63-2F9F31DDA171}" destId="{B941EA73-38BB-4105-9C35-7248269E058F}" srcOrd="4" destOrd="0" presId="urn:microsoft.com/office/officeart/2008/layout/LinedList"/>
    <dgm:cxn modelId="{11F0EB1E-7049-4742-9D85-B26ADF79ED0D}" type="presParOf" srcId="{9B07F3D3-886C-41CA-AA63-2F9F31DDA171}" destId="{53F5E81E-D904-42E9-9706-96BBA2C30C8A}" srcOrd="5" destOrd="0" presId="urn:microsoft.com/office/officeart/2008/layout/LinedList"/>
    <dgm:cxn modelId="{1C2B7787-585C-4874-88C0-F7388B9930CE}" type="presParOf" srcId="{53F5E81E-D904-42E9-9706-96BBA2C30C8A}" destId="{5687BDB2-EAF4-4750-93FD-EBAFD62E907C}" srcOrd="0" destOrd="0" presId="urn:microsoft.com/office/officeart/2008/layout/LinedList"/>
    <dgm:cxn modelId="{D036B5C2-8D53-427F-BB88-18A465860638}" type="presParOf" srcId="{53F5E81E-D904-42E9-9706-96BBA2C30C8A}" destId="{7C36DE61-9EAB-422B-9B4D-3E1E135C28AD}" srcOrd="1" destOrd="0" presId="urn:microsoft.com/office/officeart/2008/layout/LinedList"/>
    <dgm:cxn modelId="{C6041F75-E3BE-4BDB-B909-F61CE716C833}" type="presParOf" srcId="{9B07F3D3-886C-41CA-AA63-2F9F31DDA171}" destId="{1CAAE390-04BC-4539-9582-CFB99CB1B88C}" srcOrd="6" destOrd="0" presId="urn:microsoft.com/office/officeart/2008/layout/LinedList"/>
    <dgm:cxn modelId="{BC39304D-A1FF-4925-A265-0F63A3B45E7A}" type="presParOf" srcId="{9B07F3D3-886C-41CA-AA63-2F9F31DDA171}" destId="{67F59A74-B99D-403C-908E-2435C499E567}" srcOrd="7" destOrd="0" presId="urn:microsoft.com/office/officeart/2008/layout/LinedList"/>
    <dgm:cxn modelId="{961D2421-9C4E-4C34-B888-8341E5649BD5}" type="presParOf" srcId="{67F59A74-B99D-403C-908E-2435C499E567}" destId="{FAD20A58-EFB2-49C3-A934-855C47DA446C}" srcOrd="0" destOrd="0" presId="urn:microsoft.com/office/officeart/2008/layout/LinedList"/>
    <dgm:cxn modelId="{E98E5172-44A1-4D22-B182-CC8239349814}" type="presParOf" srcId="{67F59A74-B99D-403C-908E-2435C499E567}" destId="{C5E3088B-4B94-4B0F-B734-58AFDA6D1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EA348-FC8A-479A-9A72-4D5608653481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3373C-8A4B-4EA0-97A0-E9AA58C9F2B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Shooting victim age is increasing</a:t>
          </a:r>
        </a:p>
      </dsp:txBody>
      <dsp:txXfrm>
        <a:off x="0" y="0"/>
        <a:ext cx="6492875" cy="1276350"/>
      </dsp:txXfrm>
    </dsp:sp>
    <dsp:sp modelId="{39CF5E9E-E21D-42EF-AD7B-6FECA9B29B7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F6696-FC75-4EBA-85D4-18EECF8302A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Black Americans are much more likely to be subjected to gun violence than any other demographic</a:t>
          </a:r>
        </a:p>
      </dsp:txBody>
      <dsp:txXfrm>
        <a:off x="0" y="1276350"/>
        <a:ext cx="6492875" cy="1276350"/>
      </dsp:txXfrm>
    </dsp:sp>
    <dsp:sp modelId="{B941EA73-38BB-4105-9C35-7248269E058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7BDB2-EAF4-4750-93FD-EBAFD62E907C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Men are much more likely than women to be subjected to gun violence</a:t>
          </a:r>
        </a:p>
      </dsp:txBody>
      <dsp:txXfrm>
        <a:off x="0" y="2552700"/>
        <a:ext cx="6492875" cy="1276350"/>
      </dsp:txXfrm>
    </dsp:sp>
    <dsp:sp modelId="{1CAAE390-04BC-4539-9582-CFB99CB1B88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0A58-EFB2-49C3-A934-855C47DA446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COVID is probably really bad for gun violence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605-6D35-472D-B508-C0B54094A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B29F-011D-46C4-9F1A-93C20A067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081B-2AF8-4C8F-BB56-6502DEA1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EED3-2850-44E3-AB40-202419E0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B9DE-F20C-4D36-8123-1677AE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6B49-3B77-4F9F-BCF9-CF89C03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637A2-299D-4284-9092-D67D2F18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6216-EB50-4C05-AE49-D63F1F69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144-25E9-4DB5-8B10-49BD55A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1901-DE2A-4C39-9D79-E1FA9925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FE992-F2EC-4A1E-81A6-BD15E3D32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AF57B-F6B8-402A-AC55-AA08DD44B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2632-CC3F-4402-9BEB-B76DD6D3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5E54-1804-4BA1-9D43-199C4F7F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F0C7-FE16-40C5-B4B5-7385BF4C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0519-AC91-48C9-8850-2DE58B5A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F8AD-1569-4DDB-9039-1E802911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92BE-F8F4-409A-AEAC-F834242E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0072-7C44-4966-90F0-DA8CE126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D2BC-CA3F-4481-9552-5B523DF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2D9B-6CC7-4FA8-8180-231B143B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B1AC-33A3-4F06-8702-2EC407FA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935D-F9C1-4179-A43C-88401DD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69C1-4D1D-4A8B-B912-038D1A8C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C20A-4287-4249-A27C-E5FDDC7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925B-F162-4882-820E-E55BFD5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803C-3D36-4156-B759-683A785BF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A1917-C8DA-43B6-9E19-C5BC9D13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DC9A-CA57-42DA-AF5E-EB144263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57A3-C480-49C3-82B2-6DE1F068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8BE4-CF96-488A-974E-F17E7D53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72EA-1683-495A-B5BA-2FF1AAA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1FC3-F3DD-457A-9DE0-30090E74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F2FD0-9A39-4682-AE37-A361B5CB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479B0-148A-4E1D-A040-215C72A9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C7BB4-3285-45DC-AE3F-37CDEB860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1C9E1-45F9-4FC8-B0EC-422D6499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CE72A-8CCE-48CB-BBD4-445B3E95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61C4D-3925-415C-917B-7FEF6A7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C6AE-33B8-432F-821F-D094DA74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B42C1-7478-4542-818B-C1B7FAD2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32407-3F61-4350-88D8-BDAA2886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98C82-799F-4A9E-AC8F-5912B018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F98E8-E322-4305-AB2B-98F5F877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B2820-2A63-43F3-A05A-DA0F450D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3FD86-87AC-4CEE-9CF7-542326A9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8C5E-5038-4E70-92FD-D38E1AF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2DD3-B317-41EA-ACAD-08B158A6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5526C-0BE1-4FEB-B292-3BAB0C22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71A35-60CE-4DC7-828D-D4AEA21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237B-CAAF-4B01-95C6-034C955A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97A2-066D-4FC5-90AD-D1D8882C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550F-6AC2-4634-A442-07D69043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58819-5C64-41AD-99A4-1AE95F528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2AF8-83B8-46D9-B7D6-F51C5F18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BD2C2-62A5-4E52-AA67-EB67E7D7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913B-281C-4EF3-A759-C4FF7BE0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F646-3563-430F-A9EF-A9C85E19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1CDE9-E6C5-4048-83EF-380C667D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35E4D-4EBC-43F4-AE9F-FE4B3F81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5B3F-3FD2-47BA-867A-B97FCC1D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0BCB-F150-4CE3-BA3F-7A20F967D0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B932-53DB-40BB-B64C-4A5B33145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60C1-E554-4CF1-898D-92F0615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8F60-B06D-403F-8C18-93808EA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story/news/2013/06/28/bloomberg-police-minorities-stops/2474261/" TargetMode="External"/><Relationship Id="rId2" Type="http://schemas.openxmlformats.org/officeDocument/2006/relationships/hyperlink" Target="https://catalog.data.gov/dataset/nypd-shooting-incident-data-historic/resource/c564b578-fd8a-4005-8365-34150d306cc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7146-BA96-4DB3-A549-12896820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DTSA-5301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CEA1-E655-41A6-AB0B-65D8289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shooting victim demographics change over time?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ADAB3-56F5-49A4-BC81-0A2C7130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by Age, 65++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868E755-7659-4535-A6F0-322CD0BA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92" y="2427542"/>
            <a:ext cx="7979525" cy="36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2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3DC60C-A946-4DFD-92E2-DF6A49BE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9ACC7E3-EA5E-458D-AD99-6D626F86D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18794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15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204F5-6744-4225-B0B1-FD4EC3B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Error Sources and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698B-75A4-4A87-8E4F-CB8CD1212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Data inputted by NYPD, a historically racist organization</a:t>
            </a:r>
          </a:p>
          <a:p>
            <a:pPr lvl="1"/>
            <a:r>
              <a:rPr lang="en-US" dirty="0"/>
              <a:t>Stop and Frisk has been in effect since 2003</a:t>
            </a:r>
          </a:p>
          <a:p>
            <a:pPr lvl="1"/>
            <a:r>
              <a:rPr lang="en-US" dirty="0"/>
              <a:t>Bloomberg said, “</a:t>
            </a:r>
            <a:r>
              <a:rPr lang="en-US" b="0" i="0">
                <a:effectLst/>
              </a:rPr>
              <a:t>I think we disproportionately stop whites too much and minorities too little.”</a:t>
            </a:r>
          </a:p>
          <a:p>
            <a:r>
              <a:rPr lang="en-US" sz="2400"/>
              <a:t>Data do not record incidents of police violence, which disproportionately affects minorities</a:t>
            </a:r>
          </a:p>
          <a:p>
            <a:r>
              <a:rPr lang="en-US" sz="2400"/>
              <a:t>Models may not be accurate representations of reality due to quarantine</a:t>
            </a:r>
          </a:p>
        </p:txBody>
      </p:sp>
    </p:spTree>
    <p:extLst>
      <p:ext uri="{BB962C8B-B14F-4D97-AF65-F5344CB8AC3E}">
        <p14:creationId xmlns:p14="http://schemas.microsoft.com/office/powerpoint/2010/main" val="387888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004E-B547-4C45-A54A-7372A6C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F2D7-748A-4380-BC35-1B82E724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Bib:</a:t>
            </a:r>
          </a:p>
          <a:p>
            <a:pPr lvl="1"/>
            <a:r>
              <a:rPr lang="en-US" dirty="0">
                <a:hlinkClick r:id="rId2"/>
              </a:rPr>
              <a:t>Data Source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r>
              <a:rPr lang="en-US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"Bloomberg: police stop minorities 'too little'"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USA Today. Associated Press. June 28, 2013. Retrieved February 11, 2020.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GitHub:</a:t>
            </a:r>
          </a:p>
          <a:p>
            <a:pPr lvl="1"/>
            <a:r>
              <a:rPr lang="en-US" dirty="0"/>
              <a:t>https://github.com/firstrider55/NYPD_Shooting_Project</a:t>
            </a:r>
          </a:p>
        </p:txBody>
      </p:sp>
    </p:spTree>
    <p:extLst>
      <p:ext uri="{BB962C8B-B14F-4D97-AF65-F5344CB8AC3E}">
        <p14:creationId xmlns:p14="http://schemas.microsoft.com/office/powerpoint/2010/main" val="346698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7A8FF7-9666-4356-A84B-183FDAE8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3E202-28D8-4658-9488-CEEEC82F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Data Source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2E48B061-5F88-462F-86B4-1F153B51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8" r="12665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0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E3410-64DB-457E-B1A4-55C4D748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Shootings by Victim Age Group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08F7AD3-AB1C-4B4F-A18E-FE501D04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41134"/>
            <a:ext cx="5455917" cy="33690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0E0E6EF-89ED-44F8-AB28-6441E2A2D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16" y="2741134"/>
            <a:ext cx="5455917" cy="3369005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86A7AE61-F406-47B2-BE1D-43081DCA6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5100" y="38100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E576D-87C9-4A6C-A681-C03FEC6C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Shootings by Victim Race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D5908AF-A15A-43BA-A8D2-6503825A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41134"/>
            <a:ext cx="5455917" cy="33690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05BC3A0-D5C4-4F97-B92F-D14449D28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41134"/>
            <a:ext cx="5455917" cy="33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594DF-A01D-48DE-B3FC-38F6DD88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Shootings by Victim Sex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983E06D-E50C-40FF-8821-8C3721E4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41134"/>
            <a:ext cx="5455917" cy="33690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5E7050-A75B-404F-B67C-5465F705D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41134"/>
            <a:ext cx="5455917" cy="33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0FB5A-5680-4597-B7DC-368E8C2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by Age,  18--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405FAEC-1202-48C8-BC9E-CF6924BE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16" y="2427541"/>
            <a:ext cx="765346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9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BC09D-61D8-4F13-9F3A-7E7AF14F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by Age, 18-24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F0E366F-DEFE-4EB6-ABF2-6DBC655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34" y="2427541"/>
            <a:ext cx="78006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6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BD92C-A527-4121-94F6-F569263C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by Age, 25-44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58B750-9755-4634-8B0C-4749A163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99" y="2427541"/>
            <a:ext cx="79347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7CD55-BBAA-4572-B92C-5A71B23B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by Age, 45-64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E8ADC6-D155-4372-9F51-AF55064D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56" y="2427541"/>
            <a:ext cx="741198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5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209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DTSA-5301 Final Project Presentation</vt:lpstr>
      <vt:lpstr>Data Source</vt:lpstr>
      <vt:lpstr>Shootings by Victim Age Group</vt:lpstr>
      <vt:lpstr>Shootings by Victim Race</vt:lpstr>
      <vt:lpstr>Shootings by Victim Sex</vt:lpstr>
      <vt:lpstr>Models by Age,  18--</vt:lpstr>
      <vt:lpstr>Models by Age, 18-24</vt:lpstr>
      <vt:lpstr>Models by Age, 25-44</vt:lpstr>
      <vt:lpstr>Models by Age, 45-64</vt:lpstr>
      <vt:lpstr>Models by Age, 65++</vt:lpstr>
      <vt:lpstr>Conclusions</vt:lpstr>
      <vt:lpstr>Error Sources and Biases</vt:lpstr>
      <vt:lpstr>Bibliography and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DTSA-5301 Final Project Presentation</dc:title>
  <dc:creator>Ethan Tucker</dc:creator>
  <cp:lastModifiedBy>Ethan Tucker</cp:lastModifiedBy>
  <cp:revision>3</cp:revision>
  <dcterms:created xsi:type="dcterms:W3CDTF">2022-03-01T13:24:01Z</dcterms:created>
  <dcterms:modified xsi:type="dcterms:W3CDTF">2022-03-01T16:20:14Z</dcterms:modified>
</cp:coreProperties>
</file>