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20AA8-653D-4AA4-861E-9AD3BE59E92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A4FCF17-9EC8-49D6-908E-47B6773CDDB4}">
      <dgm:prSet/>
      <dgm:spPr/>
      <dgm:t>
        <a:bodyPr/>
        <a:lstStyle/>
        <a:p>
          <a:r>
            <a:rPr lang="en-US"/>
            <a:t>The data on applications versus apply start clicks is faulty but based on what was available approximately 48% of application starts resulted in a completed application. The size of the contract value had a small correlation with application completions.</a:t>
          </a:r>
        </a:p>
      </dgm:t>
    </dgm:pt>
    <dgm:pt modelId="{A98E87E6-669A-4327-B8AD-279B2E696FB5}" type="parTrans" cxnId="{D86114A8-5697-4328-9FF2-3D58394DDEE9}">
      <dgm:prSet/>
      <dgm:spPr/>
      <dgm:t>
        <a:bodyPr/>
        <a:lstStyle/>
        <a:p>
          <a:endParaRPr lang="en-US"/>
        </a:p>
      </dgm:t>
    </dgm:pt>
    <dgm:pt modelId="{B62B3C68-C456-4DBE-AB87-6AC3F873D308}" type="sibTrans" cxnId="{D86114A8-5697-4328-9FF2-3D58394DDEE9}">
      <dgm:prSet/>
      <dgm:spPr/>
      <dgm:t>
        <a:bodyPr/>
        <a:lstStyle/>
        <a:p>
          <a:endParaRPr lang="en-US"/>
        </a:p>
      </dgm:t>
    </dgm:pt>
    <dgm:pt modelId="{FFDF1552-BE57-460A-9D8D-7FA964041C15}">
      <dgm:prSet/>
      <dgm:spPr/>
      <dgm:t>
        <a:bodyPr/>
        <a:lstStyle/>
        <a:p>
          <a:r>
            <a:rPr lang="en-US"/>
            <a:t>The remaining metric, the click_marketplace_value ratio to the local median, didn’t seem to have any useful relationship to performance of the chosen variables.</a:t>
          </a:r>
        </a:p>
      </dgm:t>
    </dgm:pt>
    <dgm:pt modelId="{F3931FCD-A9CA-49CC-9996-3DCB0AAF5AD2}" type="parTrans" cxnId="{3F269690-9A53-409B-B2DF-4FAC6CCF1A4D}">
      <dgm:prSet/>
      <dgm:spPr/>
      <dgm:t>
        <a:bodyPr/>
        <a:lstStyle/>
        <a:p>
          <a:endParaRPr lang="en-US"/>
        </a:p>
      </dgm:t>
    </dgm:pt>
    <dgm:pt modelId="{D7A81504-AA09-49C9-A980-362B11F51CB6}" type="sibTrans" cxnId="{3F269690-9A53-409B-B2DF-4FAC6CCF1A4D}">
      <dgm:prSet/>
      <dgm:spPr/>
      <dgm:t>
        <a:bodyPr/>
        <a:lstStyle/>
        <a:p>
          <a:endParaRPr lang="en-US"/>
        </a:p>
      </dgm:t>
    </dgm:pt>
    <dgm:pt modelId="{1BEF45DF-186E-423C-8931-5E588B3B139A}" type="pres">
      <dgm:prSet presAssocID="{57120AA8-653D-4AA4-861E-9AD3BE59E92B}" presName="vert0" presStyleCnt="0">
        <dgm:presLayoutVars>
          <dgm:dir/>
          <dgm:animOne val="branch"/>
          <dgm:animLvl val="lvl"/>
        </dgm:presLayoutVars>
      </dgm:prSet>
      <dgm:spPr/>
    </dgm:pt>
    <dgm:pt modelId="{2C03E3F9-3020-4EB9-BDCB-F733B56C6C7E}" type="pres">
      <dgm:prSet presAssocID="{BA4FCF17-9EC8-49D6-908E-47B6773CDDB4}" presName="thickLine" presStyleLbl="alignNode1" presStyleIdx="0" presStyleCnt="2"/>
      <dgm:spPr/>
    </dgm:pt>
    <dgm:pt modelId="{FBC8179D-DE37-4954-80D9-E53A4DEA7E6B}" type="pres">
      <dgm:prSet presAssocID="{BA4FCF17-9EC8-49D6-908E-47B6773CDDB4}" presName="horz1" presStyleCnt="0"/>
      <dgm:spPr/>
    </dgm:pt>
    <dgm:pt modelId="{1D8C4A8F-DE16-4617-9BB9-F878EB52C291}" type="pres">
      <dgm:prSet presAssocID="{BA4FCF17-9EC8-49D6-908E-47B6773CDDB4}" presName="tx1" presStyleLbl="revTx" presStyleIdx="0" presStyleCnt="2"/>
      <dgm:spPr/>
    </dgm:pt>
    <dgm:pt modelId="{594E5D37-2961-4065-B07E-49BBA1020BED}" type="pres">
      <dgm:prSet presAssocID="{BA4FCF17-9EC8-49D6-908E-47B6773CDDB4}" presName="vert1" presStyleCnt="0"/>
      <dgm:spPr/>
    </dgm:pt>
    <dgm:pt modelId="{DA893790-FF5D-42D0-9B53-8B26E0F7CB96}" type="pres">
      <dgm:prSet presAssocID="{FFDF1552-BE57-460A-9D8D-7FA964041C15}" presName="thickLine" presStyleLbl="alignNode1" presStyleIdx="1" presStyleCnt="2"/>
      <dgm:spPr/>
    </dgm:pt>
    <dgm:pt modelId="{4A5B36C6-AA56-445D-9F77-4B5D24EF3A28}" type="pres">
      <dgm:prSet presAssocID="{FFDF1552-BE57-460A-9D8D-7FA964041C15}" presName="horz1" presStyleCnt="0"/>
      <dgm:spPr/>
    </dgm:pt>
    <dgm:pt modelId="{4DBA3300-624D-498F-B0DB-DFE97CBF9932}" type="pres">
      <dgm:prSet presAssocID="{FFDF1552-BE57-460A-9D8D-7FA964041C15}" presName="tx1" presStyleLbl="revTx" presStyleIdx="1" presStyleCnt="2"/>
      <dgm:spPr/>
    </dgm:pt>
    <dgm:pt modelId="{6E71BD42-4A60-48BA-BB5A-EC14B0AD3DC9}" type="pres">
      <dgm:prSet presAssocID="{FFDF1552-BE57-460A-9D8D-7FA964041C15}" presName="vert1" presStyleCnt="0"/>
      <dgm:spPr/>
    </dgm:pt>
  </dgm:ptLst>
  <dgm:cxnLst>
    <dgm:cxn modelId="{AACCC627-84E1-42A6-8190-8FF6DCF6AC5A}" type="presOf" srcId="{FFDF1552-BE57-460A-9D8D-7FA964041C15}" destId="{4DBA3300-624D-498F-B0DB-DFE97CBF9932}" srcOrd="0" destOrd="0" presId="urn:microsoft.com/office/officeart/2008/layout/LinedList"/>
    <dgm:cxn modelId="{6C58B144-A49E-48D0-86B7-FF3A0A271093}" type="presOf" srcId="{BA4FCF17-9EC8-49D6-908E-47B6773CDDB4}" destId="{1D8C4A8F-DE16-4617-9BB9-F878EB52C291}" srcOrd="0" destOrd="0" presId="urn:microsoft.com/office/officeart/2008/layout/LinedList"/>
    <dgm:cxn modelId="{3F269690-9A53-409B-B2DF-4FAC6CCF1A4D}" srcId="{57120AA8-653D-4AA4-861E-9AD3BE59E92B}" destId="{FFDF1552-BE57-460A-9D8D-7FA964041C15}" srcOrd="1" destOrd="0" parTransId="{F3931FCD-A9CA-49CC-9996-3DCB0AAF5AD2}" sibTransId="{D7A81504-AA09-49C9-A980-362B11F51CB6}"/>
    <dgm:cxn modelId="{D86114A8-5697-4328-9FF2-3D58394DDEE9}" srcId="{57120AA8-653D-4AA4-861E-9AD3BE59E92B}" destId="{BA4FCF17-9EC8-49D6-908E-47B6773CDDB4}" srcOrd="0" destOrd="0" parTransId="{A98E87E6-669A-4327-B8AD-279B2E696FB5}" sibTransId="{B62B3C68-C456-4DBE-AB87-6AC3F873D308}"/>
    <dgm:cxn modelId="{0F5BA1B4-4F2A-44BD-A31C-7E106BC3B0D7}" type="presOf" srcId="{57120AA8-653D-4AA4-861E-9AD3BE59E92B}" destId="{1BEF45DF-186E-423C-8931-5E588B3B139A}" srcOrd="0" destOrd="0" presId="urn:microsoft.com/office/officeart/2008/layout/LinedList"/>
    <dgm:cxn modelId="{B4135AA0-E377-4810-991F-9BC04B848FBD}" type="presParOf" srcId="{1BEF45DF-186E-423C-8931-5E588B3B139A}" destId="{2C03E3F9-3020-4EB9-BDCB-F733B56C6C7E}" srcOrd="0" destOrd="0" presId="urn:microsoft.com/office/officeart/2008/layout/LinedList"/>
    <dgm:cxn modelId="{0F788E3B-2C6F-48D2-8B60-54FC583A8C89}" type="presParOf" srcId="{1BEF45DF-186E-423C-8931-5E588B3B139A}" destId="{FBC8179D-DE37-4954-80D9-E53A4DEA7E6B}" srcOrd="1" destOrd="0" presId="urn:microsoft.com/office/officeart/2008/layout/LinedList"/>
    <dgm:cxn modelId="{8C56135C-04B5-45E2-87A3-1FAEBE8EAF4A}" type="presParOf" srcId="{FBC8179D-DE37-4954-80D9-E53A4DEA7E6B}" destId="{1D8C4A8F-DE16-4617-9BB9-F878EB52C291}" srcOrd="0" destOrd="0" presId="urn:microsoft.com/office/officeart/2008/layout/LinedList"/>
    <dgm:cxn modelId="{AA921F7F-E6F8-4A3D-92B6-0E03ECD89BA1}" type="presParOf" srcId="{FBC8179D-DE37-4954-80D9-E53A4DEA7E6B}" destId="{594E5D37-2961-4065-B07E-49BBA1020BED}" srcOrd="1" destOrd="0" presId="urn:microsoft.com/office/officeart/2008/layout/LinedList"/>
    <dgm:cxn modelId="{84827418-0341-4FE6-9134-9C1F83A2F8A0}" type="presParOf" srcId="{1BEF45DF-186E-423C-8931-5E588B3B139A}" destId="{DA893790-FF5D-42D0-9B53-8B26E0F7CB96}" srcOrd="2" destOrd="0" presId="urn:microsoft.com/office/officeart/2008/layout/LinedList"/>
    <dgm:cxn modelId="{5A415B65-19AB-41EF-817B-378A66E1E0D9}" type="presParOf" srcId="{1BEF45DF-186E-423C-8931-5E588B3B139A}" destId="{4A5B36C6-AA56-445D-9F77-4B5D24EF3A28}" srcOrd="3" destOrd="0" presId="urn:microsoft.com/office/officeart/2008/layout/LinedList"/>
    <dgm:cxn modelId="{E5C8FD29-BCC0-4C66-8F59-178487511F4B}" type="presParOf" srcId="{4A5B36C6-AA56-445D-9F77-4B5D24EF3A28}" destId="{4DBA3300-624D-498F-B0DB-DFE97CBF9932}" srcOrd="0" destOrd="0" presId="urn:microsoft.com/office/officeart/2008/layout/LinedList"/>
    <dgm:cxn modelId="{ABA6CF18-22A1-43E9-8FCF-9898ACEDF598}" type="presParOf" srcId="{4A5B36C6-AA56-445D-9F77-4B5D24EF3A28}" destId="{6E71BD42-4A60-48BA-BB5A-EC14B0AD3D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3E3F9-3020-4EB9-BDCB-F733B56C6C7E}">
      <dsp:nvSpPr>
        <dsp:cNvPr id="0" name=""/>
        <dsp:cNvSpPr/>
      </dsp:nvSpPr>
      <dsp:spPr>
        <a:xfrm>
          <a:off x="0" y="0"/>
          <a:ext cx="51023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C4A8F-DE16-4617-9BB9-F878EB52C291}">
      <dsp:nvSpPr>
        <dsp:cNvPr id="0" name=""/>
        <dsp:cNvSpPr/>
      </dsp:nvSpPr>
      <dsp:spPr>
        <a:xfrm>
          <a:off x="0" y="0"/>
          <a:ext cx="5102351" cy="189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data on applications versus apply start clicks is faulty but based on what was available approximately 48% of application starts resulted in a completed application. The size of the contract value had a small correlation with application completions.</a:t>
          </a:r>
        </a:p>
      </dsp:txBody>
      <dsp:txXfrm>
        <a:off x="0" y="0"/>
        <a:ext cx="5102351" cy="1892709"/>
      </dsp:txXfrm>
    </dsp:sp>
    <dsp:sp modelId="{DA893790-FF5D-42D0-9B53-8B26E0F7CB96}">
      <dsp:nvSpPr>
        <dsp:cNvPr id="0" name=""/>
        <dsp:cNvSpPr/>
      </dsp:nvSpPr>
      <dsp:spPr>
        <a:xfrm>
          <a:off x="0" y="1892709"/>
          <a:ext cx="51023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A3300-624D-498F-B0DB-DFE97CBF9932}">
      <dsp:nvSpPr>
        <dsp:cNvPr id="0" name=""/>
        <dsp:cNvSpPr/>
      </dsp:nvSpPr>
      <dsp:spPr>
        <a:xfrm>
          <a:off x="0" y="1892709"/>
          <a:ext cx="5102351" cy="189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remaining metric, the click_marketplace_value ratio to the local median, didn’t seem to have any useful relationship to performance of the chosen variables.</a:t>
          </a:r>
        </a:p>
      </dsp:txBody>
      <dsp:txXfrm>
        <a:off x="0" y="1892709"/>
        <a:ext cx="5102351" cy="18927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F56B-07DE-40D7-9283-63922CC15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D31C91-B5A6-4E60-9B9A-488C9A333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C97D6-9A71-41CA-96EA-90905044FC96}"/>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5" name="Footer Placeholder 4">
            <a:extLst>
              <a:ext uri="{FF2B5EF4-FFF2-40B4-BE49-F238E27FC236}">
                <a16:creationId xmlns:a16="http://schemas.microsoft.com/office/drawing/2014/main" id="{C774CA06-F795-4377-8F75-365A7BFA0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9BDF6-D22E-4159-A31F-A55B07E3C8D9}"/>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206038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BC37-FF4D-4FCE-82CB-2946F38FA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23C7A6-AB4F-4684-A98A-56E48E336D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79B0E-AC1A-4A0F-8C8D-179E7D33A91E}"/>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5" name="Footer Placeholder 4">
            <a:extLst>
              <a:ext uri="{FF2B5EF4-FFF2-40B4-BE49-F238E27FC236}">
                <a16:creationId xmlns:a16="http://schemas.microsoft.com/office/drawing/2014/main" id="{1E3489F5-C7E2-4C4A-96ED-0A0D869D3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7F27D-243D-4B13-BB44-907D757F7805}"/>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409903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2AB34-36D2-44AC-BDF8-3DDF756E1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2B5EA-8B3F-4DCC-A85B-7CC333D75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3F596-83A7-4DF6-8A60-B73C2D850AE8}"/>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5" name="Footer Placeholder 4">
            <a:extLst>
              <a:ext uri="{FF2B5EF4-FFF2-40B4-BE49-F238E27FC236}">
                <a16:creationId xmlns:a16="http://schemas.microsoft.com/office/drawing/2014/main" id="{B66E7C7F-B96C-40E9-8792-651AB39CC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02D11-C011-438F-901E-0E4283B104FD}"/>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11740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6ADB-C9EB-42DC-8B16-A8A252A1A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43D23-01B4-4313-A008-9EEB31E8B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0DEF9-7D2F-462B-8659-A5651DD0D312}"/>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5" name="Footer Placeholder 4">
            <a:extLst>
              <a:ext uri="{FF2B5EF4-FFF2-40B4-BE49-F238E27FC236}">
                <a16:creationId xmlns:a16="http://schemas.microsoft.com/office/drawing/2014/main" id="{4C2DB623-FF4C-47F9-9BB7-3C3EEE41C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79EE7-32EF-414B-8642-3EEB295C4DF5}"/>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379345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052F-B839-4EB5-AA6E-84F09C984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DE9406-05B9-48E7-A6E6-49F9A1EC8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B30B4-ED06-403C-88EA-5C5A866F3CD7}"/>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5" name="Footer Placeholder 4">
            <a:extLst>
              <a:ext uri="{FF2B5EF4-FFF2-40B4-BE49-F238E27FC236}">
                <a16:creationId xmlns:a16="http://schemas.microsoft.com/office/drawing/2014/main" id="{93FA9127-AFAC-490B-ACA6-72045DEAC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CD972-F414-4153-B7A2-3A5582AE1411}"/>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328405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1C56-5ED5-4422-8839-F4C1107AF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88618-F769-49DF-8F7D-9AD0DF401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1F3AF-6754-48FA-800B-65A69F004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C83D0-4148-4598-A3CE-D320C61203BA}"/>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6" name="Footer Placeholder 5">
            <a:extLst>
              <a:ext uri="{FF2B5EF4-FFF2-40B4-BE49-F238E27FC236}">
                <a16:creationId xmlns:a16="http://schemas.microsoft.com/office/drawing/2014/main" id="{C19E9484-3A82-4852-ABA9-304A7346C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9258E-8E43-4B05-84A5-994227838CF8}"/>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8800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3840-59ED-4B52-8079-FDC232CFBA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50F0B-CF41-4F8B-BADD-2070A60A7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A0CF7-541D-4FF0-B50F-2364AE3B2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B2B453-F77F-41AC-BC34-42E793D66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EA3F5-AAE4-4786-ABFB-5B77A53CB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C9E35D-57D1-4684-ADFF-0560D4A92672}"/>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8" name="Footer Placeholder 7">
            <a:extLst>
              <a:ext uri="{FF2B5EF4-FFF2-40B4-BE49-F238E27FC236}">
                <a16:creationId xmlns:a16="http://schemas.microsoft.com/office/drawing/2014/main" id="{A379708D-DBC9-4DAA-8785-5AED027F32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FCA396-9449-4CB2-87B5-F73118DECD8C}"/>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62516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3940-2D9F-46CD-B5DF-142D1BF96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281423-58FD-4837-BFF2-C2C9911FE66B}"/>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4" name="Footer Placeholder 3">
            <a:extLst>
              <a:ext uri="{FF2B5EF4-FFF2-40B4-BE49-F238E27FC236}">
                <a16:creationId xmlns:a16="http://schemas.microsoft.com/office/drawing/2014/main" id="{1F10AFE0-A397-4163-922D-867BC4990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1398B-BE66-4801-B384-E2C1332566DB}"/>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28271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1763D-4D4D-4067-A5D8-74555C96FB70}"/>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3" name="Footer Placeholder 2">
            <a:extLst>
              <a:ext uri="{FF2B5EF4-FFF2-40B4-BE49-F238E27FC236}">
                <a16:creationId xmlns:a16="http://schemas.microsoft.com/office/drawing/2014/main" id="{93E60F92-AE3D-499E-93CD-D21448C6A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EF376-44F5-4531-B545-C794DD2B3297}"/>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289947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44E1-3284-4C94-BA84-CB2D3A15D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B64F39-EEDC-42A7-A83C-22771B33F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73ED43-FB23-49BB-8EED-8B4682308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CAD17-0E83-47DF-B105-9F78D99C4C0C}"/>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6" name="Footer Placeholder 5">
            <a:extLst>
              <a:ext uri="{FF2B5EF4-FFF2-40B4-BE49-F238E27FC236}">
                <a16:creationId xmlns:a16="http://schemas.microsoft.com/office/drawing/2014/main" id="{4473C058-F710-49B5-AEAB-97CAC885A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9E575-97EE-4439-BD68-B24EE1473A90}"/>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308290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FB0B-4742-4E3E-BEBC-F40755827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D5FF6C-A061-40B3-B470-575A582C0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F752F-B7D0-4143-8281-C97E2DEEE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E7D87-3219-4A6B-B209-112139E9960B}"/>
              </a:ext>
            </a:extLst>
          </p:cNvPr>
          <p:cNvSpPr>
            <a:spLocks noGrp="1"/>
          </p:cNvSpPr>
          <p:nvPr>
            <p:ph type="dt" sz="half" idx="10"/>
          </p:nvPr>
        </p:nvSpPr>
        <p:spPr/>
        <p:txBody>
          <a:bodyPr/>
          <a:lstStyle/>
          <a:p>
            <a:fld id="{910C2E31-918C-4244-82C1-E239AE177A20}" type="datetimeFigureOut">
              <a:rPr lang="en-US" smtClean="0"/>
              <a:t>10/31/2021</a:t>
            </a:fld>
            <a:endParaRPr lang="en-US"/>
          </a:p>
        </p:txBody>
      </p:sp>
      <p:sp>
        <p:nvSpPr>
          <p:cNvPr id="6" name="Footer Placeholder 5">
            <a:extLst>
              <a:ext uri="{FF2B5EF4-FFF2-40B4-BE49-F238E27FC236}">
                <a16:creationId xmlns:a16="http://schemas.microsoft.com/office/drawing/2014/main" id="{2389EBAC-DDB9-48CC-87CA-ADAC17F86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B06DB-910D-4024-8FB7-B8D9DF50289F}"/>
              </a:ext>
            </a:extLst>
          </p:cNvPr>
          <p:cNvSpPr>
            <a:spLocks noGrp="1"/>
          </p:cNvSpPr>
          <p:nvPr>
            <p:ph type="sldNum" sz="quarter" idx="12"/>
          </p:nvPr>
        </p:nvSpPr>
        <p:spPr/>
        <p:txBody>
          <a:bodyPr/>
          <a:lstStyle/>
          <a:p>
            <a:fld id="{FE2764EB-0A7D-4F50-98A3-38225F7F6C57}" type="slidenum">
              <a:rPr lang="en-US" smtClean="0"/>
              <a:t>‹#›</a:t>
            </a:fld>
            <a:endParaRPr lang="en-US"/>
          </a:p>
        </p:txBody>
      </p:sp>
    </p:spTree>
    <p:extLst>
      <p:ext uri="{BB962C8B-B14F-4D97-AF65-F5344CB8AC3E}">
        <p14:creationId xmlns:p14="http://schemas.microsoft.com/office/powerpoint/2010/main" val="171550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0DD14-1B8B-45CE-AEC3-12C2B5080F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E91EAD-DCED-4906-8CBA-BCFFC3C5D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41112-C31C-4786-988B-35BC3F724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C2E31-918C-4244-82C1-E239AE177A20}" type="datetimeFigureOut">
              <a:rPr lang="en-US" smtClean="0"/>
              <a:t>10/31/2021</a:t>
            </a:fld>
            <a:endParaRPr lang="en-US"/>
          </a:p>
        </p:txBody>
      </p:sp>
      <p:sp>
        <p:nvSpPr>
          <p:cNvPr id="5" name="Footer Placeholder 4">
            <a:extLst>
              <a:ext uri="{FF2B5EF4-FFF2-40B4-BE49-F238E27FC236}">
                <a16:creationId xmlns:a16="http://schemas.microsoft.com/office/drawing/2014/main" id="{6CFFBD83-2288-4496-B31F-1A2D9CE54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FA562D-6284-4F07-8D7E-20E84AFC1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764EB-0A7D-4F50-98A3-38225F7F6C57}" type="slidenum">
              <a:rPr lang="en-US" smtClean="0"/>
              <a:t>‹#›</a:t>
            </a:fld>
            <a:endParaRPr lang="en-US"/>
          </a:p>
        </p:txBody>
      </p:sp>
    </p:spTree>
    <p:extLst>
      <p:ext uri="{BB962C8B-B14F-4D97-AF65-F5344CB8AC3E}">
        <p14:creationId xmlns:p14="http://schemas.microsoft.com/office/powerpoint/2010/main" val="345293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2497A8-0163-4C50-8290-94FBA482C5F1}"/>
              </a:ext>
            </a:extLst>
          </p:cNvPr>
          <p:cNvPicPr>
            <a:picLocks noChangeAspect="1"/>
          </p:cNvPicPr>
          <p:nvPr/>
        </p:nvPicPr>
        <p:blipFill rotWithShape="1">
          <a:blip r:embed="rId2"/>
          <a:srcRect t="6150" b="9581"/>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B158F28-B23D-47E7-B1F5-9CBD45198EED}"/>
              </a:ext>
            </a:extLst>
          </p:cNvPr>
          <p:cNvSpPr>
            <a:spLocks noGrp="1"/>
          </p:cNvSpPr>
          <p:nvPr>
            <p:ph type="ctrTitle"/>
          </p:nvPr>
        </p:nvSpPr>
        <p:spPr>
          <a:xfrm>
            <a:off x="8022021" y="3231931"/>
            <a:ext cx="3852041" cy="1834056"/>
          </a:xfrm>
        </p:spPr>
        <p:txBody>
          <a:bodyPr>
            <a:normAutofit/>
          </a:bodyPr>
          <a:lstStyle/>
          <a:p>
            <a:r>
              <a:rPr lang="en-US" sz="4000" dirty="0"/>
              <a:t>PA 446 Midterm</a:t>
            </a:r>
          </a:p>
        </p:txBody>
      </p:sp>
      <p:sp>
        <p:nvSpPr>
          <p:cNvPr id="3" name="Subtitle 2">
            <a:extLst>
              <a:ext uri="{FF2B5EF4-FFF2-40B4-BE49-F238E27FC236}">
                <a16:creationId xmlns:a16="http://schemas.microsoft.com/office/drawing/2014/main" id="{5EBA4A68-38B7-4CA3-81EB-FA021B753597}"/>
              </a:ext>
            </a:extLst>
          </p:cNvPr>
          <p:cNvSpPr>
            <a:spLocks noGrp="1"/>
          </p:cNvSpPr>
          <p:nvPr>
            <p:ph type="subTitle" idx="1"/>
          </p:nvPr>
        </p:nvSpPr>
        <p:spPr>
          <a:xfrm>
            <a:off x="7782910" y="5242675"/>
            <a:ext cx="4330262" cy="683284"/>
          </a:xfrm>
        </p:spPr>
        <p:txBody>
          <a:bodyPr>
            <a:normAutofit/>
          </a:bodyPr>
          <a:lstStyle/>
          <a:p>
            <a:r>
              <a:rPr lang="en-US" sz="2000" dirty="0"/>
              <a:t>Ethan Jantz</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94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24FE84-D3DE-498A-BCD0-805FF4D8DB9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Part C – Retention Modeling and Analysis</a:t>
            </a:r>
          </a:p>
        </p:txBody>
      </p:sp>
      <p:sp>
        <p:nvSpPr>
          <p:cNvPr id="6" name="TextBox 5">
            <a:extLst>
              <a:ext uri="{FF2B5EF4-FFF2-40B4-BE49-F238E27FC236}">
                <a16:creationId xmlns:a16="http://schemas.microsoft.com/office/drawing/2014/main" id="{FB1BF256-49E6-49AE-A274-5956D9CEB8C7}"/>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Aft>
                <a:spcPts val="600"/>
              </a:spcAft>
            </a:pPr>
            <a:endParaRPr lang="en-US" sz="2000" dirty="0"/>
          </a:p>
          <a:p>
            <a:pPr marL="342900" indent="-342900">
              <a:lnSpc>
                <a:spcPct val="90000"/>
              </a:lnSpc>
              <a:spcAft>
                <a:spcPts val="600"/>
              </a:spcAft>
              <a:buFont typeface="Arial" panose="020B0604020202020204" pitchFamily="34" charset="0"/>
              <a:buChar char="•"/>
            </a:pPr>
            <a:r>
              <a:rPr lang="en-US" sz="2000" dirty="0"/>
              <a:t>All of these factors (except for job slots) are significantly related to retention. </a:t>
            </a:r>
          </a:p>
          <a:p>
            <a:pPr marL="342900" indent="-342900">
              <a:lnSpc>
                <a:spcPct val="90000"/>
              </a:lnSpc>
              <a:spcAft>
                <a:spcPts val="600"/>
              </a:spcAft>
              <a:buFont typeface="Arial" panose="020B0604020202020204" pitchFamily="34" charset="0"/>
              <a:buChar char="•"/>
            </a:pPr>
            <a:r>
              <a:rPr lang="en-US" sz="2000" dirty="0"/>
              <a:t>Every 100 dollar increase in click marketplace value increases the odds of a renewal by 2%. This is shown in the exponentiated results of the model below.</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6159A58C-8668-4F61-AC9F-AB7A0051B5DA}"/>
              </a:ext>
            </a:extLst>
          </p:cNvPr>
          <p:cNvPicPr>
            <a:picLocks noGrp="1" noChangeAspect="1"/>
          </p:cNvPicPr>
          <p:nvPr>
            <p:ph idx="1"/>
          </p:nvPr>
        </p:nvPicPr>
        <p:blipFill>
          <a:blip r:embed="rId2"/>
          <a:stretch>
            <a:fillRect/>
          </a:stretch>
        </p:blipFill>
        <p:spPr>
          <a:xfrm>
            <a:off x="5295319" y="1746001"/>
            <a:ext cx="6253212" cy="3408000"/>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DA3BA81D-6D10-448A-889C-4BADC031BC1A}"/>
              </a:ext>
            </a:extLst>
          </p:cNvPr>
          <p:cNvPicPr>
            <a:picLocks noChangeAspect="1"/>
          </p:cNvPicPr>
          <p:nvPr/>
        </p:nvPicPr>
        <p:blipFill>
          <a:blip r:embed="rId3"/>
          <a:stretch>
            <a:fillRect/>
          </a:stretch>
        </p:blipFill>
        <p:spPr>
          <a:xfrm>
            <a:off x="5402078" y="5491780"/>
            <a:ext cx="6039693" cy="1019317"/>
          </a:xfrm>
          <a:prstGeom prst="rect">
            <a:avLst/>
          </a:prstGeom>
        </p:spPr>
      </p:pic>
    </p:spTree>
    <p:extLst>
      <p:ext uri="{BB962C8B-B14F-4D97-AF65-F5344CB8AC3E}">
        <p14:creationId xmlns:p14="http://schemas.microsoft.com/office/powerpoint/2010/main" val="38058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13DA-7D2E-4CDA-83F6-397B2DCF517A}"/>
              </a:ext>
            </a:extLst>
          </p:cNvPr>
          <p:cNvSpPr>
            <a:spLocks noGrp="1"/>
          </p:cNvSpPr>
          <p:nvPr>
            <p:ph type="title"/>
          </p:nvPr>
        </p:nvSpPr>
        <p:spPr/>
        <p:txBody>
          <a:bodyPr/>
          <a:lstStyle/>
          <a:p>
            <a:r>
              <a:rPr lang="en-US" sz="4400" kern="1200" dirty="0">
                <a:solidFill>
                  <a:schemeClr val="tx1"/>
                </a:solidFill>
                <a:latin typeface="+mj-lt"/>
                <a:ea typeface="+mj-ea"/>
                <a:cs typeface="+mj-cs"/>
              </a:rPr>
              <a:t>Part C – Retention Modeling and Analysis</a:t>
            </a:r>
            <a:endParaRPr lang="en-US" dirty="0"/>
          </a:p>
        </p:txBody>
      </p:sp>
      <p:sp>
        <p:nvSpPr>
          <p:cNvPr id="3" name="Content Placeholder 2">
            <a:extLst>
              <a:ext uri="{FF2B5EF4-FFF2-40B4-BE49-F238E27FC236}">
                <a16:creationId xmlns:a16="http://schemas.microsoft.com/office/drawing/2014/main" id="{153C80D6-E6AD-448E-ADE5-C74A699FE32F}"/>
              </a:ext>
            </a:extLst>
          </p:cNvPr>
          <p:cNvSpPr>
            <a:spLocks noGrp="1"/>
          </p:cNvSpPr>
          <p:nvPr>
            <p:ph idx="1"/>
          </p:nvPr>
        </p:nvSpPr>
        <p:spPr/>
        <p:txBody>
          <a:bodyPr>
            <a:normAutofit fontScale="92500"/>
          </a:bodyPr>
          <a:lstStyle/>
          <a:p>
            <a:r>
              <a:rPr lang="en-US" dirty="0"/>
              <a:t>Based on this analysis, the biggest factor in improving retention is the click marketplace value. This value is the dollar value of the number of apply start clicks over the life of the contract. </a:t>
            </a:r>
          </a:p>
          <a:p>
            <a:r>
              <a:rPr lang="en-US" dirty="0"/>
              <a:t>Essentially, retention is more likely when an employer has received many apply start clicks where apply start clicks are scarcer. Originally the model included the delivered value metric instead of the click marketplace value, and the results were the same.</a:t>
            </a:r>
          </a:p>
          <a:p>
            <a:r>
              <a:rPr lang="en-US" dirty="0"/>
              <a:t>Because the number of apply start clicks is tied to demand and platform usage from prospective employees, and because the value of an apply start click is based on demand, modifying the bidding and search algorithms based on the findings of this analysis would be inappropriate</a:t>
            </a:r>
            <a:r>
              <a:rPr lang="en-US"/>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65622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7DFF-058F-44AD-A5F5-0EFCBE1AD181}"/>
              </a:ext>
            </a:extLst>
          </p:cNvPr>
          <p:cNvSpPr>
            <a:spLocks noGrp="1"/>
          </p:cNvSpPr>
          <p:nvPr>
            <p:ph type="title"/>
          </p:nvPr>
        </p:nvSpPr>
        <p:spPr/>
        <p:txBody>
          <a:bodyPr/>
          <a:lstStyle/>
          <a:p>
            <a:r>
              <a:rPr lang="en-US" dirty="0"/>
              <a:t>Part A – Data Wrangling</a:t>
            </a:r>
          </a:p>
        </p:txBody>
      </p:sp>
      <p:sp>
        <p:nvSpPr>
          <p:cNvPr id="3" name="Content Placeholder 2">
            <a:extLst>
              <a:ext uri="{FF2B5EF4-FFF2-40B4-BE49-F238E27FC236}">
                <a16:creationId xmlns:a16="http://schemas.microsoft.com/office/drawing/2014/main" id="{D5461149-264A-44BA-8A58-7A7DF98F4E64}"/>
              </a:ext>
            </a:extLst>
          </p:cNvPr>
          <p:cNvSpPr>
            <a:spLocks noGrp="1"/>
          </p:cNvSpPr>
          <p:nvPr>
            <p:ph idx="1"/>
          </p:nvPr>
        </p:nvSpPr>
        <p:spPr/>
        <p:txBody>
          <a:bodyPr/>
          <a:lstStyle/>
          <a:p>
            <a:r>
              <a:rPr lang="en-US" dirty="0"/>
              <a:t>Total Contract Value by month and state</a:t>
            </a:r>
          </a:p>
          <a:p>
            <a:pPr marL="457200" lvl="1" indent="0">
              <a:buNone/>
            </a:pPr>
            <a:r>
              <a:rPr lang="en-US" dirty="0"/>
              <a:t>data %&gt;%</a:t>
            </a:r>
          </a:p>
          <a:p>
            <a:pPr marL="457200" lvl="1" indent="0">
              <a:buNone/>
            </a:pPr>
            <a:r>
              <a:rPr lang="en-US" dirty="0"/>
              <a:t>  </a:t>
            </a:r>
            <a:r>
              <a:rPr lang="en-US" dirty="0" err="1"/>
              <a:t>group_by</a:t>
            </a:r>
            <a:r>
              <a:rPr lang="en-US" dirty="0"/>
              <a:t>(year(</a:t>
            </a:r>
            <a:r>
              <a:rPr lang="en-US" dirty="0" err="1"/>
              <a:t>start_date</a:t>
            </a:r>
            <a:r>
              <a:rPr lang="en-US" dirty="0"/>
              <a:t>), month(</a:t>
            </a:r>
            <a:r>
              <a:rPr lang="en-US" dirty="0" err="1"/>
              <a:t>start_date</a:t>
            </a:r>
            <a:r>
              <a:rPr lang="en-US" dirty="0"/>
              <a:t>), </a:t>
            </a:r>
            <a:r>
              <a:rPr lang="en-US" dirty="0" err="1"/>
              <a:t>state_name</a:t>
            </a:r>
            <a:r>
              <a:rPr lang="en-US" dirty="0"/>
              <a:t>) %&gt;%</a:t>
            </a:r>
          </a:p>
          <a:p>
            <a:pPr marL="457200" lvl="1" indent="0">
              <a:buNone/>
            </a:pPr>
            <a:r>
              <a:rPr lang="en-US" dirty="0"/>
              <a:t>  summarize(sum(</a:t>
            </a:r>
            <a:r>
              <a:rPr lang="en-US" dirty="0" err="1"/>
              <a:t>total_contract_value</a:t>
            </a:r>
            <a:r>
              <a:rPr lang="en-US" dirty="0"/>
              <a:t>)) %&gt;%</a:t>
            </a:r>
          </a:p>
          <a:p>
            <a:pPr marL="457200" lvl="1" indent="0">
              <a:buNone/>
            </a:pPr>
            <a:r>
              <a:rPr lang="en-US" dirty="0"/>
              <a:t>  rename(</a:t>
            </a:r>
          </a:p>
          <a:p>
            <a:pPr marL="457200" lvl="1" indent="0">
              <a:buNone/>
            </a:pPr>
            <a:r>
              <a:rPr lang="en-US" dirty="0"/>
              <a:t>    year = `year(</a:t>
            </a:r>
            <a:r>
              <a:rPr lang="en-US" dirty="0" err="1"/>
              <a:t>start_date</a:t>
            </a:r>
            <a:r>
              <a:rPr lang="en-US" dirty="0"/>
              <a:t>)`,</a:t>
            </a:r>
          </a:p>
          <a:p>
            <a:pPr marL="457200" lvl="1" indent="0">
              <a:buNone/>
            </a:pPr>
            <a:r>
              <a:rPr lang="en-US" dirty="0"/>
              <a:t>    month = `month(</a:t>
            </a:r>
            <a:r>
              <a:rPr lang="en-US" dirty="0" err="1"/>
              <a:t>start_date</a:t>
            </a:r>
            <a:r>
              <a:rPr lang="en-US" dirty="0"/>
              <a:t>)`,</a:t>
            </a:r>
          </a:p>
          <a:p>
            <a:pPr marL="457200" lvl="1" indent="0">
              <a:buNone/>
            </a:pPr>
            <a:r>
              <a:rPr lang="en-US" dirty="0"/>
              <a:t>    state = `</a:t>
            </a:r>
            <a:r>
              <a:rPr lang="en-US" dirty="0" err="1"/>
              <a:t>state_name</a:t>
            </a:r>
            <a:r>
              <a:rPr lang="en-US" dirty="0"/>
              <a:t>`,</a:t>
            </a:r>
          </a:p>
          <a:p>
            <a:pPr marL="457200" lvl="1" indent="0">
              <a:buNone/>
            </a:pPr>
            <a:r>
              <a:rPr lang="en-US" dirty="0"/>
              <a:t>    </a:t>
            </a:r>
            <a:r>
              <a:rPr lang="en-US" dirty="0" err="1"/>
              <a:t>total_contract_value</a:t>
            </a:r>
            <a:r>
              <a:rPr lang="en-US" dirty="0"/>
              <a:t> = `sum(</a:t>
            </a:r>
            <a:r>
              <a:rPr lang="en-US" dirty="0" err="1"/>
              <a:t>total_contract_value</a:t>
            </a:r>
            <a:r>
              <a:rPr lang="en-US" dirty="0"/>
              <a:t>)`</a:t>
            </a:r>
          </a:p>
          <a:p>
            <a:pPr marL="457200" lvl="1" indent="0">
              <a:buNone/>
            </a:pPr>
            <a:r>
              <a:rPr lang="en-US" dirty="0"/>
              <a:t>  )</a:t>
            </a:r>
          </a:p>
        </p:txBody>
      </p:sp>
    </p:spTree>
    <p:extLst>
      <p:ext uri="{BB962C8B-B14F-4D97-AF65-F5344CB8AC3E}">
        <p14:creationId xmlns:p14="http://schemas.microsoft.com/office/powerpoint/2010/main" val="370703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F8E3-CD04-4AC8-B2D5-36748877B794}"/>
              </a:ext>
            </a:extLst>
          </p:cNvPr>
          <p:cNvSpPr>
            <a:spLocks noGrp="1"/>
          </p:cNvSpPr>
          <p:nvPr>
            <p:ph type="title"/>
          </p:nvPr>
        </p:nvSpPr>
        <p:spPr/>
        <p:txBody>
          <a:bodyPr/>
          <a:lstStyle/>
          <a:p>
            <a:r>
              <a:rPr lang="en-US" dirty="0"/>
              <a:t>Part A – Data Wrangling</a:t>
            </a:r>
          </a:p>
        </p:txBody>
      </p:sp>
      <p:sp>
        <p:nvSpPr>
          <p:cNvPr id="3" name="Content Placeholder 2">
            <a:extLst>
              <a:ext uri="{FF2B5EF4-FFF2-40B4-BE49-F238E27FC236}">
                <a16:creationId xmlns:a16="http://schemas.microsoft.com/office/drawing/2014/main" id="{E3EAD4E4-8BEC-4759-8031-AB87FA2FBD3C}"/>
              </a:ext>
            </a:extLst>
          </p:cNvPr>
          <p:cNvSpPr>
            <a:spLocks noGrp="1"/>
          </p:cNvSpPr>
          <p:nvPr>
            <p:ph idx="1"/>
          </p:nvPr>
        </p:nvSpPr>
        <p:spPr/>
        <p:txBody>
          <a:bodyPr/>
          <a:lstStyle/>
          <a:p>
            <a:r>
              <a:rPr lang="en-US" dirty="0"/>
              <a:t>Second contract for relevant employers</a:t>
            </a:r>
          </a:p>
          <a:p>
            <a:pPr marL="457200" lvl="1" indent="0">
              <a:buNone/>
            </a:pPr>
            <a:r>
              <a:rPr lang="en-US" dirty="0"/>
              <a:t>data %&gt;%</a:t>
            </a:r>
          </a:p>
          <a:p>
            <a:pPr marL="457200" lvl="1" indent="0">
              <a:buNone/>
            </a:pPr>
            <a:r>
              <a:rPr lang="en-US" dirty="0"/>
              <a:t>  </a:t>
            </a:r>
            <a:r>
              <a:rPr lang="en-US" dirty="0" err="1"/>
              <a:t>group_by</a:t>
            </a:r>
            <a:r>
              <a:rPr lang="en-US" dirty="0"/>
              <a:t>(</a:t>
            </a:r>
            <a:r>
              <a:rPr lang="en-US" dirty="0" err="1"/>
              <a:t>employer_id</a:t>
            </a:r>
            <a:r>
              <a:rPr lang="en-US" dirty="0"/>
              <a:t>) %&gt;%</a:t>
            </a:r>
          </a:p>
          <a:p>
            <a:pPr marL="457200" lvl="1" indent="0">
              <a:buNone/>
            </a:pPr>
            <a:r>
              <a:rPr lang="en-US" dirty="0"/>
              <a:t>  slice(2) %&gt;%</a:t>
            </a:r>
          </a:p>
          <a:p>
            <a:pPr marL="457200" lvl="1" indent="0">
              <a:buNone/>
            </a:pPr>
            <a:r>
              <a:rPr lang="en-US" dirty="0"/>
              <a:t>  select(</a:t>
            </a:r>
            <a:r>
              <a:rPr lang="en-US" dirty="0" err="1"/>
              <a:t>employer_id</a:t>
            </a:r>
            <a:r>
              <a:rPr lang="en-US" dirty="0"/>
              <a:t>, </a:t>
            </a:r>
            <a:r>
              <a:rPr lang="en-US" dirty="0" err="1"/>
              <a:t>contract_id</a:t>
            </a:r>
            <a:r>
              <a:rPr lang="en-US" dirty="0"/>
              <a:t>, </a:t>
            </a:r>
            <a:r>
              <a:rPr lang="en-US" dirty="0" err="1"/>
              <a:t>job_slots</a:t>
            </a:r>
            <a:r>
              <a:rPr lang="en-US" dirty="0"/>
              <a:t>, </a:t>
            </a:r>
            <a:r>
              <a:rPr lang="en-US" dirty="0" err="1"/>
              <a:t>click_marketplace_value</a:t>
            </a:r>
            <a:r>
              <a:rPr lang="en-US" dirty="0"/>
              <a:t>)</a:t>
            </a:r>
          </a:p>
        </p:txBody>
      </p:sp>
    </p:spTree>
    <p:extLst>
      <p:ext uri="{BB962C8B-B14F-4D97-AF65-F5344CB8AC3E}">
        <p14:creationId xmlns:p14="http://schemas.microsoft.com/office/powerpoint/2010/main" val="242724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DB34-C7BC-496B-B2A0-7CC9A15C5D4D}"/>
              </a:ext>
            </a:extLst>
          </p:cNvPr>
          <p:cNvSpPr>
            <a:spLocks noGrp="1"/>
          </p:cNvSpPr>
          <p:nvPr>
            <p:ph type="title"/>
          </p:nvPr>
        </p:nvSpPr>
        <p:spPr/>
        <p:txBody>
          <a:bodyPr/>
          <a:lstStyle/>
          <a:p>
            <a:r>
              <a:rPr lang="en-US" dirty="0"/>
              <a:t>Part B – Metric Design</a:t>
            </a:r>
          </a:p>
        </p:txBody>
      </p:sp>
      <p:sp>
        <p:nvSpPr>
          <p:cNvPr id="3" name="Content Placeholder 2">
            <a:extLst>
              <a:ext uri="{FF2B5EF4-FFF2-40B4-BE49-F238E27FC236}">
                <a16:creationId xmlns:a16="http://schemas.microsoft.com/office/drawing/2014/main" id="{37768E95-B922-4E9A-B399-4E000CDB459E}"/>
              </a:ext>
            </a:extLst>
          </p:cNvPr>
          <p:cNvSpPr>
            <a:spLocks noGrp="1"/>
          </p:cNvSpPr>
          <p:nvPr>
            <p:ph idx="1"/>
          </p:nvPr>
        </p:nvSpPr>
        <p:spPr/>
        <p:txBody>
          <a:bodyPr>
            <a:normAutofit lnSpcReduction="10000"/>
          </a:bodyPr>
          <a:lstStyle/>
          <a:p>
            <a:pPr marL="0" indent="0">
              <a:buNone/>
            </a:pPr>
            <a:r>
              <a:rPr lang="en-US" dirty="0"/>
              <a:t>In this section I’m assuming that all of the metrics must be able to be found within or derived from the given data. </a:t>
            </a:r>
          </a:p>
          <a:p>
            <a:pPr marL="0" indent="0">
              <a:buNone/>
            </a:pPr>
            <a:endParaRPr lang="en-US" dirty="0"/>
          </a:p>
          <a:p>
            <a:pPr marL="0" indent="0">
              <a:buNone/>
            </a:pPr>
            <a:r>
              <a:rPr lang="en-US" dirty="0"/>
              <a:t>My metrics:</a:t>
            </a:r>
          </a:p>
          <a:p>
            <a:r>
              <a:rPr lang="en-US" dirty="0"/>
              <a:t>Number of applications delivered as a simple metric</a:t>
            </a:r>
          </a:p>
          <a:p>
            <a:r>
              <a:rPr lang="en-US" dirty="0"/>
              <a:t>`</a:t>
            </a:r>
            <a:r>
              <a:rPr lang="en-US" dirty="0" err="1"/>
              <a:t>click_marketplace_value</a:t>
            </a:r>
            <a:r>
              <a:rPr lang="en-US" dirty="0"/>
              <a:t>` - `</a:t>
            </a:r>
            <a:r>
              <a:rPr lang="en-US" dirty="0" err="1"/>
              <a:t>total_contract_value</a:t>
            </a:r>
            <a:r>
              <a:rPr lang="en-US" dirty="0"/>
              <a:t>`, which we'll call `</a:t>
            </a:r>
            <a:r>
              <a:rPr lang="en-US" dirty="0" err="1"/>
              <a:t>delivered_value</a:t>
            </a:r>
            <a:r>
              <a:rPr lang="en-US" dirty="0"/>
              <a:t>`</a:t>
            </a:r>
          </a:p>
          <a:p>
            <a:r>
              <a:rPr lang="en-US" dirty="0"/>
              <a:t>The ratio of `</a:t>
            </a:r>
            <a:r>
              <a:rPr lang="en-US" dirty="0" err="1"/>
              <a:t>click_marketplace_value</a:t>
            </a:r>
            <a:r>
              <a:rPr lang="en-US" dirty="0"/>
              <a:t>` for the contract to the median for the same location</a:t>
            </a:r>
          </a:p>
          <a:p>
            <a:r>
              <a:rPr lang="en-US" dirty="0"/>
              <a:t>The percentage of `</a:t>
            </a:r>
            <a:r>
              <a:rPr lang="en-US" dirty="0" err="1"/>
              <a:t>apply_start_clicks</a:t>
            </a:r>
            <a:r>
              <a:rPr lang="en-US" dirty="0"/>
              <a:t>` that led to actual applications</a:t>
            </a:r>
          </a:p>
        </p:txBody>
      </p:sp>
    </p:spTree>
    <p:extLst>
      <p:ext uri="{BB962C8B-B14F-4D97-AF65-F5344CB8AC3E}">
        <p14:creationId xmlns:p14="http://schemas.microsoft.com/office/powerpoint/2010/main" val="194077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DDA2-7A07-48F7-94B7-1548965849A2}"/>
              </a:ext>
            </a:extLst>
          </p:cNvPr>
          <p:cNvSpPr>
            <a:spLocks noGrp="1"/>
          </p:cNvSpPr>
          <p:nvPr>
            <p:ph type="title"/>
          </p:nvPr>
        </p:nvSpPr>
        <p:spPr/>
        <p:txBody>
          <a:bodyPr/>
          <a:lstStyle/>
          <a:p>
            <a:r>
              <a:rPr lang="en-US" dirty="0"/>
              <a:t>Part B – Metric Design</a:t>
            </a:r>
          </a:p>
        </p:txBody>
      </p:sp>
      <p:sp>
        <p:nvSpPr>
          <p:cNvPr id="3" name="Content Placeholder 2">
            <a:extLst>
              <a:ext uri="{FF2B5EF4-FFF2-40B4-BE49-F238E27FC236}">
                <a16:creationId xmlns:a16="http://schemas.microsoft.com/office/drawing/2014/main" id="{8F2190FF-CE30-4DCF-A0B5-EA47B456C656}"/>
              </a:ext>
            </a:extLst>
          </p:cNvPr>
          <p:cNvSpPr>
            <a:spLocks noGrp="1"/>
          </p:cNvSpPr>
          <p:nvPr>
            <p:ph idx="1"/>
          </p:nvPr>
        </p:nvSpPr>
        <p:spPr/>
        <p:txBody>
          <a:bodyPr/>
          <a:lstStyle/>
          <a:p>
            <a:pPr marL="0" indent="0">
              <a:buNone/>
            </a:pPr>
            <a:r>
              <a:rPr lang="en-US" dirty="0"/>
              <a:t>Some of these metrics were derived using the variables we were asked to explore the performance of. This complicates trying to measure performance for each metric, but here are some plots that address the question.</a:t>
            </a:r>
          </a:p>
          <a:p>
            <a:pPr marL="0" indent="0">
              <a:buNone/>
            </a:pPr>
            <a:endParaRPr lang="en-US" dirty="0"/>
          </a:p>
        </p:txBody>
      </p:sp>
      <p:sp>
        <p:nvSpPr>
          <p:cNvPr id="5" name="AutoShape 4">
            <a:extLst>
              <a:ext uri="{FF2B5EF4-FFF2-40B4-BE49-F238E27FC236}">
                <a16:creationId xmlns:a16="http://schemas.microsoft.com/office/drawing/2014/main" id="{FD1B73DB-095B-400F-9D32-231DB7A4A3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491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white&#10;&#10;Description automatically generated">
            <a:extLst>
              <a:ext uri="{FF2B5EF4-FFF2-40B4-BE49-F238E27FC236}">
                <a16:creationId xmlns:a16="http://schemas.microsoft.com/office/drawing/2014/main" id="{7A874E4E-244E-46C5-9364-C59FB9250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30" y="221416"/>
            <a:ext cx="4522304" cy="3918857"/>
          </a:xfrm>
          <a:prstGeom prst="rect">
            <a:avLst/>
          </a:prstGeom>
        </p:spPr>
      </p:pic>
      <p:sp>
        <p:nvSpPr>
          <p:cNvPr id="6" name="TextBox 5">
            <a:extLst>
              <a:ext uri="{FF2B5EF4-FFF2-40B4-BE49-F238E27FC236}">
                <a16:creationId xmlns:a16="http://schemas.microsoft.com/office/drawing/2014/main" id="{7DCB6F63-C85D-487D-817C-DBCCE94335B9}"/>
              </a:ext>
            </a:extLst>
          </p:cNvPr>
          <p:cNvSpPr txBox="1"/>
          <p:nvPr/>
        </p:nvSpPr>
        <p:spPr>
          <a:xfrm>
            <a:off x="5367125" y="1089163"/>
            <a:ext cx="4292082" cy="646331"/>
          </a:xfrm>
          <a:prstGeom prst="rect">
            <a:avLst/>
          </a:prstGeom>
          <a:noFill/>
        </p:spPr>
        <p:txBody>
          <a:bodyPr wrap="square" rtlCol="0">
            <a:spAutoFit/>
          </a:bodyPr>
          <a:lstStyle/>
          <a:p>
            <a:r>
              <a:rPr lang="en-US" dirty="0"/>
              <a:t>The larger job slots packages saw more applications per contract.</a:t>
            </a:r>
          </a:p>
        </p:txBody>
      </p:sp>
      <p:pic>
        <p:nvPicPr>
          <p:cNvPr id="8" name="Picture 7" descr="Chart&#10;&#10;Description automatically generated">
            <a:extLst>
              <a:ext uri="{FF2B5EF4-FFF2-40B4-BE49-F238E27FC236}">
                <a16:creationId xmlns:a16="http://schemas.microsoft.com/office/drawing/2014/main" id="{1BBEFD6D-8EE0-49A3-8540-5FA9243CD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166" y="2619384"/>
            <a:ext cx="4522304" cy="3918857"/>
          </a:xfrm>
          <a:prstGeom prst="rect">
            <a:avLst/>
          </a:prstGeom>
        </p:spPr>
      </p:pic>
      <p:sp>
        <p:nvSpPr>
          <p:cNvPr id="9" name="TextBox 8">
            <a:extLst>
              <a:ext uri="{FF2B5EF4-FFF2-40B4-BE49-F238E27FC236}">
                <a16:creationId xmlns:a16="http://schemas.microsoft.com/office/drawing/2014/main" id="{24F84BFE-63A6-4B68-AC64-7B481D42B7AE}"/>
              </a:ext>
            </a:extLst>
          </p:cNvPr>
          <p:cNvSpPr txBox="1"/>
          <p:nvPr/>
        </p:nvSpPr>
        <p:spPr>
          <a:xfrm>
            <a:off x="1595535" y="4907902"/>
            <a:ext cx="5010538" cy="923330"/>
          </a:xfrm>
          <a:prstGeom prst="rect">
            <a:avLst/>
          </a:prstGeom>
          <a:noFill/>
        </p:spPr>
        <p:txBody>
          <a:bodyPr wrap="square" rtlCol="0">
            <a:spAutoFit/>
          </a:bodyPr>
          <a:lstStyle/>
          <a:p>
            <a:r>
              <a:rPr lang="en-US" dirty="0"/>
              <a:t>44% of contracts saw a delivered value of 0 or less, though larger job slots packages saw more positive delivered value</a:t>
            </a:r>
          </a:p>
        </p:txBody>
      </p:sp>
    </p:spTree>
    <p:extLst>
      <p:ext uri="{BB962C8B-B14F-4D97-AF65-F5344CB8AC3E}">
        <p14:creationId xmlns:p14="http://schemas.microsoft.com/office/powerpoint/2010/main" val="369168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106496E4-3BFE-4351-B7E0-3E932E54B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178" y="694945"/>
            <a:ext cx="2680219" cy="2322576"/>
          </a:xfrm>
          <a:prstGeom prst="rect">
            <a:avLst/>
          </a:prstGeom>
        </p:spPr>
      </p:pic>
      <p:sp>
        <p:nvSpPr>
          <p:cNvPr id="4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3833CA6F-4B2D-4AB7-9479-B6EAC0E2A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178" y="3721608"/>
            <a:ext cx="2680219" cy="2322576"/>
          </a:xfrm>
          <a:prstGeom prst="rect">
            <a:avLst/>
          </a:prstGeom>
          <a:effectLst/>
        </p:spPr>
      </p:pic>
      <p:graphicFrame>
        <p:nvGraphicFramePr>
          <p:cNvPr id="38" name="TextBox 5">
            <a:extLst>
              <a:ext uri="{FF2B5EF4-FFF2-40B4-BE49-F238E27FC236}">
                <a16:creationId xmlns:a16="http://schemas.microsoft.com/office/drawing/2014/main" id="{A6424599-A54A-4A06-8A6E-C2B3EA944D27}"/>
              </a:ext>
            </a:extLst>
          </p:cNvPr>
          <p:cNvGraphicFramePr/>
          <p:nvPr>
            <p:extLst>
              <p:ext uri="{D42A27DB-BD31-4B8C-83A1-F6EECF244321}">
                <p14:modId xmlns:p14="http://schemas.microsoft.com/office/powerpoint/2010/main" val="2033326380"/>
              </p:ext>
            </p:extLst>
          </p:nvPr>
        </p:nvGraphicFramePr>
        <p:xfrm>
          <a:off x="649224" y="2438400"/>
          <a:ext cx="5102351"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1800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506F-5C5F-445F-B359-206A005F855B}"/>
              </a:ext>
            </a:extLst>
          </p:cNvPr>
          <p:cNvSpPr>
            <a:spLocks noGrp="1"/>
          </p:cNvSpPr>
          <p:nvPr>
            <p:ph type="title"/>
          </p:nvPr>
        </p:nvSpPr>
        <p:spPr/>
        <p:txBody>
          <a:bodyPr/>
          <a:lstStyle/>
          <a:p>
            <a:r>
              <a:rPr lang="en-US" dirty="0"/>
              <a:t>Part C – Retention Modeling and Analysis</a:t>
            </a:r>
          </a:p>
        </p:txBody>
      </p:sp>
      <p:sp>
        <p:nvSpPr>
          <p:cNvPr id="3" name="Content Placeholder 2">
            <a:extLst>
              <a:ext uri="{FF2B5EF4-FFF2-40B4-BE49-F238E27FC236}">
                <a16:creationId xmlns:a16="http://schemas.microsoft.com/office/drawing/2014/main" id="{CAE2EE66-F1D8-4C07-8AD0-AE13EEB1B9C7}"/>
              </a:ext>
            </a:extLst>
          </p:cNvPr>
          <p:cNvSpPr>
            <a:spLocks noGrp="1"/>
          </p:cNvSpPr>
          <p:nvPr>
            <p:ph idx="1"/>
          </p:nvPr>
        </p:nvSpPr>
        <p:spPr/>
        <p:txBody>
          <a:bodyPr/>
          <a:lstStyle/>
          <a:p>
            <a:pPr marL="0" indent="0">
              <a:buNone/>
            </a:pPr>
            <a:r>
              <a:rPr lang="en-US" dirty="0"/>
              <a:t>To best analyze retention, I crated a logistic regression model that included the following factors:</a:t>
            </a:r>
          </a:p>
          <a:p>
            <a:r>
              <a:rPr lang="en-US" dirty="0" err="1"/>
              <a:t>total_contract_value</a:t>
            </a:r>
            <a:r>
              <a:rPr lang="en-US" dirty="0"/>
              <a:t> </a:t>
            </a:r>
          </a:p>
          <a:p>
            <a:r>
              <a:rPr lang="en-US" dirty="0" err="1"/>
              <a:t>click_marketplace_value</a:t>
            </a:r>
            <a:endParaRPr lang="en-US" dirty="0"/>
          </a:p>
          <a:p>
            <a:r>
              <a:rPr lang="en-US" dirty="0" err="1"/>
              <a:t>job_listings</a:t>
            </a:r>
            <a:r>
              <a:rPr lang="en-US" dirty="0"/>
              <a:t> </a:t>
            </a:r>
          </a:p>
          <a:p>
            <a:r>
              <a:rPr lang="en-US" dirty="0" err="1"/>
              <a:t>job_slots</a:t>
            </a:r>
            <a:r>
              <a:rPr lang="en-US" dirty="0"/>
              <a:t> </a:t>
            </a:r>
          </a:p>
          <a:p>
            <a:r>
              <a:rPr lang="en-US" dirty="0"/>
              <a:t>applications </a:t>
            </a:r>
          </a:p>
          <a:p>
            <a:r>
              <a:rPr lang="en-US" dirty="0" err="1"/>
              <a:t>apply_start_clicks</a:t>
            </a:r>
            <a:endParaRPr lang="en-US" dirty="0"/>
          </a:p>
        </p:txBody>
      </p:sp>
    </p:spTree>
    <p:extLst>
      <p:ext uri="{BB962C8B-B14F-4D97-AF65-F5344CB8AC3E}">
        <p14:creationId xmlns:p14="http://schemas.microsoft.com/office/powerpoint/2010/main" val="217714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57AB-5E8E-4052-9085-F99B212F2A8A}"/>
              </a:ext>
            </a:extLst>
          </p:cNvPr>
          <p:cNvSpPr>
            <a:spLocks noGrp="1"/>
          </p:cNvSpPr>
          <p:nvPr>
            <p:ph type="title"/>
          </p:nvPr>
        </p:nvSpPr>
        <p:spPr/>
        <p:txBody>
          <a:bodyPr/>
          <a:lstStyle/>
          <a:p>
            <a:r>
              <a:rPr lang="en-US" dirty="0"/>
              <a:t>Part C – Retention Modeling and Analysis</a:t>
            </a:r>
          </a:p>
        </p:txBody>
      </p:sp>
      <p:sp>
        <p:nvSpPr>
          <p:cNvPr id="3" name="Content Placeholder 2">
            <a:extLst>
              <a:ext uri="{FF2B5EF4-FFF2-40B4-BE49-F238E27FC236}">
                <a16:creationId xmlns:a16="http://schemas.microsoft.com/office/drawing/2014/main" id="{974A2CBF-55A8-4C01-80BF-0C6F353179D1}"/>
              </a:ext>
            </a:extLst>
          </p:cNvPr>
          <p:cNvSpPr>
            <a:spLocks noGrp="1"/>
          </p:cNvSpPr>
          <p:nvPr>
            <p:ph idx="1"/>
          </p:nvPr>
        </p:nvSpPr>
        <p:spPr/>
        <p:txBody>
          <a:bodyPr/>
          <a:lstStyle/>
          <a:p>
            <a:pPr marL="0" indent="0">
              <a:buNone/>
            </a:pPr>
            <a:r>
              <a:rPr lang="en-US" dirty="0"/>
              <a:t>I assumed that we're not worried about location and are instead focused on larger trends, so I won't be including location in this analysis. This assumption comes from the fact that the final part of the question is asking about how to alter the Ad Platform algorithm, and doesn’t discuss location outside of Part A.</a:t>
            </a:r>
          </a:p>
          <a:p>
            <a:pPr marL="0" indent="0">
              <a:buNone/>
            </a:pPr>
            <a:r>
              <a:rPr lang="en-US" dirty="0"/>
              <a:t>I chose logistic regression because the goal is to understand which factors are related to an employer's likelihood to renew, which is a binary variable. This is a question that logistic regression is better suited for than OLS regression.</a:t>
            </a:r>
          </a:p>
        </p:txBody>
      </p:sp>
    </p:spTree>
    <p:extLst>
      <p:ext uri="{BB962C8B-B14F-4D97-AF65-F5344CB8AC3E}">
        <p14:creationId xmlns:p14="http://schemas.microsoft.com/office/powerpoint/2010/main" val="838780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741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 446 Midterm</vt:lpstr>
      <vt:lpstr>Part A – Data Wrangling</vt:lpstr>
      <vt:lpstr>Part A – Data Wrangling</vt:lpstr>
      <vt:lpstr>Part B – Metric Design</vt:lpstr>
      <vt:lpstr>Part B – Metric Design</vt:lpstr>
      <vt:lpstr>PowerPoint Presentation</vt:lpstr>
      <vt:lpstr>PowerPoint Presentation</vt:lpstr>
      <vt:lpstr>Part C – Retention Modeling and Analysis</vt:lpstr>
      <vt:lpstr>Part C – Retention Modeling and Analysis</vt:lpstr>
      <vt:lpstr>Part C – Retention Modeling and Analysis</vt:lpstr>
      <vt:lpstr>Part C – Retention Modeling and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 446 Midterm</dc:title>
  <dc:creator>Jantz, Ethan</dc:creator>
  <cp:lastModifiedBy>Jantz, Ethan</cp:lastModifiedBy>
  <cp:revision>14</cp:revision>
  <dcterms:created xsi:type="dcterms:W3CDTF">2021-10-31T23:25:09Z</dcterms:created>
  <dcterms:modified xsi:type="dcterms:W3CDTF">2021-11-01T02:55:25Z</dcterms:modified>
</cp:coreProperties>
</file>