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48" r:id="rId5"/>
    <p:sldId id="259" r:id="rId6"/>
    <p:sldId id="2458" r:id="rId7"/>
    <p:sldId id="2451" r:id="rId8"/>
    <p:sldId id="2432" r:id="rId9"/>
    <p:sldId id="2459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828" y="10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26/10/2024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5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A blue and pink background with lines and dots&#10;&#10;Description automatically generated">
            <a:extLst>
              <a:ext uri="{FF2B5EF4-FFF2-40B4-BE49-F238E27FC236}">
                <a16:creationId xmlns:a16="http://schemas.microsoft.com/office/drawing/2014/main" id="{5E284F37-1AD1-563A-EA89-416AA61E8A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218" r="23010" b="8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bg1"/>
                </a:solidFill>
              </a:rPr>
              <a:t>Incident Response automation with </a:t>
            </a:r>
            <a:r>
              <a:rPr lang="en-US" sz="4400" dirty="0" err="1">
                <a:solidFill>
                  <a:schemeClr val="bg1"/>
                </a:solidFill>
              </a:rPr>
              <a:t>thehive</a:t>
            </a:r>
            <a:r>
              <a:rPr lang="en-US" sz="4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2570020" cy="40493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Ethan Bannister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13" y="302003"/>
            <a:ext cx="5897218" cy="884238"/>
          </a:xfrm>
        </p:spPr>
        <p:txBody>
          <a:bodyPr rtlCol="0"/>
          <a:lstStyle/>
          <a:p>
            <a:pPr rtl="0"/>
            <a:r>
              <a:rPr lang="en-GB" sz="2800" dirty="0"/>
              <a:t>Problems to be addressed, Importance, and Benefits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512" y="1927239"/>
            <a:ext cx="4646246" cy="117882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dirty="0"/>
              <a:t>Did you know companies can lose millions every hour an incident isn’t resolved? Manual response times can cost more than just money.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B7594-D5B5-F4B5-66EC-687952A7358F}"/>
              </a:ext>
            </a:extLst>
          </p:cNvPr>
          <p:cNvSpPr txBox="1"/>
          <p:nvPr/>
        </p:nvSpPr>
        <p:spPr>
          <a:xfrm>
            <a:off x="5470512" y="3429000"/>
            <a:ext cx="285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Problem</a:t>
            </a:r>
            <a:r>
              <a:rPr lang="en-GB" dirty="0"/>
              <a:t> – Security incidents are often met with slow response times due to manual processes, leading to prolonged system vulnerabilities.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1F03F-0137-51E7-44D3-B6A0F75F7BA0}"/>
              </a:ext>
            </a:extLst>
          </p:cNvPr>
          <p:cNvSpPr txBox="1"/>
          <p:nvPr/>
        </p:nvSpPr>
        <p:spPr>
          <a:xfrm>
            <a:off x="8638648" y="3429000"/>
            <a:ext cx="3384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Why?</a:t>
            </a:r>
            <a:r>
              <a:rPr lang="en-GB" dirty="0"/>
              <a:t> – Faster automated responses are critical in limiting damage, maintaining business stability and reducing costs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61930-381A-0AEC-DDEC-944368A6D1D0}"/>
              </a:ext>
            </a:extLst>
          </p:cNvPr>
          <p:cNvSpPr txBox="1"/>
          <p:nvPr/>
        </p:nvSpPr>
        <p:spPr>
          <a:xfrm>
            <a:off x="5470513" y="5500267"/>
            <a:ext cx="567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Who Benefits?</a:t>
            </a:r>
            <a:r>
              <a:rPr lang="en-GB" dirty="0"/>
              <a:t> – Organisations of all sizes especially those with critical infrastructure will benefit from faster and more efficient incident management</a:t>
            </a:r>
            <a:endParaRPr lang="en-GB" b="1" dirty="0"/>
          </a:p>
        </p:txBody>
      </p:sp>
      <p:pic>
        <p:nvPicPr>
          <p:cNvPr id="15" name="Picture 14" descr="A close up of a circuit board&#10;&#10;Description automatically generated">
            <a:extLst>
              <a:ext uri="{FF2B5EF4-FFF2-40B4-BE49-F238E27FC236}">
                <a16:creationId xmlns:a16="http://schemas.microsoft.com/office/drawing/2014/main" id="{E0B720C2-B199-EA19-F564-67E2E97A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18"/>
            <a:ext cx="5152903" cy="68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7723-B51F-5147-BE16-346893FFD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8A090E-BB9F-537B-E574-4F4C1822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53133"/>
            <a:ext cx="4646246" cy="117882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Aim</a:t>
            </a:r>
            <a:r>
              <a:rPr lang="en-GB" dirty="0"/>
              <a:t> – My aim is to automate incident response management using </a:t>
            </a:r>
            <a:r>
              <a:rPr lang="en-GB" dirty="0" err="1"/>
              <a:t>TheHive</a:t>
            </a:r>
            <a:r>
              <a:rPr lang="en-GB" dirty="0"/>
              <a:t> to significantly improve response times to security events</a:t>
            </a:r>
            <a:endParaRPr lang="en-GB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1C9D9A-28A3-5403-2736-96EBEDAE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E2737-3BD8-C783-5BD9-856DD8D1E285}"/>
              </a:ext>
            </a:extLst>
          </p:cNvPr>
          <p:cNvSpPr txBox="1"/>
          <p:nvPr/>
        </p:nvSpPr>
        <p:spPr>
          <a:xfrm>
            <a:off x="6414226" y="3191256"/>
            <a:ext cx="5260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Objectives</a:t>
            </a:r>
            <a:r>
              <a:rPr lang="en-GB" dirty="0"/>
              <a:t>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Install and configure </a:t>
            </a:r>
            <a:r>
              <a:rPr lang="en-GB" dirty="0"/>
              <a:t>TheHive by </a:t>
            </a:r>
            <a:r>
              <a:rPr lang="en-GB" i="1" u="sng" dirty="0"/>
              <a:t>11/11/2024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Integrate</a:t>
            </a:r>
            <a:r>
              <a:rPr lang="en-GB" dirty="0"/>
              <a:t> TheHive with security monitoring tools for automated alerting by </a:t>
            </a:r>
            <a:r>
              <a:rPr lang="en-GB" i="1" u="sng" dirty="0"/>
              <a:t>06/12/2024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Automate</a:t>
            </a:r>
            <a:r>
              <a:rPr lang="en-GB" dirty="0"/>
              <a:t> the assignment and tracking of incident responses by </a:t>
            </a:r>
            <a:r>
              <a:rPr lang="en-GB" i="1" u="sng" dirty="0"/>
              <a:t>10/01/2025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Generate</a:t>
            </a:r>
            <a:r>
              <a:rPr lang="en-GB" dirty="0"/>
              <a:t> incident reports and track response metrics to evaluate effectiveness by </a:t>
            </a:r>
            <a:r>
              <a:rPr lang="en-GB" i="1" u="sng" dirty="0"/>
              <a:t>09/02/2025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Final</a:t>
            </a:r>
            <a:r>
              <a:rPr lang="en-GB" dirty="0"/>
              <a:t> review, testing, and adjustments </a:t>
            </a:r>
            <a:r>
              <a:rPr lang="en-GB" i="1" u="sng" dirty="0"/>
              <a:t>13/03/2025</a:t>
            </a:r>
            <a:endParaRPr lang="en-GB" b="1" i="1" u="sng" dirty="0"/>
          </a:p>
        </p:txBody>
      </p:sp>
      <p:pic>
        <p:nvPicPr>
          <p:cNvPr id="15" name="Picture 14" descr="A computer generated image of a circuit board&#10;&#10;Description automatically generated">
            <a:extLst>
              <a:ext uri="{FF2B5EF4-FFF2-40B4-BE49-F238E27FC236}">
                <a16:creationId xmlns:a16="http://schemas.microsoft.com/office/drawing/2014/main" id="{D8F6B8B1-B571-B44C-8927-C340B69B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27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639" y="118872"/>
            <a:ext cx="5935578" cy="1110222"/>
          </a:xfrm>
        </p:spPr>
        <p:txBody>
          <a:bodyPr rtlCol="0">
            <a:noAutofit/>
          </a:bodyPr>
          <a:lstStyle/>
          <a:p>
            <a:pPr rtl="0"/>
            <a:r>
              <a:rPr lang="en-GB" sz="3600" dirty="0"/>
              <a:t>Indicative Resources and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645C-5FE4-2C17-5C41-2819BD3C178C}"/>
              </a:ext>
            </a:extLst>
          </p:cNvPr>
          <p:cNvSpPr txBox="1"/>
          <p:nvPr/>
        </p:nvSpPr>
        <p:spPr>
          <a:xfrm>
            <a:off x="6057638" y="1549055"/>
            <a:ext cx="593557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Human Resources</a:t>
            </a:r>
            <a:endParaRPr lang="en-GB" sz="1600" dirty="0"/>
          </a:p>
          <a:p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As this is an individual project all tasks related to installation, configuration, integration, and testing will be handled by myself</a:t>
            </a:r>
          </a:p>
          <a:p>
            <a:endParaRPr lang="en-GB" sz="1600" dirty="0"/>
          </a:p>
          <a:p>
            <a:r>
              <a:rPr lang="en-GB" sz="1600" b="1" dirty="0"/>
              <a:t>Technological Resources</a:t>
            </a:r>
            <a:endParaRPr lang="en-GB" sz="1600" dirty="0"/>
          </a:p>
          <a:p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TheHive</a:t>
            </a:r>
            <a:r>
              <a:rPr lang="en-GB" sz="1600" dirty="0"/>
              <a:t> (open-source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Cortex (</a:t>
            </a:r>
            <a:r>
              <a:rPr lang="en-GB" sz="1600" dirty="0" err="1"/>
              <a:t>TheHive’s</a:t>
            </a:r>
            <a:r>
              <a:rPr lang="en-GB" sz="1600" dirty="0"/>
              <a:t> analysis engine)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Security monitoring tools (</a:t>
            </a:r>
            <a:r>
              <a:rPr lang="en-GB" sz="1600" dirty="0" err="1"/>
              <a:t>e.g</a:t>
            </a:r>
            <a:r>
              <a:rPr lang="en-GB" sz="1600" dirty="0"/>
              <a:t> SIEM)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Virtual machines (for testing automation scenarios)</a:t>
            </a:r>
          </a:p>
          <a:p>
            <a:endParaRPr lang="en-GB" sz="1600" dirty="0"/>
          </a:p>
          <a:p>
            <a:r>
              <a:rPr lang="en-GB" sz="1600" b="1" dirty="0"/>
              <a:t>Financial Resources</a:t>
            </a:r>
          </a:p>
          <a:p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There are no expected costs for my project</a:t>
            </a:r>
          </a:p>
          <a:p>
            <a:endParaRPr lang="en-GB" sz="1600" dirty="0"/>
          </a:p>
          <a:p>
            <a:r>
              <a:rPr lang="en-GB" sz="1600" b="1" dirty="0"/>
              <a:t>Physical Resources</a:t>
            </a:r>
          </a:p>
          <a:p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personal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4" name="Picture 13" descr="A circular object with lights and lines&#10;&#10;Description automatically generated with medium confidence">
            <a:extLst>
              <a:ext uri="{FF2B5EF4-FFF2-40B4-BE49-F238E27FC236}">
                <a16:creationId xmlns:a16="http://schemas.microsoft.com/office/drawing/2014/main" id="{34792B3E-EFC7-CA8A-7121-7E6A6C14D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50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5</a:t>
            </a:fld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A719D2-598C-87CB-9E77-089D620918A5}"/>
              </a:ext>
            </a:extLst>
          </p:cNvPr>
          <p:cNvSpPr/>
          <p:nvPr/>
        </p:nvSpPr>
        <p:spPr>
          <a:xfrm>
            <a:off x="2338519" y="2481028"/>
            <a:ext cx="5937733" cy="276999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98ECA5-1AFD-FBBA-4EF0-29657C1EFAF6}"/>
              </a:ext>
            </a:extLst>
          </p:cNvPr>
          <p:cNvSpPr/>
          <p:nvPr/>
        </p:nvSpPr>
        <p:spPr>
          <a:xfrm>
            <a:off x="2338519" y="2941220"/>
            <a:ext cx="5937733" cy="276999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C61D0C-AC97-E2A9-6682-61D5D60558A9}"/>
              </a:ext>
            </a:extLst>
          </p:cNvPr>
          <p:cNvSpPr/>
          <p:nvPr/>
        </p:nvSpPr>
        <p:spPr>
          <a:xfrm>
            <a:off x="2338519" y="3861605"/>
            <a:ext cx="5937733" cy="276999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C4B14B-8F5B-C984-8E08-DA88050052AF}"/>
              </a:ext>
            </a:extLst>
          </p:cNvPr>
          <p:cNvSpPr/>
          <p:nvPr/>
        </p:nvSpPr>
        <p:spPr>
          <a:xfrm>
            <a:off x="2338519" y="4321798"/>
            <a:ext cx="5937733" cy="276999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ED8580-67D0-BAA9-F450-2919691AA77F}"/>
              </a:ext>
            </a:extLst>
          </p:cNvPr>
          <p:cNvSpPr/>
          <p:nvPr/>
        </p:nvSpPr>
        <p:spPr>
          <a:xfrm>
            <a:off x="2338519" y="4781990"/>
            <a:ext cx="5937733" cy="276999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1122C1-73E8-1187-06CF-F2CEFF7B0EF5}"/>
              </a:ext>
            </a:extLst>
          </p:cNvPr>
          <p:cNvSpPr/>
          <p:nvPr/>
        </p:nvSpPr>
        <p:spPr>
          <a:xfrm>
            <a:off x="2176943" y="4807282"/>
            <a:ext cx="5937733" cy="276999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16537A-8C79-A4D4-4B58-2F9630C7FDFE}"/>
              </a:ext>
            </a:extLst>
          </p:cNvPr>
          <p:cNvSpPr txBox="1"/>
          <p:nvPr/>
        </p:nvSpPr>
        <p:spPr>
          <a:xfrm>
            <a:off x="1189597" y="2481026"/>
            <a:ext cx="20858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/>
              <a:t>Install and configure TheHive: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6DB23-3FBF-74C8-53EE-9792A69A1B67}"/>
              </a:ext>
            </a:extLst>
          </p:cNvPr>
          <p:cNvSpPr txBox="1"/>
          <p:nvPr/>
        </p:nvSpPr>
        <p:spPr>
          <a:xfrm>
            <a:off x="1189597" y="2941219"/>
            <a:ext cx="277184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/>
              <a:t>Integrate with security monitoring tools: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76718-F609-C4E0-C600-C42E60C85F5E}"/>
              </a:ext>
            </a:extLst>
          </p:cNvPr>
          <p:cNvSpPr txBox="1"/>
          <p:nvPr/>
        </p:nvSpPr>
        <p:spPr>
          <a:xfrm>
            <a:off x="1189597" y="3327336"/>
            <a:ext cx="211333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/>
              <a:t>Automate the assignment and</a:t>
            </a:r>
          </a:p>
          <a:p>
            <a:r>
              <a:rPr lang="en-US" sz="1200" b="1" dirty="0"/>
              <a:t>Tracking of incident response: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3D35D8-8A4D-857A-2CE1-63FA05FC4025}"/>
              </a:ext>
            </a:extLst>
          </p:cNvPr>
          <p:cNvSpPr txBox="1"/>
          <p:nvPr/>
        </p:nvSpPr>
        <p:spPr>
          <a:xfrm>
            <a:off x="1170617" y="3807680"/>
            <a:ext cx="21048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/>
              <a:t>Generate incident reports and</a:t>
            </a:r>
          </a:p>
          <a:p>
            <a:r>
              <a:rPr lang="en-US" sz="1200" b="1" dirty="0"/>
              <a:t>Track metrics: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B8F79-757B-5B98-050D-3739812F2558}"/>
              </a:ext>
            </a:extLst>
          </p:cNvPr>
          <p:cNvSpPr txBox="1"/>
          <p:nvPr/>
        </p:nvSpPr>
        <p:spPr>
          <a:xfrm>
            <a:off x="1162992" y="4321797"/>
            <a:ext cx="264546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/>
              <a:t>Final review, testing, and adjustments: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876682-EEB1-75DF-DADA-6F8EBB1E23B8}"/>
              </a:ext>
            </a:extLst>
          </p:cNvPr>
          <p:cNvSpPr/>
          <p:nvPr/>
        </p:nvSpPr>
        <p:spPr>
          <a:xfrm>
            <a:off x="6585223" y="3853191"/>
            <a:ext cx="866212" cy="2769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6FC1FE-6CAA-478E-A74E-FED3AAEAB096}"/>
              </a:ext>
            </a:extLst>
          </p:cNvPr>
          <p:cNvSpPr/>
          <p:nvPr/>
        </p:nvSpPr>
        <p:spPr>
          <a:xfrm>
            <a:off x="7477632" y="4320761"/>
            <a:ext cx="866212" cy="2769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C459D-87F8-3400-622A-9D43C3D1025F}"/>
              </a:ext>
            </a:extLst>
          </p:cNvPr>
          <p:cNvSpPr txBox="1"/>
          <p:nvPr/>
        </p:nvSpPr>
        <p:spPr>
          <a:xfrm>
            <a:off x="4683346" y="2504111"/>
            <a:ext cx="62068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11/11/24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46AAF-055D-CEF4-ECCD-E5BA1C2D6D82}"/>
              </a:ext>
            </a:extLst>
          </p:cNvPr>
          <p:cNvSpPr txBox="1"/>
          <p:nvPr/>
        </p:nvSpPr>
        <p:spPr>
          <a:xfrm>
            <a:off x="8285574" y="2504111"/>
            <a:ext cx="60946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(20 days)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841F1A-6F0B-7165-EE1B-FA690A43CFDD}"/>
              </a:ext>
            </a:extLst>
          </p:cNvPr>
          <p:cNvGrpSpPr/>
          <p:nvPr/>
        </p:nvGrpSpPr>
        <p:grpSpPr>
          <a:xfrm>
            <a:off x="9280509" y="2733055"/>
            <a:ext cx="1539080" cy="1727241"/>
            <a:chOff x="9297548" y="2092960"/>
            <a:chExt cx="2052106" cy="230298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86E86B0-2967-B728-0E83-D5BCDE695B83}"/>
                </a:ext>
              </a:extLst>
            </p:cNvPr>
            <p:cNvSpPr/>
            <p:nvPr/>
          </p:nvSpPr>
          <p:spPr>
            <a:xfrm>
              <a:off x="9297548" y="2092960"/>
              <a:ext cx="2052106" cy="2302988"/>
            </a:xfrm>
            <a:prstGeom prst="roundRect">
              <a:avLst>
                <a:gd name="adj" fmla="val 8326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  <a:effectLst>
              <a:outerShdw blurRad="1651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90E9FA-5768-6D2E-2B15-0D3C5BC3232A}"/>
                </a:ext>
              </a:extLst>
            </p:cNvPr>
            <p:cNvSpPr txBox="1"/>
            <p:nvPr/>
          </p:nvSpPr>
          <p:spPr>
            <a:xfrm>
              <a:off x="9944872" y="2280143"/>
              <a:ext cx="92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cap="all" dirty="0"/>
                <a:t>Status: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FACE0EE-709C-9CFF-28CD-6F517E2984CF}"/>
                </a:ext>
              </a:extLst>
            </p:cNvPr>
            <p:cNvGrpSpPr/>
            <p:nvPr/>
          </p:nvGrpSpPr>
          <p:grpSpPr>
            <a:xfrm>
              <a:off x="9505721" y="2778317"/>
              <a:ext cx="1803642" cy="1396457"/>
              <a:chOff x="9897780" y="2778317"/>
              <a:chExt cx="1803642" cy="139645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9DD0D08-902A-6A40-AAEA-165BD5CB8F09}"/>
                  </a:ext>
                </a:extLst>
              </p:cNvPr>
              <p:cNvGrpSpPr/>
              <p:nvPr/>
            </p:nvGrpSpPr>
            <p:grpSpPr>
              <a:xfrm>
                <a:off x="9901396" y="3805442"/>
                <a:ext cx="1551925" cy="369332"/>
                <a:chOff x="12671326" y="4195893"/>
                <a:chExt cx="1551925" cy="369332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ECE5149-A04E-244F-BFCA-02CA6E1BEF96}"/>
                    </a:ext>
                  </a:extLst>
                </p:cNvPr>
                <p:cNvSpPr txBox="1"/>
                <p:nvPr/>
              </p:nvSpPr>
              <p:spPr>
                <a:xfrm>
                  <a:off x="13307871" y="4195893"/>
                  <a:ext cx="915380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1200" dirty="0"/>
                    <a:t>Pending</a:t>
                  </a: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8E1DF352-B95F-D5DB-C89C-D0DDFDE95F1B}"/>
                    </a:ext>
                  </a:extLst>
                </p:cNvPr>
                <p:cNvSpPr/>
                <p:nvPr/>
              </p:nvSpPr>
              <p:spPr>
                <a:xfrm>
                  <a:off x="12671326" y="4195893"/>
                  <a:ext cx="509443" cy="36933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D35CBB5-6460-C6BA-012B-59723E471D96}"/>
                  </a:ext>
                </a:extLst>
              </p:cNvPr>
              <p:cNvGrpSpPr/>
              <p:nvPr/>
            </p:nvGrpSpPr>
            <p:grpSpPr>
              <a:xfrm>
                <a:off x="9897780" y="3291879"/>
                <a:ext cx="1803642" cy="369332"/>
                <a:chOff x="12667710" y="3731730"/>
                <a:chExt cx="1803642" cy="369332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02A0F37-E112-AB01-B2A7-3C8613601A39}"/>
                    </a:ext>
                  </a:extLst>
                </p:cNvPr>
                <p:cNvSpPr txBox="1"/>
                <p:nvPr/>
              </p:nvSpPr>
              <p:spPr>
                <a:xfrm>
                  <a:off x="13307871" y="3731730"/>
                  <a:ext cx="1163481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1200" dirty="0"/>
                    <a:t>In Progress</a:t>
                  </a:r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B8326BB4-0AC7-AFDA-49AE-EA05E5E1EEC2}"/>
                    </a:ext>
                  </a:extLst>
                </p:cNvPr>
                <p:cNvSpPr/>
                <p:nvPr/>
              </p:nvSpPr>
              <p:spPr>
                <a:xfrm>
                  <a:off x="12667710" y="3731730"/>
                  <a:ext cx="509443" cy="36933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D922373-A777-FDD6-B8AC-F122DF398B9D}"/>
                  </a:ext>
                </a:extLst>
              </p:cNvPr>
              <p:cNvGrpSpPr/>
              <p:nvPr/>
            </p:nvGrpSpPr>
            <p:grpSpPr>
              <a:xfrm>
                <a:off x="9897780" y="2778317"/>
                <a:ext cx="1799966" cy="369332"/>
                <a:chOff x="12667710" y="3168768"/>
                <a:chExt cx="1799966" cy="369332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F45A74A-1505-5868-2745-69CAF008A5CD}"/>
                    </a:ext>
                  </a:extLst>
                </p:cNvPr>
                <p:cNvSpPr txBox="1"/>
                <p:nvPr/>
              </p:nvSpPr>
              <p:spPr>
                <a:xfrm>
                  <a:off x="13307871" y="3168768"/>
                  <a:ext cx="1159805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1200" dirty="0"/>
                    <a:t>Completed</a:t>
                  </a: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28A90D99-8EAF-122E-38CB-8A0936F94135}"/>
                    </a:ext>
                  </a:extLst>
                </p:cNvPr>
                <p:cNvSpPr/>
                <p:nvPr/>
              </p:nvSpPr>
              <p:spPr>
                <a:xfrm>
                  <a:off x="12667710" y="3168768"/>
                  <a:ext cx="509443" cy="36933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0F44D6C-BAF4-04FF-D5DD-79F8A239E021}"/>
              </a:ext>
            </a:extLst>
          </p:cNvPr>
          <p:cNvSpPr/>
          <p:nvPr/>
        </p:nvSpPr>
        <p:spPr>
          <a:xfrm>
            <a:off x="4312876" y="2020835"/>
            <a:ext cx="3959384" cy="2769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39DFA-4479-9736-3407-2CB3B0585FC5}"/>
              </a:ext>
            </a:extLst>
          </p:cNvPr>
          <p:cNvSpPr txBox="1"/>
          <p:nvPr/>
        </p:nvSpPr>
        <p:spPr>
          <a:xfrm>
            <a:off x="4259342" y="2021138"/>
            <a:ext cx="70083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23/10/24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DF8E1-722A-1FDF-5DA6-397A88C91ED4}"/>
              </a:ext>
            </a:extLst>
          </p:cNvPr>
          <p:cNvSpPr txBox="1"/>
          <p:nvPr/>
        </p:nvSpPr>
        <p:spPr>
          <a:xfrm>
            <a:off x="7433568" y="2030782"/>
            <a:ext cx="838692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13/03/2025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168A13-F58F-74E9-D0D9-83F46D1DFEBC}"/>
              </a:ext>
            </a:extLst>
          </p:cNvPr>
          <p:cNvSpPr txBox="1"/>
          <p:nvPr/>
        </p:nvSpPr>
        <p:spPr>
          <a:xfrm>
            <a:off x="8285574" y="2040990"/>
            <a:ext cx="66717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(172 days)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9B39C-ECA8-73C5-DC03-51818A40939D}"/>
              </a:ext>
            </a:extLst>
          </p:cNvPr>
          <p:cNvSpPr txBox="1"/>
          <p:nvPr/>
        </p:nvSpPr>
        <p:spPr>
          <a:xfrm>
            <a:off x="1209445" y="2017906"/>
            <a:ext cx="57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cap="all" dirty="0"/>
              <a:t>Task: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0B0ADB-B2C2-9649-77CE-8D5742016DB5}"/>
              </a:ext>
            </a:extLst>
          </p:cNvPr>
          <p:cNvSpPr txBox="1"/>
          <p:nvPr/>
        </p:nvSpPr>
        <p:spPr>
          <a:xfrm>
            <a:off x="5097554" y="2973431"/>
            <a:ext cx="62068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06/12/24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2D9E02-134B-F25D-BC4F-40C18C870A48}"/>
              </a:ext>
            </a:extLst>
          </p:cNvPr>
          <p:cNvSpPr txBox="1"/>
          <p:nvPr/>
        </p:nvSpPr>
        <p:spPr>
          <a:xfrm>
            <a:off x="4106356" y="2973431"/>
            <a:ext cx="62068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12/11/24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5EF45B-A3C4-505C-B3FF-2F2557302F02}"/>
              </a:ext>
            </a:extLst>
          </p:cNvPr>
          <p:cNvSpPr txBox="1"/>
          <p:nvPr/>
        </p:nvSpPr>
        <p:spPr>
          <a:xfrm>
            <a:off x="8285574" y="2964304"/>
            <a:ext cx="60946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(25 days)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396D1-700C-79BF-8770-A614D1194B23}"/>
              </a:ext>
            </a:extLst>
          </p:cNvPr>
          <p:cNvSpPr txBox="1"/>
          <p:nvPr/>
        </p:nvSpPr>
        <p:spPr>
          <a:xfrm>
            <a:off x="8285574" y="3424496"/>
            <a:ext cx="60946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(35 days)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C046B3-A12C-A72C-4FED-12425E07292C}"/>
              </a:ext>
            </a:extLst>
          </p:cNvPr>
          <p:cNvSpPr txBox="1"/>
          <p:nvPr/>
        </p:nvSpPr>
        <p:spPr>
          <a:xfrm>
            <a:off x="8285574" y="3884689"/>
            <a:ext cx="60946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(30 days)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E50B1A-300E-ECA9-9F3A-8CFF7394F549}"/>
              </a:ext>
            </a:extLst>
          </p:cNvPr>
          <p:cNvSpPr txBox="1"/>
          <p:nvPr/>
        </p:nvSpPr>
        <p:spPr>
          <a:xfrm>
            <a:off x="8285574" y="4344881"/>
            <a:ext cx="60946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(30 days)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0E2EF7-F4E6-0BCB-7E45-4702936D0723}"/>
              </a:ext>
            </a:extLst>
          </p:cNvPr>
          <p:cNvSpPr txBox="1"/>
          <p:nvPr/>
        </p:nvSpPr>
        <p:spPr>
          <a:xfrm>
            <a:off x="4456441" y="3408914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07/12/2024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441DF-D5EF-A18A-BC64-4AFB912334AE}"/>
              </a:ext>
            </a:extLst>
          </p:cNvPr>
          <p:cNvSpPr txBox="1"/>
          <p:nvPr/>
        </p:nvSpPr>
        <p:spPr>
          <a:xfrm>
            <a:off x="6546274" y="342913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10/01/2025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03497E-64B7-14FF-A578-37DC49BB0A65}"/>
              </a:ext>
            </a:extLst>
          </p:cNvPr>
          <p:cNvSpPr txBox="1"/>
          <p:nvPr/>
        </p:nvSpPr>
        <p:spPr>
          <a:xfrm>
            <a:off x="5818906" y="3875539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11/01/2025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626839-1621-44E0-57E9-A282847CD1F1}"/>
              </a:ext>
            </a:extLst>
          </p:cNvPr>
          <p:cNvSpPr txBox="1"/>
          <p:nvPr/>
        </p:nvSpPr>
        <p:spPr>
          <a:xfrm>
            <a:off x="7462829" y="3875539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09/02/2025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D130C5-DD94-99E3-A1C2-8A210E7D0FE5}"/>
              </a:ext>
            </a:extLst>
          </p:cNvPr>
          <p:cNvSpPr txBox="1"/>
          <p:nvPr/>
        </p:nvSpPr>
        <p:spPr>
          <a:xfrm>
            <a:off x="6780186" y="4345147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10/02/2025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0AF94D6-266E-A628-0AF8-08463D70A8FF}"/>
              </a:ext>
            </a:extLst>
          </p:cNvPr>
          <p:cNvSpPr/>
          <p:nvPr/>
        </p:nvSpPr>
        <p:spPr>
          <a:xfrm>
            <a:off x="4309199" y="2489420"/>
            <a:ext cx="415781" cy="2769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79E284F-A32A-E22B-FF0D-30A78A6EA91E}"/>
              </a:ext>
            </a:extLst>
          </p:cNvPr>
          <p:cNvSpPr/>
          <p:nvPr/>
        </p:nvSpPr>
        <p:spPr>
          <a:xfrm>
            <a:off x="4693742" y="2950348"/>
            <a:ext cx="452068" cy="2769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3D97BF8-72C3-6844-3D9F-06C2561BBE21}"/>
              </a:ext>
            </a:extLst>
          </p:cNvPr>
          <p:cNvSpPr/>
          <p:nvPr/>
        </p:nvSpPr>
        <p:spPr>
          <a:xfrm>
            <a:off x="5172657" y="3396586"/>
            <a:ext cx="1400384" cy="2769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55D9CC-D676-15C0-FA9A-90F51B1074E4}"/>
              </a:ext>
            </a:extLst>
          </p:cNvPr>
          <p:cNvSpPr txBox="1"/>
          <p:nvPr/>
        </p:nvSpPr>
        <p:spPr>
          <a:xfrm>
            <a:off x="4848091" y="407968"/>
            <a:ext cx="3526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latin typeface="+mj-lt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A blue and pink background with lines and dots&#10;&#10;Description automatically generated">
            <a:extLst>
              <a:ext uri="{FF2B5EF4-FFF2-40B4-BE49-F238E27FC236}">
                <a16:creationId xmlns:a16="http://schemas.microsoft.com/office/drawing/2014/main" id="{5E284F37-1AD1-563A-EA89-416AA61E8A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9091" t="228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51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Ethan Bannister</a:t>
            </a:r>
          </a:p>
        </p:txBody>
      </p:sp>
    </p:spTree>
    <p:extLst>
      <p:ext uri="{BB962C8B-B14F-4D97-AF65-F5344CB8AC3E}">
        <p14:creationId xmlns:p14="http://schemas.microsoft.com/office/powerpoint/2010/main" val="398529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{BA9BE600-97C6-46A0-B032-741AB9A24047}tf55661986_win32</Template>
  <TotalTime>87</TotalTime>
  <Words>341</Words>
  <Application>Microsoft Office PowerPoint</Application>
  <PresentationFormat>Widescreen</PresentationFormat>
  <Paragraphs>75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Biome Light</vt:lpstr>
      <vt:lpstr>Calibri</vt:lpstr>
      <vt:lpstr>Calibri Light</vt:lpstr>
      <vt:lpstr>Wingdings</vt:lpstr>
      <vt:lpstr>Office Theme</vt:lpstr>
      <vt:lpstr>Incident Response automation with thehive.</vt:lpstr>
      <vt:lpstr>Problems to be addressed, Importance, and Benefits</vt:lpstr>
      <vt:lpstr>Aims and objectives</vt:lpstr>
      <vt:lpstr>Indicative Resources and Technologies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Bannister (Student)</dc:creator>
  <cp:lastModifiedBy>Ethan Bannister (Student)</cp:lastModifiedBy>
  <cp:revision>7</cp:revision>
  <dcterms:created xsi:type="dcterms:W3CDTF">2024-10-23T17:31:50Z</dcterms:created>
  <dcterms:modified xsi:type="dcterms:W3CDTF">2024-10-26T21:20:40Z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