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953250" cy="9239250"/>
  <p:custDataLst>
    <p:tags r:id="rId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0A74E-816F-492A-8B14-4962528C484B}" v="340" dt="2024-04-20T17:39:11.046"/>
    <p1510:client id="{CABFBA08-1155-DC74-BEE7-008A45C9F147}" v="50" dt="2024-04-20T01:27:15.327"/>
    <p1510:client id="{F78077D0-F3E9-41E9-826C-BC0020C01324}" v="202" dt="2024-04-19T22:42:06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032" y="-229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Algorithms</a:t>
            </a:r>
            <a:r>
              <a:rPr lang="en-US" sz="2400" b="1" baseline="0"/>
              <a:t> Comparasion</a:t>
            </a:r>
            <a:endParaRPr lang="en-US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Score(%)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KNN</c:v>
                </c:pt>
                <c:pt idx="2">
                  <c:v>SVM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99.64</c:v>
                </c:pt>
                <c:pt idx="1">
                  <c:v>99.7</c:v>
                </c:pt>
                <c:pt idx="2">
                  <c:v>99.68</c:v>
                </c:pt>
                <c:pt idx="3">
                  <c:v>99.78</c:v>
                </c:pt>
                <c:pt idx="4">
                  <c:v>99.36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C-4955-A936-8791A9BDA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F-1 Score(%)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1C-4955-A936-8791A9BDAAD2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C1C-4955-A936-8791A9BDAAD2}"/>
              </c:ext>
            </c:extLst>
          </c:dPt>
          <c:cat>
            <c:strRef>
              <c:f>Sheet1!$A$2:$A$6</c:f>
              <c:strCache>
                <c:ptCount val="5"/>
                <c:pt idx="0">
                  <c:v>Decision Tree</c:v>
                </c:pt>
                <c:pt idx="1">
                  <c:v>KNN</c:v>
                </c:pt>
                <c:pt idx="2">
                  <c:v>SVM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76</c:v>
                </c:pt>
                <c:pt idx="1">
                  <c:v>77.709999999999994</c:v>
                </c:pt>
                <c:pt idx="2">
                  <c:v>77.209999999999994</c:v>
                </c:pt>
                <c:pt idx="3">
                  <c:v>80</c:v>
                </c:pt>
                <c:pt idx="4">
                  <c:v>73.56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1C-4955-A936-8791A9BDA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43136"/>
        <c:axId val="114840256"/>
      </c:barChart>
      <c:catAx>
        <c:axId val="11484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Algorithm</a:t>
                </a:r>
                <a:r>
                  <a:rPr lang="en-US" sz="2000" b="1" baseline="0" dirty="0"/>
                  <a:t> Names</a:t>
                </a: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40256"/>
        <c:crosses val="autoZero"/>
        <c:auto val="1"/>
        <c:lblAlgn val="ctr"/>
        <c:lblOffset val="100"/>
        <c:noMultiLvlLbl val="0"/>
      </c:catAx>
      <c:valAx>
        <c:axId val="114840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Percentage(%)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4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8588" y="0"/>
            <a:ext cx="30130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F5848-B367-4AA7-BF95-5C5BF26E58F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5700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6588"/>
            <a:ext cx="5562600" cy="36385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700"/>
            <a:ext cx="30130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8588" y="8775700"/>
            <a:ext cx="30130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636B-FA5C-498B-978D-058E105F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636B-FA5C-498B-978D-058E105F3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309A8-F4AA-43A2-8C81-BEC027D80B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54123-AAA0-490D-8022-C1D9AFEC3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329F74-F32B-4159-80E2-548E04DAA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90BE1-1AF4-4408-BABD-9E6C21904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989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C49E7D-9002-4E1C-AA2D-A877BD7BDA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CE2A29-7601-4A4E-BD59-9C0CC5D8E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177322-F0C3-4D59-892E-B7ED71FC3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36E21-A752-4F0E-AB8A-476EB6091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24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D8CD8-44EF-42DE-991D-F854F7E91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35E3C2-DA48-4567-916A-0395163CB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A3E065-E3C2-4A13-B466-C6E0B6FAB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B070-A8C8-4C1B-ACF4-A01A01276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4767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C98B32-86AA-438F-A892-070260C13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17C40A-403D-4927-AF81-1349B579D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C4AEA9-4741-442A-9304-90C650E99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477D-E407-4230-B1A8-1287929FC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94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CD266-FAE4-4C91-A2A9-2DC0A6D8B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03D73F-CFBC-44B9-8A60-1D50D5919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DBD84F-6C78-4D3D-A3C7-166E737DF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0159-E43F-47CF-A97D-10BC1EC0C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0536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43144-8958-4837-A52E-1F3C11649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3B7B1-031E-40F0-9A19-A184E5DA3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2AFAF-166A-4550-B27C-7BEAC7271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C4A5-8AF5-4C62-B207-85F51DA85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2114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54FD09-9B48-4151-9028-96214DB60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E47633-FCBE-465A-ABCB-691ADA011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9214A6-E1E4-4A2B-AEC7-55D4C3CA4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BA43-3945-466E-87F2-3C2221FE8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1352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E1BE56-50A0-4FE0-97C3-3FB306A94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9DB606-8FDA-467B-9062-C80460A59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119720-A5A3-4507-9724-399123FCD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79D12-469A-4ADB-99C3-E970D572B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278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0B713D-842B-48C0-A2D9-E253BF843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481E62-D870-4ED4-A5F3-ADB3D9642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BA461F-5715-4B18-84C1-C85C2A174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45F61-BAEF-4101-961B-192C7B3D7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279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2C7DC-A315-4616-9A7D-88A901411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64DE4-26CF-460A-83E7-7EA1BAE0A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9F517-C723-49CA-B01B-D7818F59D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7731-654E-4B55-A8E3-9E38762E9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42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7E7D7-B821-406D-9F87-DA687AD65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83E07-5AC5-45AD-9881-47C1636F3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312D8-55C5-4EC3-A039-7D88B721A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2CBD-0B9C-4C3F-957B-BE63619BE7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260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D284E1-ABC4-47A2-949E-B2CDDFB5A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E4A073-D973-474D-BA23-3C9AB7ABF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FF451-CDED-49B3-A18D-CEECEF98B9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>
            <a:lvl1pPr defTabSz="4702175" eaLnBrk="1" hangingPunct="1">
              <a:defRPr sz="7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E6A0EB-84A7-4D5D-BC95-45F9C5CD57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>
            <a:lvl1pPr algn="ctr" defTabSz="4702175" eaLnBrk="1" hangingPunct="1">
              <a:defRPr sz="7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A8940C-5440-4316-ADDD-E78881BA4C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>
            <a:lvl1pPr algn="r" defTabSz="4702175" eaLnBrk="1" hangingPunct="1">
              <a:defRPr sz="7200"/>
            </a:lvl1pPr>
          </a:lstStyle>
          <a:p>
            <a:pPr>
              <a:defRPr/>
            </a:pPr>
            <a:fld id="{34FE963B-2661-45A5-BBD2-5BA733EB3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theorizingvermillion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/>
        </a:defRPr>
      </a:lvl9pPr>
    </p:titleStyle>
    <p:bodyStyle>
      <a:lvl1pPr marL="1763713" indent="-1763713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1113" indent="-1470025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6338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78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50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22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094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8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372D76-3EE8-483E-877B-E99CE3DE43AE}"/>
              </a:ext>
            </a:extLst>
          </p:cNvPr>
          <p:cNvSpPr/>
          <p:nvPr/>
        </p:nvSpPr>
        <p:spPr bwMode="auto">
          <a:xfrm>
            <a:off x="0" y="6196"/>
            <a:ext cx="43891200" cy="350996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Text Placeholder 5">
            <a:extLst>
              <a:ext uri="{FF2B5EF4-FFF2-40B4-BE49-F238E27FC236}">
                <a16:creationId xmlns:a16="http://schemas.microsoft.com/office/drawing/2014/main" id="{1C0C5311-0A50-4A29-9CC1-461AC412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5923"/>
            <a:ext cx="4390229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defTabSz="40290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879600" defTabSz="40290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0788" defTabSz="40290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640388" defTabSz="40290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21575" defTabSz="40290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7978775" defTabSz="4029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8435975" defTabSz="4029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8893175" defTabSz="4029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9350375" defTabSz="4029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en-US" sz="8500" b="1">
                <a:solidFill>
                  <a:srgbClr val="FFC000"/>
                </a:solidFill>
                <a:latin typeface="Times New Roman"/>
                <a:cs typeface="Times New Roman"/>
              </a:rPr>
              <a:t>The Future of Fraud Prevention: Evaluating Predictive Models for Credit Card Transactions</a:t>
            </a:r>
            <a:endParaRPr lang="en-US" sz="8500" b="1">
              <a:solidFill>
                <a:srgbClr val="FFC000"/>
              </a:solidFill>
            </a:endParaRPr>
          </a:p>
        </p:txBody>
      </p:sp>
      <p:sp>
        <p:nvSpPr>
          <p:cNvPr id="2051" name="AutoShape 396">
            <a:extLst>
              <a:ext uri="{FF2B5EF4-FFF2-40B4-BE49-F238E27FC236}">
                <a16:creationId xmlns:a16="http://schemas.microsoft.com/office/drawing/2014/main" id="{85CA99BB-AF96-4C6D-9C43-9691292F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1600"/>
            <a:ext cx="13314075" cy="1552251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2054" name="Text Placeholder 5">
            <a:extLst>
              <a:ext uri="{FF2B5EF4-FFF2-40B4-BE49-F238E27FC236}">
                <a16:creationId xmlns:a16="http://schemas.microsoft.com/office/drawing/2014/main" id="{C43A5C15-0988-44C8-8498-D8B66B48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36559"/>
            <a:ext cx="43903166" cy="189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3760788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879600" defTabSz="3760788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0788" defTabSz="3760788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640388" defTabSz="3760788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21575" defTabSz="3760788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7978775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8435975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8893175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9350375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altLang="en-US" sz="5600" b="1" dirty="0">
                <a:solidFill>
                  <a:srgbClr val="FFC000"/>
                </a:solidFill>
                <a:latin typeface="Times New Roman"/>
                <a:cs typeface="Times New Roman"/>
              </a:rPr>
              <a:t>Khoa Pham, Leo </a:t>
            </a:r>
            <a:r>
              <a:rPr lang="en-US" altLang="en-US" sz="5600" b="1" dirty="0" err="1">
                <a:solidFill>
                  <a:srgbClr val="FFC000"/>
                </a:solidFill>
                <a:latin typeface="Times New Roman"/>
                <a:cs typeface="Times New Roman"/>
              </a:rPr>
              <a:t>Gesto</a:t>
            </a:r>
            <a:r>
              <a:rPr lang="en-US" altLang="en-US" sz="5600" b="1" dirty="0">
                <a:solidFill>
                  <a:srgbClr val="FFC000"/>
                </a:solidFill>
                <a:latin typeface="Times New Roman"/>
                <a:cs typeface="Times New Roman"/>
              </a:rPr>
              <a:t>, Shin-</a:t>
            </a:r>
            <a:r>
              <a:rPr lang="en-US" altLang="en-US" sz="5600" b="1" dirty="0" err="1">
                <a:solidFill>
                  <a:srgbClr val="FFC000"/>
                </a:solidFill>
                <a:latin typeface="Times New Roman"/>
                <a:cs typeface="Times New Roman"/>
              </a:rPr>
              <a:t>Shyang</a:t>
            </a:r>
            <a:r>
              <a:rPr lang="en-US" altLang="en-US" sz="5600" b="1" dirty="0">
                <a:solidFill>
                  <a:srgbClr val="FFC000"/>
                </a:solidFill>
                <a:latin typeface="Times New Roman"/>
                <a:cs typeface="Times New Roman"/>
              </a:rPr>
              <a:t> Kao</a:t>
            </a:r>
          </a:p>
          <a:p>
            <a:pPr algn="ctr" eaLnBrk="1" hangingPunct="1">
              <a:buNone/>
            </a:pPr>
            <a:r>
              <a:rPr lang="en-US" altLang="en-US" sz="5600" b="1" dirty="0">
                <a:solidFill>
                  <a:srgbClr val="FFC000"/>
                </a:solidFill>
                <a:latin typeface="Times New Roman"/>
                <a:cs typeface="Times New Roman"/>
              </a:rPr>
              <a:t>University of the District of Columbia</a:t>
            </a:r>
          </a:p>
        </p:txBody>
      </p:sp>
      <p:sp>
        <p:nvSpPr>
          <p:cNvPr id="2061" name="Text Box 379">
            <a:extLst>
              <a:ext uri="{FF2B5EF4-FFF2-40B4-BE49-F238E27FC236}">
                <a16:creationId xmlns:a16="http://schemas.microsoft.com/office/drawing/2014/main" id="{C0A6FB38-29AB-47E8-86F1-473B2DA5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28" y="27698732"/>
            <a:ext cx="13277822" cy="102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4703763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Times New Roman"/>
              </a:rPr>
              <a:t>This report presents our senior project, focused on designing an advanced system for detecting credit card fraud, crucial for the safety of digital transactions. </a:t>
            </a:r>
            <a:endParaRPr lang="en-US" sz="36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Times New Roman"/>
              </a:rPr>
              <a:t>Leveraging visual analytics and sophisticated data analysis, our goal was to develop an efficient detection mechanism. </a:t>
            </a:r>
            <a:endParaRPr lang="en-US" sz="36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Times New Roman"/>
              </a:rPr>
              <a:t>Our analysis is based on a dataset of over 1 million entries from Kaggle, aimed at identifying fraudulent transactions effectively.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Times New Roman"/>
                <a:cs typeface="Times New Roman"/>
              </a:rPr>
            </a:br>
            <a:endParaRPr lang="en-US" sz="8000" dirty="0">
              <a:latin typeface="Times New Roman"/>
              <a:cs typeface="Times New Roman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sz="5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en-US" sz="9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88FA709-D75B-2FC9-BFDD-8BE24711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270" y="14916011"/>
            <a:ext cx="5349917" cy="1877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39572-FD02-D6F7-842E-746C2B12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0297" y="12080564"/>
            <a:ext cx="4817681" cy="1553483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FA1C542-0662-89D9-C827-26B6C11D4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3225" y="14389848"/>
            <a:ext cx="4537879" cy="2137085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CAA77615-A7F1-4DEE-26D8-DB1DF7545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870" y="11956587"/>
            <a:ext cx="4557798" cy="2124071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7D17C6B9-9659-7F92-0BAF-9DC90BD61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0297" y="13547920"/>
            <a:ext cx="4454560" cy="1065475"/>
          </a:xfrm>
          <a:prstGeom prst="rect">
            <a:avLst/>
          </a:prstGeom>
        </p:spPr>
      </p:pic>
      <p:pic>
        <p:nvPicPr>
          <p:cNvPr id="10" name="Picture 9" descr="Power BI Desktop - Microsoft Apps">
            <a:extLst>
              <a:ext uri="{FF2B5EF4-FFF2-40B4-BE49-F238E27FC236}">
                <a16:creationId xmlns:a16="http://schemas.microsoft.com/office/drawing/2014/main" id="{51CAD9A7-3DE1-85F4-B3F2-561642F5B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77892" y="12301733"/>
            <a:ext cx="3665274" cy="398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7728E4-0D2A-8E7F-1374-4109831FDB8E}"/>
              </a:ext>
            </a:extLst>
          </p:cNvPr>
          <p:cNvSpPr txBox="1"/>
          <p:nvPr/>
        </p:nvSpPr>
        <p:spPr>
          <a:xfrm>
            <a:off x="33014" y="6145234"/>
            <a:ext cx="1304290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The rise of </a:t>
            </a:r>
            <a:r>
              <a:rPr lang="en-US" sz="3600" b="1" dirty="0">
                <a:latin typeface="Times New Roman"/>
                <a:cs typeface="Times New Roman"/>
              </a:rPr>
              <a:t>digital transactions </a:t>
            </a:r>
            <a:r>
              <a:rPr lang="en-US" sz="3600" dirty="0">
                <a:latin typeface="Times New Roman"/>
                <a:cs typeface="Times New Roman"/>
              </a:rPr>
              <a:t>has led to an increase in </a:t>
            </a:r>
            <a:r>
              <a:rPr lang="en-US" sz="3600" b="1" dirty="0">
                <a:latin typeface="Times New Roman"/>
                <a:cs typeface="Times New Roman"/>
              </a:rPr>
              <a:t>credit card fraud</a:t>
            </a:r>
            <a:r>
              <a:rPr lang="en-US" sz="3600" dirty="0">
                <a:latin typeface="Times New Roman"/>
                <a:cs typeface="Times New Roman"/>
              </a:rPr>
              <a:t>, presenting substantial </a:t>
            </a:r>
            <a:r>
              <a:rPr lang="en-US" sz="3600" b="1" dirty="0">
                <a:latin typeface="Times New Roman"/>
                <a:cs typeface="Times New Roman"/>
              </a:rPr>
              <a:t>financial risks.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There is a </a:t>
            </a:r>
            <a:r>
              <a:rPr lang="en-US" sz="3600" b="1" dirty="0">
                <a:latin typeface="Times New Roman"/>
                <a:cs typeface="Times New Roman"/>
              </a:rPr>
              <a:t>critical</a:t>
            </a:r>
            <a:r>
              <a:rPr lang="en-US" sz="3600" dirty="0">
                <a:latin typeface="Times New Roman"/>
                <a:cs typeface="Times New Roman"/>
              </a:rPr>
              <a:t> need for a sophisticated system to </a:t>
            </a:r>
            <a:r>
              <a:rPr lang="en-US" sz="3600" b="1" dirty="0">
                <a:latin typeface="Times New Roman"/>
                <a:cs typeface="Times New Roman"/>
              </a:rPr>
              <a:t>detect and prevent</a:t>
            </a:r>
            <a:r>
              <a:rPr lang="en-US" sz="3600" dirty="0">
                <a:latin typeface="Times New Roman"/>
                <a:cs typeface="Times New Roman"/>
              </a:rPr>
              <a:t> such fraud, thus </a:t>
            </a:r>
            <a:r>
              <a:rPr lang="en-US" sz="3600" b="1" dirty="0">
                <a:latin typeface="Times New Roman"/>
                <a:cs typeface="Times New Roman"/>
              </a:rPr>
              <a:t>safeguarding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b="1" dirty="0">
                <a:latin typeface="Times New Roman"/>
                <a:cs typeface="Times New Roman"/>
              </a:rPr>
              <a:t>consumer finances </a:t>
            </a:r>
            <a:r>
              <a:rPr lang="en-US" sz="3600" dirty="0">
                <a:latin typeface="Times New Roman"/>
                <a:cs typeface="Times New Roman"/>
              </a:rPr>
              <a:t>and securing digital transactions against unauthorized use.</a:t>
            </a:r>
          </a:p>
        </p:txBody>
      </p:sp>
      <p:sp>
        <p:nvSpPr>
          <p:cNvPr id="2" name="Text Box 379">
            <a:extLst>
              <a:ext uri="{FF2B5EF4-FFF2-40B4-BE49-F238E27FC236}">
                <a16:creationId xmlns:a16="http://schemas.microsoft.com/office/drawing/2014/main" id="{559572DE-1150-616B-FAB8-879A95219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1837" y="18730788"/>
            <a:ext cx="12288444" cy="672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4703763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4000" dirty="0">
                <a:latin typeface="Times New Roman"/>
                <a:cs typeface="Times New Roman"/>
              </a:rPr>
              <a:t>Synthesize elements for the minority class. </a:t>
            </a:r>
            <a:r>
              <a:rPr lang="en-US" sz="4000" b="1" dirty="0">
                <a:latin typeface="Times New Roman"/>
                <a:cs typeface="Times New Roman"/>
              </a:rPr>
              <a:t>SMOTE</a:t>
            </a:r>
            <a:r>
              <a:rPr lang="en-US" sz="4000" dirty="0">
                <a:latin typeface="Times New Roman"/>
                <a:cs typeface="Times New Roman"/>
              </a:rPr>
              <a:t> works by </a:t>
            </a:r>
            <a:r>
              <a:rPr lang="en-US" sz="4000" b="1" dirty="0">
                <a:latin typeface="Times New Roman"/>
                <a:cs typeface="Times New Roman"/>
              </a:rPr>
              <a:t>selecting examples </a:t>
            </a:r>
            <a:r>
              <a:rPr lang="en-US" sz="4000" dirty="0">
                <a:latin typeface="Times New Roman"/>
                <a:cs typeface="Times New Roman"/>
              </a:rPr>
              <a:t>that are close in the feature space, drawing a line between the examples in the feature space and drawing a new sample at a point along that line.​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sz="5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en-US" sz="9600" dirty="0">
              <a:latin typeface="Times New Roman"/>
              <a:cs typeface="Times New Roman"/>
            </a:endParaRPr>
          </a:p>
        </p:txBody>
      </p:sp>
      <p:pic>
        <p:nvPicPr>
          <p:cNvPr id="1028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F2FDC9A-F7A1-AF6E-2746-F3A5A0EC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836" y="21598971"/>
            <a:ext cx="11875763" cy="49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3D73427-4768-BC2E-C46B-BFB52CD636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9591614"/>
            <a:ext cx="12137604" cy="6225692"/>
          </a:xfrm>
          <a:prstGeom prst="rect">
            <a:avLst/>
          </a:prstGeom>
        </p:spPr>
      </p:pic>
      <p:sp>
        <p:nvSpPr>
          <p:cNvPr id="13" name="Text Box 379">
            <a:extLst>
              <a:ext uri="{FF2B5EF4-FFF2-40B4-BE49-F238E27FC236}">
                <a16:creationId xmlns:a16="http://schemas.microsoft.com/office/drawing/2014/main" id="{E9FC0BF5-D7BE-3824-F4CD-6B3CEB8F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9655" y="30315522"/>
            <a:ext cx="14349572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4703763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Accuracy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Achieved a 99.78% accuracy rate, demonstrating our model's effectiveness in detecting and preventing credit card fraud. 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Reduced operational and fraud-related costs, enhancing financial efficiency and security. 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3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nas Brital | Random Forest Algorithm Explained .">
            <a:extLst>
              <a:ext uri="{FF2B5EF4-FFF2-40B4-BE49-F238E27FC236}">
                <a16:creationId xmlns:a16="http://schemas.microsoft.com/office/drawing/2014/main" id="{B0E495F0-7464-A9D5-7AB5-1FC037509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07022" y="9711424"/>
            <a:ext cx="8621519" cy="7260228"/>
          </a:xfrm>
          <a:prstGeom prst="rect">
            <a:avLst/>
          </a:prstGeom>
        </p:spPr>
      </p:pic>
      <p:sp>
        <p:nvSpPr>
          <p:cNvPr id="16" name="Text Box 379">
            <a:extLst>
              <a:ext uri="{FF2B5EF4-FFF2-40B4-BE49-F238E27FC236}">
                <a16:creationId xmlns:a16="http://schemas.microsoft.com/office/drawing/2014/main" id="{D08FC2A8-D11E-367E-7468-594D6325A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4598" y="5630306"/>
            <a:ext cx="14545682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4703763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supervised machine learning algorithm that's effective for classification tasks, distinguishing between fraudulent and legitimate credit card transactions. </a:t>
            </a:r>
          </a:p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the decision tree concept by creating an ensemble of trees to improve the predictive performance and accuracy. For credit card fraud detection, a Random Forest system would analyze patterns and anomalies across numerous decision trees.</a:t>
            </a:r>
          </a:p>
        </p:txBody>
      </p:sp>
      <p:pic>
        <p:nvPicPr>
          <p:cNvPr id="17" name="Picture 16" descr="Figure 1 from On Building Decision Trees from Large-scale Data in  Applications of On-line Advertising | Semantic Scholar">
            <a:extLst>
              <a:ext uri="{FF2B5EF4-FFF2-40B4-BE49-F238E27FC236}">
                <a16:creationId xmlns:a16="http://schemas.microsoft.com/office/drawing/2014/main" id="{35AAEFF8-F0C2-25EB-BB2C-DBA2F2DDC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6612" y="10022987"/>
            <a:ext cx="7387829" cy="63176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E29F88F-DAA9-ECBC-A568-765F48EA2E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687" y="1470504"/>
            <a:ext cx="5312227" cy="1899541"/>
          </a:xfrm>
          <a:prstGeom prst="rect">
            <a:avLst/>
          </a:prstGeom>
        </p:spPr>
      </p:pic>
      <p:sp>
        <p:nvSpPr>
          <p:cNvPr id="24" name="AutoShape 396">
            <a:extLst>
              <a:ext uri="{FF2B5EF4-FFF2-40B4-BE49-F238E27FC236}">
                <a16:creationId xmlns:a16="http://schemas.microsoft.com/office/drawing/2014/main" id="{23C606DD-EA4B-38FE-4FA0-F2D12EA7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831" y="4002524"/>
            <a:ext cx="13314075" cy="1583085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Approaches and Tools </a:t>
            </a:r>
          </a:p>
        </p:txBody>
      </p:sp>
      <p:sp>
        <p:nvSpPr>
          <p:cNvPr id="25" name="AutoShape 396">
            <a:extLst>
              <a:ext uri="{FF2B5EF4-FFF2-40B4-BE49-F238E27FC236}">
                <a16:creationId xmlns:a16="http://schemas.microsoft.com/office/drawing/2014/main" id="{2DB1128A-B83C-B376-C92B-1CF8FECB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2426" y="3978383"/>
            <a:ext cx="12836760" cy="1583086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Algorithms</a:t>
            </a:r>
          </a:p>
        </p:txBody>
      </p:sp>
      <p:pic>
        <p:nvPicPr>
          <p:cNvPr id="32" name="Picture 31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E719B940-C204-BF4C-90E7-3A822C2FAD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224" y="5851514"/>
            <a:ext cx="13314075" cy="5675478"/>
          </a:xfrm>
          <a:prstGeom prst="rect">
            <a:avLst/>
          </a:prstGeom>
        </p:spPr>
      </p:pic>
      <p:sp>
        <p:nvSpPr>
          <p:cNvPr id="34" name="AutoShape 396">
            <a:extLst>
              <a:ext uri="{FF2B5EF4-FFF2-40B4-BE49-F238E27FC236}">
                <a16:creationId xmlns:a16="http://schemas.microsoft.com/office/drawing/2014/main" id="{CB150B8D-636D-7009-1F27-902D9D1B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" y="17101094"/>
            <a:ext cx="13314075" cy="1552251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tIns="45720" rIns="91440" bIns="457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Introduction and Backgrounds</a:t>
            </a:r>
          </a:p>
        </p:txBody>
      </p:sp>
      <p:sp>
        <p:nvSpPr>
          <p:cNvPr id="35" name="AutoShape 396">
            <a:extLst>
              <a:ext uri="{FF2B5EF4-FFF2-40B4-BE49-F238E27FC236}">
                <a16:creationId xmlns:a16="http://schemas.microsoft.com/office/drawing/2014/main" id="{CAAD71B3-59F7-0996-5C13-7C03DD2F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1837" y="17101094"/>
            <a:ext cx="13314075" cy="1629694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tIns="45720" rIns="91440" bIns="457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Technique</a:t>
            </a:r>
          </a:p>
        </p:txBody>
      </p:sp>
      <p:sp>
        <p:nvSpPr>
          <p:cNvPr id="36" name="AutoShape 396">
            <a:extLst>
              <a:ext uri="{FF2B5EF4-FFF2-40B4-BE49-F238E27FC236}">
                <a16:creationId xmlns:a16="http://schemas.microsoft.com/office/drawing/2014/main" id="{65F59ABA-5127-FA5F-5F9D-0E48193F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68" y="17006531"/>
            <a:ext cx="13314075" cy="1629693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none" lIns="274320" anchor="ctr"/>
          <a:lstStyle>
            <a:lvl1pPr defTabSz="4702175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2175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2175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2175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2175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2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 New Roman"/>
                <a:cs typeface="Times New Roman"/>
              </a:rPr>
              <a:t>Results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222429F-267B-65AF-B8FE-A09AEC4BF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785694"/>
              </p:ext>
            </p:extLst>
          </p:nvPr>
        </p:nvGraphicFramePr>
        <p:xfrm>
          <a:off x="28768604" y="25069979"/>
          <a:ext cx="14885868" cy="524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77D53A1-CFF2-B788-2D95-DB4D0187797C}"/>
              </a:ext>
            </a:extLst>
          </p:cNvPr>
          <p:cNvSpPr txBox="1"/>
          <p:nvPr/>
        </p:nvSpPr>
        <p:spPr>
          <a:xfrm>
            <a:off x="30320812" y="18946551"/>
            <a:ext cx="624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6D18F4-99AE-C9DB-264D-61378DCCE5AF}"/>
              </a:ext>
            </a:extLst>
          </p:cNvPr>
          <p:cNvSpPr txBox="1"/>
          <p:nvPr/>
        </p:nvSpPr>
        <p:spPr>
          <a:xfrm>
            <a:off x="37517072" y="18989558"/>
            <a:ext cx="6511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3" name="Text Box 379">
            <a:extLst>
              <a:ext uri="{FF2B5EF4-FFF2-40B4-BE49-F238E27FC236}">
                <a16:creationId xmlns:a16="http://schemas.microsoft.com/office/drawing/2014/main" id="{41252ED5-E634-D31F-268D-F6D696EE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7" y="18635995"/>
            <a:ext cx="135442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4703763">
              <a:spcBef>
                <a:spcPct val="20000"/>
              </a:spcBef>
              <a:buChar char="•"/>
              <a:defRPr sz="16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spcBef>
                <a:spcPct val="20000"/>
              </a:spcBef>
              <a:buChar char="–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spcBef>
                <a:spcPct val="20000"/>
              </a:spcBef>
              <a:buChar char="•"/>
              <a:defRPr sz="1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spcBef>
                <a:spcPct val="20000"/>
              </a:spcBef>
              <a:buChar char="–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spcBef>
                <a:spcPct val="20000"/>
              </a:spcBef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cs typeface="Times New Roman"/>
              </a:rPr>
              <a:t>Credit card fraud </a:t>
            </a:r>
            <a:r>
              <a:rPr lang="en-US" sz="3600">
                <a:latin typeface="Times New Roman"/>
                <a:cs typeface="Times New Roman"/>
              </a:rPr>
              <a:t>encompasses a wide range of </a:t>
            </a:r>
            <a:r>
              <a:rPr lang="en-US" sz="3600" b="1">
                <a:latin typeface="Times New Roman"/>
                <a:cs typeface="Times New Roman"/>
              </a:rPr>
              <a:t>illegal activities</a:t>
            </a:r>
            <a:r>
              <a:rPr lang="en-US" sz="3600">
                <a:latin typeface="Times New Roman"/>
                <a:cs typeface="Times New Roman"/>
              </a:rPr>
              <a:t> involving the </a:t>
            </a:r>
            <a:r>
              <a:rPr lang="en-US" sz="3600" b="1">
                <a:latin typeface="Times New Roman"/>
                <a:cs typeface="Times New Roman"/>
              </a:rPr>
              <a:t>unauthorized</a:t>
            </a:r>
            <a:r>
              <a:rPr lang="en-US" sz="3600">
                <a:latin typeface="Times New Roman"/>
                <a:cs typeface="Times New Roman"/>
              </a:rPr>
              <a:t> use of a credit card to purchase </a:t>
            </a:r>
            <a:r>
              <a:rPr lang="en-US" sz="3600" b="1">
                <a:latin typeface="Times New Roman"/>
                <a:cs typeface="Times New Roman"/>
              </a:rPr>
              <a:t>goods</a:t>
            </a:r>
            <a:r>
              <a:rPr lang="en-US" sz="3600">
                <a:latin typeface="Times New Roman"/>
                <a:cs typeface="Times New Roman"/>
              </a:rPr>
              <a:t> or </a:t>
            </a:r>
            <a:r>
              <a:rPr lang="en-US" sz="3600" b="1">
                <a:latin typeface="Times New Roman"/>
                <a:cs typeface="Times New Roman"/>
              </a:rPr>
              <a:t>services.</a:t>
            </a:r>
            <a:r>
              <a:rPr lang="en-US" sz="360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026" name="Picture 2" descr="A diagram of a credit card fraud&#10;&#10;Description automatically generated">
            <a:extLst>
              <a:ext uri="{FF2B5EF4-FFF2-40B4-BE49-F238E27FC236}">
                <a16:creationId xmlns:a16="http://schemas.microsoft.com/office/drawing/2014/main" id="{B3C7DD18-2A9C-EBB7-E405-F4BF99C4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5" y="20519679"/>
            <a:ext cx="11138737" cy="71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C9154D-6CEC-36B0-271A-90387420CE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031" y="20192562"/>
            <a:ext cx="7378651" cy="431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3E7688-EBE5-F374-3F85-D121B0CD85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604" y="20192562"/>
            <a:ext cx="7378651" cy="431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935EA387-690F-5F9A-817E-2D2223E08C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023" y="26779923"/>
            <a:ext cx="11215388" cy="6132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theorizingvermillion|08-202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</TotalTime>
  <Words>335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Arial,Sans-Serif</vt:lpstr>
      <vt:lpstr>Aptos</vt:lpstr>
      <vt:lpstr>Times New Roman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Pham, Khoa</cp:lastModifiedBy>
  <cp:revision>5</cp:revision>
  <dcterms:created xsi:type="dcterms:W3CDTF">2009-11-12T17:03:12Z</dcterms:created>
  <dcterms:modified xsi:type="dcterms:W3CDTF">2024-04-20T18:03:13Z</dcterms:modified>
  <cp:category>scientific poster template</cp:category>
</cp:coreProperties>
</file>