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16"/>
  </p:notesMasterIdLst>
  <p:sldIdLst>
    <p:sldId id="256" r:id="rId2"/>
    <p:sldId id="257" r:id="rId3"/>
    <p:sldId id="270" r:id="rId4"/>
    <p:sldId id="264" r:id="rId5"/>
    <p:sldId id="267" r:id="rId6"/>
    <p:sldId id="265" r:id="rId7"/>
    <p:sldId id="271" r:id="rId8"/>
    <p:sldId id="258" r:id="rId9"/>
    <p:sldId id="268" r:id="rId10"/>
    <p:sldId id="272" r:id="rId11"/>
    <p:sldId id="259" r:id="rId12"/>
    <p:sldId id="266" r:id="rId13"/>
    <p:sldId id="261" r:id="rId14"/>
    <p:sldId id="262" r:id="rId1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로그인" id="{B30C34A0-3C8A-4120-BED9-CFD46C49B3D9}">
          <p14:sldIdLst>
            <p14:sldId id="256"/>
            <p14:sldId id="257"/>
            <p14:sldId id="270"/>
            <p14:sldId id="264"/>
            <p14:sldId id="267"/>
          </p14:sldIdLst>
        </p14:section>
        <p14:section name="쇼핑몰" id="{A1B3F7CB-75D6-47A4-BB77-A94A7E11D96A}">
          <p14:sldIdLst>
            <p14:sldId id="265"/>
            <p14:sldId id="271"/>
            <p14:sldId id="258"/>
          </p14:sldIdLst>
        </p14:section>
        <p14:section name="운송사" id="{3FD22FC3-44A4-48F3-A66C-4BDCB94C6E77}">
          <p14:sldIdLst>
            <p14:sldId id="268"/>
            <p14:sldId id="272"/>
            <p14:sldId id="259"/>
          </p14:sldIdLst>
        </p14:section>
        <p14:section name="구매처" id="{CB95D1E6-BC65-4795-B19A-4F156459EA64}">
          <p14:sldIdLst>
            <p14:sldId id="266"/>
            <p14:sldId id="261"/>
            <p14:sldId id="26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080" y="-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계열 3</c:v>
                </c:pt>
              </c:strCache>
            </c:strRef>
          </c:tx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2985600"/>
        <c:axId val="39931840"/>
      </c:lineChart>
      <c:catAx>
        <c:axId val="32985600"/>
        <c:scaling>
          <c:orientation val="minMax"/>
        </c:scaling>
        <c:delete val="0"/>
        <c:axPos val="b"/>
        <c:majorTickMark val="out"/>
        <c:minorTickMark val="none"/>
        <c:tickLblPos val="nextTo"/>
        <c:crossAx val="39931840"/>
        <c:crosses val="autoZero"/>
        <c:auto val="1"/>
        <c:lblAlgn val="ctr"/>
        <c:lblOffset val="100"/>
        <c:noMultiLvlLbl val="0"/>
      </c:catAx>
      <c:valAx>
        <c:axId val="3993184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2985600"/>
        <c:crosses val="autoZero"/>
        <c:crossBetween val="between"/>
      </c:valAx>
    </c:plotArea>
    <c:legend>
      <c:legendPos val="r"/>
      <c:layout/>
      <c:overlay val="0"/>
    </c:legend>
    <c:plotVisOnly val="1"/>
    <c:dispBlanksAs val="zero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AC4F1E-7C5C-4AF3-8078-9105627E20EC}" type="datetimeFigureOut">
              <a:rPr lang="ko-KR" altLang="en-US" smtClean="0"/>
              <a:t>2019-05-02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4B52D3-C720-4AC2-895A-51F11AF546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80566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4B52D3-C720-4AC2-895A-51F11AF5463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41962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4B52D3-C720-4AC2-895A-51F11AF5463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23436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22" name="부제목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61D8C1-8742-4899-8C54-88F14E68CB8A}" type="datetimeFigureOut">
              <a:rPr lang="ko-KR" altLang="en-US" smtClean="0"/>
              <a:t>2019-05-02</a:t>
            </a:fld>
            <a:endParaRPr lang="ko-KR" altLang="en-US"/>
          </a:p>
        </p:txBody>
      </p:sp>
      <p:sp>
        <p:nvSpPr>
          <p:cNvPr id="20" name="바닥글 개체 틀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C6F807-9600-4810-AA4D-D4FF486A816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타원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61D8C1-8742-4899-8C54-88F14E68CB8A}" type="datetimeFigureOut">
              <a:rPr lang="ko-KR" altLang="en-US" smtClean="0"/>
              <a:t>2019-05-02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C6F807-9600-4810-AA4D-D4FF486A816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61D8C1-8742-4899-8C54-88F14E68CB8A}" type="datetimeFigureOut">
              <a:rPr lang="ko-KR" altLang="en-US" smtClean="0"/>
              <a:t>2019-05-02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C6F807-9600-4810-AA4D-D4FF486A816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61D8C1-8742-4899-8C54-88F14E68CB8A}" type="datetimeFigureOut">
              <a:rPr lang="ko-KR" altLang="en-US" smtClean="0"/>
              <a:t>2019-05-02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C6F807-9600-4810-AA4D-D4FF486A816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61D8C1-8742-4899-8C54-88F14E68CB8A}" type="datetimeFigureOut">
              <a:rPr lang="ko-KR" altLang="en-US" smtClean="0"/>
              <a:t>2019-05-02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C6F807-9600-4810-AA4D-D4FF486A816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타원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타원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61D8C1-8742-4899-8C54-88F14E68CB8A}" type="datetimeFigureOut">
              <a:rPr lang="ko-KR" altLang="en-US" smtClean="0"/>
              <a:t>2019-05-02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C6F807-9600-4810-AA4D-D4FF486A816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61D8C1-8742-4899-8C54-88F14E68CB8A}" type="datetimeFigureOut">
              <a:rPr lang="ko-KR" altLang="en-US" smtClean="0"/>
              <a:t>2019-05-02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C6F807-9600-4810-AA4D-D4FF486A816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61D8C1-8742-4899-8C54-88F14E68CB8A}" type="datetimeFigureOut">
              <a:rPr lang="ko-KR" altLang="en-US" smtClean="0"/>
              <a:t>2019-05-02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C6F807-9600-4810-AA4D-D4FF486A816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61D8C1-8742-4899-8C54-88F14E68CB8A}" type="datetimeFigureOut">
              <a:rPr lang="ko-KR" altLang="en-US" smtClean="0"/>
              <a:t>2019-05-02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C6F807-9600-4810-AA4D-D4FF486A816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61D8C1-8742-4899-8C54-88F14E68CB8A}" type="datetimeFigureOut">
              <a:rPr lang="ko-KR" altLang="en-US" smtClean="0"/>
              <a:t>2019-05-02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C6F807-9600-4810-AA4D-D4FF486A816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61D8C1-8742-4899-8C54-88F14E68CB8A}" type="datetimeFigureOut">
              <a:rPr lang="ko-KR" altLang="en-US" smtClean="0"/>
              <a:t>2019-05-02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C6F807-9600-4810-AA4D-D4FF486A816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9" name="순서도: 처리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순서도: 처리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원형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타원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도넛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직사각형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제목 개체 틀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24" name="날짜 개체 틀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5461D8C1-8742-4899-8C54-88F14E68CB8A}" type="datetimeFigureOut">
              <a:rPr lang="ko-KR" altLang="en-US" smtClean="0"/>
              <a:t>2019-05-02</a:t>
            </a:fld>
            <a:endParaRPr lang="ko-KR" altLang="en-US"/>
          </a:p>
        </p:txBody>
      </p:sp>
      <p:sp>
        <p:nvSpPr>
          <p:cNvPr id="10" name="바닥글 개체 틀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22" name="슬라이드 번호 개체 틀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91C6F807-9600-4810-AA4D-D4FF486A816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5" name="직사각형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1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1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1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1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1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1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1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1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1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1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slide" Target="slide4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slide" Target="slide4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slide" Target="slide4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12.xml"/><Relationship Id="rId1" Type="http://schemas.openxmlformats.org/officeDocument/2006/relationships/slideLayout" Target="../slideLayouts/slideLayout7.xml"/><Relationship Id="rId5" Type="http://schemas.openxmlformats.org/officeDocument/2006/relationships/slide" Target="slide14.xml"/><Relationship Id="rId4" Type="http://schemas.openxmlformats.org/officeDocument/2006/relationships/slide" Target="slide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slide" Target="slide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4.xml"/><Relationship Id="rId3" Type="http://schemas.openxmlformats.org/officeDocument/2006/relationships/slide" Target="slide6.xml"/><Relationship Id="rId7" Type="http://schemas.openxmlformats.org/officeDocument/2006/relationships/slide" Target="slide12.xml"/><Relationship Id="rId2" Type="http://schemas.openxmlformats.org/officeDocument/2006/relationships/slide" Target="slide8.xml"/><Relationship Id="rId1" Type="http://schemas.openxmlformats.org/officeDocument/2006/relationships/slideLayout" Target="../slideLayouts/slideLayout6.xml"/><Relationship Id="rId6" Type="http://schemas.openxmlformats.org/officeDocument/2006/relationships/slide" Target="slide13.xml"/><Relationship Id="rId5" Type="http://schemas.openxmlformats.org/officeDocument/2006/relationships/slide" Target="slide9.xml"/><Relationship Id="rId4" Type="http://schemas.openxmlformats.org/officeDocument/2006/relationships/slide" Target="slide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slide" Target="slide8.xml"/><Relationship Id="rId1" Type="http://schemas.openxmlformats.org/officeDocument/2006/relationships/slideLayout" Target="../slideLayouts/slideLayout7.xml"/><Relationship Id="rId4" Type="http://schemas.openxmlformats.org/officeDocument/2006/relationships/slide" Target="slide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slide" Target="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slide" Target="slide4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slide" Target="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slide" Target="slid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slide" Target="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67744" y="764704"/>
            <a:ext cx="5256584" cy="2018655"/>
          </a:xfrm>
        </p:spPr>
        <p:txBody>
          <a:bodyPr anchor="ctr">
            <a:normAutofit/>
          </a:bodyPr>
          <a:lstStyle/>
          <a:p>
            <a:pPr algn="ctr"/>
            <a:r>
              <a:rPr lang="en-US" altLang="ko-KR" dirty="0" smtClean="0"/>
              <a:t>Blue Company</a:t>
            </a:r>
            <a:br>
              <a:rPr lang="en-US" altLang="ko-KR" dirty="0" smtClean="0"/>
            </a:br>
            <a:r>
              <a:rPr lang="en-US" altLang="ko-KR" dirty="0" smtClean="0"/>
              <a:t>Fulfillment Service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347864" y="3645024"/>
            <a:ext cx="5112568" cy="2904728"/>
          </a:xfrm>
        </p:spPr>
        <p:txBody>
          <a:bodyPr>
            <a:normAutofit/>
          </a:bodyPr>
          <a:lstStyle/>
          <a:p>
            <a:pPr algn="r"/>
            <a:r>
              <a:rPr lang="ko-KR" altLang="en-US" dirty="0" smtClean="0"/>
              <a:t>전자정부표준프레임워크</a:t>
            </a:r>
            <a:endParaRPr lang="en-US" altLang="ko-KR" dirty="0" smtClean="0"/>
          </a:p>
          <a:p>
            <a:pPr algn="r"/>
            <a:r>
              <a:rPr lang="en-US" altLang="ko-KR" dirty="0" smtClean="0"/>
              <a:t>Project 01</a:t>
            </a:r>
          </a:p>
          <a:p>
            <a:pPr algn="r"/>
            <a:r>
              <a:rPr lang="ko-KR" altLang="en-US" dirty="0" err="1" smtClean="0"/>
              <a:t>권오인</a:t>
            </a:r>
            <a:endParaRPr lang="en-US" altLang="ko-KR" dirty="0" smtClean="0"/>
          </a:p>
          <a:p>
            <a:pPr algn="r"/>
            <a:r>
              <a:rPr lang="ko-KR" altLang="en-US" dirty="0" smtClean="0"/>
              <a:t>김성현</a:t>
            </a:r>
            <a:endParaRPr lang="en-US" altLang="ko-KR" dirty="0" smtClean="0"/>
          </a:p>
          <a:p>
            <a:pPr algn="r"/>
            <a:r>
              <a:rPr lang="ko-KR" altLang="en-US" dirty="0" smtClean="0"/>
              <a:t>은정</a:t>
            </a:r>
            <a:r>
              <a:rPr lang="ko-KR" altLang="en-US" dirty="0"/>
              <a:t>우</a:t>
            </a:r>
          </a:p>
        </p:txBody>
      </p:sp>
    </p:spTree>
    <p:extLst>
      <p:ext uri="{BB962C8B-B14F-4D97-AF65-F5344CB8AC3E}">
        <p14:creationId xmlns:p14="http://schemas.microsoft.com/office/powerpoint/2010/main" val="2768885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>
            <a:hlinkClick r:id="rId2" action="ppaction://hlinksldjump"/>
          </p:cNvPr>
          <p:cNvSpPr/>
          <p:nvPr/>
        </p:nvSpPr>
        <p:spPr>
          <a:xfrm>
            <a:off x="6826057" y="260648"/>
            <a:ext cx="1620000" cy="612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로그아웃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1403648" y="1176427"/>
            <a:ext cx="7056784" cy="5276909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71600" y="0"/>
            <a:ext cx="30963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Transport Invoice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907704" y="1556792"/>
            <a:ext cx="6336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송장번호</a:t>
            </a:r>
            <a:r>
              <a:rPr lang="en-US" altLang="ko-KR" dirty="0"/>
              <a:t> </a:t>
            </a:r>
            <a:r>
              <a:rPr lang="en-US" altLang="ko-KR" dirty="0" smtClean="0"/>
              <a:t>       </a:t>
            </a:r>
            <a:r>
              <a:rPr lang="ko-KR" altLang="en-US" dirty="0" smtClean="0"/>
              <a:t>고객명</a:t>
            </a:r>
            <a:r>
              <a:rPr lang="en-US" altLang="ko-KR" dirty="0" smtClean="0"/>
              <a:t>		     </a:t>
            </a:r>
            <a:r>
              <a:rPr lang="ko-KR" altLang="en-US" dirty="0" smtClean="0"/>
              <a:t>주소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640491" y="5877272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- 1 -</a:t>
            </a:r>
            <a:endParaRPr lang="ko-KR" altLang="en-US" dirty="0"/>
          </a:p>
        </p:txBody>
      </p:sp>
      <p:grpSp>
        <p:nvGrpSpPr>
          <p:cNvPr id="13" name="그룹 12"/>
          <p:cNvGrpSpPr/>
          <p:nvPr/>
        </p:nvGrpSpPr>
        <p:grpSpPr>
          <a:xfrm>
            <a:off x="1628055" y="2211321"/>
            <a:ext cx="6472337" cy="1385333"/>
            <a:chOff x="1475655" y="2058921"/>
            <a:chExt cx="6472337" cy="1385333"/>
          </a:xfrm>
        </p:grpSpPr>
        <p:sp>
          <p:nvSpPr>
            <p:cNvPr id="14" name="TextBox 13"/>
            <p:cNvSpPr txBox="1"/>
            <p:nvPr/>
          </p:nvSpPr>
          <p:spPr>
            <a:xfrm>
              <a:off x="1475655" y="2058921"/>
              <a:ext cx="2968209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AutoNum type="arabicPeriod"/>
              </a:pPr>
              <a:r>
                <a:rPr lang="en-US" altLang="ko-KR" sz="1400" dirty="0"/>
                <a:t> </a:t>
              </a:r>
              <a:r>
                <a:rPr lang="en-US" altLang="ko-KR" sz="1400" dirty="0" smtClean="0"/>
                <a:t>   </a:t>
              </a:r>
              <a:r>
                <a:rPr lang="en-US" altLang="ko-KR" sz="1400" dirty="0" smtClean="0">
                  <a:hlinkClick r:id="rId3" action="ppaction://hlinksldjump"/>
                </a:rPr>
                <a:t>b1021</a:t>
              </a:r>
              <a:r>
                <a:rPr lang="en-US" altLang="ko-KR" sz="1400" dirty="0" smtClean="0"/>
                <a:t>	   </a:t>
              </a:r>
              <a:r>
                <a:rPr lang="ko-KR" altLang="en-US" sz="1400" dirty="0" err="1" smtClean="0"/>
                <a:t>냥냥이</a:t>
              </a:r>
              <a:endParaRPr lang="en-US" altLang="ko-KR" sz="1400" dirty="0" smtClean="0"/>
            </a:p>
            <a:p>
              <a:pPr marL="342900" indent="-342900">
                <a:buAutoNum type="arabicPeriod"/>
              </a:pPr>
              <a:r>
                <a:rPr lang="en-US" altLang="ko-KR" sz="1400" dirty="0"/>
                <a:t> </a:t>
              </a:r>
              <a:r>
                <a:rPr lang="en-US" altLang="ko-KR" sz="1400" dirty="0" smtClean="0"/>
                <a:t>   </a:t>
              </a:r>
              <a:r>
                <a:rPr lang="en-US" altLang="ko-KR" sz="1400" dirty="0" smtClean="0">
                  <a:hlinkClick r:id="rId3" action="ppaction://hlinksldjump"/>
                </a:rPr>
                <a:t>c1007</a:t>
              </a:r>
              <a:r>
                <a:rPr lang="en-US" altLang="ko-KR" sz="1400" dirty="0" smtClean="0"/>
                <a:t>                    </a:t>
              </a:r>
              <a:r>
                <a:rPr lang="ko-KR" altLang="en-US" sz="1400" dirty="0" err="1" smtClean="0"/>
                <a:t>댕댕이</a:t>
              </a:r>
              <a:endParaRPr lang="en-US" altLang="ko-KR" sz="1400" dirty="0" smtClean="0"/>
            </a:p>
            <a:p>
              <a:pPr marL="342900" indent="-342900">
                <a:buFontTx/>
                <a:buAutoNum type="arabicPeriod"/>
              </a:pPr>
              <a:r>
                <a:rPr lang="en-US" altLang="ko-KR" sz="1400" dirty="0" smtClean="0"/>
                <a:t>    </a:t>
              </a:r>
              <a:r>
                <a:rPr lang="en-US" altLang="ko-KR" sz="1400" dirty="0" smtClean="0">
                  <a:hlinkClick r:id="rId3" action="ppaction://hlinksldjump"/>
                </a:rPr>
                <a:t>a1001</a:t>
              </a:r>
              <a:r>
                <a:rPr lang="en-US" altLang="ko-KR" sz="1400" dirty="0"/>
                <a:t>	   </a:t>
              </a:r>
              <a:r>
                <a:rPr lang="ko-KR" altLang="en-US" sz="1400" dirty="0"/>
                <a:t>파이선 </a:t>
              </a:r>
              <a:endParaRPr lang="en-US" altLang="ko-KR" sz="1400" dirty="0"/>
            </a:p>
            <a:p>
              <a:pPr marL="342900" indent="-342900">
                <a:buFontTx/>
                <a:buAutoNum type="arabicPeriod"/>
              </a:pPr>
              <a:r>
                <a:rPr lang="en-US" altLang="ko-KR" sz="1400" dirty="0" smtClean="0"/>
                <a:t>    </a:t>
              </a:r>
              <a:r>
                <a:rPr lang="en-US" altLang="ko-KR" sz="1400" dirty="0" smtClean="0">
                  <a:hlinkClick r:id="rId3" action="ppaction://hlinksldjump"/>
                </a:rPr>
                <a:t>a1002</a:t>
              </a:r>
              <a:r>
                <a:rPr lang="en-US" altLang="ko-KR" sz="1400" dirty="0" smtClean="0"/>
                <a:t>   </a:t>
              </a:r>
              <a:r>
                <a:rPr lang="en-US" altLang="ko-KR" sz="1400" dirty="0"/>
                <a:t>	   </a:t>
              </a:r>
              <a:r>
                <a:rPr lang="ko-KR" altLang="en-US" sz="1400" dirty="0" err="1" smtClean="0"/>
                <a:t>김자바</a:t>
              </a:r>
              <a:r>
                <a:rPr lang="en-US" altLang="ko-KR" sz="1400" dirty="0" smtClean="0"/>
                <a:t>	 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203576" y="2059259"/>
              <a:ext cx="3744416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/>
                <a:t>서울특별시 강남구 역삼동 </a:t>
              </a:r>
              <a:r>
                <a:rPr lang="en-US" altLang="ko-KR" sz="1400" dirty="0"/>
                <a:t>333 </a:t>
              </a:r>
              <a:endParaRPr lang="en-US" altLang="ko-KR" sz="1400" dirty="0" smtClean="0"/>
            </a:p>
            <a:p>
              <a:pPr algn="ctr"/>
              <a:r>
                <a:rPr lang="ko-KR" altLang="en-US" sz="1400" dirty="0" smtClean="0"/>
                <a:t>부산광역시 중구 </a:t>
              </a:r>
              <a:r>
                <a:rPr lang="ko-KR" altLang="en-US" sz="1400" dirty="0" err="1" smtClean="0"/>
                <a:t>남포동</a:t>
              </a:r>
              <a:r>
                <a:rPr lang="ko-KR" altLang="en-US" sz="1400" dirty="0" smtClean="0"/>
                <a:t> </a:t>
              </a:r>
              <a:r>
                <a:rPr lang="en-US" altLang="ko-KR" sz="1400" dirty="0" smtClean="0"/>
                <a:t>987</a:t>
              </a:r>
            </a:p>
            <a:p>
              <a:pPr algn="ctr"/>
              <a:r>
                <a:rPr lang="ko-KR" altLang="en-US" sz="1400" dirty="0"/>
                <a:t>대전광역시 서구 </a:t>
              </a:r>
              <a:r>
                <a:rPr lang="ko-KR" altLang="en-US" sz="1400" dirty="0" err="1"/>
                <a:t>월평동</a:t>
              </a:r>
              <a:r>
                <a:rPr lang="ko-KR" altLang="en-US" sz="1400" dirty="0"/>
                <a:t> </a:t>
              </a:r>
              <a:r>
                <a:rPr lang="en-US" altLang="ko-KR" sz="1400" dirty="0"/>
                <a:t>243 </a:t>
              </a:r>
              <a:r>
                <a:rPr lang="ko-KR" altLang="en-US" sz="1400" dirty="0" err="1"/>
                <a:t>스타게이트</a:t>
              </a:r>
              <a:r>
                <a:rPr lang="ko-KR" altLang="en-US" sz="1400" dirty="0"/>
                <a:t> </a:t>
              </a:r>
              <a:r>
                <a:rPr lang="en-US" altLang="ko-KR" sz="1400" dirty="0"/>
                <a:t>7</a:t>
              </a:r>
              <a:r>
                <a:rPr lang="ko-KR" altLang="en-US" sz="1400" dirty="0" smtClean="0"/>
                <a:t>층</a:t>
              </a:r>
              <a:endParaRPr lang="en-US" altLang="ko-KR" sz="1400" dirty="0" smtClean="0"/>
            </a:p>
            <a:p>
              <a:pPr algn="ctr"/>
              <a:r>
                <a:rPr lang="ko-KR" altLang="en-US" sz="1400" dirty="0"/>
                <a:t>대전광역시 서구 </a:t>
              </a:r>
              <a:r>
                <a:rPr lang="ko-KR" altLang="en-US" sz="1400" dirty="0" err="1"/>
                <a:t>갈마동</a:t>
              </a:r>
              <a:r>
                <a:rPr lang="ko-KR" altLang="en-US" sz="1400" dirty="0"/>
                <a:t> </a:t>
              </a:r>
              <a:r>
                <a:rPr lang="en-US" altLang="ko-KR" sz="1400" dirty="0"/>
                <a:t>123 </a:t>
              </a:r>
              <a:r>
                <a:rPr lang="ko-KR" altLang="en-US" sz="1400" dirty="0" err="1"/>
                <a:t>사오륙빌딩</a:t>
              </a:r>
              <a:r>
                <a:rPr lang="ko-KR" altLang="en-US" sz="1400" dirty="0"/>
                <a:t> </a:t>
              </a:r>
              <a:r>
                <a:rPr lang="en-US" altLang="ko-KR" sz="1400" dirty="0"/>
                <a:t>7</a:t>
              </a:r>
              <a:r>
                <a:rPr lang="ko-KR" altLang="en-US" sz="1400" dirty="0" smtClean="0"/>
                <a:t>층</a:t>
              </a:r>
              <a:endParaRPr lang="en-US" altLang="ko-KR" sz="1400" dirty="0"/>
            </a:p>
            <a:p>
              <a:pPr algn="ctr"/>
              <a:endParaRPr lang="en-US" altLang="ko-KR" sz="1400" dirty="0"/>
            </a:p>
            <a:p>
              <a:pPr algn="ctr"/>
              <a:endParaRPr lang="ko-KR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14327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4192372" y="5744748"/>
            <a:ext cx="1800000" cy="612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송장 </a:t>
            </a:r>
            <a:r>
              <a:rPr lang="en-US" altLang="ko-KR" dirty="0" smtClean="0">
                <a:solidFill>
                  <a:schemeClr val="tx1"/>
                </a:solidFill>
              </a:rPr>
              <a:t>CSV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다운로드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모서리가 둥근 직사각형 2">
            <a:hlinkClick r:id="rId2" action="ppaction://hlinksldjump"/>
          </p:cNvPr>
          <p:cNvSpPr/>
          <p:nvPr/>
        </p:nvSpPr>
        <p:spPr>
          <a:xfrm>
            <a:off x="6840432" y="260648"/>
            <a:ext cx="1620000" cy="612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로그아웃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71600" y="0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</a:t>
            </a:r>
            <a:r>
              <a:rPr lang="en-US" altLang="ko-KR" dirty="0" smtClean="0"/>
              <a:t>ransport</a:t>
            </a:r>
          </a:p>
        </p:txBody>
      </p:sp>
      <p:grpSp>
        <p:nvGrpSpPr>
          <p:cNvPr id="8" name="그룹 7"/>
          <p:cNvGrpSpPr/>
          <p:nvPr/>
        </p:nvGrpSpPr>
        <p:grpSpPr>
          <a:xfrm>
            <a:off x="1544312" y="1085542"/>
            <a:ext cx="6916120" cy="4320480"/>
            <a:chOff x="1544312" y="1085542"/>
            <a:chExt cx="6916120" cy="4320480"/>
          </a:xfrm>
        </p:grpSpPr>
        <p:sp>
          <p:nvSpPr>
            <p:cNvPr id="9" name="모서리가 둥근 직사각형 8"/>
            <p:cNvSpPr/>
            <p:nvPr/>
          </p:nvSpPr>
          <p:spPr>
            <a:xfrm>
              <a:off x="1544312" y="1085542"/>
              <a:ext cx="6916120" cy="4320480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 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12" name="그룹 11"/>
            <p:cNvGrpSpPr/>
            <p:nvPr/>
          </p:nvGrpSpPr>
          <p:grpSpPr>
            <a:xfrm>
              <a:off x="1547664" y="1669450"/>
              <a:ext cx="6912768" cy="1762674"/>
              <a:chOff x="1547664" y="1669450"/>
              <a:chExt cx="6912768" cy="1762674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1691680" y="1669450"/>
                <a:ext cx="67687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smtClean="0"/>
                  <a:t>   고객명                            </a:t>
                </a:r>
                <a:r>
                  <a:rPr lang="en-US" altLang="ko-KR" dirty="0" smtClean="0"/>
                  <a:t>  </a:t>
                </a:r>
                <a:r>
                  <a:rPr lang="ko-KR" altLang="en-US" dirty="0" smtClean="0"/>
                  <a:t>주소</a:t>
                </a:r>
                <a:r>
                  <a:rPr lang="en-US" altLang="ko-KR" dirty="0" smtClean="0"/>
                  <a:t>		                </a:t>
                </a:r>
                <a:r>
                  <a:rPr lang="ko-KR" altLang="en-US" dirty="0" smtClean="0"/>
                  <a:t>물품</a:t>
                </a:r>
                <a:endParaRPr lang="en-US" altLang="ko-KR" dirty="0" smtClean="0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1547664" y="2908904"/>
                <a:ext cx="561662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/>
                  <a:t> </a:t>
                </a:r>
                <a:r>
                  <a:rPr lang="en-US" altLang="ko-KR" sz="1400" dirty="0" smtClean="0"/>
                  <a:t>       </a:t>
                </a:r>
                <a:r>
                  <a:rPr lang="ko-KR" altLang="en-US" sz="1400" dirty="0" err="1" smtClean="0"/>
                  <a:t>김자바</a:t>
                </a:r>
                <a:r>
                  <a:rPr lang="en-US" altLang="ko-KR" sz="1400" dirty="0" smtClean="0"/>
                  <a:t>             </a:t>
                </a:r>
                <a:r>
                  <a:rPr lang="ko-KR" altLang="en-US" sz="1400" dirty="0" smtClean="0"/>
                  <a:t>대전광역시 서구 </a:t>
                </a:r>
                <a:r>
                  <a:rPr lang="ko-KR" altLang="en-US" sz="1400" dirty="0" err="1" smtClean="0"/>
                  <a:t>월평동</a:t>
                </a:r>
                <a:r>
                  <a:rPr lang="ko-KR" altLang="en-US" sz="1400" dirty="0" smtClean="0"/>
                  <a:t> </a:t>
                </a:r>
                <a:r>
                  <a:rPr lang="en-US" altLang="ko-KR" sz="1400" dirty="0" smtClean="0"/>
                  <a:t>243 </a:t>
                </a:r>
                <a:r>
                  <a:rPr lang="ko-KR" altLang="en-US" sz="1400" dirty="0" err="1" smtClean="0"/>
                  <a:t>스타게이트</a:t>
                </a:r>
                <a:r>
                  <a:rPr lang="ko-KR" altLang="en-US" sz="1400" dirty="0" smtClean="0"/>
                  <a:t> </a:t>
                </a:r>
                <a:r>
                  <a:rPr lang="en-US" altLang="ko-KR" sz="1400" dirty="0" smtClean="0"/>
                  <a:t>7</a:t>
                </a:r>
                <a:r>
                  <a:rPr lang="ko-KR" altLang="en-US" sz="1400" dirty="0" smtClean="0"/>
                  <a:t>층</a:t>
                </a:r>
                <a:r>
                  <a:rPr lang="en-US" altLang="ko-KR" sz="1400" dirty="0" smtClean="0"/>
                  <a:t>	</a:t>
                </a:r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2051720" y="1268760"/>
              <a:ext cx="33843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송장번호 </a:t>
              </a:r>
              <a:r>
                <a:rPr lang="en-US" altLang="ko-KR" dirty="0" smtClean="0"/>
                <a:t>a1001</a:t>
              </a:r>
              <a:endParaRPr lang="ko-KR" altLang="en-US" dirty="0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7164288" y="2240374"/>
            <a:ext cx="129614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삼겹살</a:t>
            </a:r>
            <a:endParaRPr lang="en-US" altLang="ko-KR" sz="1400" dirty="0" smtClean="0"/>
          </a:p>
          <a:p>
            <a:r>
              <a:rPr lang="ko-KR" altLang="en-US" sz="1400" dirty="0" smtClean="0"/>
              <a:t>목살</a:t>
            </a:r>
            <a:endParaRPr lang="en-US" altLang="ko-KR" sz="1400" dirty="0" smtClean="0"/>
          </a:p>
          <a:p>
            <a:r>
              <a:rPr lang="ko-KR" altLang="en-US" sz="1400" dirty="0" smtClean="0"/>
              <a:t>대파 </a:t>
            </a:r>
            <a:endParaRPr lang="en-US" altLang="ko-KR" sz="1400" dirty="0" smtClean="0"/>
          </a:p>
          <a:p>
            <a:r>
              <a:rPr lang="ko-KR" altLang="en-US" sz="1400" dirty="0" smtClean="0"/>
              <a:t>쌈장 </a:t>
            </a:r>
            <a:endParaRPr lang="en-US" altLang="ko-KR" sz="1400" dirty="0" smtClean="0"/>
          </a:p>
          <a:p>
            <a:r>
              <a:rPr lang="ko-KR" altLang="en-US" sz="1400" dirty="0" smtClean="0"/>
              <a:t>젓가락</a:t>
            </a:r>
            <a:endParaRPr lang="en-US" altLang="ko-KR" sz="1400" dirty="0" smtClean="0"/>
          </a:p>
          <a:p>
            <a:r>
              <a:rPr lang="ko-KR" altLang="en-US" sz="1400" dirty="0" smtClean="0"/>
              <a:t>일회용용기</a:t>
            </a:r>
            <a:endParaRPr lang="en-US" altLang="ko-KR" sz="1400" dirty="0" smtClean="0"/>
          </a:p>
          <a:p>
            <a:r>
              <a:rPr lang="ko-KR" altLang="en-US" sz="1400" dirty="0" smtClean="0"/>
              <a:t>콜라</a:t>
            </a:r>
            <a:endParaRPr lang="en-US" altLang="ko-KR" sz="1400" dirty="0" smtClean="0"/>
          </a:p>
          <a:p>
            <a:pPr marL="342900" indent="-342900">
              <a:buAutoNum type="arabicPeriod"/>
            </a:pPr>
            <a:endParaRPr lang="ko-KR" altLang="en-US" sz="1400" dirty="0"/>
          </a:p>
        </p:txBody>
      </p:sp>
      <p:sp>
        <p:nvSpPr>
          <p:cNvPr id="16" name="모서리가 둥근 직사각형 15">
            <a:hlinkClick r:id="rId3" action="ppaction://hlinksldjump"/>
          </p:cNvPr>
          <p:cNvSpPr/>
          <p:nvPr/>
        </p:nvSpPr>
        <p:spPr>
          <a:xfrm>
            <a:off x="6840432" y="5744748"/>
            <a:ext cx="1620000" cy="612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뒤로가기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2575571" y="369332"/>
            <a:ext cx="4680000" cy="21600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송장이 </a:t>
            </a:r>
            <a:r>
              <a:rPr lang="en-US" altLang="ko-KR" dirty="0" smtClean="0">
                <a:solidFill>
                  <a:schemeClr val="tx1"/>
                </a:solidFill>
              </a:rPr>
              <a:t>CSV</a:t>
            </a:r>
            <a:r>
              <a:rPr lang="ko-KR" altLang="en-US" dirty="0" smtClean="0">
                <a:solidFill>
                  <a:schemeClr val="tx1"/>
                </a:solidFill>
              </a:rPr>
              <a:t>파일로 다운로드 되었습니다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8143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5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419501" y="589330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구매처 전용 창구</a:t>
            </a:r>
            <a:endParaRPr lang="en-US" altLang="ko-KR" dirty="0" smtClean="0"/>
          </a:p>
        </p:txBody>
      </p:sp>
      <p:sp>
        <p:nvSpPr>
          <p:cNvPr id="6" name="모서리가 둥근 직사각형 5">
            <a:hlinkClick r:id="rId2" action="ppaction://hlinksldjump"/>
          </p:cNvPr>
          <p:cNvSpPr/>
          <p:nvPr/>
        </p:nvSpPr>
        <p:spPr>
          <a:xfrm>
            <a:off x="6840432" y="260648"/>
            <a:ext cx="1620000" cy="612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로그아웃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모서리가 둥근 직사각형 6">
            <a:hlinkClick r:id="rId3" action="ppaction://hlinksldjump"/>
          </p:cNvPr>
          <p:cNvSpPr/>
          <p:nvPr/>
        </p:nvSpPr>
        <p:spPr>
          <a:xfrm>
            <a:off x="6840432" y="5733255"/>
            <a:ext cx="1620000" cy="612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뒤로가기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1403648" y="1176427"/>
            <a:ext cx="7056784" cy="4268797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71600" y="0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Supplier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644008" y="498181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- 1 -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763688" y="1516106"/>
            <a:ext cx="6336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발주 코드                             날짜                                  금액</a:t>
            </a:r>
            <a:endParaRPr lang="ko-KR" altLang="en-US" dirty="0"/>
          </a:p>
        </p:txBody>
      </p:sp>
      <p:grpSp>
        <p:nvGrpSpPr>
          <p:cNvPr id="17" name="그룹 16"/>
          <p:cNvGrpSpPr/>
          <p:nvPr/>
        </p:nvGrpSpPr>
        <p:grpSpPr>
          <a:xfrm>
            <a:off x="1475656" y="2204864"/>
            <a:ext cx="6701608" cy="2776954"/>
            <a:chOff x="1475656" y="2204864"/>
            <a:chExt cx="6701608" cy="2776954"/>
          </a:xfrm>
        </p:grpSpPr>
        <p:sp>
          <p:nvSpPr>
            <p:cNvPr id="2" name="TextBox 1"/>
            <p:cNvSpPr txBox="1"/>
            <p:nvPr/>
          </p:nvSpPr>
          <p:spPr>
            <a:xfrm>
              <a:off x="1475656" y="2204864"/>
              <a:ext cx="2088232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1.  </a:t>
              </a:r>
            </a:p>
            <a:p>
              <a:r>
                <a:rPr lang="en-US" altLang="ko-KR" dirty="0" smtClean="0"/>
                <a:t>2. </a:t>
              </a:r>
            </a:p>
            <a:p>
              <a:r>
                <a:rPr lang="en-US" altLang="ko-KR" dirty="0" smtClean="0"/>
                <a:t>3.</a:t>
              </a:r>
            </a:p>
            <a:p>
              <a:r>
                <a:rPr lang="en-US" altLang="ko-KR" dirty="0" smtClean="0"/>
                <a:t>4.</a:t>
              </a:r>
            </a:p>
            <a:p>
              <a:r>
                <a:rPr lang="en-US" altLang="ko-KR" dirty="0" smtClean="0"/>
                <a:t>5.</a:t>
              </a:r>
            </a:p>
            <a:p>
              <a:r>
                <a:rPr lang="en-US" altLang="ko-KR" dirty="0" smtClean="0"/>
                <a:t>6.</a:t>
              </a:r>
            </a:p>
            <a:p>
              <a:r>
                <a:rPr lang="en-US" altLang="ko-KR" dirty="0" smtClean="0"/>
                <a:t>7.</a:t>
              </a: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3743908" y="2204864"/>
              <a:ext cx="2376264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2019-02-02</a:t>
              </a:r>
            </a:p>
            <a:p>
              <a:pPr algn="ctr"/>
              <a:r>
                <a:rPr lang="en-US" altLang="ko-KR" dirty="0" smtClean="0"/>
                <a:t>2019-02-17</a:t>
              </a:r>
            </a:p>
            <a:p>
              <a:pPr algn="ctr"/>
              <a:r>
                <a:rPr lang="en-US" altLang="ko-KR" dirty="0" smtClean="0"/>
                <a:t>2019-03-04</a:t>
              </a:r>
            </a:p>
            <a:p>
              <a:pPr algn="ctr"/>
              <a:r>
                <a:rPr lang="en-US" altLang="ko-KR" dirty="0" smtClean="0"/>
                <a:t>2019-03-16</a:t>
              </a:r>
            </a:p>
            <a:p>
              <a:pPr algn="ctr"/>
              <a:r>
                <a:rPr lang="en-US" altLang="ko-KR" dirty="0" smtClean="0"/>
                <a:t>2019-04-03</a:t>
              </a:r>
            </a:p>
            <a:p>
              <a:pPr algn="ctr"/>
              <a:r>
                <a:rPr lang="en-US" altLang="ko-KR" dirty="0" smtClean="0"/>
                <a:t>2019-04-15</a:t>
              </a:r>
            </a:p>
            <a:p>
              <a:pPr algn="ctr"/>
              <a:r>
                <a:rPr lang="en-US" altLang="ko-KR" dirty="0" smtClean="0"/>
                <a:t>2019-05-01</a:t>
              </a:r>
              <a:endParaRPr lang="ko-KR" alt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300192" y="2204864"/>
              <a:ext cx="1656184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dirty="0" smtClean="0"/>
                <a:t>1,310,000</a:t>
              </a:r>
            </a:p>
            <a:p>
              <a:pPr algn="r"/>
              <a:r>
                <a:rPr lang="en-US" altLang="ko-KR" dirty="0" smtClean="0"/>
                <a:t>2,424,500</a:t>
              </a:r>
            </a:p>
            <a:p>
              <a:pPr algn="r"/>
              <a:r>
                <a:rPr lang="en-US" altLang="ko-KR" dirty="0" smtClean="0"/>
                <a:t>1,905,000</a:t>
              </a:r>
            </a:p>
            <a:p>
              <a:pPr algn="r"/>
              <a:r>
                <a:rPr lang="en-US" altLang="ko-KR" dirty="0" smtClean="0"/>
                <a:t>2,754,000</a:t>
              </a:r>
            </a:p>
            <a:p>
              <a:pPr algn="r"/>
              <a:r>
                <a:rPr lang="en-US" altLang="ko-KR" dirty="0" smtClean="0"/>
                <a:t>2,156,500</a:t>
              </a:r>
            </a:p>
            <a:p>
              <a:pPr algn="r"/>
              <a:r>
                <a:rPr lang="en-US" altLang="ko-KR" dirty="0" smtClean="0"/>
                <a:t>2,540,500</a:t>
              </a:r>
            </a:p>
            <a:p>
              <a:pPr algn="r"/>
              <a:r>
                <a:rPr lang="en-US" altLang="ko-KR" dirty="0" smtClean="0"/>
                <a:t>2,350,000</a:t>
              </a:r>
              <a:endParaRPr lang="en-US" altLang="ko-KR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788024" y="4612486"/>
              <a:ext cx="33892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 </a:t>
              </a:r>
              <a:r>
                <a:rPr lang="ko-KR" altLang="en-US" dirty="0" smtClean="0"/>
                <a:t>      총액                </a:t>
              </a:r>
              <a:r>
                <a:rPr lang="en-US" altLang="ko-KR" dirty="0" smtClean="0"/>
                <a:t>15,440,500</a:t>
              </a:r>
              <a:endParaRPr lang="ko-KR" altLang="en-US" dirty="0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1475656" y="2204864"/>
            <a:ext cx="66247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smtClean="0"/>
              <a:t>                                       2019-04-03                       2,156,500</a:t>
            </a:r>
          </a:p>
          <a:p>
            <a:pPr marL="342900" indent="-342900">
              <a:buAutoNum type="arabicPeriod"/>
            </a:pPr>
            <a:r>
              <a:rPr lang="en-US" altLang="ko-KR" dirty="0" smtClean="0"/>
              <a:t>                                       2019-04-15                       2,540,500</a:t>
            </a:r>
            <a:endParaRPr lang="ko-KR" altLang="en-US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4925941" y="5733255"/>
            <a:ext cx="1620000" cy="612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검색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7118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>
            <a:hlinkClick r:id="rId2" action="ppaction://hlinksldjump"/>
          </p:cNvPr>
          <p:cNvSpPr/>
          <p:nvPr/>
        </p:nvSpPr>
        <p:spPr>
          <a:xfrm>
            <a:off x="1403648" y="5733256"/>
            <a:ext cx="1620000" cy="612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전체 발주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리스트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7" name="모서리가 둥근 직사각형 6">
            <a:hlinkClick r:id="rId3" action="ppaction://hlinksldjump"/>
          </p:cNvPr>
          <p:cNvSpPr/>
          <p:nvPr/>
        </p:nvSpPr>
        <p:spPr>
          <a:xfrm>
            <a:off x="6840432" y="258520"/>
            <a:ext cx="1620000" cy="612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로그아웃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모서리가 둥근 직사각형 7">
            <a:hlinkClick r:id="rId4" action="ppaction://hlinksldjump"/>
          </p:cNvPr>
          <p:cNvSpPr/>
          <p:nvPr/>
        </p:nvSpPr>
        <p:spPr>
          <a:xfrm>
            <a:off x="6840432" y="5733257"/>
            <a:ext cx="1620000" cy="612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뒤로가기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3215909" y="5733256"/>
            <a:ext cx="1620000" cy="612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발주 </a:t>
            </a:r>
            <a:r>
              <a:rPr lang="en-US" altLang="ko-KR" sz="1600" dirty="0" smtClean="0">
                <a:solidFill>
                  <a:schemeClr val="tx1"/>
                </a:solidFill>
              </a:rPr>
              <a:t>CSV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다운로드</a:t>
            </a:r>
            <a:endParaRPr lang="en-US" altLang="ko-KR" sz="1600" dirty="0" smtClean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71600" y="0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Supplier</a:t>
            </a:r>
            <a:endParaRPr lang="ko-KR" altLang="en-US" dirty="0"/>
          </a:p>
        </p:txBody>
      </p:sp>
      <p:sp>
        <p:nvSpPr>
          <p:cNvPr id="15" name="모서리가 둥근 직사각형 14">
            <a:hlinkClick r:id="rId5" action="ppaction://hlinksldjump"/>
          </p:cNvPr>
          <p:cNvSpPr/>
          <p:nvPr/>
        </p:nvSpPr>
        <p:spPr>
          <a:xfrm>
            <a:off x="5028170" y="5733256"/>
            <a:ext cx="1620000" cy="61200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납품내</a:t>
            </a:r>
            <a:r>
              <a:rPr lang="ko-KR" altLang="en-US" dirty="0">
                <a:solidFill>
                  <a:schemeClr val="tx1"/>
                </a:solidFill>
              </a:rPr>
              <a:t>역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644008" y="498181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- 1 -</a:t>
            </a:r>
            <a:endParaRPr lang="ko-KR" altLang="en-US" dirty="0"/>
          </a:p>
        </p:txBody>
      </p:sp>
      <p:grpSp>
        <p:nvGrpSpPr>
          <p:cNvPr id="18" name="그룹 17"/>
          <p:cNvGrpSpPr/>
          <p:nvPr/>
        </p:nvGrpSpPr>
        <p:grpSpPr>
          <a:xfrm>
            <a:off x="1545988" y="1110094"/>
            <a:ext cx="6916120" cy="4320480"/>
            <a:chOff x="1545988" y="1110094"/>
            <a:chExt cx="6916120" cy="4320480"/>
          </a:xfrm>
        </p:grpSpPr>
        <p:sp>
          <p:nvSpPr>
            <p:cNvPr id="19" name="모서리가 둥근 직사각형 18"/>
            <p:cNvSpPr/>
            <p:nvPr/>
          </p:nvSpPr>
          <p:spPr>
            <a:xfrm>
              <a:off x="1545988" y="1110094"/>
              <a:ext cx="6916120" cy="4320480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 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691680" y="1669450"/>
              <a:ext cx="6768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        상품코드             상품명             개수           단가</a:t>
              </a:r>
              <a:r>
                <a:rPr lang="en-US" altLang="ko-KR" dirty="0" smtClean="0"/>
                <a:t>      </a:t>
              </a:r>
              <a:r>
                <a:rPr lang="ko-KR" altLang="en-US" dirty="0" smtClean="0"/>
                <a:t>  합계</a:t>
              </a:r>
              <a:endParaRPr lang="en-US" altLang="ko-KR" dirty="0" smtClean="0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1763688" y="2204864"/>
            <a:ext cx="165618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smtClean="0"/>
              <a:t>    A1002</a:t>
            </a:r>
          </a:p>
          <a:p>
            <a:pPr marL="342900" indent="-342900">
              <a:buAutoNum type="arabicPeriod"/>
            </a:pPr>
            <a:r>
              <a:rPr lang="en-US" altLang="ko-KR" dirty="0" smtClean="0"/>
              <a:t>    A1004</a:t>
            </a:r>
          </a:p>
          <a:p>
            <a:pPr marL="342900" indent="-342900">
              <a:buAutoNum type="arabicPeriod"/>
            </a:pPr>
            <a:r>
              <a:rPr lang="en-US" altLang="ko-KR" dirty="0"/>
              <a:t> </a:t>
            </a:r>
            <a:r>
              <a:rPr lang="en-US" altLang="ko-KR" dirty="0" smtClean="0"/>
              <a:t>   A1012</a:t>
            </a:r>
          </a:p>
          <a:p>
            <a:pPr marL="342900" indent="-342900">
              <a:buAutoNum type="arabicPeriod"/>
            </a:pPr>
            <a:r>
              <a:rPr lang="en-US" altLang="ko-KR" dirty="0"/>
              <a:t> </a:t>
            </a:r>
            <a:r>
              <a:rPr lang="en-US" altLang="ko-KR" dirty="0" smtClean="0"/>
              <a:t>   B1001</a:t>
            </a:r>
          </a:p>
          <a:p>
            <a:pPr marL="342900" indent="-342900">
              <a:buAutoNum type="arabicPeriod"/>
            </a:pPr>
            <a:r>
              <a:rPr lang="en-US" altLang="ko-KR" dirty="0"/>
              <a:t> </a:t>
            </a:r>
            <a:r>
              <a:rPr lang="en-US" altLang="ko-KR" dirty="0" smtClean="0"/>
              <a:t>   C1011</a:t>
            </a:r>
          </a:p>
          <a:p>
            <a:pPr marL="342900" indent="-342900">
              <a:buAutoNum type="arabicPeriod"/>
            </a:pPr>
            <a:r>
              <a:rPr lang="en-US" altLang="ko-KR" dirty="0"/>
              <a:t> </a:t>
            </a:r>
            <a:r>
              <a:rPr lang="en-US" altLang="ko-KR" dirty="0" smtClean="0"/>
              <a:t>   D1001</a:t>
            </a:r>
          </a:p>
          <a:p>
            <a:pPr marL="342900" indent="-342900">
              <a:buAutoNum type="arabicPeriod"/>
            </a:pPr>
            <a:r>
              <a:rPr lang="en-US" altLang="ko-KR" dirty="0"/>
              <a:t> </a:t>
            </a:r>
            <a:r>
              <a:rPr lang="en-US" altLang="ko-KR" dirty="0" smtClean="0"/>
              <a:t>   D1010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419872" y="2204864"/>
            <a:ext cx="230425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삼겹살 </a:t>
            </a:r>
            <a:r>
              <a:rPr lang="en-US" altLang="ko-KR" dirty="0" smtClean="0"/>
              <a:t>1kg</a:t>
            </a:r>
          </a:p>
          <a:p>
            <a:r>
              <a:rPr lang="ko-KR" altLang="en-US" dirty="0" smtClean="0"/>
              <a:t>목살 </a:t>
            </a:r>
            <a:r>
              <a:rPr lang="en-US" altLang="ko-KR" dirty="0" smtClean="0"/>
              <a:t>1kg</a:t>
            </a:r>
          </a:p>
          <a:p>
            <a:r>
              <a:rPr lang="ko-KR" altLang="en-US" dirty="0" smtClean="0"/>
              <a:t>대파 </a:t>
            </a:r>
            <a:r>
              <a:rPr lang="en-US" altLang="ko-KR" dirty="0" smtClean="0"/>
              <a:t>1</a:t>
            </a:r>
            <a:r>
              <a:rPr lang="ko-KR" altLang="en-US" dirty="0" smtClean="0"/>
              <a:t>단</a:t>
            </a:r>
            <a:endParaRPr lang="en-US" altLang="ko-KR" dirty="0" smtClean="0"/>
          </a:p>
          <a:p>
            <a:r>
              <a:rPr lang="ko-KR" altLang="en-US" dirty="0" smtClean="0"/>
              <a:t>쌈장 </a:t>
            </a:r>
            <a:r>
              <a:rPr lang="en-US" altLang="ko-KR" dirty="0" smtClean="0"/>
              <a:t>150g</a:t>
            </a:r>
          </a:p>
          <a:p>
            <a:r>
              <a:rPr lang="ko-KR" altLang="en-US" dirty="0" smtClean="0"/>
              <a:t>일회용젓가락 </a:t>
            </a:r>
            <a:r>
              <a:rPr lang="en-US" altLang="ko-KR" dirty="0" smtClean="0"/>
              <a:t>50</a:t>
            </a:r>
            <a:r>
              <a:rPr lang="ko-KR" altLang="en-US" dirty="0" smtClean="0"/>
              <a:t>개</a:t>
            </a:r>
            <a:endParaRPr lang="en-US" altLang="ko-KR" dirty="0" smtClean="0"/>
          </a:p>
          <a:p>
            <a:r>
              <a:rPr lang="ko-KR" altLang="en-US" dirty="0" smtClean="0"/>
              <a:t>일회용 용기 </a:t>
            </a:r>
            <a:r>
              <a:rPr lang="en-US" altLang="ko-KR" dirty="0" smtClean="0"/>
              <a:t>50</a:t>
            </a:r>
            <a:r>
              <a:rPr lang="ko-KR" altLang="en-US" dirty="0" smtClean="0"/>
              <a:t>개</a:t>
            </a:r>
            <a:endParaRPr lang="en-US" altLang="ko-KR" dirty="0" smtClean="0"/>
          </a:p>
          <a:p>
            <a:r>
              <a:rPr lang="ko-KR" altLang="en-US" dirty="0" smtClean="0"/>
              <a:t>콜라 </a:t>
            </a:r>
            <a:r>
              <a:rPr lang="en-US" altLang="ko-KR" dirty="0" smtClean="0"/>
              <a:t>1.5L</a:t>
            </a:r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5580112" y="2204864"/>
            <a:ext cx="57606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100</a:t>
            </a:r>
          </a:p>
          <a:p>
            <a:r>
              <a:rPr lang="en-US" altLang="ko-KR" dirty="0" smtClean="0"/>
              <a:t>100</a:t>
            </a:r>
          </a:p>
          <a:p>
            <a:r>
              <a:rPr lang="en-US" altLang="ko-KR" dirty="0" smtClean="0"/>
              <a:t>100</a:t>
            </a:r>
          </a:p>
          <a:p>
            <a:r>
              <a:rPr lang="en-US" altLang="ko-KR" dirty="0" smtClean="0"/>
              <a:t>100</a:t>
            </a:r>
          </a:p>
          <a:p>
            <a:r>
              <a:rPr lang="en-US" altLang="ko-KR" dirty="0" smtClean="0"/>
              <a:t>100</a:t>
            </a:r>
          </a:p>
          <a:p>
            <a:r>
              <a:rPr lang="en-US" altLang="ko-KR" dirty="0" smtClean="0"/>
              <a:t>100</a:t>
            </a:r>
          </a:p>
          <a:p>
            <a:r>
              <a:rPr lang="en-US" altLang="ko-KR" dirty="0" smtClean="0"/>
              <a:t>100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6036102" y="2204864"/>
            <a:ext cx="122413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 smtClean="0"/>
              <a:t>5,000</a:t>
            </a:r>
          </a:p>
          <a:p>
            <a:pPr algn="r"/>
            <a:r>
              <a:rPr lang="en-US" altLang="ko-KR" dirty="0" smtClean="0"/>
              <a:t>7,000</a:t>
            </a:r>
          </a:p>
          <a:p>
            <a:pPr algn="r"/>
            <a:r>
              <a:rPr lang="en-US" altLang="ko-KR" dirty="0" smtClean="0"/>
              <a:t>3,000</a:t>
            </a:r>
          </a:p>
          <a:p>
            <a:pPr algn="r"/>
            <a:r>
              <a:rPr lang="en-US" altLang="ko-KR" dirty="0" smtClean="0"/>
              <a:t>2,000</a:t>
            </a:r>
          </a:p>
          <a:p>
            <a:pPr algn="r"/>
            <a:r>
              <a:rPr lang="en-US" altLang="ko-KR" dirty="0" smtClean="0"/>
              <a:t>1,500</a:t>
            </a:r>
          </a:p>
          <a:p>
            <a:pPr algn="r"/>
            <a:r>
              <a:rPr lang="en-US" altLang="ko-KR" dirty="0" smtClean="0"/>
              <a:t>2,500</a:t>
            </a:r>
          </a:p>
          <a:p>
            <a:pPr algn="r"/>
            <a:r>
              <a:rPr lang="en-US" altLang="ko-KR" dirty="0" smtClean="0"/>
              <a:t>2,500</a:t>
            </a:r>
          </a:p>
          <a:p>
            <a:pPr algn="r"/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7314868" y="2204864"/>
            <a:ext cx="954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 smtClean="0"/>
              <a:t>500000</a:t>
            </a:r>
          </a:p>
          <a:p>
            <a:pPr algn="r"/>
            <a:r>
              <a:rPr lang="en-US" altLang="ko-KR" dirty="0" smtClean="0"/>
              <a:t>700000</a:t>
            </a:r>
          </a:p>
          <a:p>
            <a:pPr algn="r"/>
            <a:r>
              <a:rPr lang="en-US" altLang="ko-KR" dirty="0" smtClean="0"/>
              <a:t>300000</a:t>
            </a:r>
          </a:p>
          <a:p>
            <a:pPr algn="r"/>
            <a:r>
              <a:rPr lang="en-US" altLang="ko-KR" dirty="0" smtClean="0"/>
              <a:t>200000</a:t>
            </a:r>
          </a:p>
          <a:p>
            <a:pPr algn="r"/>
            <a:r>
              <a:rPr lang="en-US" altLang="ko-KR" dirty="0" smtClean="0"/>
              <a:t>150000</a:t>
            </a:r>
          </a:p>
          <a:p>
            <a:pPr algn="r"/>
            <a:r>
              <a:rPr lang="en-US" altLang="ko-KR" dirty="0" smtClean="0"/>
              <a:t>250000</a:t>
            </a:r>
          </a:p>
          <a:p>
            <a:pPr algn="r"/>
            <a:r>
              <a:rPr lang="en-US" altLang="ko-KR" dirty="0" smtClean="0"/>
              <a:t>250000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902991" y="4531878"/>
            <a:ext cx="2629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       총액</a:t>
            </a:r>
            <a:r>
              <a:rPr lang="en-US" altLang="ko-KR" dirty="0" smtClean="0"/>
              <a:t>      2,350,000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835696" y="1268760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발주 코드   □</a:t>
            </a:r>
            <a:r>
              <a:rPr lang="ko-KR" altLang="en-US" dirty="0"/>
              <a:t> </a:t>
            </a:r>
            <a:r>
              <a:rPr lang="ko-KR" altLang="en-US" dirty="0" smtClean="0"/>
              <a:t>□</a:t>
            </a:r>
            <a:r>
              <a:rPr lang="ko-KR" altLang="en-US" dirty="0"/>
              <a:t> </a:t>
            </a:r>
            <a:r>
              <a:rPr lang="ko-KR" altLang="en-US" dirty="0" smtClean="0"/>
              <a:t>□</a:t>
            </a:r>
            <a:r>
              <a:rPr lang="ko-KR" altLang="en-US" dirty="0"/>
              <a:t> □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716016" y="498181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- 1 -</a:t>
            </a:r>
            <a:endParaRPr lang="ko-KR" altLang="en-US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2416170" y="525318"/>
            <a:ext cx="5150536" cy="2225548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발주 내역이 </a:t>
            </a:r>
            <a:r>
              <a:rPr lang="en-US" altLang="ko-KR" dirty="0" smtClean="0">
                <a:solidFill>
                  <a:schemeClr val="tx1"/>
                </a:solidFill>
              </a:rPr>
              <a:t>CSV</a:t>
            </a:r>
            <a:r>
              <a:rPr lang="ko-KR" altLang="en-US" dirty="0" smtClean="0">
                <a:solidFill>
                  <a:schemeClr val="tx1"/>
                </a:solidFill>
              </a:rPr>
              <a:t>파일로 다운로드 되었습니다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9266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59832" y="554196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구매처 전용 창구</a:t>
            </a:r>
            <a:endParaRPr lang="en-US" altLang="ko-KR" dirty="0" smtClean="0"/>
          </a:p>
        </p:txBody>
      </p:sp>
      <p:sp>
        <p:nvSpPr>
          <p:cNvPr id="6" name="모서리가 둥근 직사각형 5">
            <a:hlinkClick r:id="rId2" action="ppaction://hlinksldjump"/>
          </p:cNvPr>
          <p:cNvSpPr/>
          <p:nvPr/>
        </p:nvSpPr>
        <p:spPr>
          <a:xfrm>
            <a:off x="6840432" y="252722"/>
            <a:ext cx="1620000" cy="612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로그아웃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모서리가 둥근 직사각형 6">
            <a:hlinkClick r:id="rId3" action="ppaction://hlinksldjump"/>
          </p:cNvPr>
          <p:cNvSpPr/>
          <p:nvPr/>
        </p:nvSpPr>
        <p:spPr>
          <a:xfrm>
            <a:off x="6840432" y="5733255"/>
            <a:ext cx="1620000" cy="612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뒤로가기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1403648" y="1176427"/>
            <a:ext cx="7056784" cy="4268797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납품 내역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71600" y="0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Supplier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644008" y="498181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- 1 -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1547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0701997"/>
              </p:ext>
            </p:extLst>
          </p:nvPr>
        </p:nvGraphicFramePr>
        <p:xfrm>
          <a:off x="0" y="0"/>
          <a:ext cx="9144001" cy="694793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85792"/>
                <a:gridCol w="838191"/>
                <a:gridCol w="761992"/>
                <a:gridCol w="1007550"/>
                <a:gridCol w="878273"/>
                <a:gridCol w="767627"/>
                <a:gridCol w="958863"/>
                <a:gridCol w="872583"/>
                <a:gridCol w="857343"/>
                <a:gridCol w="692837"/>
                <a:gridCol w="822950"/>
              </a:tblGrid>
              <a:tr h="6206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항목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</a:rPr>
                        <a:t>Login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</a:rPr>
                        <a:t>Logout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</a:rPr>
                        <a:t>Register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hlinkClick r:id="rId2" action="ppaction://hlinksldjump"/>
                        </a:rPr>
                        <a:t>Shop</a:t>
                      </a:r>
                    </a:p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hlinkClick r:id="rId2" action="ppaction://hlinksldjump"/>
                        </a:rPr>
                        <a:t>Main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hlinkClick r:id="rId3" action="ppaction://hlinksldjump"/>
                        </a:rPr>
                        <a:t>Shop</a:t>
                      </a:r>
                    </a:p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hlinkClick r:id="rId3" action="ppaction://hlinksldjump"/>
                        </a:rPr>
                        <a:t>I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effectLst/>
                          <a:hlinkClick r:id="rId3" action="ppaction://hlinksldjump"/>
                        </a:rPr>
                        <a:t>nvoice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effectLst/>
                          <a:hlinkClick r:id="rId4" action="ppaction://hlinksldjump"/>
                        </a:rPr>
                        <a:t>Transport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effectLst/>
                          <a:hlinkClick r:id="rId5" action="ppaction://hlinksldjump"/>
                        </a:rPr>
                        <a:t>Transport</a:t>
                      </a:r>
                    </a:p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effectLst/>
                          <a:hlinkClick r:id="rId5" action="ppaction://hlinksldjump"/>
                        </a:rPr>
                        <a:t>Invoice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hlinkClick r:id="rId6" action="ppaction://hlinksldjump"/>
                        </a:rPr>
                        <a:t>Supplier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hlinkClick r:id="rId7" action="ppaction://hlinksldjump"/>
                        </a:rPr>
                        <a:t>Supplier</a:t>
                      </a:r>
                      <a:endParaRPr lang="ko-KR" altLang="en-US" sz="1000" dirty="0" smtClean="0">
                        <a:solidFill>
                          <a:schemeClr val="tx1"/>
                        </a:solidFill>
                        <a:hlinkClick r:id="rId7" action="ppaction://hlinksldjump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hlinkClick r:id="rId7" action="ppaction://hlinksldjump"/>
                        </a:rPr>
                        <a:t>Invoice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hlinkClick r:id="rId8" action="ppaction://hlinksldjump"/>
                        </a:rPr>
                        <a:t>Supplier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  <a:effectLst/>
                        <a:hlinkClick r:id="rId8" action="ppaction://hlinksldjump"/>
                      </a:endParaRPr>
                    </a:p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effectLst/>
                          <a:hlinkClick r:id="rId8" action="ppaction://hlinksldjump"/>
                        </a:rPr>
                        <a:t>delivery </a:t>
                      </a:r>
                      <a:endParaRPr lang="ko-KR" altLang="en-US" sz="1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6065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</a:rPr>
                        <a:t>Viewer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login.jsp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top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register.html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65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 smtClean="0">
                          <a:solidFill>
                            <a:schemeClr val="tx1"/>
                          </a:solidFill>
                        </a:rPr>
                        <a:t>서블릿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UserProc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Invoice</a:t>
                      </a:r>
                    </a:p>
                    <a:p>
                      <a:pPr algn="ctr" latinLnBrk="1"/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Proc</a:t>
                      </a:r>
                      <a:endParaRPr lang="ko-KR" altLang="en-US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023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버튼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회원가입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로그인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라디오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완료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</a:rPr>
                        <a:t>뒤로가기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송장 보내기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송장목록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검색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</a:rPr>
                        <a:t>뒤로가기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월별 배송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다운로드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뒤로가기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발주리스트</a:t>
                      </a:r>
                      <a:endParaRPr lang="en-US" altLang="ko-KR" sz="1000" dirty="0" smtClean="0"/>
                    </a:p>
                    <a:p>
                      <a:pPr algn="ctr" latinLnBrk="1"/>
                      <a:r>
                        <a:rPr lang="ko-KR" altLang="en-US" sz="1000" dirty="0" smtClean="0"/>
                        <a:t>다운로드</a:t>
                      </a:r>
                      <a:endParaRPr lang="en-US" altLang="ko-KR" sz="1000" dirty="0" smtClean="0"/>
                    </a:p>
                    <a:p>
                      <a:pPr algn="ctr" latinLnBrk="1"/>
                      <a:r>
                        <a:rPr lang="ko-KR" altLang="en-US" sz="1000" dirty="0" smtClean="0"/>
                        <a:t>납품내역</a:t>
                      </a:r>
                      <a:endParaRPr lang="en-US" altLang="ko-KR" sz="1000" dirty="0" smtClean="0"/>
                    </a:p>
                    <a:p>
                      <a:pPr algn="ctr" latinLnBrk="1"/>
                      <a:r>
                        <a:rPr lang="ko-KR" altLang="en-US" sz="1000" dirty="0" err="1" smtClean="0"/>
                        <a:t>뒤로가기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뒤로가기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</a:rPr>
                        <a:t>뒤로가기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653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</a:rPr>
                        <a:t>Get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id_no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id</a:t>
                      </a:r>
                    </a:p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password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id</a:t>
                      </a:r>
                    </a:p>
                    <a:p>
                      <a:pPr algn="ctr" latinLnBrk="1"/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id_no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password</a:t>
                      </a:r>
                    </a:p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area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615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</a:rPr>
                        <a:t>Action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Login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Logout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Register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615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</a:rPr>
                        <a:t>Post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615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</a:rPr>
                        <a:t>session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615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처리 후 화면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쇼핑몰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</a:rPr>
                        <a:t>운송사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구입처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Login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Login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ShopInvoice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TransPort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Invoice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Supplier</a:t>
                      </a:r>
                      <a:endParaRPr lang="ko-KR" altLang="en-US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Invoice</a:t>
                      </a:r>
                      <a:endParaRPr lang="ko-KR" altLang="en-US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Supplier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effectLst/>
                        </a:rPr>
                        <a:t>delivery </a:t>
                      </a:r>
                      <a:endParaRPr lang="ko-KR" altLang="en-US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4" name="직선 연결선 3"/>
          <p:cNvCxnSpPr/>
          <p:nvPr/>
        </p:nvCxnSpPr>
        <p:spPr>
          <a:xfrm>
            <a:off x="3275856" y="0"/>
            <a:ext cx="0" cy="6957392"/>
          </a:xfrm>
          <a:prstGeom prst="line">
            <a:avLst/>
          </a:prstGeom>
          <a:ln w="34925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773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6724029"/>
              </p:ext>
            </p:extLst>
          </p:nvPr>
        </p:nvGraphicFramePr>
        <p:xfrm>
          <a:off x="0" y="1"/>
          <a:ext cx="9143999" cy="685799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254491"/>
                <a:gridCol w="2254491"/>
                <a:gridCol w="2435981"/>
                <a:gridCol w="2199036"/>
              </a:tblGrid>
              <a:tr h="8051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로그인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재고량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주문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고객정보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8051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user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product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order</a:t>
                      </a:r>
                      <a:endParaRPr lang="en-US" altLang="ko-KR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invoice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199749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b="1" dirty="0" smtClean="0">
                          <a:solidFill>
                            <a:srgbClr val="FF0000"/>
                          </a:solidFill>
                        </a:rPr>
                        <a:t>(S)id</a:t>
                      </a:r>
                    </a:p>
                    <a:p>
                      <a:pPr algn="l" latinLnBrk="1"/>
                      <a:r>
                        <a:rPr lang="en-US" altLang="ko-KR" dirty="0" smtClean="0"/>
                        <a:t>(S)name</a:t>
                      </a:r>
                    </a:p>
                    <a:p>
                      <a:pPr algn="l" latinLnBrk="1"/>
                      <a:r>
                        <a:rPr lang="en-US" altLang="ko-KR" dirty="0" smtClean="0"/>
                        <a:t>(S)password</a:t>
                      </a:r>
                      <a:br>
                        <a:rPr lang="en-US" altLang="ko-KR" dirty="0" smtClean="0"/>
                      </a:br>
                      <a:r>
                        <a:rPr lang="en-US" altLang="ko-KR" dirty="0" smtClean="0"/>
                        <a:t>(S)hashed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b="1" dirty="0" smtClean="0">
                          <a:solidFill>
                            <a:srgbClr val="0070C0"/>
                          </a:solidFill>
                        </a:rPr>
                        <a:t>(S)</a:t>
                      </a:r>
                      <a:r>
                        <a:rPr lang="en-US" altLang="ko-KR" b="1" dirty="0" err="1" smtClean="0">
                          <a:solidFill>
                            <a:srgbClr val="0070C0"/>
                          </a:solidFill>
                        </a:rPr>
                        <a:t>pCode</a:t>
                      </a:r>
                      <a:endParaRPr lang="en-US" altLang="ko-KR" b="1" dirty="0" smtClean="0">
                        <a:solidFill>
                          <a:srgbClr val="0070C0"/>
                        </a:solidFill>
                      </a:endParaRPr>
                    </a:p>
                    <a:p>
                      <a:pPr algn="l" latinLnBrk="1"/>
                      <a:r>
                        <a:rPr lang="en-US" altLang="ko-KR" dirty="0" smtClean="0"/>
                        <a:t>(S)</a:t>
                      </a:r>
                      <a:r>
                        <a:rPr lang="en-US" altLang="ko-KR" dirty="0" err="1" smtClean="0"/>
                        <a:t>pName</a:t>
                      </a:r>
                      <a:endParaRPr lang="en-US" altLang="ko-KR" dirty="0" smtClean="0"/>
                    </a:p>
                    <a:p>
                      <a:pPr algn="l" latinLnBrk="1"/>
                      <a:r>
                        <a:rPr lang="en-US" altLang="ko-KR" dirty="0" smtClean="0"/>
                        <a:t>(I)</a:t>
                      </a:r>
                      <a:r>
                        <a:rPr lang="en-US" altLang="ko-KR" dirty="0" err="1" smtClean="0"/>
                        <a:t>pPrice</a:t>
                      </a:r>
                      <a:endParaRPr lang="en-US" altLang="ko-KR" dirty="0" smtClean="0"/>
                    </a:p>
                    <a:p>
                      <a:pPr algn="l" latinLnBrk="1"/>
                      <a:r>
                        <a:rPr lang="en-US" altLang="ko-KR" dirty="0" smtClean="0"/>
                        <a:t>(I)</a:t>
                      </a:r>
                      <a:r>
                        <a:rPr lang="en-US" altLang="ko-KR" dirty="0" err="1" smtClean="0"/>
                        <a:t>pQuantity</a:t>
                      </a:r>
                      <a:endParaRPr lang="en-US" altLang="ko-KR" dirty="0" smtClean="0"/>
                    </a:p>
                    <a:p>
                      <a:pPr algn="l" latinLnBrk="1"/>
                      <a:r>
                        <a:rPr lang="en-US" altLang="ko-KR" dirty="0" smtClean="0"/>
                        <a:t>(S)</a:t>
                      </a:r>
                      <a:r>
                        <a:rPr lang="en-US" altLang="ko-KR" dirty="0" err="1" smtClean="0"/>
                        <a:t>pImgSource</a:t>
                      </a:r>
                      <a:endParaRPr lang="en-US" altLang="ko-KR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b="1" dirty="0" smtClean="0"/>
                        <a:t>(S)</a:t>
                      </a:r>
                      <a:r>
                        <a:rPr lang="en-US" altLang="ko-KR" b="1" dirty="0" err="1" smtClean="0"/>
                        <a:t>oCode</a:t>
                      </a:r>
                      <a:endParaRPr lang="en-US" altLang="ko-KR" dirty="0" smtClean="0">
                        <a:solidFill>
                          <a:srgbClr val="00B050"/>
                        </a:solidFill>
                      </a:endParaRPr>
                    </a:p>
                    <a:p>
                      <a:pPr algn="l" latinLnBrk="1"/>
                      <a:r>
                        <a:rPr lang="en-US" altLang="ko-KR" dirty="0" smtClean="0">
                          <a:solidFill>
                            <a:srgbClr val="0070C0"/>
                          </a:solidFill>
                        </a:rPr>
                        <a:t>(S)</a:t>
                      </a:r>
                      <a:r>
                        <a:rPr lang="en-US" altLang="ko-KR" dirty="0" err="1" smtClean="0">
                          <a:solidFill>
                            <a:srgbClr val="0070C0"/>
                          </a:solidFill>
                        </a:rPr>
                        <a:t>oProductCode</a:t>
                      </a:r>
                      <a:endParaRPr lang="en-US" altLang="ko-KR" dirty="0" smtClean="0">
                        <a:solidFill>
                          <a:srgbClr val="0070C0"/>
                        </a:solidFill>
                      </a:endParaRPr>
                    </a:p>
                    <a:p>
                      <a:pPr algn="l" latinLnBrk="1"/>
                      <a:r>
                        <a:rPr lang="en-US" altLang="ko-KR" dirty="0" smtClean="0"/>
                        <a:t>(S)</a:t>
                      </a:r>
                      <a:r>
                        <a:rPr lang="en-US" altLang="ko-KR" dirty="0" err="1" smtClean="0"/>
                        <a:t>oQuantity</a:t>
                      </a:r>
                      <a:endParaRPr lang="en-US" altLang="ko-KR" dirty="0" smtClean="0"/>
                    </a:p>
                    <a:p>
                      <a:pPr algn="l" latinLnBrk="1"/>
                      <a:r>
                        <a:rPr lang="en-US" altLang="ko-KR" dirty="0" smtClean="0">
                          <a:solidFill>
                            <a:srgbClr val="00B050"/>
                          </a:solidFill>
                        </a:rPr>
                        <a:t>(S)</a:t>
                      </a:r>
                      <a:r>
                        <a:rPr lang="en-US" altLang="ko-KR" dirty="0" err="1" smtClean="0">
                          <a:solidFill>
                            <a:srgbClr val="00B050"/>
                          </a:solidFill>
                        </a:rPr>
                        <a:t>oInvoiceCode</a:t>
                      </a:r>
                      <a:endParaRPr lang="en-US" altLang="ko-KR" dirty="0" smtClean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b="1" dirty="0" smtClean="0">
                          <a:solidFill>
                            <a:srgbClr val="00B050"/>
                          </a:solidFill>
                        </a:rPr>
                        <a:t>(</a:t>
                      </a:r>
                      <a:r>
                        <a:rPr lang="en-US" altLang="ko-KR" b="1" dirty="0" smtClean="0">
                          <a:solidFill>
                            <a:srgbClr val="00B050"/>
                          </a:solidFill>
                        </a:rPr>
                        <a:t>S)</a:t>
                      </a:r>
                      <a:r>
                        <a:rPr lang="en-US" altLang="ko-KR" b="1" dirty="0" err="1" smtClean="0">
                          <a:solidFill>
                            <a:srgbClr val="00B050"/>
                          </a:solidFill>
                        </a:rPr>
                        <a:t>iCode</a:t>
                      </a:r>
                      <a:endParaRPr lang="en-US" altLang="ko-KR" b="1" dirty="0" smtClean="0">
                        <a:solidFill>
                          <a:srgbClr val="00B050"/>
                        </a:solidFill>
                      </a:endParaRPr>
                    </a:p>
                    <a:p>
                      <a:r>
                        <a:rPr lang="en-US" altLang="ko-KR" dirty="0" smtClean="0"/>
                        <a:t>(</a:t>
                      </a:r>
                      <a:r>
                        <a:rPr lang="en-US" altLang="ko-KR" dirty="0" smtClean="0"/>
                        <a:t>S)</a:t>
                      </a:r>
                      <a:r>
                        <a:rPr lang="en-US" altLang="ko-KR" dirty="0" err="1" smtClean="0"/>
                        <a:t>iName</a:t>
                      </a:r>
                      <a:endParaRPr lang="en-US" altLang="ko-KR" dirty="0" smtClean="0"/>
                    </a:p>
                    <a:p>
                      <a:r>
                        <a:rPr lang="en-US" altLang="ko-KR" dirty="0" smtClean="0"/>
                        <a:t>(</a:t>
                      </a:r>
                      <a:r>
                        <a:rPr lang="en-US" altLang="ko-KR" dirty="0" smtClean="0"/>
                        <a:t>S)</a:t>
                      </a:r>
                      <a:r>
                        <a:rPr lang="en-US" altLang="ko-KR" dirty="0" err="1" smtClean="0"/>
                        <a:t>iTel</a:t>
                      </a:r>
                      <a:endParaRPr lang="en-US" altLang="ko-KR" dirty="0" smtClean="0"/>
                    </a:p>
                    <a:p>
                      <a:r>
                        <a:rPr lang="en-US" altLang="ko-KR" dirty="0" smtClean="0"/>
                        <a:t>(</a:t>
                      </a:r>
                      <a:r>
                        <a:rPr lang="en-US" altLang="ko-KR" dirty="0" smtClean="0"/>
                        <a:t>S)</a:t>
                      </a:r>
                      <a:r>
                        <a:rPr lang="en-US" altLang="ko-KR" dirty="0" err="1" smtClean="0"/>
                        <a:t>iAddress</a:t>
                      </a:r>
                      <a:endParaRPr lang="en-US" altLang="ko-KR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(S)</a:t>
                      </a:r>
                      <a:r>
                        <a:rPr lang="en-US" altLang="ko-KR" dirty="0" err="1" smtClean="0">
                          <a:solidFill>
                            <a:srgbClr val="FF0000"/>
                          </a:solidFill>
                        </a:rPr>
                        <a:t>iAreaCode</a:t>
                      </a:r>
                      <a:endParaRPr lang="en-US" altLang="ko-KR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(D)</a:t>
                      </a:r>
                      <a:r>
                        <a:rPr lang="en-US" altLang="ko-KR" dirty="0" err="1" smtClean="0">
                          <a:solidFill>
                            <a:schemeClr val="tx1"/>
                          </a:solidFill>
                        </a:rPr>
                        <a:t>iDate</a:t>
                      </a:r>
                      <a:endParaRPr lang="en-US" altLang="ko-KR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12783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Id (</a:t>
                      </a:r>
                      <a:r>
                        <a:rPr lang="en-US" altLang="ko-KR" dirty="0" err="1" smtClean="0"/>
                        <a:t>userType</a:t>
                      </a:r>
                      <a:r>
                        <a:rPr lang="en-US" altLang="ko-KR" dirty="0" smtClean="0"/>
                        <a:t>)</a:t>
                      </a:r>
                    </a:p>
                    <a:p>
                      <a:pPr algn="ctr" latinLnBrk="1"/>
                      <a:r>
                        <a:rPr lang="en-US" altLang="ko-KR" dirty="0" smtClean="0"/>
                        <a:t>1 : 1(</a:t>
                      </a:r>
                      <a:r>
                        <a:rPr lang="ko-KR" altLang="en-US" dirty="0" smtClean="0"/>
                        <a:t>운송업체</a:t>
                      </a:r>
                      <a:r>
                        <a:rPr lang="en-US" altLang="ko-KR" dirty="0" smtClean="0"/>
                        <a:t>)</a:t>
                      </a:r>
                    </a:p>
                    <a:p>
                      <a:pPr algn="ctr" latinLnBrk="1"/>
                      <a:r>
                        <a:rPr lang="en-US" altLang="ko-KR" dirty="0" smtClean="0"/>
                        <a:t>2 : A(</a:t>
                      </a:r>
                      <a:r>
                        <a:rPr lang="ko-KR" altLang="en-US" dirty="0" smtClean="0"/>
                        <a:t>구매처</a:t>
                      </a:r>
                      <a:r>
                        <a:rPr lang="en-US" altLang="ko-KR" dirty="0" smtClean="0"/>
                        <a:t>)</a:t>
                      </a:r>
                    </a:p>
                    <a:p>
                      <a:pPr algn="ctr" latinLnBrk="1"/>
                      <a:r>
                        <a:rPr lang="en-US" altLang="ko-KR" dirty="0" smtClean="0"/>
                        <a:t>3 : a(</a:t>
                      </a:r>
                      <a:r>
                        <a:rPr lang="ko-KR" altLang="en-US" dirty="0" smtClean="0"/>
                        <a:t>쇼핑몰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.</a:t>
                      </a:r>
                      <a:r>
                        <a:rPr lang="en-US" altLang="ko-KR" dirty="0" err="1" smtClean="0"/>
                        <a:t>csv</a:t>
                      </a:r>
                      <a:r>
                        <a:rPr lang="ko-KR" altLang="en-US" baseline="0" dirty="0" smtClean="0"/>
                        <a:t>로 받아옴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iCode</a:t>
                      </a:r>
                      <a:r>
                        <a:rPr lang="en-US" altLang="ko-KR" dirty="0" smtClean="0"/>
                        <a:t>=</a:t>
                      </a:r>
                      <a:r>
                        <a:rPr lang="en-US" altLang="ko-KR" baseline="0" dirty="0" smtClean="0"/>
                        <a:t>  +</a:t>
                      </a:r>
                      <a:r>
                        <a:rPr lang="en-US" altLang="ko-KR" baseline="0" dirty="0" err="1" smtClean="0"/>
                        <a:t>cCode+iDate+iAreaCode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1166558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iCustomerCode</a:t>
                      </a:r>
                      <a:r>
                        <a:rPr lang="en-US" altLang="ko-KR" dirty="0" smtClean="0"/>
                        <a:t> =</a:t>
                      </a:r>
                    </a:p>
                    <a:p>
                      <a:pPr algn="ctr" latinLnBrk="1"/>
                      <a:r>
                        <a:rPr lang="en-US" altLang="ko-KR" dirty="0" err="1" smtClean="0"/>
                        <a:t>ShopCode+Num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805181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0627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2">
            <a:hlinkClick r:id="rId2" action="ppaction://hlinksldjump"/>
          </p:cNvPr>
          <p:cNvSpPr/>
          <p:nvPr/>
        </p:nvSpPr>
        <p:spPr>
          <a:xfrm>
            <a:off x="2430118" y="5157192"/>
            <a:ext cx="1260000" cy="612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쇼핑몰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모서리가 둥근 직사각형 3">
            <a:hlinkClick r:id="rId3" action="ppaction://hlinksldjump"/>
          </p:cNvPr>
          <p:cNvSpPr/>
          <p:nvPr/>
        </p:nvSpPr>
        <p:spPr>
          <a:xfrm>
            <a:off x="4266036" y="5157192"/>
            <a:ext cx="1260000" cy="612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운송사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모서리가 둥근 직사각형 4">
            <a:hlinkClick r:id="rId4" action="ppaction://hlinksldjump"/>
          </p:cNvPr>
          <p:cNvSpPr/>
          <p:nvPr/>
        </p:nvSpPr>
        <p:spPr>
          <a:xfrm>
            <a:off x="6084308" y="5157192"/>
            <a:ext cx="1260000" cy="612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구매처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00997" y="0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Login</a:t>
            </a:r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6588224" y="620688"/>
            <a:ext cx="1512168" cy="53541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회원가입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2447764" y="1755460"/>
            <a:ext cx="4896544" cy="2952328"/>
            <a:chOff x="2447764" y="1755460"/>
            <a:chExt cx="4896544" cy="2952328"/>
          </a:xfrm>
        </p:grpSpPr>
        <p:sp>
          <p:nvSpPr>
            <p:cNvPr id="8" name="모서리가 둥근 직사각형 7"/>
            <p:cNvSpPr/>
            <p:nvPr/>
          </p:nvSpPr>
          <p:spPr>
            <a:xfrm>
              <a:off x="2447764" y="1755460"/>
              <a:ext cx="4896544" cy="2952328"/>
            </a:xfrm>
            <a:prstGeom prst="roundRect">
              <a:avLst>
                <a:gd name="adj" fmla="val 9180"/>
              </a:avLst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699792" y="2492960"/>
              <a:ext cx="1182225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dirty="0" smtClean="0"/>
                <a:t>ID : </a:t>
              </a:r>
            </a:p>
            <a:p>
              <a:pPr algn="r"/>
              <a:endParaRPr lang="en-US" altLang="ko-KR" dirty="0" smtClean="0"/>
            </a:p>
            <a:p>
              <a:pPr algn="r"/>
              <a:endParaRPr lang="en-US" altLang="ko-KR" dirty="0"/>
            </a:p>
            <a:p>
              <a:pPr algn="r"/>
              <a:endParaRPr lang="en-US" altLang="ko-KR" dirty="0"/>
            </a:p>
            <a:p>
              <a:pPr algn="r"/>
              <a:r>
                <a:rPr lang="en-US" altLang="ko-KR" dirty="0" smtClean="0"/>
                <a:t>Password :</a:t>
              </a:r>
              <a:endParaRPr lang="ko-KR" altLang="en-US" dirty="0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4067944" y="2492960"/>
              <a:ext cx="2736304" cy="431984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4067944" y="3538304"/>
              <a:ext cx="2736304" cy="431984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순서도: 연결자 1"/>
          <p:cNvSpPr/>
          <p:nvPr/>
        </p:nvSpPr>
        <p:spPr>
          <a:xfrm>
            <a:off x="2123142" y="5395376"/>
            <a:ext cx="165322" cy="1524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순서도: 연결자 15"/>
          <p:cNvSpPr/>
          <p:nvPr/>
        </p:nvSpPr>
        <p:spPr>
          <a:xfrm>
            <a:off x="3914232" y="5386992"/>
            <a:ext cx="165322" cy="1524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순서도: 연결자 16"/>
          <p:cNvSpPr/>
          <p:nvPr/>
        </p:nvSpPr>
        <p:spPr>
          <a:xfrm>
            <a:off x="5796136" y="5395376"/>
            <a:ext cx="165322" cy="1524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0770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71600" y="0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Register</a:t>
            </a:r>
          </a:p>
        </p:txBody>
      </p:sp>
      <p:sp>
        <p:nvSpPr>
          <p:cNvPr id="5" name="모서리가 둥근 직사각형 4">
            <a:hlinkClick r:id="rId2" action="ppaction://hlinksldjump"/>
          </p:cNvPr>
          <p:cNvSpPr/>
          <p:nvPr/>
        </p:nvSpPr>
        <p:spPr>
          <a:xfrm>
            <a:off x="1763688" y="5733255"/>
            <a:ext cx="1512000" cy="612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완료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31" name="그룹 30"/>
          <p:cNvGrpSpPr/>
          <p:nvPr/>
        </p:nvGrpSpPr>
        <p:grpSpPr>
          <a:xfrm>
            <a:off x="1763688" y="836712"/>
            <a:ext cx="6912768" cy="4680519"/>
            <a:chOff x="2123728" y="1347211"/>
            <a:chExt cx="6102606" cy="4022524"/>
          </a:xfrm>
        </p:grpSpPr>
        <p:sp>
          <p:nvSpPr>
            <p:cNvPr id="3" name="모서리가 둥근 직사각형 2"/>
            <p:cNvSpPr/>
            <p:nvPr/>
          </p:nvSpPr>
          <p:spPr>
            <a:xfrm>
              <a:off x="2123728" y="1347211"/>
              <a:ext cx="5904656" cy="4022524"/>
            </a:xfrm>
            <a:prstGeom prst="round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554797" y="2065811"/>
              <a:ext cx="1440160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dirty="0" smtClean="0"/>
                <a:t>아이디 </a:t>
              </a:r>
              <a:r>
                <a:rPr lang="en-US" altLang="ko-KR" dirty="0" smtClean="0"/>
                <a:t>:</a:t>
              </a:r>
            </a:p>
            <a:p>
              <a:pPr algn="r"/>
              <a:endParaRPr lang="en-US" altLang="ko-KR" dirty="0" smtClean="0"/>
            </a:p>
            <a:p>
              <a:pPr algn="r"/>
              <a:r>
                <a:rPr lang="ko-KR" altLang="en-US" dirty="0" smtClean="0"/>
                <a:t>이름 </a:t>
              </a:r>
              <a:r>
                <a:rPr lang="en-US" altLang="ko-KR" dirty="0" smtClean="0"/>
                <a:t>:</a:t>
              </a:r>
            </a:p>
            <a:p>
              <a:pPr algn="r"/>
              <a:endParaRPr lang="en-US" altLang="ko-KR" dirty="0" smtClean="0"/>
            </a:p>
            <a:p>
              <a:pPr algn="r"/>
              <a:r>
                <a:rPr lang="ko-KR" altLang="en-US" dirty="0" smtClean="0"/>
                <a:t>비밀번호 </a:t>
              </a:r>
              <a:r>
                <a:rPr lang="en-US" altLang="ko-KR" dirty="0" smtClean="0"/>
                <a:t>:</a:t>
              </a:r>
            </a:p>
            <a:p>
              <a:pPr algn="r"/>
              <a:endParaRPr lang="en-US" altLang="ko-KR" dirty="0" smtClean="0"/>
            </a:p>
            <a:p>
              <a:pPr algn="r"/>
              <a:endParaRPr lang="en-US" altLang="ko-KR" dirty="0" smtClean="0"/>
            </a:p>
            <a:p>
              <a:pPr algn="r"/>
              <a:r>
                <a:rPr lang="ko-KR" altLang="en-US" dirty="0" smtClean="0"/>
                <a:t>사용자유형 </a:t>
              </a:r>
              <a:r>
                <a:rPr lang="en-US" altLang="ko-KR" dirty="0" smtClean="0"/>
                <a:t>:</a:t>
              </a:r>
            </a:p>
            <a:p>
              <a:pPr algn="r"/>
              <a:endParaRPr lang="en-US" altLang="ko-KR" dirty="0"/>
            </a:p>
            <a:p>
              <a:pPr algn="r"/>
              <a:r>
                <a:rPr lang="ko-KR" altLang="en-US" dirty="0" smtClean="0"/>
                <a:t>지역 </a:t>
              </a:r>
              <a:r>
                <a:rPr lang="en-US" altLang="ko-KR" dirty="0" smtClean="0"/>
                <a:t>:</a:t>
              </a:r>
              <a:endParaRPr lang="ko-KR" altLang="en-US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4427984" y="2060976"/>
              <a:ext cx="2736304" cy="431984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4427984" y="2564904"/>
              <a:ext cx="2736304" cy="431984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4427984" y="3142481"/>
              <a:ext cx="2736304" cy="431984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9" name="그룹 28"/>
            <p:cNvGrpSpPr/>
            <p:nvPr/>
          </p:nvGrpSpPr>
          <p:grpSpPr>
            <a:xfrm>
              <a:off x="3994957" y="3999330"/>
              <a:ext cx="4231377" cy="462208"/>
              <a:chOff x="4013030" y="3852257"/>
              <a:chExt cx="4231377" cy="462208"/>
            </a:xfrm>
          </p:grpSpPr>
          <p:sp>
            <p:nvSpPr>
              <p:cNvPr id="15" name="순서도: 연결자 14"/>
              <p:cNvSpPr/>
              <p:nvPr/>
            </p:nvSpPr>
            <p:spPr>
              <a:xfrm>
                <a:off x="4608004" y="3852257"/>
                <a:ext cx="144016" cy="144016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순서도: 연결자 15"/>
              <p:cNvSpPr/>
              <p:nvPr/>
            </p:nvSpPr>
            <p:spPr>
              <a:xfrm>
                <a:off x="5813231" y="3852257"/>
                <a:ext cx="144016" cy="144016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순서도: 연결자 16"/>
              <p:cNvSpPr/>
              <p:nvPr/>
            </p:nvSpPr>
            <p:spPr>
              <a:xfrm>
                <a:off x="7018458" y="3852257"/>
                <a:ext cx="144016" cy="144016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4013030" y="4023505"/>
                <a:ext cx="4231377" cy="2909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dirty="0" smtClean="0"/>
                  <a:t> 쇼핑몰운영자     </a:t>
                </a:r>
                <a:r>
                  <a:rPr lang="en-US" altLang="ko-KR" sz="1600" dirty="0" smtClean="0"/>
                  <a:t> </a:t>
                </a:r>
                <a:r>
                  <a:rPr lang="ko-KR" altLang="en-US" sz="1600" dirty="0" smtClean="0"/>
                  <a:t>운송업체      구입처운영자</a:t>
                </a:r>
                <a:endParaRPr lang="ko-KR" altLang="en-US" sz="1600" dirty="0"/>
              </a:p>
            </p:txBody>
          </p:sp>
        </p:grpSp>
        <p:grpSp>
          <p:nvGrpSpPr>
            <p:cNvPr id="26" name="그룹 25"/>
            <p:cNvGrpSpPr/>
            <p:nvPr/>
          </p:nvGrpSpPr>
          <p:grpSpPr>
            <a:xfrm>
              <a:off x="4251744" y="4558801"/>
              <a:ext cx="3871338" cy="461427"/>
              <a:chOff x="4340952" y="4694102"/>
              <a:chExt cx="3871338" cy="461427"/>
            </a:xfrm>
          </p:grpSpPr>
          <p:sp>
            <p:nvSpPr>
              <p:cNvPr id="14" name="순서도: 연결자 13"/>
              <p:cNvSpPr/>
              <p:nvPr/>
            </p:nvSpPr>
            <p:spPr>
              <a:xfrm>
                <a:off x="4550900" y="4694102"/>
                <a:ext cx="144016" cy="144016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순서도: 연결자 19"/>
              <p:cNvSpPr/>
              <p:nvPr/>
            </p:nvSpPr>
            <p:spPr>
              <a:xfrm>
                <a:off x="7164288" y="4694102"/>
                <a:ext cx="144016" cy="144016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순서도: 연결자 20"/>
              <p:cNvSpPr/>
              <p:nvPr/>
            </p:nvSpPr>
            <p:spPr>
              <a:xfrm>
                <a:off x="6293158" y="4694102"/>
                <a:ext cx="144016" cy="144016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순서도: 연결자 21"/>
              <p:cNvSpPr/>
              <p:nvPr/>
            </p:nvSpPr>
            <p:spPr>
              <a:xfrm>
                <a:off x="5422029" y="4694102"/>
                <a:ext cx="144016" cy="144016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4340952" y="4838118"/>
                <a:ext cx="3871338" cy="3174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smtClean="0">
                    <a:latin typeface="+mn-ea"/>
                  </a:rPr>
                  <a:t>경기</a:t>
                </a:r>
                <a:r>
                  <a:rPr lang="en-US" altLang="ko-KR" dirty="0" smtClean="0">
                    <a:latin typeface="+mn-ea"/>
                  </a:rPr>
                  <a:t>       </a:t>
                </a:r>
                <a:r>
                  <a:rPr lang="ko-KR" altLang="en-US" dirty="0" smtClean="0">
                    <a:latin typeface="+mn-ea"/>
                  </a:rPr>
                  <a:t>중부</a:t>
                </a:r>
                <a:r>
                  <a:rPr lang="en-US" altLang="ko-KR" dirty="0">
                    <a:latin typeface="+mn-ea"/>
                  </a:rPr>
                  <a:t> </a:t>
                </a:r>
                <a:r>
                  <a:rPr lang="en-US" altLang="ko-KR" dirty="0" smtClean="0">
                    <a:latin typeface="+mn-ea"/>
                  </a:rPr>
                  <a:t>      </a:t>
                </a:r>
                <a:r>
                  <a:rPr lang="ko-KR" altLang="en-US" dirty="0" smtClean="0">
                    <a:latin typeface="+mn-ea"/>
                  </a:rPr>
                  <a:t>영남</a:t>
                </a:r>
                <a:r>
                  <a:rPr lang="en-US" altLang="ko-KR" dirty="0">
                    <a:latin typeface="+mn-ea"/>
                  </a:rPr>
                  <a:t> </a:t>
                </a:r>
                <a:r>
                  <a:rPr lang="en-US" altLang="ko-KR" dirty="0" smtClean="0">
                    <a:latin typeface="+mn-ea"/>
                  </a:rPr>
                  <a:t>     </a:t>
                </a:r>
                <a:r>
                  <a:rPr lang="ko-KR" altLang="en-US" dirty="0" smtClean="0">
                    <a:latin typeface="+mn-ea"/>
                  </a:rPr>
                  <a:t>서부</a:t>
                </a:r>
                <a:endParaRPr lang="ko-KR" altLang="en-US" dirty="0"/>
              </a:p>
            </p:txBody>
          </p:sp>
        </p:grpSp>
      </p:grpSp>
      <p:sp>
        <p:nvSpPr>
          <p:cNvPr id="24" name="모서리가 둥근 직사각형 23">
            <a:hlinkClick r:id="rId3" action="ppaction://hlinksldjump"/>
          </p:cNvPr>
          <p:cNvSpPr/>
          <p:nvPr/>
        </p:nvSpPr>
        <p:spPr>
          <a:xfrm>
            <a:off x="6948264" y="5733255"/>
            <a:ext cx="1512168" cy="612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뒤로가기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6786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71600" y="0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ShopI</a:t>
            </a:r>
            <a:r>
              <a:rPr lang="en-US" altLang="ko-KR" dirty="0" err="1" smtClean="0">
                <a:effectLst/>
              </a:rPr>
              <a:t>nvoice</a:t>
            </a:r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1403648" y="5733253"/>
            <a:ext cx="1512168" cy="612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검색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모서리가 둥근 직사각형 8">
            <a:hlinkClick r:id="rId2" action="ppaction://hlinksldjump"/>
          </p:cNvPr>
          <p:cNvSpPr/>
          <p:nvPr/>
        </p:nvSpPr>
        <p:spPr>
          <a:xfrm>
            <a:off x="6808137" y="260648"/>
            <a:ext cx="1620000" cy="612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로그아웃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1403648" y="2996952"/>
            <a:ext cx="7056784" cy="2448272"/>
            <a:chOff x="1403648" y="2996952"/>
            <a:chExt cx="7056784" cy="2448272"/>
          </a:xfrm>
        </p:grpSpPr>
        <p:sp>
          <p:nvSpPr>
            <p:cNvPr id="2" name="모서리가 둥근 직사각형 1"/>
            <p:cNvSpPr/>
            <p:nvPr/>
          </p:nvSpPr>
          <p:spPr>
            <a:xfrm>
              <a:off x="1403648" y="2996952"/>
              <a:ext cx="7056784" cy="2448272"/>
            </a:xfrm>
            <a:prstGeom prst="round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644008" y="4981818"/>
              <a:ext cx="720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- 1 -</a:t>
              </a:r>
              <a:endParaRPr lang="ko-KR" altLang="en-US" dirty="0"/>
            </a:p>
          </p:txBody>
        </p:sp>
        <p:grpSp>
          <p:nvGrpSpPr>
            <p:cNvPr id="3" name="그룹 2"/>
            <p:cNvGrpSpPr/>
            <p:nvPr/>
          </p:nvGrpSpPr>
          <p:grpSpPr>
            <a:xfrm>
              <a:off x="1547664" y="3429000"/>
              <a:ext cx="6912768" cy="1148460"/>
              <a:chOff x="1610716" y="1556792"/>
              <a:chExt cx="6912768" cy="1148460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1886055" y="1556792"/>
                <a:ext cx="65420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  </a:t>
                </a:r>
                <a:r>
                  <a:rPr lang="ko-KR" altLang="en-US" dirty="0" smtClean="0"/>
                  <a:t>송장번호</a:t>
                </a:r>
                <a:r>
                  <a:rPr lang="en-US" altLang="ko-KR" dirty="0"/>
                  <a:t>	</a:t>
                </a:r>
                <a:r>
                  <a:rPr lang="en-US" altLang="ko-KR" dirty="0" smtClean="0"/>
                  <a:t>	</a:t>
                </a:r>
                <a:r>
                  <a:rPr lang="ko-KR" altLang="en-US" dirty="0" smtClean="0"/>
                  <a:t>날짜</a:t>
                </a:r>
                <a:r>
                  <a:rPr lang="en-US" altLang="ko-KR" dirty="0" smtClean="0"/>
                  <a:t>			</a:t>
                </a:r>
                <a:r>
                  <a:rPr lang="ko-KR" altLang="en-US" dirty="0" smtClean="0"/>
                  <a:t>합계</a:t>
                </a:r>
                <a:endParaRPr lang="ko-KR" altLang="en-US" dirty="0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1610716" y="2058921"/>
                <a:ext cx="691276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AutoNum type="arabicPeriod"/>
                </a:pPr>
                <a:r>
                  <a:rPr lang="en-US" altLang="ko-KR" dirty="0" smtClean="0"/>
                  <a:t>    </a:t>
                </a:r>
                <a:r>
                  <a:rPr lang="en-US" altLang="ko-KR" dirty="0" smtClean="0">
                    <a:hlinkClick r:id="rId3" action="ppaction://hlinksldjump"/>
                  </a:rPr>
                  <a:t>a1001</a:t>
                </a:r>
                <a:r>
                  <a:rPr lang="en-US" altLang="ko-KR" dirty="0" smtClean="0"/>
                  <a:t>		2019-04-15		  21,500</a:t>
                </a:r>
              </a:p>
              <a:p>
                <a:pPr marL="342900" indent="-342900">
                  <a:buAutoNum type="arabicPeriod"/>
                </a:pPr>
                <a:r>
                  <a:rPr lang="en-US" altLang="ko-KR" dirty="0" smtClean="0"/>
                  <a:t>    </a:t>
                </a:r>
                <a:r>
                  <a:rPr lang="en-US" altLang="ko-KR" dirty="0" smtClean="0">
                    <a:hlinkClick r:id="rId3" action="ppaction://hlinksldjump"/>
                  </a:rPr>
                  <a:t>a1002</a:t>
                </a:r>
                <a:r>
                  <a:rPr lang="en-US" altLang="ko-KR" dirty="0" smtClean="0"/>
                  <a:t>		2019-05-01		  34,500</a:t>
                </a:r>
                <a:endParaRPr lang="ko-KR" altLang="en-US" dirty="0"/>
              </a:p>
            </p:txBody>
          </p:sp>
        </p:grpSp>
      </p:grpSp>
      <p:graphicFrame>
        <p:nvGraphicFramePr>
          <p:cNvPr id="8" name="차트 7"/>
          <p:cNvGraphicFramePr/>
          <p:nvPr>
            <p:extLst>
              <p:ext uri="{D42A27DB-BD31-4B8C-83A1-F6EECF244321}">
                <p14:modId xmlns:p14="http://schemas.microsoft.com/office/powerpoint/2010/main" val="181705031"/>
              </p:ext>
            </p:extLst>
          </p:nvPr>
        </p:nvGraphicFramePr>
        <p:xfrm>
          <a:off x="1524000" y="1397000"/>
          <a:ext cx="6504384" cy="15999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514624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1403648" y="1176427"/>
            <a:ext cx="7056784" cy="4268797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71600" y="0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ShopI</a:t>
            </a:r>
            <a:r>
              <a:rPr lang="en-US" altLang="ko-KR" dirty="0" err="1" smtClean="0">
                <a:effectLst/>
              </a:rPr>
              <a:t>nvoice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86055" y="1556792"/>
            <a:ext cx="6542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  </a:t>
            </a:r>
            <a:r>
              <a:rPr lang="ko-KR" altLang="en-US" dirty="0" smtClean="0"/>
              <a:t>송장번호</a:t>
            </a:r>
            <a:r>
              <a:rPr lang="en-US" altLang="ko-KR" dirty="0"/>
              <a:t>	</a:t>
            </a:r>
            <a:r>
              <a:rPr lang="en-US" altLang="ko-KR" dirty="0" smtClean="0"/>
              <a:t>	</a:t>
            </a:r>
            <a:r>
              <a:rPr lang="ko-KR" altLang="en-US" dirty="0" smtClean="0"/>
              <a:t>날짜</a:t>
            </a:r>
            <a:r>
              <a:rPr lang="en-US" altLang="ko-KR" dirty="0" smtClean="0"/>
              <a:t>			</a:t>
            </a:r>
            <a:r>
              <a:rPr lang="ko-KR" altLang="en-US" dirty="0" smtClean="0"/>
              <a:t>합계</a:t>
            </a:r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1403648" y="5733253"/>
            <a:ext cx="1512168" cy="612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검색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모서리가 둥근 직사각형 8">
            <a:hlinkClick r:id="rId2" action="ppaction://hlinksldjump"/>
          </p:cNvPr>
          <p:cNvSpPr/>
          <p:nvPr/>
        </p:nvSpPr>
        <p:spPr>
          <a:xfrm>
            <a:off x="6808137" y="260648"/>
            <a:ext cx="1620000" cy="612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로그아웃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644008" y="498181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- 1 -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610716" y="2058921"/>
            <a:ext cx="6912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smtClean="0"/>
              <a:t>    </a:t>
            </a:r>
            <a:r>
              <a:rPr lang="en-US" altLang="ko-KR" dirty="0" smtClean="0">
                <a:hlinkClick r:id="rId3" action="ppaction://hlinksldjump"/>
              </a:rPr>
              <a:t>a1001</a:t>
            </a:r>
            <a:r>
              <a:rPr lang="en-US" altLang="ko-KR" dirty="0" smtClean="0"/>
              <a:t>		2019-04-15		  21,500</a:t>
            </a:r>
          </a:p>
          <a:p>
            <a:pPr marL="342900" indent="-342900">
              <a:buAutoNum type="arabicPeriod"/>
            </a:pPr>
            <a:r>
              <a:rPr lang="en-US" altLang="ko-KR" dirty="0" smtClean="0"/>
              <a:t>    </a:t>
            </a:r>
            <a:r>
              <a:rPr lang="en-US" altLang="ko-KR" dirty="0" smtClean="0">
                <a:hlinkClick r:id="rId3" action="ppaction://hlinksldjump"/>
              </a:rPr>
              <a:t>a1002</a:t>
            </a:r>
            <a:r>
              <a:rPr lang="en-US" altLang="ko-KR" dirty="0" smtClean="0"/>
              <a:t>		2019-05-01		  34,500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87624" y="476672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송장 리스</a:t>
            </a:r>
            <a:r>
              <a:rPr lang="ko-KR" altLang="en-US" dirty="0"/>
              <a:t>트</a:t>
            </a:r>
          </a:p>
        </p:txBody>
      </p:sp>
    </p:spTree>
    <p:extLst>
      <p:ext uri="{BB962C8B-B14F-4D97-AF65-F5344CB8AC3E}">
        <p14:creationId xmlns:p14="http://schemas.microsoft.com/office/powerpoint/2010/main" val="1900044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2"/>
          <p:cNvSpPr/>
          <p:nvPr/>
        </p:nvSpPr>
        <p:spPr>
          <a:xfrm>
            <a:off x="1544312" y="1085542"/>
            <a:ext cx="6916120" cy="432048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모서리가 둥근 직사각형 15">
            <a:hlinkClick r:id="rId3" action="ppaction://hlinksldjump"/>
          </p:cNvPr>
          <p:cNvSpPr/>
          <p:nvPr/>
        </p:nvSpPr>
        <p:spPr>
          <a:xfrm>
            <a:off x="6786474" y="258997"/>
            <a:ext cx="1620000" cy="612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로그아웃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04815" y="-9739"/>
            <a:ext cx="2669873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dirty="0" err="1" smtClean="0">
                <a:solidFill>
                  <a:schemeClr val="tx1"/>
                </a:solidFill>
              </a:rPr>
              <a:t>ShopMain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4086056" y="5734224"/>
            <a:ext cx="1980000" cy="612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송장 보내기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1691680" y="1268760"/>
            <a:ext cx="6968786" cy="4082390"/>
            <a:chOff x="1691680" y="1268760"/>
            <a:chExt cx="6968786" cy="4082390"/>
          </a:xfrm>
        </p:grpSpPr>
        <p:grpSp>
          <p:nvGrpSpPr>
            <p:cNvPr id="2" name="그룹 1"/>
            <p:cNvGrpSpPr/>
            <p:nvPr/>
          </p:nvGrpSpPr>
          <p:grpSpPr>
            <a:xfrm>
              <a:off x="1691680" y="1268760"/>
              <a:ext cx="6968786" cy="3500516"/>
              <a:chOff x="1691680" y="1268760"/>
              <a:chExt cx="6968786" cy="3500516"/>
            </a:xfrm>
          </p:grpSpPr>
          <p:grpSp>
            <p:nvGrpSpPr>
              <p:cNvPr id="15" name="그룹 14"/>
              <p:cNvGrpSpPr/>
              <p:nvPr/>
            </p:nvGrpSpPr>
            <p:grpSpPr>
              <a:xfrm>
                <a:off x="1691680" y="1669450"/>
                <a:ext cx="6968786" cy="3099826"/>
                <a:chOff x="1691680" y="1669450"/>
                <a:chExt cx="6968786" cy="3099826"/>
              </a:xfrm>
            </p:grpSpPr>
            <p:grpSp>
              <p:nvGrpSpPr>
                <p:cNvPr id="13" name="그룹 12"/>
                <p:cNvGrpSpPr/>
                <p:nvPr/>
              </p:nvGrpSpPr>
              <p:grpSpPr>
                <a:xfrm>
                  <a:off x="1691680" y="1669450"/>
                  <a:ext cx="6768752" cy="2730494"/>
                  <a:chOff x="1691680" y="1669450"/>
                  <a:chExt cx="6768752" cy="2730494"/>
                </a:xfrm>
              </p:grpSpPr>
              <p:sp>
                <p:nvSpPr>
                  <p:cNvPr id="8" name="TextBox 7"/>
                  <p:cNvSpPr txBox="1"/>
                  <p:nvPr/>
                </p:nvSpPr>
                <p:spPr>
                  <a:xfrm>
                    <a:off x="1691680" y="1669450"/>
                    <a:ext cx="676875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dirty="0" smtClean="0"/>
                      <a:t>          상품명                           개수  </a:t>
                    </a:r>
                    <a:r>
                      <a:rPr lang="en-US" altLang="ko-KR" dirty="0" smtClean="0"/>
                      <a:t>	</a:t>
                    </a:r>
                    <a:r>
                      <a:rPr lang="ko-KR" altLang="en-US" dirty="0" smtClean="0"/>
                      <a:t>              단가    </a:t>
                    </a:r>
                    <a:r>
                      <a:rPr lang="en-US" altLang="ko-KR" dirty="0"/>
                      <a:t> </a:t>
                    </a:r>
                    <a:r>
                      <a:rPr lang="en-US" altLang="ko-KR" dirty="0" smtClean="0"/>
                      <a:t>       </a:t>
                    </a:r>
                    <a:r>
                      <a:rPr lang="ko-KR" altLang="en-US" dirty="0" smtClean="0"/>
                      <a:t>    합계</a:t>
                    </a:r>
                    <a:endParaRPr lang="en-US" altLang="ko-KR" dirty="0" smtClean="0"/>
                  </a:p>
                </p:txBody>
              </p:sp>
              <p:sp>
                <p:nvSpPr>
                  <p:cNvPr id="9" name="TextBox 8"/>
                  <p:cNvSpPr txBox="1"/>
                  <p:nvPr/>
                </p:nvSpPr>
                <p:spPr>
                  <a:xfrm>
                    <a:off x="1691680" y="2091620"/>
                    <a:ext cx="2232248" cy="23083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342900" indent="-342900">
                      <a:buAutoNum type="arabicPeriod"/>
                    </a:pPr>
                    <a:r>
                      <a:rPr lang="ko-KR" altLang="en-US" dirty="0" smtClean="0"/>
                      <a:t>삼겹살 </a:t>
                    </a:r>
                    <a:r>
                      <a:rPr lang="en-US" altLang="ko-KR" dirty="0" smtClean="0"/>
                      <a:t>1kg</a:t>
                    </a:r>
                  </a:p>
                  <a:p>
                    <a:pPr marL="342900" indent="-342900">
                      <a:buAutoNum type="arabicPeriod"/>
                    </a:pPr>
                    <a:r>
                      <a:rPr lang="ko-KR" altLang="en-US" dirty="0" smtClean="0"/>
                      <a:t>목살   </a:t>
                    </a:r>
                    <a:r>
                      <a:rPr lang="en-US" altLang="ko-KR" dirty="0" smtClean="0"/>
                      <a:t>1kg</a:t>
                    </a:r>
                  </a:p>
                  <a:p>
                    <a:pPr marL="342900" indent="-342900">
                      <a:buAutoNum type="arabicPeriod"/>
                    </a:pPr>
                    <a:r>
                      <a:rPr lang="ko-KR" altLang="en-US" dirty="0" smtClean="0"/>
                      <a:t>대파   </a:t>
                    </a:r>
                    <a:r>
                      <a:rPr lang="en-US" altLang="ko-KR" dirty="0" smtClean="0"/>
                      <a:t>1</a:t>
                    </a:r>
                    <a:r>
                      <a:rPr lang="ko-KR" altLang="en-US" dirty="0" smtClean="0"/>
                      <a:t>단</a:t>
                    </a:r>
                    <a:endParaRPr lang="en-US" altLang="ko-KR" dirty="0" smtClean="0"/>
                  </a:p>
                  <a:p>
                    <a:pPr marL="342900" indent="-342900">
                      <a:buAutoNum type="arabicPeriod"/>
                    </a:pPr>
                    <a:r>
                      <a:rPr lang="ko-KR" altLang="en-US" dirty="0" smtClean="0"/>
                      <a:t>쌈장   </a:t>
                    </a:r>
                    <a:r>
                      <a:rPr lang="en-US" altLang="ko-KR" dirty="0" smtClean="0"/>
                      <a:t>150g</a:t>
                    </a:r>
                  </a:p>
                  <a:p>
                    <a:pPr marL="342900" indent="-342900">
                      <a:buAutoNum type="arabicPeriod"/>
                    </a:pPr>
                    <a:r>
                      <a:rPr lang="ko-KR" altLang="en-US" dirty="0" smtClean="0"/>
                      <a:t>젓가락 </a:t>
                    </a:r>
                    <a:r>
                      <a:rPr lang="en-US" altLang="ko-KR" dirty="0" smtClean="0"/>
                      <a:t>50</a:t>
                    </a:r>
                    <a:r>
                      <a:rPr lang="ko-KR" altLang="en-US" dirty="0" smtClean="0"/>
                      <a:t>개</a:t>
                    </a:r>
                    <a:endParaRPr lang="en-US" altLang="ko-KR" dirty="0" smtClean="0"/>
                  </a:p>
                  <a:p>
                    <a:pPr marL="342900" indent="-342900">
                      <a:buAutoNum type="arabicPeriod"/>
                    </a:pPr>
                    <a:r>
                      <a:rPr lang="ko-KR" altLang="en-US" dirty="0" smtClean="0"/>
                      <a:t>일회용용기 </a:t>
                    </a:r>
                    <a:r>
                      <a:rPr lang="en-US" altLang="ko-KR" dirty="0" smtClean="0"/>
                      <a:t>50</a:t>
                    </a:r>
                    <a:r>
                      <a:rPr lang="ko-KR" altLang="en-US" dirty="0" smtClean="0"/>
                      <a:t>개</a:t>
                    </a:r>
                    <a:endParaRPr lang="en-US" altLang="ko-KR" dirty="0" smtClean="0"/>
                  </a:p>
                  <a:p>
                    <a:pPr marL="342900" indent="-342900">
                      <a:buAutoNum type="arabicPeriod"/>
                    </a:pPr>
                    <a:r>
                      <a:rPr lang="ko-KR" altLang="en-US" dirty="0" smtClean="0"/>
                      <a:t>콜라   </a:t>
                    </a:r>
                    <a:r>
                      <a:rPr lang="en-US" altLang="ko-KR" dirty="0" smtClean="0"/>
                      <a:t>1.5L</a:t>
                    </a:r>
                  </a:p>
                  <a:p>
                    <a:pPr marL="342900" indent="-342900">
                      <a:buAutoNum type="arabicPeriod"/>
                    </a:pPr>
                    <a:endParaRPr lang="ko-KR" altLang="en-US" dirty="0"/>
                  </a:p>
                </p:txBody>
              </p:sp>
              <p:sp>
                <p:nvSpPr>
                  <p:cNvPr id="10" name="TextBox 9"/>
                  <p:cNvSpPr txBox="1"/>
                  <p:nvPr/>
                </p:nvSpPr>
                <p:spPr>
                  <a:xfrm>
                    <a:off x="4935392" y="2091619"/>
                    <a:ext cx="281328" cy="203132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dirty="0" smtClean="0"/>
                      <a:t>2</a:t>
                    </a:r>
                  </a:p>
                  <a:p>
                    <a:r>
                      <a:rPr lang="en-US" altLang="ko-KR" dirty="0" smtClean="0"/>
                      <a:t>1</a:t>
                    </a:r>
                  </a:p>
                  <a:p>
                    <a:r>
                      <a:rPr lang="en-US" altLang="ko-KR" dirty="0" smtClean="0"/>
                      <a:t>1</a:t>
                    </a:r>
                  </a:p>
                  <a:p>
                    <a:r>
                      <a:rPr lang="en-US" altLang="ko-KR" dirty="0" smtClean="0"/>
                      <a:t>2</a:t>
                    </a:r>
                  </a:p>
                  <a:p>
                    <a:r>
                      <a:rPr lang="en-US" altLang="ko-KR" dirty="0" smtClean="0"/>
                      <a:t>1</a:t>
                    </a:r>
                  </a:p>
                  <a:p>
                    <a:r>
                      <a:rPr lang="en-US" altLang="ko-KR" dirty="0" smtClean="0"/>
                      <a:t>1</a:t>
                    </a:r>
                  </a:p>
                  <a:p>
                    <a:r>
                      <a:rPr lang="en-US" altLang="ko-KR" dirty="0"/>
                      <a:t>1</a:t>
                    </a:r>
                    <a:endParaRPr lang="en-US" altLang="ko-KR" dirty="0" smtClean="0"/>
                  </a:p>
                </p:txBody>
              </p:sp>
              <p:sp>
                <p:nvSpPr>
                  <p:cNvPr id="11" name="TextBox 10"/>
                  <p:cNvSpPr txBox="1"/>
                  <p:nvPr/>
                </p:nvSpPr>
                <p:spPr>
                  <a:xfrm>
                    <a:off x="5850094" y="2091620"/>
                    <a:ext cx="1026162" cy="203132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lang="en-US" altLang="ko-KR" dirty="0" smtClean="0"/>
                      <a:t>5000</a:t>
                    </a:r>
                  </a:p>
                  <a:p>
                    <a:pPr algn="r"/>
                    <a:r>
                      <a:rPr lang="en-US" altLang="ko-KR" dirty="0" smtClean="0"/>
                      <a:t>7000</a:t>
                    </a:r>
                  </a:p>
                  <a:p>
                    <a:pPr algn="r"/>
                    <a:r>
                      <a:rPr lang="en-US" altLang="ko-KR" dirty="0" smtClean="0"/>
                      <a:t>3000</a:t>
                    </a:r>
                  </a:p>
                  <a:p>
                    <a:pPr algn="r"/>
                    <a:r>
                      <a:rPr lang="en-US" altLang="ko-KR" dirty="0" smtClean="0"/>
                      <a:t>4000</a:t>
                    </a:r>
                  </a:p>
                  <a:p>
                    <a:pPr algn="r"/>
                    <a:r>
                      <a:rPr lang="en-US" altLang="ko-KR" dirty="0"/>
                      <a:t>1</a:t>
                    </a:r>
                    <a:r>
                      <a:rPr lang="en-US" altLang="ko-KR" dirty="0" smtClean="0"/>
                      <a:t>500</a:t>
                    </a:r>
                  </a:p>
                  <a:p>
                    <a:pPr algn="r"/>
                    <a:r>
                      <a:rPr lang="en-US" altLang="ko-KR" dirty="0" smtClean="0"/>
                      <a:t>2500</a:t>
                    </a:r>
                  </a:p>
                  <a:p>
                    <a:pPr algn="r"/>
                    <a:r>
                      <a:rPr lang="en-US" altLang="ko-KR" dirty="0" smtClean="0"/>
                      <a:t>2500</a:t>
                    </a:r>
                    <a:endParaRPr lang="ko-KR" altLang="en-US" dirty="0"/>
                  </a:p>
                </p:txBody>
              </p:sp>
              <p:sp>
                <p:nvSpPr>
                  <p:cNvPr id="12" name="TextBox 11"/>
                  <p:cNvSpPr txBox="1"/>
                  <p:nvPr/>
                </p:nvSpPr>
                <p:spPr>
                  <a:xfrm>
                    <a:off x="7254346" y="2091620"/>
                    <a:ext cx="1152128" cy="203132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lang="en-US" altLang="ko-KR" dirty="0" smtClean="0"/>
                      <a:t>10000</a:t>
                    </a:r>
                  </a:p>
                  <a:p>
                    <a:pPr algn="r"/>
                    <a:r>
                      <a:rPr lang="en-US" altLang="ko-KR" dirty="0" smtClean="0"/>
                      <a:t>7000</a:t>
                    </a:r>
                  </a:p>
                  <a:p>
                    <a:pPr algn="r"/>
                    <a:r>
                      <a:rPr lang="en-US" altLang="ko-KR" dirty="0" smtClean="0"/>
                      <a:t>3000</a:t>
                    </a:r>
                  </a:p>
                  <a:p>
                    <a:pPr algn="r"/>
                    <a:r>
                      <a:rPr lang="en-US" altLang="ko-KR" dirty="0" smtClean="0"/>
                      <a:t>8000</a:t>
                    </a:r>
                  </a:p>
                  <a:p>
                    <a:pPr algn="r"/>
                    <a:r>
                      <a:rPr lang="en-US" altLang="ko-KR" dirty="0" smtClean="0"/>
                      <a:t>1500</a:t>
                    </a:r>
                  </a:p>
                  <a:p>
                    <a:pPr algn="r"/>
                    <a:r>
                      <a:rPr lang="en-US" altLang="ko-KR" dirty="0" smtClean="0"/>
                      <a:t>2500</a:t>
                    </a:r>
                  </a:p>
                  <a:p>
                    <a:pPr algn="r"/>
                    <a:r>
                      <a:rPr lang="en-US" altLang="ko-KR" dirty="0" smtClean="0"/>
                      <a:t>2500</a:t>
                    </a:r>
                    <a:endParaRPr lang="ko-KR" altLang="en-US" dirty="0"/>
                  </a:p>
                </p:txBody>
              </p:sp>
            </p:grpSp>
            <p:sp>
              <p:nvSpPr>
                <p:cNvPr id="14" name="TextBox 13"/>
                <p:cNvSpPr txBox="1"/>
                <p:nvPr/>
              </p:nvSpPr>
              <p:spPr>
                <a:xfrm>
                  <a:off x="6032270" y="4399944"/>
                  <a:ext cx="262819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dirty="0" smtClean="0"/>
                    <a:t>   총액               </a:t>
                  </a:r>
                  <a:r>
                    <a:rPr lang="en-US" altLang="ko-KR" dirty="0" smtClean="0"/>
                    <a:t>34500</a:t>
                  </a:r>
                  <a:endParaRPr lang="ko-KR" altLang="en-US" dirty="0"/>
                </a:p>
              </p:txBody>
            </p:sp>
          </p:grpSp>
          <p:sp>
            <p:nvSpPr>
              <p:cNvPr id="17" name="TextBox 16"/>
              <p:cNvSpPr txBox="1"/>
              <p:nvPr/>
            </p:nvSpPr>
            <p:spPr>
              <a:xfrm>
                <a:off x="2051720" y="1268760"/>
                <a:ext cx="33843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smtClean="0"/>
                  <a:t>송장번호 </a:t>
                </a:r>
                <a:r>
                  <a:rPr lang="en-US" altLang="ko-KR" dirty="0" smtClean="0"/>
                  <a:t>a1002</a:t>
                </a:r>
                <a:endParaRPr lang="ko-KR" altLang="en-US" dirty="0"/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4644008" y="4981818"/>
              <a:ext cx="720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- 1 -</a:t>
              </a:r>
              <a:endParaRPr lang="ko-KR" altLang="en-US" dirty="0"/>
            </a:p>
          </p:txBody>
        </p:sp>
      </p:grpSp>
      <p:sp>
        <p:nvSpPr>
          <p:cNvPr id="21" name="모서리가 둥근 직사각형 20">
            <a:hlinkClick r:id="rId4" action="ppaction://hlinksldjump"/>
          </p:cNvPr>
          <p:cNvSpPr/>
          <p:nvPr/>
        </p:nvSpPr>
        <p:spPr>
          <a:xfrm>
            <a:off x="6948264" y="5733256"/>
            <a:ext cx="1512168" cy="52438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뒤로가기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6066474" y="692696"/>
            <a:ext cx="4680000" cy="21600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송장이 </a:t>
            </a:r>
            <a:r>
              <a:rPr lang="en-US" altLang="ko-KR" dirty="0" smtClean="0">
                <a:solidFill>
                  <a:schemeClr val="tx1"/>
                </a:solidFill>
              </a:rPr>
              <a:t>CSV</a:t>
            </a:r>
            <a:r>
              <a:rPr lang="ko-KR" altLang="en-US" dirty="0" smtClean="0">
                <a:solidFill>
                  <a:schemeClr val="tx1"/>
                </a:solidFill>
              </a:rPr>
              <a:t>파일로 전송되었습니다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759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>
            <a:hlinkClick r:id="rId2" action="ppaction://hlinksldjump"/>
          </p:cNvPr>
          <p:cNvSpPr/>
          <p:nvPr/>
        </p:nvSpPr>
        <p:spPr>
          <a:xfrm>
            <a:off x="6826057" y="260648"/>
            <a:ext cx="1620000" cy="612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로그아웃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1403648" y="1176427"/>
            <a:ext cx="7056784" cy="5276909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71600" y="0"/>
            <a:ext cx="30963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Transport Invoice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907704" y="1556792"/>
            <a:ext cx="6336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송장번호</a:t>
            </a:r>
            <a:r>
              <a:rPr lang="en-US" altLang="ko-KR" dirty="0"/>
              <a:t> </a:t>
            </a:r>
            <a:r>
              <a:rPr lang="en-US" altLang="ko-KR" dirty="0" smtClean="0"/>
              <a:t>       </a:t>
            </a:r>
            <a:r>
              <a:rPr lang="ko-KR" altLang="en-US" dirty="0" smtClean="0"/>
              <a:t>고객명</a:t>
            </a:r>
            <a:r>
              <a:rPr lang="en-US" altLang="ko-KR" dirty="0" smtClean="0"/>
              <a:t>		     </a:t>
            </a:r>
            <a:r>
              <a:rPr lang="ko-KR" altLang="en-US" dirty="0" smtClean="0"/>
              <a:t>주소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640491" y="5877272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- 1 -</a:t>
            </a:r>
            <a:endParaRPr lang="ko-KR" altLang="en-US" dirty="0"/>
          </a:p>
        </p:txBody>
      </p:sp>
      <p:grpSp>
        <p:nvGrpSpPr>
          <p:cNvPr id="13" name="그룹 12"/>
          <p:cNvGrpSpPr/>
          <p:nvPr/>
        </p:nvGrpSpPr>
        <p:grpSpPr>
          <a:xfrm>
            <a:off x="1628055" y="2211321"/>
            <a:ext cx="6472337" cy="1385333"/>
            <a:chOff x="1475655" y="2058921"/>
            <a:chExt cx="6472337" cy="1385333"/>
          </a:xfrm>
        </p:grpSpPr>
        <p:sp>
          <p:nvSpPr>
            <p:cNvPr id="14" name="TextBox 13"/>
            <p:cNvSpPr txBox="1"/>
            <p:nvPr/>
          </p:nvSpPr>
          <p:spPr>
            <a:xfrm>
              <a:off x="1475655" y="2058921"/>
              <a:ext cx="2968209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AutoNum type="arabicPeriod"/>
              </a:pPr>
              <a:r>
                <a:rPr lang="en-US" altLang="ko-KR" sz="1400" dirty="0"/>
                <a:t> </a:t>
              </a:r>
              <a:r>
                <a:rPr lang="en-US" altLang="ko-KR" sz="1400" dirty="0" smtClean="0"/>
                <a:t>   </a:t>
              </a:r>
              <a:r>
                <a:rPr lang="en-US" altLang="ko-KR" sz="1400" dirty="0" smtClean="0">
                  <a:hlinkClick r:id="rId3" action="ppaction://hlinksldjump"/>
                </a:rPr>
                <a:t>b1021</a:t>
              </a:r>
              <a:r>
                <a:rPr lang="en-US" altLang="ko-KR" sz="1400" dirty="0" smtClean="0"/>
                <a:t>	   </a:t>
              </a:r>
              <a:r>
                <a:rPr lang="ko-KR" altLang="en-US" sz="1400" dirty="0" err="1" smtClean="0"/>
                <a:t>냥냥이</a:t>
              </a:r>
              <a:endParaRPr lang="en-US" altLang="ko-KR" sz="1400" dirty="0" smtClean="0"/>
            </a:p>
            <a:p>
              <a:pPr marL="342900" indent="-342900">
                <a:buAutoNum type="arabicPeriod"/>
              </a:pPr>
              <a:r>
                <a:rPr lang="en-US" altLang="ko-KR" sz="1400" dirty="0"/>
                <a:t> </a:t>
              </a:r>
              <a:r>
                <a:rPr lang="en-US" altLang="ko-KR" sz="1400" dirty="0" smtClean="0"/>
                <a:t>   </a:t>
              </a:r>
              <a:r>
                <a:rPr lang="en-US" altLang="ko-KR" sz="1400" dirty="0" smtClean="0">
                  <a:hlinkClick r:id="rId3" action="ppaction://hlinksldjump"/>
                </a:rPr>
                <a:t>c1007</a:t>
              </a:r>
              <a:r>
                <a:rPr lang="en-US" altLang="ko-KR" sz="1400" dirty="0" smtClean="0"/>
                <a:t>                    </a:t>
              </a:r>
              <a:r>
                <a:rPr lang="ko-KR" altLang="en-US" sz="1400" dirty="0" err="1" smtClean="0"/>
                <a:t>댕댕이</a:t>
              </a:r>
              <a:endParaRPr lang="en-US" altLang="ko-KR" sz="1400" dirty="0" smtClean="0"/>
            </a:p>
            <a:p>
              <a:pPr marL="342900" indent="-342900">
                <a:buFontTx/>
                <a:buAutoNum type="arabicPeriod"/>
              </a:pPr>
              <a:r>
                <a:rPr lang="en-US" altLang="ko-KR" sz="1400" dirty="0" smtClean="0"/>
                <a:t>    </a:t>
              </a:r>
              <a:r>
                <a:rPr lang="en-US" altLang="ko-KR" sz="1400" dirty="0" smtClean="0">
                  <a:hlinkClick r:id="rId3" action="ppaction://hlinksldjump"/>
                </a:rPr>
                <a:t>a1001</a:t>
              </a:r>
              <a:r>
                <a:rPr lang="en-US" altLang="ko-KR" sz="1400" dirty="0"/>
                <a:t>	   </a:t>
              </a:r>
              <a:r>
                <a:rPr lang="ko-KR" altLang="en-US" sz="1400" dirty="0"/>
                <a:t>파이선 </a:t>
              </a:r>
              <a:endParaRPr lang="en-US" altLang="ko-KR" sz="1400" dirty="0"/>
            </a:p>
            <a:p>
              <a:pPr marL="342900" indent="-342900">
                <a:buFontTx/>
                <a:buAutoNum type="arabicPeriod"/>
              </a:pPr>
              <a:r>
                <a:rPr lang="en-US" altLang="ko-KR" sz="1400" dirty="0" smtClean="0"/>
                <a:t>    </a:t>
              </a:r>
              <a:r>
                <a:rPr lang="en-US" altLang="ko-KR" sz="1400" dirty="0" smtClean="0">
                  <a:hlinkClick r:id="rId3" action="ppaction://hlinksldjump"/>
                </a:rPr>
                <a:t>a1002</a:t>
              </a:r>
              <a:r>
                <a:rPr lang="en-US" altLang="ko-KR" sz="1400" dirty="0" smtClean="0"/>
                <a:t>   </a:t>
              </a:r>
              <a:r>
                <a:rPr lang="en-US" altLang="ko-KR" sz="1400" dirty="0"/>
                <a:t>	   </a:t>
              </a:r>
              <a:r>
                <a:rPr lang="ko-KR" altLang="en-US" sz="1400" dirty="0" err="1" smtClean="0"/>
                <a:t>김자바</a:t>
              </a:r>
              <a:r>
                <a:rPr lang="en-US" altLang="ko-KR" sz="1400" dirty="0" smtClean="0"/>
                <a:t>	 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203576" y="2059259"/>
              <a:ext cx="3744416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/>
                <a:t>서울특별시 강남구 역삼동 </a:t>
              </a:r>
              <a:r>
                <a:rPr lang="en-US" altLang="ko-KR" sz="1400" dirty="0"/>
                <a:t>333 </a:t>
              </a:r>
              <a:endParaRPr lang="en-US" altLang="ko-KR" sz="1400" dirty="0" smtClean="0"/>
            </a:p>
            <a:p>
              <a:pPr algn="ctr"/>
              <a:r>
                <a:rPr lang="ko-KR" altLang="en-US" sz="1400" dirty="0" smtClean="0"/>
                <a:t>부산광역시 중구 </a:t>
              </a:r>
              <a:r>
                <a:rPr lang="ko-KR" altLang="en-US" sz="1400" dirty="0" err="1" smtClean="0"/>
                <a:t>남포동</a:t>
              </a:r>
              <a:r>
                <a:rPr lang="ko-KR" altLang="en-US" sz="1400" dirty="0" smtClean="0"/>
                <a:t> </a:t>
              </a:r>
              <a:r>
                <a:rPr lang="en-US" altLang="ko-KR" sz="1400" dirty="0" smtClean="0"/>
                <a:t>987</a:t>
              </a:r>
            </a:p>
            <a:p>
              <a:pPr algn="ctr"/>
              <a:r>
                <a:rPr lang="ko-KR" altLang="en-US" sz="1400" dirty="0"/>
                <a:t>대전광역시 서구 </a:t>
              </a:r>
              <a:r>
                <a:rPr lang="ko-KR" altLang="en-US" sz="1400" dirty="0" err="1"/>
                <a:t>월평동</a:t>
              </a:r>
              <a:r>
                <a:rPr lang="ko-KR" altLang="en-US" sz="1400" dirty="0"/>
                <a:t> </a:t>
              </a:r>
              <a:r>
                <a:rPr lang="en-US" altLang="ko-KR" sz="1400" dirty="0"/>
                <a:t>243 </a:t>
              </a:r>
              <a:r>
                <a:rPr lang="ko-KR" altLang="en-US" sz="1400" dirty="0" err="1"/>
                <a:t>스타게이트</a:t>
              </a:r>
              <a:r>
                <a:rPr lang="ko-KR" altLang="en-US" sz="1400" dirty="0"/>
                <a:t> </a:t>
              </a:r>
              <a:r>
                <a:rPr lang="en-US" altLang="ko-KR" sz="1400" dirty="0"/>
                <a:t>7</a:t>
              </a:r>
              <a:r>
                <a:rPr lang="ko-KR" altLang="en-US" sz="1400" dirty="0" smtClean="0"/>
                <a:t>층</a:t>
              </a:r>
              <a:endParaRPr lang="en-US" altLang="ko-KR" sz="1400" dirty="0" smtClean="0"/>
            </a:p>
            <a:p>
              <a:pPr algn="ctr"/>
              <a:r>
                <a:rPr lang="ko-KR" altLang="en-US" sz="1400" dirty="0"/>
                <a:t>대전광역시 서구 </a:t>
              </a:r>
              <a:r>
                <a:rPr lang="ko-KR" altLang="en-US" sz="1400" dirty="0" err="1"/>
                <a:t>갈마동</a:t>
              </a:r>
              <a:r>
                <a:rPr lang="ko-KR" altLang="en-US" sz="1400" dirty="0"/>
                <a:t> </a:t>
              </a:r>
              <a:r>
                <a:rPr lang="en-US" altLang="ko-KR" sz="1400" dirty="0"/>
                <a:t>123 </a:t>
              </a:r>
              <a:r>
                <a:rPr lang="ko-KR" altLang="en-US" sz="1400" dirty="0" err="1"/>
                <a:t>사오륙빌딩</a:t>
              </a:r>
              <a:r>
                <a:rPr lang="ko-KR" altLang="en-US" sz="1400" dirty="0"/>
                <a:t> </a:t>
              </a:r>
              <a:r>
                <a:rPr lang="en-US" altLang="ko-KR" sz="1400" dirty="0"/>
                <a:t>7</a:t>
              </a:r>
              <a:r>
                <a:rPr lang="ko-KR" altLang="en-US" sz="1400" dirty="0" smtClean="0"/>
                <a:t>층</a:t>
              </a:r>
              <a:endParaRPr lang="en-US" altLang="ko-KR" sz="1400" dirty="0"/>
            </a:p>
            <a:p>
              <a:pPr algn="ctr"/>
              <a:endParaRPr lang="en-US" altLang="ko-KR" sz="1400" dirty="0"/>
            </a:p>
            <a:p>
              <a:pPr algn="ctr"/>
              <a:endParaRPr lang="ko-KR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22573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태양">
  <a:themeElements>
    <a:clrScheme name="태양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태양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태양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1092</TotalTime>
  <Words>524</Words>
  <Application>Microsoft Office PowerPoint</Application>
  <PresentationFormat>화면 슬라이드 쇼(4:3)</PresentationFormat>
  <Paragraphs>318</Paragraphs>
  <Slides>14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5" baseType="lpstr">
      <vt:lpstr>태양</vt:lpstr>
      <vt:lpstr>Blue Company Fulfillment Service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714-</dc:creator>
  <cp:lastModifiedBy>714-</cp:lastModifiedBy>
  <cp:revision>91</cp:revision>
  <dcterms:created xsi:type="dcterms:W3CDTF">2019-04-30T01:27:29Z</dcterms:created>
  <dcterms:modified xsi:type="dcterms:W3CDTF">2019-05-02T06:34:59Z</dcterms:modified>
</cp:coreProperties>
</file>