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6" r:id="rId12"/>
    <p:sldId id="257" r:id="rId13"/>
    <p:sldId id="297" r:id="rId14"/>
    <p:sldId id="279" r:id="rId15"/>
    <p:sldId id="287" r:id="rId16"/>
    <p:sldId id="288" r:id="rId17"/>
    <p:sldId id="296" r:id="rId18"/>
    <p:sldId id="282" r:id="rId19"/>
    <p:sldId id="281" r:id="rId20"/>
    <p:sldId id="260" r:id="rId21"/>
    <p:sldId id="283" r:id="rId22"/>
    <p:sldId id="289" r:id="rId23"/>
    <p:sldId id="284" r:id="rId24"/>
    <p:sldId id="290" r:id="rId25"/>
    <p:sldId id="285" r:id="rId26"/>
    <p:sldId id="291" r:id="rId27"/>
    <p:sldId id="292" r:id="rId28"/>
    <p:sldId id="293" r:id="rId29"/>
    <p:sldId id="294" r:id="rId30"/>
    <p:sldId id="261" r:id="rId31"/>
    <p:sldId id="29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C3"/>
    <a:srgbClr val="F0EEA2"/>
    <a:srgbClr val="D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6" autoAdjust="0"/>
    <p:restoredTop sz="94660"/>
  </p:normalViewPr>
  <p:slideViewPr>
    <p:cSldViewPr>
      <p:cViewPr varScale="1">
        <p:scale>
          <a:sx n="96" d="100"/>
          <a:sy n="96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ffbyone.tistory.com/379" TargetMode="External"/><Relationship Id="rId2" Type="http://schemas.openxmlformats.org/officeDocument/2006/relationships/hyperlink" Target="https://doitnow-man.tistory.com/11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75656" y="1659927"/>
            <a:ext cx="6040052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rgbClr val="FF0000"/>
                </a:solidFill>
              </a:rPr>
              <a:t>Ezen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 Fulfillment System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자바기반 전자정부 표준프레임워크 프로그래밍 개발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9776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Image result for js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Image result for j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12" y="4869160"/>
            <a:ext cx="3185592" cy="19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711174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inventories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137"/>
              </p:ext>
            </p:extLst>
          </p:nvPr>
        </p:nvGraphicFramePr>
        <p:xfrm>
          <a:off x="1043608" y="1179304"/>
          <a:ext cx="74168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iprodId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ibase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iinward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ioutward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icurrent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02784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sales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40581"/>
              </p:ext>
            </p:extLst>
          </p:nvPr>
        </p:nvGraphicFramePr>
        <p:xfrm>
          <a:off x="1043608" y="1179304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linvId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ldelId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ltotal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lmonth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909" y="3597672"/>
            <a:ext cx="131087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records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9463"/>
              </p:ext>
            </p:extLst>
          </p:nvPr>
        </p:nvGraphicFramePr>
        <p:xfrm>
          <a:off x="1043608" y="4156288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rid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rcomId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rrole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rmonth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rdata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5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754886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Maven </a:t>
            </a:r>
            <a:r>
              <a:rPr lang="ko-KR" altLang="en-US" b="1" dirty="0" smtClean="0">
                <a:latin typeface="+mn-ea"/>
              </a:rPr>
              <a:t>적용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웹 프로젝트 생성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latin typeface="+mn-ea"/>
                <a:hlinkClick r:id="rId2"/>
              </a:rPr>
              <a:t>Maven </a:t>
            </a:r>
            <a:r>
              <a:rPr lang="ko-KR" altLang="en-US" b="1" dirty="0" smtClean="0">
                <a:latin typeface="+mn-ea"/>
                <a:hlinkClick r:id="rId2"/>
              </a:rPr>
              <a:t>프로젝트 만들기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Version </a:t>
            </a:r>
            <a:r>
              <a:rPr lang="ko-KR" altLang="en-US" b="1" dirty="0" smtClean="0">
                <a:latin typeface="+mn-ea"/>
              </a:rPr>
              <a:t>문제</a:t>
            </a:r>
            <a:r>
              <a:rPr lang="en-US" altLang="ko-KR" b="1" dirty="0" smtClean="0">
                <a:latin typeface="+mn-ea"/>
              </a:rPr>
              <a:t>: JDK 1.5, Servlet 2.3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en-US" altLang="ko-KR" b="1" dirty="0" smtClean="0">
                <a:latin typeface="+mn-ea"/>
                <a:sym typeface="Wingdings" pitchFamily="2" charset="2"/>
              </a:rPr>
              <a:t>JDK 1.8, Servlet 3.1</a:t>
            </a:r>
            <a:r>
              <a:rPr lang="ko-KR" altLang="en-US" b="1" dirty="0" smtClean="0">
                <a:latin typeface="+mn-ea"/>
                <a:sym typeface="Wingdings" pitchFamily="2" charset="2"/>
              </a:rPr>
              <a:t>로 업그레이드</a:t>
            </a:r>
            <a:r>
              <a:rPr lang="en-US" altLang="ko-KR" b="1" dirty="0" smtClean="0">
                <a:latin typeface="+mn-ea"/>
                <a:sym typeface="Wingdings" pitchFamily="2" charset="2"/>
              </a:rPr>
              <a:t/>
            </a:r>
            <a:br>
              <a:rPr lang="en-US" altLang="ko-KR" b="1" dirty="0" smtClean="0">
                <a:latin typeface="+mn-ea"/>
                <a:sym typeface="Wingdings" pitchFamily="2" charset="2"/>
              </a:rPr>
            </a:br>
            <a:r>
              <a:rPr lang="en-US" altLang="ko-KR" b="1" dirty="0" smtClean="0">
                <a:latin typeface="+mn-ea"/>
                <a:sym typeface="Wingdings" pitchFamily="2" charset="2"/>
              </a:rPr>
              <a:t>(</a:t>
            </a:r>
            <a:r>
              <a:rPr lang="en-US" altLang="ko-KR" b="1" dirty="0" smtClean="0">
                <a:latin typeface="+mn-ea"/>
                <a:sym typeface="Wingdings" pitchFamily="2" charset="2"/>
                <a:hlinkClick r:id="rId3"/>
              </a:rPr>
              <a:t>Maven </a:t>
            </a:r>
            <a:r>
              <a:rPr lang="ko-KR" altLang="en-US" b="1" dirty="0" smtClean="0">
                <a:latin typeface="+mn-ea"/>
                <a:sym typeface="Wingdings" pitchFamily="2" charset="2"/>
                <a:hlinkClick r:id="rId3"/>
              </a:rPr>
              <a:t>웹 프로젝트 </a:t>
            </a:r>
            <a:r>
              <a:rPr lang="ko-KR" altLang="en-US" b="1" dirty="0" err="1" smtClean="0">
                <a:latin typeface="+mn-ea"/>
                <a:sym typeface="Wingdings" pitchFamily="2" charset="2"/>
                <a:hlinkClick r:id="rId3"/>
              </a:rPr>
              <a:t>서블릿</a:t>
            </a:r>
            <a:r>
              <a:rPr lang="ko-KR" altLang="en-US" b="1" dirty="0" smtClean="0">
                <a:latin typeface="+mn-ea"/>
                <a:sym typeface="Wingdings" pitchFamily="2" charset="2"/>
                <a:hlinkClick r:id="rId3"/>
              </a:rPr>
              <a:t> </a:t>
            </a:r>
            <a:r>
              <a:rPr lang="en-US" altLang="ko-KR" b="1" dirty="0" smtClean="0">
                <a:latin typeface="+mn-ea"/>
                <a:sym typeface="Wingdings" pitchFamily="2" charset="2"/>
                <a:hlinkClick r:id="rId3"/>
              </a:rPr>
              <a:t>3.1</a:t>
            </a:r>
            <a:r>
              <a:rPr lang="ko-KR" altLang="en-US" b="1" dirty="0" smtClean="0">
                <a:latin typeface="+mn-ea"/>
                <a:sym typeface="Wingdings" pitchFamily="2" charset="2"/>
                <a:hlinkClick r:id="rId3"/>
              </a:rPr>
              <a:t>로 업그레이드 하기</a:t>
            </a:r>
            <a:r>
              <a:rPr lang="en-US" altLang="ko-KR" b="1" dirty="0" smtClean="0">
                <a:latin typeface="+mn-ea"/>
                <a:sym typeface="Wingdings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  <a:sym typeface="Wingdings" pitchFamily="2" charset="2"/>
              </a:rPr>
              <a:t>미해결</a:t>
            </a:r>
            <a:r>
              <a:rPr lang="en-US" altLang="ko-KR" b="1" dirty="0">
                <a:latin typeface="+mn-ea"/>
                <a:sym typeface="Wingdings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itchFamily="2" charset="2"/>
              </a:rPr>
              <a:t>문제</a:t>
            </a:r>
            <a:endParaRPr lang="en-US" altLang="ko-KR" b="1" dirty="0" smtClean="0">
              <a:latin typeface="+mn-ea"/>
              <a:sym typeface="Wingdings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switch </a:t>
            </a:r>
            <a:r>
              <a:rPr lang="ko-KR" altLang="en-US" b="1" dirty="0" smtClean="0">
                <a:latin typeface="+mn-ea"/>
              </a:rPr>
              <a:t>구문에서 </a:t>
            </a:r>
            <a:r>
              <a:rPr lang="en-US" altLang="ko-KR" b="1" dirty="0" smtClean="0">
                <a:latin typeface="+mn-ea"/>
              </a:rPr>
              <a:t>String </a:t>
            </a:r>
            <a:r>
              <a:rPr lang="ko-KR" altLang="en-US" b="1" dirty="0" smtClean="0">
                <a:latin typeface="+mn-ea"/>
              </a:rPr>
              <a:t>사용하기</a:t>
            </a:r>
            <a:endParaRPr lang="en-US" altLang="ko-KR" b="1" dirty="0" smtClean="0">
              <a:latin typeface="+mn-ea"/>
            </a:endParaRPr>
          </a:p>
          <a:p>
            <a:pPr marL="16573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error.jsp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문제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pom.xml </a:t>
            </a:r>
            <a:r>
              <a:rPr lang="ko-KR" altLang="en-US" b="1" dirty="0" smtClean="0">
                <a:latin typeface="+mn-ea"/>
              </a:rPr>
              <a:t>에 그간 사용했던 라이브러리를 참조하는 방법이 있음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79175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 </a:t>
            </a:r>
            <a:r>
              <a:rPr lang="ko-KR" altLang="en-US" b="1" dirty="0" smtClean="0">
                <a:latin typeface="+mn-ea"/>
              </a:rPr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.</a:t>
            </a:r>
            <a:r>
              <a:rPr lang="en-US" altLang="ko-KR" b="1" dirty="0" err="1" smtClean="0">
                <a:latin typeface="+mn-ea"/>
              </a:rPr>
              <a:t>csv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c:/Temp/Invoices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백업 파일 위치</a:t>
            </a:r>
            <a:r>
              <a:rPr lang="en-US" altLang="ko-KR" b="1" dirty="0">
                <a:latin typeface="+mn-ea"/>
              </a:rPr>
              <a:t>:  :  c:/</a:t>
            </a:r>
            <a:r>
              <a:rPr lang="en-US" altLang="ko-KR" b="1" dirty="0" smtClean="0">
                <a:latin typeface="+mn-ea"/>
              </a:rPr>
              <a:t>Temp/Invoices/Backup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이름</a:t>
            </a:r>
            <a:r>
              <a:rPr lang="en-US" altLang="ko-KR" b="1" dirty="0" smtClean="0">
                <a:latin typeface="+mn-ea"/>
              </a:rPr>
              <a:t>:  201905021745</a:t>
            </a:r>
            <a:r>
              <a:rPr lang="ko-KR" altLang="en-US" b="1" dirty="0" smtClean="0">
                <a:latin typeface="+mn-ea"/>
              </a:rPr>
              <a:t>이젠</a:t>
            </a:r>
            <a:r>
              <a:rPr lang="en-US" altLang="ko-KR" b="1" dirty="0" smtClean="0">
                <a:latin typeface="+mn-ea"/>
              </a:rPr>
              <a:t>.</a:t>
            </a:r>
            <a:r>
              <a:rPr lang="en-US" altLang="ko-KR" b="1" dirty="0" err="1" smtClean="0">
                <a:latin typeface="+mn-ea"/>
              </a:rPr>
              <a:t>csv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err="1" smtClean="0">
                <a:latin typeface="+mn-ea"/>
              </a:rPr>
              <a:t>년월일시분</a:t>
            </a:r>
            <a:r>
              <a:rPr lang="ko-KR" altLang="en-US" b="1" dirty="0" smtClean="0">
                <a:latin typeface="+mn-ea"/>
              </a:rPr>
              <a:t> 및 쇼핑몰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한동희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,010-4289-5772,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부산시 동래구 사직동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,3004,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노트북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,1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,,,4008,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글러브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,2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,,,5004,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한우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,2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양의지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,010-4312-5102,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경남 창원시 마산회원구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3009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스타일러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,1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,,,4002,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사과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,3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,,,5003,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배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,1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2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1948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/>
              <a:t>Inventory </a:t>
            </a:r>
            <a:r>
              <a:rPr lang="ko-KR" altLang="en-US" b="1" dirty="0"/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와 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에는 이번 달 재고를 유지하고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정산시에</a:t>
            </a:r>
            <a:r>
              <a:rPr lang="ko-KR" altLang="en-US" b="1" dirty="0" smtClean="0">
                <a:latin typeface="+mn-ea"/>
              </a:rPr>
              <a:t> 파일에 기록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재고에 반영되는 시점은 관리자가 입고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출고에 대해 확정을 하는 순간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c:/Temp/Inventories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이름</a:t>
            </a:r>
            <a:r>
              <a:rPr lang="en-US" altLang="ko-KR" b="1" dirty="0" smtClean="0">
                <a:latin typeface="+mn-ea"/>
              </a:rPr>
              <a:t>:  201904.csv (2019</a:t>
            </a:r>
            <a:r>
              <a:rPr lang="ko-KR" altLang="en-US" b="1" dirty="0" smtClean="0">
                <a:latin typeface="+mn-ea"/>
              </a:rPr>
              <a:t>년 </a:t>
            </a:r>
            <a:r>
              <a:rPr lang="en-US" altLang="ko-KR" b="1" dirty="0" smtClean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월 재고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형식</a:t>
            </a:r>
            <a:r>
              <a:rPr lang="en-US" altLang="ko-KR" b="1" dirty="0" smtClean="0">
                <a:latin typeface="+mn-ea"/>
              </a:rPr>
              <a:t>,</a:t>
            </a:r>
            <a:r>
              <a:rPr lang="ko-KR" altLang="en-US" b="1" dirty="0" smtClean="0">
                <a:latin typeface="+mn-ea"/>
              </a:rPr>
              <a:t> 예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재고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ID, Product ID,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기초재고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입고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출고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기말재고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101,3001,30,0,10,20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102,3002,30,20,25,25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42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74470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Session </a:t>
            </a:r>
            <a:r>
              <a:rPr lang="ko-KR" altLang="en-US" b="1" dirty="0" smtClean="0">
                <a:latin typeface="+mn-ea"/>
              </a:rPr>
              <a:t>과 </a:t>
            </a:r>
            <a:r>
              <a:rPr lang="en-US" altLang="ko-KR" b="1" dirty="0" smtClean="0">
                <a:latin typeface="+mn-ea"/>
              </a:rPr>
              <a:t>Cookie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세션을 </a:t>
            </a:r>
            <a:r>
              <a:rPr lang="ko-KR" altLang="en-US" b="1" dirty="0" err="1" smtClean="0">
                <a:latin typeface="+mn-ea"/>
              </a:rPr>
              <a:t>글로벌하게</a:t>
            </a:r>
            <a:r>
              <a:rPr lang="ko-KR" altLang="en-US" b="1" dirty="0" smtClean="0">
                <a:latin typeface="+mn-ea"/>
              </a:rPr>
              <a:t> 사용하면 동시에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명밖에는 접속하지 못함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로그인하는 </a:t>
            </a:r>
            <a:r>
              <a:rPr lang="ko-KR" altLang="en-US" b="1" dirty="0" err="1" smtClean="0">
                <a:latin typeface="+mn-ea"/>
              </a:rPr>
              <a:t>사용자별로</a:t>
            </a:r>
            <a:r>
              <a:rPr lang="ko-KR" altLang="en-US" b="1" dirty="0" smtClean="0">
                <a:latin typeface="+mn-ea"/>
              </a:rPr>
              <a:t> 세션을 다르게 설정하고 싶으면 쿠키를 설정해야 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쿠키를 설정하면 브라우저는 서버에 접속할 때 </a:t>
            </a:r>
            <a:r>
              <a:rPr lang="ko-KR" altLang="en-US" b="1" dirty="0" err="1" smtClean="0">
                <a:latin typeface="+mn-ea"/>
              </a:rPr>
              <a:t>쿠키값을</a:t>
            </a:r>
            <a:r>
              <a:rPr lang="ko-KR" altLang="en-US" b="1" dirty="0" smtClean="0">
                <a:latin typeface="+mn-ea"/>
              </a:rPr>
              <a:t> 전송함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pic>
        <p:nvPicPr>
          <p:cNvPr id="1026" name="Picture 2" descr="ì¸ìê³¼ ì¿ í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492896"/>
            <a:ext cx="4931569" cy="40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7879080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로그인할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생성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new Cookie("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현재시간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myCookie.setPath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("/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efsCookie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session.setAttribute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사용</a:t>
            </a:r>
            <a:r>
              <a:rPr lang="ko-KR" altLang="en-US" b="1" dirty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때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if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().equals("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LOG.debug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("{}, {}",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</a:p>
          <a:p>
            <a:pPr lvl="2"/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(String)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session.get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로그아</a:t>
            </a:r>
            <a:r>
              <a:rPr lang="ko-KR" altLang="en-US" b="1" dirty="0" err="1">
                <a:latin typeface="+mn-ea"/>
              </a:rPr>
              <a:t>웃</a:t>
            </a:r>
            <a:r>
              <a:rPr lang="ko-KR" altLang="en-US" b="1" dirty="0" err="1" smtClean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삭제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cookie.setMaxAge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(0);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9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66775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표준 </a:t>
            </a:r>
            <a:r>
              <a:rPr lang="en-US" altLang="ko-KR" b="1" dirty="0" smtClean="0">
                <a:latin typeface="+mn-ea"/>
              </a:rPr>
              <a:t>Bootstrap </a:t>
            </a:r>
            <a:r>
              <a:rPr lang="ko-KR" altLang="en-US" b="1" dirty="0" err="1" smtClean="0">
                <a:latin typeface="+mn-ea"/>
              </a:rPr>
              <a:t>기능외에</a:t>
            </a:r>
            <a:r>
              <a:rPr lang="ko-KR" altLang="en-US" b="1" dirty="0" smtClean="0">
                <a:latin typeface="+mn-ea"/>
              </a:rPr>
              <a:t> 추가한 </a:t>
            </a:r>
            <a:r>
              <a:rPr lang="en-US" altLang="ko-KR" b="1" dirty="0" smtClean="0">
                <a:latin typeface="+mn-ea"/>
              </a:rPr>
              <a:t>UI </a:t>
            </a:r>
            <a:r>
              <a:rPr lang="ko-KR" altLang="en-US" b="1" dirty="0" smtClean="0">
                <a:latin typeface="+mn-ea"/>
              </a:rPr>
              <a:t>요소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+mn-ea"/>
              </a:rPr>
              <a:t>Bootstrap </a:t>
            </a:r>
            <a:r>
              <a:rPr lang="en-US" altLang="ko-KR" b="1" dirty="0">
                <a:latin typeface="+mn-ea"/>
              </a:rPr>
              <a:t>Select (</a:t>
            </a:r>
            <a:r>
              <a:rPr lang="en-US" altLang="ko-KR" b="1" dirty="0" err="1">
                <a:latin typeface="+mn-ea"/>
              </a:rPr>
              <a:t>register.jsp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Modal (</a:t>
            </a:r>
            <a:r>
              <a:rPr lang="en-US" altLang="ko-KR" b="1" dirty="0" err="1" smtClean="0">
                <a:latin typeface="+mn-ea"/>
              </a:rPr>
              <a:t>productList.jsp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+mn-ea"/>
              </a:rPr>
              <a:t>Bootstrap </a:t>
            </a:r>
            <a:r>
              <a:rPr lang="ko-KR" altLang="en-US" b="1" dirty="0">
                <a:latin typeface="+mn-ea"/>
              </a:rPr>
              <a:t>좌측 </a:t>
            </a:r>
            <a:r>
              <a:rPr lang="en-US" altLang="ko-KR" b="1" dirty="0">
                <a:latin typeface="+mn-ea"/>
              </a:rPr>
              <a:t>Side navigation (admin</a:t>
            </a:r>
            <a:r>
              <a:rPr lang="ko-KR" altLang="en-US" b="1" dirty="0">
                <a:latin typeface="+mn-ea"/>
              </a:rPr>
              <a:t>에 있는 모든 </a:t>
            </a:r>
            <a:r>
              <a:rPr lang="en-US" altLang="ko-KR" b="1" dirty="0" err="1">
                <a:latin typeface="+mn-ea"/>
              </a:rPr>
              <a:t>jsp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/bootstrap.vertical-tabs.min.css"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datepicker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en-US" altLang="ko-KR" b="1" dirty="0" err="1" smtClean="0">
                <a:latin typeface="+mn-ea"/>
              </a:rPr>
              <a:t>monthpicker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/jquery-ui.min.css"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/jquery-ui.min.js"&gt;&lt;/script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</a:t>
            </a:r>
            <a:b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script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/jquery.mtz.monthpicker.js"&gt;&lt;/script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&gt;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Chart.js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막대 그래프 </a:t>
            </a:r>
            <a:r>
              <a:rPr lang="en-US" altLang="ko-KR" b="1" dirty="0" smtClean="0">
                <a:latin typeface="+mn-ea"/>
              </a:rPr>
              <a:t>(deliver, purchase/</a:t>
            </a:r>
            <a:r>
              <a:rPr lang="en-US" altLang="ko-KR" b="1" dirty="0" err="1" smtClean="0"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선 그래프 </a:t>
            </a:r>
            <a:r>
              <a:rPr lang="en-US" altLang="ko-KR" b="1" dirty="0" smtClean="0">
                <a:latin typeface="+mn-ea"/>
              </a:rPr>
              <a:t>(admin/</a:t>
            </a:r>
            <a:r>
              <a:rPr lang="en-US" altLang="ko-KR" b="1" dirty="0" err="1" smtClean="0"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https://cdnjs.cloudflare.com/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ajax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/libs/Chart.js/2.7.3/Chart.min.js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&lt;/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script&gt;</a:t>
            </a:r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82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731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Folder </a:t>
            </a:r>
            <a:r>
              <a:rPr lang="ko-KR" altLang="en-US" b="1" dirty="0" smtClean="0">
                <a:latin typeface="+mn-ea"/>
              </a:rPr>
              <a:t>구조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87839"/>
              </p:ext>
            </p:extLst>
          </p:nvPr>
        </p:nvGraphicFramePr>
        <p:xfrm>
          <a:off x="1043608" y="1179304"/>
          <a:ext cx="35283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32490"/>
                <a:gridCol w="16038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ⓢ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D2Coding ligature" pitchFamily="49" charset="-127"/>
                        <a:ea typeface="D2Coding ligature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closing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    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deliver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ⓢ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inventory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    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ⓢ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ⓢ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   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util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D2Coding ligature" pitchFamily="49" charset="-127"/>
                          <a:ea typeface="D2Coding ligature" pitchFamily="49" charset="-127"/>
                        </a:rPr>
                        <a:t>    ⓑ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D2Coding ligature" pitchFamily="49" charset="-127"/>
                        <a:ea typeface="D2Coding ligature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log4j.xml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97323"/>
              </p:ext>
            </p:extLst>
          </p:nvPr>
        </p:nvGraphicFramePr>
        <p:xfrm>
          <a:off x="5004048" y="1196752"/>
          <a:ext cx="35283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32490"/>
                <a:gridCol w="16038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Web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deliver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purchase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common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fonts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js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error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WEB-INF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web.xml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7824" y="4221088"/>
            <a:ext cx="123303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ⓢ</a:t>
            </a:r>
            <a:r>
              <a:rPr lang="en-US" altLang="ko-KR" sz="1400" dirty="0" smtClean="0"/>
              <a:t>: Servlet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ⓑ</a:t>
            </a:r>
            <a:r>
              <a:rPr lang="en-US" altLang="ko-KR" sz="1400" dirty="0" smtClean="0"/>
              <a:t>: Biz. Logic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ⓐ</a:t>
            </a:r>
            <a:r>
              <a:rPr lang="en-US" altLang="ko-KR" sz="1400" dirty="0" smtClean="0"/>
              <a:t>: DAO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ⓣ</a:t>
            </a:r>
            <a:r>
              <a:rPr lang="en-US" altLang="ko-KR" sz="1400" dirty="0" smtClean="0"/>
              <a:t>: DTO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4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처리 흐름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788024" y="908720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45610" y="873021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접힌 도형 4"/>
          <p:cNvSpPr/>
          <p:nvPr/>
        </p:nvSpPr>
        <p:spPr>
          <a:xfrm>
            <a:off x="425214" y="1196752"/>
            <a:ext cx="732733" cy="720080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597" y="703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관리자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운송업체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9666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공급업체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038857" y="134076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송장 처리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1886126" y="2132856"/>
            <a:ext cx="1241565" cy="720080"/>
          </a:xfrm>
          <a:prstGeom prst="diamond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8224" y="227687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>
            <a:off x="3127691" y="2492896"/>
            <a:ext cx="3460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2" idx="1"/>
          </p:cNvCxnSpPr>
          <p:nvPr/>
        </p:nvCxnSpPr>
        <p:spPr>
          <a:xfrm>
            <a:off x="1157947" y="1556792"/>
            <a:ext cx="880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4" idx="0"/>
          </p:cNvCxnSpPr>
          <p:nvPr/>
        </p:nvCxnSpPr>
        <p:spPr>
          <a:xfrm>
            <a:off x="2506909" y="17728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723" y="218511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부족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355976" y="2924944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4" idx="2"/>
            <a:endCxn id="23" idx="1"/>
          </p:cNvCxnSpPr>
          <p:nvPr/>
        </p:nvCxnSpPr>
        <p:spPr>
          <a:xfrm rot="16200000" flipH="1">
            <a:off x="3287426" y="2072418"/>
            <a:ext cx="288032" cy="1849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2913" y="2773557"/>
            <a:ext cx="159703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재고 부족 예상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(Low water mark)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613562" y="290605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 flipV="1">
            <a:off x="5292080" y="3122082"/>
            <a:ext cx="1321482" cy="18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55976" y="350939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14" idx="1"/>
            <a:endCxn id="30" idx="1"/>
          </p:cNvCxnSpPr>
          <p:nvPr/>
        </p:nvCxnSpPr>
        <p:spPr>
          <a:xfrm rot="10800000" flipH="1" flipV="1">
            <a:off x="1886126" y="2492896"/>
            <a:ext cx="2469850" cy="1232520"/>
          </a:xfrm>
          <a:prstGeom prst="bentConnector3">
            <a:avLst>
              <a:gd name="adj1" fmla="val -92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8817" y="341943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보</a:t>
            </a:r>
            <a:r>
              <a:rPr lang="ko-KR" altLang="en-US" sz="1400" dirty="0"/>
              <a:t>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09706" y="227687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공급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5" idx="3"/>
            <a:endCxn id="34" idx="1"/>
          </p:cNvCxnSpPr>
          <p:nvPr/>
        </p:nvCxnSpPr>
        <p:spPr>
          <a:xfrm>
            <a:off x="7524328" y="2492896"/>
            <a:ext cx="385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4" idx="0"/>
            <a:endCxn id="12" idx="3"/>
          </p:cNvCxnSpPr>
          <p:nvPr/>
        </p:nvCxnSpPr>
        <p:spPr>
          <a:xfrm rot="16200000" flipV="1">
            <a:off x="5316320" y="-784567"/>
            <a:ext cx="720080" cy="54027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139952" y="4149080"/>
            <a:ext cx="136815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확인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27" idx="3"/>
            <a:endCxn id="34" idx="1"/>
          </p:cNvCxnSpPr>
          <p:nvPr/>
        </p:nvCxnSpPr>
        <p:spPr>
          <a:xfrm flipV="1">
            <a:off x="7549666" y="2492896"/>
            <a:ext cx="360040" cy="629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49" idx="3"/>
          </p:cNvCxnSpPr>
          <p:nvPr/>
        </p:nvCxnSpPr>
        <p:spPr>
          <a:xfrm rot="5400000">
            <a:off x="6942931" y="3578349"/>
            <a:ext cx="2304256" cy="5653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7403" y="3511185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5292080" y="3725416"/>
            <a:ext cx="285323" cy="1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3"/>
            <a:endCxn id="44" idx="1"/>
          </p:cNvCxnSpPr>
          <p:nvPr/>
        </p:nvCxnSpPr>
        <p:spPr>
          <a:xfrm>
            <a:off x="5292080" y="3140968"/>
            <a:ext cx="285323" cy="586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44208" y="4797152"/>
            <a:ext cx="136815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확인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4" idx="2"/>
            <a:endCxn id="39" idx="3"/>
          </p:cNvCxnSpPr>
          <p:nvPr/>
        </p:nvCxnSpPr>
        <p:spPr>
          <a:xfrm rot="5400000">
            <a:off x="5565845" y="3885493"/>
            <a:ext cx="421871" cy="5373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자기 디스크 52"/>
          <p:cNvSpPr/>
          <p:nvPr/>
        </p:nvSpPr>
        <p:spPr>
          <a:xfrm>
            <a:off x="364525" y="5085184"/>
            <a:ext cx="854109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38856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배송 확</a:t>
            </a:r>
            <a:r>
              <a:rPr lang="ko-KR" altLang="en-US" sz="1400">
                <a:solidFill>
                  <a:schemeClr val="tx1"/>
                </a:solidFill>
              </a:rPr>
              <a:t>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38856" y="479715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59" name="직선 화살표 연결선 58"/>
          <p:cNvCxnSpPr>
            <a:stCxn id="39" idx="1"/>
            <a:endCxn id="54" idx="3"/>
          </p:cNvCxnSpPr>
          <p:nvPr/>
        </p:nvCxnSpPr>
        <p:spPr>
          <a:xfrm flipH="1">
            <a:off x="2974960" y="4365104"/>
            <a:ext cx="1164992" cy="5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9" idx="1"/>
            <a:endCxn id="55" idx="3"/>
          </p:cNvCxnSpPr>
          <p:nvPr/>
        </p:nvCxnSpPr>
        <p:spPr>
          <a:xfrm flipH="1">
            <a:off x="2974960" y="5013176"/>
            <a:ext cx="3469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3528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2" idx="2"/>
            <a:endCxn id="53" idx="1"/>
          </p:cNvCxnSpPr>
          <p:nvPr/>
        </p:nvCxnSpPr>
        <p:spPr>
          <a:xfrm>
            <a:off x="791580" y="4586927"/>
            <a:ext cx="0" cy="498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1"/>
            <a:endCxn id="62" idx="3"/>
          </p:cNvCxnSpPr>
          <p:nvPr/>
        </p:nvCxnSpPr>
        <p:spPr>
          <a:xfrm flipH="1">
            <a:off x="1259632" y="4370903"/>
            <a:ext cx="779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1"/>
            <a:endCxn id="62" idx="3"/>
          </p:cNvCxnSpPr>
          <p:nvPr/>
        </p:nvCxnSpPr>
        <p:spPr>
          <a:xfrm rot="10800000">
            <a:off x="1259632" y="4370904"/>
            <a:ext cx="779224" cy="642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23527" y="3392996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 확정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0"/>
            <a:endCxn id="69" idx="2"/>
          </p:cNvCxnSpPr>
          <p:nvPr/>
        </p:nvCxnSpPr>
        <p:spPr>
          <a:xfrm flipH="1" flipV="1">
            <a:off x="791579" y="3825044"/>
            <a:ext cx="1" cy="32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827581" y="5609525"/>
            <a:ext cx="1361720" cy="792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확정 자료를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기반으로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정산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01118" y="124901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우선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19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내용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6825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귀하는 귀하 소유의 창고를 이용하여 </a:t>
            </a:r>
            <a:r>
              <a:rPr lang="ko-KR" altLang="en-US" sz="1600" dirty="0" err="1" smtClean="0">
                <a:latin typeface="+mn-ea"/>
              </a:rPr>
              <a:t>풀필먼트</a:t>
            </a:r>
            <a:r>
              <a:rPr lang="ko-KR" altLang="en-US" sz="1600" dirty="0" smtClean="0">
                <a:latin typeface="+mn-ea"/>
              </a:rPr>
              <a:t> 서비스</a:t>
            </a:r>
            <a:r>
              <a:rPr lang="en-US" altLang="ko-KR" sz="1600" dirty="0" smtClean="0">
                <a:latin typeface="+mn-ea"/>
              </a:rPr>
              <a:t>(Fulfillment Service)</a:t>
            </a:r>
            <a:r>
              <a:rPr lang="ko-KR" altLang="en-US" sz="1600" dirty="0" smtClean="0">
                <a:latin typeface="+mn-ea"/>
              </a:rPr>
              <a:t>를 하고자 한다</a:t>
            </a:r>
            <a:r>
              <a:rPr lang="en-US" altLang="ko-KR" sz="1600" dirty="0" smtClean="0">
                <a:latin typeface="+mn-ea"/>
              </a:rPr>
              <a:t>. </a:t>
            </a:r>
            <a:endParaRPr lang="en-US" altLang="ko-KR" sz="1600" dirty="0">
              <a:latin typeface="+mn-ea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귀하는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 이상의 쇼핑몰</a:t>
            </a:r>
            <a:r>
              <a:rPr lang="en-US" altLang="ko-KR" sz="1600" dirty="0" smtClean="0">
                <a:latin typeface="+mn-ea"/>
              </a:rPr>
              <a:t>, 4</a:t>
            </a:r>
            <a:r>
              <a:rPr lang="ko-KR" altLang="en-US" sz="1600" dirty="0" smtClean="0">
                <a:latin typeface="+mn-ea"/>
              </a:rPr>
              <a:t>개의 운송회사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경기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영남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서부물류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및 </a:t>
            </a:r>
            <a:r>
              <a:rPr lang="en-US" altLang="ko-KR" sz="1600" dirty="0" smtClean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개 이상의     구매처와 거래하고 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쇼핑몰로부터는 송장을 </a:t>
            </a:r>
            <a:r>
              <a:rPr lang="en-US" altLang="ko-KR" sz="1600" dirty="0" smtClean="0">
                <a:latin typeface="+mn-ea"/>
              </a:rPr>
              <a:t>CSV </a:t>
            </a:r>
            <a:r>
              <a:rPr lang="ko-KR" altLang="en-US" sz="1600" dirty="0" smtClean="0">
                <a:latin typeface="+mn-ea"/>
              </a:rPr>
              <a:t>형태로 받아서 처리한다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송장에는 받는 사람의 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전화번호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주소와 배달할 품목의 제품코드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제품명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수량이 들어가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전일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시부터 금일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시까지의 주문은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시에 처리하고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금일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시부터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시까지의 주문은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시에 처리한다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처리해야 할 것은 운송회사의 트럭에 </a:t>
            </a:r>
            <a:r>
              <a:rPr lang="ko-KR" altLang="en-US" sz="1600" dirty="0" err="1" smtClean="0">
                <a:latin typeface="+mn-ea"/>
              </a:rPr>
              <a:t>운송지</a:t>
            </a:r>
            <a:r>
              <a:rPr lang="ko-KR" altLang="en-US" sz="1600" dirty="0" smtClean="0">
                <a:latin typeface="+mn-ea"/>
              </a:rPr>
              <a:t> 별로 화물을 적재하고 송장을 운송회사에 전달하는 것이다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출고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창고에 보관되어 있는 물품은 최소한 </a:t>
            </a:r>
            <a:r>
              <a:rPr lang="en-US" altLang="ko-KR" sz="1600" dirty="0" smtClean="0">
                <a:latin typeface="+mn-ea"/>
              </a:rPr>
              <a:t>30</a:t>
            </a:r>
            <a:r>
              <a:rPr lang="ko-KR" altLang="en-US" sz="1600" dirty="0" smtClean="0">
                <a:latin typeface="+mn-ea"/>
              </a:rPr>
              <a:t>가지 이상이어야 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물품을 관리하기 위해서 물품의 </a:t>
            </a:r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물품명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개별가격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재고수량을 보관하여야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재고수량이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개 미만으로 떨어지는 순간 구매처에 발주를 하여야 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구매처는 발주한 다음날 오전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시에 납품을 한다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입고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재고수량이 모자라면 운송을 할 수 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관리자는 언제든지 창고의 재고를 파악할 수 있어야 하고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재고조사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smtClean="0">
                <a:latin typeface="+mn-ea"/>
              </a:rPr>
              <a:t>영업을 위해서 창고에서 보관하고 있는 물품을 사진을 포함하여 잠재 고객에게 보여줄 수 있어야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매월 단위로 쇼핑몰에 대금을 청구하는데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청구 금액은 물품 가격과 물품 가격의 </a:t>
            </a:r>
            <a:r>
              <a:rPr lang="en-US" altLang="ko-KR" sz="1600" dirty="0" smtClean="0">
                <a:latin typeface="+mn-ea"/>
              </a:rPr>
              <a:t>10%</a:t>
            </a:r>
            <a:r>
              <a:rPr lang="ko-KR" altLang="en-US" sz="1600" dirty="0" smtClean="0">
                <a:latin typeface="+mn-ea"/>
              </a:rPr>
              <a:t>에 해당하는 </a:t>
            </a:r>
            <a:r>
              <a:rPr lang="ko-KR" altLang="en-US" sz="1600" dirty="0" err="1" smtClean="0">
                <a:latin typeface="+mn-ea"/>
              </a:rPr>
              <a:t>서비스료</a:t>
            </a:r>
            <a:r>
              <a:rPr lang="ko-KR" altLang="en-US" sz="1600" dirty="0" smtClean="0">
                <a:latin typeface="+mn-ea"/>
              </a:rPr>
              <a:t> 및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개의 송장당 </a:t>
            </a:r>
            <a:r>
              <a:rPr lang="en-US" altLang="ko-KR" sz="1600" dirty="0" smtClean="0">
                <a:latin typeface="+mn-ea"/>
              </a:rPr>
              <a:t>10,000</a:t>
            </a:r>
            <a:r>
              <a:rPr lang="ko-KR" altLang="en-US" sz="1600" dirty="0" smtClean="0">
                <a:latin typeface="+mn-ea"/>
              </a:rPr>
              <a:t>원이다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구매처와 운송회사에는 매월 단위로 물품 가격과 운송비를 지급한다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관리자는 월 단위로 판매 내역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발주 내역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운송 내역 및 매출 </a:t>
            </a:r>
            <a:r>
              <a:rPr lang="ko-KR" altLang="en-US" sz="1600" dirty="0" err="1" smtClean="0">
                <a:latin typeface="+mn-ea"/>
              </a:rPr>
              <a:t>총이익을</a:t>
            </a:r>
            <a:r>
              <a:rPr lang="ko-KR" altLang="en-US" sz="1600" dirty="0" smtClean="0">
                <a:latin typeface="+mn-ea"/>
              </a:rPr>
              <a:t> 알 수 있어야 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구매처와 운송회사는 시스템에 로그인해서 일별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월별 주문내역을 확인할 수 있어야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466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UserServlet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모든 사용자용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72913"/>
              </p:ext>
            </p:extLst>
          </p:nvPr>
        </p:nvGraphicFramePr>
        <p:xfrm>
          <a:off x="251520" y="1179304"/>
          <a:ext cx="866705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08551"/>
                <a:gridCol w="1508551"/>
                <a:gridCol w="1508551"/>
                <a:gridCol w="2520280"/>
                <a:gridCol w="6741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항  목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사용자 등록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확인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메뉴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prepareForm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register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Servlet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upass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ucomId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uid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upass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처리후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역할에 따라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Servlet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기본 화면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Servlet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companyList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InitDTO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또는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@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세션 생성을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서블릿에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위임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제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거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Cookie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삭제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52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1996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DeliverServlet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물류회사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17449"/>
              </p:ext>
            </p:extLst>
          </p:nvPr>
        </p:nvGraphicFramePr>
        <p:xfrm>
          <a:off x="251520" y="1179304"/>
          <a:ext cx="8667052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2365413"/>
                <a:gridCol w="1338671"/>
                <a:gridCol w="1338671"/>
                <a:gridCol w="1338671"/>
                <a:gridCol w="133867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기본 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출고대기 목록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출고처리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출고내역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출고내역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releaseMonthly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InitDTO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dateRelease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monthRelease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ReleasedList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ReleasedList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ReleasedList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9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2022733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DeliverServlet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53817"/>
              </p:ext>
            </p:extLst>
          </p:nvPr>
        </p:nvGraphicFramePr>
        <p:xfrm>
          <a:off x="251520" y="1179304"/>
          <a:ext cx="8667051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434735"/>
                <a:gridCol w="1434735"/>
                <a:gridCol w="2448272"/>
                <a:gridCol w="1201177"/>
                <a:gridCol w="120117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 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강제 종료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closingResult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Graph.jsp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ClosingRecords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분 이상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액션이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없는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삭제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1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4189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PurchaseServlet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공급회사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02709"/>
              </p:ext>
            </p:extLst>
          </p:nvPr>
        </p:nvGraphicFramePr>
        <p:xfrm>
          <a:off x="251520" y="1179304"/>
          <a:ext cx="8667050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2365413"/>
                <a:gridCol w="1296144"/>
                <a:gridCol w="1296144"/>
                <a:gridCol w="1296144"/>
                <a:gridCol w="146625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기본 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공급요청 목록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입고처리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공급내역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공급내역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InitDTO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datePurchase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SuppliedList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SuppliedList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SuppliedList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4189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PurchaseServlet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공급회사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31918"/>
              </p:ext>
            </p:extLst>
          </p:nvPr>
        </p:nvGraphicFramePr>
        <p:xfrm>
          <a:off x="251520" y="1179304"/>
          <a:ext cx="8667051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434735"/>
                <a:gridCol w="1434735"/>
                <a:gridCol w="2448272"/>
                <a:gridCol w="1201177"/>
                <a:gridCol w="120117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 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강제 종료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closingResult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Graph.jsp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ClosingRecords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분 이상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액션이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없는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삭제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60019"/>
              </p:ext>
            </p:extLst>
          </p:nvPr>
        </p:nvGraphicFramePr>
        <p:xfrm>
          <a:off x="251520" y="1179304"/>
          <a:ext cx="8667052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2365413"/>
                <a:gridCol w="1338671"/>
                <a:gridCol w="1338671"/>
                <a:gridCol w="1338671"/>
                <a:gridCol w="133867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기본 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사용자 조회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상품 조회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주문처리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procInvoice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InitDTO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companyList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companyList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29063"/>
              </p:ext>
            </p:extLst>
          </p:nvPr>
        </p:nvGraphicFramePr>
        <p:xfrm>
          <a:off x="251520" y="1179304"/>
          <a:ext cx="866705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44019"/>
                <a:gridCol w="1544019"/>
                <a:gridCol w="1544019"/>
                <a:gridCol w="1544019"/>
                <a:gridCol w="154401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 </a:t>
                      </a: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리스트에서 </a:t>
                      </a: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출고확정 대기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출고확정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출고내역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출고내역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deliverDaily.jsp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invoiceDetail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deliverConfirm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deliverDaily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deliverMonthly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dateRelease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Detail.jsp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deliverList.jsp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deliverDaily.jsp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deliverDaily.jsp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invoiceDTO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soldProductList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ReleasedList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8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1441"/>
              </p:ext>
            </p:extLst>
          </p:nvPr>
        </p:nvGraphicFramePr>
        <p:xfrm>
          <a:off x="251520" y="1179304"/>
          <a:ext cx="866705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44019"/>
                <a:gridCol w="1544019"/>
                <a:gridCol w="1544019"/>
                <a:gridCol w="1544019"/>
                <a:gridCol w="154401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구매확정 대기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구매확정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구매내역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구매내역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Daily.jsp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dateSupply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Daily.jsp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Daily.jsp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purchaseList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currentPage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480"/>
              </p:ext>
            </p:extLst>
          </p:nvPr>
        </p:nvGraphicFramePr>
        <p:xfrm>
          <a:off x="251520" y="1179304"/>
          <a:ext cx="866705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44019"/>
                <a:gridCol w="1544019"/>
                <a:gridCol w="1544019"/>
                <a:gridCol w="1544019"/>
                <a:gridCol w="154401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년월</a:t>
                      </a:r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정산확정 대기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 확정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정산내역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년간 정산내역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doClosing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closingConfirm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showClosing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showClosing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Yearly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inventoryList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ClosingDto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SellerList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LogisticsList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ClosingDto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SellerList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LogisticsList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ClosingDto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SellerList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LogisticsList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8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57950"/>
              </p:ext>
            </p:extLst>
          </p:nvPr>
        </p:nvGraphicFramePr>
        <p:xfrm>
          <a:off x="251520" y="1179304"/>
          <a:ext cx="866705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44019"/>
                <a:gridCol w="1544019"/>
                <a:gridCol w="2589743"/>
                <a:gridCol w="1021157"/>
                <a:gridCol w="102115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월간 추이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강제 종료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 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showClosing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Graph.jsp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ClosingRecords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deliveryWaitList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이용</a:t>
                      </a: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분 이상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액션이</a:t>
                      </a:r>
                      <a:endParaRPr lang="en-US" altLang="ko-KR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noProof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없는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삭제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7563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화면 구성 </a:t>
            </a:r>
            <a:r>
              <a:rPr lang="en-US" altLang="ko-KR" b="1" dirty="0" smtClean="0">
                <a:latin typeface="+mn-ea"/>
              </a:rPr>
              <a:t>(Twitter Bootstrap, </a:t>
            </a:r>
            <a:r>
              <a:rPr lang="ko-KR" altLang="en-US" b="1" dirty="0" smtClean="0">
                <a:latin typeface="+mn-ea"/>
              </a:rPr>
              <a:t>관리자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구매처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운송회사별로 로그인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29266"/>
              </p:ext>
            </p:extLst>
          </p:nvPr>
        </p:nvGraphicFramePr>
        <p:xfrm>
          <a:off x="1187624" y="1340768"/>
          <a:ext cx="756084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08512"/>
                <a:gridCol w="1224136"/>
              </a:tblGrid>
              <a:tr h="9361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○○○ </a:t>
                      </a:r>
                      <a:r>
                        <a:rPr lang="en-US" altLang="ko-KR" dirty="0" smtClean="0"/>
                        <a:t>Fulfillment Service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44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내비게이션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본문 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Class Diagram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963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전체 프로그램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1556792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1600" y="1844824"/>
            <a:ext cx="4104456" cy="2016224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187624" y="2162741"/>
            <a:ext cx="1152128" cy="584448"/>
            <a:chOff x="5508104" y="1824405"/>
            <a:chExt cx="1274300" cy="584448"/>
          </a:xfrm>
        </p:grpSpPr>
        <p:sp>
          <p:nvSpPr>
            <p:cNvPr id="22" name="직사각형 2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UserProc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74364" y="2162741"/>
            <a:ext cx="1152128" cy="584448"/>
            <a:chOff x="5508104" y="1824405"/>
            <a:chExt cx="1274300" cy="584448"/>
          </a:xfrm>
        </p:grpSpPr>
        <p:sp>
          <p:nvSpPr>
            <p:cNvPr id="26" name="직사각형 25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UserDAO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87624" y="2996952"/>
            <a:ext cx="1152128" cy="584448"/>
            <a:chOff x="5508104" y="1824405"/>
            <a:chExt cx="1274300" cy="584448"/>
          </a:xfrm>
        </p:grpSpPr>
        <p:sp>
          <p:nvSpPr>
            <p:cNvPr id="34" name="직사각형 33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UserDTO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74364" y="2996952"/>
            <a:ext cx="1152128" cy="584448"/>
            <a:chOff x="5508104" y="1824405"/>
            <a:chExt cx="1274300" cy="584448"/>
          </a:xfrm>
        </p:grpSpPr>
        <p:sp>
          <p:nvSpPr>
            <p:cNvPr id="38" name="직사각형 37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CompanyDTO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735837" y="2996952"/>
            <a:ext cx="1152128" cy="584448"/>
            <a:chOff x="5508104" y="1824405"/>
            <a:chExt cx="1274300" cy="584448"/>
          </a:xfrm>
        </p:grpSpPr>
        <p:sp>
          <p:nvSpPr>
            <p:cNvPr id="42" name="직사각형 4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InitDTO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71600" y="4149080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admin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600" y="4437112"/>
            <a:ext cx="2952328" cy="2016224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231699" y="4755029"/>
            <a:ext cx="1152128" cy="584448"/>
            <a:chOff x="5508104" y="1824405"/>
            <a:chExt cx="1274300" cy="584448"/>
          </a:xfrm>
        </p:grpSpPr>
        <p:sp>
          <p:nvSpPr>
            <p:cNvPr id="48" name="직사각형 47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PurchaseProc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18439" y="4758748"/>
            <a:ext cx="1152128" cy="584448"/>
            <a:chOff x="5508104" y="1824405"/>
            <a:chExt cx="1274300" cy="584448"/>
          </a:xfrm>
        </p:grpSpPr>
        <p:sp>
          <p:nvSpPr>
            <p:cNvPr id="52" name="직사각형 5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PurchaseDAO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31699" y="5589240"/>
            <a:ext cx="1152128" cy="584448"/>
            <a:chOff x="5508104" y="1824405"/>
            <a:chExt cx="1274300" cy="584448"/>
          </a:xfrm>
        </p:grpSpPr>
        <p:sp>
          <p:nvSpPr>
            <p:cNvPr id="56" name="직사각형 55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HandlePurchase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518439" y="5592959"/>
            <a:ext cx="1152128" cy="584448"/>
            <a:chOff x="5508104" y="1824405"/>
            <a:chExt cx="1274300" cy="584448"/>
          </a:xfrm>
        </p:grpSpPr>
        <p:sp>
          <p:nvSpPr>
            <p:cNvPr id="60" name="직사각형 59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PurchaseDTO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336040" y="4161183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util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36040" y="4449215"/>
            <a:ext cx="2976062" cy="1284041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5596139" y="4767132"/>
            <a:ext cx="1152128" cy="584448"/>
            <a:chOff x="5508104" y="1824405"/>
            <a:chExt cx="1274300" cy="584448"/>
          </a:xfrm>
        </p:grpSpPr>
        <p:sp>
          <p:nvSpPr>
            <p:cNvPr id="67" name="직사각형 66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DBManager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359774" y="1556792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deliver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59774" y="1844824"/>
            <a:ext cx="2952328" cy="2016224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619873" y="2162741"/>
            <a:ext cx="1152128" cy="584448"/>
            <a:chOff x="5508104" y="1824405"/>
            <a:chExt cx="1274300" cy="584448"/>
          </a:xfrm>
        </p:grpSpPr>
        <p:sp>
          <p:nvSpPr>
            <p:cNvPr id="73" name="직사각형 72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DeliveryProc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906613" y="2166460"/>
            <a:ext cx="1152128" cy="584448"/>
            <a:chOff x="5508104" y="1824405"/>
            <a:chExt cx="1274300" cy="584448"/>
          </a:xfrm>
        </p:grpSpPr>
        <p:sp>
          <p:nvSpPr>
            <p:cNvPr id="77" name="직사각형 76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DeliveryDAO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619873" y="2996952"/>
            <a:ext cx="1152128" cy="584448"/>
            <a:chOff x="5508104" y="1824405"/>
            <a:chExt cx="1274300" cy="584448"/>
          </a:xfrm>
        </p:grpSpPr>
        <p:sp>
          <p:nvSpPr>
            <p:cNvPr id="81" name="직사각형 80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HandleDelivery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906613" y="3000671"/>
            <a:ext cx="1152128" cy="584448"/>
            <a:chOff x="5508104" y="1824405"/>
            <a:chExt cx="1274300" cy="584448"/>
          </a:xfrm>
        </p:grpSpPr>
        <p:sp>
          <p:nvSpPr>
            <p:cNvPr id="85" name="직사각형 84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DeliveryDTO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906613" y="4775516"/>
            <a:ext cx="1152128" cy="584448"/>
            <a:chOff x="5508104" y="1824405"/>
            <a:chExt cx="1274300" cy="584448"/>
          </a:xfrm>
        </p:grpSpPr>
        <p:sp>
          <p:nvSpPr>
            <p:cNvPr id="89" name="직사각형 88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HandleDate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Class Diagram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963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전체 프로그램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1556792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closing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1600" y="1844824"/>
            <a:ext cx="4104456" cy="2016224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187624" y="2162741"/>
            <a:ext cx="1152128" cy="584448"/>
            <a:chOff x="5508104" y="1824405"/>
            <a:chExt cx="1274300" cy="584448"/>
          </a:xfrm>
        </p:grpSpPr>
        <p:sp>
          <p:nvSpPr>
            <p:cNvPr id="22" name="직사각형 2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ClosingDAO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74364" y="2162741"/>
            <a:ext cx="1152128" cy="584448"/>
            <a:chOff x="5508104" y="1824405"/>
            <a:chExt cx="1274300" cy="584448"/>
          </a:xfrm>
        </p:grpSpPr>
        <p:sp>
          <p:nvSpPr>
            <p:cNvPr id="26" name="직사각형 25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HandleClosing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87624" y="2996952"/>
            <a:ext cx="1152128" cy="584448"/>
            <a:chOff x="5508104" y="1824405"/>
            <a:chExt cx="1274300" cy="584448"/>
          </a:xfrm>
        </p:grpSpPr>
        <p:sp>
          <p:nvSpPr>
            <p:cNvPr id="34" name="직사각형 33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ClosingDTO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74364" y="2996952"/>
            <a:ext cx="1152128" cy="584448"/>
            <a:chOff x="5508104" y="1824405"/>
            <a:chExt cx="1274300" cy="584448"/>
          </a:xfrm>
        </p:grpSpPr>
        <p:sp>
          <p:nvSpPr>
            <p:cNvPr id="38" name="직사각형 37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RecordDTO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735837" y="2996952"/>
            <a:ext cx="1152128" cy="584448"/>
            <a:chOff x="5508104" y="1824405"/>
            <a:chExt cx="1274300" cy="584448"/>
          </a:xfrm>
        </p:grpSpPr>
        <p:sp>
          <p:nvSpPr>
            <p:cNvPr id="42" name="직사각형 4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SalesDTO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71600" y="4149080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inventory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600" y="4437112"/>
            <a:ext cx="2952328" cy="2016224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231699" y="4755029"/>
            <a:ext cx="1152128" cy="584448"/>
            <a:chOff x="5508104" y="1824405"/>
            <a:chExt cx="1274300" cy="584448"/>
          </a:xfrm>
        </p:grpSpPr>
        <p:sp>
          <p:nvSpPr>
            <p:cNvPr id="48" name="직사각형 47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HandleInventory</a:t>
              </a:r>
              <a:endParaRPr lang="ko-KR" altLang="en-US" sz="11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18439" y="4758748"/>
            <a:ext cx="1152128" cy="584448"/>
            <a:chOff x="5508104" y="1824405"/>
            <a:chExt cx="1274300" cy="584448"/>
          </a:xfrm>
        </p:grpSpPr>
        <p:sp>
          <p:nvSpPr>
            <p:cNvPr id="52" name="직사각형 51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InventoryDAO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31699" y="5589240"/>
            <a:ext cx="1152128" cy="584448"/>
            <a:chOff x="5508104" y="1824405"/>
            <a:chExt cx="1274300" cy="584448"/>
          </a:xfrm>
        </p:grpSpPr>
        <p:sp>
          <p:nvSpPr>
            <p:cNvPr id="56" name="직사각형 55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InventoryDTO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359774" y="1556792"/>
            <a:ext cx="1274300" cy="288032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rPr>
              <a:t>admin</a:t>
            </a:r>
            <a:endParaRPr lang="ko-KR" altLang="en-US" sz="1200" dirty="0">
              <a:solidFill>
                <a:schemeClr val="tx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59774" y="1844824"/>
            <a:ext cx="2952328" cy="3744416"/>
          </a:xfrm>
          <a:prstGeom prst="rect">
            <a:avLst/>
          </a:prstGeom>
          <a:solidFill>
            <a:srgbClr val="F5F4C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619873" y="2162741"/>
            <a:ext cx="1152128" cy="584448"/>
            <a:chOff x="5508104" y="1824405"/>
            <a:chExt cx="1274300" cy="584448"/>
          </a:xfrm>
        </p:grpSpPr>
        <p:sp>
          <p:nvSpPr>
            <p:cNvPr id="73" name="직사각형 72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AdminProc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906613" y="2166460"/>
            <a:ext cx="1152128" cy="584448"/>
            <a:chOff x="5508104" y="1824405"/>
            <a:chExt cx="1274300" cy="584448"/>
          </a:xfrm>
        </p:grpSpPr>
        <p:sp>
          <p:nvSpPr>
            <p:cNvPr id="77" name="직사각형 76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InvoiceDAO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619873" y="2996952"/>
            <a:ext cx="1152128" cy="584448"/>
            <a:chOff x="5508104" y="1824405"/>
            <a:chExt cx="1274300" cy="584448"/>
          </a:xfrm>
        </p:grpSpPr>
        <p:sp>
          <p:nvSpPr>
            <p:cNvPr id="81" name="직사각형 80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HandleInvoice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906613" y="3000671"/>
            <a:ext cx="1152128" cy="584448"/>
            <a:chOff x="5508104" y="1824405"/>
            <a:chExt cx="1274300" cy="584448"/>
          </a:xfrm>
        </p:grpSpPr>
        <p:sp>
          <p:nvSpPr>
            <p:cNvPr id="85" name="직사각형 84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InvoiceDTO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612221" y="3848810"/>
            <a:ext cx="1152128" cy="584448"/>
            <a:chOff x="5508104" y="1824405"/>
            <a:chExt cx="1274300" cy="584448"/>
          </a:xfrm>
        </p:grpSpPr>
        <p:sp>
          <p:nvSpPr>
            <p:cNvPr id="93" name="직사각형 92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ProductDAO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898961" y="3852529"/>
            <a:ext cx="1152128" cy="584448"/>
            <a:chOff x="5508104" y="1824405"/>
            <a:chExt cx="1274300" cy="584448"/>
          </a:xfrm>
        </p:grpSpPr>
        <p:sp>
          <p:nvSpPr>
            <p:cNvPr id="97" name="직사각형 96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ProductDTO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612221" y="4683021"/>
            <a:ext cx="1152128" cy="584448"/>
            <a:chOff x="5508104" y="1824405"/>
            <a:chExt cx="1274300" cy="584448"/>
          </a:xfrm>
        </p:grpSpPr>
        <p:sp>
          <p:nvSpPr>
            <p:cNvPr id="101" name="직사각형 100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SoldProductDAO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898961" y="4686740"/>
            <a:ext cx="1152128" cy="584448"/>
            <a:chOff x="5508104" y="1824405"/>
            <a:chExt cx="1274300" cy="584448"/>
          </a:xfrm>
        </p:grpSpPr>
        <p:sp>
          <p:nvSpPr>
            <p:cNvPr id="105" name="직사각형 104"/>
            <p:cNvSpPr/>
            <p:nvPr/>
          </p:nvSpPr>
          <p:spPr>
            <a:xfrm>
              <a:off x="5508104" y="1824405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SoldProductDTO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08104" y="2120821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08104" y="2264837"/>
              <a:ext cx="1274300" cy="1440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2715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조 구성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6281"/>
              </p:ext>
            </p:extLst>
          </p:nvPr>
        </p:nvGraphicFramePr>
        <p:xfrm>
          <a:off x="1043608" y="1179304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17"/>
                <a:gridCol w="2918623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멤버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회식 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강진희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정승아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정정화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권오인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김성현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은정우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5/7(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권종환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백정호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유상원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5/21(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노연아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 천세은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홍민지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5/14(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909" y="3248432"/>
            <a:ext cx="958917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일정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25687"/>
              </p:ext>
            </p:extLst>
          </p:nvPr>
        </p:nvGraphicFramePr>
        <p:xfrm>
          <a:off x="1043608" y="3807048"/>
          <a:ext cx="6192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8823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할 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5.3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프로젝트 계획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업무 분장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DB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설계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초안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5.10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중간 발표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5.17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동작 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671163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companies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14810"/>
              </p:ext>
            </p:extLst>
          </p:nvPr>
        </p:nvGraphicFramePr>
        <p:xfrm>
          <a:off x="1043608" y="1179304"/>
          <a:ext cx="74168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crole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2-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물류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3-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4-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판매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ctel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(16)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cfax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(16)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cmail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3909" y="3874904"/>
            <a:ext cx="1072473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users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39557"/>
              </p:ext>
            </p:extLst>
          </p:nvPr>
        </p:nvGraphicFramePr>
        <p:xfrm>
          <a:off x="1043608" y="4433520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upass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char(60)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hashed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password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(10)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ucomId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467518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products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41905"/>
              </p:ext>
            </p:extLst>
          </p:nvPr>
        </p:nvGraphicFramePr>
        <p:xfrm>
          <a:off x="1043608" y="1179304"/>
          <a:ext cx="74168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pprice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pstock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pimage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pcategory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스포츠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식품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909" y="4190189"/>
            <a:ext cx="1924373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soldProducts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93809"/>
              </p:ext>
            </p:extLst>
          </p:nvPr>
        </p:nvGraphicFramePr>
        <p:xfrm>
          <a:off x="1043608" y="4671144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sinvId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sprodId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PK(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sinvId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sprodId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3764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54581"/>
              </p:ext>
            </p:extLst>
          </p:nvPr>
        </p:nvGraphicFramePr>
        <p:xfrm>
          <a:off x="1043608" y="1179304"/>
          <a:ext cx="74168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vtel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(16)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vaddr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(40)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vcomId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current_timestamp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vtotal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vstatus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vlogisId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534266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deliveries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97098"/>
              </p:ext>
            </p:extLst>
          </p:nvPr>
        </p:nvGraphicFramePr>
        <p:xfrm>
          <a:off x="1043608" y="1179304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dcomId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dinvId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current_timestamp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dstatus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/>
              <a:t>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590948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purchases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15681"/>
              </p:ext>
            </p:extLst>
          </p:nvPr>
        </p:nvGraphicFramePr>
        <p:xfrm>
          <a:off x="1043608" y="1179304"/>
          <a:ext cx="74168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rid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auto_increment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=101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rcomId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rinvId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rprodId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unsigned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rstatus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default 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2325</Words>
  <Application>Microsoft Office PowerPoint</Application>
  <PresentationFormat>화면 슬라이드 쇼(4:3)</PresentationFormat>
  <Paragraphs>1104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714-</cp:lastModifiedBy>
  <cp:revision>223</cp:revision>
  <dcterms:created xsi:type="dcterms:W3CDTF">2018-09-14T06:04:22Z</dcterms:created>
  <dcterms:modified xsi:type="dcterms:W3CDTF">2019-05-16T00:08:15Z</dcterms:modified>
</cp:coreProperties>
</file>