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3" r:id="rId2"/>
    <p:sldId id="285" r:id="rId3"/>
    <p:sldId id="284" r:id="rId4"/>
    <p:sldId id="286" r:id="rId5"/>
    <p:sldId id="261" r:id="rId6"/>
    <p:sldId id="260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4" r:id="rId21"/>
    <p:sldId id="278" r:id="rId22"/>
    <p:sldId id="275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DF1638"/>
    <a:srgbClr val="4B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7CF6F-C89B-4BA3-9EEA-223B1B2F1EFE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2BE23-9CA1-47FD-A05C-88EE4646C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38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8035-E9DF-46F2-B3C6-DE15C9FD954D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09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582C-6340-4DBD-904A-AC892417D2F8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01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5854-7B6E-40D1-A6E5-A2C15D12187A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25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A2D74C3-93C4-40E9-B7AA-C5DB59DC435B}" type="datetime1">
              <a:rPr lang="ko-KR" altLang="en-US" smtClean="0"/>
              <a:t>2019-05-16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6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FD26834-2CDE-4ABF-A450-C37557B6F74C}" type="datetime1">
              <a:rPr lang="ko-KR" altLang="en-US" smtClean="0"/>
              <a:t>2019-05-16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23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87E4E5D-31D8-4AC6-94BF-AAA2AB2ACF8E}" type="datetime1">
              <a:rPr lang="ko-KR" altLang="en-US" smtClean="0"/>
              <a:t>2019-05-16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562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1DBCCA6-4F06-4F19-8461-AD01D6878B93}" type="datetime1">
              <a:rPr lang="ko-KR" altLang="en-US" smtClean="0"/>
              <a:t>2019-05-16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01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05F2863-155D-4531-8A2D-1A208B4A9AB4}" type="datetime1">
              <a:rPr lang="ko-KR" altLang="en-US" smtClean="0"/>
              <a:t>2019-05-16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148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59BBB1-AAC4-4646-8C6F-E075FE849802}" type="datetime1">
              <a:rPr lang="ko-KR" altLang="en-US" smtClean="0"/>
              <a:t>2019-05-16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63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6C36EF5-FD9F-4CCD-A685-0A3FAEB83E73}" type="datetime1">
              <a:rPr lang="ko-KR" altLang="en-US" smtClean="0"/>
              <a:t>2019-05-16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06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57D212D-7110-4B92-A3F1-FAC2FD7F854F}" type="datetime1">
              <a:rPr lang="ko-KR" altLang="en-US" smtClean="0"/>
              <a:t>2019-05-16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55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B7AC-90F9-47CA-BBCA-DFFDCA0F8DA5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508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47F28CE-A063-4F68-A94C-05D3E5911EA6}" type="datetime1">
              <a:rPr lang="ko-KR" altLang="en-US" smtClean="0"/>
              <a:t>2019-05-16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25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C8CE878-D154-46CA-B875-71FE611796F9}" type="datetime1">
              <a:rPr lang="ko-KR" altLang="en-US" smtClean="0"/>
              <a:t>2019-05-16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18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645F351-1E0E-4286-9AC9-BE434B7ACA53}" type="datetime1">
              <a:rPr lang="ko-KR" altLang="en-US" smtClean="0"/>
              <a:t>2019-05-16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4610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9404CC4-AD4A-4A7B-A012-F8FDA1D8572A}" type="datetime1">
              <a:rPr lang="ko-KR" altLang="en-US" smtClean="0"/>
              <a:t>2019-05-16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933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BF4F266-23AA-47CE-96ED-81FD0538B1DF}" type="datetime1">
              <a:rPr lang="ko-KR" altLang="en-US" smtClean="0"/>
              <a:t>2019-05-16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086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C17C3B3-041C-472F-8724-3A3DF5B0C89F}" type="datetime1">
              <a:rPr lang="ko-KR" altLang="en-US" smtClean="0"/>
              <a:t>2019-05-16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83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534F-009A-433C-99EA-0030C0FC275A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81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65FF-487B-46CE-A91E-4AC890B6FFC0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34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7109-F8E2-486C-A1DA-609B73F6107F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5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3A07-AA61-4342-87C3-035700978E5B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0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5688-E5E4-44A6-BE4A-1BB96F630679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1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7AE6-961F-4830-994D-BA3628340F20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04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4689-F658-4C88-9494-A21EED0BAE91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64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70AF3-B75D-4179-B964-0D32C8936EE2}" type="datetime1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3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11056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475656" y="1659927"/>
            <a:ext cx="6040052" cy="1800200"/>
          </a:xfrm>
          <a:prstGeom prst="roundRect">
            <a:avLst/>
          </a:prstGeom>
          <a:solidFill>
            <a:srgbClr val="4B7FFF"/>
          </a:solidFill>
          <a:ln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DF1638"/>
                </a:solidFill>
              </a:rPr>
              <a:t>Blue Company</a:t>
            </a:r>
            <a:endParaRPr lang="ko-KR" altLang="en-US" sz="4400" b="1" dirty="0">
              <a:solidFill>
                <a:srgbClr val="DF1638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0" y="212274"/>
            <a:ext cx="8676456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자바기반 전자정부 표준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프레임워크 프로그래밍 개발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92080" y="5301208"/>
            <a:ext cx="3064210" cy="1263906"/>
          </a:xfrm>
          <a:prstGeom prst="rect">
            <a:avLst/>
          </a:prstGeom>
          <a:solidFill>
            <a:srgbClr val="4B7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ct val="150000"/>
              </a:lnSpc>
            </a:pPr>
            <a:r>
              <a:rPr lang="ko-KR" altLang="en-US" i="1" dirty="0" smtClean="0">
                <a:ln cap="sq" cmpd="sng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          </a:t>
            </a:r>
            <a:r>
              <a:rPr lang="ko-KR" altLang="en-US" i="1" dirty="0" err="1" smtClean="0">
                <a:ln cap="sq" cmpd="sng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권오인</a:t>
            </a:r>
            <a:endParaRPr lang="en-US" altLang="ko-KR" i="1" dirty="0" smtClean="0">
              <a:ln cap="sq" cmpd="sng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lvl="1" algn="ctr">
              <a:lnSpc>
                <a:spcPct val="150000"/>
              </a:lnSpc>
            </a:pPr>
            <a:r>
              <a:rPr lang="ko-KR" altLang="en-US" i="1" dirty="0" smtClean="0">
                <a:ln cap="sq" cmpd="sng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          김성현</a:t>
            </a:r>
            <a:endParaRPr lang="en-US" altLang="ko-KR" i="1" dirty="0" smtClean="0">
              <a:ln cap="sq" cmpd="sng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lvl="1" algn="ctr">
              <a:lnSpc>
                <a:spcPct val="150000"/>
              </a:lnSpc>
            </a:pPr>
            <a:r>
              <a:rPr lang="ko-KR" altLang="en-US" i="1" dirty="0" smtClean="0">
                <a:ln cap="sq" cmpd="sng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          은정우</a:t>
            </a:r>
            <a:endParaRPr lang="ko-KR" altLang="en-US" i="1" dirty="0">
              <a:ln cap="sq" cmpd="sng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292080" y="4175702"/>
            <a:ext cx="3064210" cy="1108365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   Fulfillment</a:t>
            </a:r>
          </a:p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Service</a:t>
            </a:r>
          </a:p>
          <a:p>
            <a:pPr algn="ctr" latinLnBrk="0">
              <a:defRPr/>
            </a:pPr>
            <a:r>
              <a:rPr lang="en-US" altLang="ko-KR" sz="1600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2019-05-17</a:t>
            </a:r>
            <a:endParaRPr lang="ko-KR" altLang="en-US" sz="2000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2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/>
          <p:nvPr/>
        </p:nvSpPr>
        <p:spPr>
          <a:xfrm>
            <a:off x="613224" y="889843"/>
            <a:ext cx="6878806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Invoice </a:t>
            </a:r>
            <a:r>
              <a:rPr lang="ko-KR" altLang="en-US" b="1" dirty="0" smtClean="0">
                <a:latin typeface="+mn-ea"/>
              </a:rPr>
              <a:t>처리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>
                <a:latin typeface="+mn-ea"/>
              </a:rPr>
              <a:t>.</a:t>
            </a:r>
            <a:r>
              <a:rPr lang="en-US" altLang="ko-KR" b="1" dirty="0" err="1" smtClean="0">
                <a:latin typeface="+mn-ea"/>
              </a:rPr>
              <a:t>csv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파일로 처리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파일 위치</a:t>
            </a:r>
            <a:r>
              <a:rPr lang="en-US" altLang="ko-KR" b="1" dirty="0" smtClean="0">
                <a:latin typeface="+mn-ea"/>
              </a:rPr>
              <a:t>:  c:/Temp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예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한동희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,010-4289-5772,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부산시 동래구 사직동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,A101,5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,,,B101,2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,,,B102,4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,,,C102,4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양의지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,010-4312-5102,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경남 창원시 마산회원구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,A109,2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,,,B104,3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,,,C105,2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특기 사항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05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474564" y="1305341"/>
            <a:ext cx="872546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</a:t>
            </a:r>
            <a:r>
              <a:rPr lang="en-US" altLang="ko-KR" b="1" dirty="0" smtClean="0">
                <a:latin typeface="+mn-ea"/>
              </a:rPr>
              <a:t>Product</a:t>
            </a:r>
            <a:r>
              <a:rPr lang="ko-KR" altLang="en-US" b="1" dirty="0" smtClean="0"/>
              <a:t>처리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>
                <a:latin typeface="+mn-ea"/>
              </a:rPr>
              <a:t>DB</a:t>
            </a:r>
            <a:r>
              <a:rPr lang="ko-KR" altLang="en-US" b="1" dirty="0" smtClean="0">
                <a:latin typeface="+mn-ea"/>
              </a:rPr>
              <a:t>와 파일로 처리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>
                <a:latin typeface="+mn-ea"/>
              </a:rPr>
              <a:t>DB</a:t>
            </a:r>
            <a:r>
              <a:rPr lang="ko-KR" altLang="en-US" b="1" dirty="0" smtClean="0">
                <a:latin typeface="+mn-ea"/>
              </a:rPr>
              <a:t>에는 재고를 유지하고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정산 시에 파일에 기록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재고에 반영되는 시점은 관리자가 입고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출고에 대해 확정을 하는 순간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파일 위치</a:t>
            </a:r>
            <a:r>
              <a:rPr lang="en-US" altLang="ko-KR" b="1" dirty="0" smtClean="0">
                <a:latin typeface="+mn-ea"/>
              </a:rPr>
              <a:t>:  c:/Temp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형식</a:t>
            </a:r>
            <a:r>
              <a:rPr lang="en-US" altLang="ko-KR" b="1" dirty="0" smtClean="0">
                <a:latin typeface="+mn-ea"/>
              </a:rPr>
              <a:t>,</a:t>
            </a:r>
            <a:r>
              <a:rPr lang="ko-KR" altLang="en-US" b="1" dirty="0" smtClean="0">
                <a:latin typeface="+mn-ea"/>
              </a:rPr>
              <a:t> 예</a:t>
            </a:r>
            <a:endParaRPr lang="en-US" altLang="ko-KR" b="1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제품번호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제품명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개별 가격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재고수량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이미지 경로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A101,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삼겹살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500g,7000,100,../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img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/meatpork_belly.jpg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A102,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돼지갈비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1kg(</a:t>
            </a:r>
            <a:r>
              <a:rPr lang="ko-KR" altLang="en-US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찜용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),13000,100,../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img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/meatpork_rib.jpg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A103,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돼지갈비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500g(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구이용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),10000,100,../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img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/meatpork_rib_steak.jpg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B101,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소시지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,6000,100,../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img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/seafoodsausage.jpg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B102,</a:t>
            </a:r>
            <a:r>
              <a:rPr lang="ko-KR" altLang="en-US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닭꼬치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,6000,100,../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img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/seafoodskewered_chicken.jpg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특기 사항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82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8744702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Session </a:t>
            </a:r>
            <a:r>
              <a:rPr lang="ko-KR" altLang="en-US" b="1" dirty="0" smtClean="0">
                <a:latin typeface="+mn-ea"/>
              </a:rPr>
              <a:t>과 </a:t>
            </a:r>
            <a:r>
              <a:rPr lang="en-US" altLang="ko-KR" b="1" dirty="0" smtClean="0">
                <a:latin typeface="+mn-ea"/>
              </a:rPr>
              <a:t>Cookie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세션을 </a:t>
            </a:r>
            <a:r>
              <a:rPr lang="ko-KR" altLang="en-US" b="1" dirty="0" err="1" smtClean="0">
                <a:latin typeface="+mn-ea"/>
              </a:rPr>
              <a:t>글로벌하게</a:t>
            </a:r>
            <a:r>
              <a:rPr lang="ko-KR" altLang="en-US" b="1" dirty="0" smtClean="0">
                <a:latin typeface="+mn-ea"/>
              </a:rPr>
              <a:t> 사용하면 동시에 </a:t>
            </a:r>
            <a:r>
              <a:rPr lang="en-US" altLang="ko-KR" b="1" dirty="0" smtClean="0">
                <a:latin typeface="+mn-ea"/>
              </a:rPr>
              <a:t>1</a:t>
            </a:r>
            <a:r>
              <a:rPr lang="ko-KR" altLang="en-US" b="1" dirty="0" smtClean="0">
                <a:latin typeface="+mn-ea"/>
              </a:rPr>
              <a:t>명밖에는 접속하지 못함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로그인하는 </a:t>
            </a:r>
            <a:r>
              <a:rPr lang="ko-KR" altLang="en-US" b="1" dirty="0" err="1" smtClean="0">
                <a:latin typeface="+mn-ea"/>
              </a:rPr>
              <a:t>사용자별로</a:t>
            </a:r>
            <a:r>
              <a:rPr lang="ko-KR" altLang="en-US" b="1" dirty="0" smtClean="0">
                <a:latin typeface="+mn-ea"/>
              </a:rPr>
              <a:t> 세션을 다르게 설정하고 싶으면 쿠키를 설정해야 함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쿠키를 설정하면 브라우저는 서버에 접속할 때 </a:t>
            </a:r>
            <a:r>
              <a:rPr lang="ko-KR" altLang="en-US" b="1" dirty="0" err="1" smtClean="0">
                <a:latin typeface="+mn-ea"/>
              </a:rPr>
              <a:t>쿠키값을</a:t>
            </a:r>
            <a:r>
              <a:rPr lang="ko-KR" altLang="en-US" b="1" dirty="0" smtClean="0">
                <a:latin typeface="+mn-ea"/>
              </a:rPr>
              <a:t> 전송함</a:t>
            </a:r>
            <a:endParaRPr lang="en-US" altLang="ko-KR" b="1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특기 사항</a:t>
            </a:r>
            <a:endParaRPr lang="ko-KR" altLang="en-US" b="1" dirty="0"/>
          </a:p>
        </p:txBody>
      </p:sp>
      <p:pic>
        <p:nvPicPr>
          <p:cNvPr id="1026" name="Picture 2" descr="ì¸ìê³¼ ì¿ í¤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7" y="2492896"/>
            <a:ext cx="4931569" cy="404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48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7879080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로그인할 때 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latin typeface="+mn-ea"/>
              </a:rPr>
              <a:t>쿠키 생성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pPr lvl="2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 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myCookie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 new Cookie("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EzenFS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", 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uid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+</a:t>
            </a:r>
            <a:r>
              <a:rPr lang="ko-KR" altLang="en-US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현재시간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);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myCookie.setPath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("/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ezenFS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");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response.addCookie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efsCookie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);</a:t>
            </a:r>
          </a:p>
          <a:p>
            <a:pPr lvl="2"/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session.setAttribute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cookieId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+"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userName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", </a:t>
            </a:r>
            <a:r>
              <a:rPr lang="ko-KR" altLang="en-US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사용자이름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);</a:t>
            </a:r>
          </a:p>
          <a:p>
            <a:pPr lvl="2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...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사용</a:t>
            </a:r>
            <a:r>
              <a:rPr lang="ko-KR" altLang="en-US" b="1" dirty="0">
                <a:latin typeface="+mn-ea"/>
              </a:rPr>
              <a:t>할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때</a:t>
            </a:r>
            <a:endParaRPr lang="en-US" altLang="ko-KR" b="1" dirty="0">
              <a:latin typeface="+mn-ea"/>
            </a:endParaRPr>
          </a:p>
          <a:p>
            <a:pPr lvl="2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Cookie[] cookies 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request.getCookies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();</a:t>
            </a:r>
          </a:p>
          <a:p>
            <a:pPr lvl="2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for 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(Cookie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: cookies) {</a:t>
            </a:r>
          </a:p>
          <a:p>
            <a:pPr lvl="2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if 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cookie.getName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().equals("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EzenFS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"))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	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cookieId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cookie.getValue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();</a:t>
            </a:r>
          </a:p>
          <a:p>
            <a:pPr lvl="2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LOG.debug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("{}, {}",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cookie.getName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(),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cookie.getValue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());</a:t>
            </a:r>
          </a:p>
          <a:p>
            <a:pPr lvl="2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}</a:t>
            </a:r>
          </a:p>
          <a:p>
            <a:pPr lvl="2"/>
            <a:r>
              <a:rPr lang="ko-KR" altLang="en-US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사용자이름 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 (String)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session.get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Attribute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cookieId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+"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userName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);</a:t>
            </a:r>
          </a:p>
          <a:p>
            <a:pPr lvl="2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...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err="1" smtClean="0">
                <a:latin typeface="+mn-ea"/>
              </a:rPr>
              <a:t>로그아</a:t>
            </a:r>
            <a:r>
              <a:rPr lang="ko-KR" altLang="en-US" b="1" dirty="0" err="1">
                <a:latin typeface="+mn-ea"/>
              </a:rPr>
              <a:t>웃</a:t>
            </a:r>
            <a:r>
              <a:rPr lang="ko-KR" altLang="en-US" b="1" dirty="0" err="1" smtClean="0">
                <a:latin typeface="+mn-ea"/>
              </a:rPr>
              <a:t>할</a:t>
            </a:r>
            <a:r>
              <a:rPr lang="ko-KR" altLang="en-US" b="1" dirty="0" smtClean="0">
                <a:latin typeface="+mn-ea"/>
              </a:rPr>
              <a:t> 때 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latin typeface="+mn-ea"/>
              </a:rPr>
              <a:t>쿠키 삭제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>
              <a:latin typeface="+mn-ea"/>
            </a:endParaRPr>
          </a:p>
          <a:p>
            <a:pPr lvl="2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Cookie[] cookies =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request.getCookies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();</a:t>
            </a:r>
          </a:p>
          <a:p>
            <a:pPr lvl="2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for (Cookie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: cookies) {</a:t>
            </a:r>
          </a:p>
          <a:p>
            <a:pPr lvl="2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cookie.setMaxAge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(0);</a:t>
            </a:r>
          </a:p>
          <a:p>
            <a:pPr lvl="2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response.addCookie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(cookie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);</a:t>
            </a:r>
          </a:p>
          <a:p>
            <a:pPr lvl="2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}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특기 사항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3150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8667757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표준 </a:t>
            </a:r>
            <a:r>
              <a:rPr lang="en-US" altLang="ko-KR" b="1" dirty="0" smtClean="0">
                <a:latin typeface="+mn-ea"/>
              </a:rPr>
              <a:t>Bootstrap </a:t>
            </a:r>
            <a:r>
              <a:rPr lang="ko-KR" altLang="en-US" b="1" dirty="0" err="1" smtClean="0">
                <a:latin typeface="+mn-ea"/>
              </a:rPr>
              <a:t>기능외에</a:t>
            </a:r>
            <a:r>
              <a:rPr lang="ko-KR" altLang="en-US" b="1" dirty="0" smtClean="0">
                <a:latin typeface="+mn-ea"/>
              </a:rPr>
              <a:t> 추가한 </a:t>
            </a:r>
            <a:r>
              <a:rPr lang="en-US" altLang="ko-KR" b="1" dirty="0" smtClean="0">
                <a:latin typeface="+mn-ea"/>
              </a:rPr>
              <a:t>UI </a:t>
            </a:r>
            <a:r>
              <a:rPr lang="ko-KR" altLang="en-US" b="1" dirty="0" smtClean="0">
                <a:latin typeface="+mn-ea"/>
              </a:rPr>
              <a:t>요소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Bootstrap Select (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</a:rPr>
              <a:t>register.jsp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Modal (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productList.jsp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>
                <a:latin typeface="+mn-ea"/>
              </a:rPr>
              <a:t>Bootstrap </a:t>
            </a:r>
            <a:r>
              <a:rPr lang="ko-KR" altLang="en-US" b="1" dirty="0">
                <a:latin typeface="+mn-ea"/>
              </a:rPr>
              <a:t>좌측 </a:t>
            </a:r>
            <a:r>
              <a:rPr lang="en-US" altLang="ko-KR" b="1" dirty="0">
                <a:latin typeface="+mn-ea"/>
              </a:rPr>
              <a:t>Side navigation (admin</a:t>
            </a:r>
            <a:r>
              <a:rPr lang="ko-KR" altLang="en-US" b="1" dirty="0">
                <a:latin typeface="+mn-ea"/>
              </a:rPr>
              <a:t>에 있는 모든 </a:t>
            </a:r>
            <a:r>
              <a:rPr lang="en-US" altLang="ko-KR" b="1" dirty="0" err="1">
                <a:latin typeface="+mn-ea"/>
              </a:rPr>
              <a:t>jsp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파일</a:t>
            </a:r>
            <a:r>
              <a:rPr lang="en-US" altLang="ko-KR" b="1" dirty="0">
                <a:latin typeface="+mn-ea"/>
              </a:rPr>
              <a:t>)</a:t>
            </a:r>
            <a:br>
              <a:rPr lang="en-US" altLang="ko-KR" b="1" dirty="0">
                <a:latin typeface="+mn-ea"/>
              </a:rPr>
            </a:br>
            <a: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&lt;link </a:t>
            </a:r>
            <a:r>
              <a:rPr lang="en-US" altLang="ko-KR" sz="1600" b="1" dirty="0" err="1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href</a:t>
            </a:r>
            <a: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="../</a:t>
            </a:r>
            <a:r>
              <a:rPr lang="en-US" altLang="ko-KR" sz="1600" b="1" dirty="0" err="1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css</a:t>
            </a:r>
            <a: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/bootstrap.vertical-tabs.min.css" </a:t>
            </a:r>
            <a:r>
              <a:rPr lang="en-US" altLang="ko-KR" sz="1600" b="1" dirty="0" err="1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rel</a:t>
            </a:r>
            <a: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="</a:t>
            </a:r>
            <a:r>
              <a:rPr lang="en-US" altLang="ko-KR" sz="1600" b="1" dirty="0" err="1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stylesheet</a:t>
            </a:r>
            <a: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"&gt;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err="1" smtClean="0">
                <a:latin typeface="+mn-ea"/>
              </a:rPr>
              <a:t>datepicker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en-US" altLang="ko-KR" b="1" dirty="0" err="1" smtClean="0">
                <a:latin typeface="+mn-ea"/>
              </a:rPr>
              <a:t>monthpicker</a:t>
            </a:r>
            <a:r>
              <a:rPr lang="en-US" altLang="ko-KR" b="1" dirty="0">
                <a:latin typeface="+mn-ea"/>
              </a:rPr>
              <a:t/>
            </a:r>
            <a:br>
              <a:rPr lang="en-US" altLang="ko-KR" b="1" dirty="0">
                <a:latin typeface="+mn-ea"/>
              </a:rPr>
            </a:br>
            <a: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&lt;link </a:t>
            </a:r>
            <a:r>
              <a:rPr lang="en-US" altLang="ko-KR" sz="1600" b="1" dirty="0" err="1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href</a:t>
            </a:r>
            <a: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="../</a:t>
            </a:r>
            <a:r>
              <a:rPr lang="en-US" altLang="ko-KR" sz="1600" b="1" dirty="0" err="1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css</a:t>
            </a:r>
            <a: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/jquery-ui.min.css" </a:t>
            </a:r>
            <a:r>
              <a:rPr lang="en-US" altLang="ko-KR" sz="1600" b="1" dirty="0" err="1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rel</a:t>
            </a:r>
            <a: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="</a:t>
            </a:r>
            <a:r>
              <a:rPr lang="en-US" altLang="ko-KR" sz="1600" b="1" dirty="0" err="1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stylesheet</a:t>
            </a:r>
            <a: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"&gt;</a:t>
            </a:r>
            <a:b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&lt;script </a:t>
            </a:r>
            <a:r>
              <a:rPr lang="en-US" altLang="ko-KR" sz="1600" b="1" dirty="0" err="1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src</a:t>
            </a:r>
            <a: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="../</a:t>
            </a:r>
            <a:r>
              <a:rPr lang="en-US" altLang="ko-KR" sz="1600" b="1" dirty="0" err="1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js</a:t>
            </a:r>
            <a: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/jquery-ui.min.js"&gt;&lt;/script&gt;</a:t>
            </a:r>
            <a:b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&lt;script </a:t>
            </a:r>
            <a:r>
              <a:rPr lang="en-US" altLang="ko-KR" sz="1600" b="1" dirty="0" err="1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src</a:t>
            </a:r>
            <a: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="../</a:t>
            </a:r>
            <a:r>
              <a:rPr lang="en-US" altLang="ko-KR" sz="1600" b="1" dirty="0" err="1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js</a:t>
            </a:r>
            <a: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/jquery.mtz.monthpicker.js"&gt;&lt;/script</a:t>
            </a:r>
            <a:r>
              <a:rPr lang="en-US" altLang="ko-KR" sz="1600" b="1" dirty="0" smtClean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&gt;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>
                <a:latin typeface="+mn-ea"/>
              </a:rPr>
              <a:t>Chart.js</a:t>
            </a:r>
          </a:p>
          <a:p>
            <a:pPr marL="1200150" lvl="2" indent="-285750">
              <a:lnSpc>
                <a:spcPct val="150000"/>
              </a:lnSpc>
              <a:buFont typeface="맑은 고딕" pitchFamily="50" charset="-127"/>
              <a:buChar char="-"/>
            </a:pPr>
            <a:r>
              <a:rPr lang="ko-KR" altLang="en-US" b="1" dirty="0" smtClean="0">
                <a:latin typeface="+mn-ea"/>
              </a:rPr>
              <a:t>막대 그래프 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deliver, purchase/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closingGraph.jsp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맑은 고딕" pitchFamily="50" charset="-127"/>
              <a:buChar char="-"/>
            </a:pPr>
            <a:r>
              <a:rPr lang="ko-KR" altLang="en-US" b="1" dirty="0" smtClean="0">
                <a:latin typeface="+mn-ea"/>
              </a:rPr>
              <a:t>선 그래프 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admin/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closingGraph.jsp</a:t>
            </a:r>
            <a:r>
              <a:rPr lang="en-US" altLang="ko-KR" b="1" dirty="0" smtClean="0">
                <a:latin typeface="+mn-ea"/>
              </a:rPr>
              <a:t>)</a:t>
            </a:r>
            <a:br>
              <a:rPr lang="en-US" altLang="ko-KR" b="1" dirty="0" smtClean="0">
                <a:latin typeface="+mn-ea"/>
              </a:rPr>
            </a:br>
            <a:r>
              <a:rPr lang="en-US" altLang="ko-KR" sz="14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&lt;script </a:t>
            </a:r>
            <a:r>
              <a:rPr lang="en-US" altLang="ko-KR" sz="1400" b="1" dirty="0" err="1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src</a:t>
            </a:r>
            <a:r>
              <a:rPr lang="en-US" altLang="ko-KR" sz="1400" b="1" dirty="0" smtClean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="</a:t>
            </a:r>
            <a:r>
              <a:rPr lang="en-US" altLang="ko-KR" sz="14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https://cdnjs.cloudflare.com/</a:t>
            </a:r>
            <a:r>
              <a:rPr lang="en-US" altLang="ko-KR" sz="1400" b="1" dirty="0" err="1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ajax</a:t>
            </a:r>
            <a:r>
              <a:rPr lang="en-US" altLang="ko-KR" sz="14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/libs/Chart.js/2.7.3/Chart.min.js</a:t>
            </a:r>
            <a:r>
              <a:rPr lang="en-US" altLang="ko-KR" sz="1400" b="1" dirty="0" smtClean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"&gt;</a:t>
            </a:r>
            <a:br>
              <a:rPr lang="en-US" altLang="ko-KR" sz="1400" b="1" dirty="0" smtClean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b="1" dirty="0" smtClean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&lt;/</a:t>
            </a:r>
            <a:r>
              <a:rPr lang="en-US" altLang="ko-KR" sz="14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script&gt;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특기 사항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9319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173156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Folder </a:t>
            </a:r>
            <a:r>
              <a:rPr lang="ko-KR" altLang="en-US" b="1" dirty="0" smtClean="0">
                <a:latin typeface="+mn-ea"/>
              </a:rPr>
              <a:t>구조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특기 사항</a:t>
            </a:r>
            <a:endParaRPr lang="ko-KR" altLang="en-US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530066"/>
              </p:ext>
            </p:extLst>
          </p:nvPr>
        </p:nvGraphicFramePr>
        <p:xfrm>
          <a:off x="539552" y="1341098"/>
          <a:ext cx="3528392" cy="2951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132490"/>
                <a:gridCol w="1603814"/>
              </a:tblGrid>
              <a:tr h="421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java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admin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ysClr val="windowText" lastClr="000000"/>
                          </a:solidFill>
                        </a:rPr>
                        <a:t> ⓢ</a:t>
                      </a:r>
                      <a:r>
                        <a:rPr lang="ko-KR" altLang="en-US" sz="1800" b="0" baseline="0" dirty="0" smtClean="0">
                          <a:solidFill>
                            <a:sysClr val="windowText" lastClr="000000"/>
                          </a:solidFill>
                        </a:rPr>
                        <a:t>  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ⓐ   ⓣ</a:t>
                      </a:r>
                      <a:endParaRPr lang="ko-KR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171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function</a:t>
                      </a:r>
                      <a:endParaRPr lang="ko-KR" altLang="en-US" sz="1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171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invoice</a:t>
                      </a:r>
                      <a:endParaRPr lang="ko-KR" altLang="en-US" sz="1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 ⓢ   </a:t>
                      </a:r>
                      <a:r>
                        <a:rPr lang="ko-KR" altLang="en-US" dirty="0" smtClean="0"/>
                        <a:t>ⓐ   ⓣ</a:t>
                      </a:r>
                      <a:endParaRPr lang="ko-KR" altLang="en-US" sz="18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171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product</a:t>
                      </a:r>
                      <a:endParaRPr lang="ko-KR" altLang="en-US" sz="1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 ⓢ   </a:t>
                      </a:r>
                      <a:r>
                        <a:rPr lang="ko-KR" altLang="en-US" dirty="0" smtClean="0"/>
                        <a:t>ⓐ   ⓣ</a:t>
                      </a:r>
                      <a:endParaRPr lang="ko-KR" altLang="en-US" sz="18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171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supply</a:t>
                      </a:r>
                      <a:endParaRPr lang="ko-KR" altLang="en-US" sz="1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 ⓢ   </a:t>
                      </a:r>
                      <a:r>
                        <a:rPr lang="ko-KR" altLang="en-US" dirty="0" smtClean="0"/>
                        <a:t>ⓐ   ⓣ</a:t>
                      </a:r>
                      <a:endParaRPr lang="ko-KR" altLang="en-US" sz="18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171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user</a:t>
                      </a:r>
                      <a:endParaRPr lang="ko-KR" altLang="en-US" sz="1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 ⓢ   </a:t>
                      </a:r>
                      <a:r>
                        <a:rPr lang="ko-KR" altLang="en-US" dirty="0" smtClean="0"/>
                        <a:t>ⓐ   ⓣ</a:t>
                      </a:r>
                      <a:endParaRPr lang="ko-KR" altLang="en-US" sz="18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171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log4j.xml</a:t>
                      </a:r>
                      <a:endParaRPr lang="ko-KR" altLang="en-US" sz="1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273654"/>
              </p:ext>
            </p:extLst>
          </p:nvPr>
        </p:nvGraphicFramePr>
        <p:xfrm>
          <a:off x="4405984" y="874610"/>
          <a:ext cx="4176000" cy="5427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/>
                <a:gridCol w="1044000"/>
                <a:gridCol w="1044000"/>
                <a:gridCol w="1044000"/>
              </a:tblGrid>
              <a:tr h="319285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비고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Web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view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admin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viewer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mall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viewer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supply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viewer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transfer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viewer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catalog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viewer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login.jsp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register.jsp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css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common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error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img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js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META-INF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SCSS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vender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WEB-INF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web.xml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55776" y="4437112"/>
            <a:ext cx="13681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ⓢ</a:t>
            </a:r>
            <a:r>
              <a:rPr lang="en-US" altLang="ko-KR" dirty="0" smtClean="0"/>
              <a:t>: Servlet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ⓐ</a:t>
            </a:r>
            <a:r>
              <a:rPr lang="en-US" altLang="ko-KR" dirty="0" smtClean="0"/>
              <a:t>: DAO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ⓣ</a:t>
            </a:r>
            <a:r>
              <a:rPr lang="en-US" altLang="ko-KR" dirty="0" smtClean="0"/>
              <a:t>: DTO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처리 흐름</a:t>
            </a:r>
            <a:endParaRPr lang="ko-KR" altLang="en-US" b="1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788024" y="908720"/>
            <a:ext cx="72008" cy="54006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045610" y="873021"/>
            <a:ext cx="72008" cy="54006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접힌 도형 4"/>
          <p:cNvSpPr/>
          <p:nvPr/>
        </p:nvSpPr>
        <p:spPr>
          <a:xfrm>
            <a:off x="425214" y="1196752"/>
            <a:ext cx="732733" cy="720080"/>
          </a:xfrm>
          <a:prstGeom prst="foldedCorner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송장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15597" y="7037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관리자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08104" y="703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운송업체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49666" y="703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공급업체</a:t>
            </a:r>
            <a:endParaRPr lang="ko-KR" altLang="en-US" sz="1600" b="1" dirty="0"/>
          </a:p>
        </p:txBody>
      </p:sp>
      <p:sp>
        <p:nvSpPr>
          <p:cNvPr id="12" name="직사각형 11"/>
          <p:cNvSpPr/>
          <p:nvPr/>
        </p:nvSpPr>
        <p:spPr>
          <a:xfrm>
            <a:off x="2038857" y="1340768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송장 처리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1886126" y="2132856"/>
            <a:ext cx="1241565" cy="720080"/>
          </a:xfrm>
          <a:prstGeom prst="diamond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재고 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4" idx="3"/>
            <a:endCxn id="50" idx="1"/>
          </p:cNvCxnSpPr>
          <p:nvPr/>
        </p:nvCxnSpPr>
        <p:spPr>
          <a:xfrm>
            <a:off x="3127691" y="2492896"/>
            <a:ext cx="122828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3"/>
            <a:endCxn id="12" idx="1"/>
          </p:cNvCxnSpPr>
          <p:nvPr/>
        </p:nvCxnSpPr>
        <p:spPr>
          <a:xfrm>
            <a:off x="1157947" y="1556792"/>
            <a:ext cx="88091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2"/>
            <a:endCxn id="14" idx="0"/>
          </p:cNvCxnSpPr>
          <p:nvPr/>
        </p:nvCxnSpPr>
        <p:spPr>
          <a:xfrm>
            <a:off x="2506909" y="1772816"/>
            <a:ext cx="0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15723" y="218511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재고 부족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4355976" y="2893132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배송 요청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14" idx="2"/>
            <a:endCxn id="23" idx="1"/>
          </p:cNvCxnSpPr>
          <p:nvPr/>
        </p:nvCxnSpPr>
        <p:spPr>
          <a:xfrm rot="16200000" flipH="1">
            <a:off x="3303332" y="2056512"/>
            <a:ext cx="256220" cy="1849067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47973" y="2773557"/>
            <a:ext cx="138691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재고 부족 예상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6588224" y="2591465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구매 요청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355976" y="3509392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배송 요청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꺾인 연결선 31"/>
          <p:cNvCxnSpPr>
            <a:stCxn id="14" idx="1"/>
            <a:endCxn id="30" idx="1"/>
          </p:cNvCxnSpPr>
          <p:nvPr/>
        </p:nvCxnSpPr>
        <p:spPr>
          <a:xfrm rot="10800000" flipH="1" flipV="1">
            <a:off x="1886126" y="2492896"/>
            <a:ext cx="2469850" cy="1232520"/>
          </a:xfrm>
          <a:prstGeom prst="bentConnector3">
            <a:avLst>
              <a:gd name="adj1" fmla="val -925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78817" y="341943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재고 보</a:t>
            </a:r>
            <a:r>
              <a:rPr lang="ko-KR" altLang="en-US" sz="1400" dirty="0"/>
              <a:t>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909706" y="2591828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공급 실행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34" idx="0"/>
            <a:endCxn id="12" idx="3"/>
          </p:cNvCxnSpPr>
          <p:nvPr/>
        </p:nvCxnSpPr>
        <p:spPr>
          <a:xfrm rot="16200000" flipV="1">
            <a:off x="5158842" y="-627089"/>
            <a:ext cx="1035036" cy="5402797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4" idx="2"/>
            <a:endCxn id="49" idx="3"/>
          </p:cNvCxnSpPr>
          <p:nvPr/>
        </p:nvCxnSpPr>
        <p:spPr>
          <a:xfrm rot="5400000">
            <a:off x="6992397" y="3843839"/>
            <a:ext cx="2205325" cy="565398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045455" y="3509392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배송 실행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30" idx="3"/>
            <a:endCxn id="44" idx="1"/>
          </p:cNvCxnSpPr>
          <p:nvPr/>
        </p:nvCxnSpPr>
        <p:spPr>
          <a:xfrm>
            <a:off x="5292080" y="3725416"/>
            <a:ext cx="75337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3" idx="3"/>
            <a:endCxn id="44" idx="0"/>
          </p:cNvCxnSpPr>
          <p:nvPr/>
        </p:nvCxnSpPr>
        <p:spPr>
          <a:xfrm>
            <a:off x="5292080" y="3109156"/>
            <a:ext cx="1221427" cy="400236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444208" y="5013177"/>
            <a:ext cx="1368152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구매 확인 요청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꺾인 연결선 51"/>
          <p:cNvCxnSpPr>
            <a:stCxn id="44" idx="2"/>
            <a:endCxn id="13" idx="0"/>
          </p:cNvCxnSpPr>
          <p:nvPr/>
        </p:nvCxnSpPr>
        <p:spPr>
          <a:xfrm rot="5400000">
            <a:off x="5530170" y="3271303"/>
            <a:ext cx="313200" cy="16534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자기 디스크 52"/>
          <p:cNvSpPr/>
          <p:nvPr/>
        </p:nvSpPr>
        <p:spPr>
          <a:xfrm>
            <a:off x="364525" y="5085184"/>
            <a:ext cx="854109" cy="1008112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재고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038856" y="4154879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배송 확</a:t>
            </a:r>
            <a:r>
              <a:rPr lang="ko-KR" altLang="en-US" sz="14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038856" y="5013177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구매 확</a:t>
            </a:r>
            <a:r>
              <a:rPr lang="ko-KR" altLang="en-US" sz="1400" dirty="0">
                <a:solidFill>
                  <a:schemeClr val="tx1"/>
                </a:solidFill>
              </a:rPr>
              <a:t>정</a:t>
            </a:r>
          </a:p>
        </p:txBody>
      </p:sp>
      <p:cxnSp>
        <p:nvCxnSpPr>
          <p:cNvPr id="61" name="직선 화살표 연결선 60"/>
          <p:cNvCxnSpPr>
            <a:stCxn id="49" idx="1"/>
            <a:endCxn id="55" idx="3"/>
          </p:cNvCxnSpPr>
          <p:nvPr/>
        </p:nvCxnSpPr>
        <p:spPr>
          <a:xfrm flipH="1">
            <a:off x="2974960" y="5229201"/>
            <a:ext cx="346924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23528" y="4154879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재고 반영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>
            <a:stCxn id="62" idx="2"/>
            <a:endCxn id="53" idx="1"/>
          </p:cNvCxnSpPr>
          <p:nvPr/>
        </p:nvCxnSpPr>
        <p:spPr>
          <a:xfrm>
            <a:off x="791580" y="4586927"/>
            <a:ext cx="0" cy="4982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1"/>
            <a:endCxn id="62" idx="3"/>
          </p:cNvCxnSpPr>
          <p:nvPr/>
        </p:nvCxnSpPr>
        <p:spPr>
          <a:xfrm flipH="1">
            <a:off x="1259632" y="4370903"/>
            <a:ext cx="77922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55" idx="1"/>
            <a:endCxn id="62" idx="3"/>
          </p:cNvCxnSpPr>
          <p:nvPr/>
        </p:nvCxnSpPr>
        <p:spPr>
          <a:xfrm rot="10800000">
            <a:off x="1259632" y="4370903"/>
            <a:ext cx="779224" cy="85829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323527" y="3392996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송장 확정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>
            <a:stCxn id="62" idx="0"/>
            <a:endCxn id="69" idx="2"/>
          </p:cNvCxnSpPr>
          <p:nvPr/>
        </p:nvCxnSpPr>
        <p:spPr>
          <a:xfrm flipH="1" flipV="1">
            <a:off x="791579" y="3825044"/>
            <a:ext cx="1" cy="3298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1827581" y="5609525"/>
            <a:ext cx="1361720" cy="7920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확정 자료를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기반으로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정산 처리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101118" y="124901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우선 처리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4355976" y="2276872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배송 요청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다이아몬드 12"/>
          <p:cNvSpPr/>
          <p:nvPr/>
        </p:nvSpPr>
        <p:spPr>
          <a:xfrm>
            <a:off x="4248642" y="4254640"/>
            <a:ext cx="1222780" cy="61496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재고확인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9" name="꺾인 연결선 88"/>
          <p:cNvCxnSpPr>
            <a:stCxn id="23" idx="3"/>
            <a:endCxn id="27" idx="1"/>
          </p:cNvCxnSpPr>
          <p:nvPr/>
        </p:nvCxnSpPr>
        <p:spPr>
          <a:xfrm flipV="1">
            <a:off x="5292080" y="2807489"/>
            <a:ext cx="1296144" cy="3016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50" idx="3"/>
            <a:endCxn id="27" idx="1"/>
          </p:cNvCxnSpPr>
          <p:nvPr/>
        </p:nvCxnSpPr>
        <p:spPr>
          <a:xfrm>
            <a:off x="5292080" y="2492896"/>
            <a:ext cx="1296144" cy="3145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13" idx="3"/>
            <a:endCxn id="13" idx="2"/>
          </p:cNvCxnSpPr>
          <p:nvPr/>
        </p:nvCxnSpPr>
        <p:spPr>
          <a:xfrm flipH="1">
            <a:off x="4860032" y="4562124"/>
            <a:ext cx="611390" cy="307484"/>
          </a:xfrm>
          <a:prstGeom prst="bentConnector4">
            <a:avLst>
              <a:gd name="adj1" fmla="val -149111"/>
              <a:gd name="adj2" fmla="val 17434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107837" y="4777406"/>
            <a:ext cx="1262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구매확인요청 </a:t>
            </a:r>
            <a:endParaRPr lang="ko-KR" altLang="en-US" sz="1400" dirty="0"/>
          </a:p>
        </p:txBody>
      </p:sp>
      <p:cxnSp>
        <p:nvCxnSpPr>
          <p:cNvPr id="161" name="꺾인 연결선 160"/>
          <p:cNvCxnSpPr>
            <a:stCxn id="13" idx="1"/>
            <a:endCxn id="54" idx="3"/>
          </p:cNvCxnSpPr>
          <p:nvPr/>
        </p:nvCxnSpPr>
        <p:spPr>
          <a:xfrm rot="10800000">
            <a:off x="2974960" y="4370904"/>
            <a:ext cx="1273682" cy="1912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27" idx="3"/>
            <a:endCxn id="34" idx="1"/>
          </p:cNvCxnSpPr>
          <p:nvPr/>
        </p:nvCxnSpPr>
        <p:spPr>
          <a:xfrm>
            <a:off x="7524328" y="2807489"/>
            <a:ext cx="385378" cy="3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9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3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Action/Parameter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34663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err="1" smtClean="0">
                <a:latin typeface="+mn-ea"/>
              </a:rPr>
              <a:t>UserServlet</a:t>
            </a:r>
            <a:r>
              <a:rPr lang="en-US" altLang="ko-KR" b="1" dirty="0" smtClean="0">
                <a:latin typeface="+mn-ea"/>
              </a:rPr>
              <a:t> (</a:t>
            </a:r>
            <a:r>
              <a:rPr lang="ko-KR" altLang="en-US" b="1" dirty="0" smtClean="0">
                <a:latin typeface="+mn-ea"/>
              </a:rPr>
              <a:t>모든 사용자용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474151"/>
              </p:ext>
            </p:extLst>
          </p:nvPr>
        </p:nvGraphicFramePr>
        <p:xfrm>
          <a:off x="251521" y="1094639"/>
          <a:ext cx="8712970" cy="5720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996"/>
                <a:gridCol w="1615352"/>
                <a:gridCol w="1457266"/>
                <a:gridCol w="2313178"/>
                <a:gridCol w="2313178"/>
              </a:tblGrid>
              <a:tr h="591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항  목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사용자 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등록버튼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확인 버튼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로그인 버튼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로그아웃 버튼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0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Viewer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login.jsp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register.jsp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login.jsp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top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02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Action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register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login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intoMain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logout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Viewer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sym typeface="Wingdings" pitchFamily="2" charset="2"/>
                        </a:rPr>
                        <a:t>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sym typeface="Wingdings" pitchFamily="2" charset="2"/>
                        </a:rPr>
                        <a:t>Servlet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userType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userId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userName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userType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1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ysClr val="windowText" lastClr="000000"/>
                          </a:solidFill>
                        </a:rPr>
                        <a:t>처리후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화면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register.jsp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login.jsp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transMain.jsp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mallMain.jsp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supplyMain.jsp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adminMain.jsp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login.jsp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32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Servlet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sym typeface="Wingdings" pitchFamily="2" charset="2"/>
                        </a:rPr>
                        <a:t>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sym typeface="Wingdings" pitchFamily="2" charset="2"/>
                        </a:rPr>
                        <a:t>Viewer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userId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userName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userType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0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Session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userType</a:t>
                      </a:r>
                      <a:endParaRPr kumimoji="0" lang="ko-KR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3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Cookie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Blue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쿠키삭제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02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3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Action/Parameter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18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31537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err="1" smtClean="0">
                <a:latin typeface="+mn-ea"/>
              </a:rPr>
              <a:t>AdminServlet</a:t>
            </a:r>
            <a:r>
              <a:rPr lang="en-US" altLang="ko-KR" b="1" dirty="0" smtClean="0">
                <a:latin typeface="+mn-ea"/>
              </a:rPr>
              <a:t> (</a:t>
            </a:r>
            <a:r>
              <a:rPr lang="ko-KR" altLang="en-US" b="1" dirty="0" smtClean="0">
                <a:latin typeface="+mn-ea"/>
              </a:rPr>
              <a:t>관리자용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21530" y="836712"/>
            <a:ext cx="354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alertMsg.jsp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Attribute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로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message,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url</a:t>
            </a:r>
            <a:endParaRPr lang="ko-KR" altLang="en-US" sz="14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713885"/>
              </p:ext>
            </p:extLst>
          </p:nvPr>
        </p:nvGraphicFramePr>
        <p:xfrm>
          <a:off x="251520" y="1179304"/>
          <a:ext cx="8712968" cy="5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955"/>
                <a:gridCol w="1544019"/>
                <a:gridCol w="1544019"/>
                <a:gridCol w="1365607"/>
                <a:gridCol w="1584176"/>
                <a:gridCol w="1728192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항  목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기본 화면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재고현황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카테고리별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재고현황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판매내역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운송신청내역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adminMain.jsp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Side</a:t>
                      </a:r>
                      <a:r>
                        <a:rPr lang="en-US" altLang="ko-KR" sz="140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Nav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stockList.jsp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intoMain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productList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ProductList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salesMonthList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transPermissionList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Servlet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month</a:t>
                      </a:r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처리후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/>
                        <a:t>adminMain.jsp</a:t>
                      </a:r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/>
                        <a:t>stockList.jsp</a:t>
                      </a:r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stockList.jsp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/>
                        <a:t>monthlySell.jsp</a:t>
                      </a:r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/>
                        <a:t>permissionTrans.jsp</a:t>
                      </a:r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226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thisTotalSales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lastYearTotalSales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thisYearTotalSales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totalInvoice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shopTotalSales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supplyTotalSales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transTotalSales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totalSupply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productList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curDate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productList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curDate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selctMonth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productTotalSales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invoiceTotalSales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 ,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 ,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생성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EzenFS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쿠키 생성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2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3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Action/Parameter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19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31537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err="1" smtClean="0">
                <a:latin typeface="+mn-ea"/>
              </a:rPr>
              <a:t>AdminServlet</a:t>
            </a:r>
            <a:r>
              <a:rPr lang="en-US" altLang="ko-KR" b="1" dirty="0" smtClean="0">
                <a:latin typeface="+mn-ea"/>
              </a:rPr>
              <a:t> (</a:t>
            </a:r>
            <a:r>
              <a:rPr lang="ko-KR" altLang="en-US" b="1" dirty="0" smtClean="0">
                <a:latin typeface="+mn-ea"/>
              </a:rPr>
              <a:t>관리자용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21530" y="836712"/>
            <a:ext cx="354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alertMsg.jsp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Attribute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로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message,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url</a:t>
            </a:r>
            <a:endParaRPr lang="ko-KR" altLang="en-US" sz="14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06630"/>
              </p:ext>
            </p:extLst>
          </p:nvPr>
        </p:nvGraphicFramePr>
        <p:xfrm>
          <a:off x="251520" y="1179304"/>
          <a:ext cx="8712968" cy="5274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494"/>
                <a:gridCol w="2445158"/>
                <a:gridCol w="2445158"/>
                <a:gridCol w="2445158"/>
              </a:tblGrid>
              <a:tr h="46610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항  목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월별 운송내역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발주 신청내역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월별 발주내역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10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Side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Nav</a:t>
                      </a:r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Side </a:t>
                      </a: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Nav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Side </a:t>
                      </a: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Nav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1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/>
                        <a:t>transMonthList</a:t>
                      </a:r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supplyPermissionList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supplyMonthList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944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Servlet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12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처리후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/>
                        <a:t>monthlyTrans.jsp</a:t>
                      </a:r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/>
                        <a:t>permissionSupply.jsp</a:t>
                      </a:r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/>
                        <a:t>monthlySupply.jsp</a:t>
                      </a:r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944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/>
                        <a:t>selectMonth</a:t>
                      </a:r>
                      <a:endParaRPr lang="en-US" altLang="ko-KR" sz="1400" dirty="0" smtClean="0"/>
                    </a:p>
                    <a:p>
                      <a:pPr algn="ctr"/>
                      <a:r>
                        <a:rPr lang="en-US" altLang="ko-KR" sz="1400" dirty="0" err="1" smtClean="0"/>
                        <a:t>invoiceList</a:t>
                      </a:r>
                      <a:endParaRPr lang="en-US" altLang="ko-KR" sz="1400" dirty="0" smtClean="0"/>
                    </a:p>
                    <a:p>
                      <a:pPr algn="ctr"/>
                      <a:r>
                        <a:rPr lang="en-US" altLang="ko-KR" sz="1400" dirty="0" err="1" smtClean="0"/>
                        <a:t>invoiceTotalSales</a:t>
                      </a:r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selectMonth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supplyList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supplyTotalSales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selectMonth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supplyList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supplyTotalSales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944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 ,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 ,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생성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10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EzenFS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쿠키 생성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22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11056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0" y="212274"/>
            <a:ext cx="8676456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자바기반</a:t>
            </a: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내용 </a:t>
            </a: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창고시스템</a:t>
            </a: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2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21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3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Action/Parameter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431932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err="1" smtClean="0">
                <a:latin typeface="+mn-ea"/>
              </a:rPr>
              <a:t>TransferServlet</a:t>
            </a:r>
            <a:r>
              <a:rPr lang="en-US" altLang="ko-KR" b="1" dirty="0" smtClean="0">
                <a:latin typeface="+mn-ea"/>
              </a:rPr>
              <a:t> (</a:t>
            </a:r>
            <a:r>
              <a:rPr lang="ko-KR" altLang="en-US" b="1" dirty="0" smtClean="0">
                <a:latin typeface="+mn-ea"/>
              </a:rPr>
              <a:t>물류회사 담당자용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180105"/>
              </p:ext>
            </p:extLst>
          </p:nvPr>
        </p:nvGraphicFramePr>
        <p:xfrm>
          <a:off x="251520" y="1179305"/>
          <a:ext cx="8712967" cy="531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868"/>
                <a:gridCol w="2474531"/>
                <a:gridCol w="1800200"/>
                <a:gridCol w="1656184"/>
                <a:gridCol w="1656184"/>
              </a:tblGrid>
              <a:tr h="48717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항  목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메인페이지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일별 운송내역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일별운송내역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출고버튼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일별운송내역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날짜검색버튼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73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transMain.jsp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nav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Nav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invoiceDayList.jsp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InvoiceDetailList.jsp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71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intoMain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tranceInvoiceListDay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forwarding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transSearchDayList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13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Servlet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580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처리후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transMain.jsp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invoiceDayList.jsp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invoiceDayList.jsp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transSearch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DayList.jsp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592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monthTotalSales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lastYearTotalSales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thisYearTotalSales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monthListCount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thisTatalSalesList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lastTotalSalesList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invoiceLists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selectDate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invoiceLists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152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 ,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 ,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생성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78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EzenFS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쿠키 생성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21530" y="836712"/>
            <a:ext cx="354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alertMsg.jsp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Attribute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로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message,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url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3155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3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Action/Parameter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431932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err="1" smtClean="0">
                <a:latin typeface="+mn-ea"/>
              </a:rPr>
              <a:t>TransferServlet</a:t>
            </a:r>
            <a:r>
              <a:rPr lang="en-US" altLang="ko-KR" b="1" dirty="0" smtClean="0">
                <a:latin typeface="+mn-ea"/>
              </a:rPr>
              <a:t> (</a:t>
            </a:r>
            <a:r>
              <a:rPr lang="ko-KR" altLang="en-US" b="1" dirty="0" smtClean="0">
                <a:latin typeface="+mn-ea"/>
              </a:rPr>
              <a:t>물류회사 담당자용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178334"/>
              </p:ext>
            </p:extLst>
          </p:nvPr>
        </p:nvGraphicFramePr>
        <p:xfrm>
          <a:off x="179512" y="1179305"/>
          <a:ext cx="8712968" cy="5136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868"/>
                <a:gridCol w="1896775"/>
                <a:gridCol w="1896775"/>
                <a:gridCol w="1896775"/>
                <a:gridCol w="1896775"/>
              </a:tblGrid>
              <a:tr h="48717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항  목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일별운송내역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상세보기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월별 운송내역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월별운송내역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날짜검색버튼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월별 운송내역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상세보기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717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invoiceDayList.jsp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Nav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transSearchMonthList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invoiceMonthList.jsp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71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detailList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transInvoiceListMonth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transSearchDayList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transSearchMonthList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466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Servlet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580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처리후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invoiceDetailList.jsp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invoiceMonthList.jsp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invoiceMonthList.jsp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invoiceMonthList.jsp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466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invoiceTotalPrice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</a:p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orderLists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invoiceLists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selectDate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invoiceLists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month</a:t>
                      </a:r>
                    </a:p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iDtoLists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2133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 ,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,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생성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78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EzenFS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쿠키 생성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21530" y="836712"/>
            <a:ext cx="354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alertMsg.jsp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Attribute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로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message,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url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159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3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Action/Parameter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433997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err="1" smtClean="0">
                <a:latin typeface="+mn-ea"/>
              </a:rPr>
              <a:t>SupplierServlet</a:t>
            </a:r>
            <a:r>
              <a:rPr lang="en-US" altLang="ko-KR" b="1" dirty="0" smtClean="0">
                <a:latin typeface="+mn-ea"/>
              </a:rPr>
              <a:t> (</a:t>
            </a:r>
            <a:r>
              <a:rPr lang="ko-KR" altLang="en-US" b="1" dirty="0" smtClean="0">
                <a:latin typeface="+mn-ea"/>
              </a:rPr>
              <a:t>공급회사 담당자용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21530" y="836712"/>
            <a:ext cx="354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alertMsg.jsp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Attribute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로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message,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url</a:t>
            </a:r>
            <a:endParaRPr lang="ko-KR" altLang="en-US" sz="14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77931"/>
              </p:ext>
            </p:extLst>
          </p:nvPr>
        </p:nvGraphicFramePr>
        <p:xfrm>
          <a:off x="251520" y="1179304"/>
          <a:ext cx="8712968" cy="5282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816"/>
                <a:gridCol w="1891788"/>
                <a:gridCol w="1891788"/>
                <a:gridCol w="1891788"/>
                <a:gridCol w="1891788"/>
              </a:tblGrid>
              <a:tr h="5807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항  목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메인페이지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수주내역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수주내역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납품버튼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납품내역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61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supplierMain.jsp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Side</a:t>
                      </a:r>
                      <a:r>
                        <a:rPr lang="en-US" altLang="ko-KR" sz="140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nav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Side</a:t>
                      </a:r>
                      <a:r>
                        <a:rPr lang="en-US" altLang="ko-KR" sz="140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Nav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/>
                        <a:t>sBeforeSupply.jsp</a:t>
                      </a:r>
                      <a:endParaRPr lang="en-US" altLang="ko-KR" sz="1400" dirty="0" smtClean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Side</a:t>
                      </a:r>
                      <a:r>
                        <a:rPr lang="en-US" altLang="ko-KR" sz="140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Nav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6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intoMain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supplyBeforeList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Complete</a:t>
                      </a:r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supplyAfterList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Servlet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/>
                        <a:t>userId</a:t>
                      </a:r>
                      <a:endParaRPr lang="en-US" altLang="ko-KR" sz="1400" dirty="0" smtClean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69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처리후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supplierMain.jsp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sBeforeSupply.jsp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/>
                        <a:t>sBeforeSupply.jsp</a:t>
                      </a:r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supplyAfterList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30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curYearTotalSales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lastYearTotalSales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curMonthTotalSales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monthListCount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thisTotalSalesList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lastTtotalSalesList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supplyTotalPrice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supplyList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supplyTotalPrice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supplyList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selectMonth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959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 ,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 ,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생성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61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EzenFS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쿠키 생성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44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3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Action/Parameter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433997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err="1" smtClean="0">
                <a:latin typeface="+mn-ea"/>
              </a:rPr>
              <a:t>SupplierServlet</a:t>
            </a:r>
            <a:r>
              <a:rPr lang="en-US" altLang="ko-KR" b="1" dirty="0" smtClean="0">
                <a:latin typeface="+mn-ea"/>
              </a:rPr>
              <a:t> (</a:t>
            </a:r>
            <a:r>
              <a:rPr lang="ko-KR" altLang="en-US" b="1" dirty="0" smtClean="0">
                <a:latin typeface="+mn-ea"/>
              </a:rPr>
              <a:t>공급회사 담당자용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21530" y="836712"/>
            <a:ext cx="354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alertMsg.jsp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Attribute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로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message,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url</a:t>
            </a:r>
            <a:endParaRPr lang="ko-KR" altLang="en-US" sz="14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252755"/>
              </p:ext>
            </p:extLst>
          </p:nvPr>
        </p:nvGraphicFramePr>
        <p:xfrm>
          <a:off x="251520" y="1179304"/>
          <a:ext cx="8712968" cy="4540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816"/>
                <a:gridCol w="1891788"/>
                <a:gridCol w="1891788"/>
                <a:gridCol w="1891788"/>
                <a:gridCol w="1891788"/>
              </a:tblGrid>
              <a:tr h="5807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항  목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납품내역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날짜검색버튼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61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sAfterSupply.jsp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dirty="0" smtClean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6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supplyAfterListSearch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Servlet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dirty="0" smtClean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69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처리후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sAfterSupply.jsp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30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supplyTotalPrice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selectMonth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supplyList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959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 ,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 ,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생성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61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EzenFS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쿠키 생성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61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3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Action/Parameter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3825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err="1" smtClean="0">
                <a:latin typeface="+mn-ea"/>
              </a:rPr>
              <a:t>ShopingMall</a:t>
            </a:r>
            <a:r>
              <a:rPr lang="en-US" altLang="ko-KR" b="1" dirty="0" smtClean="0">
                <a:latin typeface="+mn-ea"/>
              </a:rPr>
              <a:t> (</a:t>
            </a:r>
            <a:r>
              <a:rPr lang="ko-KR" altLang="en-US" b="1" dirty="0" smtClean="0">
                <a:latin typeface="+mn-ea"/>
              </a:rPr>
              <a:t>쇼핑몰 담당자용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21530" y="836712"/>
            <a:ext cx="354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alertMsg.jsp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Attribute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로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message,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url</a:t>
            </a:r>
            <a:endParaRPr lang="ko-KR" altLang="en-US" sz="14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186790"/>
              </p:ext>
            </p:extLst>
          </p:nvPr>
        </p:nvGraphicFramePr>
        <p:xfrm>
          <a:off x="251520" y="1179304"/>
          <a:ext cx="8712968" cy="5226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816"/>
                <a:gridCol w="1891788"/>
                <a:gridCol w="1891788"/>
                <a:gridCol w="1891788"/>
                <a:gridCol w="1891788"/>
              </a:tblGrid>
              <a:tr h="5807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항  목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메인페이지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일별 송장내역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일별 송장</a:t>
                      </a:r>
                      <a:r>
                        <a:rPr lang="en-US" altLang="ko-KR" sz="140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내역</a:t>
                      </a:r>
                      <a:endParaRPr lang="en-US" altLang="ko-KR" sz="140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상세보기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월별 송장내역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680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mallMain.jsp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Side </a:t>
                      </a: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Nav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Side </a:t>
                      </a: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Nav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/>
                        <a:t>invoiceDayList.jsp</a:t>
                      </a:r>
                      <a:endParaRPr lang="en-US" altLang="ko-KR" sz="1400" dirty="0" smtClean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Side Nave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7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intoMain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mallInvoiceListDay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/>
                        <a:t>detailList</a:t>
                      </a:r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dirty="0" err="1" smtClean="0"/>
                        <a:t>mallInvoiceListMonth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Servlet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/>
                        <a:t>iCode</a:t>
                      </a:r>
                      <a:endParaRPr lang="en-US" altLang="ko-KR" sz="1400" dirty="0" smtClean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69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처리후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mallMain.jsp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invoiceDayList.jsp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/>
                        <a:t>invoiceDetailList.jsp</a:t>
                      </a:r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invoiceMonthList.jsp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8256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monthTotalSales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lastYearTotalSales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thisYearTotalSales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monthListCount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thisTotalSalesList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lastTotalSalesList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invoiceLists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/>
                        <a:t>invoiceTotalPrice</a:t>
                      </a:r>
                      <a:endParaRPr lang="en-US" altLang="ko-KR" sz="1400" dirty="0" smtClean="0"/>
                    </a:p>
                    <a:p>
                      <a:pPr algn="ctr"/>
                      <a:r>
                        <a:rPr lang="en-US" altLang="ko-KR" sz="1400" dirty="0" smtClean="0"/>
                        <a:t>invoice</a:t>
                      </a:r>
                    </a:p>
                    <a:p>
                      <a:pPr algn="ctr"/>
                      <a:r>
                        <a:rPr lang="en-US" altLang="ko-KR" sz="1400" dirty="0" err="1" smtClean="0"/>
                        <a:t>orderLists</a:t>
                      </a:r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invoiceLists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959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 ,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 ,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생성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61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EzenFS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쿠키 생성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67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Class Diagram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19639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전체 프로그램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07604" y="1471191"/>
            <a:ext cx="2880320" cy="2232248"/>
            <a:chOff x="971600" y="1556792"/>
            <a:chExt cx="2880320" cy="2232248"/>
          </a:xfrm>
        </p:grpSpPr>
        <p:sp>
          <p:nvSpPr>
            <p:cNvPr id="19" name="직사각형 18"/>
            <p:cNvSpPr/>
            <p:nvPr/>
          </p:nvSpPr>
          <p:spPr>
            <a:xfrm>
              <a:off x="971600" y="1556792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user</a:t>
              </a:r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71600" y="1844824"/>
              <a:ext cx="2880320" cy="1944216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187624" y="2162741"/>
              <a:ext cx="1152128" cy="584448"/>
              <a:chOff x="5508104" y="1824405"/>
              <a:chExt cx="1274300" cy="584448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5508104" y="1824405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UserProc</a:t>
                </a:r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508104" y="2120821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508104" y="2264837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2474364" y="2162741"/>
              <a:ext cx="1152128" cy="584448"/>
              <a:chOff x="5508104" y="1824405"/>
              <a:chExt cx="1274300" cy="584448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5508104" y="1824405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UserDAO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508104" y="2120821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5508104" y="2264837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187624" y="2996952"/>
              <a:ext cx="1152128" cy="584448"/>
              <a:chOff x="5508104" y="1824405"/>
              <a:chExt cx="1274300" cy="584448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5508104" y="1824405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UserDTO</a:t>
                </a:r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508104" y="2120821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508104" y="2264837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971600" y="3991812"/>
            <a:ext cx="2952328" cy="2304256"/>
            <a:chOff x="971600" y="3991812"/>
            <a:chExt cx="2952328" cy="2304256"/>
          </a:xfrm>
        </p:grpSpPr>
        <p:sp>
          <p:nvSpPr>
            <p:cNvPr id="45" name="직사각형 44"/>
            <p:cNvSpPr/>
            <p:nvPr/>
          </p:nvSpPr>
          <p:spPr>
            <a:xfrm>
              <a:off x="971600" y="3991812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admin</a:t>
              </a:r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71600" y="4279844"/>
              <a:ext cx="2952328" cy="2016224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231699" y="4597761"/>
              <a:ext cx="1152128" cy="584448"/>
              <a:chOff x="5508104" y="1824405"/>
              <a:chExt cx="1274300" cy="584448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5508104" y="1824405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adminProc</a:t>
                </a:r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508104" y="2120821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508104" y="2264837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518439" y="4601480"/>
              <a:ext cx="1152128" cy="584448"/>
              <a:chOff x="5508104" y="1824405"/>
              <a:chExt cx="1274300" cy="584448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5508104" y="1824405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adminDAO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508104" y="2120821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508104" y="2264837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231699" y="5435691"/>
              <a:ext cx="1152128" cy="584448"/>
              <a:chOff x="5508104" y="1824405"/>
              <a:chExt cx="1274300" cy="584448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5508104" y="1824405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adminDTO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508104" y="2120821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5508104" y="2264837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4932040" y="1437890"/>
            <a:ext cx="2952328" cy="2304256"/>
            <a:chOff x="5359774" y="1556792"/>
            <a:chExt cx="2952328" cy="2304256"/>
          </a:xfrm>
        </p:grpSpPr>
        <p:sp>
          <p:nvSpPr>
            <p:cNvPr id="70" name="직사각형 69"/>
            <p:cNvSpPr/>
            <p:nvPr/>
          </p:nvSpPr>
          <p:spPr>
            <a:xfrm>
              <a:off x="5359774" y="1556792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Transfer</a:t>
              </a:r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359774" y="1844824"/>
              <a:ext cx="2952328" cy="2016224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5619873" y="2162741"/>
              <a:ext cx="1152128" cy="584448"/>
              <a:chOff x="5508104" y="1824405"/>
              <a:chExt cx="1274300" cy="584448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5508104" y="1824405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DeliveryProc</a:t>
                </a:r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5508104" y="2120821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5508104" y="2264837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6906613" y="2166460"/>
              <a:ext cx="1152128" cy="584448"/>
              <a:chOff x="5508104" y="1824405"/>
              <a:chExt cx="1274300" cy="584448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508104" y="1824405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DeliveryDAO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5508104" y="2120821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5508104" y="2264837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619873" y="2996952"/>
              <a:ext cx="1152128" cy="584448"/>
              <a:chOff x="5508104" y="1824405"/>
              <a:chExt cx="1274300" cy="584448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5508104" y="1824405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HandleDelivery</a:t>
                </a:r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508104" y="2120821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508104" y="2264837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6906613" y="3000671"/>
              <a:ext cx="1152128" cy="584448"/>
              <a:chOff x="5508104" y="1824405"/>
              <a:chExt cx="1274300" cy="584448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5508104" y="1824405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DeliveryDTO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5508104" y="2120821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5508104" y="2264837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4937930" y="4033800"/>
            <a:ext cx="2952328" cy="2304256"/>
            <a:chOff x="971600" y="4149080"/>
            <a:chExt cx="2952328" cy="2304256"/>
          </a:xfrm>
        </p:grpSpPr>
        <p:sp>
          <p:nvSpPr>
            <p:cNvPr id="93" name="직사각형 92"/>
            <p:cNvSpPr/>
            <p:nvPr/>
          </p:nvSpPr>
          <p:spPr>
            <a:xfrm>
              <a:off x="971600" y="4149080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supply</a:t>
              </a:r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971600" y="4437112"/>
              <a:ext cx="2952328" cy="2016224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1231699" y="4755029"/>
              <a:ext cx="1152128" cy="584448"/>
              <a:chOff x="5508104" y="1824405"/>
              <a:chExt cx="1274300" cy="584448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5508104" y="1824405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1100" dirty="0" err="1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SupplyDTO</a:t>
                </a:r>
                <a:endParaRPr lang="ko-KR" altLang="en-US" sz="11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5508104" y="2120821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5508104" y="2264837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2518439" y="4758748"/>
              <a:ext cx="1152128" cy="584448"/>
              <a:chOff x="5508104" y="1824405"/>
              <a:chExt cx="1274300" cy="584448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5508104" y="1824405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SupplyDAO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5508104" y="2120821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5508104" y="2264837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1231699" y="5589240"/>
              <a:ext cx="1152128" cy="584448"/>
              <a:chOff x="5508104" y="1824405"/>
              <a:chExt cx="1274300" cy="584448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5508104" y="1824405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SupplyProc</a:t>
                </a:r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5508104" y="2120821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508104" y="2264837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58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Class Diagram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26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19639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전체 프로그램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88295" y="1277845"/>
            <a:ext cx="4104456" cy="2304256"/>
            <a:chOff x="971600" y="1556792"/>
            <a:chExt cx="4104456" cy="2304256"/>
          </a:xfrm>
        </p:grpSpPr>
        <p:sp>
          <p:nvSpPr>
            <p:cNvPr id="19" name="직사각형 18"/>
            <p:cNvSpPr/>
            <p:nvPr/>
          </p:nvSpPr>
          <p:spPr>
            <a:xfrm>
              <a:off x="971600" y="1556792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closing</a:t>
              </a:r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71600" y="1844824"/>
              <a:ext cx="4104456" cy="2016224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187624" y="2162741"/>
              <a:ext cx="1152128" cy="584448"/>
              <a:chOff x="5508104" y="1824405"/>
              <a:chExt cx="1274300" cy="584448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5508104" y="1824405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ClosingDAO</a:t>
                </a:r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508104" y="2120821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508104" y="2264837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2474364" y="2162741"/>
              <a:ext cx="1152128" cy="584448"/>
              <a:chOff x="5508104" y="1824405"/>
              <a:chExt cx="1274300" cy="584448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5508104" y="1824405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HandleClosing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508104" y="2120821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5508104" y="2264837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187624" y="2996952"/>
              <a:ext cx="1152128" cy="584448"/>
              <a:chOff x="5508104" y="1824405"/>
              <a:chExt cx="1274300" cy="584448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5508104" y="1824405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ClosingDTO</a:t>
                </a:r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508104" y="2120821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508104" y="2264837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2474364" y="2996952"/>
              <a:ext cx="1152128" cy="584448"/>
              <a:chOff x="5508104" y="1824405"/>
              <a:chExt cx="1274300" cy="584448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5508104" y="1824405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RecordDTO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5508104" y="2120821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508104" y="2264837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3735837" y="2996952"/>
              <a:ext cx="1152128" cy="584448"/>
              <a:chOff x="5508104" y="1824405"/>
              <a:chExt cx="1274300" cy="584448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508104" y="1824405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SalesDTO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508104" y="2120821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508104" y="2264837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988295" y="3874507"/>
            <a:ext cx="4452089" cy="2347237"/>
            <a:chOff x="863860" y="1225779"/>
            <a:chExt cx="4452089" cy="2347237"/>
          </a:xfrm>
        </p:grpSpPr>
        <p:sp>
          <p:nvSpPr>
            <p:cNvPr id="70" name="직사각형 69"/>
            <p:cNvSpPr/>
            <p:nvPr/>
          </p:nvSpPr>
          <p:spPr>
            <a:xfrm>
              <a:off x="863860" y="1225779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invoice</a:t>
              </a:r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63860" y="1502682"/>
              <a:ext cx="4452089" cy="2070334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3931497" y="1820126"/>
              <a:ext cx="1152128" cy="584448"/>
              <a:chOff x="5508104" y="1824405"/>
              <a:chExt cx="1274300" cy="584448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5508104" y="1824405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MallProc</a:t>
                </a:r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5508104" y="2120821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5508104" y="2264837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2578007" y="1824318"/>
              <a:ext cx="1152128" cy="584448"/>
              <a:chOff x="5508104" y="1824405"/>
              <a:chExt cx="1274300" cy="584448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508104" y="1824405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InvoiceDAO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5508104" y="2120821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5508104" y="2264837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2578007" y="2654810"/>
              <a:ext cx="1152128" cy="584448"/>
              <a:chOff x="5508104" y="1824405"/>
              <a:chExt cx="1274300" cy="584448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5508104" y="1824405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InvoiceDTO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508104" y="2120821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508104" y="2264837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3931497" y="2641467"/>
              <a:ext cx="1152128" cy="584448"/>
              <a:chOff x="5508104" y="1824405"/>
              <a:chExt cx="1274300" cy="584448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5508104" y="1824405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TransProc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5508104" y="2120821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5508104" y="2264837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1148514" y="1828510"/>
              <a:ext cx="1152128" cy="584448"/>
              <a:chOff x="5508104" y="1824405"/>
              <a:chExt cx="1274300" cy="584448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5508104" y="1824405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OrderDAO</a:t>
                </a:r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5508104" y="2120821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5508104" y="2264837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1165780" y="2663897"/>
              <a:ext cx="1152128" cy="584448"/>
              <a:chOff x="5508104" y="1824405"/>
              <a:chExt cx="1274300" cy="584448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5508104" y="1824405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OrderDTO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5508104" y="2120821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5508104" y="2264837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8" name="그룹 87"/>
          <p:cNvGrpSpPr/>
          <p:nvPr/>
        </p:nvGrpSpPr>
        <p:grpSpPr>
          <a:xfrm>
            <a:off x="6228184" y="2901811"/>
            <a:ext cx="2016225" cy="1572073"/>
            <a:chOff x="4932040" y="4300331"/>
            <a:chExt cx="2016225" cy="1572073"/>
          </a:xfrm>
        </p:grpSpPr>
        <p:sp>
          <p:nvSpPr>
            <p:cNvPr id="89" name="직사각형 88"/>
            <p:cNvSpPr/>
            <p:nvPr/>
          </p:nvSpPr>
          <p:spPr>
            <a:xfrm>
              <a:off x="4932040" y="4300331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function</a:t>
              </a:r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932041" y="4588363"/>
              <a:ext cx="2016224" cy="1284041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5192138" y="4906280"/>
              <a:ext cx="1540101" cy="584448"/>
              <a:chOff x="5508104" y="1824405"/>
              <a:chExt cx="1274300" cy="584448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5508104" y="1824405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CustomerFuction</a:t>
                </a:r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5508104" y="2120821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5508104" y="2264837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71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0" y="-14188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0" y="212274"/>
            <a:ext cx="8676456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내용 </a:t>
            </a: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창고시스템</a:t>
            </a: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554" y="1268760"/>
            <a:ext cx="8034515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i="1" dirty="0" smtClean="0">
                <a:latin typeface="+mn-ea"/>
              </a:rPr>
              <a:t>귀하는 귀하 소유의 창고를 이용하여 </a:t>
            </a:r>
            <a:r>
              <a:rPr lang="ko-KR" altLang="en-US" sz="1400" i="1" dirty="0" err="1" smtClean="0">
                <a:latin typeface="+mn-ea"/>
              </a:rPr>
              <a:t>풀필먼트</a:t>
            </a:r>
            <a:r>
              <a:rPr lang="ko-KR" altLang="en-US" sz="1400" i="1" dirty="0" smtClean="0">
                <a:latin typeface="+mn-ea"/>
              </a:rPr>
              <a:t> 서비스</a:t>
            </a:r>
            <a:r>
              <a:rPr lang="en-US" altLang="ko-KR" sz="1400" i="1" dirty="0" smtClean="0">
                <a:latin typeface="+mn-ea"/>
              </a:rPr>
              <a:t>(Fulfillment Service)</a:t>
            </a:r>
            <a:r>
              <a:rPr lang="ko-KR" altLang="en-US" sz="1400" i="1" dirty="0" smtClean="0">
                <a:latin typeface="+mn-ea"/>
              </a:rPr>
              <a:t>를 하고자 한다</a:t>
            </a:r>
            <a:r>
              <a:rPr lang="en-US" altLang="ko-KR" sz="1400" i="1" dirty="0" smtClean="0">
                <a:latin typeface="+mn-ea"/>
              </a:rPr>
              <a:t>. </a:t>
            </a:r>
            <a:endParaRPr lang="en-US" altLang="ko-KR" sz="1400" i="1" dirty="0">
              <a:latin typeface="+mn-ea"/>
            </a:endParaRP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i="1" dirty="0" smtClean="0">
                <a:latin typeface="+mn-ea"/>
              </a:rPr>
              <a:t>귀하는 </a:t>
            </a:r>
            <a:r>
              <a:rPr lang="en-US" altLang="ko-KR" sz="1400" i="1" dirty="0" smtClean="0">
                <a:latin typeface="+mn-ea"/>
              </a:rPr>
              <a:t>3</a:t>
            </a:r>
            <a:r>
              <a:rPr lang="ko-KR" altLang="en-US" sz="1400" i="1" dirty="0" smtClean="0">
                <a:latin typeface="+mn-ea"/>
              </a:rPr>
              <a:t>개 이상의 쇼핑몰</a:t>
            </a:r>
            <a:r>
              <a:rPr lang="en-US" altLang="ko-KR" sz="1400" i="1" dirty="0" smtClean="0">
                <a:latin typeface="+mn-ea"/>
              </a:rPr>
              <a:t>, 4</a:t>
            </a:r>
            <a:r>
              <a:rPr lang="ko-KR" altLang="en-US" sz="1400" i="1" dirty="0" smtClean="0">
                <a:latin typeface="+mn-ea"/>
              </a:rPr>
              <a:t>개의 운송회사</a:t>
            </a:r>
            <a:r>
              <a:rPr lang="en-US" altLang="ko-KR" sz="1400" i="1" dirty="0" smtClean="0">
                <a:latin typeface="+mn-ea"/>
              </a:rPr>
              <a:t>(</a:t>
            </a:r>
            <a:r>
              <a:rPr lang="ko-KR" altLang="en-US" sz="1400" i="1" dirty="0" smtClean="0">
                <a:latin typeface="+mn-ea"/>
              </a:rPr>
              <a:t>경기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중부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영남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서부물류</a:t>
            </a:r>
            <a:r>
              <a:rPr lang="en-US" altLang="ko-KR" sz="1400" i="1" dirty="0" smtClean="0">
                <a:latin typeface="+mn-ea"/>
              </a:rPr>
              <a:t>) </a:t>
            </a:r>
            <a:r>
              <a:rPr lang="ko-KR" altLang="en-US" sz="1400" i="1" dirty="0" smtClean="0">
                <a:latin typeface="+mn-ea"/>
              </a:rPr>
              <a:t>및 </a:t>
            </a:r>
            <a:r>
              <a:rPr lang="en-US" altLang="ko-KR" sz="1400" i="1" dirty="0" smtClean="0">
                <a:latin typeface="+mn-ea"/>
              </a:rPr>
              <a:t>5</a:t>
            </a:r>
            <a:r>
              <a:rPr lang="ko-KR" altLang="en-US" sz="1400" i="1" dirty="0" smtClean="0">
                <a:latin typeface="+mn-ea"/>
              </a:rPr>
              <a:t>개 이상의     구매처와 거래하고 있다</a:t>
            </a:r>
            <a:r>
              <a:rPr lang="en-US" altLang="ko-KR" sz="1400" i="1" dirty="0" smtClean="0">
                <a:latin typeface="+mn-ea"/>
              </a:rPr>
              <a:t>. 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i="1" dirty="0" smtClean="0">
                <a:latin typeface="+mn-ea"/>
              </a:rPr>
              <a:t>쇼핑몰로부터는 송장을 </a:t>
            </a:r>
            <a:r>
              <a:rPr lang="en-US" altLang="ko-KR" sz="1400" i="1" dirty="0" smtClean="0">
                <a:latin typeface="+mn-ea"/>
              </a:rPr>
              <a:t>CSV </a:t>
            </a:r>
            <a:r>
              <a:rPr lang="ko-KR" altLang="en-US" sz="1400" i="1" dirty="0" smtClean="0">
                <a:latin typeface="+mn-ea"/>
              </a:rPr>
              <a:t>형태로 받아서 처리한다</a:t>
            </a:r>
            <a:r>
              <a:rPr lang="en-US" altLang="ko-KR" sz="1400" i="1" dirty="0" smtClean="0">
                <a:latin typeface="+mn-ea"/>
              </a:rPr>
              <a:t>. </a:t>
            </a:r>
            <a:r>
              <a:rPr lang="ko-KR" altLang="en-US" sz="1400" i="1" dirty="0" smtClean="0">
                <a:latin typeface="+mn-ea"/>
              </a:rPr>
              <a:t>송장에는 받는 사람의 이름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전화번호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주소와 배달할 품목의 제품코드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제품명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수량이 들어가 있다</a:t>
            </a:r>
            <a:r>
              <a:rPr lang="en-US" altLang="ko-KR" sz="1400" i="1" dirty="0" smtClean="0">
                <a:latin typeface="+mn-ea"/>
              </a:rPr>
              <a:t>.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i="1" dirty="0" smtClean="0">
                <a:latin typeface="+mn-ea"/>
              </a:rPr>
              <a:t>전일 오후 </a:t>
            </a:r>
            <a:r>
              <a:rPr lang="en-US" altLang="ko-KR" sz="1400" i="1" dirty="0" smtClean="0">
                <a:latin typeface="+mn-ea"/>
              </a:rPr>
              <a:t>6</a:t>
            </a:r>
            <a:r>
              <a:rPr lang="ko-KR" altLang="en-US" sz="1400" i="1" dirty="0" smtClean="0">
                <a:latin typeface="+mn-ea"/>
              </a:rPr>
              <a:t>시부터 금일 오전 </a:t>
            </a:r>
            <a:r>
              <a:rPr lang="en-US" altLang="ko-KR" sz="1400" i="1" dirty="0" smtClean="0">
                <a:latin typeface="+mn-ea"/>
              </a:rPr>
              <a:t>9</a:t>
            </a:r>
            <a:r>
              <a:rPr lang="ko-KR" altLang="en-US" sz="1400" i="1" dirty="0" smtClean="0">
                <a:latin typeface="+mn-ea"/>
              </a:rPr>
              <a:t>시까지의 주문은 오전 </a:t>
            </a:r>
            <a:r>
              <a:rPr lang="en-US" altLang="ko-KR" sz="1400" i="1" dirty="0" smtClean="0">
                <a:latin typeface="+mn-ea"/>
              </a:rPr>
              <a:t>9</a:t>
            </a:r>
            <a:r>
              <a:rPr lang="ko-KR" altLang="en-US" sz="1400" i="1" dirty="0" smtClean="0">
                <a:latin typeface="+mn-ea"/>
              </a:rPr>
              <a:t>시에 처리하고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금일 오전 </a:t>
            </a:r>
            <a:r>
              <a:rPr lang="en-US" altLang="ko-KR" sz="1400" i="1" dirty="0" smtClean="0">
                <a:latin typeface="+mn-ea"/>
              </a:rPr>
              <a:t>9</a:t>
            </a:r>
            <a:r>
              <a:rPr lang="ko-KR" altLang="en-US" sz="1400" i="1" dirty="0" smtClean="0">
                <a:latin typeface="+mn-ea"/>
              </a:rPr>
              <a:t>시부터 오후 </a:t>
            </a:r>
            <a:r>
              <a:rPr lang="en-US" altLang="ko-KR" sz="1400" i="1" dirty="0" smtClean="0">
                <a:latin typeface="+mn-ea"/>
              </a:rPr>
              <a:t>6</a:t>
            </a:r>
            <a:r>
              <a:rPr lang="ko-KR" altLang="en-US" sz="1400" i="1" dirty="0" smtClean="0">
                <a:latin typeface="+mn-ea"/>
              </a:rPr>
              <a:t>시까지의 주문은 오후 </a:t>
            </a:r>
            <a:r>
              <a:rPr lang="en-US" altLang="ko-KR" sz="1400" i="1" dirty="0" smtClean="0">
                <a:latin typeface="+mn-ea"/>
              </a:rPr>
              <a:t>6</a:t>
            </a:r>
            <a:r>
              <a:rPr lang="ko-KR" altLang="en-US" sz="1400" i="1" dirty="0" smtClean="0">
                <a:latin typeface="+mn-ea"/>
              </a:rPr>
              <a:t>시에 처리한다</a:t>
            </a:r>
            <a:r>
              <a:rPr lang="en-US" altLang="ko-KR" sz="1400" i="1" dirty="0" smtClean="0">
                <a:latin typeface="+mn-ea"/>
              </a:rPr>
              <a:t>. </a:t>
            </a:r>
            <a:r>
              <a:rPr lang="ko-KR" altLang="en-US" sz="1400" i="1" dirty="0" smtClean="0">
                <a:latin typeface="+mn-ea"/>
              </a:rPr>
              <a:t>처리해야 할 것은 운송회사의 트럭에 </a:t>
            </a:r>
            <a:r>
              <a:rPr lang="ko-KR" altLang="en-US" sz="1400" i="1" dirty="0" err="1" smtClean="0">
                <a:latin typeface="+mn-ea"/>
              </a:rPr>
              <a:t>운송지</a:t>
            </a:r>
            <a:r>
              <a:rPr lang="ko-KR" altLang="en-US" sz="1400" i="1" dirty="0" smtClean="0">
                <a:latin typeface="+mn-ea"/>
              </a:rPr>
              <a:t> 별로 화물을 적재하고 송장을 운송회사에 전달하는 것이다</a:t>
            </a:r>
            <a:r>
              <a:rPr lang="en-US" altLang="ko-KR" sz="1400" i="1" dirty="0" smtClean="0">
                <a:latin typeface="+mn-ea"/>
              </a:rPr>
              <a:t>. (</a:t>
            </a:r>
            <a:r>
              <a:rPr lang="ko-KR" altLang="en-US" sz="1400" i="1" dirty="0" smtClean="0">
                <a:latin typeface="+mn-ea"/>
              </a:rPr>
              <a:t>출고</a:t>
            </a:r>
            <a:r>
              <a:rPr lang="en-US" altLang="ko-KR" sz="1400" i="1" dirty="0" smtClean="0">
                <a:latin typeface="+mn-ea"/>
              </a:rPr>
              <a:t>)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i="1" dirty="0" smtClean="0">
                <a:latin typeface="+mn-ea"/>
              </a:rPr>
              <a:t>창고에 보관되어 있는 물품은 최소한 </a:t>
            </a:r>
            <a:r>
              <a:rPr lang="en-US" altLang="ko-KR" sz="1400" i="1" dirty="0" smtClean="0">
                <a:latin typeface="+mn-ea"/>
              </a:rPr>
              <a:t>30</a:t>
            </a:r>
            <a:r>
              <a:rPr lang="ko-KR" altLang="en-US" sz="1400" i="1" dirty="0" smtClean="0">
                <a:latin typeface="+mn-ea"/>
              </a:rPr>
              <a:t>가지 이상이어야 하고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물품을 관리하기 위해서 물품의 </a:t>
            </a:r>
            <a:r>
              <a:rPr lang="en-US" altLang="ko-KR" sz="1400" i="1" dirty="0" smtClean="0">
                <a:latin typeface="+mn-ea"/>
              </a:rPr>
              <a:t>ID, </a:t>
            </a:r>
            <a:r>
              <a:rPr lang="ko-KR" altLang="en-US" sz="1400" i="1" dirty="0" smtClean="0">
                <a:latin typeface="+mn-ea"/>
              </a:rPr>
              <a:t>물품명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사진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개별가격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재고수량을 보관하여야 한다</a:t>
            </a:r>
            <a:r>
              <a:rPr lang="en-US" altLang="ko-KR" sz="1400" i="1" dirty="0" smtClean="0">
                <a:latin typeface="+mn-ea"/>
              </a:rPr>
              <a:t>.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i="1" dirty="0" smtClean="0">
                <a:latin typeface="+mn-ea"/>
              </a:rPr>
              <a:t>재고수량이 </a:t>
            </a:r>
            <a:r>
              <a:rPr lang="en-US" altLang="ko-KR" sz="1400" i="1" dirty="0" smtClean="0">
                <a:latin typeface="+mn-ea"/>
              </a:rPr>
              <a:t>10</a:t>
            </a:r>
            <a:r>
              <a:rPr lang="ko-KR" altLang="en-US" sz="1400" i="1" dirty="0" smtClean="0">
                <a:latin typeface="+mn-ea"/>
              </a:rPr>
              <a:t>개 미만으로 떨어지는 순간 구매처에 발주를 하여야 하고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구매처는 발주한 다음날 오전 </a:t>
            </a:r>
            <a:r>
              <a:rPr lang="en-US" altLang="ko-KR" sz="1400" i="1" dirty="0" smtClean="0">
                <a:latin typeface="+mn-ea"/>
              </a:rPr>
              <a:t>10</a:t>
            </a:r>
            <a:r>
              <a:rPr lang="ko-KR" altLang="en-US" sz="1400" i="1" dirty="0" smtClean="0">
                <a:latin typeface="+mn-ea"/>
              </a:rPr>
              <a:t>시에 납품을 한다</a:t>
            </a:r>
            <a:r>
              <a:rPr lang="en-US" altLang="ko-KR" sz="1400" i="1" dirty="0" smtClean="0">
                <a:latin typeface="+mn-ea"/>
              </a:rPr>
              <a:t>. (</a:t>
            </a:r>
            <a:r>
              <a:rPr lang="ko-KR" altLang="en-US" sz="1400" i="1" dirty="0" smtClean="0">
                <a:latin typeface="+mn-ea"/>
              </a:rPr>
              <a:t>입고</a:t>
            </a:r>
            <a:r>
              <a:rPr lang="en-US" altLang="ko-KR" sz="1400" i="1" dirty="0" smtClean="0">
                <a:latin typeface="+mn-ea"/>
              </a:rPr>
              <a:t>) </a:t>
            </a:r>
            <a:r>
              <a:rPr lang="ko-KR" altLang="en-US" sz="1400" i="1" dirty="0" smtClean="0">
                <a:latin typeface="+mn-ea"/>
              </a:rPr>
              <a:t>재고수량이 모자라면 운송을 할 수 없다</a:t>
            </a:r>
            <a:r>
              <a:rPr lang="en-US" altLang="ko-KR" sz="1400" i="1" dirty="0" smtClean="0">
                <a:latin typeface="+mn-ea"/>
              </a:rPr>
              <a:t>.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i="1" dirty="0" smtClean="0">
                <a:latin typeface="+mn-ea"/>
              </a:rPr>
              <a:t>관리자는 언제든지 창고의 재고를 파악할 수 있어야 하고</a:t>
            </a:r>
            <a:r>
              <a:rPr lang="en-US" altLang="ko-KR" sz="1400" i="1" dirty="0" smtClean="0">
                <a:latin typeface="+mn-ea"/>
              </a:rPr>
              <a:t>(</a:t>
            </a:r>
            <a:r>
              <a:rPr lang="ko-KR" altLang="en-US" sz="1400" i="1" dirty="0" smtClean="0">
                <a:latin typeface="+mn-ea"/>
              </a:rPr>
              <a:t>재고조사</a:t>
            </a:r>
            <a:r>
              <a:rPr lang="en-US" altLang="ko-KR" sz="1400" i="1" dirty="0" smtClean="0">
                <a:latin typeface="+mn-ea"/>
              </a:rPr>
              <a:t>), </a:t>
            </a:r>
            <a:r>
              <a:rPr lang="ko-KR" altLang="en-US" sz="1400" i="1" dirty="0" smtClean="0">
                <a:latin typeface="+mn-ea"/>
              </a:rPr>
              <a:t>영업을 위해서 창고에서 보관하고 있는 물품을 사진을 포함하여 잠재 고객에게 보여줄 수 있어야 한다</a:t>
            </a:r>
            <a:r>
              <a:rPr lang="en-US" altLang="ko-KR" sz="1400" i="1" dirty="0" smtClean="0">
                <a:latin typeface="+mn-ea"/>
              </a:rPr>
              <a:t>.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i="1" dirty="0" smtClean="0">
                <a:latin typeface="+mn-ea"/>
              </a:rPr>
              <a:t>매월 단위로 쇼핑몰에 대금을 청구하는데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청구 금액은 물품 가격과 물품 가격의 </a:t>
            </a:r>
            <a:r>
              <a:rPr lang="en-US" altLang="ko-KR" sz="1400" i="1" dirty="0" smtClean="0">
                <a:latin typeface="+mn-ea"/>
              </a:rPr>
              <a:t>10%</a:t>
            </a:r>
            <a:r>
              <a:rPr lang="ko-KR" altLang="en-US" sz="1400" i="1" dirty="0" smtClean="0">
                <a:latin typeface="+mn-ea"/>
              </a:rPr>
              <a:t>에 해당하는 </a:t>
            </a:r>
            <a:r>
              <a:rPr lang="ko-KR" altLang="en-US" sz="1400" i="1" dirty="0" err="1" smtClean="0">
                <a:latin typeface="+mn-ea"/>
              </a:rPr>
              <a:t>서비스료</a:t>
            </a:r>
            <a:r>
              <a:rPr lang="ko-KR" altLang="en-US" sz="1400" i="1" dirty="0" smtClean="0">
                <a:latin typeface="+mn-ea"/>
              </a:rPr>
              <a:t> 및 </a:t>
            </a:r>
            <a:r>
              <a:rPr lang="en-US" altLang="ko-KR" sz="1400" i="1" dirty="0" smtClean="0">
                <a:latin typeface="+mn-ea"/>
              </a:rPr>
              <a:t>1</a:t>
            </a:r>
            <a:r>
              <a:rPr lang="ko-KR" altLang="en-US" sz="1400" i="1" dirty="0" smtClean="0">
                <a:latin typeface="+mn-ea"/>
              </a:rPr>
              <a:t>개의 송장당 </a:t>
            </a:r>
            <a:r>
              <a:rPr lang="en-US" altLang="ko-KR" sz="1400" i="1" dirty="0" smtClean="0">
                <a:latin typeface="+mn-ea"/>
              </a:rPr>
              <a:t>10,000</a:t>
            </a:r>
            <a:r>
              <a:rPr lang="ko-KR" altLang="en-US" sz="1400" i="1" dirty="0" smtClean="0">
                <a:latin typeface="+mn-ea"/>
              </a:rPr>
              <a:t>원이다</a:t>
            </a:r>
            <a:r>
              <a:rPr lang="en-US" altLang="ko-KR" sz="1400" i="1" dirty="0" smtClean="0">
                <a:latin typeface="+mn-ea"/>
              </a:rPr>
              <a:t>.</a:t>
            </a:r>
            <a:r>
              <a:rPr lang="ko-KR" altLang="en-US" sz="1400" i="1" dirty="0" smtClean="0">
                <a:latin typeface="+mn-ea"/>
              </a:rPr>
              <a:t> 구매처와 운송회사에는 매월 단위로 물품 가격과 운송비를 지급한다</a:t>
            </a:r>
            <a:r>
              <a:rPr lang="en-US" altLang="ko-KR" sz="1400" i="1" dirty="0" smtClean="0">
                <a:latin typeface="+mn-ea"/>
              </a:rPr>
              <a:t>.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i="1" dirty="0" smtClean="0">
                <a:latin typeface="+mn-ea"/>
              </a:rPr>
              <a:t>관리자는 월 단위로 판매 내역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발주 내역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운송 내역 및 매출 </a:t>
            </a:r>
            <a:r>
              <a:rPr lang="ko-KR" altLang="en-US" sz="1400" i="1" dirty="0" err="1" smtClean="0">
                <a:latin typeface="+mn-ea"/>
              </a:rPr>
              <a:t>총이익을</a:t>
            </a:r>
            <a:r>
              <a:rPr lang="ko-KR" altLang="en-US" sz="1400" i="1" dirty="0" smtClean="0">
                <a:latin typeface="+mn-ea"/>
              </a:rPr>
              <a:t> 알 수 있어야 한다</a:t>
            </a:r>
            <a:r>
              <a:rPr lang="en-US" altLang="ko-KR" sz="1400" i="1" dirty="0" smtClean="0">
                <a:latin typeface="+mn-ea"/>
              </a:rPr>
              <a:t>. </a:t>
            </a:r>
            <a:r>
              <a:rPr lang="ko-KR" altLang="en-US" sz="1400" i="1" dirty="0" smtClean="0">
                <a:latin typeface="+mn-ea"/>
              </a:rPr>
              <a:t>구매처와 운송회사는 시스템에 로그인해서 일별</a:t>
            </a:r>
            <a:r>
              <a:rPr lang="en-US" altLang="ko-KR" sz="1400" i="1" dirty="0" smtClean="0">
                <a:latin typeface="+mn-ea"/>
              </a:rPr>
              <a:t>/</a:t>
            </a:r>
            <a:r>
              <a:rPr lang="ko-KR" altLang="en-US" sz="1400" i="1" dirty="0" smtClean="0">
                <a:latin typeface="+mn-ea"/>
              </a:rPr>
              <a:t>월별 주문내역을 확인할 수 있어야 한다</a:t>
            </a:r>
            <a:r>
              <a:rPr lang="en-US" altLang="ko-KR" sz="1400" i="1" dirty="0" smtClean="0">
                <a:latin typeface="+mn-ea"/>
              </a:rPr>
              <a:t>.</a:t>
            </a:r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4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0" y="1"/>
            <a:ext cx="6642399" cy="6858000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0" y="212274"/>
            <a:ext cx="8676456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</a:t>
            </a: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창고시스템</a:t>
            </a: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522595"/>
              </p:ext>
            </p:extLst>
          </p:nvPr>
        </p:nvGraphicFramePr>
        <p:xfrm>
          <a:off x="557808" y="2264052"/>
          <a:ext cx="7182544" cy="4189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724"/>
                <a:gridCol w="4377932"/>
                <a:gridCol w="1162888"/>
              </a:tblGrid>
              <a:tr h="7647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○○○ </a:t>
                      </a:r>
                      <a:r>
                        <a:rPr lang="en-US" altLang="ko-KR" dirty="0" smtClean="0"/>
                        <a:t>Fulfillment Service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고객명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로그인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로그아웃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058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내비게이션</a:t>
                      </a:r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영역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본문 영역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94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footer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35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프로젝트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창고 시스템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909" y="620688"/>
            <a:ext cx="75636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화면 구성 </a:t>
            </a:r>
            <a:r>
              <a:rPr lang="en-US" altLang="ko-KR" b="1" dirty="0" smtClean="0">
                <a:latin typeface="+mn-ea"/>
              </a:rPr>
              <a:t>(Twitter Bootstrap, </a:t>
            </a:r>
            <a:r>
              <a:rPr lang="ko-KR" altLang="en-US" b="1" dirty="0" smtClean="0">
                <a:latin typeface="+mn-ea"/>
              </a:rPr>
              <a:t>관리자</a:t>
            </a:r>
            <a:r>
              <a:rPr lang="en-US" altLang="ko-KR" b="1" dirty="0" smtClean="0">
                <a:latin typeface="+mn-ea"/>
              </a:rPr>
              <a:t>/</a:t>
            </a:r>
            <a:r>
              <a:rPr lang="ko-KR" altLang="en-US" b="1" dirty="0" smtClean="0">
                <a:latin typeface="+mn-ea"/>
              </a:rPr>
              <a:t>구매처</a:t>
            </a:r>
            <a:r>
              <a:rPr lang="en-US" altLang="ko-KR" b="1" dirty="0" smtClean="0">
                <a:latin typeface="+mn-ea"/>
              </a:rPr>
              <a:t>/</a:t>
            </a:r>
            <a:r>
              <a:rPr lang="ko-KR" altLang="en-US" b="1" dirty="0" smtClean="0">
                <a:latin typeface="+mn-ea"/>
              </a:rPr>
              <a:t>운송회사별로 로그인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190378"/>
              </p:ext>
            </p:extLst>
          </p:nvPr>
        </p:nvGraphicFramePr>
        <p:xfrm>
          <a:off x="1187624" y="1340768"/>
          <a:ext cx="7560840" cy="511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4608512"/>
                <a:gridCol w="1224136"/>
              </a:tblGrid>
              <a:tr h="9361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○○○ </a:t>
                      </a:r>
                      <a:r>
                        <a:rPr lang="en-US" altLang="ko-KR" dirty="0" smtClean="0"/>
                        <a:t>Fulfillment Service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고객명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로그인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로그아웃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44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내비게이션</a:t>
                      </a:r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영역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본문 영역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footer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프로젝트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창고 시스템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fld id="{49DB445C-4329-4AA7-BCEF-971B825554EE}" type="slidenum">
              <a:rPr lang="ko-KR" altLang="en-US" smtClean="0"/>
              <a:pPr/>
              <a:t>6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909" y="620688"/>
            <a:ext cx="12715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조 구성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778277"/>
              </p:ext>
            </p:extLst>
          </p:nvPr>
        </p:nvGraphicFramePr>
        <p:xfrm>
          <a:off x="1043608" y="1179304"/>
          <a:ext cx="55446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817"/>
                <a:gridCol w="2918623"/>
                <a:gridCol w="158417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조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멤버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회식 일정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조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강진희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, 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정승아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*, 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정정화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5/2(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목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조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ysClr val="windowText" lastClr="000000"/>
                          </a:solidFill>
                        </a:rPr>
                        <a:t>권오인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*, 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김성현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, 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은정우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5/7(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화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조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권종환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, 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백정호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*, 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유상원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5/21(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화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조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노연아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ysClr val="windowText" lastClr="000000"/>
                          </a:solidFill>
                        </a:rPr>
                        <a:t> 천세은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*,  </a:t>
                      </a:r>
                      <a:r>
                        <a:rPr lang="ko-KR" altLang="en-US" sz="1400" baseline="0" dirty="0" smtClean="0">
                          <a:solidFill>
                            <a:sysClr val="windowText" lastClr="000000"/>
                          </a:solidFill>
                        </a:rPr>
                        <a:t>홍민지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5/14(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화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3909" y="3248432"/>
            <a:ext cx="958917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일정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192920"/>
              </p:ext>
            </p:extLst>
          </p:nvPr>
        </p:nvGraphicFramePr>
        <p:xfrm>
          <a:off x="1043608" y="3807048"/>
          <a:ext cx="61926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088232"/>
                <a:gridCol w="30963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할 일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5.3 (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금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프로젝트 계획 발표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업무 분장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, DB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설계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화면 초안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5.10 (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금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중간 발표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화면 구성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5.17 (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금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최종 발표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최종 동작 화면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09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DB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3909" y="620688"/>
            <a:ext cx="963725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user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463579"/>
              </p:ext>
            </p:extLst>
          </p:nvPr>
        </p:nvGraphicFramePr>
        <p:xfrm>
          <a:off x="1107222" y="1072845"/>
          <a:ext cx="74168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800200"/>
                <a:gridCol w="2376264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field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기타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비고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VARCHAR(10)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 PRIMARY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KEY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userType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INT(1)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VARCHAR(10)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password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VARCHAR(10)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hashed password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hashed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VARCHAR(256)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3515" y="3344251"/>
            <a:ext cx="1360116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product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039450"/>
              </p:ext>
            </p:extLst>
          </p:nvPr>
        </p:nvGraphicFramePr>
        <p:xfrm>
          <a:off x="1139671" y="3807198"/>
          <a:ext cx="7416825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081"/>
                <a:gridCol w="1584176"/>
                <a:gridCol w="2304256"/>
                <a:gridCol w="23283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field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기타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비고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pCode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VARCHAR(4)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 PRIMARY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KEY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Supplier Code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+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AUTO_INCREMENT=101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pName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VARCHAR(20)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pPrice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INT(4)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pQuantity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INT(4)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pImgSource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VARCHAR(80)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2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DB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3909" y="620688"/>
            <a:ext cx="1092415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order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53589"/>
              </p:ext>
            </p:extLst>
          </p:nvPr>
        </p:nvGraphicFramePr>
        <p:xfrm>
          <a:off x="1107222" y="1072845"/>
          <a:ext cx="74168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546"/>
                <a:gridCol w="1296144"/>
                <a:gridCol w="2583894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field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기타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비고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oNum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INT(4)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 PRIMARY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KEY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AUTO_INCREMENT=1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oProductCode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VARCHAR(4)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 FOREIGN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KEY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oQuantity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INT(4)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oInvoiceCode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VARCHAR(13)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 FOREIGN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KEY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3515" y="3344251"/>
            <a:ext cx="1221809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supply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51530"/>
              </p:ext>
            </p:extLst>
          </p:nvPr>
        </p:nvGraphicFramePr>
        <p:xfrm>
          <a:off x="1139671" y="3807198"/>
          <a:ext cx="7416824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097"/>
                <a:gridCol w="1440160"/>
                <a:gridCol w="2472327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field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기타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비고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sCode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VARCHAR(10)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 PRIMARY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KEY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Supplier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Code +</a:t>
                      </a:r>
                    </a:p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Date (</a:t>
                      </a:r>
                      <a:r>
                        <a:rPr lang="en-US" altLang="ko-KR" sz="1400" baseline="0" dirty="0" err="1" smtClean="0">
                          <a:solidFill>
                            <a:sysClr val="windowText" lastClr="000000"/>
                          </a:solidFill>
                        </a:rPr>
                        <a:t>yyyyMMdd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) +</a:t>
                      </a:r>
                    </a:p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AUTO_INCREMENT=101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sProductCode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VARCHAR(4)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 FOREIGN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KEY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sDate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DATETIME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sQuantity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INT(4)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sState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INT(1)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82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5222"/>
              </p:ext>
            </p:extLst>
          </p:nvPr>
        </p:nvGraphicFramePr>
        <p:xfrm>
          <a:off x="899592" y="1916832"/>
          <a:ext cx="7547269" cy="3729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17"/>
                <a:gridCol w="1493171"/>
                <a:gridCol w="2376264"/>
                <a:gridCol w="2578717"/>
              </a:tblGrid>
              <a:tr h="397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field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기타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비고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iCode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VARCHAR(13)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 PRIMARY KEY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AUTO_INCREMENT=10001 +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Shop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Code +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Trans Code +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(</a:t>
                      </a:r>
                      <a:r>
                        <a:rPr lang="en-US" altLang="ko-KR" sz="1400" baseline="0" dirty="0" err="1" smtClean="0">
                          <a:solidFill>
                            <a:sysClr val="windowText" lastClr="000000"/>
                          </a:solidFill>
                        </a:rPr>
                        <a:t>yyyyMMdd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iName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VARCHAR(10)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iTel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VARCHAR(20)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iAddress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VARCHAR(50)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iAreaCode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VARCHAR(10)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iDate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DATETIME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iState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INT(1)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3909" y="620688"/>
            <a:ext cx="1269002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invoice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515" y="13611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DB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7226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1827</Words>
  <Application>Microsoft Office PowerPoint</Application>
  <PresentationFormat>화면 슬라이드 쇼(4:3)</PresentationFormat>
  <Paragraphs>775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714-</dc:creator>
  <cp:lastModifiedBy>Windows 사용자</cp:lastModifiedBy>
  <cp:revision>38</cp:revision>
  <dcterms:created xsi:type="dcterms:W3CDTF">2019-05-16T05:28:30Z</dcterms:created>
  <dcterms:modified xsi:type="dcterms:W3CDTF">2019-05-16T14:30:34Z</dcterms:modified>
</cp:coreProperties>
</file>