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5" r:id="rId9"/>
    <p:sldId id="263" r:id="rId10"/>
    <p:sldId id="262" r:id="rId11"/>
    <p:sldId id="268" r:id="rId12"/>
    <p:sldId id="269" r:id="rId13"/>
    <p:sldId id="271" r:id="rId14"/>
    <p:sldId id="272" r:id="rId15"/>
    <p:sldId id="273" r:id="rId16"/>
    <p:sldId id="277" r:id="rId17"/>
    <p:sldId id="278" r:id="rId18"/>
    <p:sldId id="274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7" d="100"/>
          <a:sy n="87" d="100"/>
        </p:scale>
        <p:origin x="-9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C77DE0CA-591A-4A1C-9188-40056167EF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F8D81B9-1747-4840-9461-612C38B1A7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42C6F-0661-41BA-BAF3-A0AA00500C49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8B3E352-CF57-4688-B762-66CBA5545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F41D8D1-505C-480C-90E0-38A5200F47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E009-6FEC-48CE-9B49-1AEE188CE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2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DF995-EC49-4E0F-BB09-98D6D7AF5D52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D242-FDA9-4D47-B714-83AF58BE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6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페이지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41B420-933C-4AC6-9193-01D3EB26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440" y="6376243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defRPr>
            </a:lvl1pPr>
          </a:lstStyle>
          <a:p>
            <a:fld id="{393AB653-6532-4FD2-BDDA-539C3EBBB6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981477F-3CF6-46F4-8C86-35EE0B9D3DCA}"/>
              </a:ext>
            </a:extLst>
          </p:cNvPr>
          <p:cNvCxnSpPr/>
          <p:nvPr userDrawn="1"/>
        </p:nvCxnSpPr>
        <p:spPr>
          <a:xfrm>
            <a:off x="335360" y="692696"/>
            <a:ext cx="11521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2DD8CEBC-CF95-42AB-B998-AB0FFF23D919}"/>
              </a:ext>
            </a:extLst>
          </p:cNvPr>
          <p:cNvCxnSpPr/>
          <p:nvPr userDrawn="1"/>
        </p:nvCxnSpPr>
        <p:spPr>
          <a:xfrm>
            <a:off x="335360" y="6309320"/>
            <a:ext cx="11521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7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F08F0B-B432-4230-A048-9FEE4B364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B653-6532-4FD2-BDDA-539C3EBBB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5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1679A9-33C0-42CF-AC48-15E99ABC0385}"/>
              </a:ext>
            </a:extLst>
          </p:cNvPr>
          <p:cNvSpPr txBox="1"/>
          <p:nvPr/>
        </p:nvSpPr>
        <p:spPr>
          <a:xfrm>
            <a:off x="851053" y="764704"/>
            <a:ext cx="4524867" cy="19389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Fulfillment Blue</a:t>
            </a:r>
            <a:endParaRPr lang="ko-KR" altLang="en-US" sz="6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EC1D29-251D-47C9-A0FC-07BBF3E11ED2}"/>
              </a:ext>
            </a:extLst>
          </p:cNvPr>
          <p:cNvSpPr txBox="1"/>
          <p:nvPr/>
        </p:nvSpPr>
        <p:spPr>
          <a:xfrm>
            <a:off x="6528048" y="4365104"/>
            <a:ext cx="5184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자바기반 전자정부 프레임 워크</a:t>
            </a:r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프로젝트 참여자</a:t>
            </a:r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권오인</a:t>
            </a:r>
            <a:r>
              <a:rPr lang="en-US" altLang="ko-KR" sz="2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김성현</a:t>
            </a:r>
            <a:r>
              <a:rPr lang="en-US" altLang="ko-KR" sz="2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은정우</a:t>
            </a:r>
            <a:endParaRPr lang="en-US" altLang="ko-KR" sz="2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5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송장내역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8090483-4565-4A36-95BC-5AAE1E4A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FEA5CFA-5A93-416A-9F3B-C65D862E8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4" t="17557" b="38801"/>
          <a:stretch/>
        </p:blipFill>
        <p:spPr>
          <a:xfrm>
            <a:off x="1703512" y="3410617"/>
            <a:ext cx="9681622" cy="2592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B7A81D5-6D58-4B9B-BA3E-53D9E4040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11" t="17557" b="60454"/>
          <a:stretch/>
        </p:blipFill>
        <p:spPr>
          <a:xfrm>
            <a:off x="8552357" y="2652801"/>
            <a:ext cx="1841134" cy="13061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3605B57-59C7-4B45-BC88-B7BEB86AD134}"/>
              </a:ext>
            </a:extLst>
          </p:cNvPr>
          <p:cNvSpPr/>
          <p:nvPr/>
        </p:nvSpPr>
        <p:spPr>
          <a:xfrm>
            <a:off x="1883092" y="4358930"/>
            <a:ext cx="9325476" cy="1230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1A71638-794E-4B84-88DC-A5B64E0706A3}"/>
              </a:ext>
            </a:extLst>
          </p:cNvPr>
          <p:cNvSpPr txBox="1"/>
          <p:nvPr/>
        </p:nvSpPr>
        <p:spPr>
          <a:xfrm>
            <a:off x="5015880" y="380023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달 송장 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E9F9C11-4AB5-48FB-9DF0-569F247D3A11}"/>
              </a:ext>
            </a:extLst>
          </p:cNvPr>
          <p:cNvSpPr/>
          <p:nvPr/>
        </p:nvSpPr>
        <p:spPr>
          <a:xfrm>
            <a:off x="8471384" y="2580273"/>
            <a:ext cx="2016224" cy="1437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7474A75-8FB6-409F-9C88-D511DF48FE99}"/>
              </a:ext>
            </a:extLst>
          </p:cNvPr>
          <p:cNvSpPr txBox="1"/>
          <p:nvPr/>
        </p:nvSpPr>
        <p:spPr>
          <a:xfrm>
            <a:off x="10272464" y="283588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D5D628B-DD4D-45FD-8FFC-B3F842098B6C}"/>
              </a:ext>
            </a:extLst>
          </p:cNvPr>
          <p:cNvSpPr txBox="1"/>
          <p:nvPr/>
        </p:nvSpPr>
        <p:spPr>
          <a:xfrm>
            <a:off x="335360" y="6381328"/>
            <a:ext cx="78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페이지에 들어오면서 이번 달 송장 목록을 가져옵니다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월별 송장 내역 창에서는 날짜 대신 월을 선택할 수 있도록 설정 했습니다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8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/>
      <p:bldP spid="10" grpId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2A5D6BD-795F-4A01-B4C2-3B0BBC9E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2A5D6BD-795F-4A01-B4C2-3B0BBC9E6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6" t="18101" b="20159"/>
          <a:stretch/>
        </p:blipFill>
        <p:spPr>
          <a:xfrm>
            <a:off x="1775520" y="2492896"/>
            <a:ext cx="9432454" cy="35770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5520" y="2780928"/>
            <a:ext cx="943245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BA6E2B-4E08-4172-B1C3-D073279B670B}"/>
              </a:ext>
            </a:extLst>
          </p:cNvPr>
          <p:cNvSpPr txBox="1"/>
          <p:nvPr/>
        </p:nvSpPr>
        <p:spPr>
          <a:xfrm>
            <a:off x="5159896" y="184482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월별 총 매출액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전월 총 매출액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5520" y="3501008"/>
            <a:ext cx="6264696" cy="2448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BA6E2B-4E08-4172-B1C3-D073279B670B}"/>
              </a:ext>
            </a:extLst>
          </p:cNvPr>
          <p:cNvSpPr txBox="1"/>
          <p:nvPr/>
        </p:nvSpPr>
        <p:spPr>
          <a:xfrm>
            <a:off x="3827748" y="3717032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년도 월간 매출액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40216" y="3501008"/>
            <a:ext cx="3096344" cy="2448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79680B5-AED6-45D9-A034-867C432401B0}"/>
              </a:ext>
            </a:extLst>
          </p:cNvPr>
          <p:cNvSpPr txBox="1"/>
          <p:nvPr/>
        </p:nvSpPr>
        <p:spPr>
          <a:xfrm>
            <a:off x="9624392" y="3534107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분기별 매출액 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상단 카드에는 아직 어떤 값을 넣을지 의견 조율 중입니다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r>
              <a:rPr lang="ko-KR" altLang="en-US" sz="1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현재로써는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이번 달 총 매출액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전월 총 매출액 등을 넣을 예정입니다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왼쪽 그래프에는 올해 월별 총 매출액 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오른쪽에는 분기별 총 매출액을 넣을 예정입니다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6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5" grpId="0" animBg="1"/>
      <p:bldP spid="5" grpId="1" animBg="1"/>
      <p:bldP spid="10" grpId="0"/>
      <p:bldP spid="10" grpId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일별 수주 내역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8F4FA65-458F-496B-9CF1-F961FAA0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F4FA65-458F-496B-9CF1-F961FAA0F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4" t="17611" r="560" b="3552"/>
          <a:stretch/>
        </p:blipFill>
        <p:spPr>
          <a:xfrm>
            <a:off x="1926771" y="1988840"/>
            <a:ext cx="8478469" cy="415743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5" t="30647" r="3626" b="64938"/>
          <a:stretch/>
        </p:blipFill>
        <p:spPr bwMode="auto">
          <a:xfrm>
            <a:off x="9696400" y="2708920"/>
            <a:ext cx="468086" cy="2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3605B57-59C7-4B45-BC88-B7BEB86AD134}"/>
              </a:ext>
            </a:extLst>
          </p:cNvPr>
          <p:cNvSpPr/>
          <p:nvPr/>
        </p:nvSpPr>
        <p:spPr>
          <a:xfrm>
            <a:off x="1991544" y="3042187"/>
            <a:ext cx="8280920" cy="2835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A71638-794E-4B84-88DC-A5B64E0706A3}"/>
              </a:ext>
            </a:extLst>
          </p:cNvPr>
          <p:cNvSpPr txBox="1"/>
          <p:nvPr/>
        </p:nvSpPr>
        <p:spPr>
          <a:xfrm>
            <a:off x="4799856" y="246327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전날 수주 내역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상단에 수주 내역 날짜 검색 기능 삭제 예정</a:t>
            </a:r>
            <a:endParaRPr lang="en-US" altLang="ko-KR" sz="1000" smtClean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납품 버튼을 통해 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10</a:t>
            </a:r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시 이후에 납품 가능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96400" y="2694111"/>
            <a:ext cx="468086" cy="276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1A71638-794E-4B84-88DC-A5B64E0706A3}"/>
              </a:ext>
            </a:extLst>
          </p:cNvPr>
          <p:cNvSpPr txBox="1"/>
          <p:nvPr/>
        </p:nvSpPr>
        <p:spPr>
          <a:xfrm>
            <a:off x="10227418" y="2478087"/>
            <a:ext cx="163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납품 버튼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6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3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납품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8E98C00-CA04-4CE6-88D1-2D1EE9B6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8E98C00-CA04-4CE6-88D1-2D1EE9B6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5" t="16831" b="4000"/>
          <a:stretch/>
        </p:blipFill>
        <p:spPr>
          <a:xfrm>
            <a:off x="1919536" y="1880385"/>
            <a:ext cx="8757592" cy="4275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474A75-8FB6-409F-9C88-D511DF48FE99}"/>
              </a:ext>
            </a:extLst>
          </p:cNvPr>
          <p:cNvSpPr txBox="1"/>
          <p:nvPr/>
        </p:nvSpPr>
        <p:spPr>
          <a:xfrm>
            <a:off x="9984432" y="1418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05B57-59C7-4B45-BC88-B7BEB86AD134}"/>
              </a:ext>
            </a:extLst>
          </p:cNvPr>
          <p:cNvSpPr/>
          <p:nvPr/>
        </p:nvSpPr>
        <p:spPr>
          <a:xfrm>
            <a:off x="2002430" y="2808819"/>
            <a:ext cx="8496064" cy="314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1A71638-794E-4B84-88DC-A5B64E0706A3}"/>
              </a:ext>
            </a:extLst>
          </p:cNvPr>
          <p:cNvSpPr txBox="1"/>
          <p:nvPr/>
        </p:nvSpPr>
        <p:spPr>
          <a:xfrm>
            <a:off x="4828321" y="231926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달 납품 내역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8E98C00-CA04-4CE6-88D1-2D1EE9B6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31" t="18698" b="59719"/>
          <a:stretch/>
        </p:blipFill>
        <p:spPr>
          <a:xfrm>
            <a:off x="7680176" y="1626794"/>
            <a:ext cx="2491815" cy="16487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E9F9C11-4AB5-48FB-9DF0-569F247D3A11}"/>
              </a:ext>
            </a:extLst>
          </p:cNvPr>
          <p:cNvSpPr/>
          <p:nvPr/>
        </p:nvSpPr>
        <p:spPr>
          <a:xfrm>
            <a:off x="7625747" y="1559002"/>
            <a:ext cx="2563823" cy="1738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페이지에 들어오면서 이번 달에 납품 했던 목록을 불러 옵니다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</a:p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상단의 원하는 월을 선택하여 목록을 확인 할수 있습니다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8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0" grpId="1" animBg="1"/>
      <p:bldP spid="11" grpId="0"/>
      <p:bldP spid="11" grpId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B51494A-938D-45DB-BF1B-7FF61A6F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6" t="17985" b="13126"/>
          <a:stretch/>
        </p:blipFill>
        <p:spPr bwMode="auto">
          <a:xfrm>
            <a:off x="2063551" y="1988840"/>
            <a:ext cx="9359847" cy="411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63550" y="2320416"/>
            <a:ext cx="9289033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BA6E2B-4E08-4172-B1C3-D073279B670B}"/>
              </a:ext>
            </a:extLst>
          </p:cNvPr>
          <p:cNvSpPr txBox="1"/>
          <p:nvPr/>
        </p:nvSpPr>
        <p:spPr>
          <a:xfrm>
            <a:off x="5951984" y="174319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간편 확인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63552" y="3717032"/>
            <a:ext cx="6192688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BA6E2B-4E08-4172-B1C3-D073279B670B}"/>
              </a:ext>
            </a:extLst>
          </p:cNvPr>
          <p:cNvSpPr txBox="1"/>
          <p:nvPr/>
        </p:nvSpPr>
        <p:spPr>
          <a:xfrm>
            <a:off x="4511824" y="393305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년도 월간 매출액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56240" y="3688568"/>
            <a:ext cx="3096344" cy="2260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79680B5-AED6-45D9-A034-867C432401B0}"/>
              </a:ext>
            </a:extLst>
          </p:cNvPr>
          <p:cNvSpPr txBox="1"/>
          <p:nvPr/>
        </p:nvSpPr>
        <p:spPr>
          <a:xfrm>
            <a:off x="9984432" y="3861048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상품 유형별 </a:t>
            </a:r>
            <a:endParaRPr lang="en-US" altLang="ko-KR" sz="2400" smtClean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판매 비율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상단 카드에 창고의 판매 수익과 각 사용자 유형별 대금 청구액 등을 확인 할 수 있도록 위치</a:t>
            </a:r>
            <a:endParaRPr lang="en-US" altLang="ko-KR" sz="1000" smtClean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왼쪽 그래프로 이번 년도 월간 매출액을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오른쪽 그래프로 상품별 판매 비율을 한 눈에 확인할 수 있다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/>
      <p:bldP spid="11" grpId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재고 현황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1E20EB0-07E9-4072-9661-8792FEF0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1E20EB0-07E9-4072-9661-8792FEF0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2" t="17672" b="44519"/>
          <a:stretch/>
        </p:blipFill>
        <p:spPr>
          <a:xfrm>
            <a:off x="1322295" y="2564904"/>
            <a:ext cx="10174305" cy="23713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30745" y="3387889"/>
            <a:ext cx="9900661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BA6E2B-4E08-4172-B1C3-D073279B670B}"/>
              </a:ext>
            </a:extLst>
          </p:cNvPr>
          <p:cNvSpPr txBox="1"/>
          <p:nvPr/>
        </p:nvSpPr>
        <p:spPr>
          <a:xfrm>
            <a:off x="5210727" y="273981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간편 확인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모든 제품의 재고량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출고 대기 수량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입고 예정 수량을 확인 할 수 있고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</a:t>
            </a:r>
          </a:p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검색창을 통해 원하는 제품을 찾아서 확인 할 수 있다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96400" y="3444240"/>
            <a:ext cx="1635006" cy="30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BA6E2B-4E08-4172-B1C3-D073279B670B}"/>
              </a:ext>
            </a:extLst>
          </p:cNvPr>
          <p:cNvSpPr txBox="1"/>
          <p:nvPr/>
        </p:nvSpPr>
        <p:spPr>
          <a:xfrm>
            <a:off x="7753253" y="289221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제품 검색 창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8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8" grpId="1"/>
      <p:bldP spid="3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판매 내역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BE2D8F4-39EB-48B3-96D9-737A7F00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E2D8F4-39EB-48B3-96D9-737A7F00C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5" t="17672" b="43504"/>
          <a:stretch/>
        </p:blipFill>
        <p:spPr>
          <a:xfrm>
            <a:off x="1559496" y="3068960"/>
            <a:ext cx="9923807" cy="23713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03512" y="3933056"/>
            <a:ext cx="9577064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73227" y="326130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월별 제품 판매 내역</a:t>
            </a:r>
            <a:endParaRPr lang="ko-KR" altLang="en-US" sz="2400" dirty="0" smtClean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창고에서 어떤 제품이 많이 나가는지 확인 할 수 있도록 월별 제품 판매 내역을 활용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0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운송 내역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668C20-734D-4A70-BB34-5C69ED98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668C20-734D-4A70-BB34-5C69ED98B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7" t="17926" b="43504"/>
          <a:stretch/>
        </p:blipFill>
        <p:spPr>
          <a:xfrm>
            <a:off x="1559496" y="3383395"/>
            <a:ext cx="9958770" cy="23604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03512" y="4221088"/>
            <a:ext cx="9649072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79068" y="3645024"/>
            <a:ext cx="311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월별 운송 내역</a:t>
            </a:r>
            <a:endParaRPr lang="ko-KR" altLang="en-US" sz="2400" dirty="0" smtClean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어떤 지역에서 주문을 많이 하는지 확인하기 위해 월별 운송내역 활용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0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발주 내역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6EEE50-9ECE-45E7-9A27-2B6B18A5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6EEE50-9ECE-45E7-9A27-2B6B18A59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1" t="17251" b="43671"/>
          <a:stretch/>
        </p:blipFill>
        <p:spPr>
          <a:xfrm>
            <a:off x="1919536" y="3484890"/>
            <a:ext cx="9706362" cy="23368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19536" y="4365104"/>
            <a:ext cx="9649072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4259" y="3717032"/>
            <a:ext cx="311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월별 발주 내역</a:t>
            </a:r>
            <a:endParaRPr lang="ko-KR" altLang="en-US" sz="2400" dirty="0" smtClean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월별 물품을 얼마나 발주 했는지 알아보기 위해 활용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5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91A711-1DC9-476B-8E5B-281E8D16295D}"/>
              </a:ext>
            </a:extLst>
          </p:cNvPr>
          <p:cNvSpPr txBox="1"/>
          <p:nvPr/>
        </p:nvSpPr>
        <p:spPr>
          <a:xfrm>
            <a:off x="3143672" y="2582615"/>
            <a:ext cx="59046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발표를 끝까지 </a:t>
            </a:r>
            <a:r>
              <a:rPr lang="ko-KR" altLang="en-US" sz="4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들어주셔서</a:t>
            </a:r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en-US" altLang="ko-KR" sz="4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l"/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0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72E7F-5D39-4B65-BDA3-4857130A7B88}"/>
              </a:ext>
            </a:extLst>
          </p:cNvPr>
          <p:cNvSpPr txBox="1"/>
          <p:nvPr/>
        </p:nvSpPr>
        <p:spPr>
          <a:xfrm>
            <a:off x="3503712" y="1382286"/>
            <a:ext cx="51845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&lt;</a:t>
            </a:r>
            <a:r>
              <a:rPr lang="ko-KR" altLang="en-US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  <a:r>
              <a:rPr lang="en-US" altLang="ko-KR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&gt;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</a:t>
            </a: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</a:t>
            </a:r>
            <a:r>
              <a:rPr lang="ko-KR" altLang="en-US" sz="28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069C1BCC-41E2-438E-9475-AABADC3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1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440" y="6376243"/>
            <a:ext cx="2743200" cy="365125"/>
          </a:xfrm>
        </p:spPr>
        <p:txBody>
          <a:bodyPr/>
          <a:lstStyle/>
          <a:p>
            <a:fld id="{393AB653-6532-4FD2-BDDA-539C3EBBB61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메인 </a:t>
            </a:r>
            <a:r>
              <a:rPr lang="en-US" altLang="ko-KR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4833C88-7D7A-4EB0-990D-36564B16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5803DF7-13BD-4639-8F99-659C3878EE25}"/>
              </a:ext>
            </a:extLst>
          </p:cNvPr>
          <p:cNvGrpSpPr/>
          <p:nvPr/>
        </p:nvGrpSpPr>
        <p:grpSpPr>
          <a:xfrm>
            <a:off x="1847528" y="1556792"/>
            <a:ext cx="10080240" cy="4360485"/>
            <a:chOff x="1847528" y="1556792"/>
            <a:chExt cx="10080240" cy="436048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1174873C-EC9E-4B81-9C48-05A366E1E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340" t="12522" r="25564" b="37123"/>
            <a:stretch/>
          </p:blipFill>
          <p:spPr>
            <a:xfrm>
              <a:off x="1847528" y="1556792"/>
              <a:ext cx="7848872" cy="436048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5EB9DE00-BA4F-4C08-BE6A-66C48EBA9292}"/>
                </a:ext>
              </a:extLst>
            </p:cNvPr>
            <p:cNvSpPr/>
            <p:nvPr/>
          </p:nvSpPr>
          <p:spPr>
            <a:xfrm>
              <a:off x="6078107" y="3861048"/>
              <a:ext cx="3312368" cy="15841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8FF2BAF-566D-42C3-98FB-B217F7F83F06}"/>
                </a:ext>
              </a:extLst>
            </p:cNvPr>
            <p:cNvSpPr txBox="1"/>
            <p:nvPr/>
          </p:nvSpPr>
          <p:spPr>
            <a:xfrm>
              <a:off x="9767528" y="2660719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로그인 기능</a:t>
              </a:r>
              <a:endParaRPr lang="en-US" altLang="ko-KR" sz="2400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  <a:p>
              <a:pPr algn="ctr"/>
              <a:r>
                <a:rPr lang="en-US" altLang="ko-KR" sz="2400" dirty="0"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+</a:t>
              </a:r>
            </a:p>
            <a:p>
              <a:pPr algn="ctr"/>
              <a:r>
                <a:rPr lang="ko-KR" altLang="en-US" sz="2400" dirty="0"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카탈로그 보기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0B082E-15CC-444C-9A8A-7C639A4EA216}"/>
              </a:ext>
            </a:extLst>
          </p:cNvPr>
          <p:cNvSpPr txBox="1"/>
          <p:nvPr/>
        </p:nvSpPr>
        <p:spPr>
          <a:xfrm>
            <a:off x="335360" y="6453336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시 자동으로 로그인 유형을 검사하여 각 페이지로 연결 시켜준다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98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회원가입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2D1C716-06DD-4F42-B6FE-6394F759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C727D4A-2592-454B-AE0C-923140038D4B}"/>
              </a:ext>
            </a:extLst>
          </p:cNvPr>
          <p:cNvSpPr txBox="1"/>
          <p:nvPr/>
        </p:nvSpPr>
        <p:spPr>
          <a:xfrm>
            <a:off x="9696400" y="261527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회원가입 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FFA0AF7-59D8-487E-8A53-EE6DC57AA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5" t="12523" r="21017" b="40480"/>
          <a:stretch/>
        </p:blipFill>
        <p:spPr>
          <a:xfrm>
            <a:off x="1682881" y="2060848"/>
            <a:ext cx="7920000" cy="3465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C2AF7B2-F034-4265-BF66-B18B7CB82578}"/>
              </a:ext>
            </a:extLst>
          </p:cNvPr>
          <p:cNvSpPr/>
          <p:nvPr/>
        </p:nvSpPr>
        <p:spPr>
          <a:xfrm>
            <a:off x="5951984" y="3076935"/>
            <a:ext cx="3401389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7AFCAB-B987-4366-BDD9-FDF858306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2" t="13013" r="20590" b="35663"/>
          <a:stretch/>
        </p:blipFill>
        <p:spPr>
          <a:xfrm>
            <a:off x="1668726" y="2085101"/>
            <a:ext cx="7920000" cy="37838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F1D2B6-1DD6-4EAC-9CFC-8E0EB20EEC1A}"/>
              </a:ext>
            </a:extLst>
          </p:cNvPr>
          <p:cNvSpPr txBox="1"/>
          <p:nvPr/>
        </p:nvSpPr>
        <p:spPr>
          <a:xfrm>
            <a:off x="9682245" y="247677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2400" dirty="0" err="1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선택시</a:t>
            </a:r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지역 선택 창 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1F3D76-B57D-4CC9-9BB6-4605D7A43708}"/>
              </a:ext>
            </a:extLst>
          </p:cNvPr>
          <p:cNvSpPr/>
          <p:nvPr/>
        </p:nvSpPr>
        <p:spPr>
          <a:xfrm>
            <a:off x="5951984" y="3076935"/>
            <a:ext cx="3312368" cy="2008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F99A48-0DE5-49B2-A8DA-2C62FE1AB170}"/>
              </a:ext>
            </a:extLst>
          </p:cNvPr>
          <p:cNvSpPr txBox="1"/>
          <p:nvPr/>
        </p:nvSpPr>
        <p:spPr>
          <a:xfrm>
            <a:off x="335360" y="638132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선택 시에는 따로 지역을 선택하여 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개의 지역 운송사만 생성될 수 있도록 한다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</a:p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추후 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개의 운송사가 존재하면 </a:t>
            </a:r>
            <a:r>
              <a:rPr lang="ko-KR" altLang="en-US" sz="1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회원가입을 하지 못하도록 비활성화 기능을 추가할 예정</a:t>
            </a:r>
          </a:p>
        </p:txBody>
      </p:sp>
    </p:spTree>
    <p:extLst>
      <p:ext uri="{BB962C8B-B14F-4D97-AF65-F5344CB8AC3E}">
        <p14:creationId xmlns:p14="http://schemas.microsoft.com/office/powerpoint/2010/main" val="7050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11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BD0B9F1-420E-4F31-A347-12F8CD2C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BE0842-C910-4D0C-B41F-8A4AD4D9262B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제품 카탈로그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D0B9F1-420E-4F31-A347-12F8CD2CB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1" t="17166" b="17621"/>
          <a:stretch/>
        </p:blipFill>
        <p:spPr>
          <a:xfrm>
            <a:off x="1632856" y="2188028"/>
            <a:ext cx="9575712" cy="38320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75520" y="2564904"/>
            <a:ext cx="9361040" cy="3384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F1D2B6-1DD6-4EAC-9CFC-8E0EB20EEC1A}"/>
              </a:ext>
            </a:extLst>
          </p:cNvPr>
          <p:cNvSpPr txBox="1"/>
          <p:nvPr/>
        </p:nvSpPr>
        <p:spPr>
          <a:xfrm>
            <a:off x="8688288" y="162880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제품 유형별 구분</a:t>
            </a:r>
            <a:endParaRPr lang="ko-KR" altLang="en-US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F99A48-0DE5-49B2-A8DA-2C62FE1AB170}"/>
              </a:ext>
            </a:extLst>
          </p:cNvPr>
          <p:cNvSpPr txBox="1"/>
          <p:nvPr/>
        </p:nvSpPr>
        <p:spPr>
          <a:xfrm>
            <a:off x="335360" y="6381328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제품 유형 이미지 선택시 해당 제품 유형 리스트로 이동한다</a:t>
            </a:r>
            <a:r>
              <a:rPr lang="en-US" altLang="ko-KR" sz="1000" smtClean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8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3CBE348-2F07-49AF-9D80-3877171A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AE818D6-729E-4E7F-AA1F-42714DC4C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2" t="17558" b="20338"/>
          <a:stretch/>
        </p:blipFill>
        <p:spPr>
          <a:xfrm>
            <a:off x="1412941" y="2492896"/>
            <a:ext cx="9360000" cy="36031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C9E187D-2C54-47A2-9168-23E2283C3EDE}"/>
              </a:ext>
            </a:extLst>
          </p:cNvPr>
          <p:cNvSpPr/>
          <p:nvPr/>
        </p:nvSpPr>
        <p:spPr>
          <a:xfrm>
            <a:off x="1412941" y="2843683"/>
            <a:ext cx="9291571" cy="667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C492062-9869-493D-8A02-1E3E53381B71}"/>
              </a:ext>
            </a:extLst>
          </p:cNvPr>
          <p:cNvSpPr/>
          <p:nvPr/>
        </p:nvSpPr>
        <p:spPr>
          <a:xfrm>
            <a:off x="1396969" y="3562152"/>
            <a:ext cx="6192688" cy="2377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DBF8EAC-4CF7-437D-887D-91E292C1B02E}"/>
              </a:ext>
            </a:extLst>
          </p:cNvPr>
          <p:cNvSpPr/>
          <p:nvPr/>
        </p:nvSpPr>
        <p:spPr>
          <a:xfrm>
            <a:off x="7662246" y="3562152"/>
            <a:ext cx="3042266" cy="2377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BA6E2B-4E08-4172-B1C3-D073279B670B}"/>
              </a:ext>
            </a:extLst>
          </p:cNvPr>
          <p:cNvSpPr txBox="1"/>
          <p:nvPr/>
        </p:nvSpPr>
        <p:spPr>
          <a:xfrm>
            <a:off x="4978606" y="201268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월별 총 매출액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전월 총 매출액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F553B15-9ACE-40DD-907E-F8A78E827085}"/>
              </a:ext>
            </a:extLst>
          </p:cNvPr>
          <p:cNvSpPr txBox="1"/>
          <p:nvPr/>
        </p:nvSpPr>
        <p:spPr>
          <a:xfrm>
            <a:off x="335360" y="638132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상단 카드에는 아직 어떤 값을 넣을지 의견 조율 중입니다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r>
              <a:rPr lang="ko-KR" altLang="en-US" sz="1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현재로써는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이번 달 총 매출액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전월 총 매출액 등을 넣을 예정입니다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왼쪽 그래프에는 올해 월별 총 매출액 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오른쪽에는 분기별 총 매출액을 넣을 예정입니다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7A03B6E-0CA8-42AB-9F8A-6AC966607EA4}"/>
              </a:ext>
            </a:extLst>
          </p:cNvPr>
          <p:cNvSpPr txBox="1"/>
          <p:nvPr/>
        </p:nvSpPr>
        <p:spPr>
          <a:xfrm>
            <a:off x="2999656" y="388777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년도 월간 매출액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79680B5-AED6-45D9-A034-867C432401B0}"/>
              </a:ext>
            </a:extLst>
          </p:cNvPr>
          <p:cNvSpPr txBox="1"/>
          <p:nvPr/>
        </p:nvSpPr>
        <p:spPr>
          <a:xfrm>
            <a:off x="9404920" y="3562152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분기별 매출액 </a:t>
            </a:r>
            <a:endParaRPr lang="en-US" altLang="ko-KR" sz="2400" dirty="0">
              <a:ln w="127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40726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10" grpId="0"/>
      <p:bldP spid="10" grpId="1"/>
      <p:bldP spid="12" grpId="0"/>
      <p:bldP spid="12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쇼핑몰 일별 송장내역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8B7E87-2E94-4670-8411-7D2E2A65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48A8B29-0C6F-4428-B773-3D0C3FE03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2" t="17557" r="106" b="35445"/>
          <a:stretch/>
        </p:blipFill>
        <p:spPr>
          <a:xfrm>
            <a:off x="1158308" y="2924944"/>
            <a:ext cx="9875383" cy="288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9A88F02-C206-427E-9E0A-C37FFD827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55" t="17557" r="106" b="53206"/>
          <a:stretch/>
        </p:blipFill>
        <p:spPr>
          <a:xfrm>
            <a:off x="7757197" y="1199247"/>
            <a:ext cx="2438245" cy="2674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AFA008-5642-47A2-AB78-D3BBB7706F48}"/>
              </a:ext>
            </a:extLst>
          </p:cNvPr>
          <p:cNvSpPr txBox="1"/>
          <p:nvPr/>
        </p:nvSpPr>
        <p:spPr>
          <a:xfrm>
            <a:off x="335360" y="6381328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페이지에 들어오면서 오늘 날짜의 송장 리스트가 </a:t>
            </a:r>
            <a:r>
              <a:rPr lang="ko-KR" altLang="en-US" sz="1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출려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됩니다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날짜를 선택하여 검색 할 수도 있습니다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3F79017-0CDC-4B22-A27F-29885265B997}"/>
              </a:ext>
            </a:extLst>
          </p:cNvPr>
          <p:cNvSpPr/>
          <p:nvPr/>
        </p:nvSpPr>
        <p:spPr>
          <a:xfrm>
            <a:off x="1271464" y="4149080"/>
            <a:ext cx="957706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0E76CD-6C98-42EA-AC50-F133C61D3E37}"/>
              </a:ext>
            </a:extLst>
          </p:cNvPr>
          <p:cNvSpPr txBox="1"/>
          <p:nvPr/>
        </p:nvSpPr>
        <p:spPr>
          <a:xfrm>
            <a:off x="4655840" y="354339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당일 송장 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BA604D-982B-4620-8B20-4C427EF1DA2C}"/>
              </a:ext>
            </a:extLst>
          </p:cNvPr>
          <p:cNvSpPr txBox="1"/>
          <p:nvPr/>
        </p:nvSpPr>
        <p:spPr>
          <a:xfrm>
            <a:off x="9840416" y="188721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날짜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638A76D-4BA7-4DE2-9808-0E532DD4C3C5}"/>
              </a:ext>
            </a:extLst>
          </p:cNvPr>
          <p:cNvSpPr/>
          <p:nvPr/>
        </p:nvSpPr>
        <p:spPr>
          <a:xfrm>
            <a:off x="7705524" y="1144459"/>
            <a:ext cx="2549010" cy="2674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48AC03B-2142-4DDD-B149-9B59AAB80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05" t="24922" r="978" b="68088"/>
          <a:stretch/>
        </p:blipFill>
        <p:spPr>
          <a:xfrm>
            <a:off x="9885241" y="3597477"/>
            <a:ext cx="928686" cy="46166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E3A4351-F3A2-494B-933C-6A9BFDB39634}"/>
              </a:ext>
            </a:extLst>
          </p:cNvPr>
          <p:cNvSpPr/>
          <p:nvPr/>
        </p:nvSpPr>
        <p:spPr>
          <a:xfrm>
            <a:off x="9840416" y="3549607"/>
            <a:ext cx="1020162" cy="524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3F5D9B4-9DF3-47D9-B910-F85D89284E21}"/>
              </a:ext>
            </a:extLst>
          </p:cNvPr>
          <p:cNvSpPr txBox="1"/>
          <p:nvPr/>
        </p:nvSpPr>
        <p:spPr>
          <a:xfrm>
            <a:off x="9768408" y="306054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송장 등록 버튼</a:t>
            </a:r>
          </a:p>
        </p:txBody>
      </p:sp>
    </p:spTree>
    <p:extLst>
      <p:ext uri="{BB962C8B-B14F-4D97-AF65-F5344CB8AC3E}">
        <p14:creationId xmlns:p14="http://schemas.microsoft.com/office/powerpoint/2010/main" val="31722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/>
      <p:bldP spid="10" grpId="1"/>
      <p:bldP spid="11" grpId="0"/>
      <p:bldP spid="12" grpId="0" animBg="1"/>
      <p:bldP spid="13" grpId="0" animBg="1"/>
      <p:bldP spid="13" grpId="1" animBg="1"/>
      <p:bldP spid="14" grpId="0"/>
      <p:bldP spid="1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EB905D-CFC6-429B-8E13-E71F3BAB749E}"/>
              </a:ext>
            </a:extLst>
          </p:cNvPr>
          <p:cNvSpPr txBox="1"/>
          <p:nvPr/>
        </p:nvSpPr>
        <p:spPr>
          <a:xfrm>
            <a:off x="479376" y="15902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일별 운송내역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60C6231-27ED-45ED-BADF-0F0BCF8C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A395DF-760E-4870-B5EA-BD6F6B580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4" t="24271" r="1004" b="43837"/>
          <a:stretch/>
        </p:blipFill>
        <p:spPr>
          <a:xfrm>
            <a:off x="1703512" y="3284984"/>
            <a:ext cx="9360000" cy="1852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2BE43D8-1549-4124-8C9A-933E9A44CD05}"/>
              </a:ext>
            </a:extLst>
          </p:cNvPr>
          <p:cNvSpPr/>
          <p:nvPr/>
        </p:nvSpPr>
        <p:spPr>
          <a:xfrm>
            <a:off x="1847528" y="4005064"/>
            <a:ext cx="914501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7DC21C-A45C-4B28-90FF-6DE6FBDF36FD}"/>
              </a:ext>
            </a:extLst>
          </p:cNvPr>
          <p:cNvSpPr txBox="1"/>
          <p:nvPr/>
        </p:nvSpPr>
        <p:spPr>
          <a:xfrm>
            <a:off x="5087888" y="347139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당일 송장 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3E56831-C73C-467B-8334-BF09536F525A}"/>
              </a:ext>
            </a:extLst>
          </p:cNvPr>
          <p:cNvSpPr/>
          <p:nvPr/>
        </p:nvSpPr>
        <p:spPr>
          <a:xfrm>
            <a:off x="10488488" y="3356991"/>
            <a:ext cx="504056" cy="365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7FDFC8-A644-4EFE-BD17-11BAD3622A5F}"/>
              </a:ext>
            </a:extLst>
          </p:cNvPr>
          <p:cNvSpPr txBox="1"/>
          <p:nvPr/>
        </p:nvSpPr>
        <p:spPr>
          <a:xfrm>
            <a:off x="9623512" y="2708920"/>
            <a:ext cx="23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err="1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출고 버튼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A8116B-1785-4A88-AE9F-5C36C8F48210}"/>
              </a:ext>
            </a:extLst>
          </p:cNvPr>
          <p:cNvSpPr txBox="1"/>
          <p:nvPr/>
        </p:nvSpPr>
        <p:spPr>
          <a:xfrm>
            <a:off x="335360" y="638132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 송장 목록과는 다르게 운송사에 해당하는 송장 목록만 표시됩니다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또한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출고 버튼을 통해 제품의 재고 상태 확인 후 출고를 합니다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재고 부족 시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공급처에 물품을 발주 합니다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4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송장 상세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2DEFCE2-6A09-4296-A6C8-04861BD8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99240"/>
            <a:ext cx="7920000" cy="429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362413C-E943-45E5-8930-075FD4A71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3" t="25950" r="1004" b="32087"/>
          <a:stretch/>
        </p:blipFill>
        <p:spPr>
          <a:xfrm>
            <a:off x="1703512" y="3501008"/>
            <a:ext cx="9303434" cy="24482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A156AA4-848A-4F4E-9F18-9242EC791151}"/>
              </a:ext>
            </a:extLst>
          </p:cNvPr>
          <p:cNvSpPr/>
          <p:nvPr/>
        </p:nvSpPr>
        <p:spPr>
          <a:xfrm>
            <a:off x="1775520" y="3444240"/>
            <a:ext cx="5256584" cy="34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ACB668-25A3-4D17-8BBC-3DC6BB913004}"/>
              </a:ext>
            </a:extLst>
          </p:cNvPr>
          <p:cNvSpPr txBox="1"/>
          <p:nvPr/>
        </p:nvSpPr>
        <p:spPr>
          <a:xfrm>
            <a:off x="3323692" y="291013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송장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6FCAB6F-1881-4BC9-BF61-A7E65F02ED1F}"/>
              </a:ext>
            </a:extLst>
          </p:cNvPr>
          <p:cNvSpPr txBox="1"/>
          <p:nvPr/>
        </p:nvSpPr>
        <p:spPr>
          <a:xfrm>
            <a:off x="335360" y="6381328"/>
            <a:ext cx="78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송장 정보에서 날짜부분 형식을 수정 예정</a:t>
            </a:r>
            <a:r>
              <a:rPr lang="en-US" altLang="ko-KR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Search bar </a:t>
            </a:r>
            <a:r>
              <a:rPr lang="ko-KR" altLang="en-US" sz="1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삭제 예정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0FE36F2-07F3-4E49-A0A7-A8719453D023}"/>
              </a:ext>
            </a:extLst>
          </p:cNvPr>
          <p:cNvSpPr/>
          <p:nvPr/>
        </p:nvSpPr>
        <p:spPr>
          <a:xfrm>
            <a:off x="1794864" y="4127854"/>
            <a:ext cx="9125671" cy="1461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3DFA55-4CD1-4A32-927E-2E16A69A0E3D}"/>
              </a:ext>
            </a:extLst>
          </p:cNvPr>
          <p:cNvSpPr txBox="1"/>
          <p:nvPr/>
        </p:nvSpPr>
        <p:spPr>
          <a:xfrm>
            <a:off x="5080687" y="3594809"/>
            <a:ext cx="254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27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송장의 제품 정보</a:t>
            </a:r>
          </a:p>
        </p:txBody>
      </p:sp>
    </p:spTree>
    <p:extLst>
      <p:ext uri="{BB962C8B-B14F-4D97-AF65-F5344CB8AC3E}">
        <p14:creationId xmlns:p14="http://schemas.microsoft.com/office/powerpoint/2010/main" val="152328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400" dirty="0" smtClean="0">
            <a:ln w="12700">
              <a:solidFill>
                <a:schemeClr val="accent1">
                  <a:lumMod val="75000"/>
                </a:schemeClr>
              </a:solidFill>
            </a:ln>
            <a:solidFill>
              <a:schemeClr val="bg1"/>
            </a:solidFill>
            <a:latin typeface="고도 B" panose="02000503000000020004" pitchFamily="2" charset="-127"/>
            <a:ea typeface="고도 B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618</Words>
  <Application>Microsoft Office PowerPoint</Application>
  <PresentationFormat>사용자 지정</PresentationFormat>
  <Paragraphs>115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Ethan</dc:creator>
  <cp:lastModifiedBy>714-000</cp:lastModifiedBy>
  <cp:revision>49</cp:revision>
  <dcterms:created xsi:type="dcterms:W3CDTF">2019-05-08T11:40:04Z</dcterms:created>
  <dcterms:modified xsi:type="dcterms:W3CDTF">2019-05-10T01:53:41Z</dcterms:modified>
</cp:coreProperties>
</file>