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1" r:id="rId4"/>
    <p:sldId id="260" r:id="rId5"/>
    <p:sldId id="262" r:id="rId6"/>
    <p:sldId id="265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8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96" y="-7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D612-3936-4721-B526-C509F5F37F70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5DAA-B0DD-42D4-87A8-B0B98A908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09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D612-3936-4721-B526-C509F5F37F70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5DAA-B0DD-42D4-87A8-B0B98A908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01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D612-3936-4721-B526-C509F5F37F70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5DAA-B0DD-42D4-87A8-B0B98A908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625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2019-05-16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426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2019-05-16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687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2019-05-16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36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2019-05-16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523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2019-05-16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562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2019-05-16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7016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2019-05-16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1482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2019-05-16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76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D612-3936-4721-B526-C509F5F37F70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5DAA-B0DD-42D4-87A8-B0B98A908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5087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2019-05-16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0680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2019-05-16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5562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2019-05-16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256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2019-05-16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7180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2019-05-16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4610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2019-05-16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89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D612-3936-4721-B526-C509F5F37F70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5DAA-B0DD-42D4-87A8-B0B98A908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81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D612-3936-4721-B526-C509F5F37F70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5DAA-B0DD-42D4-87A8-B0B98A908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34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D612-3936-4721-B526-C509F5F37F70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5DAA-B0DD-42D4-87A8-B0B98A908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5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D612-3936-4721-B526-C509F5F37F70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5DAA-B0DD-42D4-87A8-B0B98A908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10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D612-3936-4721-B526-C509F5F37F70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5DAA-B0DD-42D4-87A8-B0B98A908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17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D612-3936-4721-B526-C509F5F37F70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5DAA-B0DD-42D4-87A8-B0B98A908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04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D612-3936-4721-B526-C509F5F37F70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5DAA-B0DD-42D4-87A8-B0B98A908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64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9D612-3936-4721-B526-C509F5F37F70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75DAA-B0DD-42D4-87A8-B0B98A908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23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475656" y="1659927"/>
            <a:ext cx="6040052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err="1" smtClean="0">
                <a:solidFill>
                  <a:srgbClr val="FF0000"/>
                </a:solidFill>
              </a:rPr>
              <a:t>Ezen</a:t>
            </a:r>
            <a:r>
              <a:rPr lang="en-US" altLang="ko-KR" sz="4400" b="1" dirty="0" smtClean="0">
                <a:solidFill>
                  <a:srgbClr val="FF0000"/>
                </a:solidFill>
              </a:rPr>
              <a:t> Fulfillment System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443288"/>
            <a:ext cx="9144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3515" y="136110"/>
            <a:ext cx="5589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자바기반 전자정부 표준프레임워크 프로그래밍 개발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19776" y="4253026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2019.05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AutoShape 2" descr="Image result for jsp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 descr="Image result for js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912" y="4869160"/>
            <a:ext cx="3185592" cy="199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26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10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909" y="620688"/>
            <a:ext cx="8744702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smtClean="0">
                <a:latin typeface="+mn-ea"/>
              </a:rPr>
              <a:t>Session </a:t>
            </a:r>
            <a:r>
              <a:rPr lang="ko-KR" altLang="en-US" b="1" dirty="0" smtClean="0">
                <a:latin typeface="+mn-ea"/>
              </a:rPr>
              <a:t>과 </a:t>
            </a:r>
            <a:r>
              <a:rPr lang="en-US" altLang="ko-KR" b="1" dirty="0" smtClean="0">
                <a:latin typeface="+mn-ea"/>
              </a:rPr>
              <a:t>Cookie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smtClean="0">
                <a:latin typeface="+mn-ea"/>
              </a:rPr>
              <a:t>세션을 </a:t>
            </a:r>
            <a:r>
              <a:rPr lang="ko-KR" altLang="en-US" b="1" dirty="0" err="1" smtClean="0">
                <a:latin typeface="+mn-ea"/>
              </a:rPr>
              <a:t>글로벌하게</a:t>
            </a:r>
            <a:r>
              <a:rPr lang="ko-KR" altLang="en-US" b="1" dirty="0" smtClean="0">
                <a:latin typeface="+mn-ea"/>
              </a:rPr>
              <a:t> 사용하면 동시에 </a:t>
            </a:r>
            <a:r>
              <a:rPr lang="en-US" altLang="ko-KR" b="1" dirty="0" smtClean="0">
                <a:latin typeface="+mn-ea"/>
              </a:rPr>
              <a:t>1</a:t>
            </a:r>
            <a:r>
              <a:rPr lang="ko-KR" altLang="en-US" b="1" dirty="0" smtClean="0">
                <a:latin typeface="+mn-ea"/>
              </a:rPr>
              <a:t>명밖에는 접속하지 못함</a:t>
            </a:r>
            <a:endParaRPr lang="en-US" altLang="ko-KR" b="1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smtClean="0">
                <a:latin typeface="+mn-ea"/>
              </a:rPr>
              <a:t>로그인하는 </a:t>
            </a:r>
            <a:r>
              <a:rPr lang="ko-KR" altLang="en-US" b="1" dirty="0" err="1" smtClean="0">
                <a:latin typeface="+mn-ea"/>
              </a:rPr>
              <a:t>사용자별로</a:t>
            </a:r>
            <a:r>
              <a:rPr lang="ko-KR" altLang="en-US" b="1" dirty="0" smtClean="0">
                <a:latin typeface="+mn-ea"/>
              </a:rPr>
              <a:t> 세션을 다르게 설정하고 싶으면 쿠키를 설정해야 함</a:t>
            </a:r>
            <a:endParaRPr lang="en-US" altLang="ko-KR" b="1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smtClean="0">
                <a:latin typeface="+mn-ea"/>
              </a:rPr>
              <a:t>쿠키를 설정하면 브라우저는 서버에 접속할 때 </a:t>
            </a:r>
            <a:r>
              <a:rPr lang="ko-KR" altLang="en-US" b="1" dirty="0" err="1" smtClean="0">
                <a:latin typeface="+mn-ea"/>
              </a:rPr>
              <a:t>쿠키값을</a:t>
            </a:r>
            <a:r>
              <a:rPr lang="ko-KR" altLang="en-US" b="1" dirty="0" smtClean="0">
                <a:latin typeface="+mn-ea"/>
              </a:rPr>
              <a:t> 전송함</a:t>
            </a:r>
            <a:endParaRPr lang="en-US" altLang="ko-KR" b="1" dirty="0" smtClean="0">
              <a:latin typeface="+mn-ea"/>
            </a:endParaRP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515" y="13611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특기 사항</a:t>
            </a:r>
            <a:endParaRPr lang="ko-KR" altLang="en-US" b="1" dirty="0"/>
          </a:p>
        </p:txBody>
      </p:sp>
      <p:pic>
        <p:nvPicPr>
          <p:cNvPr id="1026" name="Picture 2" descr="ì¸ìê³¼ ì¿ í¤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7" y="2492896"/>
            <a:ext cx="4931569" cy="404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48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11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909" y="620688"/>
            <a:ext cx="7879080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smtClean="0">
                <a:latin typeface="+mn-ea"/>
              </a:rPr>
              <a:t>로그인할 때 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ko-KR" altLang="en-US" b="1" dirty="0" smtClean="0">
                <a:latin typeface="+mn-ea"/>
              </a:rPr>
              <a:t>쿠키 생성</a:t>
            </a:r>
            <a:r>
              <a:rPr lang="en-US" altLang="ko-KR" b="1" dirty="0" smtClean="0">
                <a:latin typeface="+mn-ea"/>
              </a:rPr>
              <a:t>)</a:t>
            </a:r>
          </a:p>
          <a:p>
            <a:pPr lvl="2"/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Cookie </a:t>
            </a:r>
            <a:r>
              <a:rPr lang="en-US" altLang="ko-KR" sz="1600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myCookie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 new Cookie("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EzenFS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", </a:t>
            </a:r>
            <a:r>
              <a:rPr lang="en-US" altLang="ko-KR" sz="1600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uid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+</a:t>
            </a:r>
            <a:r>
              <a:rPr lang="ko-KR" altLang="en-US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현재시간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);</a:t>
            </a:r>
            <a:endParaRPr lang="en-US" altLang="ko-KR" sz="1600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sz="1600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myCookie.setPath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("/</a:t>
            </a:r>
            <a:r>
              <a:rPr lang="en-US" altLang="ko-KR" sz="1600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ezenFS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");</a:t>
            </a:r>
            <a:endParaRPr lang="en-US" altLang="ko-KR" sz="1600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sz="1600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response.addCookie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sz="1600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efsCookie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);</a:t>
            </a:r>
          </a:p>
          <a:p>
            <a:pPr lvl="2"/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session.setAttribute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cookieId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+"</a:t>
            </a:r>
            <a:r>
              <a:rPr lang="en-US" altLang="ko-KR" sz="1600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userName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", </a:t>
            </a:r>
            <a:r>
              <a:rPr lang="ko-KR" altLang="en-US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사용자이름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);</a:t>
            </a:r>
          </a:p>
          <a:p>
            <a:pPr lvl="2"/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...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smtClean="0">
                <a:latin typeface="+mn-ea"/>
              </a:rPr>
              <a:t>사용</a:t>
            </a:r>
            <a:r>
              <a:rPr lang="ko-KR" altLang="en-US" b="1" dirty="0">
                <a:latin typeface="+mn-ea"/>
              </a:rPr>
              <a:t>할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때</a:t>
            </a:r>
            <a:endParaRPr lang="en-US" altLang="ko-KR" b="1" dirty="0">
              <a:latin typeface="+mn-ea"/>
            </a:endParaRPr>
          </a:p>
          <a:p>
            <a:pPr lvl="2"/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Cookie[] cookies 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 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request.getCookies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();</a:t>
            </a:r>
          </a:p>
          <a:p>
            <a:pPr lvl="2"/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for 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(Cookie 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cookie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: cookies) {</a:t>
            </a:r>
          </a:p>
          <a:p>
            <a:pPr lvl="2"/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if 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cookie.getName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().equals("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EzenFS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"))</a:t>
            </a:r>
            <a:endParaRPr lang="en-US" altLang="ko-KR" sz="1600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	</a:t>
            </a:r>
            <a:r>
              <a:rPr lang="en-US" altLang="ko-KR" sz="1600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cookieId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 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cookie.getValue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();</a:t>
            </a:r>
          </a:p>
          <a:p>
            <a:pPr lvl="2"/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LOG.debug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("{}, {}", 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cookie.getName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(), 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cookie.getValue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());</a:t>
            </a:r>
          </a:p>
          <a:p>
            <a:pPr lvl="2"/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}</a:t>
            </a:r>
          </a:p>
          <a:p>
            <a:pPr lvl="2"/>
            <a:r>
              <a:rPr lang="ko-KR" altLang="en-US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사용자이름 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= (String)</a:t>
            </a:r>
            <a:r>
              <a:rPr lang="en-US" altLang="ko-KR" sz="1600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session.get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Attribute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cookieId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+"</a:t>
            </a:r>
            <a:r>
              <a:rPr lang="en-US" altLang="ko-KR" sz="1600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userName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);</a:t>
            </a:r>
          </a:p>
          <a:p>
            <a:pPr lvl="2"/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...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err="1" smtClean="0">
                <a:latin typeface="+mn-ea"/>
              </a:rPr>
              <a:t>로그아</a:t>
            </a:r>
            <a:r>
              <a:rPr lang="ko-KR" altLang="en-US" b="1" dirty="0" err="1">
                <a:latin typeface="+mn-ea"/>
              </a:rPr>
              <a:t>웃</a:t>
            </a:r>
            <a:r>
              <a:rPr lang="ko-KR" altLang="en-US" b="1" dirty="0" err="1" smtClean="0">
                <a:latin typeface="+mn-ea"/>
              </a:rPr>
              <a:t>할</a:t>
            </a:r>
            <a:r>
              <a:rPr lang="ko-KR" altLang="en-US" b="1" dirty="0" smtClean="0">
                <a:latin typeface="+mn-ea"/>
              </a:rPr>
              <a:t> 때 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ko-KR" altLang="en-US" b="1" dirty="0" smtClean="0">
                <a:latin typeface="+mn-ea"/>
              </a:rPr>
              <a:t>쿠키 삭제</a:t>
            </a:r>
            <a:r>
              <a:rPr lang="en-US" altLang="ko-KR" b="1" dirty="0" smtClean="0">
                <a:latin typeface="+mn-ea"/>
              </a:rPr>
              <a:t>)</a:t>
            </a:r>
            <a:endParaRPr lang="en-US" altLang="ko-KR" b="1" dirty="0">
              <a:latin typeface="+mn-ea"/>
            </a:endParaRPr>
          </a:p>
          <a:p>
            <a:pPr lvl="2"/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Cookie[] cookies = 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request.getCookies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();</a:t>
            </a:r>
          </a:p>
          <a:p>
            <a:pPr lvl="2"/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for (Cookie 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cookie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: cookies) {</a:t>
            </a:r>
          </a:p>
          <a:p>
            <a:pPr lvl="2"/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sz="1600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cookie.setMaxAge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(0);</a:t>
            </a:r>
          </a:p>
          <a:p>
            <a:pPr lvl="2"/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	</a:t>
            </a:r>
            <a:r>
              <a:rPr lang="en-US" altLang="ko-KR" sz="1600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response.addCookie</a:t>
            </a:r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(cookie</a:t>
            </a:r>
            <a:r>
              <a:rPr lang="en-US" altLang="ko-KR" sz="1600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);</a:t>
            </a:r>
          </a:p>
          <a:p>
            <a:pPr lvl="2"/>
            <a:r>
              <a:rPr lang="en-US" altLang="ko-KR" sz="1600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}</a:t>
            </a:r>
            <a:endParaRPr lang="en-US" altLang="ko-KR" sz="1600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515" y="13611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특기 사항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3150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12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909" y="620688"/>
            <a:ext cx="8667757" cy="5539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표준 </a:t>
            </a:r>
            <a:r>
              <a:rPr lang="en-US" altLang="ko-KR" b="1" dirty="0" smtClean="0">
                <a:latin typeface="+mn-ea"/>
              </a:rPr>
              <a:t>Bootstrap </a:t>
            </a:r>
            <a:r>
              <a:rPr lang="ko-KR" altLang="en-US" b="1" dirty="0" err="1" smtClean="0">
                <a:latin typeface="+mn-ea"/>
              </a:rPr>
              <a:t>기능외에</a:t>
            </a:r>
            <a:r>
              <a:rPr lang="ko-KR" altLang="en-US" b="1" dirty="0" smtClean="0">
                <a:latin typeface="+mn-ea"/>
              </a:rPr>
              <a:t> 추가한 </a:t>
            </a:r>
            <a:r>
              <a:rPr lang="en-US" altLang="ko-KR" b="1" dirty="0" smtClean="0">
                <a:latin typeface="+mn-ea"/>
              </a:rPr>
              <a:t>UI </a:t>
            </a:r>
            <a:r>
              <a:rPr lang="ko-KR" altLang="en-US" b="1" dirty="0" smtClean="0">
                <a:latin typeface="+mn-ea"/>
              </a:rPr>
              <a:t>요소</a:t>
            </a:r>
            <a:endParaRPr lang="en-US" altLang="ko-KR" b="1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Bootstrap Select (</a:t>
            </a:r>
            <a:r>
              <a:rPr lang="en-US" altLang="ko-KR" b="1" dirty="0" err="1">
                <a:solidFill>
                  <a:srgbClr val="FF0000"/>
                </a:solidFill>
                <a:latin typeface="+mn-ea"/>
              </a:rPr>
              <a:t>register.jsp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Modal (</a:t>
            </a:r>
            <a:r>
              <a:rPr lang="en-US" altLang="ko-KR" b="1" dirty="0" err="1" smtClean="0">
                <a:solidFill>
                  <a:srgbClr val="FF0000"/>
                </a:solidFill>
                <a:latin typeface="+mn-ea"/>
              </a:rPr>
              <a:t>productList.jsp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)</a:t>
            </a:r>
            <a:endParaRPr lang="en-US" altLang="ko-KR" b="1" dirty="0">
              <a:solidFill>
                <a:srgbClr val="FF0000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dirty="0">
                <a:latin typeface="+mn-ea"/>
              </a:rPr>
              <a:t>Bootstrap </a:t>
            </a:r>
            <a:r>
              <a:rPr lang="ko-KR" altLang="en-US" b="1" dirty="0">
                <a:latin typeface="+mn-ea"/>
              </a:rPr>
              <a:t>좌측 </a:t>
            </a:r>
            <a:r>
              <a:rPr lang="en-US" altLang="ko-KR" b="1" dirty="0">
                <a:latin typeface="+mn-ea"/>
              </a:rPr>
              <a:t>Side navigation (admin</a:t>
            </a:r>
            <a:r>
              <a:rPr lang="ko-KR" altLang="en-US" b="1" dirty="0">
                <a:latin typeface="+mn-ea"/>
              </a:rPr>
              <a:t>에 있는 모든 </a:t>
            </a:r>
            <a:r>
              <a:rPr lang="en-US" altLang="ko-KR" b="1" dirty="0" err="1">
                <a:latin typeface="+mn-ea"/>
              </a:rPr>
              <a:t>jsp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파일</a:t>
            </a:r>
            <a:r>
              <a:rPr lang="en-US" altLang="ko-KR" b="1" dirty="0">
                <a:latin typeface="+mn-ea"/>
              </a:rPr>
              <a:t>)</a:t>
            </a:r>
            <a:br>
              <a:rPr lang="en-US" altLang="ko-KR" b="1" dirty="0">
                <a:latin typeface="+mn-ea"/>
              </a:rPr>
            </a:br>
            <a:r>
              <a:rPr lang="en-US" altLang="ko-KR" sz="1600" b="1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&lt;link </a:t>
            </a:r>
            <a:r>
              <a:rPr lang="en-US" altLang="ko-KR" sz="1600" b="1" dirty="0" err="1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href</a:t>
            </a:r>
            <a:r>
              <a:rPr lang="en-US" altLang="ko-KR" sz="1600" b="1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="../</a:t>
            </a:r>
            <a:r>
              <a:rPr lang="en-US" altLang="ko-KR" sz="1600" b="1" dirty="0" err="1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css</a:t>
            </a:r>
            <a:r>
              <a:rPr lang="en-US" altLang="ko-KR" sz="1600" b="1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/bootstrap.vertical-tabs.min.css" </a:t>
            </a:r>
            <a:r>
              <a:rPr lang="en-US" altLang="ko-KR" sz="1600" b="1" dirty="0" err="1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rel</a:t>
            </a:r>
            <a:r>
              <a:rPr lang="en-US" altLang="ko-KR" sz="1600" b="1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="</a:t>
            </a:r>
            <a:r>
              <a:rPr lang="en-US" altLang="ko-KR" sz="1600" b="1" dirty="0" err="1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stylesheet</a:t>
            </a:r>
            <a:r>
              <a:rPr lang="en-US" altLang="ko-KR" sz="1600" b="1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"&gt;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dirty="0" err="1" smtClean="0">
                <a:latin typeface="+mn-ea"/>
              </a:rPr>
              <a:t>datepicker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en-US" altLang="ko-KR" b="1" dirty="0" err="1" smtClean="0">
                <a:latin typeface="+mn-ea"/>
              </a:rPr>
              <a:t>monthpicker</a:t>
            </a:r>
            <a:r>
              <a:rPr lang="en-US" altLang="ko-KR" b="1" dirty="0">
                <a:latin typeface="+mn-ea"/>
              </a:rPr>
              <a:t/>
            </a:r>
            <a:br>
              <a:rPr lang="en-US" altLang="ko-KR" b="1" dirty="0">
                <a:latin typeface="+mn-ea"/>
              </a:rPr>
            </a:br>
            <a:r>
              <a:rPr lang="en-US" altLang="ko-KR" sz="1600" b="1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&lt;link </a:t>
            </a:r>
            <a:r>
              <a:rPr lang="en-US" altLang="ko-KR" sz="1600" b="1" dirty="0" err="1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href</a:t>
            </a:r>
            <a:r>
              <a:rPr lang="en-US" altLang="ko-KR" sz="1600" b="1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="../</a:t>
            </a:r>
            <a:r>
              <a:rPr lang="en-US" altLang="ko-KR" sz="1600" b="1" dirty="0" err="1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css</a:t>
            </a:r>
            <a:r>
              <a:rPr lang="en-US" altLang="ko-KR" sz="1600" b="1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/jquery-ui.min.css" </a:t>
            </a:r>
            <a:r>
              <a:rPr lang="en-US" altLang="ko-KR" sz="1600" b="1" dirty="0" err="1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rel</a:t>
            </a:r>
            <a:r>
              <a:rPr lang="en-US" altLang="ko-KR" sz="1600" b="1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="</a:t>
            </a:r>
            <a:r>
              <a:rPr lang="en-US" altLang="ko-KR" sz="1600" b="1" dirty="0" err="1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stylesheet</a:t>
            </a:r>
            <a:r>
              <a:rPr lang="en-US" altLang="ko-KR" sz="1600" b="1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"&gt;</a:t>
            </a:r>
            <a:br>
              <a:rPr lang="en-US" altLang="ko-KR" sz="1600" b="1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600" b="1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&lt;script </a:t>
            </a:r>
            <a:r>
              <a:rPr lang="en-US" altLang="ko-KR" sz="1600" b="1" dirty="0" err="1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src</a:t>
            </a:r>
            <a:r>
              <a:rPr lang="en-US" altLang="ko-KR" sz="1600" b="1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="../</a:t>
            </a:r>
            <a:r>
              <a:rPr lang="en-US" altLang="ko-KR" sz="1600" b="1" dirty="0" err="1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js</a:t>
            </a:r>
            <a:r>
              <a:rPr lang="en-US" altLang="ko-KR" sz="1600" b="1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/jquery-ui.min.js"&gt;&lt;/script&gt;</a:t>
            </a:r>
            <a:br>
              <a:rPr lang="en-US" altLang="ko-KR" sz="1600" b="1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600" b="1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&lt;script </a:t>
            </a:r>
            <a:r>
              <a:rPr lang="en-US" altLang="ko-KR" sz="1600" b="1" dirty="0" err="1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src</a:t>
            </a:r>
            <a:r>
              <a:rPr lang="en-US" altLang="ko-KR" sz="1600" b="1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="../</a:t>
            </a:r>
            <a:r>
              <a:rPr lang="en-US" altLang="ko-KR" sz="1600" b="1" dirty="0" err="1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js</a:t>
            </a:r>
            <a:r>
              <a:rPr lang="en-US" altLang="ko-KR" sz="1600" b="1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/jquery.mtz.monthpicker.js"&gt;&lt;/script</a:t>
            </a:r>
            <a:r>
              <a:rPr lang="en-US" altLang="ko-KR" sz="1600" b="1" dirty="0" smtClean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&gt;</a:t>
            </a:r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dirty="0" smtClean="0">
                <a:latin typeface="+mn-ea"/>
              </a:rPr>
              <a:t>Chart.js</a:t>
            </a:r>
          </a:p>
          <a:p>
            <a:pPr marL="1200150" lvl="2" indent="-285750">
              <a:lnSpc>
                <a:spcPct val="150000"/>
              </a:lnSpc>
              <a:buFont typeface="맑은 고딕" pitchFamily="50" charset="-127"/>
              <a:buChar char="-"/>
            </a:pPr>
            <a:r>
              <a:rPr lang="ko-KR" altLang="en-US" b="1" dirty="0" smtClean="0">
                <a:latin typeface="+mn-ea"/>
              </a:rPr>
              <a:t>막대 그래프 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deliver, purchase/</a:t>
            </a:r>
            <a:r>
              <a:rPr lang="en-US" altLang="ko-KR" b="1" dirty="0" err="1" smtClean="0">
                <a:solidFill>
                  <a:srgbClr val="FF0000"/>
                </a:solidFill>
                <a:latin typeface="+mn-ea"/>
              </a:rPr>
              <a:t>closingGraph.jsp</a:t>
            </a:r>
            <a:r>
              <a:rPr lang="en-US" altLang="ko-KR" b="1" dirty="0" smtClean="0">
                <a:latin typeface="+mn-ea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맑은 고딕" pitchFamily="50" charset="-127"/>
              <a:buChar char="-"/>
            </a:pPr>
            <a:r>
              <a:rPr lang="ko-KR" altLang="en-US" b="1" dirty="0" smtClean="0">
                <a:latin typeface="+mn-ea"/>
              </a:rPr>
              <a:t>선 그래프 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admin/</a:t>
            </a:r>
            <a:r>
              <a:rPr lang="en-US" altLang="ko-KR" b="1" dirty="0" err="1" smtClean="0">
                <a:solidFill>
                  <a:srgbClr val="FF0000"/>
                </a:solidFill>
                <a:latin typeface="+mn-ea"/>
              </a:rPr>
              <a:t>closingGraph.jsp</a:t>
            </a:r>
            <a:r>
              <a:rPr lang="en-US" altLang="ko-KR" b="1" dirty="0" smtClean="0">
                <a:latin typeface="+mn-ea"/>
              </a:rPr>
              <a:t>)</a:t>
            </a:r>
            <a:br>
              <a:rPr lang="en-US" altLang="ko-KR" b="1" dirty="0" smtClean="0">
                <a:latin typeface="+mn-ea"/>
              </a:rPr>
            </a:br>
            <a:r>
              <a:rPr lang="en-US" altLang="ko-KR" sz="1400" b="1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&lt;script </a:t>
            </a:r>
            <a:r>
              <a:rPr lang="en-US" altLang="ko-KR" sz="1400" b="1" dirty="0" err="1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src</a:t>
            </a:r>
            <a:r>
              <a:rPr lang="en-US" altLang="ko-KR" sz="1400" b="1" dirty="0" smtClean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="</a:t>
            </a:r>
            <a:r>
              <a:rPr lang="en-US" altLang="ko-KR" sz="1400" b="1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https://cdnjs.cloudflare.com/</a:t>
            </a:r>
            <a:r>
              <a:rPr lang="en-US" altLang="ko-KR" sz="1400" b="1" dirty="0" err="1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ajax</a:t>
            </a:r>
            <a:r>
              <a:rPr lang="en-US" altLang="ko-KR" sz="1400" b="1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/libs/Chart.js/2.7.3/Chart.min.js</a:t>
            </a:r>
            <a:r>
              <a:rPr lang="en-US" altLang="ko-KR" sz="1400" b="1" dirty="0" smtClean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"&gt;</a:t>
            </a:r>
            <a:br>
              <a:rPr lang="en-US" altLang="ko-KR" sz="1400" b="1" dirty="0" smtClean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b="1" dirty="0" smtClean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&lt;/</a:t>
            </a:r>
            <a:r>
              <a:rPr lang="en-US" altLang="ko-KR" sz="1400" b="1" dirty="0">
                <a:solidFill>
                  <a:srgbClr val="FF0000"/>
                </a:solidFill>
                <a:latin typeface="D2Coding ligature" pitchFamily="49" charset="-127"/>
                <a:ea typeface="D2Coding ligature" pitchFamily="49" charset="-127"/>
              </a:rPr>
              <a:t>script&gt;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3515" y="13611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특기 사항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9319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13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909" y="620688"/>
            <a:ext cx="173156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smtClean="0">
                <a:latin typeface="+mn-ea"/>
              </a:rPr>
              <a:t>Folder </a:t>
            </a:r>
            <a:r>
              <a:rPr lang="ko-KR" altLang="en-US" b="1" dirty="0" smtClean="0">
                <a:latin typeface="+mn-ea"/>
              </a:rPr>
              <a:t>구조</a:t>
            </a:r>
            <a:endParaRPr lang="en-US" altLang="ko-KR" b="1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515" y="13611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특기 사항</a:t>
            </a:r>
            <a:endParaRPr lang="ko-KR" altLang="en-US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530066"/>
              </p:ext>
            </p:extLst>
          </p:nvPr>
        </p:nvGraphicFramePr>
        <p:xfrm>
          <a:off x="539552" y="1341098"/>
          <a:ext cx="3528392" cy="2951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1132490"/>
                <a:gridCol w="1603814"/>
              </a:tblGrid>
              <a:tr h="4217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ysClr val="windowText" lastClr="000000"/>
                          </a:solidFill>
                        </a:rPr>
                        <a:t>java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>
                          <a:solidFill>
                            <a:sysClr val="windowText" lastClr="000000"/>
                          </a:solidFill>
                        </a:rPr>
                        <a:t>admin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solidFill>
                            <a:sysClr val="windowText" lastClr="000000"/>
                          </a:solidFill>
                        </a:rPr>
                        <a:t> ⓢ</a:t>
                      </a:r>
                      <a:r>
                        <a:rPr lang="ko-KR" altLang="en-US" sz="1800" b="0" baseline="0" dirty="0" smtClean="0">
                          <a:solidFill>
                            <a:sysClr val="windowText" lastClr="000000"/>
                          </a:solidFill>
                        </a:rPr>
                        <a:t>   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ⓐ   ⓣ</a:t>
                      </a:r>
                      <a:endParaRPr lang="ko-KR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1714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dirty="0" smtClean="0"/>
                        <a:t>function</a:t>
                      </a:r>
                      <a:endParaRPr lang="ko-KR" altLang="en-US" sz="18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 smtClean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1714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dirty="0" smtClean="0"/>
                        <a:t>invoice</a:t>
                      </a:r>
                      <a:endParaRPr lang="ko-KR" altLang="en-US" sz="18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 ⓢ   </a:t>
                      </a:r>
                      <a:r>
                        <a:rPr lang="ko-KR" altLang="en-US" dirty="0" smtClean="0"/>
                        <a:t>ⓐ   ⓣ</a:t>
                      </a:r>
                      <a:endParaRPr lang="ko-KR" altLang="en-US" sz="1800" dirty="0" smtClean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1714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dirty="0" smtClean="0"/>
                        <a:t>product</a:t>
                      </a:r>
                      <a:endParaRPr lang="ko-KR" altLang="en-US" sz="18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 ⓢ   </a:t>
                      </a:r>
                      <a:r>
                        <a:rPr lang="ko-KR" altLang="en-US" dirty="0" smtClean="0"/>
                        <a:t>ⓐ   ⓣ</a:t>
                      </a:r>
                      <a:endParaRPr lang="ko-KR" altLang="en-US" sz="1800" dirty="0" smtClean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1714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dirty="0" smtClean="0"/>
                        <a:t>supply</a:t>
                      </a:r>
                      <a:endParaRPr lang="ko-KR" altLang="en-US" sz="18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 ⓢ   </a:t>
                      </a:r>
                      <a:r>
                        <a:rPr lang="ko-KR" altLang="en-US" dirty="0" smtClean="0"/>
                        <a:t>ⓐ   ⓣ</a:t>
                      </a:r>
                      <a:endParaRPr lang="ko-KR" altLang="en-US" sz="1800" dirty="0" smtClean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1714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dirty="0" smtClean="0"/>
                        <a:t>user</a:t>
                      </a:r>
                      <a:endParaRPr lang="ko-KR" altLang="en-US" sz="18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 ⓢ   </a:t>
                      </a:r>
                      <a:r>
                        <a:rPr lang="ko-KR" altLang="en-US" dirty="0" smtClean="0"/>
                        <a:t>ⓐ   ⓣ</a:t>
                      </a:r>
                      <a:endParaRPr lang="ko-KR" altLang="en-US" sz="1800" dirty="0" smtClean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1714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dirty="0" smtClean="0"/>
                        <a:t>log4j.xml</a:t>
                      </a:r>
                      <a:endParaRPr lang="ko-KR" altLang="en-US" sz="18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 smtClean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273654"/>
              </p:ext>
            </p:extLst>
          </p:nvPr>
        </p:nvGraphicFramePr>
        <p:xfrm>
          <a:off x="4405984" y="874610"/>
          <a:ext cx="4176000" cy="5427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00"/>
                <a:gridCol w="1044000"/>
                <a:gridCol w="1044000"/>
                <a:gridCol w="1044000"/>
              </a:tblGrid>
              <a:tr h="319285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비고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9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Web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view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admin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viewer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92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mall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viewer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92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supply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viewer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92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transfer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viewer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92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catalog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viewer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92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login.jsp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92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register.jsp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92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css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92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common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92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error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92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img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92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js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92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META-INF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92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SCSS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92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vender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92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WEB-INF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web.xml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55776" y="4437112"/>
            <a:ext cx="136815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ⓢ</a:t>
            </a:r>
            <a:r>
              <a:rPr lang="en-US" altLang="ko-KR" dirty="0" smtClean="0"/>
              <a:t>: </a:t>
            </a:r>
            <a:r>
              <a:rPr lang="en-US" altLang="ko-KR" dirty="0" smtClean="0"/>
              <a:t>Servlet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ⓐ</a:t>
            </a:r>
            <a:r>
              <a:rPr lang="en-US" altLang="ko-KR" dirty="0" smtClean="0"/>
              <a:t>: DAO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ⓣ</a:t>
            </a:r>
            <a:r>
              <a:rPr lang="en-US" altLang="ko-KR" dirty="0" smtClean="0"/>
              <a:t>: DTO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65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14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3515" y="13611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처리 흐름</a:t>
            </a:r>
            <a:endParaRPr lang="ko-KR" altLang="en-US" b="1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788024" y="908720"/>
            <a:ext cx="72008" cy="54006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7045610" y="873021"/>
            <a:ext cx="72008" cy="54006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접힌 도형 4"/>
          <p:cNvSpPr/>
          <p:nvPr/>
        </p:nvSpPr>
        <p:spPr>
          <a:xfrm>
            <a:off x="425214" y="1196752"/>
            <a:ext cx="732733" cy="720080"/>
          </a:xfrm>
          <a:prstGeom prst="foldedCorner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송장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15597" y="70374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관리자</a:t>
            </a:r>
            <a:endParaRPr lang="ko-KR" alt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508104" y="70374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운송업체</a:t>
            </a:r>
            <a:endParaRPr lang="ko-KR" alt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49666" y="70374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/>
              <a:t>공급업체</a:t>
            </a:r>
            <a:endParaRPr lang="ko-KR" altLang="en-US" sz="1600" b="1" dirty="0"/>
          </a:p>
        </p:txBody>
      </p:sp>
      <p:sp>
        <p:nvSpPr>
          <p:cNvPr id="12" name="직사각형 11"/>
          <p:cNvSpPr/>
          <p:nvPr/>
        </p:nvSpPr>
        <p:spPr>
          <a:xfrm>
            <a:off x="2038857" y="1340768"/>
            <a:ext cx="936104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송장 처리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4" name="다이아몬드 13"/>
          <p:cNvSpPr/>
          <p:nvPr/>
        </p:nvSpPr>
        <p:spPr>
          <a:xfrm>
            <a:off x="1886126" y="2132856"/>
            <a:ext cx="1241565" cy="720080"/>
          </a:xfrm>
          <a:prstGeom prst="diamond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재고 확인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14" idx="3"/>
            <a:endCxn id="50" idx="1"/>
          </p:cNvCxnSpPr>
          <p:nvPr/>
        </p:nvCxnSpPr>
        <p:spPr>
          <a:xfrm>
            <a:off x="3127691" y="2492896"/>
            <a:ext cx="122828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5" idx="3"/>
            <a:endCxn id="12" idx="1"/>
          </p:cNvCxnSpPr>
          <p:nvPr/>
        </p:nvCxnSpPr>
        <p:spPr>
          <a:xfrm>
            <a:off x="1157947" y="1556792"/>
            <a:ext cx="88091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2" idx="2"/>
            <a:endCxn id="14" idx="0"/>
          </p:cNvCxnSpPr>
          <p:nvPr/>
        </p:nvCxnSpPr>
        <p:spPr>
          <a:xfrm>
            <a:off x="2506909" y="1772816"/>
            <a:ext cx="0" cy="3600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15723" y="218511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재고 부족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4355976" y="2893132"/>
            <a:ext cx="936104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배송 요청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꺾인 연결선 24"/>
          <p:cNvCxnSpPr>
            <a:stCxn id="14" idx="2"/>
            <a:endCxn id="23" idx="1"/>
          </p:cNvCxnSpPr>
          <p:nvPr/>
        </p:nvCxnSpPr>
        <p:spPr>
          <a:xfrm rot="16200000" flipH="1">
            <a:off x="3303332" y="2056512"/>
            <a:ext cx="256220" cy="1849067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47973" y="2773557"/>
            <a:ext cx="1386918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/>
              <a:t>재고 부족 </a:t>
            </a:r>
            <a:r>
              <a:rPr lang="ko-KR" altLang="en-US" sz="1400" dirty="0" smtClean="0"/>
              <a:t>예상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6588224" y="2591465"/>
            <a:ext cx="936104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구매 요청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355976" y="3509392"/>
            <a:ext cx="936104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배송 요청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꺾인 연결선 31"/>
          <p:cNvCxnSpPr>
            <a:stCxn id="14" idx="1"/>
            <a:endCxn id="30" idx="1"/>
          </p:cNvCxnSpPr>
          <p:nvPr/>
        </p:nvCxnSpPr>
        <p:spPr>
          <a:xfrm rot="10800000" flipH="1" flipV="1">
            <a:off x="1886126" y="2492896"/>
            <a:ext cx="2469850" cy="1232520"/>
          </a:xfrm>
          <a:prstGeom prst="bentConnector3">
            <a:avLst>
              <a:gd name="adj1" fmla="val -925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78817" y="3419432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재고 보</a:t>
            </a:r>
            <a:r>
              <a:rPr lang="ko-KR" altLang="en-US" sz="1400" dirty="0"/>
              <a:t>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909706" y="2591828"/>
            <a:ext cx="936104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공급 실행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꺾인 연결선 37"/>
          <p:cNvCxnSpPr>
            <a:stCxn id="34" idx="0"/>
            <a:endCxn id="12" idx="3"/>
          </p:cNvCxnSpPr>
          <p:nvPr/>
        </p:nvCxnSpPr>
        <p:spPr>
          <a:xfrm rot="16200000" flipV="1">
            <a:off x="5158842" y="-627089"/>
            <a:ext cx="1035036" cy="5402797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34" idx="2"/>
            <a:endCxn id="49" idx="3"/>
          </p:cNvCxnSpPr>
          <p:nvPr/>
        </p:nvCxnSpPr>
        <p:spPr>
          <a:xfrm rot="5400000">
            <a:off x="6992397" y="3843839"/>
            <a:ext cx="2205325" cy="565398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6045455" y="3509392"/>
            <a:ext cx="936104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배송 실행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/>
          <p:cNvCxnSpPr>
            <a:stCxn id="30" idx="3"/>
            <a:endCxn id="44" idx="1"/>
          </p:cNvCxnSpPr>
          <p:nvPr/>
        </p:nvCxnSpPr>
        <p:spPr>
          <a:xfrm>
            <a:off x="5292080" y="3725416"/>
            <a:ext cx="75337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23" idx="3"/>
            <a:endCxn id="44" idx="0"/>
          </p:cNvCxnSpPr>
          <p:nvPr/>
        </p:nvCxnSpPr>
        <p:spPr>
          <a:xfrm>
            <a:off x="5292080" y="3109156"/>
            <a:ext cx="1221427" cy="400236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6444208" y="5013177"/>
            <a:ext cx="1368152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구매 확인 요청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2" name="꺾인 연결선 51"/>
          <p:cNvCxnSpPr>
            <a:stCxn id="44" idx="2"/>
            <a:endCxn id="13" idx="0"/>
          </p:cNvCxnSpPr>
          <p:nvPr/>
        </p:nvCxnSpPr>
        <p:spPr>
          <a:xfrm rot="5400000">
            <a:off x="5530170" y="3271303"/>
            <a:ext cx="313200" cy="16534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순서도: 자기 디스크 52"/>
          <p:cNvSpPr/>
          <p:nvPr/>
        </p:nvSpPr>
        <p:spPr>
          <a:xfrm>
            <a:off x="364525" y="5085184"/>
            <a:ext cx="854109" cy="1008112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재고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038856" y="4154879"/>
            <a:ext cx="936104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배송 확</a:t>
            </a:r>
            <a:r>
              <a:rPr lang="ko-KR" altLang="en-US" sz="14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038856" y="5013177"/>
            <a:ext cx="936104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구매 확</a:t>
            </a:r>
            <a:r>
              <a:rPr lang="ko-KR" altLang="en-US" sz="1400" dirty="0">
                <a:solidFill>
                  <a:schemeClr val="tx1"/>
                </a:solidFill>
              </a:rPr>
              <a:t>정</a:t>
            </a:r>
          </a:p>
        </p:txBody>
      </p:sp>
      <p:cxnSp>
        <p:nvCxnSpPr>
          <p:cNvPr id="61" name="직선 화살표 연결선 60"/>
          <p:cNvCxnSpPr>
            <a:stCxn id="49" idx="1"/>
            <a:endCxn id="55" idx="3"/>
          </p:cNvCxnSpPr>
          <p:nvPr/>
        </p:nvCxnSpPr>
        <p:spPr>
          <a:xfrm flipH="1">
            <a:off x="2974960" y="5229201"/>
            <a:ext cx="346924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323528" y="4154879"/>
            <a:ext cx="936104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재고 반영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/>
          <p:cNvCxnSpPr>
            <a:stCxn id="62" idx="2"/>
            <a:endCxn id="53" idx="1"/>
          </p:cNvCxnSpPr>
          <p:nvPr/>
        </p:nvCxnSpPr>
        <p:spPr>
          <a:xfrm>
            <a:off x="791580" y="4586927"/>
            <a:ext cx="0" cy="4982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4" idx="1"/>
            <a:endCxn id="62" idx="3"/>
          </p:cNvCxnSpPr>
          <p:nvPr/>
        </p:nvCxnSpPr>
        <p:spPr>
          <a:xfrm flipH="1">
            <a:off x="1259632" y="4370903"/>
            <a:ext cx="77922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55" idx="1"/>
            <a:endCxn id="62" idx="3"/>
          </p:cNvCxnSpPr>
          <p:nvPr/>
        </p:nvCxnSpPr>
        <p:spPr>
          <a:xfrm rot="10800000">
            <a:off x="1259632" y="4370903"/>
            <a:ext cx="779224" cy="858298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323527" y="3392996"/>
            <a:ext cx="936104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송장 확정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/>
          <p:cNvCxnSpPr>
            <a:stCxn id="62" idx="0"/>
            <a:endCxn id="69" idx="2"/>
          </p:cNvCxnSpPr>
          <p:nvPr/>
        </p:nvCxnSpPr>
        <p:spPr>
          <a:xfrm flipH="1" flipV="1">
            <a:off x="791579" y="3825044"/>
            <a:ext cx="1" cy="3298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1827581" y="5609525"/>
            <a:ext cx="1361720" cy="7920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확정 자료를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기반으로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정산 처리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101118" y="1249014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우선 처리</a:t>
            </a:r>
            <a:endParaRPr lang="ko-KR" altLang="en-US" sz="1400" dirty="0"/>
          </a:p>
        </p:txBody>
      </p:sp>
      <p:sp>
        <p:nvSpPr>
          <p:cNvPr id="50" name="직사각형 49"/>
          <p:cNvSpPr/>
          <p:nvPr/>
        </p:nvSpPr>
        <p:spPr>
          <a:xfrm>
            <a:off x="4355976" y="2276872"/>
            <a:ext cx="936104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배송 요청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다이아몬드 12"/>
          <p:cNvSpPr/>
          <p:nvPr/>
        </p:nvSpPr>
        <p:spPr>
          <a:xfrm>
            <a:off x="4248642" y="4254640"/>
            <a:ext cx="1222780" cy="614968"/>
          </a:xfrm>
          <a:prstGeom prst="diamond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재고확인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9" name="꺾인 연결선 88"/>
          <p:cNvCxnSpPr>
            <a:stCxn id="23" idx="3"/>
            <a:endCxn id="27" idx="1"/>
          </p:cNvCxnSpPr>
          <p:nvPr/>
        </p:nvCxnSpPr>
        <p:spPr>
          <a:xfrm flipV="1">
            <a:off x="5292080" y="2807489"/>
            <a:ext cx="1296144" cy="3016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>
            <a:stCxn id="50" idx="3"/>
            <a:endCxn id="27" idx="1"/>
          </p:cNvCxnSpPr>
          <p:nvPr/>
        </p:nvCxnSpPr>
        <p:spPr>
          <a:xfrm>
            <a:off x="5292080" y="2492896"/>
            <a:ext cx="1296144" cy="3145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 135"/>
          <p:cNvCxnSpPr>
            <a:stCxn id="13" idx="3"/>
            <a:endCxn id="13" idx="2"/>
          </p:cNvCxnSpPr>
          <p:nvPr/>
        </p:nvCxnSpPr>
        <p:spPr>
          <a:xfrm flipH="1">
            <a:off x="4860032" y="4562124"/>
            <a:ext cx="611390" cy="307484"/>
          </a:xfrm>
          <a:prstGeom prst="bentConnector4">
            <a:avLst>
              <a:gd name="adj1" fmla="val -149111"/>
              <a:gd name="adj2" fmla="val 17434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107837" y="4777406"/>
            <a:ext cx="1262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구매확인요청 </a:t>
            </a:r>
            <a:endParaRPr lang="ko-KR" altLang="en-US" sz="1400" dirty="0"/>
          </a:p>
        </p:txBody>
      </p:sp>
      <p:cxnSp>
        <p:nvCxnSpPr>
          <p:cNvPr id="161" name="꺾인 연결선 160"/>
          <p:cNvCxnSpPr>
            <a:stCxn id="13" idx="1"/>
            <a:endCxn id="54" idx="3"/>
          </p:cNvCxnSpPr>
          <p:nvPr/>
        </p:nvCxnSpPr>
        <p:spPr>
          <a:xfrm rot="10800000">
            <a:off x="2974960" y="4370904"/>
            <a:ext cx="1273682" cy="1912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27" idx="3"/>
            <a:endCxn id="34" idx="1"/>
          </p:cNvCxnSpPr>
          <p:nvPr/>
        </p:nvCxnSpPr>
        <p:spPr>
          <a:xfrm>
            <a:off x="7524328" y="2807489"/>
            <a:ext cx="385378" cy="36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96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2394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5. Action/Parameter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15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909" y="620688"/>
            <a:ext cx="346633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err="1" smtClean="0">
                <a:latin typeface="+mn-ea"/>
              </a:rPr>
              <a:t>UserServlet</a:t>
            </a:r>
            <a:r>
              <a:rPr lang="en-US" altLang="ko-KR" b="1" dirty="0" smtClean="0">
                <a:latin typeface="+mn-ea"/>
              </a:rPr>
              <a:t> (</a:t>
            </a:r>
            <a:r>
              <a:rPr lang="ko-KR" altLang="en-US" b="1" dirty="0" smtClean="0">
                <a:latin typeface="+mn-ea"/>
              </a:rPr>
              <a:t>모든 사용자용</a:t>
            </a:r>
            <a:r>
              <a:rPr lang="en-US" altLang="ko-KR" b="1" dirty="0" smtClean="0">
                <a:latin typeface="+mn-ea"/>
              </a:rPr>
              <a:t>)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550753"/>
              </p:ext>
            </p:extLst>
          </p:nvPr>
        </p:nvGraphicFramePr>
        <p:xfrm>
          <a:off x="251521" y="1094639"/>
          <a:ext cx="8712970" cy="5720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996"/>
                <a:gridCol w="1615352"/>
                <a:gridCol w="1457266"/>
                <a:gridCol w="2313178"/>
                <a:gridCol w="2313178"/>
              </a:tblGrid>
              <a:tr h="5918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항  목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사용자 등록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버튼 클릭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ysClr val="windowText" lastClr="000000"/>
                          </a:solidFill>
                        </a:rPr>
                        <a:t>확인</a:t>
                      </a:r>
                      <a:endParaRPr lang="en-US" altLang="ko-KR" sz="140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solidFill>
                            <a:sysClr val="windowText" lastClr="000000"/>
                          </a:solidFill>
                        </a:rPr>
                        <a:t>버튼 클릭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로그인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버튼 클릭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로그아웃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버튼 클릭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0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Viewer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login.jsp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register.jsp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login.jsp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top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02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Action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register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login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intoMain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logout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Viewer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sym typeface="Wingdings" pitchFamily="2" charset="2"/>
                        </a:rPr>
                        <a:t>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sym typeface="Wingdings" pitchFamily="2" charset="2"/>
                        </a:rPr>
                        <a:t>Servlet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userType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userId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userName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userType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21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ysClr val="windowText" lastClr="000000"/>
                          </a:solidFill>
                        </a:rPr>
                        <a:t>처리후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화면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register.jsp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login.jsp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transMain.jsp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mallMain.jsp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supplyMain.jsp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adminMain.jsp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login.jsp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32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Servlet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sym typeface="Wingdings" pitchFamily="2" charset="2"/>
                        </a:rPr>
                        <a:t>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sym typeface="Wingdings" pitchFamily="2" charset="2"/>
                        </a:rPr>
                        <a:t>Viewer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userId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userName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userType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90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Session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userType</a:t>
                      </a:r>
                      <a:endParaRPr kumimoji="0" lang="ko-KR" alt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userId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</a:t>
                      </a:r>
                    </a:p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userName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</a:t>
                      </a:r>
                    </a:p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companyId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</a:t>
                      </a:r>
                    </a:p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companyName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endParaRPr kumimoji="0" lang="ko-KR" alt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3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Cookie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Blue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쿠키삭제</a:t>
                      </a:r>
                      <a:endParaRPr kumimoji="0" lang="ko-KR" alt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02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2394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5. Action/Parameter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16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909" y="620688"/>
            <a:ext cx="431932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err="1" smtClean="0">
                <a:latin typeface="+mn-ea"/>
              </a:rPr>
              <a:t>TransferServlet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ko-KR" altLang="en-US" b="1" dirty="0" smtClean="0">
                <a:latin typeface="+mn-ea"/>
              </a:rPr>
              <a:t>물류회사 담당자용</a:t>
            </a:r>
            <a:r>
              <a:rPr lang="en-US" altLang="ko-KR" b="1" dirty="0" smtClean="0">
                <a:latin typeface="+mn-ea"/>
              </a:rPr>
              <a:t>)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735241"/>
              </p:ext>
            </p:extLst>
          </p:nvPr>
        </p:nvGraphicFramePr>
        <p:xfrm>
          <a:off x="251520" y="1179305"/>
          <a:ext cx="8712967" cy="531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868"/>
                <a:gridCol w="2474531"/>
                <a:gridCol w="1800200"/>
                <a:gridCol w="1656184"/>
                <a:gridCol w="1656184"/>
              </a:tblGrid>
              <a:tr h="48717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항  목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메인페이지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일별 운송내역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일별운송내역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출고버튼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일별운송내역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날짜버튼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735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Viewer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transMain.jsp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Side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nav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Side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Nav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invoiceDayList.jsp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InvoiceDetailList.jsp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71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intoMain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tranceInvoiceListDay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forwarding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transSearchDayList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013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Viewer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Servlet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month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580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처리후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transMain.jsp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invoiceDayList.jsp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invoiceDayList.jsp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transSearch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DayList.jsp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8592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Servlet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Viewer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monthTotalSales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lastYearTotalSales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thisYearTotalSales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monthListCount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thisTatalSalesList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lastTotalSalesList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invoiceLists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selectDate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invoiceLists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152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userId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 , 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userName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</a:t>
                      </a:r>
                    </a:p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companyId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 , 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companyName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생성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78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Cookie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EzenFS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쿠키 생성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421530" y="836712"/>
            <a:ext cx="3542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ysClr val="windowText" lastClr="000000"/>
                </a:solidFill>
              </a:rPr>
              <a:t>＠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: </a:t>
            </a:r>
            <a:r>
              <a:rPr lang="en-US" altLang="ko-KR" sz="1400" dirty="0" err="1" smtClean="0">
                <a:solidFill>
                  <a:sysClr val="windowText" lastClr="000000"/>
                </a:solidFill>
              </a:rPr>
              <a:t>alertMsg.jsp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Attribute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로 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message, </a:t>
            </a:r>
            <a:r>
              <a:rPr lang="en-US" altLang="ko-KR" sz="1400" dirty="0" err="1" smtClean="0">
                <a:solidFill>
                  <a:sysClr val="windowText" lastClr="000000"/>
                </a:solidFill>
              </a:rPr>
              <a:t>url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3155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2394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5. Action/Parameter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17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909" y="620688"/>
            <a:ext cx="431932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err="1" smtClean="0">
                <a:latin typeface="+mn-ea"/>
              </a:rPr>
              <a:t>TransferServlet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ko-KR" altLang="en-US" b="1" dirty="0" smtClean="0">
                <a:latin typeface="+mn-ea"/>
              </a:rPr>
              <a:t>물류회사 담당자용</a:t>
            </a:r>
            <a:r>
              <a:rPr lang="en-US" altLang="ko-KR" b="1" dirty="0" smtClean="0">
                <a:latin typeface="+mn-ea"/>
              </a:rPr>
              <a:t>)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859425"/>
              </p:ext>
            </p:extLst>
          </p:nvPr>
        </p:nvGraphicFramePr>
        <p:xfrm>
          <a:off x="179512" y="1179305"/>
          <a:ext cx="8712968" cy="5136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868"/>
                <a:gridCol w="1896775"/>
                <a:gridCol w="1896775"/>
                <a:gridCol w="1896775"/>
                <a:gridCol w="1896775"/>
              </a:tblGrid>
              <a:tr h="48717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항  목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일별운송내역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상세보기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월별 운송내역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월별운송내역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검색버튼 클릭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월별 운송내역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상세보기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717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Viewer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invoiceDayList.jsp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Side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Nav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transSearchMonthList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invoiceMonthList.jsp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71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detailList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transInvoiceListMonth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transSearchDayList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transSearchMonthList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8466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Viewer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Servlet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iCode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userId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month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userId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580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처리후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invoiceDetailList.jsp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invoiceMonthList.jsp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invoiceMonthList.jsp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invoiceMonthList.jsp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8466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Servlet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Viewer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invoiceTotalPrice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invoice</a:t>
                      </a:r>
                    </a:p>
                    <a:p>
                      <a:pPr algn="ctr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orderLists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invoiceLists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selectDate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invoiceLists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month</a:t>
                      </a:r>
                    </a:p>
                    <a:p>
                      <a:pPr algn="ctr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iDtoLists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2133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userId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 , 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userName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</a:t>
                      </a:r>
                    </a:p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companyId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</a:t>
                      </a:r>
                      <a:r>
                        <a:rPr lang="en-US" altLang="ko-KR" sz="1400" baseline="0" dirty="0" smtClean="0">
                          <a:solidFill>
                            <a:sysClr val="windowText" lastClr="000000"/>
                          </a:solidFill>
                        </a:rPr>
                        <a:t> , 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companyName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생성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78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Cookie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EzenFS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쿠키 생성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421530" y="836712"/>
            <a:ext cx="3542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ysClr val="windowText" lastClr="000000"/>
                </a:solidFill>
              </a:rPr>
              <a:t>＠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: </a:t>
            </a:r>
            <a:r>
              <a:rPr lang="en-US" altLang="ko-KR" sz="1400" dirty="0" err="1" smtClean="0">
                <a:solidFill>
                  <a:sysClr val="windowText" lastClr="000000"/>
                </a:solidFill>
              </a:rPr>
              <a:t>alertMsg.jsp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Attribute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로 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message, </a:t>
            </a:r>
            <a:r>
              <a:rPr lang="en-US" altLang="ko-KR" sz="1400" dirty="0" err="1" smtClean="0">
                <a:solidFill>
                  <a:sysClr val="windowText" lastClr="000000"/>
                </a:solidFill>
              </a:rPr>
              <a:t>url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9159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2394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5. Action/Parameter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18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909" y="620688"/>
            <a:ext cx="433997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err="1" smtClean="0">
                <a:latin typeface="+mn-ea"/>
              </a:rPr>
              <a:t>SupplierServlet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ko-KR" altLang="en-US" b="1" dirty="0" smtClean="0">
                <a:latin typeface="+mn-ea"/>
              </a:rPr>
              <a:t>공급회사 담당자용</a:t>
            </a:r>
            <a:r>
              <a:rPr lang="en-US" altLang="ko-KR" b="1" dirty="0" smtClean="0">
                <a:latin typeface="+mn-ea"/>
              </a:rPr>
              <a:t>)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21530" y="836712"/>
            <a:ext cx="3542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ysClr val="windowText" lastClr="000000"/>
                </a:solidFill>
              </a:rPr>
              <a:t>＠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: </a:t>
            </a:r>
            <a:r>
              <a:rPr lang="en-US" altLang="ko-KR" sz="1400" dirty="0" err="1" smtClean="0">
                <a:solidFill>
                  <a:sysClr val="windowText" lastClr="000000"/>
                </a:solidFill>
              </a:rPr>
              <a:t>alertMsg.jsp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Attribute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로 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message, </a:t>
            </a:r>
            <a:r>
              <a:rPr lang="en-US" altLang="ko-KR" sz="1400" dirty="0" err="1" smtClean="0">
                <a:solidFill>
                  <a:sysClr val="windowText" lastClr="000000"/>
                </a:solidFill>
              </a:rPr>
              <a:t>url</a:t>
            </a:r>
            <a:endParaRPr lang="ko-KR" altLang="en-US" sz="14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281666"/>
              </p:ext>
            </p:extLst>
          </p:nvPr>
        </p:nvGraphicFramePr>
        <p:xfrm>
          <a:off x="251520" y="1179304"/>
          <a:ext cx="8712968" cy="5282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816"/>
                <a:gridCol w="1891788"/>
                <a:gridCol w="1891788"/>
                <a:gridCol w="1891788"/>
                <a:gridCol w="1891788"/>
              </a:tblGrid>
              <a:tr h="58072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항  목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메인페이지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수주내역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납품버튼클릭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납품내역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검색버튼 클릭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로그아웃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메뉴클릭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61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Viewer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supplierMain.jsp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Side</a:t>
                      </a:r>
                      <a:r>
                        <a:rPr lang="en-US" altLang="ko-KR" sz="140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nav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sBeforeSupply.jsp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sAfterSupply.jsp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6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intoMain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complete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supplyAfterListSearch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log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Viewer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Servlet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69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처리후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supplierMain.jsp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sBeforeSupply.jsp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sAfterSupply.jsp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304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Servlet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Viewer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curYearTotalSales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lastYearTotalSales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curMonthTotalSales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monthListCount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thisTotalSalesList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lastTtotalSalesList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959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userId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 ,  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userName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</a:t>
                      </a:r>
                    </a:p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companyId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 ,  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companyName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생성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61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Cookie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EzenFS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쿠키 생성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44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2394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5. Action/Parameter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19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909" y="620688"/>
            <a:ext cx="31537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err="1" smtClean="0">
                <a:latin typeface="+mn-ea"/>
              </a:rPr>
              <a:t>AdminServlet</a:t>
            </a:r>
            <a:r>
              <a:rPr lang="en-US" altLang="ko-KR" b="1" dirty="0" smtClean="0">
                <a:latin typeface="+mn-ea"/>
              </a:rPr>
              <a:t> (</a:t>
            </a:r>
            <a:r>
              <a:rPr lang="ko-KR" altLang="en-US" b="1" dirty="0" smtClean="0">
                <a:latin typeface="+mn-ea"/>
              </a:rPr>
              <a:t>관리자용</a:t>
            </a:r>
            <a:r>
              <a:rPr lang="en-US" altLang="ko-KR" b="1" dirty="0" smtClean="0">
                <a:latin typeface="+mn-ea"/>
              </a:rPr>
              <a:t>)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21530" y="836712"/>
            <a:ext cx="3542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ysClr val="windowText" lastClr="000000"/>
                </a:solidFill>
              </a:rPr>
              <a:t>＠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: </a:t>
            </a:r>
            <a:r>
              <a:rPr lang="en-US" altLang="ko-KR" sz="1400" dirty="0" err="1" smtClean="0">
                <a:solidFill>
                  <a:sysClr val="windowText" lastClr="000000"/>
                </a:solidFill>
              </a:rPr>
              <a:t>alertMsg.jsp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Attribute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로 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message, </a:t>
            </a:r>
            <a:r>
              <a:rPr lang="en-US" altLang="ko-KR" sz="1400" dirty="0" err="1" smtClean="0">
                <a:solidFill>
                  <a:sysClr val="windowText" lastClr="000000"/>
                </a:solidFill>
              </a:rPr>
              <a:t>url</a:t>
            </a:r>
            <a:endParaRPr lang="ko-KR" altLang="en-US" sz="14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615430"/>
              </p:ext>
            </p:extLst>
          </p:nvPr>
        </p:nvGraphicFramePr>
        <p:xfrm>
          <a:off x="251520" y="1179304"/>
          <a:ext cx="8667052" cy="477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955"/>
                <a:gridCol w="2365413"/>
                <a:gridCol w="1338671"/>
                <a:gridCol w="1338671"/>
                <a:gridCol w="1338671"/>
                <a:gridCol w="1338671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항  목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기본 화면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재고현황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재품종류버튼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판매내역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검색버튼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운송신청내역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출고처리버튼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월별 운송내역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검색버튼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Viewer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adminMain.jsp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intoMain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Viewer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Servlet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/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/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/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/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/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처리후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/>
                        <a:t>adminMain.jsp</a:t>
                      </a:r>
                      <a:endParaRPr lang="ko-KR" altLang="en-US" sz="1400" dirty="0"/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/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/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/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/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Servlet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Viewer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userList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companyList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userId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</a:t>
                      </a:r>
                    </a:p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userName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</a:t>
                      </a:r>
                    </a:p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companyId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</a:t>
                      </a:r>
                    </a:p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cookieId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+"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companyName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“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생성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Cookie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EzenFS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쿠키 생성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23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341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프로젝트 내용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창고 시스템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909" y="620688"/>
            <a:ext cx="868258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ko-KR" altLang="en-US" sz="1600" dirty="0" smtClean="0">
                <a:latin typeface="+mn-ea"/>
              </a:rPr>
              <a:t>귀하는 귀하 소유의 창고를 이용하여 </a:t>
            </a:r>
            <a:r>
              <a:rPr lang="ko-KR" altLang="en-US" sz="1600" dirty="0" err="1" smtClean="0">
                <a:latin typeface="+mn-ea"/>
              </a:rPr>
              <a:t>풀필먼트</a:t>
            </a:r>
            <a:r>
              <a:rPr lang="ko-KR" altLang="en-US" sz="1600" dirty="0" smtClean="0">
                <a:latin typeface="+mn-ea"/>
              </a:rPr>
              <a:t> 서비스</a:t>
            </a:r>
            <a:r>
              <a:rPr lang="en-US" altLang="ko-KR" sz="1600" dirty="0" smtClean="0">
                <a:latin typeface="+mn-ea"/>
              </a:rPr>
              <a:t>(Fulfillment Service)</a:t>
            </a:r>
            <a:r>
              <a:rPr lang="ko-KR" altLang="en-US" sz="1600" dirty="0" smtClean="0">
                <a:latin typeface="+mn-ea"/>
              </a:rPr>
              <a:t>를 하고자 한다</a:t>
            </a:r>
            <a:r>
              <a:rPr lang="en-US" altLang="ko-KR" sz="1600" dirty="0" smtClean="0">
                <a:latin typeface="+mn-ea"/>
              </a:rPr>
              <a:t>. </a:t>
            </a:r>
            <a:endParaRPr lang="en-US" altLang="ko-KR" sz="1600" dirty="0">
              <a:latin typeface="+mn-ea"/>
            </a:endParaRPr>
          </a:p>
          <a:p>
            <a:pPr marL="268288" indent="-268288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ko-KR" altLang="en-US" sz="1600" dirty="0" smtClean="0">
                <a:latin typeface="+mn-ea"/>
              </a:rPr>
              <a:t>귀하는 </a:t>
            </a:r>
            <a:r>
              <a:rPr lang="en-US" altLang="ko-KR" sz="1600" dirty="0" smtClean="0">
                <a:latin typeface="+mn-ea"/>
              </a:rPr>
              <a:t>3</a:t>
            </a:r>
            <a:r>
              <a:rPr lang="ko-KR" altLang="en-US" sz="1600" dirty="0" smtClean="0">
                <a:latin typeface="+mn-ea"/>
              </a:rPr>
              <a:t>개 이상의 쇼핑몰</a:t>
            </a:r>
            <a:r>
              <a:rPr lang="en-US" altLang="ko-KR" sz="1600" dirty="0" smtClean="0">
                <a:latin typeface="+mn-ea"/>
              </a:rPr>
              <a:t>, 4</a:t>
            </a:r>
            <a:r>
              <a:rPr lang="ko-KR" altLang="en-US" sz="1600" dirty="0" smtClean="0">
                <a:latin typeface="+mn-ea"/>
              </a:rPr>
              <a:t>개의 운송회사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경기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중부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영남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서부물류</a:t>
            </a:r>
            <a:r>
              <a:rPr lang="en-US" altLang="ko-KR" sz="1600" dirty="0" smtClean="0">
                <a:latin typeface="+mn-ea"/>
              </a:rPr>
              <a:t>) </a:t>
            </a:r>
            <a:r>
              <a:rPr lang="ko-KR" altLang="en-US" sz="1600" dirty="0" smtClean="0">
                <a:latin typeface="+mn-ea"/>
              </a:rPr>
              <a:t>및 </a:t>
            </a:r>
            <a:r>
              <a:rPr lang="en-US" altLang="ko-KR" sz="1600" dirty="0" smtClean="0">
                <a:latin typeface="+mn-ea"/>
              </a:rPr>
              <a:t>5</a:t>
            </a:r>
            <a:r>
              <a:rPr lang="ko-KR" altLang="en-US" sz="1600" dirty="0" smtClean="0">
                <a:latin typeface="+mn-ea"/>
              </a:rPr>
              <a:t>개 이상의     구매처와 거래하고 있다</a:t>
            </a:r>
            <a:r>
              <a:rPr lang="en-US" altLang="ko-KR" sz="1600" dirty="0" smtClean="0">
                <a:latin typeface="+mn-ea"/>
              </a:rPr>
              <a:t>. </a:t>
            </a:r>
          </a:p>
          <a:p>
            <a:pPr marL="268288" indent="-268288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ko-KR" altLang="en-US" sz="1600" dirty="0" smtClean="0">
                <a:latin typeface="+mn-ea"/>
              </a:rPr>
              <a:t>쇼핑몰로부터는 송장을 </a:t>
            </a:r>
            <a:r>
              <a:rPr lang="en-US" altLang="ko-KR" sz="1600" dirty="0" smtClean="0">
                <a:latin typeface="+mn-ea"/>
              </a:rPr>
              <a:t>CSV </a:t>
            </a:r>
            <a:r>
              <a:rPr lang="ko-KR" altLang="en-US" sz="1600" dirty="0" smtClean="0">
                <a:latin typeface="+mn-ea"/>
              </a:rPr>
              <a:t>형태로 받아서 처리한다</a:t>
            </a:r>
            <a:r>
              <a:rPr lang="en-US" altLang="ko-KR" sz="1600" dirty="0" smtClean="0">
                <a:latin typeface="+mn-ea"/>
              </a:rPr>
              <a:t>. </a:t>
            </a:r>
            <a:r>
              <a:rPr lang="ko-KR" altLang="en-US" sz="1600" dirty="0" smtClean="0">
                <a:latin typeface="+mn-ea"/>
              </a:rPr>
              <a:t>송장에는 받는 사람의 이름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전화번호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주소와 배달할 품목의 제품코드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제품명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수량이 들어가 있다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marL="268288" indent="-268288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ko-KR" altLang="en-US" sz="1600" dirty="0" smtClean="0">
                <a:latin typeface="+mn-ea"/>
              </a:rPr>
              <a:t>전일 오후 </a:t>
            </a:r>
            <a:r>
              <a:rPr lang="en-US" altLang="ko-KR" sz="1600" dirty="0" smtClean="0">
                <a:latin typeface="+mn-ea"/>
              </a:rPr>
              <a:t>6</a:t>
            </a:r>
            <a:r>
              <a:rPr lang="ko-KR" altLang="en-US" sz="1600" dirty="0" smtClean="0">
                <a:latin typeface="+mn-ea"/>
              </a:rPr>
              <a:t>시부터 금일 오전 </a:t>
            </a:r>
            <a:r>
              <a:rPr lang="en-US" altLang="ko-KR" sz="1600" dirty="0" smtClean="0">
                <a:latin typeface="+mn-ea"/>
              </a:rPr>
              <a:t>9</a:t>
            </a:r>
            <a:r>
              <a:rPr lang="ko-KR" altLang="en-US" sz="1600" dirty="0" smtClean="0">
                <a:latin typeface="+mn-ea"/>
              </a:rPr>
              <a:t>시까지의 주문은 오전 </a:t>
            </a:r>
            <a:r>
              <a:rPr lang="en-US" altLang="ko-KR" sz="1600" dirty="0" smtClean="0">
                <a:latin typeface="+mn-ea"/>
              </a:rPr>
              <a:t>9</a:t>
            </a:r>
            <a:r>
              <a:rPr lang="ko-KR" altLang="en-US" sz="1600" dirty="0" smtClean="0">
                <a:latin typeface="+mn-ea"/>
              </a:rPr>
              <a:t>시에 처리하고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금일 오전 </a:t>
            </a:r>
            <a:r>
              <a:rPr lang="en-US" altLang="ko-KR" sz="1600" dirty="0" smtClean="0">
                <a:latin typeface="+mn-ea"/>
              </a:rPr>
              <a:t>9</a:t>
            </a:r>
            <a:r>
              <a:rPr lang="ko-KR" altLang="en-US" sz="1600" dirty="0" smtClean="0">
                <a:latin typeface="+mn-ea"/>
              </a:rPr>
              <a:t>시부터 오후 </a:t>
            </a:r>
            <a:r>
              <a:rPr lang="en-US" altLang="ko-KR" sz="1600" dirty="0" smtClean="0">
                <a:latin typeface="+mn-ea"/>
              </a:rPr>
              <a:t>6</a:t>
            </a:r>
            <a:r>
              <a:rPr lang="ko-KR" altLang="en-US" sz="1600" dirty="0" smtClean="0">
                <a:latin typeface="+mn-ea"/>
              </a:rPr>
              <a:t>시까지의 주문은 오후 </a:t>
            </a:r>
            <a:r>
              <a:rPr lang="en-US" altLang="ko-KR" sz="1600" dirty="0" smtClean="0">
                <a:latin typeface="+mn-ea"/>
              </a:rPr>
              <a:t>6</a:t>
            </a:r>
            <a:r>
              <a:rPr lang="ko-KR" altLang="en-US" sz="1600" dirty="0" smtClean="0">
                <a:latin typeface="+mn-ea"/>
              </a:rPr>
              <a:t>시에 처리한다</a:t>
            </a:r>
            <a:r>
              <a:rPr lang="en-US" altLang="ko-KR" sz="1600" dirty="0" smtClean="0">
                <a:latin typeface="+mn-ea"/>
              </a:rPr>
              <a:t>. </a:t>
            </a:r>
            <a:r>
              <a:rPr lang="ko-KR" altLang="en-US" sz="1600" dirty="0" smtClean="0">
                <a:latin typeface="+mn-ea"/>
              </a:rPr>
              <a:t>처리해야 할 것은 운송회사의 트럭에 </a:t>
            </a:r>
            <a:r>
              <a:rPr lang="ko-KR" altLang="en-US" sz="1600" dirty="0" err="1" smtClean="0">
                <a:latin typeface="+mn-ea"/>
              </a:rPr>
              <a:t>운송지</a:t>
            </a:r>
            <a:r>
              <a:rPr lang="ko-KR" altLang="en-US" sz="1600" dirty="0" smtClean="0">
                <a:latin typeface="+mn-ea"/>
              </a:rPr>
              <a:t> 별로 화물을 적재하고 송장을 운송회사에 전달하는 것이다</a:t>
            </a:r>
            <a:r>
              <a:rPr lang="en-US" altLang="ko-KR" sz="1600" dirty="0" smtClean="0">
                <a:latin typeface="+mn-ea"/>
              </a:rPr>
              <a:t>. (</a:t>
            </a:r>
            <a:r>
              <a:rPr lang="ko-KR" altLang="en-US" sz="1600" dirty="0" smtClean="0">
                <a:latin typeface="+mn-ea"/>
              </a:rPr>
              <a:t>출고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 marL="268288" indent="-268288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ko-KR" altLang="en-US" sz="1600" dirty="0" smtClean="0">
                <a:latin typeface="+mn-ea"/>
              </a:rPr>
              <a:t>창고에 보관되어 있는 물품은 최소한 </a:t>
            </a:r>
            <a:r>
              <a:rPr lang="en-US" altLang="ko-KR" sz="1600" dirty="0" smtClean="0">
                <a:latin typeface="+mn-ea"/>
              </a:rPr>
              <a:t>30</a:t>
            </a:r>
            <a:r>
              <a:rPr lang="ko-KR" altLang="en-US" sz="1600" dirty="0" smtClean="0">
                <a:latin typeface="+mn-ea"/>
              </a:rPr>
              <a:t>가지 이상이어야 하고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물품을 관리하기 위해서 물품의 </a:t>
            </a:r>
            <a:r>
              <a:rPr lang="en-US" altLang="ko-KR" sz="1600" dirty="0" smtClean="0">
                <a:latin typeface="+mn-ea"/>
              </a:rPr>
              <a:t>ID, </a:t>
            </a:r>
            <a:r>
              <a:rPr lang="ko-KR" altLang="en-US" sz="1600" dirty="0" smtClean="0">
                <a:latin typeface="+mn-ea"/>
              </a:rPr>
              <a:t>물품명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사진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개별가격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재고수량을 보관하여야 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marL="268288" indent="-268288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ko-KR" altLang="en-US" sz="1600" dirty="0" smtClean="0">
                <a:latin typeface="+mn-ea"/>
              </a:rPr>
              <a:t>재고수량이 </a:t>
            </a:r>
            <a:r>
              <a:rPr lang="en-US" altLang="ko-KR" sz="1600" dirty="0" smtClean="0">
                <a:latin typeface="+mn-ea"/>
              </a:rPr>
              <a:t>10</a:t>
            </a:r>
            <a:r>
              <a:rPr lang="ko-KR" altLang="en-US" sz="1600" dirty="0" smtClean="0">
                <a:latin typeface="+mn-ea"/>
              </a:rPr>
              <a:t>개 미만으로 떨어지는 순간 구매처에 발주를 하여야 하고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구매처는 발주한 다음날 오전 </a:t>
            </a:r>
            <a:r>
              <a:rPr lang="en-US" altLang="ko-KR" sz="1600" dirty="0" smtClean="0">
                <a:latin typeface="+mn-ea"/>
              </a:rPr>
              <a:t>10</a:t>
            </a:r>
            <a:r>
              <a:rPr lang="ko-KR" altLang="en-US" sz="1600" dirty="0" smtClean="0">
                <a:latin typeface="+mn-ea"/>
              </a:rPr>
              <a:t>시에 납품을 한다</a:t>
            </a:r>
            <a:r>
              <a:rPr lang="en-US" altLang="ko-KR" sz="1600" dirty="0" smtClean="0">
                <a:latin typeface="+mn-ea"/>
              </a:rPr>
              <a:t>. (</a:t>
            </a:r>
            <a:r>
              <a:rPr lang="ko-KR" altLang="en-US" sz="1600" dirty="0" smtClean="0">
                <a:latin typeface="+mn-ea"/>
              </a:rPr>
              <a:t>입고</a:t>
            </a:r>
            <a:r>
              <a:rPr lang="en-US" altLang="ko-KR" sz="1600" dirty="0" smtClean="0">
                <a:latin typeface="+mn-ea"/>
              </a:rPr>
              <a:t>) </a:t>
            </a:r>
            <a:r>
              <a:rPr lang="ko-KR" altLang="en-US" sz="1600" dirty="0" smtClean="0">
                <a:latin typeface="+mn-ea"/>
              </a:rPr>
              <a:t>재고수량이 모자라면 운송을 할 수 없다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marL="268288" indent="-268288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ko-KR" altLang="en-US" sz="1600" dirty="0" smtClean="0">
                <a:latin typeface="+mn-ea"/>
              </a:rPr>
              <a:t>관리자는 언제든지 창고의 재고를 파악할 수 있어야 하고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재고조사</a:t>
            </a:r>
            <a:r>
              <a:rPr lang="en-US" altLang="ko-KR" sz="1600" dirty="0" smtClean="0">
                <a:latin typeface="+mn-ea"/>
              </a:rPr>
              <a:t>), </a:t>
            </a:r>
            <a:r>
              <a:rPr lang="ko-KR" altLang="en-US" sz="1600" dirty="0" smtClean="0">
                <a:latin typeface="+mn-ea"/>
              </a:rPr>
              <a:t>영업을 위해서 창고에서 보관하고 있는 물품을 사진을 포함하여 잠재 고객에게 보여줄 수 있어야 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marL="268288" indent="-268288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ko-KR" altLang="en-US" sz="1600" dirty="0" smtClean="0">
                <a:latin typeface="+mn-ea"/>
              </a:rPr>
              <a:t>매월 단위로 쇼핑몰에 대금을 청구하는데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청구 금액은 물품 가격과 물품 가격의 </a:t>
            </a:r>
            <a:r>
              <a:rPr lang="en-US" altLang="ko-KR" sz="1600" dirty="0" smtClean="0">
                <a:latin typeface="+mn-ea"/>
              </a:rPr>
              <a:t>10%</a:t>
            </a:r>
            <a:r>
              <a:rPr lang="ko-KR" altLang="en-US" sz="1600" dirty="0" smtClean="0">
                <a:latin typeface="+mn-ea"/>
              </a:rPr>
              <a:t>에 해당하는 </a:t>
            </a:r>
            <a:r>
              <a:rPr lang="ko-KR" altLang="en-US" sz="1600" dirty="0" err="1" smtClean="0">
                <a:latin typeface="+mn-ea"/>
              </a:rPr>
              <a:t>서비스료</a:t>
            </a:r>
            <a:r>
              <a:rPr lang="ko-KR" altLang="en-US" sz="1600" dirty="0" smtClean="0">
                <a:latin typeface="+mn-ea"/>
              </a:rPr>
              <a:t> 및 </a:t>
            </a:r>
            <a:r>
              <a:rPr lang="en-US" altLang="ko-KR" sz="1600" dirty="0" smtClean="0">
                <a:latin typeface="+mn-ea"/>
              </a:rPr>
              <a:t>1</a:t>
            </a:r>
            <a:r>
              <a:rPr lang="ko-KR" altLang="en-US" sz="1600" dirty="0" smtClean="0">
                <a:latin typeface="+mn-ea"/>
              </a:rPr>
              <a:t>개의 송장당 </a:t>
            </a:r>
            <a:r>
              <a:rPr lang="en-US" altLang="ko-KR" sz="1600" dirty="0" smtClean="0">
                <a:latin typeface="+mn-ea"/>
              </a:rPr>
              <a:t>10,000</a:t>
            </a:r>
            <a:r>
              <a:rPr lang="ko-KR" altLang="en-US" sz="1600" dirty="0" smtClean="0">
                <a:latin typeface="+mn-ea"/>
              </a:rPr>
              <a:t>원이다</a:t>
            </a:r>
            <a:r>
              <a:rPr lang="en-US" altLang="ko-KR" sz="1600" dirty="0" smtClean="0">
                <a:latin typeface="+mn-ea"/>
              </a:rPr>
              <a:t>.</a:t>
            </a:r>
            <a:r>
              <a:rPr lang="ko-KR" altLang="en-US" sz="1600" dirty="0" smtClean="0">
                <a:latin typeface="+mn-ea"/>
              </a:rPr>
              <a:t> 구매처와 운송회사에는 매월 단위로 물품 가격과 운송비를 지급한다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marL="268288" indent="-268288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ko-KR" altLang="en-US" sz="1600" dirty="0" smtClean="0">
                <a:latin typeface="+mn-ea"/>
              </a:rPr>
              <a:t>관리자는 월 단위로 판매 내역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발주 내역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운송 내역 및 매출 </a:t>
            </a:r>
            <a:r>
              <a:rPr lang="ko-KR" altLang="en-US" sz="1600" dirty="0" err="1" smtClean="0">
                <a:latin typeface="+mn-ea"/>
              </a:rPr>
              <a:t>총이익을</a:t>
            </a:r>
            <a:r>
              <a:rPr lang="ko-KR" altLang="en-US" sz="1600" dirty="0" smtClean="0">
                <a:latin typeface="+mn-ea"/>
              </a:rPr>
              <a:t> 알 수 있어야 한다</a:t>
            </a:r>
            <a:r>
              <a:rPr lang="en-US" altLang="ko-KR" sz="1600" dirty="0" smtClean="0">
                <a:latin typeface="+mn-ea"/>
              </a:rPr>
              <a:t>. </a:t>
            </a:r>
            <a:r>
              <a:rPr lang="ko-KR" altLang="en-US" sz="1600" dirty="0" smtClean="0">
                <a:latin typeface="+mn-ea"/>
              </a:rPr>
              <a:t>구매처와 운송회사는 시스템에 로그인해서 일별</a:t>
            </a:r>
            <a:r>
              <a:rPr lang="en-US" altLang="ko-KR" sz="1600" dirty="0" smtClean="0">
                <a:latin typeface="+mn-ea"/>
              </a:rPr>
              <a:t>/</a:t>
            </a:r>
            <a:r>
              <a:rPr lang="ko-KR" altLang="en-US" sz="1600" dirty="0" smtClean="0">
                <a:latin typeface="+mn-ea"/>
              </a:rPr>
              <a:t>월별 주문내역을 확인할 수 있어야 한다</a:t>
            </a:r>
            <a:r>
              <a:rPr lang="en-US" altLang="ko-KR" sz="1600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311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2394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5. Action/Parameter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20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909" y="620688"/>
            <a:ext cx="31537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err="1" smtClean="0">
                <a:latin typeface="+mn-ea"/>
              </a:rPr>
              <a:t>AdminServlet</a:t>
            </a:r>
            <a:r>
              <a:rPr lang="en-US" altLang="ko-KR" b="1" dirty="0" smtClean="0">
                <a:latin typeface="+mn-ea"/>
              </a:rPr>
              <a:t> (</a:t>
            </a:r>
            <a:r>
              <a:rPr lang="ko-KR" altLang="en-US" b="1" dirty="0" smtClean="0">
                <a:latin typeface="+mn-ea"/>
              </a:rPr>
              <a:t>관리자용</a:t>
            </a:r>
            <a:r>
              <a:rPr lang="en-US" altLang="ko-KR" b="1" dirty="0" smtClean="0">
                <a:latin typeface="+mn-ea"/>
              </a:rPr>
              <a:t>)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21530" y="836712"/>
            <a:ext cx="3542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ysClr val="windowText" lastClr="000000"/>
                </a:solidFill>
              </a:rPr>
              <a:t>＠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: </a:t>
            </a:r>
            <a:r>
              <a:rPr lang="en-US" altLang="ko-KR" sz="1400" dirty="0" err="1" smtClean="0">
                <a:solidFill>
                  <a:sysClr val="windowText" lastClr="000000"/>
                </a:solidFill>
              </a:rPr>
              <a:t>alertMsg.jsp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Attribute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로 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message, </a:t>
            </a:r>
            <a:r>
              <a:rPr lang="en-US" altLang="ko-KR" sz="1400" dirty="0" err="1" smtClean="0">
                <a:solidFill>
                  <a:sysClr val="windowText" lastClr="000000"/>
                </a:solidFill>
              </a:rPr>
              <a:t>url</a:t>
            </a:r>
            <a:endParaRPr lang="ko-KR" altLang="en-US" sz="14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165930"/>
              </p:ext>
            </p:extLst>
          </p:nvPr>
        </p:nvGraphicFramePr>
        <p:xfrm>
          <a:off x="251520" y="1179304"/>
          <a:ext cx="8667052" cy="398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955"/>
                <a:gridCol w="2365413"/>
                <a:gridCol w="1338671"/>
                <a:gridCol w="1338671"/>
                <a:gridCol w="1338671"/>
                <a:gridCol w="1338671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항  목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발주신청내역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승인버튼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월별 발주내역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검색버튼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판매내역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검색버튼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운송신청내역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출고처리버튼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월별 운송내역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검색버튼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Viewer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Viewer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Servlet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/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/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/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/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처리후</a:t>
                      </a:r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/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/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/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/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Servlet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Viewer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40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Cookie</a:t>
                      </a:r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22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286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프로젝트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창고 시스템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3909" y="620688"/>
            <a:ext cx="756367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화면 구성 </a:t>
            </a:r>
            <a:r>
              <a:rPr lang="en-US" altLang="ko-KR" b="1" dirty="0" smtClean="0">
                <a:latin typeface="+mn-ea"/>
              </a:rPr>
              <a:t>(Twitter Bootstrap, </a:t>
            </a:r>
            <a:r>
              <a:rPr lang="ko-KR" altLang="en-US" b="1" dirty="0" smtClean="0">
                <a:latin typeface="+mn-ea"/>
              </a:rPr>
              <a:t>관리자</a:t>
            </a:r>
            <a:r>
              <a:rPr lang="en-US" altLang="ko-KR" b="1" dirty="0" smtClean="0">
                <a:latin typeface="+mn-ea"/>
              </a:rPr>
              <a:t>/</a:t>
            </a:r>
            <a:r>
              <a:rPr lang="ko-KR" altLang="en-US" b="1" dirty="0" smtClean="0">
                <a:latin typeface="+mn-ea"/>
              </a:rPr>
              <a:t>구매처</a:t>
            </a:r>
            <a:r>
              <a:rPr lang="en-US" altLang="ko-KR" b="1" dirty="0" smtClean="0">
                <a:latin typeface="+mn-ea"/>
              </a:rPr>
              <a:t>/</a:t>
            </a:r>
            <a:r>
              <a:rPr lang="ko-KR" altLang="en-US" b="1" dirty="0" smtClean="0">
                <a:latin typeface="+mn-ea"/>
              </a:rPr>
              <a:t>운송회사별로 로그인</a:t>
            </a:r>
            <a:r>
              <a:rPr lang="en-US" altLang="ko-KR" b="1" dirty="0" smtClean="0">
                <a:latin typeface="+mn-ea"/>
              </a:rPr>
              <a:t>)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190378"/>
              </p:ext>
            </p:extLst>
          </p:nvPr>
        </p:nvGraphicFramePr>
        <p:xfrm>
          <a:off x="1187624" y="1340768"/>
          <a:ext cx="7560840" cy="5112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4608512"/>
                <a:gridCol w="1224136"/>
              </a:tblGrid>
              <a:tr h="9361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○○○ </a:t>
                      </a:r>
                      <a:r>
                        <a:rPr lang="en-US" altLang="ko-KR" dirty="0" smtClean="0"/>
                        <a:t>Fulfillment Service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고객명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로그인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로그아웃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444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내비게이션</a:t>
                      </a:r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영역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본문 영역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footer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0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286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프로젝트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창고 시스템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4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3909" y="620688"/>
            <a:ext cx="127150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조 구성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778277"/>
              </p:ext>
            </p:extLst>
          </p:nvPr>
        </p:nvGraphicFramePr>
        <p:xfrm>
          <a:off x="1043608" y="1179304"/>
          <a:ext cx="55446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817"/>
                <a:gridCol w="2918623"/>
                <a:gridCol w="158417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조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멤버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회식 일정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조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강진희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,  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정승아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*,  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정정화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5/2(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목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조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ysClr val="windowText" lastClr="000000"/>
                          </a:solidFill>
                        </a:rPr>
                        <a:t>권오인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*,  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김성현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,  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은정우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5/7(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화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조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권종환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,  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백정호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*,  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유상원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5/21(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화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조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노연아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ysClr val="windowText" lastClr="000000"/>
                          </a:solidFill>
                        </a:rPr>
                        <a:t> 천세은</a:t>
                      </a:r>
                      <a:r>
                        <a:rPr lang="en-US" altLang="ko-KR" sz="1400" baseline="0" dirty="0" smtClean="0">
                          <a:solidFill>
                            <a:sysClr val="windowText" lastClr="000000"/>
                          </a:solidFill>
                        </a:rPr>
                        <a:t>*,  </a:t>
                      </a:r>
                      <a:r>
                        <a:rPr lang="ko-KR" altLang="en-US" sz="1400" baseline="0" dirty="0" smtClean="0">
                          <a:solidFill>
                            <a:sysClr val="windowText" lastClr="000000"/>
                          </a:solidFill>
                        </a:rPr>
                        <a:t>홍민지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5/14(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화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3909" y="3248432"/>
            <a:ext cx="958917" cy="462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일정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192920"/>
              </p:ext>
            </p:extLst>
          </p:nvPr>
        </p:nvGraphicFramePr>
        <p:xfrm>
          <a:off x="1043608" y="3807048"/>
          <a:ext cx="61926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2088232"/>
                <a:gridCol w="309634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일정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할 일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5.3 (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금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프로젝트 계획 발표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업무 분장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, DB 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설계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화면 초안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5.10 (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금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중간 발표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화면 구성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5.17 (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금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최종 발표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최종 동작 화면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09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DB </a:t>
            </a:r>
            <a:r>
              <a:rPr lang="ko-KR" altLang="en-US" b="1" dirty="0" smtClean="0"/>
              <a:t>테이블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3909" y="620688"/>
            <a:ext cx="963725" cy="462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smtClean="0">
                <a:latin typeface="+mn-ea"/>
              </a:rPr>
              <a:t>user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463579"/>
              </p:ext>
            </p:extLst>
          </p:nvPr>
        </p:nvGraphicFramePr>
        <p:xfrm>
          <a:off x="1107222" y="1072845"/>
          <a:ext cx="74168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800200"/>
                <a:gridCol w="2376264"/>
                <a:gridCol w="216024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field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type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기타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비고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VARCHAR(10)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 PRIMARY</a:t>
                      </a:r>
                      <a:r>
                        <a:rPr lang="en-US" altLang="ko-KR" sz="1400" baseline="0" dirty="0" smtClean="0">
                          <a:solidFill>
                            <a:sysClr val="windowText" lastClr="000000"/>
                          </a:solidFill>
                        </a:rPr>
                        <a:t> KEY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userType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INT(1)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VARCHAR(10)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password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VARCHAR(10)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hashed password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hashed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VARCHAR(256)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33515" y="3344251"/>
            <a:ext cx="1360116" cy="462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smtClean="0">
                <a:latin typeface="+mn-ea"/>
              </a:rPr>
              <a:t>product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039450"/>
              </p:ext>
            </p:extLst>
          </p:nvPr>
        </p:nvGraphicFramePr>
        <p:xfrm>
          <a:off x="1139671" y="3807198"/>
          <a:ext cx="7416825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081"/>
                <a:gridCol w="1584176"/>
                <a:gridCol w="2304256"/>
                <a:gridCol w="232831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field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type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기타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비고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pCode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VARCHAR(4)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 PRIMARY</a:t>
                      </a:r>
                      <a:r>
                        <a:rPr lang="en-US" altLang="ko-KR" sz="1400" baseline="0" dirty="0" smtClean="0">
                          <a:solidFill>
                            <a:sysClr val="windowText" lastClr="000000"/>
                          </a:solidFill>
                        </a:rPr>
                        <a:t> KEY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Supplier Code</a:t>
                      </a:r>
                      <a:r>
                        <a:rPr lang="en-US" altLang="ko-KR" sz="1400" baseline="0" dirty="0" smtClean="0">
                          <a:solidFill>
                            <a:sysClr val="windowText" lastClr="000000"/>
                          </a:solidFill>
                        </a:rPr>
                        <a:t> +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AUTO_INCREMENT=101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pName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VARCHAR(20)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pPrice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INT(4)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pQuantity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INT(4)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pImgSource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VARCHAR(80)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22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DB </a:t>
            </a:r>
            <a:r>
              <a:rPr lang="ko-KR" altLang="en-US" b="1" dirty="0" smtClean="0"/>
              <a:t>테이블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3909" y="620688"/>
            <a:ext cx="1092415" cy="462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smtClean="0">
                <a:latin typeface="+mn-ea"/>
              </a:rPr>
              <a:t>order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453589"/>
              </p:ext>
            </p:extLst>
          </p:nvPr>
        </p:nvGraphicFramePr>
        <p:xfrm>
          <a:off x="1107222" y="1072845"/>
          <a:ext cx="74168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546"/>
                <a:gridCol w="1296144"/>
                <a:gridCol w="2583894"/>
                <a:gridCol w="216024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field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type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기타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비고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oNum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INT(4)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 PRIMARY</a:t>
                      </a:r>
                      <a:r>
                        <a:rPr lang="en-US" altLang="ko-KR" sz="1400" baseline="0" dirty="0" smtClean="0">
                          <a:solidFill>
                            <a:sysClr val="windowText" lastClr="000000"/>
                          </a:solidFill>
                        </a:rPr>
                        <a:t> KEY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AUTO_INCREMENT=1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oProductCode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VARCHAR(4)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 FOREIGN</a:t>
                      </a:r>
                      <a:r>
                        <a:rPr lang="en-US" altLang="ko-KR" sz="1400" baseline="0" dirty="0" smtClean="0">
                          <a:solidFill>
                            <a:sysClr val="windowText" lastClr="000000"/>
                          </a:solidFill>
                        </a:rPr>
                        <a:t> KEY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oQuantity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INT(4)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oInvoiceCode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VARCHAR(13)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 FOREIGN</a:t>
                      </a:r>
                      <a:r>
                        <a:rPr lang="en-US" altLang="ko-KR" sz="1400" baseline="0" dirty="0" smtClean="0">
                          <a:solidFill>
                            <a:sysClr val="windowText" lastClr="000000"/>
                          </a:solidFill>
                        </a:rPr>
                        <a:t> KEY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33515" y="3344251"/>
            <a:ext cx="1221809" cy="462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smtClean="0">
                <a:latin typeface="+mn-ea"/>
              </a:rPr>
              <a:t>supply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851530"/>
              </p:ext>
            </p:extLst>
          </p:nvPr>
        </p:nvGraphicFramePr>
        <p:xfrm>
          <a:off x="1139671" y="3807198"/>
          <a:ext cx="7416824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097"/>
                <a:gridCol w="1440160"/>
                <a:gridCol w="2472327"/>
                <a:gridCol w="216024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field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type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기타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비고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sCode</a:t>
                      </a:r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VARCHAR(10)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 PRIMARY</a:t>
                      </a:r>
                      <a:r>
                        <a:rPr lang="en-US" altLang="ko-KR" sz="1400" baseline="0" dirty="0" smtClean="0">
                          <a:solidFill>
                            <a:sysClr val="windowText" lastClr="000000"/>
                          </a:solidFill>
                        </a:rPr>
                        <a:t> KEY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Supplier</a:t>
                      </a:r>
                      <a:r>
                        <a:rPr lang="en-US" altLang="ko-KR" sz="1400" baseline="0" dirty="0" smtClean="0">
                          <a:solidFill>
                            <a:sysClr val="windowText" lastClr="000000"/>
                          </a:solidFill>
                        </a:rPr>
                        <a:t> Code +</a:t>
                      </a:r>
                    </a:p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ysClr val="windowText" lastClr="000000"/>
                          </a:solidFill>
                        </a:rPr>
                        <a:t>Date (</a:t>
                      </a:r>
                      <a:r>
                        <a:rPr lang="en-US" altLang="ko-KR" sz="1400" baseline="0" dirty="0" err="1" smtClean="0">
                          <a:solidFill>
                            <a:sysClr val="windowText" lastClr="000000"/>
                          </a:solidFill>
                        </a:rPr>
                        <a:t>yyyyMMdd</a:t>
                      </a:r>
                      <a:r>
                        <a:rPr lang="en-US" altLang="ko-KR" sz="1400" baseline="0" dirty="0" smtClean="0">
                          <a:solidFill>
                            <a:sysClr val="windowText" lastClr="000000"/>
                          </a:solidFill>
                        </a:rPr>
                        <a:t>) +</a:t>
                      </a:r>
                    </a:p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ysClr val="windowText" lastClr="000000"/>
                          </a:solidFill>
                        </a:rPr>
                        <a:t>AUTO_INCREMENT=101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sProductCode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VARCHAR(4)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 FOREIGN</a:t>
                      </a:r>
                      <a:r>
                        <a:rPr lang="en-US" altLang="ko-KR" sz="1400" baseline="0" dirty="0" smtClean="0">
                          <a:solidFill>
                            <a:sysClr val="windowText" lastClr="000000"/>
                          </a:solidFill>
                        </a:rPr>
                        <a:t> KEY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sDate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DATETIME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sQuantity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INT(4)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sState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INT(1)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82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7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95222"/>
              </p:ext>
            </p:extLst>
          </p:nvPr>
        </p:nvGraphicFramePr>
        <p:xfrm>
          <a:off x="899592" y="1916832"/>
          <a:ext cx="7547269" cy="3729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117"/>
                <a:gridCol w="1493171"/>
                <a:gridCol w="2376264"/>
                <a:gridCol w="2578717"/>
              </a:tblGrid>
              <a:tr h="397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field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type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기타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비고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iCode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VARCHAR(13)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 PRIMARY KEY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AUTO_INCREMENT=10001 +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Shop</a:t>
                      </a:r>
                      <a:r>
                        <a:rPr lang="en-US" altLang="ko-KR" sz="1400" baseline="0" dirty="0" smtClean="0">
                          <a:solidFill>
                            <a:sysClr val="windowText" lastClr="000000"/>
                          </a:solidFill>
                        </a:rPr>
                        <a:t> Code +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Trans Code +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Date</a:t>
                      </a:r>
                      <a:r>
                        <a:rPr lang="en-US" altLang="ko-KR" sz="1400" baseline="0" dirty="0" smtClean="0">
                          <a:solidFill>
                            <a:sysClr val="windowText" lastClr="000000"/>
                          </a:solidFill>
                        </a:rPr>
                        <a:t> (</a:t>
                      </a:r>
                      <a:r>
                        <a:rPr lang="en-US" altLang="ko-KR" sz="1400" baseline="0" dirty="0" err="1" smtClean="0">
                          <a:solidFill>
                            <a:sysClr val="windowText" lastClr="000000"/>
                          </a:solidFill>
                        </a:rPr>
                        <a:t>yyyyMMdd</a:t>
                      </a:r>
                      <a:r>
                        <a:rPr lang="en-US" altLang="ko-KR" sz="1400" baseline="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iName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VARCHAR(10)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iTel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VARCHAR(20)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iAddress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VARCHAR(50)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iAreaCode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VARCHAR(10)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iDate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DATETIME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7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</a:rPr>
                        <a:t>iState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INT(1)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NOT NULL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3909" y="620688"/>
            <a:ext cx="1269002" cy="462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smtClean="0">
                <a:latin typeface="+mn-ea"/>
              </a:rPr>
              <a:t>invoice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3515" y="136110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DB </a:t>
            </a:r>
            <a:r>
              <a:rPr lang="ko-KR" altLang="en-US" b="1" dirty="0" smtClean="0"/>
              <a:t>테이블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72263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/>
          <p:nvPr/>
        </p:nvSpPr>
        <p:spPr>
          <a:xfrm>
            <a:off x="613224" y="889843"/>
            <a:ext cx="6878806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en-US" altLang="ko-KR" b="1" dirty="0" smtClean="0">
                <a:latin typeface="+mn-ea"/>
              </a:rPr>
              <a:t>Invoice </a:t>
            </a:r>
            <a:r>
              <a:rPr lang="ko-KR" altLang="en-US" b="1" dirty="0" smtClean="0">
                <a:latin typeface="+mn-ea"/>
              </a:rPr>
              <a:t>처리</a:t>
            </a:r>
            <a:endParaRPr lang="en-US" altLang="ko-KR" b="1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dirty="0" smtClean="0">
                <a:latin typeface="+mn-ea"/>
              </a:rPr>
              <a:t>.</a:t>
            </a:r>
            <a:r>
              <a:rPr lang="en-US" altLang="ko-KR" b="1" dirty="0" err="1" smtClean="0">
                <a:latin typeface="+mn-ea"/>
              </a:rPr>
              <a:t>csv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파일로 처리</a:t>
            </a:r>
            <a:endParaRPr lang="en-US" altLang="ko-KR" b="1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smtClean="0">
                <a:latin typeface="+mn-ea"/>
              </a:rPr>
              <a:t>파일 위치</a:t>
            </a:r>
            <a:r>
              <a:rPr lang="en-US" altLang="ko-KR" b="1" dirty="0" smtClean="0">
                <a:latin typeface="+mn-ea"/>
              </a:rPr>
              <a:t>:  c:/</a:t>
            </a:r>
            <a:r>
              <a:rPr lang="en-US" altLang="ko-KR" b="1" dirty="0" smtClean="0">
                <a:latin typeface="+mn-ea"/>
              </a:rPr>
              <a:t>Temp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smtClean="0">
                <a:latin typeface="+mn-ea"/>
              </a:rPr>
              <a:t>예</a:t>
            </a:r>
            <a:r>
              <a:rPr lang="en-US" altLang="ko-KR" b="1" dirty="0" smtClean="0">
                <a:latin typeface="+mn-ea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한동희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,010-4289-5772,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부산시 동래구 사직동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A101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,5</a:t>
            </a:r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,,,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B1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01,2</a:t>
            </a:r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,,,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B102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,4</a:t>
            </a:r>
          </a:p>
          <a:p>
            <a:pPr lvl="2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,,,C102,4</a:t>
            </a:r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양의지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,010-4312-5102,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경남 창원시 마산회원구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,A109,2</a:t>
            </a:r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,,,B104,3</a:t>
            </a:r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,,,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C105,2</a:t>
            </a:r>
            <a:endParaRPr lang="en-US" altLang="ko-KR" b="1" dirty="0" smtClean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3515" y="13611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특기 사항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07059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474564" y="1305341"/>
            <a:ext cx="872546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</a:t>
            </a:r>
            <a:r>
              <a:rPr lang="en-US" altLang="ko-KR" b="1" dirty="0" smtClean="0">
                <a:latin typeface="+mn-ea"/>
              </a:rPr>
              <a:t>Product</a:t>
            </a:r>
            <a:r>
              <a:rPr lang="ko-KR" altLang="en-US" b="1" dirty="0" smtClean="0"/>
              <a:t>처리</a:t>
            </a:r>
            <a:endParaRPr lang="en-US" altLang="ko-KR" b="1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dirty="0" smtClean="0">
                <a:latin typeface="+mn-ea"/>
              </a:rPr>
              <a:t>DB</a:t>
            </a:r>
            <a:r>
              <a:rPr lang="ko-KR" altLang="en-US" b="1" dirty="0" smtClean="0">
                <a:latin typeface="+mn-ea"/>
              </a:rPr>
              <a:t>와 파일로 처리</a:t>
            </a:r>
            <a:endParaRPr lang="en-US" altLang="ko-KR" b="1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dirty="0" smtClean="0">
                <a:latin typeface="+mn-ea"/>
              </a:rPr>
              <a:t>DB</a:t>
            </a:r>
            <a:r>
              <a:rPr lang="ko-KR" altLang="en-US" b="1" dirty="0" smtClean="0">
                <a:latin typeface="+mn-ea"/>
              </a:rPr>
              <a:t>에는 </a:t>
            </a:r>
            <a:r>
              <a:rPr lang="ko-KR" altLang="en-US" b="1" dirty="0" smtClean="0">
                <a:latin typeface="+mn-ea"/>
              </a:rPr>
              <a:t>재고를 </a:t>
            </a:r>
            <a:r>
              <a:rPr lang="ko-KR" altLang="en-US" b="1" dirty="0" smtClean="0">
                <a:latin typeface="+mn-ea"/>
              </a:rPr>
              <a:t>유지하고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정산 시에 </a:t>
            </a:r>
            <a:r>
              <a:rPr lang="ko-KR" altLang="en-US" b="1" dirty="0" smtClean="0">
                <a:latin typeface="+mn-ea"/>
              </a:rPr>
              <a:t>파일에 기록</a:t>
            </a:r>
            <a:endParaRPr lang="en-US" altLang="ko-KR" b="1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smtClean="0">
                <a:latin typeface="+mn-ea"/>
              </a:rPr>
              <a:t>재고에 반영되는 시점은 관리자가 입고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출고에 대해 확정을 하는 순간</a:t>
            </a:r>
            <a:endParaRPr lang="en-US" altLang="ko-KR" b="1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smtClean="0">
                <a:latin typeface="+mn-ea"/>
              </a:rPr>
              <a:t>파일 위치</a:t>
            </a:r>
            <a:r>
              <a:rPr lang="en-US" altLang="ko-KR" b="1" dirty="0" smtClean="0">
                <a:latin typeface="+mn-ea"/>
              </a:rPr>
              <a:t>:  c:/</a:t>
            </a:r>
            <a:r>
              <a:rPr lang="en-US" altLang="ko-KR" b="1" dirty="0" smtClean="0">
                <a:latin typeface="+mn-ea"/>
              </a:rPr>
              <a:t>Temp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 smtClean="0">
                <a:latin typeface="+mn-ea"/>
              </a:rPr>
              <a:t>형식</a:t>
            </a:r>
            <a:r>
              <a:rPr lang="en-US" altLang="ko-KR" b="1" dirty="0" smtClean="0">
                <a:latin typeface="+mn-ea"/>
              </a:rPr>
              <a:t>,</a:t>
            </a:r>
            <a:r>
              <a:rPr lang="ko-KR" altLang="en-US" b="1" dirty="0" smtClean="0">
                <a:latin typeface="+mn-ea"/>
              </a:rPr>
              <a:t> 예</a:t>
            </a:r>
            <a:endParaRPr lang="en-US" altLang="ko-KR" b="1" dirty="0" smtClean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제품번호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제품명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개별 가격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재고수량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이미지 경로</a:t>
            </a:r>
          </a:p>
          <a:p>
            <a:pPr lvl="2">
              <a:lnSpc>
                <a:spcPct val="150000"/>
              </a:lnSpc>
            </a:pP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A101,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삼겹살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500g,7000,100,../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img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/meatpork_belly.jpg</a:t>
            </a:r>
          </a:p>
          <a:p>
            <a:pPr lvl="2">
              <a:lnSpc>
                <a:spcPct val="150000"/>
              </a:lnSpc>
            </a:pP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A102,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돼지갈비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1kg(</a:t>
            </a:r>
            <a:r>
              <a:rPr lang="ko-KR" altLang="en-US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찜용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),13000,100,../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img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/meatpork_rib.jpg</a:t>
            </a:r>
          </a:p>
          <a:p>
            <a:pPr lvl="2">
              <a:lnSpc>
                <a:spcPct val="150000"/>
              </a:lnSpc>
            </a:pP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A103,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돼지갈비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500g(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구이용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),10000,100,../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img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/meatpork_rib_steak.jpg</a:t>
            </a:r>
          </a:p>
          <a:p>
            <a:pPr lvl="2">
              <a:lnSpc>
                <a:spcPct val="150000"/>
              </a:lnSpc>
            </a:pP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B101,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소시지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10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개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,6000,100,../</a:t>
            </a:r>
            <a:r>
              <a:rPr lang="en-US" altLang="ko-KR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img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/seafoodsausage.jpg</a:t>
            </a:r>
          </a:p>
          <a:p>
            <a:pPr lvl="2">
              <a:lnSpc>
                <a:spcPct val="150000"/>
              </a:lnSpc>
            </a:pP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B102,</a:t>
            </a:r>
            <a:r>
              <a:rPr lang="ko-KR" altLang="en-US" b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닭꼬치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10</a:t>
            </a:r>
            <a:r>
              <a:rPr lang="ko-KR" altLang="en-US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개</a:t>
            </a:r>
            <a:r>
              <a:rPr lang="en-US" altLang="ko-KR" b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,6000,100,../</a:t>
            </a:r>
            <a:r>
              <a:rPr lang="en-US" altLang="ko-KR" b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img</a:t>
            </a:r>
            <a:r>
              <a:rPr lang="en-US" altLang="ko-KR" b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/seafoodskewered_chicken.jpg</a:t>
            </a:r>
            <a:endParaRPr lang="en-US" altLang="ko-KR" b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3515" y="13611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특기 사항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10820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1495</Words>
  <Application>Microsoft Office PowerPoint</Application>
  <PresentationFormat>화면 슬라이드 쇼(4:3)</PresentationFormat>
  <Paragraphs>588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714-</dc:creator>
  <cp:lastModifiedBy>714-</cp:lastModifiedBy>
  <cp:revision>21</cp:revision>
  <dcterms:created xsi:type="dcterms:W3CDTF">2019-05-16T05:28:30Z</dcterms:created>
  <dcterms:modified xsi:type="dcterms:W3CDTF">2019-05-16T08:48:43Z</dcterms:modified>
</cp:coreProperties>
</file>