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3" r:id="rId2"/>
    <p:sldId id="284" r:id="rId3"/>
    <p:sldId id="286" r:id="rId4"/>
    <p:sldId id="285" r:id="rId5"/>
    <p:sldId id="288" r:id="rId6"/>
    <p:sldId id="287" r:id="rId7"/>
    <p:sldId id="289" r:id="rId8"/>
    <p:sldId id="290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3" r:id="rId19"/>
    <p:sldId id="305" r:id="rId20"/>
    <p:sldId id="304" r:id="rId21"/>
    <p:sldId id="306" r:id="rId22"/>
    <p:sldId id="307" r:id="rId23"/>
    <p:sldId id="308" r:id="rId24"/>
    <p:sldId id="30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4B7FFF"/>
    <a:srgbClr val="FFFFFF"/>
    <a:srgbClr val="D9E4FF"/>
    <a:srgbClr val="BDD0FF"/>
    <a:srgbClr val="DAF8FE"/>
    <a:srgbClr val="DAF0FE"/>
    <a:srgbClr val="C2E7FE"/>
    <a:srgbClr val="ABC3FF"/>
    <a:srgbClr val="E6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85" autoAdjust="0"/>
    <p:restoredTop sz="94660"/>
  </p:normalViewPr>
  <p:slideViewPr>
    <p:cSldViewPr>
      <p:cViewPr>
        <p:scale>
          <a:sx n="75" d="100"/>
          <a:sy n="75" d="100"/>
        </p:scale>
        <p:origin x="-1668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7CF6F-C89B-4BA3-9EEA-223B1B2F1EF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2BE23-9CA1-47FD-A05C-88EE4646C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38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8035-E9DF-46F2-B3C6-DE15C9FD954D}" type="datetime1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9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582C-6340-4DBD-904A-AC892417D2F8}" type="datetime1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01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5854-7B6E-40D1-A6E5-A2C15D12187A}" type="datetime1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2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B7AC-90F9-47CA-BBCA-DFFDCA0F8DA5}" type="datetime1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50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534F-009A-433C-99EA-0030C0FC275A}" type="datetime1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1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65FF-487B-46CE-A91E-4AC890B6FFC0}" type="datetime1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34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7109-F8E2-486C-A1DA-609B73F6107F}" type="datetime1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5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3A07-AA61-4342-87C3-035700978E5B}" type="datetime1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0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5688-E5E4-44A6-BE4A-1BB96F630679}" type="datetime1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7AE6-961F-4830-994D-BA3628340F20}" type="datetime1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04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4689-F658-4C88-9494-A21EED0BAE91}" type="datetime1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64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70AF3-B75D-4179-B964-0D32C8936EE2}" type="datetime1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3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0" y="0"/>
            <a:ext cx="6642399" cy="685800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1659927"/>
            <a:ext cx="6040052" cy="1800200"/>
          </a:xfrm>
          <a:prstGeom prst="roundRect">
            <a:avLst/>
          </a:prstGeom>
          <a:solidFill>
            <a:srgbClr val="4B7FFF"/>
          </a:solidFill>
          <a:ln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</a:rPr>
              <a:t>Blue Company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자바기반 전자정부 표준프레임워크 프로그래밍 개발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92080" y="5301208"/>
            <a:ext cx="3064210" cy="1263906"/>
          </a:xfrm>
          <a:prstGeom prst="rect">
            <a:avLst/>
          </a:prstGeom>
          <a:solidFill>
            <a:srgbClr val="4B7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r>
              <a:rPr lang="ko-KR" altLang="en-US" i="1" dirty="0" smtClean="0">
                <a:ln cap="sq" cmpd="sng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        </a:t>
            </a:r>
            <a:r>
              <a:rPr lang="ko-KR" altLang="en-US" i="1" dirty="0" err="1" smtClean="0">
                <a:ln cap="sq" cmpd="sng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권오인</a:t>
            </a:r>
            <a:endParaRPr lang="en-US" altLang="ko-KR" i="1" dirty="0" smtClean="0">
              <a:ln cap="sq" cmpd="sng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lvl="1" algn="ctr">
              <a:lnSpc>
                <a:spcPct val="150000"/>
              </a:lnSpc>
            </a:pPr>
            <a:r>
              <a:rPr lang="ko-KR" altLang="en-US" i="1" dirty="0" smtClean="0">
                <a:ln cap="sq" cmpd="sng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        김성현</a:t>
            </a:r>
            <a:endParaRPr lang="en-US" altLang="ko-KR" i="1" dirty="0" smtClean="0">
              <a:ln cap="sq" cmpd="sng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lvl="1" algn="ctr">
              <a:lnSpc>
                <a:spcPct val="150000"/>
              </a:lnSpc>
            </a:pPr>
            <a:r>
              <a:rPr lang="ko-KR" altLang="en-US" i="1" dirty="0" smtClean="0">
                <a:ln cap="sq" cmpd="sng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        은정우</a:t>
            </a:r>
            <a:endParaRPr lang="ko-KR" altLang="en-US" i="1" dirty="0">
              <a:ln cap="sq" cmpd="sng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292080" y="4175702"/>
            <a:ext cx="3064210" cy="1108365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   Fulfillment</a:t>
            </a:r>
          </a:p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Service</a:t>
            </a:r>
          </a:p>
          <a:p>
            <a:pPr algn="ctr" latinLnBrk="0">
              <a:defRPr/>
            </a:pPr>
            <a:r>
              <a:rPr lang="en-US" altLang="ko-KR" sz="1600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2019-05-17</a:t>
            </a:r>
            <a:endParaRPr lang="ko-KR" altLang="en-US" sz="2000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1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2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3.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특기 사항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10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105631"/>
            <a:ext cx="734481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기본 템플릿 </a:t>
            </a:r>
            <a:endParaRPr lang="en-US" altLang="ko-KR" b="1" i="1" dirty="0">
              <a:solidFill>
                <a:srgbClr val="595959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i="1" dirty="0" smtClean="0">
                <a:solidFill>
                  <a:srgbClr val="595959"/>
                </a:solidFill>
                <a:latin typeface="+mn-ea"/>
              </a:rPr>
              <a:t>SB Admin2 (startbootstrap.com)</a:t>
            </a:r>
          </a:p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Bootstrap </a:t>
            </a:r>
            <a:r>
              <a:rPr lang="ko-KR" altLang="en-US" b="1" i="1" dirty="0" err="1" smtClean="0">
                <a:solidFill>
                  <a:srgbClr val="595959"/>
                </a:solidFill>
                <a:latin typeface="+mn-ea"/>
              </a:rPr>
              <a:t>기능외에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 추가한 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UI 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요소</a:t>
            </a:r>
            <a:endParaRPr lang="en-US" altLang="ko-KR" b="1" i="1" dirty="0" smtClean="0">
              <a:solidFill>
                <a:srgbClr val="595959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라디오 버튼 제어 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(/</a:t>
            </a: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register.jsp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ko-KR" altLang="en-US" sz="1600" i="1" dirty="0" smtClean="0">
                <a:solidFill>
                  <a:srgbClr val="595959"/>
                </a:solidFill>
                <a:latin typeface="+mn-ea"/>
              </a:rPr>
              <a:t>숨김</a:t>
            </a:r>
            <a:r>
              <a:rPr lang="en-US" altLang="ko-KR" sz="1600" i="1" dirty="0" smtClean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600" i="1" dirty="0" smtClean="0">
                <a:solidFill>
                  <a:srgbClr val="595959"/>
                </a:solidFill>
                <a:latin typeface="+mn-ea"/>
              </a:rPr>
              <a:t>비활성화 기능 </a:t>
            </a:r>
            <a:r>
              <a:rPr lang="en-US" altLang="ko-KR" sz="1600" i="1" dirty="0" smtClean="0">
                <a:solidFill>
                  <a:srgbClr val="595959"/>
                </a:solidFill>
                <a:latin typeface="+mn-ea"/>
              </a:rPr>
              <a:t>(bluecompany.js)</a:t>
            </a:r>
            <a:endParaRPr lang="en-US" altLang="ko-KR" sz="1600" i="1" dirty="0">
              <a:solidFill>
                <a:srgbClr val="595959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Input File (/mall/</a:t>
            </a: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invoiceDayList.jsp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)</a:t>
            </a:r>
          </a:p>
          <a:p>
            <a:pPr lvl="2"/>
            <a:r>
              <a:rPr lang="en-US" altLang="ko-KR" sz="1600" i="1" dirty="0" smtClean="0">
                <a:solidFill>
                  <a:srgbClr val="595959"/>
                </a:solidFill>
                <a:latin typeface="+mn-ea"/>
              </a:rPr>
              <a:t>-   </a:t>
            </a:r>
            <a:r>
              <a:rPr lang="ko-KR" altLang="en-US" sz="1600" i="1" dirty="0" smtClean="0">
                <a:solidFill>
                  <a:srgbClr val="595959"/>
                </a:solidFill>
                <a:latin typeface="+mn-ea"/>
              </a:rPr>
              <a:t>파일 업로드 버튼 설정 </a:t>
            </a:r>
            <a:r>
              <a:rPr lang="en-US" altLang="ko-KR" sz="1600" i="1" dirty="0" smtClean="0">
                <a:solidFill>
                  <a:srgbClr val="595959"/>
                </a:solidFill>
                <a:latin typeface="+mn-ea"/>
              </a:rPr>
              <a:t>(bluecompany.js)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MessageModal</a:t>
            </a:r>
            <a:endParaRPr lang="en-US" altLang="ko-KR" b="1" i="1" dirty="0" smtClean="0">
              <a:solidFill>
                <a:srgbClr val="595959"/>
              </a:solidFill>
              <a:latin typeface="+mn-ea"/>
            </a:endParaRPr>
          </a:p>
          <a:p>
            <a:pPr lvl="2"/>
            <a:r>
              <a:rPr lang="en-US" altLang="ko-KR" sz="1600" i="1" dirty="0" smtClean="0">
                <a:solidFill>
                  <a:srgbClr val="595959"/>
                </a:solidFill>
                <a:latin typeface="+mn-ea"/>
              </a:rPr>
              <a:t>-   </a:t>
            </a:r>
            <a:r>
              <a:rPr lang="ko-KR" altLang="en-US" sz="1600" i="1" dirty="0" smtClean="0">
                <a:solidFill>
                  <a:srgbClr val="595959"/>
                </a:solidFill>
                <a:latin typeface="+mn-ea"/>
              </a:rPr>
              <a:t>메시지 표시기능 </a:t>
            </a:r>
            <a:r>
              <a:rPr lang="en-US" altLang="ko-KR" sz="1600" i="1" dirty="0" smtClean="0">
                <a:solidFill>
                  <a:srgbClr val="595959"/>
                </a:solidFill>
                <a:latin typeface="+mn-ea"/>
              </a:rPr>
              <a:t>(/common/_</a:t>
            </a:r>
            <a:r>
              <a:rPr lang="en-US" altLang="ko-KR" sz="1600" i="1" dirty="0" err="1" smtClean="0">
                <a:solidFill>
                  <a:srgbClr val="595959"/>
                </a:solidFill>
                <a:latin typeface="+mn-ea"/>
              </a:rPr>
              <a:t>messageModal.jspf</a:t>
            </a:r>
            <a:r>
              <a:rPr lang="en-US" altLang="ko-KR" sz="1600" i="1" dirty="0" smtClean="0">
                <a:solidFill>
                  <a:srgbClr val="595959"/>
                </a:solidFill>
                <a:latin typeface="+mn-ea"/>
              </a:rPr>
              <a:t>)</a:t>
            </a:r>
            <a:endParaRPr lang="en-US" altLang="ko-KR" sz="1600" b="1" i="1" dirty="0">
              <a:solidFill>
                <a:srgbClr val="FF0000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Datepicker</a:t>
            </a:r>
            <a:r>
              <a:rPr lang="en-US" altLang="ko-KR" b="1" i="1" dirty="0">
                <a:latin typeface="+mn-ea"/>
              </a:rPr>
              <a:t/>
            </a:r>
            <a:br>
              <a:rPr lang="en-US" altLang="ko-KR" b="1" i="1" dirty="0">
                <a:latin typeface="+mn-ea"/>
              </a:rPr>
            </a:br>
            <a:r>
              <a:rPr lang="en-US" altLang="ko-KR" i="1" dirty="0" smtClean="0">
                <a:solidFill>
                  <a:srgbClr val="595959"/>
                </a:solidFill>
                <a:latin typeface="+mn-ea"/>
              </a:rPr>
              <a:t>  -   </a:t>
            </a:r>
            <a:r>
              <a:rPr lang="en-US" altLang="ko-KR" sz="1600" i="1" dirty="0" smtClean="0">
                <a:solidFill>
                  <a:srgbClr val="595959"/>
                </a:solidFill>
                <a:latin typeface="D2Coding ligature" pitchFamily="49" charset="-127"/>
                <a:ea typeface="D2Coding ligature" pitchFamily="49" charset="-127"/>
              </a:rPr>
              <a:t>datepicker.js, jquery-ui.min.js, jquery-ui.min.css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Monthpicker</a:t>
            </a:r>
            <a:endParaRPr lang="en-US" altLang="ko-KR" b="1" i="1" dirty="0">
              <a:solidFill>
                <a:srgbClr val="595959"/>
              </a:solidFill>
              <a:latin typeface="+mn-ea"/>
            </a:endParaRPr>
          </a:p>
          <a:p>
            <a:pPr lvl="1"/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   </a:t>
            </a:r>
            <a:r>
              <a:rPr lang="en-US" altLang="ko-KR" sz="1600" b="1" i="1" dirty="0" smtClean="0">
                <a:solidFill>
                  <a:srgbClr val="595959"/>
                </a:solidFill>
                <a:latin typeface="+mn-ea"/>
              </a:rPr>
              <a:t>   </a:t>
            </a:r>
            <a:r>
              <a:rPr lang="en-US" altLang="ko-KR" sz="1600" i="1" dirty="0" smtClean="0">
                <a:solidFill>
                  <a:srgbClr val="595959"/>
                </a:solidFill>
                <a:latin typeface="+mn-ea"/>
              </a:rPr>
              <a:t>-   monthpicker.js, jquery.mtz.monthpicker.js, jquery-ui.min.css</a:t>
            </a:r>
            <a:endParaRPr lang="en-US" altLang="ko-KR" sz="1600" i="1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Chart</a:t>
            </a: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ko-KR" altLang="en-US" sz="1600" i="1" dirty="0" smtClean="0">
                <a:solidFill>
                  <a:srgbClr val="595959"/>
                </a:solidFill>
                <a:latin typeface="+mn-ea"/>
              </a:rPr>
              <a:t>막대</a:t>
            </a:r>
            <a:r>
              <a:rPr lang="en-US" altLang="ko-KR" sz="1600" i="1" dirty="0" smtClean="0">
                <a:solidFill>
                  <a:srgbClr val="595959"/>
                </a:solidFill>
                <a:latin typeface="+mn-ea"/>
              </a:rPr>
              <a:t>/</a:t>
            </a:r>
            <a:r>
              <a:rPr lang="ko-KR" altLang="en-US" sz="1600" i="1" dirty="0" smtClean="0">
                <a:solidFill>
                  <a:srgbClr val="595959"/>
                </a:solidFill>
                <a:latin typeface="+mn-ea"/>
              </a:rPr>
              <a:t>선 그래프 </a:t>
            </a:r>
            <a:r>
              <a:rPr lang="en-US" altLang="ko-KR" sz="1600" i="1" dirty="0" smtClean="0">
                <a:solidFill>
                  <a:srgbClr val="595959"/>
                </a:solidFill>
                <a:latin typeface="+mn-ea"/>
              </a:rPr>
              <a:t>(/common/_</a:t>
            </a:r>
            <a:r>
              <a:rPr lang="en-US" altLang="ko-KR" sz="1600" i="1" dirty="0" err="1" smtClean="0">
                <a:solidFill>
                  <a:srgbClr val="595959"/>
                </a:solidFill>
                <a:latin typeface="+mn-ea"/>
              </a:rPr>
              <a:t>doubleChart.jspf</a:t>
            </a:r>
            <a:r>
              <a:rPr lang="en-US" altLang="ko-KR" sz="1600" i="1" dirty="0" smtClean="0">
                <a:solidFill>
                  <a:srgbClr val="595959"/>
                </a:solidFill>
                <a:latin typeface="+mn-ea"/>
              </a:rPr>
              <a:t>)</a:t>
            </a:r>
            <a:r>
              <a:rPr lang="en-US" altLang="ko-KR" b="1" i="1" dirty="0" smtClean="0">
                <a:latin typeface="+mn-ea"/>
              </a:rPr>
              <a:t/>
            </a:r>
            <a:br>
              <a:rPr lang="en-US" altLang="ko-KR" b="1" i="1" dirty="0" smtClean="0">
                <a:latin typeface="+mn-ea"/>
              </a:rPr>
            </a:br>
            <a:endParaRPr lang="en-US" altLang="ko-KR" sz="1400" b="1" i="1" dirty="0">
              <a:solidFill>
                <a:srgbClr val="FF0000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35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3.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특기 사항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11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909" y="1128519"/>
            <a:ext cx="173156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Folder 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구조</a:t>
            </a:r>
            <a:endParaRPr lang="en-US" altLang="ko-KR" b="1" i="1" dirty="0" smtClean="0">
              <a:solidFill>
                <a:srgbClr val="595959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72671"/>
              </p:ext>
            </p:extLst>
          </p:nvPr>
        </p:nvGraphicFramePr>
        <p:xfrm>
          <a:off x="353909" y="1844824"/>
          <a:ext cx="3528392" cy="33737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92088"/>
                <a:gridCol w="1132490"/>
                <a:gridCol w="1603814"/>
              </a:tblGrid>
              <a:tr h="4217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b="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1" dirty="0" smtClean="0"/>
                        <a:t>java</a:t>
                      </a:r>
                      <a:endParaRPr lang="ko-KR" altLang="en-US" sz="1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1" dirty="0" smtClean="0"/>
                        <a:t>admin</a:t>
                      </a:r>
                      <a:endParaRPr lang="ko-KR" altLang="en-US" sz="1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1" dirty="0" smtClean="0"/>
                        <a:t> ⓢ</a:t>
                      </a:r>
                      <a:r>
                        <a:rPr lang="ko-KR" altLang="en-US" sz="1800" b="0" i="1" baseline="0" dirty="0" smtClean="0"/>
                        <a:t>   </a:t>
                      </a:r>
                      <a:r>
                        <a:rPr lang="ko-KR" altLang="en-US" b="0" i="1" dirty="0" smtClean="0"/>
                        <a:t>ⓐ   ⓣ</a:t>
                      </a:r>
                      <a:endParaRPr lang="ko-KR" altLang="en-US" sz="1800" b="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i="1" dirty="0" smtClean="0"/>
                        <a:t>function</a:t>
                      </a:r>
                      <a:endParaRPr lang="ko-KR" altLang="en-US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i="1" dirty="0" smtClean="0"/>
                    </a:p>
                  </a:txBody>
                  <a:tcPr anchor="ctr"/>
                </a:tc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i="1" dirty="0" smtClean="0"/>
                        <a:t>invoice</a:t>
                      </a:r>
                      <a:endParaRPr lang="ko-KR" altLang="en-US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i="1" dirty="0" smtClean="0"/>
                        <a:t> ⓢ   </a:t>
                      </a:r>
                      <a:r>
                        <a:rPr lang="ko-KR" altLang="en-US" i="1" dirty="0" smtClean="0"/>
                        <a:t>ⓐ   ⓣ</a:t>
                      </a:r>
                      <a:endParaRPr lang="ko-KR" altLang="en-US" sz="1800" i="1" dirty="0" smtClean="0"/>
                    </a:p>
                  </a:txBody>
                  <a:tcPr anchor="ctr"/>
                </a:tc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i="1" dirty="0" smtClean="0"/>
                        <a:t>product</a:t>
                      </a:r>
                      <a:endParaRPr lang="ko-KR" altLang="en-US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i="1" dirty="0" smtClean="0"/>
                        <a:t> ⓢ   </a:t>
                      </a:r>
                      <a:r>
                        <a:rPr lang="ko-KR" altLang="en-US" i="1" dirty="0" smtClean="0"/>
                        <a:t>ⓐ   ⓣ</a:t>
                      </a:r>
                      <a:endParaRPr lang="ko-KR" altLang="en-US" sz="1800" i="1" dirty="0" smtClean="0"/>
                    </a:p>
                  </a:txBody>
                  <a:tcPr anchor="ctr"/>
                </a:tc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i="1" dirty="0" smtClean="0"/>
                        <a:t>supply</a:t>
                      </a:r>
                      <a:endParaRPr lang="ko-KR" altLang="en-US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i="1" dirty="0" smtClean="0"/>
                        <a:t> ⓢ   </a:t>
                      </a:r>
                      <a:r>
                        <a:rPr lang="ko-KR" altLang="en-US" i="1" dirty="0" smtClean="0"/>
                        <a:t>ⓐ   ⓣ</a:t>
                      </a:r>
                      <a:endParaRPr lang="ko-KR" altLang="en-US" sz="1800" i="1" dirty="0" smtClean="0"/>
                    </a:p>
                  </a:txBody>
                  <a:tcPr anchor="ctr"/>
                </a:tc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i="1" dirty="0" smtClean="0"/>
                        <a:t>user</a:t>
                      </a:r>
                      <a:endParaRPr lang="ko-KR" altLang="en-US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i="1" dirty="0" smtClean="0"/>
                        <a:t> ⓢ   </a:t>
                      </a:r>
                      <a:r>
                        <a:rPr lang="ko-KR" altLang="en-US" i="1" dirty="0" smtClean="0"/>
                        <a:t>ⓐ   ⓣ</a:t>
                      </a:r>
                      <a:endParaRPr lang="ko-KR" altLang="en-US" sz="1800" i="1" dirty="0" smtClean="0"/>
                    </a:p>
                  </a:txBody>
                  <a:tcPr anchor="ctr"/>
                </a:tc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i="1" dirty="0" smtClean="0"/>
                        <a:t>log4j.xml</a:t>
                      </a:r>
                      <a:endParaRPr lang="ko-KR" altLang="en-US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i="1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11760" y="5301208"/>
            <a:ext cx="136815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1" dirty="0" smtClean="0"/>
              <a:t>ⓢ</a:t>
            </a:r>
            <a:r>
              <a:rPr lang="en-US" altLang="ko-KR" i="1" dirty="0" smtClean="0"/>
              <a:t>: Servlet</a:t>
            </a:r>
          </a:p>
          <a:p>
            <a:pPr>
              <a:lnSpc>
                <a:spcPct val="150000"/>
              </a:lnSpc>
            </a:pPr>
            <a:r>
              <a:rPr lang="ko-KR" altLang="en-US" i="1" dirty="0" smtClean="0"/>
              <a:t>ⓐ</a:t>
            </a:r>
            <a:r>
              <a:rPr lang="en-US" altLang="ko-KR" i="1" dirty="0" smtClean="0"/>
              <a:t>: DAO</a:t>
            </a:r>
          </a:p>
          <a:p>
            <a:pPr>
              <a:lnSpc>
                <a:spcPct val="150000"/>
              </a:lnSpc>
            </a:pPr>
            <a:r>
              <a:rPr lang="ko-KR" altLang="en-US" i="1" dirty="0" smtClean="0"/>
              <a:t>ⓣ</a:t>
            </a:r>
            <a:r>
              <a:rPr lang="en-US" altLang="ko-KR" i="1" dirty="0" smtClean="0"/>
              <a:t>: DTO</a:t>
            </a:r>
            <a:endParaRPr lang="ko-KR" altLang="en-US" i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002047"/>
              </p:ext>
            </p:extLst>
          </p:nvPr>
        </p:nvGraphicFramePr>
        <p:xfrm>
          <a:off x="4211960" y="1165681"/>
          <a:ext cx="4176000" cy="54278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44000"/>
                <a:gridCol w="1044000"/>
                <a:gridCol w="1044000"/>
                <a:gridCol w="1044000"/>
              </a:tblGrid>
              <a:tr h="319285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87063" marR="87063" marT="43531" marB="43531" anchor="ctr">
                    <a:solidFill>
                      <a:srgbClr val="4B7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87063" marR="87063" marT="43531" marB="43531" anchor="ctr">
                    <a:solidFill>
                      <a:srgbClr val="4B7FFF"/>
                    </a:solidFill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Web</a:t>
                      </a:r>
                      <a:endParaRPr lang="ko-KR" altLang="en-US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view</a:t>
                      </a:r>
                      <a:endParaRPr lang="ko-KR" altLang="en-US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admin</a:t>
                      </a:r>
                      <a:endParaRPr lang="ko-KR" altLang="en-US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viewer</a:t>
                      </a:r>
                      <a:endParaRPr lang="ko-KR" altLang="en-US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mall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viewer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supply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viewer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transfer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viewer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catalog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viewer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common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viewer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register.jsp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login.jsp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css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error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img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js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META-INF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SCSS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vender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WEB-INF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web.xml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49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764704"/>
            <a:ext cx="8676456" cy="6093297"/>
            <a:chOff x="0" y="764704"/>
            <a:chExt cx="8676456" cy="6093297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0" y="764704"/>
              <a:ext cx="8676456" cy="6093297"/>
            </a:xfrm>
            <a:prstGeom prst="roundRect">
              <a:avLst>
                <a:gd name="adj" fmla="val 2480"/>
              </a:avLst>
            </a:prstGeom>
            <a:solidFill>
              <a:srgbClr val="F5F6F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635717" y="1199303"/>
              <a:ext cx="69551" cy="511489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6816285" y="1165493"/>
              <a:ext cx="69551" cy="511489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접힌 도형 9"/>
            <p:cNvSpPr/>
            <p:nvPr/>
          </p:nvSpPr>
          <p:spPr>
            <a:xfrm>
              <a:off x="421746" y="1472098"/>
              <a:ext cx="707736" cy="681986"/>
            </a:xfrm>
            <a:prstGeom prst="foldedCorner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송장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4461" y="1005171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i="1" dirty="0" smtClean="0">
                  <a:solidFill>
                    <a:srgbClr val="595959"/>
                  </a:solidFill>
                </a:rPr>
                <a:t>쇼핑</a:t>
              </a:r>
              <a:r>
                <a:rPr lang="ko-KR" altLang="en-US" sz="1600" b="1" i="1" dirty="0">
                  <a:solidFill>
                    <a:srgbClr val="595959"/>
                  </a:solidFill>
                </a:rPr>
                <a:t>몰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1231" y="100517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i="1" dirty="0" smtClean="0">
                  <a:solidFill>
                    <a:srgbClr val="595959"/>
                  </a:solidFill>
                </a:rPr>
                <a:t>운송업체</a:t>
              </a:r>
              <a:endParaRPr lang="ko-KR" altLang="en-US" sz="1600" b="1" i="1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03144" y="100517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i="1" smtClean="0">
                  <a:solidFill>
                    <a:srgbClr val="595959"/>
                  </a:solidFill>
                </a:rPr>
                <a:t>공급업체</a:t>
              </a:r>
              <a:endParaRPr lang="ko-KR" altLang="en-US" sz="1600" b="1" i="1" dirty="0">
                <a:solidFill>
                  <a:srgbClr val="595959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0339" y="1608495"/>
              <a:ext cx="904168" cy="409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송장 처리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다이아몬드 14"/>
            <p:cNvSpPr/>
            <p:nvPr/>
          </p:nvSpPr>
          <p:spPr>
            <a:xfrm>
              <a:off x="1832818" y="2358680"/>
              <a:ext cx="1199209" cy="68198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재고 확인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15" idx="3"/>
              <a:endCxn id="47" idx="1"/>
            </p:cNvCxnSpPr>
            <p:nvPr/>
          </p:nvCxnSpPr>
          <p:spPr>
            <a:xfrm>
              <a:off x="3032027" y="2699674"/>
              <a:ext cx="118638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0" idx="3"/>
              <a:endCxn id="14" idx="1"/>
            </p:cNvCxnSpPr>
            <p:nvPr/>
          </p:nvCxnSpPr>
          <p:spPr>
            <a:xfrm>
              <a:off x="1129481" y="1813091"/>
              <a:ext cx="85085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4" idx="2"/>
              <a:endCxn id="15" idx="0"/>
            </p:cNvCxnSpPr>
            <p:nvPr/>
          </p:nvCxnSpPr>
          <p:spPr>
            <a:xfrm>
              <a:off x="2432423" y="2017687"/>
              <a:ext cx="0" cy="34099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020467" y="2408178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i="1" dirty="0" smtClean="0"/>
                <a:t>재고 부족</a:t>
              </a:r>
              <a:endParaRPr lang="ko-KR" altLang="en-US" sz="1400" b="1" i="1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218408" y="3078736"/>
              <a:ext cx="904168" cy="409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배송 요청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꺾인 연결선 20"/>
            <p:cNvCxnSpPr>
              <a:stCxn id="15" idx="2"/>
              <a:endCxn id="20" idx="1"/>
            </p:cNvCxnSpPr>
            <p:nvPr/>
          </p:nvCxnSpPr>
          <p:spPr>
            <a:xfrm rot="16200000" flipH="1">
              <a:off x="3204083" y="2269006"/>
              <a:ext cx="242665" cy="1785985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545017" y="2965487"/>
              <a:ext cx="138691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i="1" dirty="0" smtClean="0"/>
                <a:t>재고 부족 예상</a:t>
              </a:r>
              <a:endParaRPr lang="ko-KR" altLang="en-US" sz="1400" b="1" i="1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74502" y="2793028"/>
              <a:ext cx="904168" cy="409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구매 요청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218408" y="3662395"/>
              <a:ext cx="904168" cy="409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배송 요청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꺾인 연결선 24"/>
            <p:cNvCxnSpPr>
              <a:stCxn id="15" idx="1"/>
              <a:endCxn id="24" idx="1"/>
            </p:cNvCxnSpPr>
            <p:nvPr/>
          </p:nvCxnSpPr>
          <p:spPr>
            <a:xfrm rot="10800000" flipH="1" flipV="1">
              <a:off x="1832818" y="2699674"/>
              <a:ext cx="2385590" cy="1167317"/>
            </a:xfrm>
            <a:prstGeom prst="bentConnector3">
              <a:avLst>
                <a:gd name="adj1" fmla="val -9256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632582" y="3577194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i="1" dirty="0" smtClean="0"/>
                <a:t>재고 보</a:t>
              </a:r>
              <a:r>
                <a:rPr lang="ko-KR" altLang="en-US" sz="1400" b="1" i="1" dirty="0"/>
                <a:t>유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650902" y="2793372"/>
              <a:ext cx="904168" cy="409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공급 실행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꺾인 연결선 27"/>
            <p:cNvCxnSpPr>
              <a:stCxn id="27" idx="0"/>
              <a:endCxn id="14" idx="3"/>
            </p:cNvCxnSpPr>
            <p:nvPr/>
          </p:nvCxnSpPr>
          <p:spPr>
            <a:xfrm rot="16200000" flipV="1">
              <a:off x="5003607" y="-306008"/>
              <a:ext cx="980281" cy="5218478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>
              <a:stCxn id="27" idx="2"/>
              <a:endCxn id="33" idx="3"/>
            </p:cNvCxnSpPr>
            <p:nvPr/>
          </p:nvCxnSpPr>
          <p:spPr>
            <a:xfrm rot="5400000">
              <a:off x="6581007" y="4178435"/>
              <a:ext cx="2497851" cy="546109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5850250" y="3662395"/>
              <a:ext cx="904168" cy="409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배송 실행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/>
            <p:cNvCxnSpPr>
              <a:stCxn id="24" idx="3"/>
              <a:endCxn id="30" idx="1"/>
            </p:cNvCxnSpPr>
            <p:nvPr/>
          </p:nvCxnSpPr>
          <p:spPr>
            <a:xfrm>
              <a:off x="5122577" y="3866991"/>
              <a:ext cx="727673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20" idx="3"/>
              <a:endCxn id="30" idx="0"/>
            </p:cNvCxnSpPr>
            <p:nvPr/>
          </p:nvCxnSpPr>
          <p:spPr>
            <a:xfrm>
              <a:off x="5122577" y="3283332"/>
              <a:ext cx="1179758" cy="379063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6235400" y="5495819"/>
              <a:ext cx="1321477" cy="409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구매 확인 요청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꺾인 연결선 33"/>
            <p:cNvCxnSpPr>
              <a:stCxn id="30" idx="2"/>
              <a:endCxn id="48" idx="0"/>
            </p:cNvCxnSpPr>
            <p:nvPr/>
          </p:nvCxnSpPr>
          <p:spPr>
            <a:xfrm rot="5400000">
              <a:off x="5355486" y="3421369"/>
              <a:ext cx="296631" cy="1597066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순서도: 자기 디스크 34"/>
            <p:cNvSpPr/>
            <p:nvPr/>
          </p:nvSpPr>
          <p:spPr>
            <a:xfrm>
              <a:off x="363127" y="5154825"/>
              <a:ext cx="824971" cy="954781"/>
            </a:xfrm>
            <a:prstGeom prst="flowChartMagneticDisk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재고</a:t>
              </a:r>
              <a:endParaRPr lang="en-US" altLang="ko-KR" sz="1400" b="1" i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b="1" i="1" dirty="0" smtClean="0">
                  <a:solidFill>
                    <a:schemeClr val="tx1"/>
                  </a:solidFill>
                </a:rPr>
                <a:t>DB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980340" y="4454842"/>
              <a:ext cx="904168" cy="409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배송 확</a:t>
              </a:r>
              <a:r>
                <a:rPr lang="ko-KR" altLang="en-US" sz="1400" b="1" i="1" dirty="0">
                  <a:solidFill>
                    <a:schemeClr val="tx1"/>
                  </a:solidFill>
                </a:rPr>
                <a:t>정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980338" y="5495820"/>
              <a:ext cx="904168" cy="409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구매 확</a:t>
              </a:r>
              <a:r>
                <a:rPr lang="ko-KR" altLang="en-US" sz="1400" b="1" i="1" dirty="0">
                  <a:solidFill>
                    <a:schemeClr val="tx1"/>
                  </a:solidFill>
                </a:rPr>
                <a:t>정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3529" y="4454841"/>
              <a:ext cx="904168" cy="409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재고 반영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/>
            <p:cNvCxnSpPr>
              <a:stCxn id="39" idx="2"/>
              <a:endCxn id="35" idx="1"/>
            </p:cNvCxnSpPr>
            <p:nvPr/>
          </p:nvCxnSpPr>
          <p:spPr>
            <a:xfrm>
              <a:off x="775613" y="4864033"/>
              <a:ext cx="0" cy="2907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6" idx="1"/>
              <a:endCxn id="39" idx="3"/>
            </p:cNvCxnSpPr>
            <p:nvPr/>
          </p:nvCxnSpPr>
          <p:spPr>
            <a:xfrm flipH="1" flipV="1">
              <a:off x="1227697" y="4659437"/>
              <a:ext cx="752643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 41"/>
            <p:cNvCxnSpPr>
              <a:stCxn id="37" idx="1"/>
              <a:endCxn id="39" idx="3"/>
            </p:cNvCxnSpPr>
            <p:nvPr/>
          </p:nvCxnSpPr>
          <p:spPr>
            <a:xfrm rot="10800000">
              <a:off x="1227698" y="4659438"/>
              <a:ext cx="752641" cy="1040979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117982" y="3110198"/>
              <a:ext cx="1315264" cy="7501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확정 자료를</a:t>
              </a:r>
              <a:endParaRPr lang="en-US" altLang="ko-KR" sz="1400" b="1" i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기반으로</a:t>
              </a:r>
              <a:endParaRPr lang="en-US" altLang="ko-KR" sz="1400" b="1" i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정산 처리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06360" y="1521595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i="1" dirty="0" smtClean="0"/>
                <a:t>우선 처리</a:t>
              </a:r>
              <a:endParaRPr lang="ko-KR" altLang="en-US" sz="1400" b="1" i="1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18408" y="2495078"/>
              <a:ext cx="904168" cy="409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배송 요청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다이아몬드 47"/>
            <p:cNvSpPr/>
            <p:nvPr/>
          </p:nvSpPr>
          <p:spPr>
            <a:xfrm>
              <a:off x="4114736" y="4368218"/>
              <a:ext cx="1181064" cy="582435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재고확인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꺾인 연결선 48"/>
            <p:cNvCxnSpPr>
              <a:stCxn id="20" idx="3"/>
              <a:endCxn id="23" idx="1"/>
            </p:cNvCxnSpPr>
            <p:nvPr/>
          </p:nvCxnSpPr>
          <p:spPr>
            <a:xfrm flipV="1">
              <a:off x="5122577" y="2997624"/>
              <a:ext cx="1251926" cy="285708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꺾인 연결선 49"/>
            <p:cNvCxnSpPr>
              <a:stCxn id="47" idx="3"/>
              <a:endCxn id="23" idx="1"/>
            </p:cNvCxnSpPr>
            <p:nvPr/>
          </p:nvCxnSpPr>
          <p:spPr>
            <a:xfrm>
              <a:off x="5122577" y="2699674"/>
              <a:ext cx="1251926" cy="297950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50"/>
            <p:cNvCxnSpPr>
              <a:stCxn id="55" idx="0"/>
              <a:endCxn id="48" idx="3"/>
            </p:cNvCxnSpPr>
            <p:nvPr/>
          </p:nvCxnSpPr>
          <p:spPr>
            <a:xfrm rot="16200000" flipV="1">
              <a:off x="5947007" y="4008230"/>
              <a:ext cx="290793" cy="1593206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23" idx="3"/>
              <a:endCxn id="27" idx="1"/>
            </p:cNvCxnSpPr>
            <p:nvPr/>
          </p:nvCxnSpPr>
          <p:spPr>
            <a:xfrm>
              <a:off x="7278671" y="2997624"/>
              <a:ext cx="372231" cy="34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6228267" y="4950229"/>
              <a:ext cx="1321477" cy="409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구매 확인 요청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꺾인 연결선 56"/>
            <p:cNvCxnSpPr>
              <a:stCxn id="48" idx="2"/>
              <a:endCxn id="55" idx="1"/>
            </p:cNvCxnSpPr>
            <p:nvPr/>
          </p:nvCxnSpPr>
          <p:spPr>
            <a:xfrm rot="16200000" flipH="1">
              <a:off x="5364681" y="4291239"/>
              <a:ext cx="204172" cy="1522999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꺾인 연결선 69"/>
            <p:cNvCxnSpPr>
              <a:stCxn id="33" idx="1"/>
              <a:endCxn id="37" idx="3"/>
            </p:cNvCxnSpPr>
            <p:nvPr/>
          </p:nvCxnSpPr>
          <p:spPr>
            <a:xfrm rot="10800000" flipV="1">
              <a:off x="2884506" y="5700414"/>
              <a:ext cx="3350894" cy="1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48" idx="1"/>
              <a:endCxn id="36" idx="3"/>
            </p:cNvCxnSpPr>
            <p:nvPr/>
          </p:nvCxnSpPr>
          <p:spPr>
            <a:xfrm flipH="1">
              <a:off x="2884508" y="4659436"/>
              <a:ext cx="1230228" cy="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양쪽 모서리가 둥근 사각형 3"/>
          <p:cNvSpPr/>
          <p:nvPr/>
        </p:nvSpPr>
        <p:spPr>
          <a:xfrm>
            <a:off x="0" y="20659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4.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처리 흐름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12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94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0" y="1"/>
            <a:ext cx="6642399" cy="6858000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5. Action / Parameter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88" y="424127"/>
            <a:ext cx="31537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UserServlet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 (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모든 사용자용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)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5528"/>
              </p:ext>
            </p:extLst>
          </p:nvPr>
        </p:nvGraphicFramePr>
        <p:xfrm>
          <a:off x="107504" y="1090521"/>
          <a:ext cx="8424936" cy="543482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80474"/>
                <a:gridCol w="1700044"/>
                <a:gridCol w="1700044"/>
                <a:gridCol w="1700044"/>
                <a:gridCol w="2344330"/>
              </a:tblGrid>
              <a:tr h="751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항  목</a:t>
                      </a:r>
                      <a:endParaRPr lang="ko-KR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사용자 </a:t>
                      </a:r>
                      <a:endParaRPr lang="en-US" altLang="ko-KR" sz="14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등록버튼</a:t>
                      </a:r>
                      <a:endParaRPr lang="ko-KR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확인버튼</a:t>
                      </a:r>
                      <a:endParaRPr lang="ko-KR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1" dirty="0" err="1" smtClean="0">
                          <a:solidFill>
                            <a:schemeClr val="bg1"/>
                          </a:solidFill>
                        </a:rPr>
                        <a:t>로그인버튼</a:t>
                      </a:r>
                      <a:endParaRPr lang="ko-KR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로그아웃버튼</a:t>
                      </a:r>
                      <a:endParaRPr lang="ko-KR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</a:tr>
              <a:tr h="441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 smtClean="0"/>
                        <a:t>Viewer</a:t>
                      </a:r>
                      <a:endParaRPr lang="ko-KR" altLang="en-US" sz="1400" b="1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login.jsp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register.jsp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login.jsp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top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</a:tr>
              <a:tr h="7511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1" dirty="0" smtClean="0"/>
                        <a:t>Action</a:t>
                      </a:r>
                      <a:endParaRPr lang="ko-KR" altLang="en-US" sz="1400" b="1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register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login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intoMain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logout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</a:tr>
              <a:tr h="1060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 smtClean="0"/>
                        <a:t>Viewer</a:t>
                      </a:r>
                    </a:p>
                    <a:p>
                      <a:pPr algn="ctr" latinLnBrk="1"/>
                      <a:r>
                        <a:rPr lang="en-US" altLang="ko-KR" sz="1400" b="1" i="1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algn="ctr" latinLnBrk="1"/>
                      <a:r>
                        <a:rPr lang="en-US" altLang="ko-KR" sz="1400" b="1" i="1" dirty="0" smtClean="0">
                          <a:sym typeface="Wingdings" pitchFamily="2" charset="2"/>
                        </a:rPr>
                        <a:t>Servlet</a:t>
                      </a:r>
                      <a:endParaRPr lang="ko-KR" altLang="en-US" sz="1400" b="1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userId</a:t>
                      </a:r>
                      <a:endParaRPr lang="en-US" altLang="ko-KR" sz="1400" i="1" kern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userName</a:t>
                      </a:r>
                      <a:endParaRPr lang="en-US" altLang="ko-KR" sz="1400" i="1" kern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userType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userId</a:t>
                      </a:r>
                      <a:endParaRPr lang="en-US" altLang="ko-KR" sz="1400" i="1" dirty="0" smtClean="0"/>
                    </a:p>
                    <a:p>
                      <a:pPr algn="ctr" latinLnBrk="1"/>
                      <a:r>
                        <a:rPr lang="en-US" altLang="ko-KR" sz="1400" i="1" dirty="0" err="1" smtClean="0"/>
                        <a:t>userName</a:t>
                      </a:r>
                      <a:endParaRPr lang="en-US" altLang="ko-KR" sz="1400" i="1" dirty="0" smtClean="0"/>
                    </a:p>
                    <a:p>
                      <a:pPr algn="ctr" latinLnBrk="1"/>
                      <a:r>
                        <a:rPr lang="en-US" altLang="ko-KR" sz="1400" i="1" dirty="0" err="1" smtClean="0"/>
                        <a:t>userType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</a:tr>
              <a:tr h="1369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 err="1" smtClean="0"/>
                        <a:t>처리후</a:t>
                      </a:r>
                      <a:endParaRPr lang="en-US" altLang="ko-KR" sz="1400" b="1" i="1" dirty="0" smtClean="0"/>
                    </a:p>
                    <a:p>
                      <a:pPr algn="ctr" latinLnBrk="1"/>
                      <a:r>
                        <a:rPr lang="ko-KR" altLang="en-US" sz="1400" b="1" i="1" dirty="0" smtClean="0"/>
                        <a:t>화면</a:t>
                      </a:r>
                      <a:endParaRPr lang="ko-KR" altLang="en-US" sz="1400" b="1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register.jsp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login.jsp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transMain.jsp</a:t>
                      </a:r>
                      <a:endParaRPr lang="en-US" altLang="ko-KR" sz="1400" i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mallMain.jsp</a:t>
                      </a:r>
                      <a:endParaRPr lang="en-US" altLang="ko-KR" sz="1400" i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supplyMain.jsp</a:t>
                      </a:r>
                      <a:endParaRPr lang="en-US" altLang="ko-KR" sz="1400" i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adminMain.jsp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login.jsp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</a:tr>
              <a:tr h="1060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 smtClean="0"/>
                        <a:t>Servlet</a:t>
                      </a:r>
                    </a:p>
                    <a:p>
                      <a:pPr algn="ctr" latinLnBrk="1"/>
                      <a:r>
                        <a:rPr lang="en-US" altLang="ko-KR" sz="1400" b="1" i="1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algn="ctr" latinLnBrk="1"/>
                      <a:r>
                        <a:rPr lang="en-US" altLang="ko-KR" sz="1400" b="1" i="1" dirty="0" smtClean="0">
                          <a:sym typeface="Wingdings" pitchFamily="2" charset="2"/>
                        </a:rPr>
                        <a:t>Viewer</a:t>
                      </a:r>
                      <a:endParaRPr lang="ko-KR" altLang="en-US" sz="1400" b="1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userId</a:t>
                      </a:r>
                      <a:endParaRPr lang="en-US" altLang="ko-KR" sz="1400" i="1" dirty="0" smtClean="0"/>
                    </a:p>
                    <a:p>
                      <a:pPr algn="ctr" latinLnBrk="1"/>
                      <a:r>
                        <a:rPr lang="en-US" altLang="ko-KR" sz="1400" i="1" dirty="0" err="1" smtClean="0"/>
                        <a:t>userName</a:t>
                      </a:r>
                      <a:endParaRPr lang="en-US" altLang="ko-KR" sz="1400" i="1" dirty="0" smtClean="0"/>
                    </a:p>
                    <a:p>
                      <a:pPr algn="ctr" latinLnBrk="1"/>
                      <a:r>
                        <a:rPr lang="en-US" altLang="ko-KR" sz="1400" i="1" dirty="0" err="1" smtClean="0"/>
                        <a:t>userType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13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04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14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6772" y="216496"/>
            <a:ext cx="8669684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5. Action / Parameter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424127"/>
            <a:ext cx="28411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AdminServlet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 (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관리자용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)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65261"/>
              </p:ext>
            </p:extLst>
          </p:nvPr>
        </p:nvGraphicFramePr>
        <p:xfrm>
          <a:off x="138273" y="1093649"/>
          <a:ext cx="8399909" cy="543169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21359"/>
                <a:gridCol w="1584176"/>
                <a:gridCol w="1188132"/>
                <a:gridCol w="1188132"/>
                <a:gridCol w="1584176"/>
                <a:gridCol w="1733934"/>
              </a:tblGrid>
              <a:tr h="64124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항  목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기본 화면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재고현황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i="1" dirty="0" err="1" smtClean="0">
                          <a:solidFill>
                            <a:schemeClr val="bg1"/>
                          </a:solidFill>
                        </a:rPr>
                        <a:t>카테고리별</a:t>
                      </a:r>
                      <a:endParaRPr lang="en-US" altLang="ko-KR" sz="14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재고현황</a:t>
                      </a:r>
                      <a:endParaRPr lang="ko-KR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판매내역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운송 신청내역</a:t>
                      </a:r>
                      <a:endParaRPr lang="ko-KR" altLang="en-US" sz="1400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</a:tr>
              <a:tr h="3772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adminMain.jsp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Side</a:t>
                      </a:r>
                      <a:r>
                        <a:rPr lang="en-US" altLang="ko-KR" sz="1400" i="1" kern="1200" baseline="0" dirty="0" smtClean="0"/>
                        <a:t> </a:t>
                      </a:r>
                      <a:r>
                        <a:rPr lang="en-US" altLang="ko-KR" sz="1400" i="1" kern="1200" baseline="0" dirty="0" err="1" smtClean="0"/>
                        <a:t>Nav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stockList.jsp</a:t>
                      </a:r>
                      <a:endParaRPr lang="ko-KR" altLang="en-US" sz="14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641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1" kern="1200" dirty="0" smtClean="0"/>
                        <a:t>Action</a:t>
                      </a:r>
                      <a:endParaRPr lang="ko-KR" altLang="en-US" sz="1400" b="1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intoMain</a:t>
                      </a:r>
                      <a:endParaRPr lang="ko-KR" altLang="en-US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productList</a:t>
                      </a:r>
                      <a:endParaRPr lang="ko-KR" altLang="en-US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smtClean="0"/>
                        <a:t>category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ProductList</a:t>
                      </a:r>
                      <a:endParaRPr lang="ko-KR" altLang="en-US" sz="14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salesMonthList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transPermissionList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90528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Servlet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smtClean="0"/>
                        <a:t>month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</a:tr>
              <a:tr h="64124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err="1" smtClean="0"/>
                        <a:t>처리후</a:t>
                      </a:r>
                      <a:endParaRPr lang="en-US" altLang="ko-KR" sz="1400" b="1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smtClean="0"/>
                        <a:t>화면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adminMain.jsp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stockList.jsp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stockList.jsp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monthlySell.jsp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permissionTrans.jsp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</a:tr>
              <a:tr h="22254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thisTotalSales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lastYearTotalSales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thisYearTotalSales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totalInvoice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shopTotalSales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supplyTotalSales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transTotalSales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totalSupply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productList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curDate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productList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curDate</a:t>
                      </a:r>
                      <a:endParaRPr lang="ko-KR" altLang="en-US" sz="14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selctMonth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invoiceList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productTotalSales</a:t>
                      </a:r>
                      <a:endParaRPr lang="en-US" altLang="ko-KR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invoiceList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invoiceTotalSales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04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15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6772" y="216496"/>
            <a:ext cx="8669684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5. Action / Parameter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424127"/>
            <a:ext cx="28411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AdminServlet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 (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관리자용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)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50926"/>
              </p:ext>
            </p:extLst>
          </p:nvPr>
        </p:nvGraphicFramePr>
        <p:xfrm>
          <a:off x="107506" y="1124743"/>
          <a:ext cx="8424935" cy="5400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6"/>
                <a:gridCol w="2544157"/>
                <a:gridCol w="2364326"/>
                <a:gridCol w="2364326"/>
              </a:tblGrid>
              <a:tr h="64736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항  목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baseline="0" dirty="0" smtClean="0">
                          <a:solidFill>
                            <a:schemeClr val="bg1"/>
                          </a:solidFill>
                        </a:rPr>
                        <a:t>월별 운송내역</a:t>
                      </a:r>
                      <a:endParaRPr lang="en-US" altLang="ko-KR" sz="1400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발주 신청내역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월별 발주내역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</a:tr>
              <a:tr h="64736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smtClean="0"/>
                        <a:t>Side</a:t>
                      </a:r>
                      <a:r>
                        <a:rPr lang="en-US" altLang="ko-KR" sz="1400" i="1" baseline="0" dirty="0" smtClean="0"/>
                        <a:t> </a:t>
                      </a:r>
                      <a:r>
                        <a:rPr lang="en-US" altLang="ko-KR" sz="1400" i="1" baseline="0" dirty="0" err="1" smtClean="0"/>
                        <a:t>Nav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Side </a:t>
                      </a:r>
                      <a:r>
                        <a:rPr lang="en-US" altLang="ko-KR" sz="1400" i="1" kern="1200" dirty="0" err="1" smtClean="0"/>
                        <a:t>Nav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Side </a:t>
                      </a:r>
                      <a:r>
                        <a:rPr lang="en-US" altLang="ko-KR" sz="1400" i="1" kern="1200" dirty="0" err="1" smtClean="0"/>
                        <a:t>Nav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647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1" kern="1200" dirty="0" smtClean="0"/>
                        <a:t>Action</a:t>
                      </a:r>
                      <a:endParaRPr lang="ko-KR" altLang="en-US" sz="1400" b="1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transMonthList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supplyPermissionList</a:t>
                      </a:r>
                      <a:endParaRPr lang="ko-KR" altLang="en-US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supplyMonthList</a:t>
                      </a:r>
                      <a:endParaRPr lang="ko-KR" altLang="en-US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127698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Servlet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i="1" dirty="0"/>
                    </a:p>
                  </a:txBody>
                  <a:tcPr marL="36000" marR="36000" anchor="ctr"/>
                </a:tc>
              </a:tr>
              <a:tr h="9045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err="1" smtClean="0"/>
                        <a:t>처리후</a:t>
                      </a:r>
                      <a:endParaRPr lang="en-US" altLang="ko-KR" sz="1400" b="1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smtClean="0"/>
                        <a:t>화면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monthlyTrans.jsp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permissionSupply.jsp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monthlySupply.jsp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</a:tr>
              <a:tr h="127698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selectMonth</a:t>
                      </a:r>
                      <a:endParaRPr lang="en-US" altLang="ko-KR" sz="1400" i="1" dirty="0" smtClean="0"/>
                    </a:p>
                    <a:p>
                      <a:pPr algn="ctr"/>
                      <a:r>
                        <a:rPr lang="en-US" altLang="ko-KR" sz="1400" i="1" dirty="0" err="1" smtClean="0"/>
                        <a:t>invoiceList</a:t>
                      </a:r>
                      <a:endParaRPr lang="en-US" altLang="ko-KR" sz="1400" i="1" dirty="0" smtClean="0"/>
                    </a:p>
                    <a:p>
                      <a:pPr algn="ctr"/>
                      <a:r>
                        <a:rPr lang="en-US" altLang="ko-KR" sz="1400" i="1" dirty="0" err="1" smtClean="0"/>
                        <a:t>invoiceTotalSales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selectMonth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supplyList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supplyTotalSales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selectMonth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supplyList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supplyTotalSales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24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16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6772" y="216496"/>
            <a:ext cx="8669684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5. Action / Parameter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424127"/>
            <a:ext cx="40067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TransferServlet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 (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물류회사 담당자용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)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564491"/>
              </p:ext>
            </p:extLst>
          </p:nvPr>
        </p:nvGraphicFramePr>
        <p:xfrm>
          <a:off x="107505" y="1150508"/>
          <a:ext cx="8424935" cy="53028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7"/>
                <a:gridCol w="1818202"/>
                <a:gridCol w="1818202"/>
                <a:gridCol w="1818202"/>
                <a:gridCol w="1818202"/>
              </a:tblGrid>
              <a:tr h="65724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항  목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err="1" smtClean="0">
                          <a:solidFill>
                            <a:schemeClr val="bg1"/>
                          </a:solidFill>
                        </a:rPr>
                        <a:t>메인페이지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일별 운송내역</a:t>
                      </a:r>
                      <a:endParaRPr lang="ko-KR" altLang="en-US" sz="1400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일별 운송내역</a:t>
                      </a:r>
                      <a:endParaRPr lang="en-US" altLang="ko-KR" sz="1400" i="1" kern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출고버튼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일별 운송내역</a:t>
                      </a:r>
                      <a:endParaRPr lang="en-US" altLang="ko-KR" sz="1400" i="1" kern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날짜 검색버튼</a:t>
                      </a:r>
                      <a:endParaRPr lang="ko-KR" altLang="en-US" sz="1400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</a:tr>
              <a:tr h="65724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transMain.jsp</a:t>
                      </a:r>
                      <a:endParaRPr lang="en-US" altLang="ko-KR" sz="1400" i="1" kern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Side</a:t>
                      </a:r>
                      <a:r>
                        <a:rPr lang="en-US" altLang="ko-KR" sz="1400" i="1" baseline="0" dirty="0" smtClean="0"/>
                        <a:t> </a:t>
                      </a:r>
                      <a:r>
                        <a:rPr lang="en-US" altLang="ko-KR" sz="1400" i="1" baseline="0" dirty="0" err="1" smtClean="0"/>
                        <a:t>nav</a:t>
                      </a:r>
                      <a:endParaRPr lang="ko-KR" altLang="en-US" sz="140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smtClean="0"/>
                        <a:t>Side</a:t>
                      </a:r>
                      <a:r>
                        <a:rPr lang="en-US" altLang="ko-KR" sz="1400" i="1" baseline="0" dirty="0" smtClean="0"/>
                        <a:t> </a:t>
                      </a:r>
                      <a:r>
                        <a:rPr lang="en-US" altLang="ko-KR" sz="1400" i="1" baseline="0" dirty="0" err="1" smtClean="0"/>
                        <a:t>Nav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invoiceDayList.jsp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InvoiceDetailList.jsp</a:t>
                      </a:r>
                      <a:endParaRPr lang="en-US" altLang="ko-KR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6169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1" kern="1200" dirty="0" smtClean="0"/>
                        <a:t>Action</a:t>
                      </a:r>
                      <a:endParaRPr lang="ko-KR" altLang="en-US" sz="1400" b="1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intoMain</a:t>
                      </a:r>
                      <a:endParaRPr lang="ko-KR" altLang="en-US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tranceInvoiceListDay</a:t>
                      </a:r>
                      <a:endParaRPr lang="ko-KR" altLang="en-US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smtClean="0"/>
                        <a:t>forwarding</a:t>
                      </a:r>
                      <a:endParaRPr lang="ko-KR" altLang="en-US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transSearchDayList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9278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Servlet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userId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month</a:t>
                      </a:r>
                      <a:endParaRPr lang="en-US" altLang="ko-KR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userId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userId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userId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date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7038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err="1" smtClean="0"/>
                        <a:t>처리후</a:t>
                      </a:r>
                      <a:endParaRPr lang="en-US" altLang="ko-KR" sz="1400" b="1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smtClean="0"/>
                        <a:t>화면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transMain.jsp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invoiceDayList.jsp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invoiceDayList.jsp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transSearch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DayList.jsp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17397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monthTotalSales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lastYearTotalSales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thisYearTotalSales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monthListCount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thisTatalSalesList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lastTotalSalesList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invoiceLists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selectDate</a:t>
                      </a:r>
                      <a:endParaRPr lang="en-US" altLang="ko-KR" sz="1400" i="1" kern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invoiceLists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63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17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6772" y="216496"/>
            <a:ext cx="8669684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5. Action / Parameter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33558"/>
              </p:ext>
            </p:extLst>
          </p:nvPr>
        </p:nvGraphicFramePr>
        <p:xfrm>
          <a:off x="107503" y="1124744"/>
          <a:ext cx="8424937" cy="532859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9"/>
                <a:gridCol w="1728192"/>
                <a:gridCol w="1908212"/>
                <a:gridCol w="1818202"/>
                <a:gridCol w="1818202"/>
              </a:tblGrid>
              <a:tr h="76096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항  목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일별 운송내역</a:t>
                      </a:r>
                      <a:endParaRPr lang="en-US" altLang="ko-KR" sz="14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상세보기</a:t>
                      </a:r>
                      <a:endParaRPr lang="ko-KR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월별 운송내역</a:t>
                      </a:r>
                      <a:endParaRPr lang="ko-KR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월별 운송내역</a:t>
                      </a:r>
                      <a:endParaRPr lang="en-US" altLang="ko-KR" sz="1400" i="1" kern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날짜 검색버튼</a:t>
                      </a:r>
                      <a:endParaRPr lang="ko-KR" altLang="en-US" sz="1400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월별 운송내역</a:t>
                      </a:r>
                      <a:endParaRPr lang="en-US" altLang="ko-KR" sz="14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상세보기</a:t>
                      </a:r>
                      <a:endParaRPr lang="ko-KR" altLang="en-US"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</a:tr>
              <a:tr h="7154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invoiceDayList.jsp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smtClean="0"/>
                        <a:t>Side</a:t>
                      </a:r>
                      <a:r>
                        <a:rPr lang="en-US" altLang="ko-KR" sz="1400" i="1" baseline="0" dirty="0" smtClean="0"/>
                        <a:t> </a:t>
                      </a:r>
                      <a:r>
                        <a:rPr lang="en-US" altLang="ko-KR" sz="1400" i="1" baseline="0" dirty="0" err="1" smtClean="0"/>
                        <a:t>Nav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transSearchMonthList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invoiceMonthList.jsp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</a:tr>
              <a:tr h="731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1" kern="1200" dirty="0" smtClean="0"/>
                        <a:t>Action</a:t>
                      </a:r>
                      <a:endParaRPr lang="ko-KR" altLang="en-US" sz="1400" b="1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detailList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transInvoiceListMonth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transSearchDayList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transSearchMonthList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</a:tr>
              <a:tr h="115236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Servlet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iCode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userId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userId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month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userId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</a:tr>
              <a:tr h="81625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err="1" smtClean="0"/>
                        <a:t>처리후</a:t>
                      </a:r>
                      <a:endParaRPr lang="en-US" altLang="ko-KR" sz="1400" b="1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smtClean="0"/>
                        <a:t>화면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invoiceDetailList.jsp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invoiceMonthList.jsp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invoiceMonthList.jsp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invoiceMonthList.jsp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</a:tr>
              <a:tr h="115236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invoiceTotalPrice</a:t>
                      </a:r>
                      <a:endParaRPr lang="en-US" altLang="ko-KR" sz="1400" i="1" dirty="0" smtClean="0"/>
                    </a:p>
                    <a:p>
                      <a:pPr algn="ctr"/>
                      <a:r>
                        <a:rPr lang="en-US" altLang="ko-KR" sz="1400" i="1" dirty="0" smtClean="0"/>
                        <a:t>invoice</a:t>
                      </a:r>
                    </a:p>
                    <a:p>
                      <a:pPr algn="ctr"/>
                      <a:r>
                        <a:rPr lang="en-US" altLang="ko-KR" sz="1400" i="1" dirty="0" err="1" smtClean="0"/>
                        <a:t>orderLists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invoiceLists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selectDate</a:t>
                      </a:r>
                      <a:endParaRPr lang="en-US" altLang="ko-KR" sz="1400" i="1" kern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invoiceLists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smtClean="0"/>
                        <a:t>month</a:t>
                      </a:r>
                    </a:p>
                    <a:p>
                      <a:pPr algn="ctr"/>
                      <a:r>
                        <a:rPr lang="en-US" altLang="ko-KR" sz="1400" i="1" dirty="0" err="1" smtClean="0"/>
                        <a:t>iDtoLists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63888" y="424127"/>
            <a:ext cx="40067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TransferServlet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 (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물류회사 담당자용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)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2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18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6772" y="216496"/>
            <a:ext cx="8669684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5. Action / Parameter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424127"/>
            <a:ext cx="40273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SupplierServlet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 (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공급회사 담당자용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)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71468"/>
              </p:ext>
            </p:extLst>
          </p:nvPr>
        </p:nvGraphicFramePr>
        <p:xfrm>
          <a:off x="107504" y="1124744"/>
          <a:ext cx="8424935" cy="532859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2424269"/>
                <a:gridCol w="2424269"/>
                <a:gridCol w="2424269"/>
              </a:tblGrid>
              <a:tr h="74537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smtClean="0">
                          <a:solidFill>
                            <a:schemeClr val="bg1"/>
                          </a:solidFill>
                        </a:rPr>
                        <a:t>항  목</a:t>
                      </a:r>
                      <a:endParaRPr lang="ko-KR" altLang="en-US" sz="1400" b="1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err="1" smtClean="0">
                          <a:solidFill>
                            <a:schemeClr val="bg1"/>
                          </a:solidFill>
                        </a:rPr>
                        <a:t>메인페이지</a:t>
                      </a:r>
                      <a:endParaRPr lang="ko-KR" altLang="en-US" sz="1400" b="1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smtClean="0">
                          <a:solidFill>
                            <a:schemeClr val="bg1"/>
                          </a:solidFill>
                        </a:rPr>
                        <a:t>수주내역</a:t>
                      </a:r>
                      <a:endParaRPr lang="en-US" altLang="ko-KR" sz="1400" b="1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smtClean="0">
                          <a:solidFill>
                            <a:schemeClr val="bg1"/>
                          </a:solidFill>
                        </a:rPr>
                        <a:t>수주내역</a:t>
                      </a:r>
                      <a:endParaRPr lang="en-US" altLang="ko-KR" sz="1400" b="1" i="1" kern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smtClean="0">
                          <a:solidFill>
                            <a:schemeClr val="bg1"/>
                          </a:solidFill>
                        </a:rPr>
                        <a:t>납품버튼</a:t>
                      </a:r>
                      <a:endParaRPr lang="en-US" altLang="ko-KR" sz="1400" b="1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</a:tr>
              <a:tr h="66840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supplierMain.jsp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Side</a:t>
                      </a:r>
                      <a:r>
                        <a:rPr lang="en-US" altLang="ko-KR" sz="1400" i="1" kern="1200" baseline="0" dirty="0" smtClean="0"/>
                        <a:t> </a:t>
                      </a:r>
                      <a:r>
                        <a:rPr lang="en-US" altLang="ko-KR" sz="1400" i="1" kern="1200" baseline="0" dirty="0" err="1" smtClean="0"/>
                        <a:t>nav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Side</a:t>
                      </a:r>
                      <a:r>
                        <a:rPr lang="en-US" altLang="ko-KR" sz="1400" i="1" kern="1200" baseline="0" dirty="0" smtClean="0"/>
                        <a:t> </a:t>
                      </a:r>
                      <a:r>
                        <a:rPr lang="en-US" altLang="ko-KR" sz="1400" i="1" kern="1200" baseline="0" dirty="0" err="1" smtClean="0"/>
                        <a:t>Nav</a:t>
                      </a:r>
                      <a:endParaRPr lang="en-US" altLang="ko-KR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sBeforeSupply.jsp</a:t>
                      </a:r>
                      <a:endParaRPr lang="en-US" altLang="ko-KR" sz="1400" i="1" dirty="0" smtClean="0"/>
                    </a:p>
                  </a:txBody>
                  <a:tcPr marL="36000" marR="36000" anchor="ctr"/>
                </a:tc>
              </a:tr>
              <a:tr h="533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1" kern="1200" dirty="0" smtClean="0"/>
                        <a:t>Action</a:t>
                      </a:r>
                      <a:endParaRPr lang="ko-KR" altLang="en-US" sz="1400" b="1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intoMain</a:t>
                      </a:r>
                      <a:endParaRPr lang="ko-KR" altLang="en-US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supplyBeforeList</a:t>
                      </a:r>
                      <a:endParaRPr lang="ko-KR" altLang="en-US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smtClean="0"/>
                        <a:t>Complete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</a:tr>
              <a:tr h="94363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Servlet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userId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userId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userId</a:t>
                      </a:r>
                      <a:endParaRPr lang="en-US" altLang="ko-KR" sz="1400" i="1" dirty="0" smtClean="0"/>
                    </a:p>
                  </a:txBody>
                  <a:tcPr marL="36000" marR="36000" anchor="ctr"/>
                </a:tc>
              </a:tr>
              <a:tr h="66840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err="1" smtClean="0"/>
                        <a:t>처리후</a:t>
                      </a:r>
                      <a:endParaRPr lang="en-US" altLang="ko-KR" sz="1400" b="1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smtClean="0"/>
                        <a:t>화면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supplierMain.jsp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sBeforeSupply.jsp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sBeforeSupply.jsp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</a:tr>
              <a:tr h="176931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curYearTotalSales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lastYearTotalSales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curMonthTotalSales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monthListCount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thisTotalSalesList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lastTtotalSalesList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supplyTotalPrice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supplyList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i="1" dirty="0"/>
                    </a:p>
                  </a:txBody>
                  <a:tcPr marL="36000" marR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78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-1445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19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6772" y="216496"/>
            <a:ext cx="8669684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5. Action / Parameter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424127"/>
            <a:ext cx="40273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SupplierServlet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 (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공급회사 담당자용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)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808530"/>
              </p:ext>
            </p:extLst>
          </p:nvPr>
        </p:nvGraphicFramePr>
        <p:xfrm>
          <a:off x="107505" y="1124744"/>
          <a:ext cx="8424937" cy="53285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7"/>
                <a:gridCol w="2424270"/>
                <a:gridCol w="2424270"/>
                <a:gridCol w="2424270"/>
              </a:tblGrid>
              <a:tr h="91196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항  목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납품내역</a:t>
                      </a:r>
                      <a:endParaRPr lang="ko-KR" altLang="en-US" sz="1400" b="1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납품내역</a:t>
                      </a:r>
                      <a:endParaRPr lang="en-US" altLang="ko-KR" sz="1400" i="1" kern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날짜 검색버튼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</a:tr>
              <a:tr h="65267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Side</a:t>
                      </a:r>
                      <a:r>
                        <a:rPr lang="en-US" altLang="ko-KR" sz="1400" i="1" kern="1200" baseline="0" dirty="0" smtClean="0"/>
                        <a:t> </a:t>
                      </a:r>
                      <a:r>
                        <a:rPr lang="en-US" altLang="ko-KR" sz="1400" i="1" kern="1200" baseline="0" dirty="0" err="1" smtClean="0"/>
                        <a:t>Nav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sAfterSupply.jsp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6526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1" kern="1200" dirty="0" smtClean="0"/>
                        <a:t>Action</a:t>
                      </a:r>
                      <a:endParaRPr lang="ko-KR" altLang="en-US" sz="1400" b="1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supplyAfterList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supplyAfterListSearch</a:t>
                      </a:r>
                      <a:endParaRPr lang="ko-KR" altLang="en-US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114877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Servlet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userId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userId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month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8137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err="1" smtClean="0"/>
                        <a:t>처리후</a:t>
                      </a:r>
                      <a:endParaRPr lang="en-US" altLang="ko-KR" sz="1400" b="1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smtClean="0"/>
                        <a:t>화면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supplyAfterList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sAfterSupply.jsp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114877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supplyTotalPrice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supplyList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selectMonth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supplyTotalPrice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selectMonth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supplyList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21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0" y="-14188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내용 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창고시스템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554" y="1268760"/>
            <a:ext cx="803451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귀하는 귀하 소유의 창고를 이용하여 </a:t>
            </a:r>
            <a:r>
              <a:rPr lang="ko-KR" altLang="en-US" sz="1400" i="1" dirty="0" err="1" smtClean="0">
                <a:latin typeface="+mn-ea"/>
              </a:rPr>
              <a:t>풀필먼트</a:t>
            </a:r>
            <a:r>
              <a:rPr lang="ko-KR" altLang="en-US" sz="1400" i="1" dirty="0" smtClean="0">
                <a:latin typeface="+mn-ea"/>
              </a:rPr>
              <a:t> 서비스</a:t>
            </a:r>
            <a:r>
              <a:rPr lang="en-US" altLang="ko-KR" sz="1400" i="1" dirty="0" smtClean="0">
                <a:latin typeface="+mn-ea"/>
              </a:rPr>
              <a:t>(Fulfillment Service)</a:t>
            </a:r>
            <a:r>
              <a:rPr lang="ko-KR" altLang="en-US" sz="1400" i="1" dirty="0" smtClean="0">
                <a:latin typeface="+mn-ea"/>
              </a:rPr>
              <a:t>를 하고자 한다</a:t>
            </a:r>
            <a:r>
              <a:rPr lang="en-US" altLang="ko-KR" sz="1400" i="1" dirty="0" smtClean="0">
                <a:latin typeface="+mn-ea"/>
              </a:rPr>
              <a:t>. </a:t>
            </a:r>
            <a:endParaRPr lang="en-US" altLang="ko-KR" sz="1400" i="1" dirty="0">
              <a:latin typeface="+mn-ea"/>
            </a:endParaRP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귀하는 </a:t>
            </a:r>
            <a:r>
              <a:rPr lang="en-US" altLang="ko-KR" sz="1400" i="1" dirty="0" smtClean="0">
                <a:latin typeface="+mn-ea"/>
              </a:rPr>
              <a:t>3</a:t>
            </a:r>
            <a:r>
              <a:rPr lang="ko-KR" altLang="en-US" sz="1400" i="1" dirty="0" smtClean="0">
                <a:latin typeface="+mn-ea"/>
              </a:rPr>
              <a:t>개 이상의 쇼핑몰</a:t>
            </a:r>
            <a:r>
              <a:rPr lang="en-US" altLang="ko-KR" sz="1400" i="1" dirty="0" smtClean="0">
                <a:latin typeface="+mn-ea"/>
              </a:rPr>
              <a:t>, 4</a:t>
            </a:r>
            <a:r>
              <a:rPr lang="ko-KR" altLang="en-US" sz="1400" i="1" dirty="0" smtClean="0">
                <a:latin typeface="+mn-ea"/>
              </a:rPr>
              <a:t>개의 운송회사</a:t>
            </a:r>
            <a:r>
              <a:rPr lang="en-US" altLang="ko-KR" sz="1400" i="1" dirty="0" smtClean="0">
                <a:latin typeface="+mn-ea"/>
              </a:rPr>
              <a:t>(</a:t>
            </a:r>
            <a:r>
              <a:rPr lang="ko-KR" altLang="en-US" sz="1400" i="1" dirty="0" smtClean="0">
                <a:latin typeface="+mn-ea"/>
              </a:rPr>
              <a:t>경기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중부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영남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서부물류</a:t>
            </a:r>
            <a:r>
              <a:rPr lang="en-US" altLang="ko-KR" sz="1400" i="1" dirty="0" smtClean="0">
                <a:latin typeface="+mn-ea"/>
              </a:rPr>
              <a:t>) </a:t>
            </a:r>
            <a:r>
              <a:rPr lang="ko-KR" altLang="en-US" sz="1400" i="1" dirty="0" smtClean="0">
                <a:latin typeface="+mn-ea"/>
              </a:rPr>
              <a:t>및 </a:t>
            </a:r>
            <a:r>
              <a:rPr lang="en-US" altLang="ko-KR" sz="1400" i="1" dirty="0" smtClean="0">
                <a:latin typeface="+mn-ea"/>
              </a:rPr>
              <a:t>5</a:t>
            </a:r>
            <a:r>
              <a:rPr lang="ko-KR" altLang="en-US" sz="1400" i="1" dirty="0" smtClean="0">
                <a:latin typeface="+mn-ea"/>
              </a:rPr>
              <a:t>개 이상의     구매처와 거래하고 있다</a:t>
            </a:r>
            <a:r>
              <a:rPr lang="en-US" altLang="ko-KR" sz="1400" i="1" dirty="0" smtClean="0">
                <a:latin typeface="+mn-ea"/>
              </a:rPr>
              <a:t>. 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쇼핑몰로부터는 송장을 </a:t>
            </a:r>
            <a:r>
              <a:rPr lang="en-US" altLang="ko-KR" sz="1400" i="1" dirty="0" smtClean="0">
                <a:latin typeface="+mn-ea"/>
              </a:rPr>
              <a:t>CSV </a:t>
            </a:r>
            <a:r>
              <a:rPr lang="ko-KR" altLang="en-US" sz="1400" i="1" dirty="0" smtClean="0">
                <a:latin typeface="+mn-ea"/>
              </a:rPr>
              <a:t>형태로 받아서 처리한다</a:t>
            </a:r>
            <a:r>
              <a:rPr lang="en-US" altLang="ko-KR" sz="1400" i="1" dirty="0" smtClean="0">
                <a:latin typeface="+mn-ea"/>
              </a:rPr>
              <a:t>. </a:t>
            </a:r>
            <a:r>
              <a:rPr lang="ko-KR" altLang="en-US" sz="1400" i="1" dirty="0" smtClean="0">
                <a:latin typeface="+mn-ea"/>
              </a:rPr>
              <a:t>송장에는 받는 사람의 이름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전화번호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주소와 배달할 품목의 제품코드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제품명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수량이 들어가 있다</a:t>
            </a:r>
            <a:r>
              <a:rPr lang="en-US" altLang="ko-KR" sz="1400" i="1" dirty="0" smtClean="0">
                <a:latin typeface="+mn-ea"/>
              </a:rPr>
              <a:t>.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전일 오후 </a:t>
            </a:r>
            <a:r>
              <a:rPr lang="en-US" altLang="ko-KR" sz="1400" i="1" dirty="0" smtClean="0">
                <a:latin typeface="+mn-ea"/>
              </a:rPr>
              <a:t>6</a:t>
            </a:r>
            <a:r>
              <a:rPr lang="ko-KR" altLang="en-US" sz="1400" i="1" dirty="0" smtClean="0">
                <a:latin typeface="+mn-ea"/>
              </a:rPr>
              <a:t>시부터 금일 오전 </a:t>
            </a:r>
            <a:r>
              <a:rPr lang="en-US" altLang="ko-KR" sz="1400" i="1" dirty="0" smtClean="0">
                <a:latin typeface="+mn-ea"/>
              </a:rPr>
              <a:t>9</a:t>
            </a:r>
            <a:r>
              <a:rPr lang="ko-KR" altLang="en-US" sz="1400" i="1" dirty="0" smtClean="0">
                <a:latin typeface="+mn-ea"/>
              </a:rPr>
              <a:t>시까지의 주문은 오전 </a:t>
            </a:r>
            <a:r>
              <a:rPr lang="en-US" altLang="ko-KR" sz="1400" i="1" dirty="0" smtClean="0">
                <a:latin typeface="+mn-ea"/>
              </a:rPr>
              <a:t>9</a:t>
            </a:r>
            <a:r>
              <a:rPr lang="ko-KR" altLang="en-US" sz="1400" i="1" dirty="0" smtClean="0">
                <a:latin typeface="+mn-ea"/>
              </a:rPr>
              <a:t>시에 처리하고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금일 오전 </a:t>
            </a:r>
            <a:r>
              <a:rPr lang="en-US" altLang="ko-KR" sz="1400" i="1" dirty="0" smtClean="0">
                <a:latin typeface="+mn-ea"/>
              </a:rPr>
              <a:t>9</a:t>
            </a:r>
            <a:r>
              <a:rPr lang="ko-KR" altLang="en-US" sz="1400" i="1" dirty="0" smtClean="0">
                <a:latin typeface="+mn-ea"/>
              </a:rPr>
              <a:t>시부터 오후 </a:t>
            </a:r>
            <a:r>
              <a:rPr lang="en-US" altLang="ko-KR" sz="1400" i="1" dirty="0" smtClean="0">
                <a:latin typeface="+mn-ea"/>
              </a:rPr>
              <a:t>6</a:t>
            </a:r>
            <a:r>
              <a:rPr lang="ko-KR" altLang="en-US" sz="1400" i="1" dirty="0" smtClean="0">
                <a:latin typeface="+mn-ea"/>
              </a:rPr>
              <a:t>시까지의 주문은 오후 </a:t>
            </a:r>
            <a:r>
              <a:rPr lang="en-US" altLang="ko-KR" sz="1400" i="1" dirty="0" smtClean="0">
                <a:latin typeface="+mn-ea"/>
              </a:rPr>
              <a:t>6</a:t>
            </a:r>
            <a:r>
              <a:rPr lang="ko-KR" altLang="en-US" sz="1400" i="1" dirty="0" smtClean="0">
                <a:latin typeface="+mn-ea"/>
              </a:rPr>
              <a:t>시에 처리한다</a:t>
            </a:r>
            <a:r>
              <a:rPr lang="en-US" altLang="ko-KR" sz="1400" i="1" dirty="0" smtClean="0">
                <a:latin typeface="+mn-ea"/>
              </a:rPr>
              <a:t>. </a:t>
            </a:r>
            <a:r>
              <a:rPr lang="ko-KR" altLang="en-US" sz="1400" i="1" dirty="0" smtClean="0">
                <a:latin typeface="+mn-ea"/>
              </a:rPr>
              <a:t>처리해야 할 것은 운송회사의 트럭에 </a:t>
            </a:r>
            <a:r>
              <a:rPr lang="ko-KR" altLang="en-US" sz="1400" i="1" dirty="0" err="1" smtClean="0">
                <a:latin typeface="+mn-ea"/>
              </a:rPr>
              <a:t>운송지</a:t>
            </a:r>
            <a:r>
              <a:rPr lang="ko-KR" altLang="en-US" sz="1400" i="1" dirty="0" smtClean="0">
                <a:latin typeface="+mn-ea"/>
              </a:rPr>
              <a:t> 별로 화물을 적재하고 송장을 운송회사에 전달하는 것이다</a:t>
            </a:r>
            <a:r>
              <a:rPr lang="en-US" altLang="ko-KR" sz="1400" i="1" dirty="0" smtClean="0">
                <a:latin typeface="+mn-ea"/>
              </a:rPr>
              <a:t>. (</a:t>
            </a:r>
            <a:r>
              <a:rPr lang="ko-KR" altLang="en-US" sz="1400" i="1" dirty="0" smtClean="0">
                <a:latin typeface="+mn-ea"/>
              </a:rPr>
              <a:t>출고</a:t>
            </a:r>
            <a:r>
              <a:rPr lang="en-US" altLang="ko-KR" sz="1400" i="1" dirty="0" smtClean="0">
                <a:latin typeface="+mn-ea"/>
              </a:rPr>
              <a:t>)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창고에 보관되어 있는 물품은 최소한 </a:t>
            </a:r>
            <a:r>
              <a:rPr lang="en-US" altLang="ko-KR" sz="1400" i="1" dirty="0" smtClean="0">
                <a:latin typeface="+mn-ea"/>
              </a:rPr>
              <a:t>30</a:t>
            </a:r>
            <a:r>
              <a:rPr lang="ko-KR" altLang="en-US" sz="1400" i="1" dirty="0" smtClean="0">
                <a:latin typeface="+mn-ea"/>
              </a:rPr>
              <a:t>가지 이상이어야 하고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물품을 관리하기 위해서 물품의 </a:t>
            </a:r>
            <a:r>
              <a:rPr lang="en-US" altLang="ko-KR" sz="1400" i="1" dirty="0" smtClean="0">
                <a:latin typeface="+mn-ea"/>
              </a:rPr>
              <a:t>ID, </a:t>
            </a:r>
            <a:r>
              <a:rPr lang="ko-KR" altLang="en-US" sz="1400" i="1" dirty="0" smtClean="0">
                <a:latin typeface="+mn-ea"/>
              </a:rPr>
              <a:t>물품명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사진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개별가격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재고수량을 보관하여야 한다</a:t>
            </a:r>
            <a:r>
              <a:rPr lang="en-US" altLang="ko-KR" sz="1400" i="1" dirty="0" smtClean="0">
                <a:latin typeface="+mn-ea"/>
              </a:rPr>
              <a:t>.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재고수량이 </a:t>
            </a:r>
            <a:r>
              <a:rPr lang="en-US" altLang="ko-KR" sz="1400" i="1" dirty="0" smtClean="0">
                <a:latin typeface="+mn-ea"/>
              </a:rPr>
              <a:t>10</a:t>
            </a:r>
            <a:r>
              <a:rPr lang="ko-KR" altLang="en-US" sz="1400" i="1" dirty="0" smtClean="0">
                <a:latin typeface="+mn-ea"/>
              </a:rPr>
              <a:t>개 미만으로 떨어지는 순간 구매처에 발주를 하여야 하고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구매처는 발주한 다음날 오전 </a:t>
            </a:r>
            <a:r>
              <a:rPr lang="en-US" altLang="ko-KR" sz="1400" i="1" dirty="0" smtClean="0">
                <a:latin typeface="+mn-ea"/>
              </a:rPr>
              <a:t>10</a:t>
            </a:r>
            <a:r>
              <a:rPr lang="ko-KR" altLang="en-US" sz="1400" i="1" dirty="0" smtClean="0">
                <a:latin typeface="+mn-ea"/>
              </a:rPr>
              <a:t>시에 납품을 한다</a:t>
            </a:r>
            <a:r>
              <a:rPr lang="en-US" altLang="ko-KR" sz="1400" i="1" dirty="0" smtClean="0">
                <a:latin typeface="+mn-ea"/>
              </a:rPr>
              <a:t>. (</a:t>
            </a:r>
            <a:r>
              <a:rPr lang="ko-KR" altLang="en-US" sz="1400" i="1" dirty="0" smtClean="0">
                <a:latin typeface="+mn-ea"/>
              </a:rPr>
              <a:t>입고</a:t>
            </a:r>
            <a:r>
              <a:rPr lang="en-US" altLang="ko-KR" sz="1400" i="1" dirty="0" smtClean="0">
                <a:latin typeface="+mn-ea"/>
              </a:rPr>
              <a:t>) </a:t>
            </a:r>
            <a:r>
              <a:rPr lang="ko-KR" altLang="en-US" sz="1400" i="1" dirty="0" smtClean="0">
                <a:latin typeface="+mn-ea"/>
              </a:rPr>
              <a:t>재고수량이 모자라면 운송을 할 수 없다</a:t>
            </a:r>
            <a:r>
              <a:rPr lang="en-US" altLang="ko-KR" sz="1400" i="1" dirty="0" smtClean="0">
                <a:latin typeface="+mn-ea"/>
              </a:rPr>
              <a:t>.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관리자는 언제든지 창고의 재고를 파악할 수 있어야 하고</a:t>
            </a:r>
            <a:r>
              <a:rPr lang="en-US" altLang="ko-KR" sz="1400" i="1" dirty="0" smtClean="0">
                <a:latin typeface="+mn-ea"/>
              </a:rPr>
              <a:t>(</a:t>
            </a:r>
            <a:r>
              <a:rPr lang="ko-KR" altLang="en-US" sz="1400" i="1" dirty="0" smtClean="0">
                <a:latin typeface="+mn-ea"/>
              </a:rPr>
              <a:t>재고조사</a:t>
            </a:r>
            <a:r>
              <a:rPr lang="en-US" altLang="ko-KR" sz="1400" i="1" dirty="0" smtClean="0">
                <a:latin typeface="+mn-ea"/>
              </a:rPr>
              <a:t>), </a:t>
            </a:r>
            <a:r>
              <a:rPr lang="ko-KR" altLang="en-US" sz="1400" i="1" dirty="0" smtClean="0">
                <a:latin typeface="+mn-ea"/>
              </a:rPr>
              <a:t>영업을 위해서 창고에서 보관하고 있는 물품을 사진을 포함하여 잠재 고객에게 보여줄 수 있어야 한다</a:t>
            </a:r>
            <a:r>
              <a:rPr lang="en-US" altLang="ko-KR" sz="1400" i="1" dirty="0" smtClean="0">
                <a:latin typeface="+mn-ea"/>
              </a:rPr>
              <a:t>.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매월 단위로 쇼핑몰에 대금을 청구하는데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청구 금액은 물품 가격과 물품 가격의 </a:t>
            </a:r>
            <a:r>
              <a:rPr lang="en-US" altLang="ko-KR" sz="1400" i="1" dirty="0" smtClean="0">
                <a:latin typeface="+mn-ea"/>
              </a:rPr>
              <a:t>10%</a:t>
            </a:r>
            <a:r>
              <a:rPr lang="ko-KR" altLang="en-US" sz="1400" i="1" dirty="0" smtClean="0">
                <a:latin typeface="+mn-ea"/>
              </a:rPr>
              <a:t>에 해당하는 </a:t>
            </a:r>
            <a:r>
              <a:rPr lang="ko-KR" altLang="en-US" sz="1400" i="1" dirty="0" err="1" smtClean="0">
                <a:latin typeface="+mn-ea"/>
              </a:rPr>
              <a:t>서비스료</a:t>
            </a:r>
            <a:r>
              <a:rPr lang="ko-KR" altLang="en-US" sz="1400" i="1" dirty="0" smtClean="0">
                <a:latin typeface="+mn-ea"/>
              </a:rPr>
              <a:t> 및 </a:t>
            </a:r>
            <a:r>
              <a:rPr lang="en-US" altLang="ko-KR" sz="1400" i="1" dirty="0" smtClean="0">
                <a:latin typeface="+mn-ea"/>
              </a:rPr>
              <a:t>1</a:t>
            </a:r>
            <a:r>
              <a:rPr lang="ko-KR" altLang="en-US" sz="1400" i="1" dirty="0" smtClean="0">
                <a:latin typeface="+mn-ea"/>
              </a:rPr>
              <a:t>개의 송장당 </a:t>
            </a:r>
            <a:r>
              <a:rPr lang="en-US" altLang="ko-KR" sz="1400" i="1" dirty="0" smtClean="0">
                <a:latin typeface="+mn-ea"/>
              </a:rPr>
              <a:t>10,000</a:t>
            </a:r>
            <a:r>
              <a:rPr lang="ko-KR" altLang="en-US" sz="1400" i="1" dirty="0" smtClean="0">
                <a:latin typeface="+mn-ea"/>
              </a:rPr>
              <a:t>원이다</a:t>
            </a:r>
            <a:r>
              <a:rPr lang="en-US" altLang="ko-KR" sz="1400" i="1" dirty="0" smtClean="0">
                <a:latin typeface="+mn-ea"/>
              </a:rPr>
              <a:t>.</a:t>
            </a:r>
            <a:r>
              <a:rPr lang="ko-KR" altLang="en-US" sz="1400" i="1" dirty="0" smtClean="0">
                <a:latin typeface="+mn-ea"/>
              </a:rPr>
              <a:t> 구매처와 운송회사에는 매월 단위로 물품 가격과 운송비를 지급한다</a:t>
            </a:r>
            <a:r>
              <a:rPr lang="en-US" altLang="ko-KR" sz="1400" i="1" dirty="0" smtClean="0">
                <a:latin typeface="+mn-ea"/>
              </a:rPr>
              <a:t>.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관리자는 월 단위로 판매 내역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발주 내역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운송 내역 및 매출 </a:t>
            </a:r>
            <a:r>
              <a:rPr lang="ko-KR" altLang="en-US" sz="1400" i="1" dirty="0" err="1" smtClean="0">
                <a:latin typeface="+mn-ea"/>
              </a:rPr>
              <a:t>총이익을</a:t>
            </a:r>
            <a:r>
              <a:rPr lang="ko-KR" altLang="en-US" sz="1400" i="1" dirty="0" smtClean="0">
                <a:latin typeface="+mn-ea"/>
              </a:rPr>
              <a:t> 알 수 있어야 한다</a:t>
            </a:r>
            <a:r>
              <a:rPr lang="en-US" altLang="ko-KR" sz="1400" i="1" dirty="0" smtClean="0">
                <a:latin typeface="+mn-ea"/>
              </a:rPr>
              <a:t>. </a:t>
            </a:r>
            <a:r>
              <a:rPr lang="ko-KR" altLang="en-US" sz="1400" i="1" dirty="0" smtClean="0">
                <a:latin typeface="+mn-ea"/>
              </a:rPr>
              <a:t>구매처와 운송회사는 시스템에 로그인해서 일별</a:t>
            </a:r>
            <a:r>
              <a:rPr lang="en-US" altLang="ko-KR" sz="1400" i="1" dirty="0" smtClean="0">
                <a:latin typeface="+mn-ea"/>
              </a:rPr>
              <a:t>/</a:t>
            </a:r>
            <a:r>
              <a:rPr lang="ko-KR" altLang="en-US" sz="1400" i="1" dirty="0" smtClean="0">
                <a:latin typeface="+mn-ea"/>
              </a:rPr>
              <a:t>월별 주문내역을 확인할 수 있어야 한다</a:t>
            </a:r>
            <a:r>
              <a:rPr lang="en-US" altLang="ko-KR" sz="1400" i="1" dirty="0" smtClean="0">
                <a:latin typeface="+mn-ea"/>
              </a:rPr>
              <a:t>.</a:t>
            </a: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2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4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20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6772" y="216496"/>
            <a:ext cx="8669684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5. Action / Parameter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424127"/>
            <a:ext cx="44169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ShoppingMallServlet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 (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쇼핑몰 담당자용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)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34376"/>
              </p:ext>
            </p:extLst>
          </p:nvPr>
        </p:nvGraphicFramePr>
        <p:xfrm>
          <a:off x="107505" y="1124741"/>
          <a:ext cx="8424935" cy="53285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7"/>
                <a:gridCol w="1818202"/>
                <a:gridCol w="1818202"/>
                <a:gridCol w="1818202"/>
                <a:gridCol w="1818202"/>
              </a:tblGrid>
              <a:tr h="7586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항  목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err="1" smtClean="0">
                          <a:solidFill>
                            <a:schemeClr val="bg1"/>
                          </a:solidFill>
                        </a:rPr>
                        <a:t>메인페이지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일별 송장내역</a:t>
                      </a:r>
                      <a:endParaRPr lang="en-US" altLang="ko-KR" sz="1400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일별 송장</a:t>
                      </a:r>
                      <a:r>
                        <a:rPr lang="en-US" altLang="ko-KR" sz="1400" i="1" kern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i="1" kern="1200" baseline="0" dirty="0" smtClean="0">
                          <a:solidFill>
                            <a:schemeClr val="bg1"/>
                          </a:solidFill>
                        </a:rPr>
                        <a:t>내역</a:t>
                      </a:r>
                      <a:endParaRPr lang="en-US" altLang="ko-KR" sz="1400" i="1" kern="12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상세보기</a:t>
                      </a:r>
                      <a:endParaRPr lang="en-US" altLang="ko-KR" sz="1400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일별 송장내역</a:t>
                      </a:r>
                      <a:endParaRPr lang="en-US" altLang="ko-KR" sz="1400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파일 찾기</a:t>
                      </a: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</a:tr>
              <a:tr h="67691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mallMain.jsp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Side </a:t>
                      </a:r>
                      <a:r>
                        <a:rPr lang="en-US" altLang="ko-KR" sz="1400" i="1" kern="1200" dirty="0" err="1" smtClean="0"/>
                        <a:t>Nav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Side </a:t>
                      </a:r>
                      <a:r>
                        <a:rPr lang="en-US" altLang="ko-KR" sz="1400" i="1" kern="1200" dirty="0" err="1" smtClean="0"/>
                        <a:t>Nav</a:t>
                      </a:r>
                      <a:endParaRPr lang="en-US" altLang="ko-KR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invoiceDayList.jsp</a:t>
                      </a:r>
                      <a:endParaRPr lang="en-US" altLang="ko-KR" sz="1400" i="1" dirty="0" smtClean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invoiceDayList.jsp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468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1" kern="1200" dirty="0" smtClean="0"/>
                        <a:t>Action</a:t>
                      </a:r>
                      <a:endParaRPr lang="ko-KR" altLang="en-US" sz="1400" b="1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intoMain</a:t>
                      </a:r>
                      <a:endParaRPr lang="ko-KR" altLang="en-US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mallInvoiceListDay</a:t>
                      </a:r>
                      <a:endParaRPr lang="ko-KR" altLang="en-US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detailList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readCSV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95564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Servlet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userId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month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userId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iCode</a:t>
                      </a:r>
                      <a:endParaRPr lang="en-US" altLang="ko-KR" sz="1400" i="1" dirty="0" smtClean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fileName1(CSV)</a:t>
                      </a:r>
                    </a:p>
                  </a:txBody>
                  <a:tcPr marL="36000" marR="36000" anchor="ctr"/>
                </a:tc>
              </a:tr>
              <a:tr h="67691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err="1" smtClean="0"/>
                        <a:t>처리후</a:t>
                      </a:r>
                      <a:endParaRPr lang="en-US" altLang="ko-KR" sz="1400" b="1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smtClean="0"/>
                        <a:t>화면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mallMain.jsp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invoiceDayList.jsp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invoiceDetailList.jsp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invoiceDayList.jsp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179183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monthTotalSales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lastYearTotalSales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thisYearTotalSales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monthListCount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thisTotalSalesList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lastTotalSalesList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invoiceLists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invoiceTotalPrice</a:t>
                      </a:r>
                      <a:endParaRPr lang="en-US" altLang="ko-KR" sz="1400" i="1" dirty="0" smtClean="0"/>
                    </a:p>
                    <a:p>
                      <a:pPr algn="ctr"/>
                      <a:r>
                        <a:rPr lang="en-US" altLang="ko-KR" sz="1400" i="1" dirty="0" smtClean="0"/>
                        <a:t>invoice</a:t>
                      </a:r>
                    </a:p>
                    <a:p>
                      <a:pPr algn="ctr"/>
                      <a:r>
                        <a:rPr lang="en-US" altLang="ko-KR" sz="1400" i="1" dirty="0" err="1" smtClean="0"/>
                        <a:t>orderLists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18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21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6772" y="216496"/>
            <a:ext cx="8669684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5. Action / Parameter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424127"/>
            <a:ext cx="44169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ShoppingMallServlet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 (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쇼핑몰 담당자용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)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62741"/>
              </p:ext>
            </p:extLst>
          </p:nvPr>
        </p:nvGraphicFramePr>
        <p:xfrm>
          <a:off x="107505" y="1124740"/>
          <a:ext cx="8424935" cy="53285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7"/>
                <a:gridCol w="1818202"/>
                <a:gridCol w="1818202"/>
                <a:gridCol w="1818202"/>
                <a:gridCol w="1818202"/>
              </a:tblGrid>
              <a:tr h="7586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항  목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일별 송장내역</a:t>
                      </a:r>
                      <a:endParaRPr lang="en-US" altLang="ko-KR" sz="14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날짜 검색버튼</a:t>
                      </a:r>
                      <a:endParaRPr lang="ko-KR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월별 송장내역</a:t>
                      </a:r>
                      <a:endParaRPr lang="ko-KR" altLang="en-US" sz="1400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월별 송장</a:t>
                      </a:r>
                      <a:r>
                        <a:rPr lang="en-US" altLang="ko-KR" sz="1400" i="1" kern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i="1" kern="1200" baseline="0" dirty="0" smtClean="0">
                          <a:solidFill>
                            <a:schemeClr val="bg1"/>
                          </a:solidFill>
                        </a:rPr>
                        <a:t>내역</a:t>
                      </a:r>
                      <a:endParaRPr lang="en-US" altLang="ko-KR" sz="1400" i="1" kern="12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상세보기</a:t>
                      </a:r>
                      <a:endParaRPr lang="en-US" altLang="ko-KR" sz="1400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</a:tr>
              <a:tr h="67691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</a:t>
                      </a:r>
                      <a:r>
                        <a:rPr lang="en-US" altLang="ko-KR" sz="1400" i="1" baseline="0" dirty="0" err="1" smtClean="0"/>
                        <a:t>DayList.jsp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Side Nave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invoiceDayList.jsp</a:t>
                      </a:r>
                      <a:endParaRPr lang="en-US" altLang="ko-KR" sz="1400" i="1" dirty="0" smtClean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468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1" kern="1200" dirty="0" smtClean="0"/>
                        <a:t>Action</a:t>
                      </a:r>
                      <a:endParaRPr lang="ko-KR" altLang="en-US" sz="1400" b="1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mallSearchDayList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dirty="0" err="1" smtClean="0"/>
                        <a:t>mallInvoiceListMonth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detailList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95564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Servlet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userId</a:t>
                      </a:r>
                      <a:endParaRPr lang="en-US" altLang="ko-KR" sz="1400" i="1" dirty="0" smtClean="0"/>
                    </a:p>
                    <a:p>
                      <a:pPr algn="ctr"/>
                      <a:r>
                        <a:rPr lang="en-US" altLang="ko-KR" sz="1400" i="1" dirty="0" smtClean="0"/>
                        <a:t>date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userId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iCode</a:t>
                      </a:r>
                      <a:endParaRPr lang="en-US" altLang="ko-KR" sz="1400" i="1" dirty="0" smtClean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67691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err="1" smtClean="0"/>
                        <a:t>처리후</a:t>
                      </a:r>
                      <a:endParaRPr lang="en-US" altLang="ko-KR" sz="1400" b="1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smtClean="0"/>
                        <a:t>화면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invocieDayList.jsp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invoiceMonthList.jsp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invoiceDetailList.jsp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179183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selectDate</a:t>
                      </a:r>
                      <a:endParaRPr lang="en-US" altLang="ko-KR" sz="1400" i="1" dirty="0" smtClean="0"/>
                    </a:p>
                    <a:p>
                      <a:pPr algn="ctr"/>
                      <a:r>
                        <a:rPr lang="en-US" altLang="ko-KR" sz="1400" i="1" dirty="0" err="1" smtClean="0"/>
                        <a:t>invoiceLists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invoiceLists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invoiceTotalPrice</a:t>
                      </a:r>
                      <a:endParaRPr lang="en-US" altLang="ko-KR" sz="1400" i="1" dirty="0" smtClean="0"/>
                    </a:p>
                    <a:p>
                      <a:pPr algn="ctr"/>
                      <a:r>
                        <a:rPr lang="en-US" altLang="ko-KR" sz="1400" i="1" dirty="0" smtClean="0"/>
                        <a:t>invoice</a:t>
                      </a:r>
                    </a:p>
                    <a:p>
                      <a:pPr algn="ctr"/>
                      <a:r>
                        <a:rPr lang="en-US" altLang="ko-KR" sz="1400" i="1" dirty="0" err="1" smtClean="0"/>
                        <a:t>orderLists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43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-16892" y="805940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22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6772" y="216496"/>
            <a:ext cx="8652792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6.Calss Diagram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6277" y="1128519"/>
            <a:ext cx="1963999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전체 프로그램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58756" y="1745358"/>
            <a:ext cx="6791180" cy="4556348"/>
            <a:chOff x="971600" y="1437890"/>
            <a:chExt cx="6918658" cy="4900166"/>
          </a:xfrm>
        </p:grpSpPr>
        <p:grpSp>
          <p:nvGrpSpPr>
            <p:cNvPr id="42" name="그룹 41"/>
            <p:cNvGrpSpPr/>
            <p:nvPr/>
          </p:nvGrpSpPr>
          <p:grpSpPr>
            <a:xfrm>
              <a:off x="1007604" y="1471191"/>
              <a:ext cx="2880320" cy="2232248"/>
              <a:chOff x="971600" y="1556792"/>
              <a:chExt cx="2880320" cy="2232248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971600" y="1556792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user</a:t>
                </a:r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971600" y="1844824"/>
                <a:ext cx="2880320" cy="19442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grpSp>
            <p:nvGrpSpPr>
              <p:cNvPr id="94" name="그룹 93"/>
              <p:cNvGrpSpPr/>
              <p:nvPr/>
            </p:nvGrpSpPr>
            <p:grpSpPr>
              <a:xfrm>
                <a:off x="1187624" y="2162741"/>
                <a:ext cx="1152128" cy="584448"/>
                <a:chOff x="5508104" y="1824405"/>
                <a:chExt cx="1274300" cy="584448"/>
              </a:xfrm>
            </p:grpSpPr>
            <p:sp>
              <p:nvSpPr>
                <p:cNvPr id="103" name="직사각형 102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UserProc</a:t>
                  </a:r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</p:grpSp>
          <p:grpSp>
            <p:nvGrpSpPr>
              <p:cNvPr id="95" name="그룹 94"/>
              <p:cNvGrpSpPr/>
              <p:nvPr/>
            </p:nvGrpSpPr>
            <p:grpSpPr>
              <a:xfrm>
                <a:off x="2474364" y="2162741"/>
                <a:ext cx="1152128" cy="584448"/>
                <a:chOff x="5508104" y="1824405"/>
                <a:chExt cx="1274300" cy="584448"/>
              </a:xfrm>
            </p:grpSpPr>
            <p:sp>
              <p:nvSpPr>
                <p:cNvPr id="100" name="직사각형 99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UserDAO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6" name="그룹 95"/>
              <p:cNvGrpSpPr/>
              <p:nvPr/>
            </p:nvGrpSpPr>
            <p:grpSpPr>
              <a:xfrm>
                <a:off x="1187624" y="2996952"/>
                <a:ext cx="1152128" cy="584448"/>
                <a:chOff x="5508104" y="1824405"/>
                <a:chExt cx="1274300" cy="584448"/>
              </a:xfrm>
            </p:grpSpPr>
            <p:sp>
              <p:nvSpPr>
                <p:cNvPr id="97" name="직사각형 96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UserDTO</a:t>
                  </a:r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</p:grpSp>
        </p:grpSp>
        <p:grpSp>
          <p:nvGrpSpPr>
            <p:cNvPr id="43" name="그룹 42"/>
            <p:cNvGrpSpPr/>
            <p:nvPr/>
          </p:nvGrpSpPr>
          <p:grpSpPr>
            <a:xfrm>
              <a:off x="971600" y="3991812"/>
              <a:ext cx="2952328" cy="2304256"/>
              <a:chOff x="971600" y="3991812"/>
              <a:chExt cx="2952328" cy="2304256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971600" y="3991812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admin</a:t>
                </a:r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971600" y="4279844"/>
                <a:ext cx="2952328" cy="2016224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grpSp>
            <p:nvGrpSpPr>
              <p:cNvPr id="80" name="그룹 79"/>
              <p:cNvGrpSpPr/>
              <p:nvPr/>
            </p:nvGrpSpPr>
            <p:grpSpPr>
              <a:xfrm>
                <a:off x="1231699" y="4597761"/>
                <a:ext cx="1152128" cy="584448"/>
                <a:chOff x="5508104" y="1824405"/>
                <a:chExt cx="1274300" cy="584448"/>
              </a:xfrm>
            </p:grpSpPr>
            <p:sp>
              <p:nvSpPr>
                <p:cNvPr id="89" name="직사각형 88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adminProc</a:t>
                  </a:r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</p:grpSp>
          <p:grpSp>
            <p:nvGrpSpPr>
              <p:cNvPr id="81" name="그룹 80"/>
              <p:cNvGrpSpPr/>
              <p:nvPr/>
            </p:nvGrpSpPr>
            <p:grpSpPr>
              <a:xfrm>
                <a:off x="2518439" y="4601480"/>
                <a:ext cx="1152128" cy="584448"/>
                <a:chOff x="5508104" y="1824405"/>
                <a:chExt cx="1274300" cy="584448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adminDAO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그룹 81"/>
              <p:cNvGrpSpPr/>
              <p:nvPr/>
            </p:nvGrpSpPr>
            <p:grpSpPr>
              <a:xfrm>
                <a:off x="1231699" y="5435691"/>
                <a:ext cx="1152128" cy="584448"/>
                <a:chOff x="5508104" y="1824405"/>
                <a:chExt cx="1274300" cy="584448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adminDTO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4" name="그룹 43"/>
            <p:cNvGrpSpPr/>
            <p:nvPr/>
          </p:nvGrpSpPr>
          <p:grpSpPr>
            <a:xfrm>
              <a:off x="4932040" y="1437890"/>
              <a:ext cx="2952328" cy="2304256"/>
              <a:chOff x="5359774" y="1556792"/>
              <a:chExt cx="2952328" cy="2304256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5359774" y="1556792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Transfer</a:t>
                </a:r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359774" y="1844824"/>
                <a:ext cx="2952328" cy="2016224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grpSp>
            <p:nvGrpSpPr>
              <p:cNvPr id="62" name="그룹 61"/>
              <p:cNvGrpSpPr/>
              <p:nvPr/>
            </p:nvGrpSpPr>
            <p:grpSpPr>
              <a:xfrm>
                <a:off x="5619873" y="2162741"/>
                <a:ext cx="1152128" cy="584448"/>
                <a:chOff x="5508104" y="1824405"/>
                <a:chExt cx="1274300" cy="584448"/>
              </a:xfrm>
            </p:grpSpPr>
            <p:sp>
              <p:nvSpPr>
                <p:cNvPr id="75" name="직사각형 74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DeliveryProc</a:t>
                  </a:r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</p:grpSp>
          <p:grpSp>
            <p:nvGrpSpPr>
              <p:cNvPr id="63" name="그룹 62"/>
              <p:cNvGrpSpPr/>
              <p:nvPr/>
            </p:nvGrpSpPr>
            <p:grpSpPr>
              <a:xfrm>
                <a:off x="6906613" y="2166460"/>
                <a:ext cx="1152128" cy="584448"/>
                <a:chOff x="5508104" y="1824405"/>
                <a:chExt cx="1274300" cy="584448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DeliveryDAO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4" name="그룹 63"/>
              <p:cNvGrpSpPr/>
              <p:nvPr/>
            </p:nvGrpSpPr>
            <p:grpSpPr>
              <a:xfrm>
                <a:off x="5619873" y="2996952"/>
                <a:ext cx="1152128" cy="584448"/>
                <a:chOff x="5508104" y="1824405"/>
                <a:chExt cx="1274300" cy="584448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HandleDelivery</a:t>
                  </a:r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</p:grpSp>
          <p:grpSp>
            <p:nvGrpSpPr>
              <p:cNvPr id="65" name="그룹 64"/>
              <p:cNvGrpSpPr/>
              <p:nvPr/>
            </p:nvGrpSpPr>
            <p:grpSpPr>
              <a:xfrm>
                <a:off x="6906613" y="3000671"/>
                <a:ext cx="1152128" cy="584448"/>
                <a:chOff x="5508104" y="1824405"/>
                <a:chExt cx="1274300" cy="584448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DeliveryDTO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5" name="그룹 44"/>
            <p:cNvGrpSpPr/>
            <p:nvPr/>
          </p:nvGrpSpPr>
          <p:grpSpPr>
            <a:xfrm>
              <a:off x="4937930" y="4033800"/>
              <a:ext cx="2952328" cy="2304256"/>
              <a:chOff x="971600" y="4149080"/>
              <a:chExt cx="2952328" cy="2304256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971600" y="4149080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supply</a:t>
                </a:r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971600" y="4437112"/>
                <a:ext cx="2952328" cy="2016224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1231699" y="4755029"/>
                <a:ext cx="1152128" cy="584448"/>
                <a:chOff x="5508104" y="1824405"/>
                <a:chExt cx="1274300" cy="584448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11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SupplyDTO</a:t>
                  </a:r>
                  <a:endParaRPr lang="ko-KR" altLang="en-US" sz="11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>
                <a:off x="2518439" y="4758748"/>
                <a:ext cx="1152128" cy="584448"/>
                <a:chOff x="5508104" y="1824405"/>
                <a:chExt cx="1274300" cy="584448"/>
              </a:xfrm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SupplyDAO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1231699" y="5589240"/>
                <a:ext cx="1152128" cy="584448"/>
                <a:chOff x="5508104" y="1824405"/>
                <a:chExt cx="1274300" cy="584448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SupplyProc</a:t>
                  </a:r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9769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-16892" y="805940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23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6772" y="216496"/>
            <a:ext cx="8652792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6.Calss Diagram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6277" y="1128519"/>
            <a:ext cx="1963999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전체 프로그램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326277" y="2786743"/>
            <a:ext cx="4666307" cy="1991173"/>
            <a:chOff x="863860" y="1225779"/>
            <a:chExt cx="4452089" cy="2347237"/>
          </a:xfrm>
        </p:grpSpPr>
        <p:sp>
          <p:nvSpPr>
            <p:cNvPr id="116" name="직사각형 115"/>
            <p:cNvSpPr/>
            <p:nvPr/>
          </p:nvSpPr>
          <p:spPr>
            <a:xfrm>
              <a:off x="863860" y="1225779"/>
              <a:ext cx="1274300" cy="288032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invoice</a:t>
              </a:r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863860" y="1502682"/>
              <a:ext cx="4452089" cy="2070334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3931497" y="1820126"/>
              <a:ext cx="1152128" cy="584448"/>
              <a:chOff x="5508104" y="1824405"/>
              <a:chExt cx="1274300" cy="584448"/>
            </a:xfrm>
          </p:grpSpPr>
          <p:sp>
            <p:nvSpPr>
              <p:cNvPr id="139" name="직사각형 138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MallProc</a:t>
                </a:r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2578007" y="1824318"/>
              <a:ext cx="1152128" cy="584448"/>
              <a:chOff x="5508104" y="1824405"/>
              <a:chExt cx="1274300" cy="584448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InvoiceDAO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2578007" y="2654810"/>
              <a:ext cx="1152128" cy="584448"/>
              <a:chOff x="5508104" y="1824405"/>
              <a:chExt cx="1274300" cy="584448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InvoiceDTO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3931497" y="2641467"/>
              <a:ext cx="1152128" cy="584448"/>
              <a:chOff x="5508104" y="1824405"/>
              <a:chExt cx="1274300" cy="584448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TransProc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1148514" y="1828510"/>
              <a:ext cx="1152128" cy="584448"/>
              <a:chOff x="5508104" y="1824405"/>
              <a:chExt cx="1274300" cy="584448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OrderDAO</a:t>
                </a:r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1165780" y="2663897"/>
              <a:ext cx="1152128" cy="584448"/>
              <a:chOff x="5508104" y="1824405"/>
              <a:chExt cx="1274300" cy="584448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OrderDTO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9" name="그룹 108"/>
          <p:cNvGrpSpPr/>
          <p:nvPr/>
        </p:nvGrpSpPr>
        <p:grpSpPr>
          <a:xfrm>
            <a:off x="5405850" y="2812921"/>
            <a:ext cx="2490603" cy="1954712"/>
            <a:chOff x="4932040" y="4300332"/>
            <a:chExt cx="2016225" cy="1572072"/>
          </a:xfrm>
        </p:grpSpPr>
        <p:sp>
          <p:nvSpPr>
            <p:cNvPr id="110" name="직사각형 109"/>
            <p:cNvSpPr/>
            <p:nvPr/>
          </p:nvSpPr>
          <p:spPr>
            <a:xfrm>
              <a:off x="4932040" y="4300332"/>
              <a:ext cx="1274300" cy="196509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rPr>
                <a:t>function</a:t>
              </a:r>
              <a:endParaRPr lang="ko-KR" altLang="en-US" sz="1200" dirty="0">
                <a:solidFill>
                  <a:schemeClr val="tx1"/>
                </a:solidFill>
                <a:latin typeface="D2Coding ligature" pitchFamily="49" charset="-127"/>
                <a:ea typeface="D2Coding ligature" pitchFamily="49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932041" y="4496841"/>
              <a:ext cx="2016224" cy="1375563"/>
            </a:xfrm>
            <a:prstGeom prst="rect">
              <a:avLst/>
            </a:prstGeom>
            <a:solidFill>
              <a:srgbClr val="F5F4C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5192138" y="4906280"/>
              <a:ext cx="1540101" cy="584448"/>
              <a:chOff x="5508104" y="1824405"/>
              <a:chExt cx="1274300" cy="584448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5508104" y="1824405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CustomerFuction</a:t>
                </a:r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508104" y="2120821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5508104" y="2264837"/>
                <a:ext cx="1274300" cy="1440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210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805940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24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301310" y="2636912"/>
            <a:ext cx="6040052" cy="1800200"/>
          </a:xfrm>
          <a:prstGeom prst="roundRect">
            <a:avLst/>
          </a:prstGeom>
          <a:solidFill>
            <a:srgbClr val="4B7FFF"/>
          </a:solidFill>
          <a:ln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</a:rPr>
              <a:t>감사합니다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68" name="양쪽 모서리가 둥근 사각형 67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자바기반 전자정부 표준프레임워크 프로그래밍 개발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4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0" y="1"/>
            <a:ext cx="6642399" cy="6858000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창고시스템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146078"/>
              </p:ext>
            </p:extLst>
          </p:nvPr>
        </p:nvGraphicFramePr>
        <p:xfrm>
          <a:off x="557808" y="2264052"/>
          <a:ext cx="7182544" cy="4189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724"/>
                <a:gridCol w="4377932"/>
                <a:gridCol w="1162888"/>
              </a:tblGrid>
              <a:tr h="7647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i="1" dirty="0" smtClean="0"/>
                        <a:t>○○○ </a:t>
                      </a:r>
                      <a:r>
                        <a:rPr lang="en-US" altLang="ko-KR" i="1" dirty="0" smtClean="0"/>
                        <a:t>Fulfillment Service</a:t>
                      </a:r>
                      <a:endParaRPr lang="ko-KR" altLang="en-US" i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7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1" dirty="0" smtClean="0"/>
                        <a:t>고객명</a:t>
                      </a:r>
                      <a:endParaRPr lang="en-US" altLang="ko-KR" sz="1400" i="1" dirty="0" smtClean="0"/>
                    </a:p>
                    <a:p>
                      <a:pPr algn="ctr" latinLnBrk="1"/>
                      <a:r>
                        <a:rPr lang="ko-KR" altLang="en-US" sz="1400" i="1" dirty="0" smtClean="0"/>
                        <a:t>로그인</a:t>
                      </a:r>
                      <a:endParaRPr lang="en-US" altLang="ko-KR" sz="1400" i="1" dirty="0" smtClean="0"/>
                    </a:p>
                    <a:p>
                      <a:pPr algn="ctr" latinLnBrk="1"/>
                      <a:r>
                        <a:rPr lang="ko-KR" altLang="en-US" sz="1400" i="1" dirty="0" smtClean="0"/>
                        <a:t>로그아웃</a:t>
                      </a:r>
                      <a:endParaRPr lang="ko-KR" altLang="en-US" sz="1400" i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7FFF"/>
                    </a:solidFill>
                  </a:tcPr>
                </a:tc>
              </a:tr>
              <a:tr h="3058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1" dirty="0" err="1" smtClean="0"/>
                        <a:t>내비게이션</a:t>
                      </a:r>
                      <a:endParaRPr lang="en-US" altLang="ko-KR" i="1" dirty="0" smtClean="0"/>
                    </a:p>
                    <a:p>
                      <a:pPr algn="ctr" latinLnBrk="1"/>
                      <a:endParaRPr lang="en-US" altLang="ko-KR" i="1" dirty="0" smtClean="0"/>
                    </a:p>
                    <a:p>
                      <a:pPr algn="ctr" latinLnBrk="1"/>
                      <a:r>
                        <a:rPr lang="ko-KR" altLang="en-US" i="1" dirty="0" smtClean="0"/>
                        <a:t>영역</a:t>
                      </a:r>
                      <a:endParaRPr lang="ko-KR" altLang="en-US" i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4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i="1" dirty="0" smtClean="0"/>
                        <a:t>본문 영역</a:t>
                      </a:r>
                      <a:endParaRPr lang="ko-KR" altLang="en-US" i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4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94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/>
                        <a:t>footer</a:t>
                      </a:r>
                      <a:endParaRPr lang="ko-KR" altLang="en-US" i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4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340768"/>
            <a:ext cx="629050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화면 구성 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(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관리자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/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쇼핑몰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/</a:t>
            </a:r>
            <a:r>
              <a:rPr lang="ko-KR" altLang="en-US" b="1" i="1" dirty="0" err="1" smtClean="0">
                <a:solidFill>
                  <a:srgbClr val="595959"/>
                </a:solidFill>
                <a:latin typeface="+mn-ea"/>
              </a:rPr>
              <a:t>공급사</a:t>
            </a:r>
            <a:r>
              <a:rPr lang="en-US" altLang="ko-KR" b="1" i="1" smtClean="0">
                <a:solidFill>
                  <a:srgbClr val="595959"/>
                </a:solidFill>
                <a:latin typeface="+mn-ea"/>
              </a:rPr>
              <a:t>/</a:t>
            </a:r>
            <a:r>
              <a:rPr lang="ko-KR" altLang="en-US" b="1" i="1" smtClean="0">
                <a:solidFill>
                  <a:srgbClr val="595959"/>
                </a:solidFill>
                <a:latin typeface="+mn-ea"/>
              </a:rPr>
              <a:t>운송사별로 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로그인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)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3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자바기반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내용 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창고시스템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4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698303"/>
              </p:ext>
            </p:extLst>
          </p:nvPr>
        </p:nvGraphicFramePr>
        <p:xfrm>
          <a:off x="971600" y="1833994"/>
          <a:ext cx="6264696" cy="18110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77118"/>
                <a:gridCol w="2610838"/>
                <a:gridCol w="2476740"/>
              </a:tblGrid>
              <a:tr h="362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조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멤버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회식 일정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B7FFF"/>
                    </a:solidFill>
                  </a:tcPr>
                </a:tc>
              </a:tr>
              <a:tr h="362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1</a:t>
                      </a:r>
                      <a:r>
                        <a:rPr lang="ko-KR" altLang="en-US" sz="1400" i="1" dirty="0" smtClean="0"/>
                        <a:t>조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1" dirty="0" smtClean="0"/>
                        <a:t>강진희</a:t>
                      </a:r>
                      <a:r>
                        <a:rPr lang="en-US" altLang="ko-KR" sz="1400" i="1" dirty="0" smtClean="0"/>
                        <a:t>,  </a:t>
                      </a:r>
                      <a:r>
                        <a:rPr lang="ko-KR" altLang="en-US" sz="1400" i="1" dirty="0" smtClean="0"/>
                        <a:t>정승아</a:t>
                      </a:r>
                      <a:r>
                        <a:rPr lang="en-US" altLang="ko-KR" sz="1400" i="1" dirty="0" smtClean="0"/>
                        <a:t>*,  </a:t>
                      </a:r>
                      <a:r>
                        <a:rPr lang="ko-KR" altLang="en-US" sz="1400" i="1" dirty="0" smtClean="0"/>
                        <a:t>정정화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5/2(</a:t>
                      </a:r>
                      <a:r>
                        <a:rPr lang="ko-KR" altLang="en-US" sz="1400" i="1" dirty="0" smtClean="0"/>
                        <a:t>목</a:t>
                      </a:r>
                      <a:r>
                        <a:rPr lang="en-US" altLang="ko-KR" sz="1400" i="1" dirty="0" smtClean="0"/>
                        <a:t>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362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2</a:t>
                      </a:r>
                      <a:r>
                        <a:rPr lang="ko-KR" altLang="en-US" sz="1400" i="1" dirty="0" smtClean="0"/>
                        <a:t>조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1" dirty="0" err="1" smtClean="0"/>
                        <a:t>권오인</a:t>
                      </a:r>
                      <a:r>
                        <a:rPr lang="en-US" altLang="ko-KR" sz="1400" i="1" dirty="0" smtClean="0"/>
                        <a:t>*,  </a:t>
                      </a:r>
                      <a:r>
                        <a:rPr lang="ko-KR" altLang="en-US" sz="1400" i="1" dirty="0" smtClean="0"/>
                        <a:t>김성현</a:t>
                      </a:r>
                      <a:r>
                        <a:rPr lang="en-US" altLang="ko-KR" sz="1400" i="1" dirty="0" smtClean="0"/>
                        <a:t>,  </a:t>
                      </a:r>
                      <a:r>
                        <a:rPr lang="ko-KR" altLang="en-US" sz="1400" i="1" dirty="0" smtClean="0"/>
                        <a:t>은정우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5/7(</a:t>
                      </a:r>
                      <a:r>
                        <a:rPr lang="ko-KR" altLang="en-US" sz="1400" i="1" dirty="0" smtClean="0"/>
                        <a:t>화</a:t>
                      </a:r>
                      <a:r>
                        <a:rPr lang="en-US" altLang="ko-KR" sz="1400" i="1" dirty="0" smtClean="0"/>
                        <a:t>)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362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3</a:t>
                      </a:r>
                      <a:r>
                        <a:rPr lang="ko-KR" altLang="en-US" sz="1400" i="1" dirty="0" smtClean="0"/>
                        <a:t>조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1" dirty="0" smtClean="0"/>
                        <a:t>권종환</a:t>
                      </a:r>
                      <a:r>
                        <a:rPr lang="en-US" altLang="ko-KR" sz="1400" i="1" dirty="0" smtClean="0"/>
                        <a:t>,  </a:t>
                      </a:r>
                      <a:r>
                        <a:rPr lang="ko-KR" altLang="en-US" sz="1400" i="1" dirty="0" smtClean="0"/>
                        <a:t>백정호</a:t>
                      </a:r>
                      <a:r>
                        <a:rPr lang="en-US" altLang="ko-KR" sz="1400" i="1" dirty="0" smtClean="0"/>
                        <a:t>*,  </a:t>
                      </a:r>
                      <a:r>
                        <a:rPr lang="ko-KR" altLang="en-US" sz="1400" i="1" dirty="0" smtClean="0"/>
                        <a:t>유상원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5/21(</a:t>
                      </a:r>
                      <a:r>
                        <a:rPr lang="ko-KR" altLang="en-US" sz="1400" i="1" dirty="0" smtClean="0"/>
                        <a:t>화</a:t>
                      </a:r>
                      <a:r>
                        <a:rPr lang="en-US" altLang="ko-KR" sz="1400" i="1" dirty="0" smtClean="0"/>
                        <a:t>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362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4</a:t>
                      </a:r>
                      <a:r>
                        <a:rPr lang="ko-KR" altLang="en-US" sz="1400" i="1" dirty="0" smtClean="0"/>
                        <a:t>조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i="1" dirty="0" smtClean="0"/>
                        <a:t>노연아</a:t>
                      </a:r>
                      <a:r>
                        <a:rPr lang="en-US" altLang="ko-KR" sz="1400" i="1" dirty="0" smtClean="0"/>
                        <a:t>, </a:t>
                      </a:r>
                      <a:r>
                        <a:rPr lang="ko-KR" altLang="en-US" sz="1400" i="1" baseline="0" dirty="0" smtClean="0"/>
                        <a:t> 천세은</a:t>
                      </a:r>
                      <a:r>
                        <a:rPr lang="en-US" altLang="ko-KR" sz="1400" i="1" baseline="0" dirty="0" smtClean="0"/>
                        <a:t>*,  </a:t>
                      </a:r>
                      <a:r>
                        <a:rPr lang="ko-KR" altLang="en-US" sz="1400" i="1" baseline="0" dirty="0" smtClean="0"/>
                        <a:t>홍민지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5/14(</a:t>
                      </a:r>
                      <a:r>
                        <a:rPr lang="ko-KR" altLang="en-US" sz="1400" i="1" dirty="0" smtClean="0"/>
                        <a:t>화</a:t>
                      </a:r>
                      <a:r>
                        <a:rPr lang="en-US" altLang="ko-KR" sz="1400" i="1" dirty="0" smtClean="0"/>
                        <a:t>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62524"/>
              </p:ext>
            </p:extLst>
          </p:nvPr>
        </p:nvGraphicFramePr>
        <p:xfrm>
          <a:off x="971600" y="4797152"/>
          <a:ext cx="6336704" cy="15121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78922"/>
                <a:gridCol w="1989430"/>
                <a:gridCol w="3168352"/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일자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일정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할 일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B7FFF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5.3 (</a:t>
                      </a:r>
                      <a:r>
                        <a:rPr lang="ko-KR" altLang="en-US" sz="1400" i="1" dirty="0" smtClean="0"/>
                        <a:t>금</a:t>
                      </a:r>
                      <a:r>
                        <a:rPr lang="en-US" altLang="ko-KR" sz="1400" i="1" dirty="0" smtClean="0"/>
                        <a:t>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1" dirty="0" smtClean="0"/>
                        <a:t>프로젝트 계획 발표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1" dirty="0" smtClean="0"/>
                        <a:t>업무 분장</a:t>
                      </a:r>
                      <a:r>
                        <a:rPr lang="en-US" altLang="ko-KR" sz="1400" i="1" dirty="0" smtClean="0"/>
                        <a:t>, DB </a:t>
                      </a:r>
                      <a:r>
                        <a:rPr lang="ko-KR" altLang="en-US" sz="1400" i="1" dirty="0" smtClean="0"/>
                        <a:t>설계</a:t>
                      </a:r>
                      <a:r>
                        <a:rPr lang="en-US" altLang="ko-KR" sz="1400" i="1" dirty="0" smtClean="0"/>
                        <a:t>, </a:t>
                      </a:r>
                      <a:r>
                        <a:rPr lang="ko-KR" altLang="en-US" sz="1400" i="1" dirty="0" smtClean="0"/>
                        <a:t>화면 초안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5.10 (</a:t>
                      </a:r>
                      <a:r>
                        <a:rPr lang="ko-KR" altLang="en-US" sz="1400" i="1" dirty="0" smtClean="0"/>
                        <a:t>금</a:t>
                      </a:r>
                      <a:r>
                        <a:rPr lang="en-US" altLang="ko-KR" sz="1400" i="1" dirty="0" smtClean="0"/>
                        <a:t>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1" dirty="0" smtClean="0"/>
                        <a:t>중간 발표 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1" dirty="0" smtClean="0"/>
                        <a:t>화면 구성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5.17 (</a:t>
                      </a:r>
                      <a:r>
                        <a:rPr lang="ko-KR" altLang="en-US" sz="1400" i="1" dirty="0" smtClean="0"/>
                        <a:t>금</a:t>
                      </a:r>
                      <a:r>
                        <a:rPr lang="en-US" altLang="ko-KR" sz="1400" i="1" dirty="0" smtClean="0"/>
                        <a:t>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1" dirty="0" smtClean="0"/>
                        <a:t>최종 발표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1" dirty="0" smtClean="0"/>
                        <a:t>최종 동작 화면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1318151"/>
            <a:ext cx="1271502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조 구성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180" y="4005064"/>
            <a:ext cx="958917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일정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21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2. DB 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테이블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5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909" y="1040361"/>
            <a:ext cx="96372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user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83319"/>
              </p:ext>
            </p:extLst>
          </p:nvPr>
        </p:nvGraphicFramePr>
        <p:xfrm>
          <a:off x="835771" y="1581331"/>
          <a:ext cx="7408637" cy="2063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78928"/>
                <a:gridCol w="1798213"/>
                <a:gridCol w="2373641"/>
                <a:gridCol w="2157855"/>
              </a:tblGrid>
              <a:tr h="363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</a:tr>
              <a:tr h="339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id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VARCHAR(10)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NOT NULL PRIMARY</a:t>
                      </a:r>
                      <a:r>
                        <a:rPr lang="en-US" altLang="ko-KR" sz="1400" i="1" baseline="0" dirty="0" smtClean="0"/>
                        <a:t> KEY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339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userType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INT(1)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339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name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VARCHAR(10)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339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password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VARCHAR(10)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hashed password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339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hashed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VARCHAR(256)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20712"/>
              </p:ext>
            </p:extLst>
          </p:nvPr>
        </p:nvGraphicFramePr>
        <p:xfrm>
          <a:off x="835771" y="4509120"/>
          <a:ext cx="7416824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76546"/>
                <a:gridCol w="1296144"/>
                <a:gridCol w="2583894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oNum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INT(4)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NOT NULL PRIMARY</a:t>
                      </a:r>
                      <a:r>
                        <a:rPr lang="en-US" altLang="ko-KR" sz="1400" i="1" baseline="0" dirty="0" smtClean="0"/>
                        <a:t> KEY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AUTO_INCREMENT=1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oProductCode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VARCHAR(4)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 FOREIGN</a:t>
                      </a:r>
                      <a:r>
                        <a:rPr lang="en-US" altLang="ko-KR" sz="1400" i="1" baseline="0" dirty="0" smtClean="0"/>
                        <a:t> KEY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oQuantity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INT(4)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oInvoiceCode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VARCHAR(13)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 FOREIGN</a:t>
                      </a:r>
                      <a:r>
                        <a:rPr lang="en-US" altLang="ko-KR" sz="1400" i="1" baseline="0" dirty="0" smtClean="0"/>
                        <a:t> KEY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3908" y="3933056"/>
            <a:ext cx="1092415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order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61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solidFill>
                <a:prstClr val="white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0" y="212273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2. DB 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테이블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6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964" y="1012563"/>
            <a:ext cx="1360116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product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81111"/>
              </p:ext>
            </p:extLst>
          </p:nvPr>
        </p:nvGraphicFramePr>
        <p:xfrm>
          <a:off x="755576" y="1556792"/>
          <a:ext cx="7416823" cy="20726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00081"/>
                <a:gridCol w="1584175"/>
                <a:gridCol w="2304255"/>
                <a:gridCol w="2328312"/>
              </a:tblGrid>
              <a:tr h="307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</a:tr>
              <a:tr h="475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pCode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VARCHAR(4)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NOT NULL PRIMARY</a:t>
                      </a:r>
                      <a:r>
                        <a:rPr lang="en-US" altLang="ko-KR" sz="1400" i="1" baseline="0" dirty="0" smtClean="0"/>
                        <a:t> KEY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Supplier Code</a:t>
                      </a:r>
                      <a:r>
                        <a:rPr lang="en-US" altLang="ko-KR" sz="1400" i="1" baseline="0" dirty="0" smtClean="0"/>
                        <a:t> +</a:t>
                      </a:r>
                      <a:endParaRPr lang="en-US" altLang="ko-KR" sz="1400" i="1" dirty="0" smtClean="0"/>
                    </a:p>
                    <a:p>
                      <a:pPr algn="ctr" latinLnBrk="1"/>
                      <a:r>
                        <a:rPr lang="en-US" altLang="ko-KR" sz="1400" i="1" dirty="0" smtClean="0"/>
                        <a:t>AUTO_INCREMENT=101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27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pName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VARCHAR(20)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27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pPrice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INT(4)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27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pQuantity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INT(4)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27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pImgSource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VARCHAR(80)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31234"/>
              </p:ext>
            </p:extLst>
          </p:nvPr>
        </p:nvGraphicFramePr>
        <p:xfrm>
          <a:off x="755576" y="4149080"/>
          <a:ext cx="7416824" cy="2286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44097"/>
                <a:gridCol w="1440160"/>
                <a:gridCol w="2472327"/>
                <a:gridCol w="2160240"/>
              </a:tblGrid>
              <a:tr h="308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</a:tr>
              <a:tr h="672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sCode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VARCHAR(10)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NOT NULL PRIMARY</a:t>
                      </a:r>
                      <a:r>
                        <a:rPr lang="en-US" altLang="ko-KR" sz="1400" i="1" baseline="0" dirty="0" smtClean="0"/>
                        <a:t> KEY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Supplier</a:t>
                      </a:r>
                      <a:r>
                        <a:rPr lang="en-US" altLang="ko-KR" sz="1400" i="1" baseline="0" dirty="0" smtClean="0"/>
                        <a:t> Code +</a:t>
                      </a:r>
                    </a:p>
                    <a:p>
                      <a:pPr algn="ctr" latinLnBrk="1"/>
                      <a:r>
                        <a:rPr lang="en-US" altLang="ko-KR" sz="1400" i="1" baseline="0" dirty="0" smtClean="0"/>
                        <a:t>Date (</a:t>
                      </a:r>
                      <a:r>
                        <a:rPr lang="en-US" altLang="ko-KR" sz="1400" i="1" baseline="0" dirty="0" err="1" smtClean="0"/>
                        <a:t>yyyyMMdd</a:t>
                      </a:r>
                      <a:r>
                        <a:rPr lang="en-US" altLang="ko-KR" sz="1400" i="1" baseline="0" dirty="0" smtClean="0"/>
                        <a:t>) +</a:t>
                      </a:r>
                    </a:p>
                    <a:p>
                      <a:pPr algn="ctr" latinLnBrk="1"/>
                      <a:r>
                        <a:rPr lang="en-US" altLang="ko-KR" sz="1400" i="1" baseline="0" dirty="0" smtClean="0"/>
                        <a:t>AUTO_INCREMENT=101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280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sProductCode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VARCHAR(4)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 FOREIGN</a:t>
                      </a:r>
                      <a:r>
                        <a:rPr lang="en-US" altLang="ko-KR" sz="1400" i="1" baseline="0" dirty="0" smtClean="0"/>
                        <a:t> KEY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280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sDate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DATETIME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280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sQuantity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INT(4)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280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sState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INT(1)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5789" y="3621705"/>
            <a:ext cx="1221809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supply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9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2. DB 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테이블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7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997" y="1331885"/>
            <a:ext cx="1269002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invoice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68005"/>
              </p:ext>
            </p:extLst>
          </p:nvPr>
        </p:nvGraphicFramePr>
        <p:xfrm>
          <a:off x="564593" y="2060847"/>
          <a:ext cx="7535800" cy="394580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97447"/>
                <a:gridCol w="1490902"/>
                <a:gridCol w="2372653"/>
                <a:gridCol w="2574798"/>
              </a:tblGrid>
              <a:tr h="420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</a:tr>
              <a:tr h="999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iCode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VARCHAR(13)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NOT NULL PRIMARY KEY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AUTO_INCREMENT=10001 +</a:t>
                      </a:r>
                    </a:p>
                    <a:p>
                      <a:pPr algn="ctr" latinLnBrk="1"/>
                      <a:r>
                        <a:rPr lang="en-US" altLang="ko-KR" sz="1400" i="1" dirty="0" smtClean="0"/>
                        <a:t>Shop</a:t>
                      </a:r>
                      <a:r>
                        <a:rPr lang="en-US" altLang="ko-KR" sz="1400" i="1" baseline="0" dirty="0" smtClean="0"/>
                        <a:t> Code +</a:t>
                      </a:r>
                    </a:p>
                    <a:p>
                      <a:pPr algn="ctr" latinLnBrk="1"/>
                      <a:r>
                        <a:rPr lang="en-US" altLang="ko-KR" sz="1400" i="1" dirty="0" smtClean="0"/>
                        <a:t>Trans Code +</a:t>
                      </a:r>
                    </a:p>
                    <a:p>
                      <a:pPr algn="ctr" latinLnBrk="1"/>
                      <a:r>
                        <a:rPr lang="en-US" altLang="ko-KR" sz="1400" i="1" dirty="0" smtClean="0"/>
                        <a:t>Date</a:t>
                      </a:r>
                      <a:r>
                        <a:rPr lang="en-US" altLang="ko-KR" sz="1400" i="1" baseline="0" dirty="0" smtClean="0"/>
                        <a:t> (</a:t>
                      </a:r>
                      <a:r>
                        <a:rPr lang="en-US" altLang="ko-KR" sz="1400" i="1" baseline="0" dirty="0" err="1" smtClean="0"/>
                        <a:t>yyyyMMdd</a:t>
                      </a:r>
                      <a:r>
                        <a:rPr lang="en-US" altLang="ko-KR" sz="1400" i="1" baseline="0" dirty="0" smtClean="0"/>
                        <a:t>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420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iName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VARCHAR(10)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420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iTel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VARCHAR(20)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420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iAddress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VARCHAR(50)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420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iAreaCode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VARCHAR(10)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420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iDate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DATETIME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420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iState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INT(1)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01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3.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특기 사항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8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8825" y="1474962"/>
            <a:ext cx="6878806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Invoice 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처리</a:t>
            </a:r>
            <a:endParaRPr lang="en-US" altLang="ko-KR" b="1" i="1" dirty="0" smtClean="0">
              <a:solidFill>
                <a:srgbClr val="595959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.</a:t>
            </a: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csv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 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파일로 처리</a:t>
            </a:r>
            <a:endParaRPr lang="en-US" altLang="ko-KR" b="1" i="1" dirty="0" smtClean="0">
              <a:solidFill>
                <a:srgbClr val="595959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파일 위치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:  c:/Temp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예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한동희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,010-4289-5772,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부산시 동래구 사직동</a:t>
            </a:r>
            <a:r>
              <a:rPr lang="en-US" altLang="ko-KR" b="1" i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,A101,5</a:t>
            </a:r>
            <a:endParaRPr lang="en-US" altLang="ko-KR" b="1" i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b="1" i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,,,B101,2</a:t>
            </a:r>
            <a:endParaRPr lang="en-US" altLang="ko-KR" b="1" i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b="1" i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,,,B102,4</a:t>
            </a:r>
          </a:p>
          <a:p>
            <a:pPr lvl="2">
              <a:lnSpc>
                <a:spcPct val="150000"/>
              </a:lnSpc>
            </a:pPr>
            <a:r>
              <a:rPr lang="en-US" altLang="ko-KR" b="1" i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,,,C102,4</a:t>
            </a:r>
            <a:endParaRPr lang="en-US" altLang="ko-KR" b="1" i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양의지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,010-4312-5102,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경남 창원시 마산회원구</a:t>
            </a:r>
            <a:r>
              <a:rPr lang="en-US" altLang="ko-KR" b="1" i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,A109,2</a:t>
            </a:r>
            <a:endParaRPr lang="en-US" altLang="ko-KR" b="1" i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b="1" i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,,,B104,3</a:t>
            </a:r>
            <a:endParaRPr lang="en-US" altLang="ko-KR" b="1" i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b="1" i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,,,C105,2</a:t>
            </a:r>
          </a:p>
        </p:txBody>
      </p:sp>
    </p:spTree>
    <p:extLst>
      <p:ext uri="{BB962C8B-B14F-4D97-AF65-F5344CB8AC3E}">
        <p14:creationId xmlns:p14="http://schemas.microsoft.com/office/powerpoint/2010/main" val="100815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3.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특기 사항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9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24" y="1124744"/>
            <a:ext cx="867645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   ■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Product</a:t>
            </a:r>
            <a:r>
              <a:rPr lang="ko-KR" altLang="en-US" b="1" i="1" dirty="0" smtClean="0">
                <a:solidFill>
                  <a:srgbClr val="595959"/>
                </a:solidFill>
              </a:rPr>
              <a:t>처리</a:t>
            </a:r>
            <a:endParaRPr lang="en-US" altLang="ko-KR" b="1" i="1" dirty="0" smtClean="0">
              <a:solidFill>
                <a:srgbClr val="595959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DB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와 파일로 처리</a:t>
            </a:r>
            <a:endParaRPr lang="en-US" altLang="ko-KR" b="1" i="1" dirty="0" smtClean="0">
              <a:solidFill>
                <a:srgbClr val="595959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DB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에는 재고를 유지하고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정산 시에 파일에 기록</a:t>
            </a:r>
            <a:endParaRPr lang="en-US" altLang="ko-KR" b="1" i="1" dirty="0" smtClean="0">
              <a:solidFill>
                <a:srgbClr val="595959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재고에 반영되는 시점은 관리자가 입고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출고에 대해 확정을 </a:t>
            </a:r>
            <a:r>
              <a:rPr lang="ko-KR" altLang="en-US" b="1" i="1" smtClean="0">
                <a:solidFill>
                  <a:srgbClr val="595959"/>
                </a:solidFill>
                <a:latin typeface="+mn-ea"/>
              </a:rPr>
              <a:t>하는 순간</a:t>
            </a:r>
            <a:endParaRPr lang="en-US" altLang="ko-KR" b="1" i="1" dirty="0" smtClean="0">
              <a:solidFill>
                <a:srgbClr val="595959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형식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,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 예</a:t>
            </a:r>
            <a:endParaRPr lang="en-US" altLang="ko-KR" b="1" i="1" dirty="0" smtClean="0">
              <a:solidFill>
                <a:srgbClr val="595959"/>
              </a:solidFill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제품번호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제품명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개별 가격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재고수량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이미지 경로</a:t>
            </a:r>
          </a:p>
          <a:p>
            <a:pPr lvl="2">
              <a:lnSpc>
                <a:spcPct val="150000"/>
              </a:lnSpc>
            </a:pP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A101,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삼겹살 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500g,7000,100,../</a:t>
            </a:r>
            <a:r>
              <a:rPr lang="en-US" altLang="ko-KR" b="1" i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img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/meatpork_belly.jpg</a:t>
            </a:r>
          </a:p>
          <a:p>
            <a:pPr lvl="2">
              <a:lnSpc>
                <a:spcPct val="150000"/>
              </a:lnSpc>
            </a:pP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A102,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돼지갈비 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1kg(</a:t>
            </a:r>
            <a:r>
              <a:rPr lang="ko-KR" altLang="en-US" b="1" i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찜용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),13000,100,../</a:t>
            </a:r>
            <a:r>
              <a:rPr lang="en-US" altLang="ko-KR" b="1" i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img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/meatpork_rib.jpg</a:t>
            </a:r>
          </a:p>
          <a:p>
            <a:pPr lvl="2">
              <a:lnSpc>
                <a:spcPct val="150000"/>
              </a:lnSpc>
            </a:pP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A103,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돼지갈비 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500g(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구이용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),10000,100,../</a:t>
            </a:r>
            <a:r>
              <a:rPr lang="en-US" altLang="ko-KR" b="1" i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img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/meatpork_rib_steak.jpg</a:t>
            </a:r>
          </a:p>
          <a:p>
            <a:pPr lvl="2">
              <a:lnSpc>
                <a:spcPct val="150000"/>
              </a:lnSpc>
            </a:pP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B101,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소시지 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,6000,100,../</a:t>
            </a:r>
            <a:r>
              <a:rPr lang="en-US" altLang="ko-KR" b="1" i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img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/seafoodsausage.jpg</a:t>
            </a:r>
          </a:p>
          <a:p>
            <a:pPr lvl="2">
              <a:lnSpc>
                <a:spcPct val="150000"/>
              </a:lnSpc>
            </a:pP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B102,</a:t>
            </a:r>
            <a:r>
              <a:rPr lang="ko-KR" altLang="en-US" b="1" i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닭꼬치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,6000,100,../</a:t>
            </a:r>
            <a:r>
              <a:rPr lang="en-US" altLang="ko-KR" b="1" i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img</a:t>
            </a:r>
            <a:r>
              <a:rPr lang="en-US" altLang="ko-KR" b="1" i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/seafoodskewered_chicken.jpg</a:t>
            </a:r>
            <a:endParaRPr lang="en-US" altLang="ko-KR" b="1" i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17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1539</Words>
  <Application>Microsoft Office PowerPoint</Application>
  <PresentationFormat>화면 슬라이드 쇼(4:3)</PresentationFormat>
  <Paragraphs>714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</dc:creator>
  <cp:lastModifiedBy>714-</cp:lastModifiedBy>
  <cp:revision>69</cp:revision>
  <dcterms:created xsi:type="dcterms:W3CDTF">2019-05-16T05:28:30Z</dcterms:created>
  <dcterms:modified xsi:type="dcterms:W3CDTF">2019-05-17T08:36:43Z</dcterms:modified>
</cp:coreProperties>
</file>