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7" r:id="rId3"/>
    <p:sldId id="388" r:id="rId4"/>
    <p:sldId id="366" r:id="rId5"/>
    <p:sldId id="390" r:id="rId6"/>
    <p:sldId id="391" r:id="rId7"/>
    <p:sldId id="393" r:id="rId8"/>
    <p:sldId id="392" r:id="rId9"/>
    <p:sldId id="260" r:id="rId10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9">
          <p15:clr>
            <a:srgbClr val="A4A3A4"/>
          </p15:clr>
        </p15:guide>
        <p15:guide id="2" pos="30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6022" autoAdjust="0"/>
  </p:normalViewPr>
  <p:slideViewPr>
    <p:cSldViewPr>
      <p:cViewPr varScale="1">
        <p:scale>
          <a:sx n="88" d="100"/>
          <a:sy n="88" d="100"/>
        </p:scale>
        <p:origin x="630" y="90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"fmt"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addUpper(n int) int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0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 i := 1; i &lt;= n; i++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res += i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res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main()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fmt.Println(addUpper(10))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确保每个函数是可运行，并且运行结果是正确的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确保写出来的代码性能是好的，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单元测试能及时的发现程序设计或实现的逻辑错误，使问题及早暴露，便于问题的定位解决，而性能测试的重点在于发现程序设计上的一些问题，让线上的程序能够在高并发的情况下还能保持稳定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测试时，会直接显示运算耗费的时间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cal.go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addUpper(n int) int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0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 i := 1; i &lt;= n; i++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res += i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res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sub(n1 int, n2 int) int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n1 - n2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cal_test.go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_ "fmt"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"testing"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 struct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contains filtered or unexported fields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是传递给测试函数的一种类型，它用于管理测试状态并支持格式化测试日志。</a:t>
            </a:r>
          </a:p>
          <a:p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测试日志会在执行测试的过程中不断累积， 并在测试完成时转储至标准输出</a:t>
            </a:r>
          </a:p>
          <a:p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TestAddUpper(t *testing.T)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addUpper(10)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res != 55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t.Fatalf("addUpper(10) error,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期望值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:%v", 55, res)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addUpper succ")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TestSub(t *testing.T)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 := sub(10, 8)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res != 2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t.Fatalf("sub(10, 8) error,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期望值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:%v", 2, res)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sub succ")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就在原来的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为了在运行本测试用例不受其他测试用例的影响有两种方式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将测试用例文件，放在不同的文件夹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将前面的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cal_test.go</a:t>
            </a:r>
            <a:r>
              <a:rPr lang="en-US" altLang="zh-CN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修改下名字，比如 </a:t>
            </a:r>
            <a:r>
              <a:rPr lang="en-US" altLang="zh-CN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cal_test(1).go,</a:t>
            </a:r>
            <a:r>
              <a:rPr lang="zh-CN" altLang="en-US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这样在执行 </a:t>
            </a:r>
            <a:r>
              <a:rPr lang="en-US" altLang="zh-CN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test </a:t>
            </a:r>
            <a:r>
              <a:rPr lang="zh-CN" altLang="en-US"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时，它就不会执行了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monster.go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(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"encoding/json"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"io/ioutil"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Monster struct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Name string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Skill  string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Age  int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(m *Monster) Store() (err error)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data, err := json.Marshal(m)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= ioutil.WriteFile("d:/monster.dat", data, 0755)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(m *Monster) ReStore() (err error)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 err := ioutil.ReadFile("d:/monster.dat")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err != nil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= json.Unmarshal(data, m)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monster_test.go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main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"testing"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TestStore(t *testing.T)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monster := &amp;Monster{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Name: "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牛魔王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Skill:  "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芭蕉扇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Age:  500,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:= monster.Store()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t.Fatalf("save monster failed, err:%v", err)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Store succ")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 TestRestore(t *testing.T) {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monster := &amp;Monster{}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err := monster.ReStore()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err != nil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t.Fatalf("load student failed, err:%v", err)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 monster.Name != "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牛魔王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{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t.Fatalf("load monster failed,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名字不正确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t.Logf("test Restore succ")</a:t>
            </a: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Go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语言核心编程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单元测试</a:t>
            </a:r>
            <a:endParaRPr lang="en-US" altLang="zh-CN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尚硅谷研究院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先看一个需求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这里有一个函数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怎样确认它运行的结果是正确的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077626"/>
            <a:ext cx="44196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5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传统的方法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传统方法来解决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函数中，调用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addUpper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函数，看看实际输出的结果是否和预期的结果一致，如果一致，则说明函数正确，否则函数有错误，然后修改错误。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传统方法的缺点分析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不方便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将测试代码直接放在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main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函数中测试，必然会影响项目正常运行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不利于管理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测试多个函数时，也都放在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main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函数中，测试代码会很乱，不好管理，要测试某个函数时，还要通过注销和启用来调整，显然不专业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引出 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-&gt; 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单元测试</a:t>
            </a: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3973" y="3722032"/>
            <a:ext cx="8407348" cy="1462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单元测试</a:t>
            </a:r>
            <a:r>
              <a:rPr lang="en-US" altLang="zh-CN" sz="2200" b="1"/>
              <a:t>-</a:t>
            </a:r>
            <a:r>
              <a:rPr lang="zh-CN" altLang="en-US" sz="2200" b="1"/>
              <a:t>基本介绍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Go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语言中自带有一个轻量级的测试框架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testing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和自带的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go test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命令来实现单元测试和性能测试，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testing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框架和其他语言中的测试框架类似，可以基于这个框架写针对相应函数的</a:t>
            </a:r>
            <a:r>
              <a:rPr lang="zh-CN" altLang="en-US" b="1">
                <a:solidFill>
                  <a:prstClr val="black"/>
                </a:solidFill>
                <a:cs typeface="Times New Roman" panose="02020603050405020304" pitchFamily="18" charset="0"/>
              </a:rPr>
              <a:t>测试用例</a:t>
            </a: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，也可以基于该框架写相应的压力测试用例。通过单元测试，可以解决如下问题</a:t>
            </a:r>
            <a:r>
              <a:rPr lang="en-US" altLang="zh-CN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确保每个函数是可运行，并且运行结果是正确的</a:t>
            </a: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确保写出来的代码性能是好的，</a:t>
            </a:r>
            <a:endParaRPr lang="en-US" altLang="zh-CN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solidFill>
                  <a:prstClr val="black"/>
                </a:solidFill>
                <a:cs typeface="Times New Roman" panose="02020603050405020304" pitchFamily="18" charset="0"/>
              </a:rPr>
              <a:t>单元测试能及时的发现程序设计或实现的逻辑错误，使问题及早暴露，便于问题的定位解决，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而性能测试的重点在于发现程序设计上的一些问题，让程序能够在高并发的情况下还能保持稳定</a:t>
            </a:r>
            <a:endParaRPr lang="zh-CN" alt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单元测试</a:t>
            </a:r>
            <a:r>
              <a:rPr lang="en-US" altLang="zh-CN" sz="2200" b="1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的单元测试，对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addUpper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函数进行测试。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特别说明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测试时，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需要暂时退出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可能会认为生成的测试用例程序是木马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步骤看老师演示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57" y="2520255"/>
            <a:ext cx="4263917" cy="144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57" y="4104431"/>
            <a:ext cx="4248472" cy="138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769057"/>
            <a:ext cx="3024336" cy="272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单元测试</a:t>
            </a:r>
            <a:r>
              <a:rPr lang="en-US" altLang="zh-CN" sz="2200" b="1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单元测试快速入门总结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sz="1600"/>
              <a:t>测试用例文件名必须以 </a:t>
            </a:r>
            <a:r>
              <a:rPr lang="en-US" altLang="zh-CN" sz="1600">
                <a:solidFill>
                  <a:srgbClr val="EA0000"/>
                </a:solidFill>
              </a:rPr>
              <a:t>_test.go</a:t>
            </a:r>
            <a:r>
              <a:rPr lang="en-US" altLang="zh-CN" sz="1600"/>
              <a:t> </a:t>
            </a:r>
            <a:r>
              <a:rPr lang="zh-CN" altLang="en-US" sz="1600"/>
              <a:t>结尾。 比如 </a:t>
            </a:r>
            <a:r>
              <a:rPr lang="en-US" altLang="zh-CN" sz="1600"/>
              <a:t>cal</a:t>
            </a:r>
            <a:r>
              <a:rPr lang="en-US" altLang="zh-CN" sz="1600">
                <a:solidFill>
                  <a:srgbClr val="EA0000"/>
                </a:solidFill>
              </a:rPr>
              <a:t>_test.go</a:t>
            </a:r>
            <a:r>
              <a:rPr lang="en-US" altLang="zh-CN" sz="1600"/>
              <a:t> , cal </a:t>
            </a:r>
            <a:r>
              <a:rPr lang="zh-CN" altLang="en-US" sz="1600"/>
              <a:t>不是固定的。</a:t>
            </a:r>
            <a:endParaRPr lang="en-US" altLang="zh-CN" sz="1600"/>
          </a:p>
          <a:p>
            <a:pPr marL="342900" lvl="0" indent="-342900">
              <a:buAutoNum type="arabicParenR"/>
            </a:pPr>
            <a:r>
              <a:rPr lang="zh-CN" altLang="en-US" sz="1600"/>
              <a:t>测试用例函数必须以</a:t>
            </a:r>
            <a:r>
              <a:rPr lang="en-US" altLang="zh-CN" sz="1600"/>
              <a:t>Test</a:t>
            </a:r>
            <a:r>
              <a:rPr lang="zh-CN" altLang="en-US" sz="1600"/>
              <a:t>开头，一般来说就是</a:t>
            </a:r>
            <a:r>
              <a:rPr lang="en-US" altLang="zh-CN" sz="1600"/>
              <a:t>Test+</a:t>
            </a:r>
            <a:r>
              <a:rPr lang="zh-CN" altLang="en-US" sz="1600"/>
              <a:t>被测试的函数名，比如</a:t>
            </a:r>
            <a:r>
              <a:rPr lang="en-US" altLang="zh-CN" sz="1600"/>
              <a:t>TestAddUpper</a:t>
            </a:r>
            <a:r>
              <a:rPr lang="zh-CN" altLang="en-US" sz="1600"/>
              <a:t>。</a:t>
            </a:r>
            <a:endParaRPr lang="en-US" altLang="zh-CN" sz="1600"/>
          </a:p>
          <a:p>
            <a:pPr marL="342900" lvl="0" indent="-342900">
              <a:buAutoNum type="arabicParenR"/>
            </a:pPr>
            <a:r>
              <a:rPr lang="en-US" altLang="zh-CN" sz="1600"/>
              <a:t>TestAddUpper(t *tesing.T)  </a:t>
            </a:r>
            <a:r>
              <a:rPr lang="zh-CN" altLang="en-US" sz="1600"/>
              <a:t>的形参类型必须是 *</a:t>
            </a:r>
            <a:r>
              <a:rPr lang="en-US" altLang="zh-CN" sz="1600"/>
              <a:t>testing.T 【</a:t>
            </a:r>
            <a:r>
              <a:rPr lang="zh-CN" altLang="en-US" sz="1600">
                <a:solidFill>
                  <a:srgbClr val="EA0000"/>
                </a:solidFill>
              </a:rPr>
              <a:t>看一下手册</a:t>
            </a:r>
            <a:r>
              <a:rPr lang="en-US" altLang="zh-CN" sz="1600"/>
              <a:t>】</a:t>
            </a:r>
          </a:p>
          <a:p>
            <a:pPr marL="342900" lvl="0" indent="-342900">
              <a:buAutoNum type="arabicParenR"/>
            </a:pPr>
            <a:r>
              <a:rPr lang="zh-CN" altLang="en-US" sz="1600"/>
              <a:t>一个测试用例文件中，可以有多个测试用例函数，比如 </a:t>
            </a:r>
            <a:r>
              <a:rPr lang="en-US" altLang="zh-CN" sz="1600"/>
              <a:t>TestAddUpper</a:t>
            </a:r>
            <a:r>
              <a:rPr lang="zh-CN" altLang="en-US" sz="1600"/>
              <a:t>、</a:t>
            </a:r>
            <a:r>
              <a:rPr lang="en-US" altLang="zh-CN" sz="1600"/>
              <a:t>TestSub </a:t>
            </a:r>
          </a:p>
          <a:p>
            <a:pPr marL="342900" lvl="0" indent="-342900">
              <a:buAutoNum type="arabicParenR"/>
            </a:pPr>
            <a:r>
              <a:rPr lang="zh-CN" altLang="en-US" sz="1600"/>
              <a:t>运行测试用例指令</a:t>
            </a:r>
            <a:br>
              <a:rPr lang="en-US" altLang="zh-CN" sz="1600"/>
            </a:br>
            <a:r>
              <a:rPr lang="en-US" altLang="zh-CN" sz="1600"/>
              <a:t>(1) cmd&gt;go test   [</a:t>
            </a:r>
            <a:r>
              <a:rPr lang="zh-CN" altLang="en-US" sz="1600"/>
              <a:t>如果运行正确，无日志，错误时，会输出日志</a:t>
            </a:r>
            <a:r>
              <a:rPr lang="en-US" altLang="zh-CN" sz="1600"/>
              <a:t>]</a:t>
            </a:r>
            <a:br>
              <a:rPr lang="en-US" altLang="zh-CN" sz="1600"/>
            </a:br>
            <a:r>
              <a:rPr lang="en-US" altLang="zh-CN" sz="1600"/>
              <a:t>(2) cmd&gt;go test -v   [</a:t>
            </a:r>
            <a:r>
              <a:rPr lang="zh-CN" altLang="en-US" sz="1600"/>
              <a:t>运行正确或是错误，都输出日志</a:t>
            </a:r>
            <a:r>
              <a:rPr lang="en-US" altLang="zh-CN" sz="1600"/>
              <a:t>]</a:t>
            </a:r>
          </a:p>
          <a:p>
            <a:pPr marL="342900" lvl="0" indent="-342900">
              <a:buAutoNum type="arabicParenR"/>
            </a:pPr>
            <a:endParaRPr lang="en-US" altLang="zh-CN" sz="1600"/>
          </a:p>
          <a:p>
            <a:pPr marL="342900" lvl="0" indent="-342900">
              <a:buAutoNum type="arabicParenR"/>
            </a:pPr>
            <a:r>
              <a:rPr lang="zh-CN" altLang="en-US" sz="1600"/>
              <a:t>当出现错误时，可以使用</a:t>
            </a:r>
            <a:r>
              <a:rPr lang="en-US" altLang="zh-CN" sz="1600"/>
              <a:t>t.Fatalf </a:t>
            </a:r>
            <a:r>
              <a:rPr lang="zh-CN" altLang="en-US" sz="1600"/>
              <a:t>来格式化输出错误信息，并退出程序</a:t>
            </a:r>
            <a:endParaRPr lang="en-US" altLang="zh-CN" sz="1600"/>
          </a:p>
          <a:p>
            <a:pPr marL="342900" lvl="0" indent="-342900">
              <a:buAutoNum type="arabicParenR"/>
            </a:pPr>
            <a:r>
              <a:rPr lang="en-US" altLang="zh-CN" sz="1600"/>
              <a:t>t.Logf </a:t>
            </a:r>
            <a:r>
              <a:rPr lang="zh-CN" altLang="en-US" sz="1600"/>
              <a:t>方法可以输出相应的日志 </a:t>
            </a:r>
            <a:endParaRPr lang="en-US" altLang="zh-CN" sz="1600"/>
          </a:p>
          <a:p>
            <a:pPr marL="342900" lvl="0" indent="-342900">
              <a:buAutoNum type="arabicParenR"/>
            </a:pPr>
            <a:r>
              <a:rPr lang="zh-CN" altLang="en-US" sz="1600"/>
              <a:t>测试用例函数，并没有放在</a:t>
            </a:r>
            <a:r>
              <a:rPr lang="en-US" altLang="zh-CN" sz="1600"/>
              <a:t>main</a:t>
            </a:r>
            <a:r>
              <a:rPr lang="zh-CN" altLang="en-US" sz="1600"/>
              <a:t>函数中，也执行了，这就是</a:t>
            </a:r>
            <a:r>
              <a:rPr lang="zh-CN" altLang="en-US" sz="1600">
                <a:solidFill>
                  <a:srgbClr val="FF0000"/>
                </a:solidFill>
              </a:rPr>
              <a:t>测试用例的方便之处</a:t>
            </a:r>
            <a:r>
              <a:rPr lang="en-US" altLang="zh-CN" sz="160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/>
              <a:t>PASS</a:t>
            </a:r>
            <a:r>
              <a:rPr lang="zh-CN" altLang="en-US" sz="1600"/>
              <a:t>表示测试用例运行成功，</a:t>
            </a:r>
            <a:r>
              <a:rPr lang="en-US" altLang="zh-CN" sz="1600"/>
              <a:t>FAIL </a:t>
            </a:r>
            <a:r>
              <a:rPr lang="zh-CN" altLang="en-US" sz="1600"/>
              <a:t>表示测试用例运行失败</a:t>
            </a:r>
            <a:endParaRPr lang="en-US" altLang="zh-CN" sz="1600"/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4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单元测试</a:t>
            </a:r>
            <a:r>
              <a:rPr lang="en-US" altLang="zh-CN" sz="2200" b="1"/>
              <a:t>-</a:t>
            </a:r>
            <a:r>
              <a:rPr lang="zh-CN" altLang="en-US" sz="2200" b="1"/>
              <a:t>快速入门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073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单元测试快速入门总结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10"/>
            </a:pPr>
            <a:r>
              <a:rPr lang="zh-CN" altLang="en-US"/>
              <a:t>测试单个文件，一定要带上被测试的原文件</a:t>
            </a:r>
            <a:br>
              <a:rPr lang="en-US" altLang="zh-CN"/>
            </a:br>
            <a:r>
              <a:rPr lang="en-US" altLang="zh-CN"/>
              <a:t>go test -v  cal_test.go cal.go</a:t>
            </a:r>
            <a:br>
              <a:rPr lang="en-US" altLang="zh-CN"/>
            </a:br>
            <a:endParaRPr lang="en-US" altLang="zh-CN"/>
          </a:p>
          <a:p>
            <a:pPr marL="342900" indent="-342900">
              <a:buAutoNum type="arabicParenR" startAt="10"/>
            </a:pPr>
            <a:r>
              <a:rPr lang="zh-CN" altLang="en-US"/>
              <a:t>测试单个方法</a:t>
            </a:r>
            <a:br>
              <a:rPr lang="en-US" altLang="zh-CN"/>
            </a:br>
            <a:r>
              <a:rPr lang="en-US" altLang="zh-CN"/>
              <a:t>go test -v -test.run TestAddUpper</a:t>
            </a:r>
            <a:br>
              <a:rPr lang="en-US" altLang="zh-CN" sz="1600"/>
            </a:br>
            <a:endParaRPr lang="en-US" altLang="zh-CN" sz="1600"/>
          </a:p>
          <a:p>
            <a:pPr marL="342900" indent="-342900">
              <a:buAutoNum type="arabicParenR" startAt="10"/>
            </a:pPr>
            <a:endParaRPr lang="en-US" altLang="zh-CN" sz="1600"/>
          </a:p>
          <a:p>
            <a:pPr marL="342900" indent="-342900">
              <a:buAutoNum type="arabicParenR" startAt="10"/>
            </a:pPr>
            <a:endParaRPr lang="en-US" altLang="zh-CN" sz="1600"/>
          </a:p>
          <a:p>
            <a:pPr marL="342900" indent="-342900">
              <a:buAutoNum type="arabicParenR" startAt="10"/>
            </a:pPr>
            <a:endParaRPr lang="en-US" altLang="zh-CN" sz="1600"/>
          </a:p>
          <a:p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755071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单元测试</a:t>
            </a:r>
            <a:r>
              <a:rPr lang="en-US" altLang="zh-CN" sz="2200" b="1"/>
              <a:t>-</a:t>
            </a:r>
            <a:r>
              <a:rPr lang="zh-CN" altLang="en-US" sz="2200" b="1"/>
              <a:t>综合案例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62971" y="1244431"/>
            <a:ext cx="8790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6679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单元测试综合案例要求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/>
              <a:t>编写一个</a:t>
            </a:r>
            <a:r>
              <a:rPr lang="en-US" altLang="zh-CN"/>
              <a:t>Monster</a:t>
            </a:r>
            <a:r>
              <a:rPr lang="zh-CN" altLang="en-US"/>
              <a:t>结构体</a:t>
            </a:r>
            <a:r>
              <a:rPr lang="en-US" altLang="zh-CN"/>
              <a:t>, </a:t>
            </a:r>
            <a:r>
              <a:rPr lang="zh-CN" altLang="en-US"/>
              <a:t>字段 </a:t>
            </a:r>
            <a:r>
              <a:rPr lang="en-US" altLang="zh-CN"/>
              <a:t>Name, Age, Skill</a:t>
            </a:r>
          </a:p>
          <a:p>
            <a:pPr marL="342900" lvl="0" indent="-342900">
              <a:buAutoNum type="arabicParenR"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绑定方法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Store,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可以将一个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序列化后保存到文件中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绑定方法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ReStore,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可以将一个序列化的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Monster,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从文件中读取，并反序列化为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Monster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编程测试用例文件 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store_test.go ,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编写测试用例函数 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TestStore 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TestRestore</a:t>
            </a: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进行测试。</a:t>
            </a:r>
            <a:endParaRPr lang="en-US" altLang="zh-CN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7" y="1907693"/>
            <a:ext cx="1092779" cy="153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7" y="4106753"/>
            <a:ext cx="3675459" cy="114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42" y="4106753"/>
            <a:ext cx="2718167" cy="107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0770" y="3495898"/>
            <a:ext cx="5109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FFFF00"/>
                </a:solidFill>
              </a:rPr>
              <a:t>谢谢！ 欢迎收看！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1464</Words>
  <Application>Microsoft Office PowerPoint</Application>
  <PresentationFormat>自定义</PresentationFormat>
  <Paragraphs>242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华文新魏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晴 天</cp:lastModifiedBy>
  <cp:revision>1085</cp:revision>
  <dcterms:created xsi:type="dcterms:W3CDTF">2013-03-04T07:19:04Z</dcterms:created>
  <dcterms:modified xsi:type="dcterms:W3CDTF">2020-08-22T07:23:08Z</dcterms:modified>
</cp:coreProperties>
</file>