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4" r:id="rId11"/>
    <p:sldId id="266" r:id="rId12"/>
    <p:sldId id="268" r:id="rId13"/>
    <p:sldId id="269" r:id="rId14"/>
    <p:sldId id="270" r:id="rId15"/>
    <p:sldId id="285" r:id="rId16"/>
    <p:sldId id="287" r:id="rId17"/>
    <p:sldId id="284" r:id="rId18"/>
    <p:sldId id="286" r:id="rId19"/>
    <p:sldId id="291" r:id="rId20"/>
    <p:sldId id="293" r:id="rId21"/>
    <p:sldId id="296" r:id="rId22"/>
    <p:sldId id="294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eh_2001 QQ" initials="cQ" lastIdx="0" clrIdx="0">
    <p:extLst>
      <p:ext uri="{19B8F6BF-5375-455C-9EA6-DF929625EA0E}">
        <p15:presenceInfo xmlns:p15="http://schemas.microsoft.com/office/powerpoint/2012/main" userId="39dc26d5891d17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D2A9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82" autoAdjust="0"/>
  </p:normalViewPr>
  <p:slideViewPr>
    <p:cSldViewPr snapToGrid="0">
      <p:cViewPr varScale="1">
        <p:scale>
          <a:sx n="102" d="100"/>
          <a:sy n="102" d="100"/>
        </p:scale>
        <p:origin x="18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3CCB0-5AE7-46CF-BA0E-B14E9A3B987A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0194C-D702-49D1-8982-78C1CE1F90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87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0194C-D702-49D1-8982-78C1CE1F901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978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0194C-D702-49D1-8982-78C1CE1F901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37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1C49-94EE-482B-ADA4-245EC8E76ADC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50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BCD3-0308-4DF1-BC7F-3795E51CDC99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29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2678-5877-426B-A86D-CA8A54D73F89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5136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F43C-DED4-4906-B5A0-E6845FF91CF4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769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76DA-F3C5-435C-9AD2-58948316C45E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6915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6535-4175-4AF4-9384-5F6C5F504CFD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569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E932-58FB-4D24-9E3A-6E1C8A3CA005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107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DEEF-39AD-4E55-A1EC-F4D9E41B49AE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44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C78B-84C9-4A3B-8D83-57492BAE61AD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43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B15E-65FE-4964-BB48-4B84F5C21344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28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F556-ABB1-4232-AA8C-4B969F948ADE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80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95F7-93D1-4AEA-BB1A-4904C89D10CF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36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74ED-6C0D-4354-827F-90F3D8685389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91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EB3C-89AA-4F7C-94BD-AE3D6373DFBC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38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5034-5FC7-4247-96A9-E3908F923F9D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86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1680-BA2A-4011-8DFD-13DF68C6560A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03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68D44-E42A-40E2-8CD0-301B687EF843}" type="datetime1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28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puocelot.gatech.ed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hyperlink" Target="https://goo.gl/ru7c3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wnload.virtualbox.org/virtualbox/5.2.8/VirtualBox-5.2.8-121009-Win.ex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6576491" cy="1646302"/>
          </a:xfrm>
        </p:spPr>
        <p:txBody>
          <a:bodyPr/>
          <a:lstStyle/>
          <a:p>
            <a:r>
              <a:rPr lang="en-US" altLang="zh-TW" dirty="0" smtClean="0"/>
              <a:t>Computer Architecture:</a:t>
            </a:r>
            <a:br>
              <a:rPr lang="en-US" altLang="zh-TW" dirty="0" smtClean="0"/>
            </a:br>
            <a:r>
              <a:rPr lang="en-US" altLang="zh-TW" sz="3200" dirty="0" smtClean="0"/>
              <a:t>Lab0: Ocelot for CUDA Programming</a:t>
            </a:r>
            <a:br>
              <a:rPr lang="en-US" altLang="zh-TW" sz="3200" dirty="0" smtClean="0"/>
            </a:br>
            <a:r>
              <a:rPr lang="en-US" altLang="zh-TW" sz="3200" dirty="0" smtClean="0"/>
              <a:t>&amp; Setup Virtual Machine in PC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Computer </a:t>
            </a:r>
            <a:r>
              <a:rPr lang="en-US" altLang="zh-TW" smtClean="0"/>
              <a:t>Architecture </a:t>
            </a:r>
            <a:r>
              <a:rPr lang="en-US" altLang="zh-TW" smtClean="0"/>
              <a:t>2020 </a:t>
            </a:r>
            <a:r>
              <a:rPr lang="en-US" altLang="zh-TW" dirty="0" smtClean="0"/>
              <a:t>(Prof. </a:t>
            </a:r>
            <a:r>
              <a:rPr lang="en-US" altLang="zh-TW" dirty="0" err="1" smtClean="0"/>
              <a:t>Chih</a:t>
            </a:r>
            <a:r>
              <a:rPr lang="en-US" altLang="zh-TW" dirty="0" smtClean="0"/>
              <a:t>-Wei Liu) </a:t>
            </a:r>
          </a:p>
          <a:p>
            <a:r>
              <a:rPr lang="en-US" altLang="zh-TW" dirty="0" smtClean="0"/>
              <a:t>CUDA Tutorial</a:t>
            </a:r>
          </a:p>
        </p:txBody>
      </p:sp>
    </p:spTree>
    <p:extLst>
      <p:ext uri="{BB962C8B-B14F-4D97-AF65-F5344CB8AC3E}">
        <p14:creationId xmlns:p14="http://schemas.microsoft.com/office/powerpoint/2010/main" val="35903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虛擬機器</a:t>
            </a:r>
            <a:r>
              <a:rPr lang="zh-TW" altLang="en-US" dirty="0"/>
              <a:t>安裝</a:t>
            </a:r>
            <a:r>
              <a:rPr lang="en-US" altLang="zh-TW" dirty="0"/>
              <a:t>&amp;</a:t>
            </a:r>
            <a:r>
              <a:rPr lang="zh-TW" altLang="en-US" dirty="0"/>
              <a:t>操作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Ubuntu </a:t>
            </a:r>
            <a:r>
              <a:rPr lang="zh-TW" altLang="en-US" dirty="0" smtClean="0"/>
              <a:t>登入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1930400"/>
            <a:ext cx="5989183" cy="476108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606040" y="4100976"/>
            <a:ext cx="1783081" cy="1200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帳號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r>
              <a:rPr lang="en-US" altLang="zh-TW" dirty="0" err="1" smtClean="0">
                <a:solidFill>
                  <a:schemeClr val="tx1"/>
                </a:solidFill>
              </a:rPr>
              <a:t>ca_project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密碼</a:t>
            </a:r>
            <a:r>
              <a:rPr lang="en-US" altLang="zh-TW" dirty="0" smtClean="0">
                <a:solidFill>
                  <a:schemeClr val="tx1"/>
                </a:solidFill>
              </a:rPr>
              <a:t>:nctuca2018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請用滑鼠切換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506267" y="4100976"/>
            <a:ext cx="1975367" cy="9233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請注意不要進入</a:t>
            </a:r>
            <a:r>
              <a:rPr lang="en-US" altLang="zh-TW" b="1" dirty="0" smtClean="0">
                <a:solidFill>
                  <a:schemeClr val="tx1"/>
                </a:solidFill>
              </a:rPr>
              <a:t>guest session</a:t>
            </a:r>
            <a:r>
              <a:rPr lang="zh-TW" altLang="en-US" dirty="0" smtClean="0">
                <a:solidFill>
                  <a:schemeClr val="tx1"/>
                </a:solidFill>
              </a:rPr>
              <a:t>，否則無法操作</a:t>
            </a:r>
            <a:r>
              <a:rPr lang="en-US" altLang="zh-TW" dirty="0" smtClean="0">
                <a:solidFill>
                  <a:schemeClr val="tx1"/>
                </a:solidFill>
              </a:rPr>
              <a:t>LAB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82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虛擬機器安裝</a:t>
            </a:r>
            <a:r>
              <a:rPr lang="en-US" altLang="zh-TW" dirty="0"/>
              <a:t>&amp;</a:t>
            </a:r>
            <a:r>
              <a:rPr lang="zh-TW" altLang="en-US" dirty="0"/>
              <a:t>操作</a:t>
            </a:r>
            <a:r>
              <a:rPr lang="en-US" altLang="zh-TW" dirty="0"/>
              <a:t>: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桌面環境操作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2160590"/>
            <a:ext cx="6322430" cy="474956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803640" y="1698980"/>
            <a:ext cx="4432996" cy="17543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類似</a:t>
            </a:r>
            <a:r>
              <a:rPr lang="en-US" altLang="zh-TW" dirty="0" smtClean="0">
                <a:solidFill>
                  <a:schemeClr val="tx1"/>
                </a:solidFill>
              </a:rPr>
              <a:t>Windows</a:t>
            </a:r>
            <a:r>
              <a:rPr lang="zh-TW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TW" dirty="0" smtClean="0">
                <a:solidFill>
                  <a:schemeClr val="tx1"/>
                </a:solidFill>
              </a:rPr>
              <a:t>”</a:t>
            </a:r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r>
              <a:rPr lang="en-US" altLang="zh-TW" dirty="0" smtClean="0">
                <a:solidFill>
                  <a:schemeClr val="tx1"/>
                </a:solidFill>
              </a:rPr>
              <a:t>”</a:t>
            </a:r>
            <a:r>
              <a:rPr lang="zh-TW" altLang="en-US" dirty="0" smtClean="0">
                <a:solidFill>
                  <a:schemeClr val="tx1"/>
                </a:solidFill>
              </a:rPr>
              <a:t>，點開後會有常用程式，或者可以用搜尋的方式打開程式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要開終端機請打：</a:t>
            </a:r>
            <a:r>
              <a:rPr lang="en-US" altLang="zh-TW" i="1" dirty="0" smtClean="0">
                <a:solidFill>
                  <a:srgbClr val="00B0F0"/>
                </a:solidFill>
              </a:rPr>
              <a:t>terminal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指令操作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要開文字編輯器請打：</a:t>
            </a:r>
            <a:r>
              <a:rPr lang="en-US" altLang="zh-TW" i="1" dirty="0" err="1" smtClean="0">
                <a:solidFill>
                  <a:srgbClr val="00B0F0"/>
                </a:solidFill>
              </a:rPr>
              <a:t>gedit</a:t>
            </a:r>
            <a:endParaRPr lang="en-US" altLang="zh-TW" i="1" dirty="0" smtClean="0">
              <a:solidFill>
                <a:srgbClr val="00B0F0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編輯程式碼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700577" y="2588699"/>
            <a:ext cx="1863639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關機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zh-TW" altLang="en-US" dirty="0" smtClean="0">
                <a:solidFill>
                  <a:schemeClr val="tx1"/>
                </a:solidFill>
              </a:rPr>
              <a:t>登出請按此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向上箭號 7"/>
          <p:cNvSpPr/>
          <p:nvPr/>
        </p:nvSpPr>
        <p:spPr>
          <a:xfrm>
            <a:off x="6700577" y="2360023"/>
            <a:ext cx="287388" cy="1723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左箭號 8"/>
          <p:cNvSpPr/>
          <p:nvPr/>
        </p:nvSpPr>
        <p:spPr>
          <a:xfrm>
            <a:off x="870857" y="2206114"/>
            <a:ext cx="879566" cy="587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621" y="3733047"/>
            <a:ext cx="6012996" cy="2071705"/>
          </a:xfrm>
          <a:prstGeom prst="rect">
            <a:avLst/>
          </a:prstGeom>
        </p:spPr>
      </p:pic>
      <p:sp>
        <p:nvSpPr>
          <p:cNvPr id="11" name="向下箭號 10"/>
          <p:cNvSpPr/>
          <p:nvPr/>
        </p:nvSpPr>
        <p:spPr>
          <a:xfrm>
            <a:off x="2272937" y="3502857"/>
            <a:ext cx="766355" cy="5361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086" y="5036475"/>
            <a:ext cx="4962525" cy="2009775"/>
          </a:xfrm>
          <a:prstGeom prst="rect">
            <a:avLst/>
          </a:prstGeom>
        </p:spPr>
      </p:pic>
      <p:sp>
        <p:nvSpPr>
          <p:cNvPr id="13" name="弧形箭號 (上彎) 12"/>
          <p:cNvSpPr/>
          <p:nvPr/>
        </p:nvSpPr>
        <p:spPr>
          <a:xfrm rot="21312556">
            <a:off x="2776469" y="5562264"/>
            <a:ext cx="2684696" cy="48497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37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/>
              <a:t>Ocelot/CUDA Programming </a:t>
            </a:r>
            <a:r>
              <a:rPr lang="zh-TW" altLang="en-US" sz="2800" b="1" dirty="0"/>
              <a:t>環境操作</a:t>
            </a:r>
            <a:r>
              <a:rPr lang="en-US" altLang="zh-TW" sz="2800" b="1" dirty="0"/>
              <a:t>: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以</a:t>
            </a:r>
            <a:r>
              <a:rPr lang="en-US" altLang="zh-TW" dirty="0"/>
              <a:t>example1</a:t>
            </a:r>
            <a:r>
              <a:rPr lang="zh-TW" altLang="en-US" dirty="0"/>
              <a:t>為例 </a:t>
            </a:r>
            <a:r>
              <a:rPr lang="en-US" altLang="zh-TW" dirty="0" smtClean="0"/>
              <a:t>(</a:t>
            </a:r>
            <a:r>
              <a:rPr lang="zh-TW" altLang="en-US" dirty="0" smtClean="0"/>
              <a:t>試執行程式碼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2160590"/>
            <a:ext cx="7069585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提供以下</a:t>
            </a:r>
            <a:r>
              <a:rPr lang="en-US" altLang="zh-TW" b="1" dirty="0" smtClean="0">
                <a:solidFill>
                  <a:srgbClr val="00B0F0"/>
                </a:solidFill>
              </a:rPr>
              <a:t>CUDA</a:t>
            </a:r>
            <a:r>
              <a:rPr lang="zh-TW" altLang="en-US" b="1" dirty="0" smtClean="0">
                <a:solidFill>
                  <a:srgbClr val="00B0F0"/>
                </a:solidFill>
              </a:rPr>
              <a:t>程式碼</a:t>
            </a:r>
            <a:endParaRPr lang="en-US" altLang="zh-TW" b="1" dirty="0" smtClean="0">
              <a:solidFill>
                <a:srgbClr val="00B0F0"/>
              </a:solidFill>
            </a:endParaRPr>
          </a:p>
          <a:p>
            <a:pPr lvl="1"/>
            <a:r>
              <a:rPr lang="en-US" altLang="zh-TW" b="1" dirty="0">
                <a:solidFill>
                  <a:srgbClr val="00B0F0"/>
                </a:solidFill>
                <a:latin typeface="Calibri" panose="020F0502020204030204" pitchFamily="34" charset="0"/>
              </a:rPr>
              <a:t>m</a:t>
            </a:r>
            <a:r>
              <a:rPr lang="en-US" altLang="zh-TW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ain_1.cu</a:t>
            </a:r>
          </a:p>
          <a:p>
            <a:pPr lvl="1"/>
            <a:r>
              <a:rPr lang="en-US" altLang="zh-TW" b="1" dirty="0">
                <a:solidFill>
                  <a:srgbClr val="00B0F0"/>
                </a:solidFill>
                <a:latin typeface="Calibri" panose="020F0502020204030204" pitchFamily="34" charset="0"/>
              </a:rPr>
              <a:t>m</a:t>
            </a:r>
            <a:r>
              <a:rPr lang="en-US" altLang="zh-TW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ain_2.cu</a:t>
            </a:r>
          </a:p>
          <a:p>
            <a:r>
              <a:rPr lang="en-US" altLang="zh-TW" dirty="0" smtClean="0">
                <a:latin typeface="Calibri" panose="020F0502020204030204" pitchFamily="34" charset="0"/>
              </a:rPr>
              <a:t>main_cpu.cpp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是同一程式的</a:t>
            </a:r>
            <a:r>
              <a:rPr lang="en-US" altLang="zh-TW" dirty="0" smtClean="0"/>
              <a:t>CPU</a:t>
            </a:r>
            <a:r>
              <a:rPr lang="zh-TW" altLang="en-US" dirty="0" smtClean="0"/>
              <a:t>版</a:t>
            </a:r>
            <a:endParaRPr lang="en-US" altLang="zh-TW" dirty="0" smtClean="0"/>
          </a:p>
          <a:p>
            <a:r>
              <a:rPr lang="en-US" altLang="zh-TW" dirty="0" err="1" smtClean="0">
                <a:latin typeface="Calibri" panose="020F0502020204030204" pitchFamily="34" charset="0"/>
              </a:rPr>
              <a:t>configure.ocelot</a:t>
            </a:r>
            <a:r>
              <a:rPr lang="en-US" altLang="zh-TW" dirty="0" smtClean="0"/>
              <a:t> </a:t>
            </a:r>
            <a:r>
              <a:rPr lang="zh-TW" altLang="en-US" dirty="0" smtClean="0"/>
              <a:t>為</a:t>
            </a:r>
            <a:r>
              <a:rPr lang="en-US" altLang="zh-TW" dirty="0" smtClean="0"/>
              <a:t>ocelot</a:t>
            </a:r>
            <a:r>
              <a:rPr lang="zh-TW" altLang="en-US" dirty="0" smtClean="0"/>
              <a:t>執行的設定檔</a:t>
            </a:r>
            <a:endParaRPr lang="en-US" altLang="zh-TW" dirty="0" smtClean="0"/>
          </a:p>
          <a:p>
            <a:r>
              <a:rPr lang="zh-TW" altLang="en-US" dirty="0" smtClean="0"/>
              <a:t>以下三個</a:t>
            </a:r>
            <a:r>
              <a:rPr lang="en-US" altLang="zh-TW" dirty="0" smtClean="0"/>
              <a:t>script</a:t>
            </a:r>
            <a:r>
              <a:rPr lang="zh-TW" altLang="en-US" dirty="0" smtClean="0"/>
              <a:t>檔是編譯與執行的指令</a:t>
            </a:r>
            <a:endParaRPr lang="en-US" altLang="zh-TW" dirty="0" smtClean="0"/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compile_cpu.sh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compile_gpu_1.sh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compile_gpu_2.sh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41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100" b="1" dirty="0"/>
              <a:t>Ocelot/CUDA Programming </a:t>
            </a:r>
            <a:r>
              <a:rPr lang="zh-TW" altLang="en-US" sz="3100" b="1" dirty="0"/>
              <a:t>環境操作</a:t>
            </a:r>
            <a:r>
              <a:rPr lang="en-US" altLang="zh-TW" sz="3100" b="1" dirty="0"/>
              <a:t>: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以</a:t>
            </a:r>
            <a:r>
              <a:rPr lang="en-US" altLang="zh-TW" dirty="0"/>
              <a:t>example1</a:t>
            </a:r>
            <a:r>
              <a:rPr lang="zh-TW" altLang="en-US" dirty="0"/>
              <a:t>為例 </a:t>
            </a:r>
            <a:r>
              <a:rPr lang="en-US" altLang="zh-TW" dirty="0" smtClean="0"/>
              <a:t>(</a:t>
            </a:r>
            <a:r>
              <a:rPr lang="zh-TW" altLang="en-US" dirty="0" smtClean="0"/>
              <a:t>編譯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)(1/2)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2160589"/>
            <a:ext cx="6347714" cy="3880773"/>
          </a:xfrm>
        </p:spPr>
        <p:txBody>
          <a:bodyPr/>
          <a:lstStyle/>
          <a:p>
            <a:r>
              <a:rPr lang="zh-TW" altLang="en-US" dirty="0" smtClean="0"/>
              <a:t>執行 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兩者擇一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./compile_gpu_1.sh</a:t>
            </a:r>
          </a:p>
          <a:p>
            <a:pPr lvl="1"/>
            <a:r>
              <a:rPr lang="en-US" altLang="zh-TW" dirty="0" err="1"/>
              <a:t>s</a:t>
            </a:r>
            <a:r>
              <a:rPr lang="en-US" altLang="zh-TW" dirty="0" err="1" smtClean="0"/>
              <a:t>h</a:t>
            </a:r>
            <a:r>
              <a:rPr lang="en-US" altLang="zh-TW" dirty="0" smtClean="0"/>
              <a:t> compile_gpu_1.sh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3619619"/>
            <a:ext cx="7151118" cy="242174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09607" y="5338354"/>
            <a:ext cx="3727268" cy="22642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4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100" b="1" dirty="0" smtClean="0"/>
              <a:t>Ocelot/CUDA Programming </a:t>
            </a:r>
            <a:r>
              <a:rPr lang="zh-TW" altLang="en-US" sz="3100" b="1" dirty="0"/>
              <a:t>環境操作</a:t>
            </a:r>
            <a:r>
              <a:rPr lang="en-US" altLang="zh-TW" sz="3100" b="1" dirty="0"/>
              <a:t>: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以</a:t>
            </a:r>
            <a:r>
              <a:rPr lang="en-US" altLang="zh-TW" dirty="0"/>
              <a:t>example1</a:t>
            </a:r>
            <a:r>
              <a:rPr lang="zh-TW" altLang="en-US" dirty="0"/>
              <a:t>為例 </a:t>
            </a:r>
            <a:r>
              <a:rPr lang="en-US" altLang="zh-TW" dirty="0" smtClean="0"/>
              <a:t>(</a:t>
            </a:r>
            <a:r>
              <a:rPr lang="zh-TW" altLang="en-US" dirty="0" smtClean="0"/>
              <a:t>編譯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)(2/2)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2160589"/>
            <a:ext cx="6347714" cy="3880773"/>
          </a:xfrm>
        </p:spPr>
        <p:txBody>
          <a:bodyPr/>
          <a:lstStyle/>
          <a:p>
            <a:r>
              <a:rPr lang="zh-TW" altLang="en-US" dirty="0" smtClean="0"/>
              <a:t>執行 </a:t>
            </a:r>
            <a:r>
              <a:rPr lang="en-US" altLang="zh-TW" dirty="0"/>
              <a:t>(</a:t>
            </a:r>
            <a:r>
              <a:rPr lang="zh-TW" altLang="en-US" dirty="0"/>
              <a:t>兩者擇一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./compile_gpu_1.sh</a:t>
            </a:r>
          </a:p>
          <a:p>
            <a:pPr lvl="1"/>
            <a:r>
              <a:rPr lang="en-US" altLang="zh-TW" dirty="0" err="1"/>
              <a:t>s</a:t>
            </a:r>
            <a:r>
              <a:rPr lang="en-US" altLang="zh-TW" dirty="0" err="1" smtClean="0"/>
              <a:t>h</a:t>
            </a:r>
            <a:r>
              <a:rPr lang="en-US" altLang="zh-TW" dirty="0" smtClean="0"/>
              <a:t> compile_gpu_1.sh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3619619"/>
            <a:ext cx="7151118" cy="242174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680498" y="3461811"/>
            <a:ext cx="4496849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將所有</a:t>
            </a:r>
            <a:r>
              <a:rPr lang="en-US" altLang="zh-TW" dirty="0" smtClean="0">
                <a:solidFill>
                  <a:schemeClr val="tx1"/>
                </a:solidFill>
              </a:rPr>
              <a:t>object</a:t>
            </a:r>
            <a:r>
              <a:rPr lang="zh-TW" altLang="en-US" dirty="0" smtClean="0">
                <a:solidFill>
                  <a:schemeClr val="tx1"/>
                </a:solidFill>
              </a:rPr>
              <a:t>檔與外部</a:t>
            </a:r>
            <a:r>
              <a:rPr lang="en-US" altLang="zh-TW" dirty="0" smtClean="0">
                <a:solidFill>
                  <a:schemeClr val="tx1"/>
                </a:solidFill>
              </a:rPr>
              <a:t>library</a:t>
            </a:r>
            <a:r>
              <a:rPr lang="zh-TW" altLang="en-US" dirty="0" smtClean="0">
                <a:solidFill>
                  <a:schemeClr val="tx1"/>
                </a:solidFill>
              </a:rPr>
              <a:t>連結成執行檔</a:t>
            </a:r>
            <a:endParaRPr lang="en-US" altLang="zh-TW" i="1" dirty="0">
              <a:solidFill>
                <a:schemeClr val="tx1"/>
              </a:solidFill>
            </a:endParaRPr>
          </a:p>
          <a:p>
            <a:r>
              <a:rPr lang="en-US" altLang="zh-TW" i="1" dirty="0" smtClean="0">
                <a:solidFill>
                  <a:schemeClr val="tx1"/>
                </a:solidFill>
              </a:rPr>
              <a:t>g++ -o main fun1.o fun2.o `</a:t>
            </a:r>
            <a:r>
              <a:rPr lang="en-US" altLang="zh-TW" i="1" dirty="0" err="1" smtClean="0">
                <a:solidFill>
                  <a:schemeClr val="tx1"/>
                </a:solidFill>
              </a:rPr>
              <a:t>OcelotConfig</a:t>
            </a:r>
            <a:r>
              <a:rPr lang="en-US" altLang="zh-TW" i="1" dirty="0" smtClean="0">
                <a:solidFill>
                  <a:schemeClr val="tx1"/>
                </a:solidFill>
              </a:rPr>
              <a:t> –l`</a:t>
            </a:r>
          </a:p>
        </p:txBody>
      </p:sp>
      <p:sp>
        <p:nvSpPr>
          <p:cNvPr id="7" name="向下箭號 6"/>
          <p:cNvSpPr/>
          <p:nvPr/>
        </p:nvSpPr>
        <p:spPr>
          <a:xfrm rot="2449177">
            <a:off x="2904382" y="3842665"/>
            <a:ext cx="374469" cy="18917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09595" y="5552570"/>
            <a:ext cx="5103227" cy="22642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18245" y="6406488"/>
            <a:ext cx="1267309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執行程式</a:t>
            </a:r>
            <a:endParaRPr lang="en-US" altLang="zh-TW" i="1" dirty="0" smtClean="0">
              <a:solidFill>
                <a:schemeClr val="tx1"/>
              </a:solidFill>
            </a:endParaRPr>
          </a:p>
        </p:txBody>
      </p:sp>
      <p:sp>
        <p:nvSpPr>
          <p:cNvPr id="11" name="向上箭號 10"/>
          <p:cNvSpPr/>
          <p:nvPr/>
        </p:nvSpPr>
        <p:spPr>
          <a:xfrm>
            <a:off x="1090642" y="6058639"/>
            <a:ext cx="522514" cy="2810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4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附錄：如何存取虛擬機器中的檔案至你的電腦中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592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請將虛擬機器關機，並重新設定網路選項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1930400"/>
            <a:ext cx="6673745" cy="4996925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1088571" y="2264229"/>
            <a:ext cx="600892" cy="748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404632" y="4170644"/>
            <a:ext cx="1646340" cy="748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007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93" y="2959010"/>
            <a:ext cx="7286625" cy="40576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請先查詢虛擬機器的</a:t>
            </a:r>
            <a:r>
              <a:rPr lang="en-US" altLang="zh-TW" dirty="0" smtClean="0"/>
              <a:t>IP</a:t>
            </a:r>
            <a:r>
              <a:rPr lang="zh-TW" altLang="en-US" dirty="0" smtClean="0"/>
              <a:t>位址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terminal</a:t>
            </a:r>
            <a:r>
              <a:rPr lang="zh-TW" altLang="en-US" dirty="0" smtClean="0"/>
              <a:t>，輸入以下指令</a:t>
            </a:r>
            <a:endParaRPr lang="en-US" altLang="zh-TW" dirty="0" smtClean="0"/>
          </a:p>
          <a:p>
            <a:pPr lvl="1"/>
            <a:r>
              <a:rPr lang="en-US" altLang="zh-TW" dirty="0" err="1"/>
              <a:t>i</a:t>
            </a:r>
            <a:r>
              <a:rPr lang="en-US" altLang="zh-TW" dirty="0" err="1" smtClean="0"/>
              <a:t>fconfig</a:t>
            </a:r>
            <a:r>
              <a:rPr lang="en-US" altLang="zh-TW" dirty="0" smtClean="0"/>
              <a:t> -a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173855" y="3788858"/>
            <a:ext cx="1219200" cy="2438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899953" y="4153983"/>
            <a:ext cx="1689463" cy="9233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此為虛擬機器在內部網路中的</a:t>
            </a:r>
            <a:r>
              <a:rPr lang="en-US" altLang="zh-TW" dirty="0" smtClean="0">
                <a:solidFill>
                  <a:schemeClr val="tx1"/>
                </a:solidFill>
              </a:rPr>
              <a:t>IP</a:t>
            </a:r>
            <a:r>
              <a:rPr lang="zh-TW" altLang="en-US" dirty="0" smtClean="0">
                <a:solidFill>
                  <a:schemeClr val="tx1"/>
                </a:solidFill>
              </a:rPr>
              <a:t>位址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15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88" y="4539191"/>
            <a:ext cx="4977625" cy="336947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38" y="2236950"/>
            <a:ext cx="7562850" cy="1066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在自己電腦上打開</a:t>
            </a:r>
            <a:r>
              <a:rPr lang="en-US" altLang="zh-TW" dirty="0" err="1" smtClean="0"/>
              <a:t>Filezilla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3610300"/>
            <a:ext cx="6347714" cy="2431063"/>
          </a:xfrm>
        </p:spPr>
        <p:txBody>
          <a:bodyPr/>
          <a:lstStyle/>
          <a:p>
            <a:r>
              <a:rPr lang="zh-TW" altLang="en-US" dirty="0" smtClean="0"/>
              <a:t>由於此網路環境無法對外聯網，請同學存取完檔案後，關機進入設定頁面，將網路改回原來的設定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可參考</a:t>
            </a:r>
            <a:r>
              <a:rPr lang="en-US" altLang="zh-TW" dirty="0" smtClean="0"/>
              <a:t>step2)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4835" y="1752523"/>
            <a:ext cx="249936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輸入上頁查詢的</a:t>
            </a:r>
            <a:r>
              <a:rPr lang="en-US" altLang="zh-TW" dirty="0" smtClean="0">
                <a:solidFill>
                  <a:schemeClr val="tx1"/>
                </a:solidFill>
              </a:rPr>
              <a:t>IP</a:t>
            </a:r>
            <a:r>
              <a:rPr lang="zh-TW" altLang="en-US" dirty="0" smtClean="0">
                <a:solidFill>
                  <a:schemeClr val="tx1"/>
                </a:solidFill>
              </a:rPr>
              <a:t>位址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679809" y="1452120"/>
            <a:ext cx="1336434" cy="9233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輸入虛擬機器的帳號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ca_project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54493" y="1449914"/>
            <a:ext cx="1385499" cy="9233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輸入虛擬機器</a:t>
            </a:r>
            <a:r>
              <a:rPr lang="zh-TW" altLang="en-US" dirty="0" smtClean="0">
                <a:solidFill>
                  <a:schemeClr val="tx1"/>
                </a:solidFill>
              </a:rPr>
              <a:t>的密碼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(nctuca2018)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975360" y="2236950"/>
            <a:ext cx="714103" cy="715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>
            <a:off x="2990975" y="2513949"/>
            <a:ext cx="714103" cy="365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4637095" y="2513949"/>
            <a:ext cx="714103" cy="389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960285" y="5381135"/>
            <a:ext cx="3740464" cy="748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327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附錄：無法啟動虛擬機器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原因：</a:t>
            </a:r>
            <a:r>
              <a:rPr lang="en-US" altLang="zh-TW" dirty="0"/>
              <a:t>CPU</a:t>
            </a:r>
            <a:r>
              <a:rPr lang="zh-TW" altLang="en-US" dirty="0"/>
              <a:t>未開啟或未支援</a:t>
            </a:r>
            <a:r>
              <a:rPr lang="en-US" altLang="zh-TW" dirty="0"/>
              <a:t>VM</a:t>
            </a:r>
            <a:r>
              <a:rPr lang="zh-TW" altLang="en-US" dirty="0"/>
              <a:t>加速</a:t>
            </a:r>
            <a:r>
              <a:rPr lang="zh-TW" altLang="en-US" dirty="0" smtClean="0"/>
              <a:t>功能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19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Ocelot</a:t>
            </a:r>
            <a:r>
              <a:rPr lang="zh-TW" altLang="en-US" dirty="0"/>
              <a:t>介紹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026" name="Picture 2" descr="New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7" t="-2" r="23852"/>
          <a:stretch/>
        </p:blipFill>
        <p:spPr bwMode="auto">
          <a:xfrm>
            <a:off x="283614" y="1270000"/>
            <a:ext cx="5633610" cy="404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21430" y="1602766"/>
            <a:ext cx="3226776" cy="3377434"/>
          </a:xfrm>
          <a:solidFill>
            <a:schemeClr val="bg1"/>
          </a:solidFill>
        </p:spPr>
        <p:txBody>
          <a:bodyPr/>
          <a:lstStyle/>
          <a:p>
            <a:r>
              <a:rPr lang="en-US" altLang="zh-TW" sz="2400" dirty="0" smtClean="0"/>
              <a:t>GNU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Ocelot</a:t>
            </a:r>
          </a:p>
          <a:p>
            <a:pPr lvl="1"/>
            <a:r>
              <a:rPr lang="en-US" altLang="zh-TW" dirty="0">
                <a:hlinkClick r:id="rId3"/>
              </a:rPr>
              <a:t>http://gpuocelot.gatech.edu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zh-TW" altLang="en-US" dirty="0" smtClean="0"/>
              <a:t>能將</a:t>
            </a:r>
            <a:r>
              <a:rPr lang="en-US" altLang="zh-TW" dirty="0" smtClean="0"/>
              <a:t>NVIDIA PTX</a:t>
            </a:r>
            <a:r>
              <a:rPr lang="zh-TW" altLang="en-US" dirty="0" smtClean="0"/>
              <a:t>轉譯並能執行在不同類型的運</a:t>
            </a:r>
            <a:r>
              <a:rPr lang="zh-TW" altLang="en-US" dirty="0"/>
              <a:t>算</a:t>
            </a:r>
            <a:r>
              <a:rPr lang="zh-TW" altLang="en-US" dirty="0" smtClean="0"/>
              <a:t>裝置上</a:t>
            </a:r>
            <a:endParaRPr lang="en-US" altLang="zh-TW" dirty="0"/>
          </a:p>
          <a:p>
            <a:pPr lvl="1"/>
            <a:r>
              <a:rPr lang="en-US" altLang="zh-TW" dirty="0" smtClean="0"/>
              <a:t>AMD</a:t>
            </a:r>
            <a:r>
              <a:rPr lang="zh-TW" altLang="en-US" dirty="0" smtClean="0"/>
              <a:t> </a:t>
            </a:r>
            <a:r>
              <a:rPr lang="en-US" altLang="zh-TW" dirty="0" smtClean="0"/>
              <a:t>GPU</a:t>
            </a:r>
          </a:p>
          <a:p>
            <a:pPr lvl="1"/>
            <a:r>
              <a:rPr lang="en-US" altLang="zh-TW" dirty="0"/>
              <a:t>x</a:t>
            </a:r>
            <a:r>
              <a:rPr lang="en-US" altLang="zh-TW" dirty="0" smtClean="0"/>
              <a:t>86 CPU</a:t>
            </a:r>
          </a:p>
          <a:p>
            <a:r>
              <a:rPr lang="zh-TW" altLang="en-US" dirty="0" smtClean="0"/>
              <a:t>也可做為</a:t>
            </a:r>
            <a:r>
              <a:rPr lang="en-US" altLang="zh-TW" dirty="0" smtClean="0"/>
              <a:t>emulator</a:t>
            </a:r>
            <a:r>
              <a:rPr lang="zh-TW" altLang="en-US" dirty="0" smtClean="0"/>
              <a:t>，當作</a:t>
            </a:r>
            <a:r>
              <a:rPr lang="en-US" altLang="zh-TW" dirty="0" smtClean="0"/>
              <a:t>debug</a:t>
            </a:r>
            <a:r>
              <a:rPr lang="zh-TW" altLang="en-US" dirty="0" smtClean="0"/>
              <a:t>或</a:t>
            </a:r>
            <a:r>
              <a:rPr lang="en-US" altLang="zh-TW" dirty="0" smtClean="0"/>
              <a:t>tuning</a:t>
            </a:r>
            <a:r>
              <a:rPr lang="zh-TW" altLang="en-US" dirty="0" smtClean="0"/>
              <a:t>的</a:t>
            </a:r>
            <a:r>
              <a:rPr lang="zh-TW" altLang="en-US" dirty="0"/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2502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5391149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Q:</a:t>
            </a:r>
            <a:r>
              <a:rPr lang="zh-TW" altLang="en-US" dirty="0" smtClean="0"/>
              <a:t>無法啟動虛擬機器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原因：</a:t>
            </a:r>
            <a:r>
              <a:rPr lang="en-US" altLang="zh-TW" dirty="0" smtClean="0"/>
              <a:t>CPU</a:t>
            </a:r>
            <a:r>
              <a:rPr lang="zh-TW" altLang="en-US" dirty="0" smtClean="0"/>
              <a:t>未開啟或未支援</a:t>
            </a:r>
            <a:r>
              <a:rPr lang="en-US" altLang="zh-TW" dirty="0" smtClean="0"/>
              <a:t>VM</a:t>
            </a:r>
            <a:r>
              <a:rPr lang="zh-TW" altLang="en-US" dirty="0" smtClean="0"/>
              <a:t>加速功能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2160590"/>
            <a:ext cx="5391150" cy="40195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65670" y="3985699"/>
            <a:ext cx="188312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請點開詳細資料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30395" y="244475"/>
            <a:ext cx="2950230" cy="14773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解決方法</a:t>
            </a:r>
            <a:r>
              <a:rPr lang="en-US" altLang="zh-TW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TW" alt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zh-TW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請重開機進入主機板</a:t>
            </a:r>
            <a:r>
              <a:rPr lang="en-US" altLang="zh-TW" dirty="0" smtClean="0">
                <a:solidFill>
                  <a:schemeClr val="tx1"/>
                </a:solidFill>
              </a:rPr>
              <a:t>BIOS (</a:t>
            </a:r>
            <a:r>
              <a:rPr lang="zh-TW" altLang="en-US" dirty="0" smtClean="0">
                <a:solidFill>
                  <a:schemeClr val="tx1"/>
                </a:solidFill>
              </a:rPr>
              <a:t>各家不同請自己查詢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，開啟</a:t>
            </a:r>
            <a:r>
              <a:rPr lang="en-US" altLang="zh-TW" dirty="0" smtClean="0">
                <a:solidFill>
                  <a:schemeClr val="tx1"/>
                </a:solidFill>
              </a:rPr>
              <a:t>CPU</a:t>
            </a:r>
            <a:r>
              <a:rPr lang="zh-TW" altLang="en-US" dirty="0" smtClean="0">
                <a:solidFill>
                  <a:schemeClr val="tx1"/>
                </a:solidFill>
              </a:rPr>
              <a:t>的虛擬化技術功能。 </a:t>
            </a:r>
            <a:r>
              <a:rPr lang="en-US" altLang="zh-TW" dirty="0" smtClean="0">
                <a:solidFill>
                  <a:schemeClr val="tx1"/>
                </a:solidFill>
              </a:rPr>
              <a:t>[Intel </a:t>
            </a:r>
            <a:r>
              <a:rPr lang="en-US" altLang="zh-TW" dirty="0" err="1" smtClean="0">
                <a:solidFill>
                  <a:schemeClr val="tx1"/>
                </a:solidFill>
              </a:rPr>
              <a:t>vt</a:t>
            </a:r>
            <a:r>
              <a:rPr lang="en-US" altLang="zh-TW" dirty="0" smtClean="0">
                <a:solidFill>
                  <a:schemeClr val="tx1"/>
                </a:solidFill>
              </a:rPr>
              <a:t>-*] or [AMD-v]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130395" y="1930400"/>
            <a:ext cx="2950231" cy="48013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解決方法</a:t>
            </a:r>
            <a:r>
              <a:rPr lang="en-US" altLang="zh-TW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TW" alt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zh-TW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chemeClr val="tx1"/>
                </a:solidFill>
              </a:rPr>
              <a:t>請在左欄虛擬主機按右鍵</a:t>
            </a:r>
            <a:r>
              <a:rPr lang="en-US" altLang="zh-TW" dirty="0" smtClean="0">
                <a:solidFill>
                  <a:schemeClr val="tx1"/>
                </a:solidFill>
              </a:rPr>
              <a:t>【</a:t>
            </a:r>
            <a:r>
              <a:rPr lang="zh-TW" altLang="en-US" dirty="0" smtClean="0">
                <a:solidFill>
                  <a:schemeClr val="tx1"/>
                </a:solidFill>
              </a:rPr>
              <a:t>移除</a:t>
            </a:r>
            <a:r>
              <a:rPr lang="en-US" altLang="zh-TW" dirty="0" smtClean="0">
                <a:solidFill>
                  <a:schemeClr val="tx1"/>
                </a:solidFill>
              </a:rPr>
              <a:t>】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chemeClr val="tx1"/>
                </a:solidFill>
              </a:rPr>
              <a:t>移除時會有詢問視窗，請點</a:t>
            </a:r>
            <a:r>
              <a:rPr lang="en-US" altLang="zh-TW" dirty="0" smtClean="0">
                <a:solidFill>
                  <a:schemeClr val="tx1"/>
                </a:solidFill>
              </a:rPr>
              <a:t>【</a:t>
            </a:r>
            <a:r>
              <a:rPr lang="zh-TW" altLang="en-US" dirty="0" smtClean="0">
                <a:solidFill>
                  <a:schemeClr val="tx1"/>
                </a:solidFill>
              </a:rPr>
              <a:t>僅移除</a:t>
            </a:r>
            <a:r>
              <a:rPr lang="en-US" altLang="zh-TW" dirty="0" smtClean="0">
                <a:solidFill>
                  <a:schemeClr val="tx1"/>
                </a:solidFill>
              </a:rPr>
              <a:t>】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chemeClr val="tx1"/>
                </a:solidFill>
              </a:rPr>
              <a:t>重新</a:t>
            </a:r>
            <a:r>
              <a:rPr lang="en-US" altLang="zh-TW" dirty="0" smtClean="0">
                <a:solidFill>
                  <a:schemeClr val="tx1"/>
                </a:solidFill>
              </a:rPr>
              <a:t>【</a:t>
            </a:r>
            <a:r>
              <a:rPr lang="zh-TW" altLang="en-US" dirty="0" smtClean="0">
                <a:solidFill>
                  <a:schemeClr val="tx1"/>
                </a:solidFill>
              </a:rPr>
              <a:t>新增</a:t>
            </a:r>
            <a:r>
              <a:rPr lang="en-US" altLang="zh-TW" dirty="0" smtClean="0">
                <a:solidFill>
                  <a:schemeClr val="tx1"/>
                </a:solidFill>
              </a:rPr>
              <a:t>】</a:t>
            </a:r>
            <a:r>
              <a:rPr lang="zh-TW" altLang="en-US" dirty="0" smtClean="0">
                <a:solidFill>
                  <a:schemeClr val="tx1"/>
                </a:solidFill>
              </a:rPr>
              <a:t>虛擬機器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chemeClr val="tx1"/>
                </a:solidFill>
              </a:rPr>
              <a:t>名稱請打</a:t>
            </a:r>
            <a:r>
              <a:rPr lang="en-US" altLang="zh-TW" dirty="0" smtClean="0">
                <a:solidFill>
                  <a:schemeClr val="tx1"/>
                </a:solidFill>
              </a:rPr>
              <a:t>Ubuntu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solidFill>
                  <a:schemeClr val="tx1"/>
                </a:solidFill>
              </a:rPr>
              <a:t>【</a:t>
            </a:r>
            <a:r>
              <a:rPr lang="zh-TW" altLang="en-US" dirty="0" smtClean="0">
                <a:solidFill>
                  <a:schemeClr val="tx1"/>
                </a:solidFill>
              </a:rPr>
              <a:t>記憶體</a:t>
            </a:r>
            <a:r>
              <a:rPr lang="en-US" altLang="zh-TW" dirty="0" smtClean="0">
                <a:solidFill>
                  <a:schemeClr val="tx1"/>
                </a:solidFill>
              </a:rPr>
              <a:t>】</a:t>
            </a:r>
            <a:r>
              <a:rPr lang="zh-TW" altLang="en-US" dirty="0" smtClean="0">
                <a:solidFill>
                  <a:schemeClr val="tx1"/>
                </a:solidFill>
              </a:rPr>
              <a:t>用量請自填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solidFill>
                  <a:schemeClr val="tx1"/>
                </a:solidFill>
              </a:rPr>
              <a:t>【</a:t>
            </a:r>
            <a:r>
              <a:rPr lang="zh-TW" altLang="en-US" dirty="0" smtClean="0">
                <a:solidFill>
                  <a:schemeClr val="tx1"/>
                </a:solidFill>
              </a:rPr>
              <a:t>硬碟</a:t>
            </a:r>
            <a:r>
              <a:rPr lang="en-US" altLang="zh-TW" dirty="0" smtClean="0">
                <a:solidFill>
                  <a:schemeClr val="tx1"/>
                </a:solidFill>
              </a:rPr>
              <a:t>】</a:t>
            </a:r>
            <a:r>
              <a:rPr lang="zh-TW" altLang="en-US" dirty="0" smtClean="0">
                <a:solidFill>
                  <a:schemeClr val="tx1"/>
                </a:solidFill>
              </a:rPr>
              <a:t>請選</a:t>
            </a:r>
            <a:r>
              <a:rPr lang="en-US" altLang="zh-TW" dirty="0" smtClean="0">
                <a:solidFill>
                  <a:schemeClr val="tx1"/>
                </a:solidFill>
              </a:rPr>
              <a:t>【</a:t>
            </a:r>
            <a:r>
              <a:rPr lang="zh-TW" altLang="en-US" dirty="0" smtClean="0">
                <a:solidFill>
                  <a:schemeClr val="tx1"/>
                </a:solidFill>
              </a:rPr>
              <a:t>使用現有虛擬硬碟檔</a:t>
            </a:r>
            <a:r>
              <a:rPr lang="en-US" altLang="zh-TW" dirty="0" smtClean="0">
                <a:solidFill>
                  <a:schemeClr val="tx1"/>
                </a:solidFill>
              </a:rPr>
              <a:t>】[</a:t>
            </a:r>
            <a:r>
              <a:rPr lang="en-US" altLang="zh-TW" dirty="0" err="1" smtClean="0">
                <a:solidFill>
                  <a:schemeClr val="tx1"/>
                </a:solidFill>
              </a:rPr>
              <a:t>CUDA_Ubuntu</a:t>
            </a:r>
            <a:r>
              <a:rPr lang="en-US" altLang="zh-TW" dirty="0" smtClean="0">
                <a:solidFill>
                  <a:schemeClr val="tx1"/>
                </a:solidFill>
              </a:rPr>
              <a:t>…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r>
              <a:rPr lang="en-US" altLang="zh-TW" dirty="0" err="1" smtClean="0">
                <a:solidFill>
                  <a:schemeClr val="tx1"/>
                </a:solidFill>
              </a:rPr>
              <a:t>vmdk</a:t>
            </a:r>
            <a:r>
              <a:rPr lang="en-US" altLang="zh-TW" dirty="0" smtClean="0">
                <a:solidFill>
                  <a:schemeClr val="tx1"/>
                </a:solidFill>
              </a:rPr>
              <a:t> 8G</a:t>
            </a:r>
            <a:r>
              <a:rPr lang="zh-TW" altLang="en-US" dirty="0" smtClean="0">
                <a:solidFill>
                  <a:schemeClr val="tx1"/>
                </a:solidFill>
              </a:rPr>
              <a:t>容量</a:t>
            </a:r>
            <a:r>
              <a:rPr lang="en-US" altLang="zh-TW" dirty="0" smtClean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chemeClr val="tx1"/>
                </a:solidFill>
              </a:rPr>
              <a:t>完成新增後，再按照助教設定網路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chemeClr val="tx1"/>
                </a:solidFill>
              </a:rPr>
              <a:t>最後請至</a:t>
            </a:r>
            <a:r>
              <a:rPr lang="en-US" altLang="zh-TW" dirty="0" smtClean="0">
                <a:solidFill>
                  <a:schemeClr val="tx1"/>
                </a:solidFill>
              </a:rPr>
              <a:t>【</a:t>
            </a:r>
            <a:r>
              <a:rPr lang="zh-TW" altLang="en-US" dirty="0" smtClean="0">
                <a:solidFill>
                  <a:schemeClr val="tx1"/>
                </a:solidFill>
              </a:rPr>
              <a:t>設定值</a:t>
            </a:r>
            <a:r>
              <a:rPr lang="en-US" altLang="zh-TW" dirty="0" smtClean="0">
                <a:solidFill>
                  <a:schemeClr val="tx1"/>
                </a:solidFill>
              </a:rPr>
              <a:t>】-&gt;【</a:t>
            </a:r>
            <a:r>
              <a:rPr lang="zh-TW" altLang="en-US" dirty="0" smtClean="0">
                <a:solidFill>
                  <a:schemeClr val="tx1"/>
                </a:solidFill>
              </a:rPr>
              <a:t>系統</a:t>
            </a:r>
            <a:r>
              <a:rPr lang="en-US" altLang="zh-TW" dirty="0" smtClean="0">
                <a:solidFill>
                  <a:schemeClr val="tx1"/>
                </a:solidFill>
              </a:rPr>
              <a:t>】-&gt;【</a:t>
            </a:r>
            <a:r>
              <a:rPr lang="zh-TW" altLang="en-US" dirty="0" smtClean="0">
                <a:solidFill>
                  <a:schemeClr val="tx1"/>
                </a:solidFill>
              </a:rPr>
              <a:t>處理器</a:t>
            </a:r>
            <a:r>
              <a:rPr lang="en-US" altLang="zh-TW" dirty="0" smtClean="0">
                <a:solidFill>
                  <a:schemeClr val="tx1"/>
                </a:solidFill>
              </a:rPr>
              <a:t>】</a:t>
            </a:r>
            <a:r>
              <a:rPr lang="zh-TW" altLang="en-US" dirty="0" smtClean="0">
                <a:solidFill>
                  <a:schemeClr val="tx1"/>
                </a:solidFill>
              </a:rPr>
              <a:t>將</a:t>
            </a:r>
            <a:r>
              <a:rPr lang="en-US" altLang="zh-TW" dirty="0" smtClean="0">
                <a:solidFill>
                  <a:schemeClr val="tx1"/>
                </a:solidFill>
              </a:rPr>
              <a:t>【</a:t>
            </a:r>
            <a:r>
              <a:rPr lang="zh-TW" altLang="en-US" dirty="0" smtClean="0">
                <a:solidFill>
                  <a:schemeClr val="tx1"/>
                </a:solidFill>
              </a:rPr>
              <a:t>啟用</a:t>
            </a:r>
            <a:r>
              <a:rPr lang="en-US" altLang="zh-TW" dirty="0" smtClean="0">
                <a:solidFill>
                  <a:schemeClr val="tx1"/>
                </a:solidFill>
              </a:rPr>
              <a:t>PAE/NX】</a:t>
            </a:r>
            <a:r>
              <a:rPr lang="zh-TW" altLang="en-US" dirty="0" smtClean="0">
                <a:solidFill>
                  <a:schemeClr val="tx1"/>
                </a:solidFill>
              </a:rPr>
              <a:t>勾起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519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附錄：其他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178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VirualBox</a:t>
            </a:r>
            <a:r>
              <a:rPr lang="en-US" altLang="zh-TW" dirty="0" smtClean="0"/>
              <a:t> Guest Additions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2160590"/>
            <a:ext cx="7402287" cy="3880773"/>
          </a:xfrm>
        </p:spPr>
        <p:txBody>
          <a:bodyPr/>
          <a:lstStyle/>
          <a:p>
            <a:r>
              <a:rPr lang="zh-TW" altLang="en-US" sz="2400" dirty="0" smtClean="0"/>
              <a:t>讓虛擬機器能調整螢幕大小</a:t>
            </a:r>
            <a:endParaRPr lang="en-US" altLang="zh-TW" sz="2400" dirty="0" smtClean="0"/>
          </a:p>
          <a:p>
            <a:r>
              <a:rPr lang="zh-TW" altLang="en-US" sz="2400" dirty="0" smtClean="0"/>
              <a:t>支援滑鼠滾</a:t>
            </a:r>
            <a:r>
              <a:rPr lang="zh-TW" altLang="en-US" sz="2400" dirty="0"/>
              <a:t>輪</a:t>
            </a:r>
            <a:endParaRPr lang="en-US" altLang="zh-TW" sz="2400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VirtualBox</a:t>
            </a:r>
            <a:r>
              <a:rPr lang="en-US" altLang="zh-TW" dirty="0" smtClean="0"/>
              <a:t> Guest Additions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密碼請輸入</a:t>
            </a:r>
            <a:r>
              <a:rPr lang="en-US" altLang="zh-TW" dirty="0" smtClean="0"/>
              <a:t>nctuca2018)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virtualbox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-guest-additions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virtualbox-guest-x11</a:t>
            </a:r>
          </a:p>
          <a:p>
            <a:r>
              <a:rPr lang="zh-TW" altLang="en-US" dirty="0" smtClean="0"/>
              <a:t>重開機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13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虛擬機器安裝</a:t>
            </a:r>
            <a:r>
              <a:rPr lang="en-US" altLang="zh-TW" dirty="0"/>
              <a:t>&amp;</a:t>
            </a:r>
            <a:r>
              <a:rPr lang="zh-TW" altLang="en-US" dirty="0"/>
              <a:t>操作</a:t>
            </a:r>
            <a:r>
              <a:rPr lang="en-US" altLang="zh-TW" dirty="0"/>
              <a:t>: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Step 1 </a:t>
            </a:r>
            <a:r>
              <a:rPr lang="zh-TW" altLang="en-US" dirty="0" smtClean="0"/>
              <a:t>前置作業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下載</a:t>
            </a:r>
            <a:r>
              <a:rPr lang="en-US" altLang="zh-TW" dirty="0" smtClean="0"/>
              <a:t>Linux </a:t>
            </a:r>
            <a:r>
              <a:rPr lang="zh-TW" altLang="en-US" dirty="0" smtClean="0"/>
              <a:t>虛擬機器檔 </a:t>
            </a:r>
            <a:r>
              <a:rPr lang="en-US" altLang="zh-TW" dirty="0" smtClean="0"/>
              <a:t>(</a:t>
            </a:r>
            <a:r>
              <a:rPr lang="zh-TW" altLang="en-US" dirty="0" smtClean="0"/>
              <a:t>助教已安裝與設定</a:t>
            </a:r>
            <a:r>
              <a:rPr lang="en-US" altLang="zh-TW" dirty="0" smtClean="0"/>
              <a:t>Ocelot)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://goo.gl/ru7c3D</a:t>
            </a:r>
            <a:endParaRPr lang="en-US" altLang="zh-TW" dirty="0" smtClean="0"/>
          </a:p>
          <a:p>
            <a:r>
              <a:rPr lang="zh-TW" altLang="en-US" dirty="0" smtClean="0"/>
              <a:t>請於電腦中安裝</a:t>
            </a:r>
            <a:r>
              <a:rPr lang="en-US" altLang="zh-TW" dirty="0" smtClean="0"/>
              <a:t>Oracle </a:t>
            </a:r>
            <a:r>
              <a:rPr lang="en-US" altLang="zh-TW" dirty="0" err="1" smtClean="0"/>
              <a:t>VirtualBox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下載頁面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www.virtualbox.org/wiki/Downloads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Windows</a:t>
            </a:r>
            <a:r>
              <a:rPr lang="zh-TW" altLang="en-US" dirty="0" smtClean="0"/>
              <a:t>安裝檔連結</a:t>
            </a:r>
            <a:r>
              <a:rPr lang="en-US" altLang="zh-TW" dirty="0">
                <a:hlinkClick r:id="rId4"/>
              </a:rPr>
              <a:t>https://download.virtualbox.org/virtualbox/5.2.8/VirtualBox-5.2.8-121009-Win.exe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2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虛擬機</a:t>
            </a:r>
            <a:r>
              <a:rPr lang="zh-TW" altLang="en-US" dirty="0"/>
              <a:t>器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操作</a:t>
            </a:r>
            <a:r>
              <a:rPr lang="en-US" altLang="zh-TW" dirty="0" smtClean="0"/>
              <a:t>: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Step </a:t>
            </a:r>
            <a:r>
              <a:rPr lang="en-US" altLang="zh-TW" dirty="0" smtClean="0"/>
              <a:t>2 </a:t>
            </a:r>
            <a:r>
              <a:rPr lang="zh-TW" altLang="en-US" dirty="0" smtClean="0"/>
              <a:t>設定虛擬機器 </a:t>
            </a:r>
            <a:r>
              <a:rPr lang="en-US" altLang="zh-TW" dirty="0" smtClean="0"/>
              <a:t>(</a:t>
            </a:r>
            <a:r>
              <a:rPr lang="zh-TW" altLang="en-US" dirty="0" smtClean="0"/>
              <a:t>匯入</a:t>
            </a:r>
            <a:r>
              <a:rPr lang="en-US" altLang="zh-TW" dirty="0" smtClean="0"/>
              <a:t>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1" y="1930400"/>
            <a:ext cx="6347714" cy="474861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39066" y="4329139"/>
            <a:ext cx="4193597" cy="1384995"/>
          </a:xfrm>
          <a:prstGeom prst="rect">
            <a:avLst/>
          </a:prstGeom>
          <a:solidFill>
            <a:srgbClr val="D2A91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tx1"/>
                </a:solidFill>
              </a:rPr>
              <a:t>1.</a:t>
            </a:r>
            <a:r>
              <a:rPr lang="zh-TW" altLang="en-US" sz="2800" dirty="0" smtClean="0">
                <a:solidFill>
                  <a:schemeClr val="tx1"/>
                </a:solidFill>
              </a:rPr>
              <a:t>請匯入助教提供的</a:t>
            </a:r>
            <a:r>
              <a:rPr lang="en-US" altLang="zh-TW" sz="2800" dirty="0" smtClean="0">
                <a:solidFill>
                  <a:schemeClr val="tx1"/>
                </a:solidFill>
              </a:rPr>
              <a:t>Linux</a:t>
            </a:r>
            <a:r>
              <a:rPr lang="zh-TW" altLang="en-US" sz="2800" dirty="0" smtClean="0">
                <a:solidFill>
                  <a:schemeClr val="tx1"/>
                </a:solidFill>
              </a:rPr>
              <a:t>虛擬機器檔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r>
              <a:rPr lang="en-US" altLang="zh-TW" sz="2800" dirty="0">
                <a:solidFill>
                  <a:schemeClr val="tx1"/>
                </a:solidFill>
              </a:rPr>
              <a:t>(</a:t>
            </a:r>
            <a:r>
              <a:rPr lang="en-US" altLang="zh-TW" sz="2800" dirty="0" smtClean="0">
                <a:solidFill>
                  <a:schemeClr val="tx1"/>
                </a:solidFill>
              </a:rPr>
              <a:t>CUDA_2018.ova</a:t>
            </a:r>
            <a:r>
              <a:rPr lang="en-US" altLang="zh-TW" sz="2800" dirty="0">
                <a:solidFill>
                  <a:schemeClr val="tx1"/>
                </a:solidFill>
              </a:rPr>
              <a:t>)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向左箭號 6"/>
          <p:cNvSpPr/>
          <p:nvPr/>
        </p:nvSpPr>
        <p:spPr>
          <a:xfrm rot="5400000">
            <a:off x="888734" y="3321804"/>
            <a:ext cx="1348909" cy="4615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000" y="1956382"/>
            <a:ext cx="3886200" cy="43434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644564" y="3140419"/>
            <a:ext cx="4499436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tx1"/>
                </a:solidFill>
              </a:rPr>
              <a:t>2.</a:t>
            </a:r>
            <a:r>
              <a:rPr lang="zh-TW" altLang="en-US" sz="2800" dirty="0" smtClean="0">
                <a:solidFill>
                  <a:schemeClr val="tx1"/>
                </a:solidFill>
              </a:rPr>
              <a:t> 可更改磁碟映像檔的路徑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7279531" y="3724536"/>
            <a:ext cx="505097" cy="1209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5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2" y="2105620"/>
            <a:ext cx="7327949" cy="46940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虛擬機器安裝</a:t>
            </a:r>
            <a:r>
              <a:rPr lang="en-US" altLang="zh-TW" dirty="0"/>
              <a:t>&amp;</a:t>
            </a:r>
            <a:r>
              <a:rPr lang="zh-TW" altLang="en-US" dirty="0"/>
              <a:t>操作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Step 2 </a:t>
            </a:r>
            <a:r>
              <a:rPr lang="zh-TW" altLang="en-US" dirty="0"/>
              <a:t>設定虛擬機器 </a:t>
            </a:r>
            <a:r>
              <a:rPr lang="en-US" altLang="zh-TW" dirty="0"/>
              <a:t>(</a:t>
            </a:r>
            <a:r>
              <a:rPr lang="zh-TW" altLang="en-US" dirty="0" smtClean="0"/>
              <a:t>匯入</a:t>
            </a:r>
            <a:r>
              <a:rPr lang="en-US" altLang="zh-TW" dirty="0" smtClean="0"/>
              <a:t>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09598" y="4249844"/>
            <a:ext cx="1637211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tx1"/>
                </a:solidFill>
              </a:rPr>
              <a:t>匯入成功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向左箭號 8"/>
          <p:cNvSpPr/>
          <p:nvPr/>
        </p:nvSpPr>
        <p:spPr>
          <a:xfrm rot="5400000">
            <a:off x="1140823" y="3610409"/>
            <a:ext cx="583475" cy="5399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25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" y="1857951"/>
            <a:ext cx="8029575" cy="51244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虛擬機器安裝</a:t>
            </a:r>
            <a:r>
              <a:rPr lang="en-US" altLang="zh-TW" dirty="0"/>
              <a:t>&amp;</a:t>
            </a:r>
            <a:r>
              <a:rPr lang="zh-TW" altLang="en-US" dirty="0"/>
              <a:t>操作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Step 2 </a:t>
            </a:r>
            <a:r>
              <a:rPr lang="zh-TW" altLang="en-US" dirty="0"/>
              <a:t>設定虛擬機器 </a:t>
            </a:r>
            <a:r>
              <a:rPr lang="en-US" altLang="zh-TW" dirty="0" smtClean="0"/>
              <a:t>(</a:t>
            </a:r>
            <a:r>
              <a:rPr lang="zh-TW" altLang="en-US" dirty="0" smtClean="0"/>
              <a:t>網路</a:t>
            </a:r>
            <a:r>
              <a:rPr lang="en-US" altLang="zh-TW" dirty="0" smtClean="0"/>
              <a:t>1/2)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65760" y="4438650"/>
            <a:ext cx="2351314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 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向上箭號 16"/>
          <p:cNvSpPr/>
          <p:nvPr/>
        </p:nvSpPr>
        <p:spPr>
          <a:xfrm>
            <a:off x="609598" y="2692537"/>
            <a:ext cx="592183" cy="16310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3050846" y="2430992"/>
            <a:ext cx="866084" cy="10635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4164937" y="4042805"/>
            <a:ext cx="1344513" cy="75474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027" y="1999189"/>
            <a:ext cx="4953000" cy="338137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988171" y="1928297"/>
            <a:ext cx="397110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2.</a:t>
            </a:r>
            <a:r>
              <a:rPr lang="zh-TW" altLang="en-US" dirty="0" smtClean="0">
                <a:solidFill>
                  <a:schemeClr val="tx1"/>
                </a:solidFill>
              </a:rPr>
              <a:t> 切到</a:t>
            </a:r>
            <a:r>
              <a:rPr lang="en-US" altLang="zh-TW" dirty="0" smtClean="0">
                <a:solidFill>
                  <a:schemeClr val="tx1"/>
                </a:solidFill>
              </a:rPr>
              <a:t>【</a:t>
            </a:r>
            <a:r>
              <a:rPr lang="zh-TW" altLang="en-US" dirty="0" smtClean="0">
                <a:solidFill>
                  <a:schemeClr val="tx1"/>
                </a:solidFill>
              </a:rPr>
              <a:t>網路</a:t>
            </a:r>
            <a:r>
              <a:rPr lang="en-US" altLang="zh-TW" dirty="0" smtClean="0">
                <a:solidFill>
                  <a:schemeClr val="tx1"/>
                </a:solidFill>
              </a:rPr>
              <a:t>】-&gt;【NAT</a:t>
            </a:r>
            <a:r>
              <a:rPr lang="zh-TW" altLang="en-US" dirty="0" smtClean="0">
                <a:solidFill>
                  <a:schemeClr val="tx1"/>
                </a:solidFill>
              </a:rPr>
              <a:t>網路</a:t>
            </a:r>
            <a:r>
              <a:rPr lang="en-US" altLang="zh-TW" dirty="0" smtClean="0">
                <a:solidFill>
                  <a:schemeClr val="tx1"/>
                </a:solidFill>
              </a:rPr>
              <a:t>】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118312" y="2837469"/>
            <a:ext cx="9006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r>
              <a:rPr lang="zh-TW" altLang="en-US" dirty="0" smtClean="0">
                <a:solidFill>
                  <a:schemeClr val="tx1"/>
                </a:solidFill>
              </a:rPr>
              <a:t> 新增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7089110" y="2864969"/>
            <a:ext cx="33059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04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30" y="2091620"/>
            <a:ext cx="7327949" cy="46940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虛擬機器安裝</a:t>
            </a:r>
            <a:r>
              <a:rPr lang="en-US" altLang="zh-TW" dirty="0"/>
              <a:t>&amp;</a:t>
            </a:r>
            <a:r>
              <a:rPr lang="zh-TW" altLang="en-US" dirty="0"/>
              <a:t>操作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Step 2 </a:t>
            </a:r>
            <a:r>
              <a:rPr lang="zh-TW" altLang="en-US" dirty="0"/>
              <a:t>設定虛擬機器 </a:t>
            </a:r>
            <a:r>
              <a:rPr lang="en-US" altLang="zh-TW" dirty="0"/>
              <a:t>(</a:t>
            </a:r>
            <a:r>
              <a:rPr lang="zh-TW" altLang="en-US" dirty="0" smtClean="0"/>
              <a:t>網路</a:t>
            </a:r>
            <a:r>
              <a:rPr lang="en-US" altLang="zh-TW" dirty="0" smtClean="0"/>
              <a:t>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87977" y="2160590"/>
            <a:ext cx="1332412" cy="1218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889759" y="1992471"/>
            <a:ext cx="1628504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 開啟虛擬機器設定頁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38" y="2819656"/>
            <a:ext cx="6191250" cy="41910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188306" y="4730490"/>
            <a:ext cx="1472429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2.</a:t>
            </a:r>
            <a:r>
              <a:rPr lang="zh-TW" altLang="en-US" dirty="0" smtClean="0">
                <a:solidFill>
                  <a:schemeClr val="tx1"/>
                </a:solidFill>
              </a:rPr>
              <a:t> 選擇網路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684868" y="3853229"/>
            <a:ext cx="2350460" cy="9233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r>
              <a:rPr lang="zh-TW" altLang="en-US" dirty="0" smtClean="0">
                <a:solidFill>
                  <a:schemeClr val="tx1"/>
                </a:solidFill>
              </a:rPr>
              <a:t> 請改選 </a:t>
            </a:r>
            <a:r>
              <a:rPr lang="en-US" altLang="zh-TW" dirty="0" smtClean="0">
                <a:solidFill>
                  <a:schemeClr val="tx1"/>
                </a:solidFill>
              </a:rPr>
              <a:t>[NAT</a:t>
            </a:r>
            <a:r>
              <a:rPr lang="zh-TW" altLang="en-US" dirty="0" smtClean="0">
                <a:solidFill>
                  <a:schemeClr val="tx1"/>
                </a:solidFill>
              </a:rPr>
              <a:t>網路</a:t>
            </a:r>
            <a:r>
              <a:rPr lang="en-US" altLang="zh-TW" dirty="0" smtClean="0">
                <a:solidFill>
                  <a:schemeClr val="tx1"/>
                </a:solidFill>
              </a:rPr>
              <a:t>]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下面網路名稱請選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[</a:t>
            </a:r>
            <a:r>
              <a:rPr lang="en-US" altLang="zh-TW" dirty="0" err="1" smtClean="0">
                <a:solidFill>
                  <a:schemeClr val="tx1"/>
                </a:solidFill>
              </a:rPr>
              <a:t>NatNetwork</a:t>
            </a:r>
            <a:r>
              <a:rPr lang="en-US" altLang="zh-TW" dirty="0" smtClean="0">
                <a:solidFill>
                  <a:schemeClr val="tx1"/>
                </a:solidFill>
              </a:rPr>
              <a:t>]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2704011" y="4730490"/>
            <a:ext cx="36435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62" y="2160588"/>
            <a:ext cx="6191250" cy="41814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虛擬機器安裝</a:t>
            </a:r>
            <a:r>
              <a:rPr lang="en-US" altLang="zh-TW" dirty="0"/>
              <a:t>&amp;</a:t>
            </a:r>
            <a:r>
              <a:rPr lang="zh-TW" altLang="en-US" dirty="0"/>
              <a:t>操作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Step 2 </a:t>
            </a:r>
            <a:r>
              <a:rPr lang="zh-TW" altLang="en-US" dirty="0"/>
              <a:t>設定虛擬機器 </a:t>
            </a:r>
            <a:r>
              <a:rPr lang="en-US" altLang="zh-TW" dirty="0" smtClean="0"/>
              <a:t>(</a:t>
            </a:r>
            <a:r>
              <a:rPr lang="zh-TW" altLang="en-US" smtClean="0"/>
              <a:t>其他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594206" y="3686122"/>
            <a:ext cx="146304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記憶體容量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20415" y="2249811"/>
            <a:ext cx="132847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CPU</a:t>
            </a:r>
            <a:r>
              <a:rPr lang="zh-TW" altLang="en-US" dirty="0" smtClean="0">
                <a:solidFill>
                  <a:schemeClr val="tx1"/>
                </a:solidFill>
              </a:rPr>
              <a:t>核心數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>
            <a:off x="2838994" y="2708366"/>
            <a:ext cx="317863" cy="174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上箭號 8"/>
          <p:cNvSpPr/>
          <p:nvPr/>
        </p:nvSpPr>
        <p:spPr>
          <a:xfrm>
            <a:off x="6179383" y="3455934"/>
            <a:ext cx="292686" cy="1707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6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930400"/>
            <a:ext cx="8048625" cy="51435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虛擬機器安裝</a:t>
            </a:r>
            <a:r>
              <a:rPr lang="en-US" altLang="zh-TW" dirty="0"/>
              <a:t>&amp;</a:t>
            </a:r>
            <a:r>
              <a:rPr lang="zh-TW" altLang="en-US" dirty="0"/>
              <a:t>操作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Step </a:t>
            </a:r>
            <a:r>
              <a:rPr lang="en-US" altLang="zh-TW" dirty="0" smtClean="0"/>
              <a:t>3 </a:t>
            </a:r>
            <a:r>
              <a:rPr lang="zh-TW" altLang="en-US" dirty="0" smtClean="0"/>
              <a:t>開機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511729" y="2475680"/>
            <a:ext cx="1663337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請點標準啟動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向左箭號 6"/>
          <p:cNvSpPr/>
          <p:nvPr/>
        </p:nvSpPr>
        <p:spPr>
          <a:xfrm>
            <a:off x="2825925" y="2538426"/>
            <a:ext cx="496389" cy="2438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82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自訂 1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8603</TotalTime>
  <Words>694</Words>
  <Application>Microsoft Office PowerPoint</Application>
  <PresentationFormat>如螢幕大小 (4:3)</PresentationFormat>
  <Paragraphs>131</Paragraphs>
  <Slides>22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Courier New</vt:lpstr>
      <vt:lpstr>Times New Roman</vt:lpstr>
      <vt:lpstr>Wingdings</vt:lpstr>
      <vt:lpstr>Wingdings 3</vt:lpstr>
      <vt:lpstr>多面向</vt:lpstr>
      <vt:lpstr>Computer Architecture: Lab0: Ocelot for CUDA Programming &amp; Setup Virtual Machine in PC</vt:lpstr>
      <vt:lpstr>Ocelot介紹</vt:lpstr>
      <vt:lpstr>虛擬機器安裝&amp;操作: Step 1 前置作業</vt:lpstr>
      <vt:lpstr>虛擬機器安裝&amp;操作: Step 2 設定虛擬機器 (匯入1/2)</vt:lpstr>
      <vt:lpstr>虛擬機器安裝&amp;操作: Step 2 設定虛擬機器 (匯入2/2)</vt:lpstr>
      <vt:lpstr>虛擬機器安裝&amp;操作: Step 2 設定虛擬機器 (網路1/2)</vt:lpstr>
      <vt:lpstr>虛擬機器安裝&amp;操作: Step 2 設定虛擬機器 (網路2/2)</vt:lpstr>
      <vt:lpstr>虛擬機器安裝&amp;操作: Step 2 設定虛擬機器 (其他)</vt:lpstr>
      <vt:lpstr>虛擬機器安裝&amp;操作: Step 3 開機</vt:lpstr>
      <vt:lpstr>虛擬機器安裝&amp;操作: Ubuntu 登入</vt:lpstr>
      <vt:lpstr>虛擬機器安裝&amp;操作: 桌面環境操作</vt:lpstr>
      <vt:lpstr>Ocelot/CUDA Programming 環境操作: 以example1為例 (試執行程式碼)</vt:lpstr>
      <vt:lpstr>Ocelot/CUDA Programming 環境操作: 以example1為例 (編譯&amp;執行)(1/2)</vt:lpstr>
      <vt:lpstr>Ocelot/CUDA Programming 環境操作: 以example1為例 (編譯&amp;執行)(2/2)</vt:lpstr>
      <vt:lpstr>附錄：如何存取虛擬機器中的檔案至你的電腦中</vt:lpstr>
      <vt:lpstr>請將虛擬機器關機，並重新設定網路選項</vt:lpstr>
      <vt:lpstr>請先查詢虛擬機器的IP位址</vt:lpstr>
      <vt:lpstr>在自己電腦上打開Filezilla</vt:lpstr>
      <vt:lpstr>附錄：無法啟動虛擬機器</vt:lpstr>
      <vt:lpstr>Q:無法啟動虛擬機器 (原因：CPU未開啟或未支援VM加速功能)</vt:lpstr>
      <vt:lpstr>附錄：其他</vt:lpstr>
      <vt:lpstr>VirualBox Guest Additions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chenyen</dc:creator>
  <cp:lastModifiedBy>Chih-Wei Liu</cp:lastModifiedBy>
  <cp:revision>891</cp:revision>
  <dcterms:created xsi:type="dcterms:W3CDTF">2014-05-29T14:08:15Z</dcterms:created>
  <dcterms:modified xsi:type="dcterms:W3CDTF">2020-05-13T08:59:30Z</dcterms:modified>
</cp:coreProperties>
</file>