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31"/>
  </p:notesMasterIdLst>
  <p:sldIdLst>
    <p:sldId id="256" r:id="rId2"/>
    <p:sldId id="268" r:id="rId3"/>
    <p:sldId id="270" r:id="rId4"/>
    <p:sldId id="271" r:id="rId5"/>
    <p:sldId id="259" r:id="rId6"/>
    <p:sldId id="260" r:id="rId7"/>
    <p:sldId id="258" r:id="rId8"/>
    <p:sldId id="261" r:id="rId9"/>
    <p:sldId id="263" r:id="rId10"/>
    <p:sldId id="264" r:id="rId11"/>
    <p:sldId id="266" r:id="rId12"/>
    <p:sldId id="267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1" r:id="rId21"/>
    <p:sldId id="282" r:id="rId22"/>
    <p:sldId id="283" r:id="rId23"/>
    <p:sldId id="316" r:id="rId24"/>
    <p:sldId id="317" r:id="rId25"/>
    <p:sldId id="311" r:id="rId26"/>
    <p:sldId id="313" r:id="rId27"/>
    <p:sldId id="309" r:id="rId28"/>
    <p:sldId id="312" r:id="rId29"/>
    <p:sldId id="314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eh_2001 QQ" initials="cQ" lastIdx="0" clrIdx="0">
    <p:extLst>
      <p:ext uri="{19B8F6BF-5375-455C-9EA6-DF929625EA0E}">
        <p15:presenceInfo xmlns:p15="http://schemas.microsoft.com/office/powerpoint/2012/main" userId="39dc26d5891d17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215" autoAdjust="0"/>
  </p:normalViewPr>
  <p:slideViewPr>
    <p:cSldViewPr snapToGrid="0">
      <p:cViewPr varScale="1">
        <p:scale>
          <a:sx n="50" d="100"/>
          <a:sy n="50" d="100"/>
        </p:scale>
        <p:origin x="238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3CCB0-5AE7-46CF-BA0E-B14E9A3B987A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0194C-D702-49D1-8982-78C1CE1F90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874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0194C-D702-49D1-8982-78C1CE1F901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978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0194C-D702-49D1-8982-78C1CE1F901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304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0194C-D702-49D1-8982-78C1CE1F901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153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0194C-D702-49D1-8982-78C1CE1F901A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66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0194C-D702-49D1-8982-78C1CE1F901A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051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0194C-D702-49D1-8982-78C1CE1F901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184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0194C-D702-49D1-8982-78C1CE1F901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078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0194C-D702-49D1-8982-78C1CE1F901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010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0194C-D702-49D1-8982-78C1CE1F901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662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0194C-D702-49D1-8982-78C1CE1F901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476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0194C-D702-49D1-8982-78C1CE1F901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084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0194C-D702-49D1-8982-78C1CE1F901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81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0194C-D702-49D1-8982-78C1CE1F901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176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1C49-94EE-482B-ADA4-245EC8E76ADC}" type="datetime1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50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BCD3-0308-4DF1-BC7F-3795E51CDC99}" type="datetime1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29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2678-5877-426B-A86D-CA8A54D73F89}" type="datetime1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5136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F43C-DED4-4906-B5A0-E6845FF91CF4}" type="datetime1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769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76DA-F3C5-435C-9AD2-58948316C45E}" type="datetime1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6915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6535-4175-4AF4-9384-5F6C5F504CFD}" type="datetime1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569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E932-58FB-4D24-9E3A-6E1C8A3CA005}" type="datetime1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107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DEEF-39AD-4E55-A1EC-F4D9E41B49AE}" type="datetime1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44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C78B-84C9-4A3B-8D83-57492BAE61AD}" type="datetime1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43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B15E-65FE-4964-BB48-4B84F5C21344}" type="datetime1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28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F556-ABB1-4232-AA8C-4B969F948ADE}" type="datetime1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806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95F7-93D1-4AEA-BB1A-4904C89D10CF}" type="datetime1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36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74ED-6C0D-4354-827F-90F3D8685389}" type="datetime1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91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EB3C-89AA-4F7C-94BD-AE3D6373DFBC}" type="datetime1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38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5034-5FC7-4247-96A9-E3908F923F9D}" type="datetime1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86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1680-BA2A-4011-8DFD-13DF68C6560A}" type="datetime1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03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68D44-E42A-40E2-8CD0-301B687EF843}" type="datetime1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2179B8-3DAD-4F3B-8911-27C4C54DF6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28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yL2rj_Se3M" TargetMode="External"/><Relationship Id="rId2" Type="http://schemas.openxmlformats.org/officeDocument/2006/relationships/hyperlink" Target="http://docs.nvidia.com/cud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Basic CUDA  Programming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Computer Architecture 2020 (Prof. </a:t>
            </a:r>
            <a:r>
              <a:rPr lang="en-US" altLang="zh-TW" dirty="0" err="1"/>
              <a:t>Chih</a:t>
            </a:r>
            <a:r>
              <a:rPr lang="en-US" altLang="zh-TW" dirty="0"/>
              <a:t>-Wei Liu) </a:t>
            </a:r>
          </a:p>
          <a:p>
            <a:r>
              <a:rPr lang="en-US" altLang="zh-TW" dirty="0"/>
              <a:t>CUDA Tutorial</a:t>
            </a:r>
          </a:p>
        </p:txBody>
      </p:sp>
    </p:spTree>
    <p:extLst>
      <p:ext uri="{BB962C8B-B14F-4D97-AF65-F5344CB8AC3E}">
        <p14:creationId xmlns:p14="http://schemas.microsoft.com/office/powerpoint/2010/main" val="3590306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/>
              <a:t>CUDA Programming Model (5/7)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828800"/>
            <a:ext cx="6347714" cy="4212563"/>
          </a:xfrm>
        </p:spPr>
        <p:txBody>
          <a:bodyPr>
            <a:normAutofit/>
          </a:bodyPr>
          <a:lstStyle/>
          <a:p>
            <a:pPr marL="0" indent="0" fontAlgn="auto">
              <a:buNone/>
              <a:defRPr/>
            </a:pPr>
            <a:r>
              <a:rPr lang="en-US" altLang="zh-TW" sz="2000" b="1" dirty="0"/>
              <a:t>Thread Batching</a:t>
            </a:r>
            <a:r>
              <a:rPr lang="zh-TW" altLang="en-US" sz="2000" dirty="0"/>
              <a:t>：</a:t>
            </a:r>
            <a:endParaRPr lang="en-US" altLang="zh-TW" sz="2000" dirty="0"/>
          </a:p>
          <a:p>
            <a:pPr marL="182880" indent="-182880" fontAlgn="auto">
              <a:defRPr/>
            </a:pPr>
            <a:r>
              <a:rPr lang="en-US" altLang="zh-TW" sz="2000" dirty="0"/>
              <a:t>Kernel launches a </a:t>
            </a:r>
            <a:r>
              <a:rPr lang="en-US" altLang="zh-TW" sz="2000" b="1" dirty="0">
                <a:solidFill>
                  <a:srgbClr val="00B050"/>
                </a:solidFill>
              </a:rPr>
              <a:t>grid</a:t>
            </a:r>
            <a:r>
              <a:rPr lang="en-US" altLang="zh-TW" sz="2000" dirty="0"/>
              <a:t> of </a:t>
            </a:r>
            <a:r>
              <a:rPr lang="en-US" altLang="zh-TW" sz="2000" b="1" dirty="0">
                <a:solidFill>
                  <a:srgbClr val="0070C0"/>
                </a:solidFill>
              </a:rPr>
              <a:t>thread blocks</a:t>
            </a:r>
          </a:p>
          <a:p>
            <a:pPr marL="182880" indent="-182880" fontAlgn="auto">
              <a:defRPr/>
            </a:pPr>
            <a:endParaRPr lang="en-US" altLang="zh-TW" sz="2000" b="1" dirty="0">
              <a:solidFill>
                <a:srgbClr val="0070C0"/>
              </a:solidFill>
            </a:endParaRPr>
          </a:p>
          <a:p>
            <a:pPr marL="182880" indent="-182880" fontAlgn="auto">
              <a:defRPr/>
            </a:pPr>
            <a:endParaRPr lang="en-US" altLang="zh-TW" dirty="0"/>
          </a:p>
          <a:p>
            <a:pPr marL="182880" indent="-182880" fontAlgn="auto">
              <a:defRPr/>
            </a:pPr>
            <a:endParaRPr lang="en-US" altLang="zh-TW" dirty="0"/>
          </a:p>
          <a:p>
            <a:pPr marL="182880" indent="-182880" fontAlgn="auto">
              <a:defRPr/>
            </a:pPr>
            <a:endParaRPr lang="en-US" altLang="zh-TW" dirty="0"/>
          </a:p>
          <a:p>
            <a:pPr marL="182880" indent="-182880" fontAlgn="auto">
              <a:defRPr/>
            </a:pPr>
            <a:endParaRPr lang="en-US" altLang="zh-TW" dirty="0"/>
          </a:p>
          <a:p>
            <a:pPr marL="182880" indent="-182880" fontAlgn="auto">
              <a:defRPr/>
            </a:pPr>
            <a:endParaRPr lang="en-US" altLang="zh-TW" dirty="0"/>
          </a:p>
          <a:p>
            <a:pPr lvl="1" indent="-182880" fontAlgn="auto">
              <a:defRPr/>
            </a:pPr>
            <a:r>
              <a:rPr lang="en-US" altLang="zh-TW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Threads within a block cooperate via shared memory</a:t>
            </a:r>
          </a:p>
          <a:p>
            <a:pPr lvl="1" indent="-182880" fontAlgn="auto">
              <a:defRPr/>
            </a:pPr>
            <a:r>
              <a:rPr lang="en-US" altLang="zh-TW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Threads in different blocks cannot cooperate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BADA3-F817-46E2-841D-67293345F04B}" type="slidenum">
              <a:rPr lang="en-US" altLang="zh-TW"/>
              <a:pPr>
                <a:defRPr/>
              </a:pPr>
              <a:t>10</a:t>
            </a:fld>
            <a:endParaRPr lang="en-US" altLang="zh-TW"/>
          </a:p>
        </p:txBody>
      </p:sp>
      <p:pic>
        <p:nvPicPr>
          <p:cNvPr id="2560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736" y="2988137"/>
            <a:ext cx="5881688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6944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/>
              <a:t>CUDA Programming Model (6/7)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831273" y="1828800"/>
            <a:ext cx="3596265" cy="4351338"/>
          </a:xfrm>
        </p:spPr>
        <p:txBody>
          <a:bodyPr>
            <a:normAutofit/>
          </a:bodyPr>
          <a:lstStyle/>
          <a:p>
            <a:pPr marL="0" indent="0" fontAlgn="auto">
              <a:buNone/>
              <a:defRPr/>
            </a:pPr>
            <a:r>
              <a:rPr lang="en-US" altLang="zh-TW" b="1" dirty="0"/>
              <a:t>CUDA Programming Model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182880" indent="-182880" fontAlgn="auto">
              <a:defRPr/>
            </a:pPr>
            <a:r>
              <a:rPr lang="en-US" altLang="zh-TW" dirty="0"/>
              <a:t>A kernel is executed by a grid of thread blocks</a:t>
            </a:r>
          </a:p>
          <a:p>
            <a:pPr lvl="1" indent="-182880" fontAlgn="auto">
              <a:defRPr/>
            </a:pPr>
            <a:r>
              <a:rPr lang="en-US" altLang="zh-TW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Block can be 1D or 2D</a:t>
            </a:r>
            <a:r>
              <a:rPr lang="zh-TW" altLang="en-US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 3D.</a:t>
            </a:r>
          </a:p>
          <a:p>
            <a:pPr marL="182880" indent="-182880" fontAlgn="auto">
              <a:defRPr/>
            </a:pPr>
            <a:r>
              <a:rPr lang="en-US" altLang="zh-TW" dirty="0"/>
              <a:t>A thread block is a batch of threads</a:t>
            </a:r>
          </a:p>
          <a:p>
            <a:pPr lvl="1" indent="-182880" fontAlgn="auto">
              <a:defRPr/>
            </a:pPr>
            <a:r>
              <a:rPr lang="en-US" altLang="zh-TW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Thread can be 1D or 2D or 3D.</a:t>
            </a:r>
          </a:p>
          <a:p>
            <a:pPr lvl="1" indent="-182880" fontAlgn="auto">
              <a:defRPr/>
            </a:pP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can be shared through shared memory</a:t>
            </a:r>
          </a:p>
          <a:p>
            <a:pPr lvl="1" indent="-182880" fontAlgn="auto">
              <a:defRPr/>
            </a:pP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Execution synchronization</a:t>
            </a:r>
          </a:p>
          <a:p>
            <a:pPr lvl="1" indent="-182880" fontAlgn="auto">
              <a:defRPr/>
            </a:pP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But threads from different blocks can’t cooperate.</a:t>
            </a:r>
          </a:p>
          <a:p>
            <a:pPr marL="182880" indent="-182880" fontAlgn="auto"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062291" y="6492875"/>
            <a:ext cx="512638" cy="365125"/>
          </a:xfrm>
        </p:spPr>
        <p:txBody>
          <a:bodyPr/>
          <a:lstStyle/>
          <a:p>
            <a:pPr>
              <a:defRPr/>
            </a:pPr>
            <a:fld id="{EDA04774-79AE-469E-8C97-7DA32B67DF1D}" type="slidenum">
              <a:rPr lang="en-US" altLang="zh-TW"/>
              <a:pPr>
                <a:defRPr/>
              </a:pPr>
              <a:t>11</a:t>
            </a:fld>
            <a:endParaRPr lang="en-US" altLang="zh-TW" dirty="0"/>
          </a:p>
        </p:txBody>
      </p:sp>
      <p:pic>
        <p:nvPicPr>
          <p:cNvPr id="26629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922" y="1496291"/>
            <a:ext cx="3635375" cy="480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2085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/>
              <a:t>CUDA Programming Model (7/7)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762298"/>
            <a:ext cx="6347714" cy="4971011"/>
          </a:xfrm>
        </p:spPr>
        <p:txBody>
          <a:bodyPr>
            <a:noAutofit/>
          </a:bodyPr>
          <a:lstStyle/>
          <a:p>
            <a:pPr marL="0" indent="0" fontAlgn="auto">
              <a:spcBef>
                <a:spcPts val="0"/>
              </a:spcBef>
              <a:buNone/>
              <a:defRPr/>
            </a:pPr>
            <a:r>
              <a:rPr lang="en-US" altLang="zh-TW" sz="2800" b="1" dirty="0"/>
              <a:t>Memory Model</a:t>
            </a:r>
            <a:r>
              <a:rPr lang="zh-TW" altLang="en-US" sz="2800" b="1" dirty="0"/>
              <a:t>：</a:t>
            </a:r>
            <a:endParaRPr lang="en-US" altLang="zh-TW" sz="2800" b="1" dirty="0"/>
          </a:p>
          <a:p>
            <a:pPr marL="182880" indent="-182880" fontAlgn="auto">
              <a:spcBef>
                <a:spcPts val="0"/>
              </a:spcBef>
              <a:defRPr/>
            </a:pPr>
            <a:r>
              <a:rPr lang="en-US" altLang="zh-TW" sz="2000" b="1" dirty="0"/>
              <a:t>Registers</a:t>
            </a:r>
          </a:p>
          <a:p>
            <a:pPr lvl="1" indent="-182880" fontAlgn="auto">
              <a:spcBef>
                <a:spcPts val="0"/>
              </a:spcBef>
              <a:defRPr/>
            </a:pPr>
            <a:r>
              <a:rPr lang="en-US" altLang="zh-TW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 thread</a:t>
            </a:r>
          </a:p>
          <a:p>
            <a:pPr lvl="1" indent="-182880" fontAlgn="auto">
              <a:spcBef>
                <a:spcPts val="0"/>
              </a:spcBef>
              <a:defRPr/>
            </a:pPr>
            <a:r>
              <a:rPr lang="en-US" altLang="zh-TW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lifetime = thread lifetime</a:t>
            </a:r>
          </a:p>
          <a:p>
            <a:pPr marL="182880" indent="-182880" fontAlgn="auto">
              <a:spcBef>
                <a:spcPts val="0"/>
              </a:spcBef>
              <a:defRPr/>
            </a:pPr>
            <a:r>
              <a:rPr lang="en-US" altLang="zh-TW" sz="2000" b="1" dirty="0"/>
              <a:t>Shared memory</a:t>
            </a:r>
          </a:p>
          <a:p>
            <a:pPr lvl="1" indent="-182880" fontAlgn="auto">
              <a:spcBef>
                <a:spcPts val="0"/>
              </a:spcBef>
              <a:defRPr/>
            </a:pPr>
            <a:r>
              <a:rPr lang="en-US" altLang="zh-TW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 thread block on-chip memory</a:t>
            </a:r>
          </a:p>
          <a:p>
            <a:pPr lvl="1" indent="-182880" fontAlgn="auto">
              <a:spcBef>
                <a:spcPts val="0"/>
              </a:spcBef>
              <a:defRPr/>
            </a:pPr>
            <a:r>
              <a:rPr lang="en-US" altLang="zh-TW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lifetime = block lifetime</a:t>
            </a:r>
          </a:p>
          <a:p>
            <a:pPr marL="182880" indent="-182880" fontAlgn="auto">
              <a:spcBef>
                <a:spcPts val="0"/>
              </a:spcBef>
              <a:defRPr/>
            </a:pPr>
            <a:r>
              <a:rPr lang="en-US" altLang="zh-TW" sz="2000" b="1" dirty="0"/>
              <a:t>Local memory</a:t>
            </a:r>
          </a:p>
          <a:p>
            <a:pPr lvl="1" indent="-182880" fontAlgn="auto">
              <a:spcBef>
                <a:spcPts val="0"/>
              </a:spcBef>
              <a:defRPr/>
            </a:pPr>
            <a:r>
              <a:rPr lang="en-US" altLang="zh-TW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 thread off-chip memory (physically in device DRAM)</a:t>
            </a:r>
          </a:p>
          <a:p>
            <a:pPr lvl="1" indent="-182880" fontAlgn="auto">
              <a:spcBef>
                <a:spcPts val="0"/>
              </a:spcBef>
              <a:defRPr/>
            </a:pPr>
            <a:r>
              <a:rPr lang="en-US" altLang="zh-TW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lifetime = thread lifetime</a:t>
            </a:r>
          </a:p>
          <a:p>
            <a:pPr marL="182880" indent="-182880" fontAlgn="auto">
              <a:spcBef>
                <a:spcPts val="0"/>
              </a:spcBef>
              <a:defRPr/>
            </a:pPr>
            <a:r>
              <a:rPr lang="en-US" altLang="zh-TW" sz="2000" b="1" dirty="0"/>
              <a:t>Global (device) memory</a:t>
            </a:r>
          </a:p>
          <a:p>
            <a:pPr lvl="1" indent="-182880" fontAlgn="auto">
              <a:spcBef>
                <a:spcPts val="0"/>
              </a:spcBef>
              <a:defRPr/>
            </a:pPr>
            <a:r>
              <a:rPr lang="en-US" altLang="zh-TW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Accessible by all threads as well as host (CPU)</a:t>
            </a:r>
          </a:p>
          <a:p>
            <a:pPr lvl="1" indent="-182880" fontAlgn="auto">
              <a:spcBef>
                <a:spcPts val="0"/>
              </a:spcBef>
              <a:defRPr/>
            </a:pPr>
            <a:r>
              <a:rPr lang="en-US" altLang="zh-TW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lifetime = from allocation to </a:t>
            </a:r>
            <a:r>
              <a:rPr lang="en-US" altLang="zh-TW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deallocation</a:t>
            </a:r>
            <a:endParaRPr lang="en-US" altLang="zh-TW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82880" indent="-182880" fontAlgn="auto">
              <a:spcBef>
                <a:spcPts val="0"/>
              </a:spcBef>
              <a:defRPr/>
            </a:pPr>
            <a:r>
              <a:rPr lang="en-US" altLang="zh-TW" sz="2000" b="1" dirty="0"/>
              <a:t>Host (CPU) memory</a:t>
            </a:r>
          </a:p>
          <a:p>
            <a:pPr lvl="1" indent="-182880" fontAlgn="auto">
              <a:spcBef>
                <a:spcPts val="0"/>
              </a:spcBef>
              <a:defRPr/>
            </a:pPr>
            <a:r>
              <a:rPr lang="en-US" altLang="zh-TW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 directly accessible by CUDA threads</a:t>
            </a:r>
            <a:endParaRPr lang="zh-TW" alt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AE2062-EBBF-4350-BABE-CE4F36B63D74}" type="slidenum">
              <a:rPr lang="en-US" altLang="zh-TW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2916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Heterogeneous computing:</a:t>
            </a:r>
            <a:br>
              <a:rPr lang="en-US" altLang="zh-TW" dirty="0"/>
            </a:br>
            <a:r>
              <a:rPr lang="en-US" altLang="zh-TW" dirty="0"/>
              <a:t>NVIDIA CUDA Compiler (NVCC)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8" y="2160590"/>
            <a:ext cx="6743701" cy="3880773"/>
          </a:xfrm>
        </p:spPr>
        <p:txBody>
          <a:bodyPr/>
          <a:lstStyle/>
          <a:p>
            <a:r>
              <a:rPr lang="en-US" altLang="zh-TW" sz="2000" dirty="0"/>
              <a:t>NVCC separates CPU and GPU source code into two parts.</a:t>
            </a:r>
          </a:p>
          <a:p>
            <a:pPr lvl="1"/>
            <a:r>
              <a:rPr lang="en-US" altLang="zh-TW" sz="1800" dirty="0"/>
              <a:t>For host codes, NVCC invokes typical C compiler like GCC, Intel C compiler, or MS C compiler.</a:t>
            </a:r>
          </a:p>
          <a:p>
            <a:pPr lvl="1"/>
            <a:r>
              <a:rPr lang="en-US" altLang="zh-TW" sz="1800" dirty="0"/>
              <a:t>All the device codes are compiled by NVCC.</a:t>
            </a:r>
          </a:p>
          <a:p>
            <a:pPr lvl="2"/>
            <a:r>
              <a:rPr lang="en-US" altLang="zh-TW" sz="1800" dirty="0">
                <a:solidFill>
                  <a:srgbClr val="FF0000"/>
                </a:solidFill>
              </a:rPr>
              <a:t>The extension of device source files should be “.cu”.</a:t>
            </a:r>
          </a:p>
          <a:p>
            <a:r>
              <a:rPr lang="en-US" altLang="zh-TW" sz="2000" dirty="0"/>
              <a:t>All executable with CUDA code requires</a:t>
            </a:r>
            <a:r>
              <a:rPr lang="zh-TW" altLang="en-US" sz="2000" dirty="0"/>
              <a:t>：</a:t>
            </a:r>
            <a:endParaRPr lang="en-US" altLang="zh-TW" sz="2000" dirty="0"/>
          </a:p>
          <a:p>
            <a:pPr lvl="1"/>
            <a:r>
              <a:rPr lang="en-US" altLang="zh-TW" sz="1800" dirty="0"/>
              <a:t>CUDA core library (</a:t>
            </a:r>
            <a:r>
              <a:rPr lang="en-US" altLang="zh-TW" sz="1800" dirty="0" err="1"/>
              <a:t>cuda</a:t>
            </a:r>
            <a:r>
              <a:rPr lang="en-US" altLang="zh-TW" sz="1800" dirty="0"/>
              <a:t>)</a:t>
            </a:r>
          </a:p>
          <a:p>
            <a:pPr lvl="1"/>
            <a:r>
              <a:rPr lang="en-US" altLang="zh-TW" sz="1800" dirty="0"/>
              <a:t>CUDA runtime library (</a:t>
            </a:r>
            <a:r>
              <a:rPr lang="en-US" altLang="zh-TW" sz="1800" dirty="0" err="1"/>
              <a:t>cudart</a:t>
            </a:r>
            <a:r>
              <a:rPr lang="en-US" altLang="zh-TW" sz="1800" dirty="0"/>
              <a:t>)</a:t>
            </a:r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837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946150" y="758825"/>
            <a:ext cx="7064375" cy="40417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/>
              <a:t>CUDA C/C++ Basic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946150" y="4800600"/>
            <a:ext cx="7064375" cy="1692275"/>
          </a:xfrm>
        </p:spPr>
        <p:txBody>
          <a:bodyPr/>
          <a:lstStyle/>
          <a:p>
            <a:pPr fontAlgn="auto"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A8B77-9228-43A2-B3B8-A6A6A9C5F87B}" type="slidenum">
              <a:rPr lang="en-US" altLang="zh-TW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4238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/>
              <a:t>GPU Memory Allocation/Release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-182880" fontAlgn="auto">
              <a:defRPr/>
            </a:pPr>
            <a:r>
              <a:rPr lang="en-US" altLang="zh-TW" dirty="0"/>
              <a:t>Memory allocation on GPU</a:t>
            </a:r>
          </a:p>
          <a:p>
            <a:pPr lvl="1" indent="-182880" fontAlgn="auto">
              <a:defRPr/>
            </a:pP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cudaMalloc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(void **pointer, 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size_t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nbytes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)</a:t>
            </a:r>
          </a:p>
          <a:p>
            <a:pPr marL="182880" indent="-182880" fontAlgn="auto">
              <a:defRPr/>
            </a:pPr>
            <a:r>
              <a:rPr lang="en-US" altLang="zh-TW" dirty="0"/>
              <a:t>Preset value for specific memory area</a:t>
            </a:r>
          </a:p>
          <a:p>
            <a:pPr lvl="1" indent="-182880" fontAlgn="auto">
              <a:defRPr/>
            </a:pP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cudaMemset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(void *pointer, 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int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 value, 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size_t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 count)</a:t>
            </a:r>
          </a:p>
          <a:p>
            <a:pPr marL="182880" indent="-182880" fontAlgn="auto">
              <a:defRPr/>
            </a:pPr>
            <a:r>
              <a:rPr lang="en-US" altLang="zh-TW" dirty="0"/>
              <a:t>Release memory allocation</a:t>
            </a:r>
          </a:p>
          <a:p>
            <a:pPr lvl="1" indent="-182880" fontAlgn="auto">
              <a:defRPr/>
            </a:pP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cudaFree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(void *pointer)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55530-36A2-425C-8B1D-FCCE9B9CAF14}" type="slidenum">
              <a:rPr lang="en-US" altLang="zh-TW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7" name="文字方塊 6"/>
          <p:cNvSpPr txBox="1"/>
          <p:nvPr/>
        </p:nvSpPr>
        <p:spPr>
          <a:xfrm>
            <a:off x="1642168" y="4652300"/>
            <a:ext cx="4895850" cy="17541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dirty="0" err="1"/>
              <a:t>int</a:t>
            </a:r>
            <a:r>
              <a:rPr lang="en-US" altLang="zh-TW" dirty="0"/>
              <a:t> n = 1024;</a:t>
            </a:r>
          </a:p>
          <a:p>
            <a:pPr eaLnBrk="1" hangingPunct="1">
              <a:defRPr/>
            </a:pP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nbytes</a:t>
            </a:r>
            <a:r>
              <a:rPr lang="en-US" altLang="zh-TW" dirty="0"/>
              <a:t> = 1024*</a:t>
            </a:r>
            <a:r>
              <a:rPr lang="en-US" altLang="zh-TW" dirty="0" err="1"/>
              <a:t>sizeof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);</a:t>
            </a:r>
          </a:p>
          <a:p>
            <a:pPr eaLnBrk="1" hangingPunct="1">
              <a:defRPr/>
            </a:pPr>
            <a:r>
              <a:rPr lang="en-US" altLang="zh-TW" dirty="0" err="1"/>
              <a:t>int</a:t>
            </a:r>
            <a:r>
              <a:rPr lang="en-US" altLang="zh-TW" dirty="0"/>
              <a:t> *</a:t>
            </a:r>
            <a:r>
              <a:rPr lang="en-US" altLang="zh-TW" dirty="0" err="1"/>
              <a:t>d_a</a:t>
            </a:r>
            <a:r>
              <a:rPr lang="en-US" altLang="zh-TW" dirty="0"/>
              <a:t> = 0;</a:t>
            </a:r>
          </a:p>
          <a:p>
            <a:pPr eaLnBrk="1" hangingPunct="1">
              <a:defRPr/>
            </a:pPr>
            <a:r>
              <a:rPr lang="en-US" altLang="zh-TW" dirty="0" err="1"/>
              <a:t>cudaMalloc</a:t>
            </a:r>
            <a:r>
              <a:rPr lang="en-US" altLang="zh-TW" dirty="0"/>
              <a:t>( (void**)&amp;</a:t>
            </a:r>
            <a:r>
              <a:rPr lang="en-US" altLang="zh-TW" dirty="0" err="1"/>
              <a:t>d_a</a:t>
            </a:r>
            <a:r>
              <a:rPr lang="en-US" altLang="zh-TW" dirty="0"/>
              <a:t>, </a:t>
            </a:r>
            <a:r>
              <a:rPr lang="en-US" altLang="zh-TW" dirty="0" err="1"/>
              <a:t>nbytes</a:t>
            </a:r>
            <a:r>
              <a:rPr lang="en-US" altLang="zh-TW" dirty="0"/>
              <a:t> );</a:t>
            </a:r>
          </a:p>
          <a:p>
            <a:pPr eaLnBrk="1" hangingPunct="1">
              <a:defRPr/>
            </a:pPr>
            <a:r>
              <a:rPr lang="en-US" altLang="zh-TW" dirty="0" err="1"/>
              <a:t>cudaMemset</a:t>
            </a:r>
            <a:r>
              <a:rPr lang="en-US" altLang="zh-TW" dirty="0"/>
              <a:t>( </a:t>
            </a:r>
            <a:r>
              <a:rPr lang="en-US" altLang="zh-TW" dirty="0" err="1"/>
              <a:t>d_a</a:t>
            </a:r>
            <a:r>
              <a:rPr lang="en-US" altLang="zh-TW" dirty="0"/>
              <a:t>, 0, </a:t>
            </a:r>
            <a:r>
              <a:rPr lang="en-US" altLang="zh-TW" dirty="0" err="1"/>
              <a:t>nbytes</a:t>
            </a:r>
            <a:r>
              <a:rPr lang="en-US" altLang="zh-TW" dirty="0"/>
              <a:t>);</a:t>
            </a:r>
          </a:p>
          <a:p>
            <a:pPr eaLnBrk="1" hangingPunct="1">
              <a:defRPr/>
            </a:pPr>
            <a:r>
              <a:rPr lang="en-US" altLang="zh-TW" dirty="0" err="1"/>
              <a:t>cudaFree</a:t>
            </a:r>
            <a:r>
              <a:rPr lang="en-US" altLang="zh-TW" dirty="0"/>
              <a:t>(</a:t>
            </a:r>
            <a:r>
              <a:rPr lang="en-US" altLang="zh-TW" dirty="0" err="1"/>
              <a:t>d_a</a:t>
            </a:r>
            <a:r>
              <a:rPr lang="en-US" altLang="zh-TW" dirty="0"/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9623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/>
              <a:t>Data Copies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31863" y="1820863"/>
            <a:ext cx="6445250" cy="4351337"/>
          </a:xfrm>
        </p:spPr>
        <p:txBody>
          <a:bodyPr>
            <a:normAutofit lnSpcReduction="10000"/>
          </a:bodyPr>
          <a:lstStyle/>
          <a:p>
            <a:pPr marL="182880" indent="-182880" fontAlgn="auto">
              <a:defRPr/>
            </a:pPr>
            <a:r>
              <a:rPr lang="en-US" altLang="zh-TW" sz="2400" dirty="0" err="1">
                <a:latin typeface="Comic Sans MS" panose="030F0702030302020204" pitchFamily="66" charset="0"/>
              </a:rPr>
              <a:t>cudaMemcpy</a:t>
            </a:r>
            <a:r>
              <a:rPr lang="en-US" altLang="zh-TW" sz="2400" dirty="0">
                <a:latin typeface="Comic Sans MS" panose="030F0702030302020204" pitchFamily="66" charset="0"/>
              </a:rPr>
              <a:t>(void *</a:t>
            </a:r>
            <a:r>
              <a:rPr lang="en-US" altLang="zh-TW" sz="2400" dirty="0" err="1">
                <a:latin typeface="Comic Sans MS" panose="030F0702030302020204" pitchFamily="66" charset="0"/>
              </a:rPr>
              <a:t>dst</a:t>
            </a:r>
            <a:r>
              <a:rPr lang="en-US" altLang="zh-TW" sz="2400" dirty="0">
                <a:latin typeface="Comic Sans MS" panose="030F0702030302020204" pitchFamily="66" charset="0"/>
              </a:rPr>
              <a:t>, void *</a:t>
            </a:r>
            <a:r>
              <a:rPr lang="en-US" altLang="zh-TW" sz="2400" dirty="0" err="1">
                <a:latin typeface="Comic Sans MS" panose="030F0702030302020204" pitchFamily="66" charset="0"/>
              </a:rPr>
              <a:t>src</a:t>
            </a:r>
            <a:r>
              <a:rPr lang="en-US" altLang="zh-TW" sz="2400" dirty="0">
                <a:latin typeface="Comic Sans MS" panose="030F0702030302020204" pitchFamily="66" charset="0"/>
              </a:rPr>
              <a:t>, </a:t>
            </a:r>
            <a:r>
              <a:rPr lang="en-US" altLang="zh-TW" sz="2400" dirty="0" err="1">
                <a:latin typeface="Comic Sans MS" panose="030F0702030302020204" pitchFamily="66" charset="0"/>
              </a:rPr>
              <a:t>size_t</a:t>
            </a:r>
            <a:r>
              <a:rPr lang="en-US" altLang="zh-TW" sz="2400" dirty="0">
                <a:latin typeface="Comic Sans MS" panose="030F0702030302020204" pitchFamily="66" charset="0"/>
              </a:rPr>
              <a:t> </a:t>
            </a:r>
            <a:r>
              <a:rPr lang="en-US" altLang="zh-TW" sz="2400" dirty="0" err="1">
                <a:latin typeface="Comic Sans MS" panose="030F0702030302020204" pitchFamily="66" charset="0"/>
              </a:rPr>
              <a:t>nbytes</a:t>
            </a:r>
            <a:r>
              <a:rPr lang="en-US" altLang="zh-TW" sz="2400" dirty="0">
                <a:latin typeface="Comic Sans MS" panose="030F0702030302020204" pitchFamily="66" charset="0"/>
              </a:rPr>
              <a:t>, </a:t>
            </a:r>
            <a:r>
              <a:rPr lang="en-US" altLang="zh-TW" sz="2400" dirty="0" err="1">
                <a:latin typeface="Comic Sans MS" panose="030F0702030302020204" pitchFamily="66" charset="0"/>
              </a:rPr>
              <a:t>enum</a:t>
            </a:r>
            <a:r>
              <a:rPr lang="en-US" altLang="zh-TW" sz="2400" dirty="0">
                <a:latin typeface="Comic Sans MS" panose="030F0702030302020204" pitchFamily="66" charset="0"/>
              </a:rPr>
              <a:t> </a:t>
            </a:r>
            <a:r>
              <a:rPr lang="en-US" altLang="zh-TW" sz="2400" dirty="0" err="1">
                <a:latin typeface="Comic Sans MS" panose="030F0702030302020204" pitchFamily="66" charset="0"/>
              </a:rPr>
              <a:t>cudaMemcpyKind</a:t>
            </a:r>
            <a:r>
              <a:rPr lang="en-US" altLang="zh-TW" sz="2400" dirty="0">
                <a:latin typeface="Comic Sans MS" panose="030F0702030302020204" pitchFamily="66" charset="0"/>
              </a:rPr>
              <a:t> direction);</a:t>
            </a:r>
          </a:p>
          <a:p>
            <a:pPr lvl="1" indent="-182880" fontAlgn="auto">
              <a:defRPr/>
            </a:pPr>
            <a:r>
              <a:rPr lang="en-US" altLang="zh-TW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direction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specifies locations (host or device) of </a:t>
            </a:r>
            <a:r>
              <a:rPr lang="en-US" altLang="zh-TW" sz="2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src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en-US" altLang="zh-TW" sz="2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dst</a:t>
            </a:r>
            <a:endParaRPr lang="en-US" altLang="zh-TW" sz="2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indent="-182880" fontAlgn="auto">
              <a:defRPr/>
            </a:pP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Blocks CPU thread: returns after the copy is complete</a:t>
            </a:r>
          </a:p>
          <a:p>
            <a:pPr lvl="1" indent="-182880" fontAlgn="auto">
              <a:defRPr/>
            </a:pP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Doesn’t start copying until previous CUDA calls complete</a:t>
            </a:r>
          </a:p>
          <a:p>
            <a:pPr marL="182880" indent="-182880" fontAlgn="auto">
              <a:defRPr/>
            </a:pPr>
            <a:r>
              <a:rPr lang="en-US" altLang="zh-TW" sz="2400" dirty="0" err="1">
                <a:latin typeface="Comic Sans MS" panose="030F0702030302020204" pitchFamily="66" charset="0"/>
              </a:rPr>
              <a:t>enum</a:t>
            </a:r>
            <a:r>
              <a:rPr lang="en-US" altLang="zh-TW" sz="2400" dirty="0">
                <a:latin typeface="Comic Sans MS" panose="030F0702030302020204" pitchFamily="66" charset="0"/>
              </a:rPr>
              <a:t> </a:t>
            </a:r>
            <a:r>
              <a:rPr lang="en-US" altLang="zh-TW" sz="2400" dirty="0" err="1">
                <a:latin typeface="Comic Sans MS" panose="030F0702030302020204" pitchFamily="66" charset="0"/>
              </a:rPr>
              <a:t>cudaMemcpyKind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 indent="-182880" fontAlgn="auto">
              <a:defRPr/>
            </a:pPr>
            <a:r>
              <a:rPr lang="en-US" altLang="zh-TW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cudaMemcpyHostToDevice</a:t>
            </a:r>
            <a:endParaRPr lang="en-US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  <a:p>
            <a:pPr lvl="1" indent="-182880" fontAlgn="auto">
              <a:defRPr/>
            </a:pPr>
            <a:r>
              <a:rPr lang="en-US" altLang="zh-TW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cudaMemcpyDeviceToHost</a:t>
            </a:r>
            <a:endParaRPr lang="en-US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  <a:p>
            <a:pPr lvl="1" indent="-182880" fontAlgn="auto">
              <a:defRPr/>
            </a:pPr>
            <a:r>
              <a:rPr lang="en-US" altLang="zh-TW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cudaMemcpyDeviceToDevice</a:t>
            </a:r>
            <a:endParaRPr lang="zh-TW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0F910-396C-4D09-B49F-B7DAC14E8CFF}" type="slidenum">
              <a:rPr lang="en-US" altLang="zh-TW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569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/>
              <a:t>Function Qualifiers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46150" y="1828800"/>
            <a:ext cx="6505575" cy="4351338"/>
          </a:xfrm>
        </p:spPr>
        <p:txBody>
          <a:bodyPr>
            <a:noAutofit/>
          </a:bodyPr>
          <a:lstStyle/>
          <a:p>
            <a:pPr marL="182880" indent="-182880" fontAlgn="auto">
              <a:defRPr/>
            </a:pPr>
            <a:r>
              <a:rPr lang="en-US" altLang="zh-TW" sz="2000" dirty="0">
                <a:latin typeface="Comic Sans MS" panose="030F0702030302020204" pitchFamily="66" charset="0"/>
              </a:rPr>
              <a:t>__global__ </a:t>
            </a:r>
            <a:r>
              <a:rPr lang="en-US" altLang="zh-TW" sz="2000" dirty="0"/>
              <a:t>: invoked from within host (CPU) code, 	                 also called ‘kernel’</a:t>
            </a:r>
          </a:p>
          <a:p>
            <a:pPr marL="182880" indent="-182880" fontAlgn="auto">
              <a:defRPr/>
            </a:pPr>
            <a:endParaRPr lang="en-US" altLang="zh-TW" sz="2000" dirty="0"/>
          </a:p>
          <a:p>
            <a:pPr marL="182880" indent="-182880" fontAlgn="auto">
              <a:defRPr/>
            </a:pPr>
            <a:r>
              <a:rPr lang="en-US" altLang="zh-TW" sz="2000" dirty="0">
                <a:latin typeface="Comic Sans MS" panose="030F0702030302020204" pitchFamily="66" charset="0"/>
              </a:rPr>
              <a:t>__device__ </a:t>
            </a:r>
            <a:r>
              <a:rPr lang="en-US" altLang="zh-TW" sz="2000" dirty="0"/>
              <a:t>: called from other GPU functions, 		                  cannot be called from host (CPU)  code</a:t>
            </a:r>
          </a:p>
          <a:p>
            <a:pPr marL="182880" indent="-182880" fontAlgn="auto">
              <a:defRPr/>
            </a:pPr>
            <a:endParaRPr lang="en-US" altLang="zh-TW" sz="2000" dirty="0"/>
          </a:p>
          <a:p>
            <a:pPr marL="182880" indent="-182880" fontAlgn="auto">
              <a:defRPr/>
            </a:pPr>
            <a:r>
              <a:rPr lang="en-US" altLang="zh-TW" sz="2000" dirty="0">
                <a:latin typeface="Comic Sans MS" panose="030F0702030302020204" pitchFamily="66" charset="0"/>
              </a:rPr>
              <a:t>__host__ </a:t>
            </a:r>
            <a:r>
              <a:rPr lang="en-US" altLang="zh-TW" sz="2000" dirty="0"/>
              <a:t>: can only be executed by CPU, called 	         	               from host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1946-10B0-4A4A-9EE7-875EBEE7ADC9}" type="slidenum">
              <a:rPr lang="en-US" altLang="zh-TW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1943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/>
              <a:t>Variable Qualifiers (GPU code)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845426"/>
            <a:ext cx="6347714" cy="4195938"/>
          </a:xfrm>
        </p:spPr>
        <p:txBody>
          <a:bodyPr>
            <a:noAutofit/>
          </a:bodyPr>
          <a:lstStyle/>
          <a:p>
            <a:pPr marL="182880" indent="-182880" fontAlgn="auto">
              <a:defRPr/>
            </a:pPr>
            <a:r>
              <a:rPr lang="en-US" altLang="zh-TW" sz="1600" dirty="0">
                <a:latin typeface="Comic Sans MS" panose="030F0702030302020204" pitchFamily="66" charset="0"/>
              </a:rPr>
              <a:t>__device__</a:t>
            </a:r>
          </a:p>
          <a:p>
            <a:pPr lvl="1" indent="-182880" fontAlgn="auto">
              <a:defRPr/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Stored in device memory (large capacity, high latency, </a:t>
            </a:r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uncached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lvl="1" indent="-182880" fontAlgn="auto">
              <a:defRPr/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Allocated with </a:t>
            </a:r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cudaMalloc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__device__ 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qualifier implied)</a:t>
            </a:r>
          </a:p>
          <a:p>
            <a:pPr lvl="1" indent="-182880" fontAlgn="auto">
              <a:defRPr/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Accessible by all threads</a:t>
            </a:r>
          </a:p>
          <a:p>
            <a:pPr lvl="1" indent="-182880" fontAlgn="auto">
              <a:defRPr/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Lifetime: application</a:t>
            </a:r>
          </a:p>
          <a:p>
            <a:pPr marL="182880" indent="-182880" fontAlgn="auto">
              <a:defRPr/>
            </a:pPr>
            <a:r>
              <a:rPr lang="en-US" altLang="zh-TW" sz="1600" dirty="0">
                <a:latin typeface="Comic Sans MS" panose="030F0702030302020204" pitchFamily="66" charset="0"/>
              </a:rPr>
              <a:t>__shared__</a:t>
            </a:r>
          </a:p>
          <a:p>
            <a:pPr lvl="1" indent="-182880" fontAlgn="auto">
              <a:defRPr/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Stored in on-chip shared memory (SRAM, low latency)</a:t>
            </a:r>
          </a:p>
          <a:p>
            <a:pPr lvl="1" indent="-182880" fontAlgn="auto">
              <a:defRPr/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Allocated by execution configuration or at compile time</a:t>
            </a:r>
          </a:p>
          <a:p>
            <a:pPr lvl="1" indent="-182880" fontAlgn="auto">
              <a:defRPr/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Accessible by all threads in the same thread block</a:t>
            </a:r>
          </a:p>
          <a:p>
            <a:pPr lvl="1" indent="-182880" fontAlgn="auto">
              <a:defRPr/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Lifetime: duration of thread block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C8FF9-9765-4FA1-97B1-053BFC033D63}" type="slidenum">
              <a:rPr lang="en-US" altLang="zh-TW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6899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/>
              <a:t>CUDA Built-in Device Variables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" indent="-182880" fontAlgn="auto">
              <a:defRPr/>
            </a:pPr>
            <a:r>
              <a:rPr lang="en-US" altLang="zh-TW" dirty="0"/>
              <a:t>All </a:t>
            </a:r>
            <a:r>
              <a:rPr lang="en-US" altLang="zh-TW" dirty="0">
                <a:latin typeface="Comic Sans MS" panose="030F0702030302020204" pitchFamily="66" charset="0"/>
              </a:rPr>
              <a:t>__global__ </a:t>
            </a:r>
            <a:r>
              <a:rPr lang="en-US" altLang="zh-TW" dirty="0"/>
              <a:t>and </a:t>
            </a:r>
            <a:r>
              <a:rPr lang="en-US" altLang="zh-TW" dirty="0">
                <a:latin typeface="Comic Sans MS" panose="030F0702030302020204" pitchFamily="66" charset="0"/>
              </a:rPr>
              <a:t>__device__ </a:t>
            </a:r>
            <a:r>
              <a:rPr lang="en-US" altLang="zh-TW" dirty="0"/>
              <a:t>functions have access to these automatically defined variables</a:t>
            </a:r>
          </a:p>
          <a:p>
            <a:pPr marL="182880" indent="-182880" fontAlgn="auto">
              <a:defRPr/>
            </a:pPr>
            <a:r>
              <a:rPr lang="en-US" altLang="zh-TW" dirty="0">
                <a:latin typeface="Comic Sans MS" panose="030F0702030302020204" pitchFamily="66" charset="0"/>
              </a:rPr>
              <a:t>dim3 </a:t>
            </a:r>
            <a:r>
              <a:rPr lang="en-US" altLang="zh-TW" dirty="0" err="1">
                <a:latin typeface="Comic Sans MS" panose="030F0702030302020204" pitchFamily="66" charset="0"/>
              </a:rPr>
              <a:t>gridDim</a:t>
            </a:r>
            <a:r>
              <a:rPr lang="en-US" altLang="zh-TW" dirty="0"/>
              <a:t>;</a:t>
            </a:r>
          </a:p>
          <a:p>
            <a:pPr lvl="1" indent="-182880" fontAlgn="auto">
              <a:defRPr/>
            </a:pP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Dimensions of the grid in blocks</a:t>
            </a:r>
          </a:p>
          <a:p>
            <a:pPr marL="182880" indent="-182880" fontAlgn="auto">
              <a:defRPr/>
            </a:pPr>
            <a:r>
              <a:rPr lang="en-US" altLang="zh-TW" dirty="0">
                <a:latin typeface="Comic Sans MS" panose="030F0702030302020204" pitchFamily="66" charset="0"/>
              </a:rPr>
              <a:t>dim3 </a:t>
            </a:r>
            <a:r>
              <a:rPr lang="en-US" altLang="zh-TW" dirty="0" err="1">
                <a:latin typeface="Comic Sans MS" panose="030F0702030302020204" pitchFamily="66" charset="0"/>
              </a:rPr>
              <a:t>blockIdx</a:t>
            </a:r>
            <a:r>
              <a:rPr lang="en-US" altLang="zh-TW" dirty="0"/>
              <a:t>;</a:t>
            </a:r>
          </a:p>
          <a:p>
            <a:pPr lvl="1" indent="-182880" fontAlgn="auto">
              <a:defRPr/>
            </a:pP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Block index within the grid</a:t>
            </a:r>
          </a:p>
          <a:p>
            <a:pPr marL="182880" indent="-182880" fontAlgn="auto">
              <a:defRPr/>
            </a:pPr>
            <a:r>
              <a:rPr lang="en-US" altLang="zh-TW" dirty="0">
                <a:latin typeface="Comic Sans MS" panose="030F0702030302020204" pitchFamily="66" charset="0"/>
              </a:rPr>
              <a:t>dim3 </a:t>
            </a:r>
            <a:r>
              <a:rPr lang="en-US" altLang="zh-TW" dirty="0" err="1">
                <a:latin typeface="Comic Sans MS" panose="030F0702030302020204" pitchFamily="66" charset="0"/>
              </a:rPr>
              <a:t>blockDim</a:t>
            </a:r>
            <a:r>
              <a:rPr lang="en-US" altLang="zh-TW" dirty="0"/>
              <a:t>;</a:t>
            </a:r>
          </a:p>
          <a:p>
            <a:pPr lvl="1" indent="-182880" fontAlgn="auto">
              <a:defRPr/>
            </a:pP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Dimensions of the block in threads</a:t>
            </a:r>
          </a:p>
          <a:p>
            <a:pPr marL="182880" indent="-182880" fontAlgn="auto">
              <a:defRPr/>
            </a:pPr>
            <a:r>
              <a:rPr lang="en-US" altLang="zh-TW" dirty="0">
                <a:latin typeface="Comic Sans MS" panose="030F0702030302020204" pitchFamily="66" charset="0"/>
              </a:rPr>
              <a:t>dim3 </a:t>
            </a:r>
            <a:r>
              <a:rPr lang="en-US" altLang="zh-TW" dirty="0" err="1">
                <a:latin typeface="Comic Sans MS" panose="030F0702030302020204" pitchFamily="66" charset="0"/>
              </a:rPr>
              <a:t>threadIdx</a:t>
            </a:r>
            <a:r>
              <a:rPr lang="en-US" altLang="zh-TW" dirty="0"/>
              <a:t>;</a:t>
            </a:r>
          </a:p>
          <a:p>
            <a:pPr lvl="1" indent="-182880" fontAlgn="auto">
              <a:defRPr/>
            </a:pP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Thread index within the block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97CE-8796-4F0B-8FC5-8B6FEF980A80}" type="slidenum">
              <a:rPr lang="en-US" altLang="zh-TW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196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/>
              <a:t>From Graphics to General Purpose Processing – CPU vs GPU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-182880" fontAlgn="auto">
              <a:defRPr/>
            </a:pPr>
            <a:r>
              <a:rPr lang="en-US" altLang="zh-TW" dirty="0"/>
              <a:t>CPU</a:t>
            </a:r>
            <a:r>
              <a:rPr lang="zh-TW" altLang="en-US" dirty="0"/>
              <a:t>：</a:t>
            </a:r>
            <a:r>
              <a:rPr lang="en-US" altLang="zh-TW" dirty="0"/>
              <a:t>general purpose computation (SISD)</a:t>
            </a:r>
          </a:p>
          <a:p>
            <a:pPr marL="182880" indent="-182880" fontAlgn="auto">
              <a:defRPr/>
            </a:pPr>
            <a:r>
              <a:rPr lang="en-US" altLang="zh-TW" dirty="0"/>
              <a:t>GPU</a:t>
            </a:r>
            <a:r>
              <a:rPr lang="zh-TW" altLang="en-US" dirty="0"/>
              <a:t>：</a:t>
            </a:r>
            <a:r>
              <a:rPr lang="en-US" altLang="zh-TW" dirty="0"/>
              <a:t>data-parallel computation (SIMD)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A6A514-E0B1-40C4-8679-6BBCA93BB642}" type="slidenum">
              <a:rPr lang="en-US" altLang="zh-TW"/>
              <a:pPr>
                <a:defRPr/>
              </a:pPr>
              <a:t>2</a:t>
            </a:fld>
            <a:endParaRPr lang="en-US" altLang="zh-TW"/>
          </a:p>
        </p:txBody>
      </p:sp>
      <p:pic>
        <p:nvPicPr>
          <p:cNvPr id="14341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3068638"/>
            <a:ext cx="7648575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955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/>
              <a:t>Launching Kernels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182880">
              <a:defRPr/>
            </a:pPr>
            <a:r>
              <a:rPr lang="en-US" altLang="zh-TW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kernel&lt;&lt;&lt;dim3 grid, dim3 block&gt;&gt;&gt;(…);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446849-238D-491C-93A6-BCD2F24E15F6}" type="slidenum">
              <a:rPr lang="en-US" altLang="zh-TW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2117870" y="2946814"/>
            <a:ext cx="4206730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2400" dirty="0"/>
              <a:t>dim3 grid(16,16);</a:t>
            </a:r>
          </a:p>
          <a:p>
            <a:pPr eaLnBrk="1" hangingPunct="1">
              <a:defRPr/>
            </a:pPr>
            <a:r>
              <a:rPr lang="en-US" altLang="zh-TW" sz="2400" dirty="0"/>
              <a:t>dim3 block(16,16);</a:t>
            </a:r>
          </a:p>
          <a:p>
            <a:pPr eaLnBrk="1" hangingPunct="1">
              <a:defRPr/>
            </a:pPr>
            <a:r>
              <a:rPr lang="en-US" altLang="zh-TW" sz="2400" dirty="0"/>
              <a:t>kernel1&lt;&lt;&lt;grid, block&gt;&gt;&gt;(…);</a:t>
            </a:r>
          </a:p>
          <a:p>
            <a:pPr eaLnBrk="1" hangingPunct="1">
              <a:defRPr/>
            </a:pPr>
            <a:endParaRPr lang="en-US" altLang="zh-TW" sz="2400" dirty="0"/>
          </a:p>
          <a:p>
            <a:pPr eaLnBrk="1" hangingPunct="1">
              <a:defRPr/>
            </a:pPr>
            <a:endParaRPr lang="en-US" altLang="zh-TW" sz="2400" dirty="0"/>
          </a:p>
          <a:p>
            <a:pPr eaLnBrk="1" hangingPunct="1">
              <a:defRPr/>
            </a:pPr>
            <a:r>
              <a:rPr lang="en-US" altLang="zh-TW" sz="2400" dirty="0"/>
              <a:t>kernel2&lt;&lt;&lt;32, 512&gt;&gt;&gt;(…);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5595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/>
              <a:t>Data Decomposition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-182880" fontAlgn="auto">
              <a:defRPr/>
            </a:pPr>
            <a:r>
              <a:rPr lang="en-US" altLang="zh-TW" dirty="0"/>
              <a:t>Often want each thread in kernel to access a different element of an array.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624B7-AAE1-4045-B5A4-6777F5B6CC6D}" type="slidenum">
              <a:rPr lang="en-US" altLang="zh-TW"/>
              <a:pPr>
                <a:defRPr/>
              </a:pPr>
              <a:t>21</a:t>
            </a:fld>
            <a:endParaRPr lang="en-US" altLang="zh-TW"/>
          </a:p>
        </p:txBody>
      </p:sp>
      <p:pic>
        <p:nvPicPr>
          <p:cNvPr id="36869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2708275"/>
            <a:ext cx="62833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文字方塊 5"/>
          <p:cNvSpPr txBox="1">
            <a:spLocks noChangeArrowheads="1"/>
          </p:cNvSpPr>
          <p:nvPr/>
        </p:nvSpPr>
        <p:spPr bwMode="auto">
          <a:xfrm>
            <a:off x="684213" y="2924175"/>
            <a:ext cx="1463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blockIdx.x</a:t>
            </a:r>
            <a:endParaRPr lang="zh-TW" altLang="en-US"/>
          </a:p>
        </p:txBody>
      </p:sp>
      <p:sp>
        <p:nvSpPr>
          <p:cNvPr id="36871" name="文字方塊 6"/>
          <p:cNvSpPr txBox="1">
            <a:spLocks noChangeArrowheads="1"/>
          </p:cNvSpPr>
          <p:nvPr/>
        </p:nvSpPr>
        <p:spPr bwMode="auto">
          <a:xfrm>
            <a:off x="515938" y="3535363"/>
            <a:ext cx="1962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dirty="0" err="1"/>
              <a:t>blockDim.x</a:t>
            </a:r>
            <a:r>
              <a:rPr lang="en-US" altLang="zh-TW" dirty="0"/>
              <a:t> = 5</a:t>
            </a:r>
            <a:endParaRPr lang="zh-TW" altLang="en-US" dirty="0"/>
          </a:p>
        </p:txBody>
      </p:sp>
      <p:sp>
        <p:nvSpPr>
          <p:cNvPr id="36872" name="文字方塊 7"/>
          <p:cNvSpPr txBox="1">
            <a:spLocks noChangeArrowheads="1"/>
          </p:cNvSpPr>
          <p:nvPr/>
        </p:nvSpPr>
        <p:spPr bwMode="auto">
          <a:xfrm>
            <a:off x="492125" y="4144963"/>
            <a:ext cx="165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dirty="0" err="1"/>
              <a:t>threadIdx.x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1979613" y="3109913"/>
            <a:ext cx="1584325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1979613" y="4221163"/>
            <a:ext cx="936625" cy="109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5" name="文字方塊 12"/>
          <p:cNvSpPr txBox="1">
            <a:spLocks noChangeArrowheads="1"/>
          </p:cNvSpPr>
          <p:nvPr/>
        </p:nvSpPr>
        <p:spPr bwMode="auto">
          <a:xfrm>
            <a:off x="2500313" y="4868863"/>
            <a:ext cx="6283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dirty="0"/>
              <a:t>       0  1  2  3  4          5   6  7  8  9         10 11 12 13 14</a:t>
            </a:r>
            <a:endParaRPr lang="zh-TW" altLang="en-US" dirty="0"/>
          </a:p>
        </p:txBody>
      </p:sp>
      <p:sp>
        <p:nvSpPr>
          <p:cNvPr id="36876" name="文字方塊 13"/>
          <p:cNvSpPr txBox="1">
            <a:spLocks noChangeArrowheads="1"/>
          </p:cNvSpPr>
          <p:nvPr/>
        </p:nvSpPr>
        <p:spPr bwMode="auto">
          <a:xfrm>
            <a:off x="516891" y="5510049"/>
            <a:ext cx="65350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dirty="0" err="1"/>
              <a:t>idx</a:t>
            </a:r>
            <a:r>
              <a:rPr lang="en-US" altLang="zh-TW" dirty="0"/>
              <a:t> = </a:t>
            </a:r>
            <a:r>
              <a:rPr lang="en-US" altLang="zh-TW" dirty="0" err="1"/>
              <a:t>blockIdx.x</a:t>
            </a:r>
            <a:r>
              <a:rPr lang="en-US" altLang="zh-TW" dirty="0"/>
              <a:t>*</a:t>
            </a:r>
            <a:r>
              <a:rPr lang="en-US" altLang="zh-TW" dirty="0" err="1"/>
              <a:t>blockDim.x</a:t>
            </a:r>
            <a:r>
              <a:rPr lang="en-US" altLang="zh-TW" dirty="0"/>
              <a:t> + </a:t>
            </a:r>
            <a:r>
              <a:rPr lang="en-US" altLang="zh-TW" dirty="0" err="1"/>
              <a:t>threadIdx.x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931817" y="5048250"/>
            <a:ext cx="1984421" cy="53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31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/>
              <a:t>Data Decomposition Example:</a:t>
            </a:r>
            <a:br>
              <a:rPr lang="en-US" altLang="zh-TW" dirty="0"/>
            </a:br>
            <a:r>
              <a:rPr lang="en-US" altLang="zh-TW" dirty="0"/>
              <a:t>Increment Array Elements (1) (1/4)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46150" y="1828800"/>
            <a:ext cx="6446838" cy="1039812"/>
          </a:xfrm>
        </p:spPr>
        <p:txBody>
          <a:bodyPr>
            <a:normAutofit/>
          </a:bodyPr>
          <a:lstStyle/>
          <a:p>
            <a:pPr marL="182880" indent="-182880" fontAlgn="auto">
              <a:defRPr/>
            </a:pPr>
            <a:r>
              <a:rPr lang="en-US" altLang="zh-TW" dirty="0"/>
              <a:t>Increment N-element vector </a:t>
            </a:r>
            <a:r>
              <a:rPr lang="en-US" altLang="zh-TW" dirty="0">
                <a:latin typeface="Comic Sans MS" panose="030F0702030302020204" pitchFamily="66" charset="0"/>
              </a:rPr>
              <a:t>a</a:t>
            </a:r>
            <a:r>
              <a:rPr lang="en-US" altLang="zh-TW" dirty="0"/>
              <a:t> by scalar </a:t>
            </a:r>
            <a:r>
              <a:rPr lang="en-US" altLang="zh-TW" dirty="0">
                <a:latin typeface="Comic Sans MS" panose="030F0702030302020204" pitchFamily="66" charset="0"/>
              </a:rPr>
              <a:t>b</a:t>
            </a:r>
          </a:p>
          <a:p>
            <a:pPr marL="582930" lvl="1" indent="-182880">
              <a:defRPr/>
            </a:pPr>
            <a:r>
              <a:rPr lang="en-US" altLang="zh-TW" b="1" dirty="0"/>
              <a:t>Each thread only executes ONCE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45B0F5-DA42-45FE-8C42-0633646D772A}" type="slidenum">
              <a:rPr lang="en-US" altLang="zh-TW"/>
              <a:pPr>
                <a:defRPr/>
              </a:pPr>
              <a:t>22</a:t>
            </a:fld>
            <a:endParaRPr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300038" y="2628960"/>
            <a:ext cx="3959225" cy="3324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b="1" u="sng" dirty="0">
                <a:solidFill>
                  <a:srgbClr val="FF0000"/>
                </a:solidFill>
                <a:latin typeface="+mn-lt"/>
              </a:rPr>
              <a:t>CPU program</a:t>
            </a:r>
            <a:br>
              <a:rPr lang="en-US" altLang="zh-TW" sz="1400" dirty="0"/>
            </a:br>
            <a:br>
              <a:rPr lang="en-US" altLang="zh-TW" sz="1400" dirty="0"/>
            </a:br>
            <a:r>
              <a:rPr lang="en-US" altLang="zh-TW" sz="1400" dirty="0"/>
              <a:t>void </a:t>
            </a:r>
            <a:r>
              <a:rPr lang="en-US" altLang="zh-TW" sz="1400" dirty="0" err="1"/>
              <a:t>increment_cpu</a:t>
            </a:r>
            <a:r>
              <a:rPr lang="en-US" altLang="zh-TW" sz="1400" dirty="0"/>
              <a:t>(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a[], 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b, 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N)</a:t>
            </a:r>
          </a:p>
          <a:p>
            <a:pPr eaLnBrk="1" hangingPunct="1">
              <a:defRPr/>
            </a:pPr>
            <a:r>
              <a:rPr lang="en-US" altLang="zh-TW" sz="1400" dirty="0"/>
              <a:t>{</a:t>
            </a:r>
          </a:p>
          <a:p>
            <a:pPr eaLnBrk="1" hangingPunct="1">
              <a:defRPr/>
            </a:pPr>
            <a:r>
              <a:rPr lang="en-US" altLang="zh-TW" sz="1400" dirty="0"/>
              <a:t>    for(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</a:t>
            </a:r>
            <a:r>
              <a:rPr lang="en-US" altLang="zh-TW" sz="1400" dirty="0" err="1"/>
              <a:t>idx</a:t>
            </a:r>
            <a:r>
              <a:rPr lang="en-US" altLang="zh-TW" sz="1400" dirty="0"/>
              <a:t>=0;idx&lt;</a:t>
            </a:r>
            <a:r>
              <a:rPr lang="en-US" altLang="zh-TW" sz="1400" dirty="0" err="1"/>
              <a:t>N;idx</a:t>
            </a:r>
            <a:r>
              <a:rPr lang="en-US" altLang="zh-TW" sz="1400" dirty="0"/>
              <a:t>++)</a:t>
            </a:r>
          </a:p>
          <a:p>
            <a:pPr eaLnBrk="1" hangingPunct="1">
              <a:defRPr/>
            </a:pPr>
            <a:r>
              <a:rPr lang="en-US" altLang="zh-TW" sz="1400" dirty="0"/>
              <a:t>        a[</a:t>
            </a:r>
            <a:r>
              <a:rPr lang="en-US" altLang="zh-TW" sz="1400" dirty="0" err="1"/>
              <a:t>idx</a:t>
            </a:r>
            <a:r>
              <a:rPr lang="en-US" altLang="zh-TW" sz="1400" dirty="0"/>
              <a:t>]=a[</a:t>
            </a:r>
            <a:r>
              <a:rPr lang="en-US" altLang="zh-TW" sz="1400" dirty="0" err="1"/>
              <a:t>idx</a:t>
            </a:r>
            <a:r>
              <a:rPr lang="en-US" altLang="zh-TW" sz="1400" dirty="0"/>
              <a:t>]+b;</a:t>
            </a:r>
            <a:br>
              <a:rPr lang="en-US" altLang="zh-TW" sz="1400" dirty="0"/>
            </a:br>
            <a:r>
              <a:rPr lang="en-US" altLang="zh-TW" sz="1400" dirty="0"/>
              <a:t>}</a:t>
            </a:r>
          </a:p>
          <a:p>
            <a:pPr eaLnBrk="1" hangingPunct="1">
              <a:defRPr/>
            </a:pPr>
            <a:endParaRPr lang="en-US" altLang="zh-TW" sz="1400" dirty="0"/>
          </a:p>
          <a:p>
            <a:pPr eaLnBrk="1" hangingPunct="1">
              <a:defRPr/>
            </a:pPr>
            <a:endParaRPr lang="en-US" altLang="zh-TW" sz="1400" dirty="0"/>
          </a:p>
          <a:p>
            <a:pPr eaLnBrk="1" hangingPunct="1">
              <a:defRPr/>
            </a:pPr>
            <a:endParaRPr lang="en-US" altLang="zh-TW" sz="1400" dirty="0"/>
          </a:p>
          <a:p>
            <a:pPr eaLnBrk="1" hangingPunct="1">
              <a:defRPr/>
            </a:pPr>
            <a:r>
              <a:rPr lang="en-US" altLang="zh-TW" sz="1400" dirty="0"/>
              <a:t>void main()</a:t>
            </a:r>
          </a:p>
          <a:p>
            <a:pPr eaLnBrk="1" hangingPunct="1">
              <a:defRPr/>
            </a:pPr>
            <a:r>
              <a:rPr lang="en-US" altLang="zh-TW" sz="1400" dirty="0"/>
              <a:t>{</a:t>
            </a:r>
          </a:p>
          <a:p>
            <a:pPr eaLnBrk="1" hangingPunct="1">
              <a:defRPr/>
            </a:pPr>
            <a:r>
              <a:rPr lang="en-US" altLang="zh-TW" sz="1400" dirty="0"/>
              <a:t>    …</a:t>
            </a:r>
          </a:p>
          <a:p>
            <a:pPr eaLnBrk="1" hangingPunct="1">
              <a:defRPr/>
            </a:pPr>
            <a:r>
              <a:rPr lang="en-US" altLang="zh-TW" sz="1400" dirty="0"/>
              <a:t>    </a:t>
            </a:r>
            <a:r>
              <a:rPr lang="en-US" altLang="zh-TW" sz="1400" dirty="0" err="1"/>
              <a:t>increment_cpu</a:t>
            </a:r>
            <a:r>
              <a:rPr lang="en-US" altLang="zh-TW" sz="1400" dirty="0"/>
              <a:t>(</a:t>
            </a:r>
            <a:r>
              <a:rPr lang="en-US" altLang="zh-TW" sz="1400" dirty="0" err="1"/>
              <a:t>a,b,N</a:t>
            </a:r>
            <a:r>
              <a:rPr lang="en-US" altLang="zh-TW" sz="1400" dirty="0"/>
              <a:t>);</a:t>
            </a:r>
          </a:p>
          <a:p>
            <a:pPr eaLnBrk="1" hangingPunct="1">
              <a:defRPr/>
            </a:pPr>
            <a:r>
              <a:rPr lang="en-US" altLang="zh-TW" sz="1400" dirty="0"/>
              <a:t>}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257675" y="2628960"/>
            <a:ext cx="4860925" cy="353943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1400" b="1" u="sng" dirty="0">
                <a:solidFill>
                  <a:srgbClr val="0070C0"/>
                </a:solidFill>
                <a:latin typeface="+mn-lt"/>
              </a:rPr>
              <a:t>CUDA program</a:t>
            </a:r>
            <a:br>
              <a:rPr lang="en-US" altLang="zh-TW" sz="1400" dirty="0"/>
            </a:br>
            <a:br>
              <a:rPr lang="en-US" altLang="zh-TW" sz="1400" dirty="0"/>
            </a:br>
            <a:r>
              <a:rPr lang="en-US" altLang="zh-TW" sz="1400" dirty="0"/>
              <a:t>__global__ void </a:t>
            </a:r>
            <a:r>
              <a:rPr lang="en-US" altLang="zh-TW" sz="1400" dirty="0" err="1"/>
              <a:t>increment_gpu</a:t>
            </a:r>
            <a:r>
              <a:rPr lang="en-US" altLang="zh-TW" sz="1400" dirty="0"/>
              <a:t>(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a[], 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b, 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N)</a:t>
            </a:r>
          </a:p>
          <a:p>
            <a:pPr eaLnBrk="1" hangingPunct="1">
              <a:defRPr/>
            </a:pPr>
            <a:r>
              <a:rPr lang="en-US" altLang="zh-TW" sz="1400" dirty="0"/>
              <a:t>{</a:t>
            </a:r>
          </a:p>
          <a:p>
            <a:pPr eaLnBrk="1" hangingPunct="1">
              <a:defRPr/>
            </a:pPr>
            <a:r>
              <a:rPr lang="en-US" altLang="zh-TW" sz="1400" dirty="0"/>
              <a:t>    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</a:t>
            </a:r>
            <a:r>
              <a:rPr lang="en-US" altLang="zh-TW" sz="1400" dirty="0" err="1"/>
              <a:t>idx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blockIdx.x</a:t>
            </a:r>
            <a:r>
              <a:rPr lang="en-US" altLang="zh-TW" sz="1400" dirty="0"/>
              <a:t>*</a:t>
            </a:r>
            <a:r>
              <a:rPr lang="en-US" altLang="zh-TW" sz="1400" dirty="0" err="1"/>
              <a:t>blockDim.x+threadIdx.x</a:t>
            </a:r>
            <a:r>
              <a:rPr lang="en-US" altLang="zh-TW" sz="1400" dirty="0"/>
              <a:t>;</a:t>
            </a:r>
          </a:p>
          <a:p>
            <a:pPr eaLnBrk="1" hangingPunct="1">
              <a:defRPr/>
            </a:pPr>
            <a:r>
              <a:rPr lang="en-US" altLang="zh-TW" sz="1400" dirty="0"/>
              <a:t>    if(</a:t>
            </a:r>
            <a:r>
              <a:rPr lang="en-US" altLang="zh-TW" sz="1400" dirty="0" err="1"/>
              <a:t>idx</a:t>
            </a:r>
            <a:r>
              <a:rPr lang="en-US" altLang="zh-TW" sz="1400" dirty="0"/>
              <a:t>&lt;N)</a:t>
            </a:r>
          </a:p>
          <a:p>
            <a:pPr eaLnBrk="1" hangingPunct="1">
              <a:defRPr/>
            </a:pPr>
            <a:r>
              <a:rPr lang="en-US" altLang="zh-TW" sz="1400" dirty="0"/>
              <a:t>         a[</a:t>
            </a:r>
            <a:r>
              <a:rPr lang="en-US" altLang="zh-TW" sz="1400" dirty="0" err="1"/>
              <a:t>idx</a:t>
            </a:r>
            <a:r>
              <a:rPr lang="en-US" altLang="zh-TW" sz="1400" dirty="0"/>
              <a:t>]=a[</a:t>
            </a:r>
            <a:r>
              <a:rPr lang="en-US" altLang="zh-TW" sz="1400" dirty="0" err="1"/>
              <a:t>idx</a:t>
            </a:r>
            <a:r>
              <a:rPr lang="en-US" altLang="zh-TW" sz="1400" dirty="0"/>
              <a:t>]+b;</a:t>
            </a:r>
            <a:br>
              <a:rPr lang="en-US" altLang="zh-TW" sz="1400" dirty="0"/>
            </a:br>
            <a:r>
              <a:rPr lang="en-US" altLang="zh-TW" sz="1400" dirty="0"/>
              <a:t>}</a:t>
            </a:r>
          </a:p>
          <a:p>
            <a:pPr eaLnBrk="1" hangingPunct="1">
              <a:defRPr/>
            </a:pPr>
            <a:endParaRPr lang="en-US" altLang="zh-TW" sz="1400" dirty="0"/>
          </a:p>
          <a:p>
            <a:pPr eaLnBrk="1" hangingPunct="1">
              <a:defRPr/>
            </a:pPr>
            <a:r>
              <a:rPr lang="en-US" altLang="zh-TW" sz="1400" dirty="0"/>
              <a:t>void main()</a:t>
            </a:r>
          </a:p>
          <a:p>
            <a:pPr eaLnBrk="1" hangingPunct="1">
              <a:defRPr/>
            </a:pPr>
            <a:r>
              <a:rPr lang="en-US" altLang="zh-TW" sz="1400" dirty="0"/>
              <a:t>{</a:t>
            </a:r>
          </a:p>
          <a:p>
            <a:pPr eaLnBrk="1" hangingPunct="1">
              <a:defRPr/>
            </a:pPr>
            <a:r>
              <a:rPr lang="en-US" altLang="zh-TW" sz="1400" dirty="0"/>
              <a:t>    …</a:t>
            </a:r>
          </a:p>
          <a:p>
            <a:pPr eaLnBrk="1" hangingPunct="1">
              <a:defRPr/>
            </a:pPr>
            <a:r>
              <a:rPr lang="en-US" altLang="zh-TW" sz="1400" dirty="0"/>
              <a:t>     dim3 </a:t>
            </a:r>
            <a:r>
              <a:rPr lang="en-US" altLang="zh-TW" sz="1400" dirty="0" err="1"/>
              <a:t>dimBlock</a:t>
            </a:r>
            <a:r>
              <a:rPr lang="en-US" altLang="zh-TW" sz="1400" dirty="0"/>
              <a:t>(</a:t>
            </a:r>
            <a:r>
              <a:rPr lang="en-US" altLang="zh-TW" sz="1400" dirty="0" err="1"/>
              <a:t>BlockSize</a:t>
            </a:r>
            <a:r>
              <a:rPr lang="en-US" altLang="zh-TW" sz="1400" dirty="0"/>
              <a:t>);</a:t>
            </a:r>
          </a:p>
          <a:p>
            <a:pPr>
              <a:defRPr/>
            </a:pPr>
            <a:r>
              <a:rPr lang="en-US" altLang="zh-TW" sz="1400" dirty="0"/>
              <a:t>     dim3 </a:t>
            </a:r>
            <a:r>
              <a:rPr lang="en-US" altLang="zh-TW" sz="1400" dirty="0" err="1"/>
              <a:t>dimGrid</a:t>
            </a:r>
            <a:r>
              <a:rPr lang="en-US" altLang="zh-TW" sz="1400" dirty="0"/>
              <a:t>(</a:t>
            </a:r>
            <a:r>
              <a:rPr lang="en-US" altLang="zh-TW" sz="1400" dirty="0" err="1"/>
              <a:t>ThreadNum</a:t>
            </a:r>
            <a:r>
              <a:rPr lang="en-US" altLang="zh-TW" sz="1400" dirty="0"/>
              <a:t>);    </a:t>
            </a:r>
          </a:p>
          <a:p>
            <a:pPr>
              <a:defRPr/>
            </a:pPr>
            <a:r>
              <a:rPr lang="en-US" altLang="zh-TW" sz="1400" dirty="0"/>
              <a:t>     </a:t>
            </a:r>
            <a:r>
              <a:rPr lang="en-US" altLang="zh-TW" sz="1400" dirty="0" err="1"/>
              <a:t>increment_gpu</a:t>
            </a:r>
            <a:r>
              <a:rPr lang="en-US" altLang="zh-TW" sz="1400" dirty="0"/>
              <a:t>&lt;&lt;&lt;</a:t>
            </a:r>
            <a:r>
              <a:rPr lang="en-US" altLang="zh-TW" sz="1400" dirty="0" err="1"/>
              <a:t>dimGrid,dimBlock</a:t>
            </a:r>
            <a:r>
              <a:rPr lang="en-US" altLang="zh-TW" sz="1400" dirty="0"/>
              <a:t>&gt;&gt;&gt;(</a:t>
            </a:r>
            <a:r>
              <a:rPr lang="en-US" altLang="zh-TW" sz="1400" dirty="0" err="1"/>
              <a:t>d_a,b,N</a:t>
            </a:r>
            <a:r>
              <a:rPr lang="en-US" altLang="zh-TW" sz="1400" dirty="0"/>
              <a:t>);</a:t>
            </a:r>
          </a:p>
          <a:p>
            <a:pPr eaLnBrk="1" hangingPunct="1">
              <a:defRPr/>
            </a:pPr>
            <a:r>
              <a:rPr lang="en-US" altLang="zh-TW" sz="1400" dirty="0"/>
              <a:t>}</a:t>
            </a:r>
            <a:endParaRPr lang="zh-TW" altLang="en-US" sz="1400" dirty="0"/>
          </a:p>
        </p:txBody>
      </p:sp>
      <p:sp>
        <p:nvSpPr>
          <p:cNvPr id="7" name="左-右雙向箭號 6"/>
          <p:cNvSpPr/>
          <p:nvPr/>
        </p:nvSpPr>
        <p:spPr>
          <a:xfrm>
            <a:off x="3264342" y="3567172"/>
            <a:ext cx="1038225" cy="2889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7086" y="101170"/>
            <a:ext cx="1053737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EXAMPLE-1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794965" y="160991"/>
            <a:ext cx="3196046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Number of threads ≥ N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26720" y="6488668"/>
            <a:ext cx="175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main_gpu_1.cu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1177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/>
              <a:t>Data Decomposition Example:</a:t>
            </a:r>
            <a:br>
              <a:rPr lang="en-US" altLang="zh-TW" dirty="0"/>
            </a:br>
            <a:r>
              <a:rPr lang="en-US" altLang="zh-TW" dirty="0"/>
              <a:t>Increment Array Elements (1) (2/4)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46150" y="1828800"/>
            <a:ext cx="6446838" cy="1039812"/>
          </a:xfrm>
        </p:spPr>
        <p:txBody>
          <a:bodyPr>
            <a:normAutofit/>
          </a:bodyPr>
          <a:lstStyle/>
          <a:p>
            <a:pPr marL="182880" indent="-182880" fontAlgn="auto">
              <a:defRPr/>
            </a:pPr>
            <a:r>
              <a:rPr lang="en-US" altLang="zh-TW" dirty="0"/>
              <a:t>Increment N-element vector </a:t>
            </a:r>
            <a:r>
              <a:rPr lang="en-US" altLang="zh-TW" dirty="0">
                <a:latin typeface="Comic Sans MS" panose="030F0702030302020204" pitchFamily="66" charset="0"/>
              </a:rPr>
              <a:t>a</a:t>
            </a:r>
            <a:r>
              <a:rPr lang="en-US" altLang="zh-TW" dirty="0"/>
              <a:t> by scalar </a:t>
            </a:r>
            <a:r>
              <a:rPr lang="en-US" altLang="zh-TW" dirty="0">
                <a:latin typeface="Comic Sans MS" panose="030F0702030302020204" pitchFamily="66" charset="0"/>
              </a:rPr>
              <a:t>b</a:t>
            </a:r>
          </a:p>
          <a:p>
            <a:pPr marL="582930" lvl="1" indent="-182880">
              <a:defRPr/>
            </a:pPr>
            <a:r>
              <a:rPr lang="en-US" altLang="zh-TW" b="1" dirty="0"/>
              <a:t>Each thread only executes ONCE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45B0F5-DA42-45FE-8C42-0633646D772A}" type="slidenum">
              <a:rPr lang="en-US" altLang="zh-TW"/>
              <a:pPr>
                <a:defRPr/>
              </a:pPr>
              <a:t>23</a:t>
            </a:fld>
            <a:endParaRPr lang="en-US" altLang="zh-TW"/>
          </a:p>
        </p:txBody>
      </p:sp>
      <p:sp>
        <p:nvSpPr>
          <p:cNvPr id="8" name="文字方塊 7"/>
          <p:cNvSpPr txBox="1"/>
          <p:nvPr/>
        </p:nvSpPr>
        <p:spPr>
          <a:xfrm>
            <a:off x="5794965" y="160991"/>
            <a:ext cx="3196046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Number of threads ≥ N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93" y="1825897"/>
            <a:ext cx="4512647" cy="234914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840" y="1825897"/>
            <a:ext cx="4023360" cy="50292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7086" y="101170"/>
            <a:ext cx="1053737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EXAMPLE-1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28611" y="4014579"/>
            <a:ext cx="3749630" cy="3658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028611" y="2283608"/>
            <a:ext cx="971595" cy="16350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336757" y="2025540"/>
            <a:ext cx="2325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Pointer referred to device memory space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向左箭號 8"/>
          <p:cNvSpPr/>
          <p:nvPr/>
        </p:nvSpPr>
        <p:spPr>
          <a:xfrm>
            <a:off x="6069874" y="2283608"/>
            <a:ext cx="266883" cy="1635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270544" y="4340497"/>
            <a:ext cx="2899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>
                <a:solidFill>
                  <a:srgbClr val="FF0000"/>
                </a:solidFill>
              </a:rPr>
              <a:t>Allocate an integer array on device’s memory</a:t>
            </a:r>
          </a:p>
          <a:p>
            <a:pPr marL="342900" indent="-342900">
              <a:buAutoNum type="arabicPeriod"/>
            </a:pPr>
            <a:endParaRPr lang="en-US" altLang="zh-TW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TW" dirty="0">
                <a:solidFill>
                  <a:srgbClr val="FF0000"/>
                </a:solidFill>
              </a:rPr>
              <a:t>Copy the ‘a’ array’s value to ‘</a:t>
            </a:r>
            <a:r>
              <a:rPr lang="en-US" altLang="zh-TW" dirty="0" err="1">
                <a:solidFill>
                  <a:srgbClr val="FF0000"/>
                </a:solidFill>
              </a:rPr>
              <a:t>d_a</a:t>
            </a:r>
            <a:r>
              <a:rPr lang="en-US" altLang="zh-TW" dirty="0">
                <a:solidFill>
                  <a:srgbClr val="FF0000"/>
                </a:solidFill>
              </a:rPr>
              <a:t>’ (on the device)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 rot="20890852">
            <a:off x="3709940" y="4128509"/>
            <a:ext cx="1284828" cy="214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 rot="18579927">
            <a:off x="3810795" y="4825288"/>
            <a:ext cx="1548621" cy="214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426720" y="6488668"/>
            <a:ext cx="175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main_gpu_1.cu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8487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/>
              <a:t>Data Decomposition Example:</a:t>
            </a:r>
            <a:br>
              <a:rPr lang="en-US" altLang="zh-TW" dirty="0"/>
            </a:br>
            <a:r>
              <a:rPr lang="en-US" altLang="zh-TW" dirty="0"/>
              <a:t>Increment Array Elements (1) (3/4)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46150" y="1828800"/>
            <a:ext cx="6446838" cy="1039812"/>
          </a:xfrm>
        </p:spPr>
        <p:txBody>
          <a:bodyPr>
            <a:normAutofit/>
          </a:bodyPr>
          <a:lstStyle/>
          <a:p>
            <a:pPr marL="182880" indent="-182880" fontAlgn="auto">
              <a:defRPr/>
            </a:pPr>
            <a:r>
              <a:rPr lang="en-US" altLang="zh-TW" dirty="0"/>
              <a:t>Increment N-element vector </a:t>
            </a:r>
            <a:r>
              <a:rPr lang="en-US" altLang="zh-TW" dirty="0">
                <a:latin typeface="Comic Sans MS" panose="030F0702030302020204" pitchFamily="66" charset="0"/>
              </a:rPr>
              <a:t>a</a:t>
            </a:r>
            <a:r>
              <a:rPr lang="en-US" altLang="zh-TW" dirty="0"/>
              <a:t> by scalar </a:t>
            </a:r>
            <a:r>
              <a:rPr lang="en-US" altLang="zh-TW" dirty="0">
                <a:latin typeface="Comic Sans MS" panose="030F0702030302020204" pitchFamily="66" charset="0"/>
              </a:rPr>
              <a:t>b</a:t>
            </a:r>
          </a:p>
          <a:p>
            <a:pPr marL="582930" lvl="1" indent="-182880">
              <a:defRPr/>
            </a:pPr>
            <a:r>
              <a:rPr lang="en-US" altLang="zh-TW" b="1" dirty="0"/>
              <a:t>Each thread only executes ONCE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45B0F5-DA42-45FE-8C42-0633646D772A}" type="slidenum">
              <a:rPr lang="en-US" altLang="zh-TW"/>
              <a:pPr>
                <a:defRPr/>
              </a:pPr>
              <a:t>24</a:t>
            </a:fld>
            <a:endParaRPr lang="en-US" altLang="zh-TW"/>
          </a:p>
        </p:txBody>
      </p:sp>
      <p:sp>
        <p:nvSpPr>
          <p:cNvPr id="8" name="文字方塊 7"/>
          <p:cNvSpPr txBox="1"/>
          <p:nvPr/>
        </p:nvSpPr>
        <p:spPr>
          <a:xfrm>
            <a:off x="5794965" y="160991"/>
            <a:ext cx="3196046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Number of threads ≥ N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93" y="1825897"/>
            <a:ext cx="4512647" cy="234914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840" y="1825897"/>
            <a:ext cx="4023360" cy="50292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7086" y="101170"/>
            <a:ext cx="1053737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EXAMPLE-1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32670" y="4496022"/>
            <a:ext cx="3749630" cy="44173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802609" y="4340497"/>
            <a:ext cx="2899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altLang="zh-TW" dirty="0">
                <a:solidFill>
                  <a:srgbClr val="FF0000"/>
                </a:solidFill>
              </a:rPr>
              <a:t>Invoke CUDA kernel function</a:t>
            </a:r>
          </a:p>
          <a:p>
            <a:pPr marL="342900" indent="-342900">
              <a:buFont typeface="+mj-lt"/>
              <a:buAutoNum type="arabicPeriod" startAt="3"/>
            </a:pPr>
            <a:endParaRPr lang="en-US" altLang="zh-TW" dirty="0">
              <a:solidFill>
                <a:srgbClr val="FF0000"/>
              </a:solidFill>
            </a:endParaRPr>
          </a:p>
          <a:p>
            <a:pPr marL="342900" indent="-342900">
              <a:buAutoNum type="arabicPeriod" startAt="3"/>
            </a:pPr>
            <a:r>
              <a:rPr lang="en-US" altLang="zh-TW" dirty="0">
                <a:solidFill>
                  <a:srgbClr val="FF0000"/>
                </a:solidFill>
              </a:rPr>
              <a:t>Make sure all the tasks are finished</a:t>
            </a:r>
          </a:p>
          <a:p>
            <a:pPr marL="342900" indent="-342900">
              <a:buAutoNum type="arabicPeriod" startAt="3"/>
            </a:pPr>
            <a:endParaRPr lang="en-US" altLang="zh-TW" dirty="0">
              <a:solidFill>
                <a:srgbClr val="FF0000"/>
              </a:solidFill>
            </a:endParaRPr>
          </a:p>
          <a:p>
            <a:pPr marL="342900" indent="-342900">
              <a:buAutoNum type="arabicPeriod" startAt="3"/>
            </a:pPr>
            <a:r>
              <a:rPr lang="en-US" altLang="zh-TW" dirty="0">
                <a:solidFill>
                  <a:srgbClr val="FF0000"/>
                </a:solidFill>
              </a:rPr>
              <a:t>Retrieve the results from device.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 rot="19422053">
            <a:off x="3722156" y="5650302"/>
            <a:ext cx="1284828" cy="214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 rot="498948">
            <a:off x="3303028" y="4485362"/>
            <a:ext cx="1548621" cy="214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032670" y="4937760"/>
            <a:ext cx="3749630" cy="15675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5032670" y="5197328"/>
            <a:ext cx="3749630" cy="19583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 rot="20939389">
            <a:off x="3565542" y="5043479"/>
            <a:ext cx="1284828" cy="214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426720" y="6488668"/>
            <a:ext cx="175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main_gpu_1.cu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5379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Data Decomposition Example:</a:t>
            </a:r>
            <a:br>
              <a:rPr lang="en-US" altLang="zh-TW" dirty="0"/>
            </a:br>
            <a:r>
              <a:rPr lang="en-US" altLang="zh-TW" dirty="0"/>
              <a:t>Increment Array Elements (1) (4/4)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338015"/>
              </p:ext>
            </p:extLst>
          </p:nvPr>
        </p:nvGraphicFramePr>
        <p:xfrm>
          <a:off x="609599" y="2787606"/>
          <a:ext cx="7881260" cy="1331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81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81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8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81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81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81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81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84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a[1]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a[2]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a[3]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a[4]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a[5]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a[6]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a[7]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a[8]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a[9]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6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FF00"/>
                          </a:solidFill>
                        </a:rPr>
                        <a:t>(0,0)</a:t>
                      </a:r>
                      <a:endParaRPr lang="zh-TW" alt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FF00"/>
                          </a:solidFill>
                        </a:rPr>
                        <a:t>(0,1)</a:t>
                      </a:r>
                      <a:endParaRPr lang="zh-TW" alt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FF00"/>
                          </a:solidFill>
                        </a:rPr>
                        <a:t>(0,2)</a:t>
                      </a:r>
                      <a:endParaRPr lang="zh-TW" alt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FF00"/>
                          </a:solidFill>
                        </a:rPr>
                        <a:t>(0,3)</a:t>
                      </a:r>
                      <a:endParaRPr lang="zh-TW" alt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FF00"/>
                          </a:solidFill>
                        </a:rPr>
                        <a:t>(0,4)</a:t>
                      </a:r>
                      <a:endParaRPr lang="zh-TW" altLang="en-US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(1,0)</a:t>
                      </a:r>
                      <a:endParaRPr lang="zh-TW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(1,1)</a:t>
                      </a:r>
                      <a:endParaRPr lang="zh-TW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(1,2)</a:t>
                      </a:r>
                      <a:endParaRPr lang="zh-TW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(1,3)</a:t>
                      </a:r>
                      <a:endParaRPr lang="zh-TW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(1,4)</a:t>
                      </a:r>
                      <a:endParaRPr lang="zh-TW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09599" y="1733006"/>
            <a:ext cx="3788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N = 10</a:t>
            </a:r>
          </a:p>
          <a:p>
            <a:r>
              <a:rPr lang="en-US" altLang="zh-TW" dirty="0" err="1">
                <a:solidFill>
                  <a:srgbClr val="00B0F0"/>
                </a:solidFill>
              </a:rPr>
              <a:t>BlockSize</a:t>
            </a:r>
            <a:r>
              <a:rPr lang="en-US" altLang="zh-TW" dirty="0">
                <a:solidFill>
                  <a:srgbClr val="00B0F0"/>
                </a:solidFill>
              </a:rPr>
              <a:t> = 2</a:t>
            </a:r>
          </a:p>
          <a:p>
            <a:r>
              <a:rPr lang="en-US" altLang="zh-TW" dirty="0" err="1">
                <a:solidFill>
                  <a:srgbClr val="00B0F0"/>
                </a:solidFill>
              </a:rPr>
              <a:t>ThreadNum</a:t>
            </a:r>
            <a:r>
              <a:rPr lang="en-US" altLang="zh-TW" dirty="0">
                <a:solidFill>
                  <a:srgbClr val="00B0F0"/>
                </a:solidFill>
              </a:rPr>
              <a:t> = 5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795451" y="4590453"/>
            <a:ext cx="350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</a:t>
            </a:r>
            <a:r>
              <a:rPr lang="en-US" altLang="zh-TW" sz="2400" dirty="0" err="1"/>
              <a:t>blockIdx.x</a:t>
            </a:r>
            <a:r>
              <a:rPr lang="en-US" altLang="zh-TW" sz="2400" dirty="0"/>
              <a:t> , </a:t>
            </a:r>
            <a:r>
              <a:rPr lang="en-US" altLang="zh-TW" sz="2400" dirty="0" err="1"/>
              <a:t>threadIdx.x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8045" y="3453164"/>
            <a:ext cx="461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#1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7086" y="101170"/>
            <a:ext cx="1053737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EXAMPLE-1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794965" y="160991"/>
            <a:ext cx="3196046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Number of threads ≥ N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向左箭號 2"/>
          <p:cNvSpPr/>
          <p:nvPr/>
        </p:nvSpPr>
        <p:spPr>
          <a:xfrm>
            <a:off x="1458690" y="1808480"/>
            <a:ext cx="217714" cy="2438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676403" y="1733006"/>
            <a:ext cx="135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</a:rPr>
              <a:t>total tasks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sp>
        <p:nvSpPr>
          <p:cNvPr id="13" name="向左箭號 12"/>
          <p:cNvSpPr/>
          <p:nvPr/>
        </p:nvSpPr>
        <p:spPr>
          <a:xfrm>
            <a:off x="2286000" y="2194671"/>
            <a:ext cx="217714" cy="2438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512422" y="2102338"/>
            <a:ext cx="241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</a:rPr>
              <a:t>total threads = 2*5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019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Data Decomposition Example:</a:t>
            </a:r>
            <a:br>
              <a:rPr lang="en-US" altLang="zh-TW" dirty="0"/>
            </a:br>
            <a:r>
              <a:rPr lang="en-US" altLang="zh-TW" dirty="0"/>
              <a:t>Increment Array Elements (2) (1/3)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703998"/>
              </p:ext>
            </p:extLst>
          </p:nvPr>
        </p:nvGraphicFramePr>
        <p:xfrm>
          <a:off x="609599" y="2787606"/>
          <a:ext cx="7881260" cy="225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81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81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8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81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81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81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81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84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a[0]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a[1]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a[2]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a[3]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a[4]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a[5]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a[6]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a[7]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a[8]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a[9]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6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(0,0)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(0,1)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(0,2)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(0,3)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(0,4)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677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(0,0)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(0,1)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(0,2)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(0,3)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(0,4)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09599" y="1733006"/>
            <a:ext cx="3788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N = 10</a:t>
            </a:r>
          </a:p>
          <a:p>
            <a:r>
              <a:rPr lang="en-US" altLang="zh-TW" dirty="0" err="1">
                <a:solidFill>
                  <a:srgbClr val="00B0F0"/>
                </a:solidFill>
              </a:rPr>
              <a:t>BlockSize</a:t>
            </a:r>
            <a:r>
              <a:rPr lang="en-US" altLang="zh-TW" dirty="0">
                <a:solidFill>
                  <a:srgbClr val="00B0F0"/>
                </a:solidFill>
              </a:rPr>
              <a:t> = 1</a:t>
            </a:r>
          </a:p>
          <a:p>
            <a:r>
              <a:rPr lang="en-US" altLang="zh-TW" dirty="0" err="1">
                <a:solidFill>
                  <a:srgbClr val="00B0F0"/>
                </a:solidFill>
              </a:rPr>
              <a:t>ThreadNum</a:t>
            </a:r>
            <a:r>
              <a:rPr lang="en-US" altLang="zh-TW" dirty="0">
                <a:solidFill>
                  <a:srgbClr val="00B0F0"/>
                </a:solidFill>
              </a:rPr>
              <a:t> = 5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795451" y="5810530"/>
            <a:ext cx="350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</a:t>
            </a:r>
            <a:r>
              <a:rPr lang="en-US" altLang="zh-TW" sz="2400" dirty="0" err="1"/>
              <a:t>blockIdx.x</a:t>
            </a:r>
            <a:r>
              <a:rPr lang="en-US" altLang="zh-TW" sz="2400" dirty="0"/>
              <a:t> , </a:t>
            </a:r>
            <a:r>
              <a:rPr lang="en-US" altLang="zh-TW" sz="2400" dirty="0" err="1"/>
              <a:t>threadIdx.x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8045" y="3453164"/>
            <a:ext cx="461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#1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82878" y="4434658"/>
            <a:ext cx="461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#2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644432" y="5329646"/>
            <a:ext cx="1558837" cy="87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44432" y="5251265"/>
            <a:ext cx="1558837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stripe size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7086" y="101170"/>
            <a:ext cx="1053737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EXAMPLE-1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794965" y="160991"/>
            <a:ext cx="3196046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Number of threads &lt; N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向左箭號 14"/>
          <p:cNvSpPr/>
          <p:nvPr/>
        </p:nvSpPr>
        <p:spPr>
          <a:xfrm>
            <a:off x="1458690" y="1808480"/>
            <a:ext cx="217714" cy="2438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676403" y="1733006"/>
            <a:ext cx="135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</a:rPr>
              <a:t>total tasks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sp>
        <p:nvSpPr>
          <p:cNvPr id="17" name="向左箭號 16"/>
          <p:cNvSpPr/>
          <p:nvPr/>
        </p:nvSpPr>
        <p:spPr>
          <a:xfrm>
            <a:off x="2286000" y="2194671"/>
            <a:ext cx="217714" cy="2438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2512422" y="2102338"/>
            <a:ext cx="219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</a:rPr>
              <a:t>total threads = 1*5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869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/>
              <a:t>Data Decomposition Example:</a:t>
            </a:r>
            <a:br>
              <a:rPr lang="en-US" altLang="zh-TW" dirty="0"/>
            </a:br>
            <a:r>
              <a:rPr lang="en-US" altLang="zh-TW" dirty="0"/>
              <a:t>Increment Array Elements (2) 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46150" y="1828800"/>
            <a:ext cx="6446838" cy="376238"/>
          </a:xfrm>
        </p:spPr>
        <p:txBody>
          <a:bodyPr>
            <a:normAutofit/>
          </a:bodyPr>
          <a:lstStyle/>
          <a:p>
            <a:pPr marL="182880" indent="-182880" fontAlgn="auto">
              <a:defRPr/>
            </a:pPr>
            <a:r>
              <a:rPr lang="en-US" altLang="zh-TW" dirty="0"/>
              <a:t>Increment N-element vector </a:t>
            </a:r>
            <a:r>
              <a:rPr lang="en-US" altLang="zh-TW" dirty="0">
                <a:latin typeface="Comic Sans MS" panose="030F0702030302020204" pitchFamily="66" charset="0"/>
              </a:rPr>
              <a:t>a</a:t>
            </a:r>
            <a:r>
              <a:rPr lang="en-US" altLang="zh-TW" dirty="0"/>
              <a:t> by scalar </a:t>
            </a:r>
            <a:r>
              <a:rPr lang="en-US" altLang="zh-TW" dirty="0">
                <a:latin typeface="Comic Sans MS" panose="030F0702030302020204" pitchFamily="66" charset="0"/>
              </a:rPr>
              <a:t>b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45B0F5-DA42-45FE-8C42-0633646D772A}" type="slidenum">
              <a:rPr lang="en-US" altLang="zh-TW"/>
              <a:pPr>
                <a:defRPr/>
              </a:pPr>
              <a:t>27</a:t>
            </a:fld>
            <a:endParaRPr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300038" y="2341563"/>
            <a:ext cx="3959225" cy="3324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1400" b="1" u="sng" dirty="0">
                <a:solidFill>
                  <a:srgbClr val="FF0000"/>
                </a:solidFill>
                <a:latin typeface="+mn-lt"/>
              </a:rPr>
              <a:t>CPU program</a:t>
            </a:r>
            <a:br>
              <a:rPr lang="en-US" altLang="zh-TW" sz="1400" dirty="0"/>
            </a:br>
            <a:br>
              <a:rPr lang="en-US" altLang="zh-TW" sz="1400" dirty="0"/>
            </a:br>
            <a:r>
              <a:rPr lang="en-US" altLang="zh-TW" sz="1400" dirty="0"/>
              <a:t>void </a:t>
            </a:r>
            <a:r>
              <a:rPr lang="en-US" altLang="zh-TW" sz="1400" dirty="0" err="1"/>
              <a:t>increment_cpu</a:t>
            </a:r>
            <a:r>
              <a:rPr lang="en-US" altLang="zh-TW" sz="1400" dirty="0"/>
              <a:t>(float *a, float *b, 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N)</a:t>
            </a:r>
          </a:p>
          <a:p>
            <a:pPr eaLnBrk="1" hangingPunct="1">
              <a:defRPr/>
            </a:pPr>
            <a:r>
              <a:rPr lang="en-US" altLang="zh-TW" sz="1400" dirty="0"/>
              <a:t>{</a:t>
            </a:r>
          </a:p>
          <a:p>
            <a:pPr eaLnBrk="1" hangingPunct="1">
              <a:defRPr/>
            </a:pPr>
            <a:r>
              <a:rPr lang="en-US" altLang="zh-TW" sz="1400" dirty="0"/>
              <a:t>    for(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</a:t>
            </a:r>
            <a:r>
              <a:rPr lang="en-US" altLang="zh-TW" sz="1400" dirty="0" err="1"/>
              <a:t>idx</a:t>
            </a:r>
            <a:r>
              <a:rPr lang="en-US" altLang="zh-TW" sz="1400" dirty="0"/>
              <a:t>=0;idx&lt;</a:t>
            </a:r>
            <a:r>
              <a:rPr lang="en-US" altLang="zh-TW" sz="1400" dirty="0" err="1"/>
              <a:t>N;idx</a:t>
            </a:r>
            <a:r>
              <a:rPr lang="en-US" altLang="zh-TW" sz="1400" dirty="0"/>
              <a:t>++)</a:t>
            </a:r>
          </a:p>
          <a:p>
            <a:pPr eaLnBrk="1" hangingPunct="1">
              <a:defRPr/>
            </a:pPr>
            <a:r>
              <a:rPr lang="en-US" altLang="zh-TW" sz="1400" dirty="0"/>
              <a:t>        a[</a:t>
            </a:r>
            <a:r>
              <a:rPr lang="en-US" altLang="zh-TW" sz="1400" dirty="0" err="1"/>
              <a:t>idx</a:t>
            </a:r>
            <a:r>
              <a:rPr lang="en-US" altLang="zh-TW" sz="1400" dirty="0"/>
              <a:t>]=a[</a:t>
            </a:r>
            <a:r>
              <a:rPr lang="en-US" altLang="zh-TW" sz="1400" dirty="0" err="1"/>
              <a:t>idx</a:t>
            </a:r>
            <a:r>
              <a:rPr lang="en-US" altLang="zh-TW" sz="1400" dirty="0"/>
              <a:t>]+b;</a:t>
            </a:r>
            <a:br>
              <a:rPr lang="en-US" altLang="zh-TW" sz="1400" dirty="0"/>
            </a:br>
            <a:r>
              <a:rPr lang="en-US" altLang="zh-TW" sz="1400" dirty="0"/>
              <a:t>}</a:t>
            </a:r>
          </a:p>
          <a:p>
            <a:pPr eaLnBrk="1" hangingPunct="1">
              <a:defRPr/>
            </a:pPr>
            <a:endParaRPr lang="en-US" altLang="zh-TW" sz="1400" dirty="0"/>
          </a:p>
          <a:p>
            <a:pPr eaLnBrk="1" hangingPunct="1">
              <a:defRPr/>
            </a:pPr>
            <a:endParaRPr lang="en-US" altLang="zh-TW" sz="1400" dirty="0"/>
          </a:p>
          <a:p>
            <a:pPr eaLnBrk="1" hangingPunct="1">
              <a:defRPr/>
            </a:pPr>
            <a:endParaRPr lang="en-US" altLang="zh-TW" sz="1400" dirty="0"/>
          </a:p>
          <a:p>
            <a:pPr eaLnBrk="1" hangingPunct="1">
              <a:defRPr/>
            </a:pPr>
            <a:r>
              <a:rPr lang="en-US" altLang="zh-TW" sz="1400" dirty="0"/>
              <a:t>void main()</a:t>
            </a:r>
          </a:p>
          <a:p>
            <a:pPr eaLnBrk="1" hangingPunct="1">
              <a:defRPr/>
            </a:pPr>
            <a:r>
              <a:rPr lang="en-US" altLang="zh-TW" sz="1400" dirty="0"/>
              <a:t>{</a:t>
            </a:r>
          </a:p>
          <a:p>
            <a:pPr eaLnBrk="1" hangingPunct="1">
              <a:defRPr/>
            </a:pPr>
            <a:r>
              <a:rPr lang="en-US" altLang="zh-TW" sz="1400" dirty="0"/>
              <a:t>    …</a:t>
            </a:r>
          </a:p>
          <a:p>
            <a:pPr eaLnBrk="1" hangingPunct="1">
              <a:defRPr/>
            </a:pPr>
            <a:r>
              <a:rPr lang="en-US" altLang="zh-TW" sz="1400" dirty="0"/>
              <a:t>    </a:t>
            </a:r>
            <a:r>
              <a:rPr lang="en-US" altLang="zh-TW" sz="1400" dirty="0" err="1"/>
              <a:t>increment_cpu</a:t>
            </a:r>
            <a:r>
              <a:rPr lang="en-US" altLang="zh-TW" sz="1400" dirty="0"/>
              <a:t>(</a:t>
            </a:r>
            <a:r>
              <a:rPr lang="en-US" altLang="zh-TW" sz="1400" dirty="0" err="1"/>
              <a:t>a,b,N</a:t>
            </a:r>
            <a:r>
              <a:rPr lang="en-US" altLang="zh-TW" sz="1400" dirty="0"/>
              <a:t>);</a:t>
            </a:r>
          </a:p>
          <a:p>
            <a:pPr eaLnBrk="1" hangingPunct="1">
              <a:defRPr/>
            </a:pPr>
            <a:r>
              <a:rPr lang="en-US" altLang="zh-TW" sz="1400" dirty="0"/>
              <a:t>}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257675" y="2341563"/>
            <a:ext cx="4860925" cy="397031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1400" b="1" u="sng" dirty="0">
                <a:solidFill>
                  <a:srgbClr val="0070C0"/>
                </a:solidFill>
                <a:latin typeface="+mn-lt"/>
              </a:rPr>
              <a:t>CUDA program</a:t>
            </a:r>
            <a:br>
              <a:rPr lang="en-US" altLang="zh-TW" sz="1400" dirty="0"/>
            </a:br>
            <a:br>
              <a:rPr lang="en-US" altLang="zh-TW" sz="1400" dirty="0"/>
            </a:br>
            <a:r>
              <a:rPr lang="en-US" altLang="zh-TW" sz="1400" dirty="0"/>
              <a:t>__global__ void </a:t>
            </a:r>
            <a:r>
              <a:rPr lang="en-US" altLang="zh-TW" sz="1400" dirty="0" err="1"/>
              <a:t>increment_gpu</a:t>
            </a:r>
            <a:r>
              <a:rPr lang="en-US" altLang="zh-TW" sz="1400" dirty="0"/>
              <a:t>(float *a, float *b, 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N)</a:t>
            </a:r>
          </a:p>
          <a:p>
            <a:pPr eaLnBrk="1" hangingPunct="1">
              <a:defRPr/>
            </a:pPr>
            <a:r>
              <a:rPr lang="en-US" altLang="zh-TW" sz="1400" dirty="0"/>
              <a:t>{</a:t>
            </a:r>
          </a:p>
          <a:p>
            <a:pPr>
              <a:defRPr/>
            </a:pPr>
            <a:r>
              <a:rPr lang="en-US" altLang="zh-TW" sz="1400" dirty="0"/>
              <a:t>     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</a:t>
            </a:r>
            <a:r>
              <a:rPr lang="en-US" altLang="zh-TW" sz="1400" dirty="0" err="1"/>
              <a:t>TotalThread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gridDim.x</a:t>
            </a:r>
            <a:r>
              <a:rPr lang="en-US" altLang="zh-TW" sz="1400" dirty="0"/>
              <a:t>*</a:t>
            </a:r>
            <a:r>
              <a:rPr lang="en-US" altLang="zh-TW" sz="1400" dirty="0" err="1"/>
              <a:t>blockDim.x</a:t>
            </a:r>
            <a:r>
              <a:rPr lang="en-US" altLang="zh-TW" sz="1400" dirty="0"/>
              <a:t>;</a:t>
            </a:r>
          </a:p>
          <a:p>
            <a:pPr>
              <a:defRPr/>
            </a:pPr>
            <a:r>
              <a:rPr lang="en-US" altLang="zh-TW" sz="1400" dirty="0"/>
              <a:t>     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stripe = N / </a:t>
            </a:r>
            <a:r>
              <a:rPr lang="en-US" altLang="zh-TW" sz="1400" dirty="0" err="1"/>
              <a:t>TotalThread</a:t>
            </a:r>
            <a:r>
              <a:rPr lang="en-US" altLang="zh-TW" sz="1400" dirty="0"/>
              <a:t>;</a:t>
            </a:r>
          </a:p>
          <a:p>
            <a:pPr>
              <a:defRPr/>
            </a:pPr>
            <a:r>
              <a:rPr lang="en-US" altLang="zh-TW" sz="1400" dirty="0"/>
              <a:t>     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head = (</a:t>
            </a:r>
            <a:r>
              <a:rPr lang="en-US" altLang="zh-TW" sz="1400" dirty="0" err="1"/>
              <a:t>blockIdx.x</a:t>
            </a:r>
            <a:r>
              <a:rPr lang="en-US" altLang="zh-TW" sz="1400" dirty="0"/>
              <a:t>*</a:t>
            </a:r>
            <a:r>
              <a:rPr lang="en-US" altLang="zh-TW" sz="1400" dirty="0" err="1"/>
              <a:t>blockDim.x</a:t>
            </a:r>
            <a:r>
              <a:rPr lang="en-US" altLang="zh-TW" sz="1400" dirty="0"/>
              <a:t> + </a:t>
            </a:r>
            <a:r>
              <a:rPr lang="en-US" altLang="zh-TW" sz="1400" dirty="0" err="1"/>
              <a:t>threadIdx.x</a:t>
            </a:r>
            <a:r>
              <a:rPr lang="en-US" altLang="zh-TW" sz="1400" dirty="0"/>
              <a:t>)*stripe;</a:t>
            </a:r>
          </a:p>
          <a:p>
            <a:pPr>
              <a:defRPr/>
            </a:pPr>
            <a:r>
              <a:rPr lang="en-US" altLang="zh-TW" sz="1400" dirty="0"/>
              <a:t>     for(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head;i</a:t>
            </a:r>
            <a:r>
              <a:rPr lang="en-US" altLang="zh-TW" sz="1400" dirty="0"/>
              <a:t>&lt;(</a:t>
            </a:r>
            <a:r>
              <a:rPr lang="en-US" altLang="zh-TW" sz="1400" dirty="0" err="1"/>
              <a:t>head+stripe</a:t>
            </a:r>
            <a:r>
              <a:rPr lang="en-US" altLang="zh-TW" sz="1400" dirty="0"/>
              <a:t>);</a:t>
            </a:r>
            <a:r>
              <a:rPr lang="en-US" altLang="zh-TW" sz="1400" dirty="0" err="1"/>
              <a:t>i</a:t>
            </a:r>
            <a:r>
              <a:rPr lang="en-US" altLang="zh-TW" sz="1400" dirty="0"/>
              <a:t>++)</a:t>
            </a:r>
          </a:p>
          <a:p>
            <a:pPr>
              <a:defRPr/>
            </a:pPr>
            <a:r>
              <a:rPr lang="en-US" altLang="zh-TW" sz="1400" dirty="0"/>
              <a:t>         a[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]=a[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]+b;</a:t>
            </a:r>
            <a:br>
              <a:rPr lang="en-US" altLang="zh-TW" sz="1400" dirty="0"/>
            </a:br>
            <a:r>
              <a:rPr lang="en-US" altLang="zh-TW" sz="1400" dirty="0"/>
              <a:t>}</a:t>
            </a:r>
          </a:p>
          <a:p>
            <a:pPr eaLnBrk="1" hangingPunct="1">
              <a:defRPr/>
            </a:pPr>
            <a:endParaRPr lang="en-US" altLang="zh-TW" sz="1400" dirty="0"/>
          </a:p>
          <a:p>
            <a:pPr eaLnBrk="1" hangingPunct="1">
              <a:defRPr/>
            </a:pPr>
            <a:r>
              <a:rPr lang="en-US" altLang="zh-TW" sz="1400" dirty="0"/>
              <a:t>void main()</a:t>
            </a:r>
          </a:p>
          <a:p>
            <a:pPr eaLnBrk="1" hangingPunct="1">
              <a:defRPr/>
            </a:pPr>
            <a:r>
              <a:rPr lang="en-US" altLang="zh-TW" sz="1400" dirty="0"/>
              <a:t>{</a:t>
            </a:r>
          </a:p>
          <a:p>
            <a:pPr eaLnBrk="1" hangingPunct="1">
              <a:defRPr/>
            </a:pPr>
            <a:r>
              <a:rPr lang="en-US" altLang="zh-TW" sz="1400" dirty="0"/>
              <a:t>    …</a:t>
            </a:r>
          </a:p>
          <a:p>
            <a:pPr eaLnBrk="1" hangingPunct="1">
              <a:defRPr/>
            </a:pPr>
            <a:r>
              <a:rPr lang="en-US" altLang="zh-TW" sz="1400" dirty="0"/>
              <a:t>    dim3 </a:t>
            </a:r>
            <a:r>
              <a:rPr lang="en-US" altLang="zh-TW" sz="1400" dirty="0" err="1"/>
              <a:t>dimBlock</a:t>
            </a:r>
            <a:r>
              <a:rPr lang="en-US" altLang="zh-TW" sz="1400" dirty="0"/>
              <a:t>(</a:t>
            </a:r>
            <a:r>
              <a:rPr lang="en-US" altLang="zh-TW" sz="1400" dirty="0" err="1"/>
              <a:t>blocksize</a:t>
            </a:r>
            <a:r>
              <a:rPr lang="en-US" altLang="zh-TW" sz="1400" dirty="0"/>
              <a:t>);</a:t>
            </a:r>
          </a:p>
          <a:p>
            <a:pPr eaLnBrk="1" hangingPunct="1">
              <a:defRPr/>
            </a:pPr>
            <a:r>
              <a:rPr lang="en-US" altLang="zh-TW" sz="1400" dirty="0"/>
              <a:t>    dim3 </a:t>
            </a:r>
            <a:r>
              <a:rPr lang="en-US" altLang="zh-TW" sz="1400" dirty="0" err="1"/>
              <a:t>dimGrid</a:t>
            </a:r>
            <a:r>
              <a:rPr lang="en-US" altLang="zh-TW" sz="1400" dirty="0"/>
              <a:t>(ceil(N/(float)</a:t>
            </a:r>
            <a:r>
              <a:rPr lang="en-US" altLang="zh-TW" sz="1400" dirty="0" err="1"/>
              <a:t>blocksize</a:t>
            </a:r>
            <a:r>
              <a:rPr lang="en-US" altLang="zh-TW" sz="1400" dirty="0"/>
              <a:t>));</a:t>
            </a:r>
          </a:p>
          <a:p>
            <a:pPr eaLnBrk="1" hangingPunct="1">
              <a:defRPr/>
            </a:pPr>
            <a:r>
              <a:rPr lang="en-US" altLang="zh-TW" sz="1400" dirty="0"/>
              <a:t>    </a:t>
            </a:r>
            <a:r>
              <a:rPr lang="en-US" altLang="zh-TW" sz="1400" dirty="0" err="1"/>
              <a:t>increment_gpu</a:t>
            </a:r>
            <a:r>
              <a:rPr lang="en-US" altLang="zh-TW" sz="1400" dirty="0"/>
              <a:t>&lt;&lt;&lt;</a:t>
            </a:r>
            <a:r>
              <a:rPr lang="en-US" altLang="zh-TW" sz="1400" dirty="0" err="1"/>
              <a:t>dimGrid,dimBlock</a:t>
            </a:r>
            <a:r>
              <a:rPr lang="en-US" altLang="zh-TW" sz="1400" dirty="0"/>
              <a:t>&gt;&gt;&gt;(</a:t>
            </a:r>
            <a:r>
              <a:rPr lang="en-US" altLang="zh-TW" sz="1400" dirty="0" err="1"/>
              <a:t>a,b,N</a:t>
            </a:r>
            <a:r>
              <a:rPr lang="en-US" altLang="zh-TW" sz="1400" dirty="0"/>
              <a:t>);</a:t>
            </a:r>
          </a:p>
          <a:p>
            <a:pPr eaLnBrk="1" hangingPunct="1">
              <a:defRPr/>
            </a:pPr>
            <a:r>
              <a:rPr lang="en-US" altLang="zh-TW" sz="1400" dirty="0"/>
              <a:t>}</a:t>
            </a:r>
            <a:endParaRPr lang="zh-TW" altLang="en-US" sz="1400" dirty="0"/>
          </a:p>
        </p:txBody>
      </p:sp>
      <p:sp>
        <p:nvSpPr>
          <p:cNvPr id="7" name="左-右雙向箭號 6"/>
          <p:cNvSpPr/>
          <p:nvPr/>
        </p:nvSpPr>
        <p:spPr>
          <a:xfrm rot="694967">
            <a:off x="2958044" y="3574948"/>
            <a:ext cx="1421869" cy="2889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7086" y="101170"/>
            <a:ext cx="1053737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EXAMPLE-1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794965" y="160991"/>
            <a:ext cx="3196046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Number of threads &lt; N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26720" y="6488668"/>
            <a:ext cx="175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main_gpu_2.cu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577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/>
              <a:t>Data Decomposition Example:</a:t>
            </a:r>
            <a:br>
              <a:rPr lang="en-US" altLang="zh-TW" dirty="0"/>
            </a:br>
            <a:r>
              <a:rPr lang="en-US" altLang="zh-TW" dirty="0"/>
              <a:t>Increment Array Elements (2) 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46150" y="1828800"/>
            <a:ext cx="6446838" cy="376238"/>
          </a:xfrm>
        </p:spPr>
        <p:txBody>
          <a:bodyPr>
            <a:normAutofit/>
          </a:bodyPr>
          <a:lstStyle/>
          <a:p>
            <a:pPr marL="182880" indent="-182880" fontAlgn="auto">
              <a:defRPr/>
            </a:pPr>
            <a:r>
              <a:rPr lang="en-US" altLang="zh-TW" dirty="0"/>
              <a:t>Increment N-element vector </a:t>
            </a:r>
            <a:r>
              <a:rPr lang="en-US" altLang="zh-TW" dirty="0">
                <a:latin typeface="Comic Sans MS" panose="030F0702030302020204" pitchFamily="66" charset="0"/>
              </a:rPr>
              <a:t>a</a:t>
            </a:r>
            <a:r>
              <a:rPr lang="en-US" altLang="zh-TW" dirty="0"/>
              <a:t> by scalar </a:t>
            </a:r>
            <a:r>
              <a:rPr lang="en-US" altLang="zh-TW" dirty="0">
                <a:latin typeface="Comic Sans MS" panose="030F0702030302020204" pitchFamily="66" charset="0"/>
              </a:rPr>
              <a:t>b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45B0F5-DA42-45FE-8C42-0633646D772A}" type="slidenum">
              <a:rPr lang="en-US" altLang="zh-TW"/>
              <a:pPr>
                <a:defRPr/>
              </a:pPr>
              <a:t>28</a:t>
            </a:fld>
            <a:endParaRPr lang="en-US" altLang="zh-TW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16" y="1695568"/>
            <a:ext cx="4383859" cy="27813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475" y="1650424"/>
            <a:ext cx="4166997" cy="5134949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87086" y="101170"/>
            <a:ext cx="1053737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EXAMPLE-1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794965" y="160991"/>
            <a:ext cx="3196046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Number of threads &lt; N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26720" y="6488668"/>
            <a:ext cx="175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main_gpu_2.cu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034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8" y="2160590"/>
            <a:ext cx="6975567" cy="3880773"/>
          </a:xfrm>
        </p:spPr>
        <p:txBody>
          <a:bodyPr/>
          <a:lstStyle/>
          <a:p>
            <a:r>
              <a:rPr lang="en-US" altLang="zh-TW" dirty="0"/>
              <a:t>NVIDIA CUDA Toolkit Documentations (</a:t>
            </a:r>
            <a:r>
              <a:rPr lang="en-US" altLang="zh-TW" dirty="0">
                <a:hlinkClick r:id="rId2"/>
              </a:rPr>
              <a:t>http://docs.nvidia.com/cuda/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Recommended learning materials</a:t>
            </a:r>
          </a:p>
          <a:p>
            <a:pPr lvl="1"/>
            <a:r>
              <a:rPr lang="en-US" altLang="zh-TW" dirty="0"/>
              <a:t>CUDA Programming C/C++ basic (</a:t>
            </a:r>
            <a:r>
              <a:rPr lang="en-US" altLang="zh-TW" dirty="0">
                <a:hlinkClick r:id="rId3"/>
              </a:rPr>
              <a:t>https://www.youtube.com/watch?v=kyL2rj_Se3M</a:t>
            </a:r>
            <a:r>
              <a:rPr lang="en-US" altLang="zh-TW" dirty="0"/>
              <a:t> )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65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844675"/>
            <a:ext cx="5230812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486650" cy="104457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/>
              <a:t>Heterogeneous computing: </a:t>
            </a:r>
            <a:br>
              <a:rPr lang="en-US" altLang="zh-TW" dirty="0"/>
            </a:br>
            <a:r>
              <a:rPr lang="en-US" altLang="zh-TW" dirty="0"/>
              <a:t>CPU+GPU</a:t>
            </a:r>
            <a:r>
              <a:rPr lang="zh-TW" altLang="en-US" dirty="0"/>
              <a:t> </a:t>
            </a:r>
            <a:r>
              <a:rPr lang="en-US" altLang="zh-TW" dirty="0"/>
              <a:t>Cooperation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85B47-3852-4748-91DF-3C3DF46B8A09}" type="slidenum">
              <a:rPr lang="en-US" altLang="zh-TW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6373813" y="1387475"/>
            <a:ext cx="2133600" cy="762000"/>
          </a:xfrm>
          <a:prstGeom prst="wedgeRoundRectCallout">
            <a:avLst>
              <a:gd name="adj1" fmla="val -101264"/>
              <a:gd name="adj2" fmla="val 66667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2400">
                <a:latin typeface="Palatino" pitchFamily="18" charset="0"/>
              </a:rPr>
              <a:t>CPU</a:t>
            </a:r>
          </a:p>
          <a:p>
            <a:pPr algn="ctr" eaLnBrk="1" hangingPunct="1"/>
            <a:r>
              <a:rPr kumimoji="0" lang="en-US" altLang="zh-TW" sz="2400">
                <a:latin typeface="Palatino" pitchFamily="18" charset="0"/>
              </a:rPr>
              <a:t>(host)</a:t>
            </a:r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658813" y="1997075"/>
            <a:ext cx="1981200" cy="1219200"/>
          </a:xfrm>
          <a:prstGeom prst="wedgeRoundRectCallout">
            <a:avLst>
              <a:gd name="adj1" fmla="val 43750"/>
              <a:gd name="adj2" fmla="val 73569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kumimoji="0" lang="zh-TW" altLang="zh-TW" sz="2400">
              <a:latin typeface="Palatino" pitchFamily="18" charset="0"/>
            </a:endParaRP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779463" y="2073275"/>
            <a:ext cx="176688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2400">
                <a:latin typeface="Palatino" pitchFamily="18" charset="0"/>
              </a:rPr>
              <a:t>GPU w/ </a:t>
            </a:r>
          </a:p>
          <a:p>
            <a:pPr algn="ctr" eaLnBrk="1" hangingPunct="1"/>
            <a:r>
              <a:rPr kumimoji="0" lang="en-US" altLang="zh-TW" sz="2400">
                <a:latin typeface="Palatino" pitchFamily="18" charset="0"/>
              </a:rPr>
              <a:t>local DRAM</a:t>
            </a:r>
          </a:p>
          <a:p>
            <a:pPr algn="ctr" eaLnBrk="1" hangingPunct="1"/>
            <a:r>
              <a:rPr kumimoji="0" lang="en-US" altLang="zh-TW" sz="2400">
                <a:latin typeface="Palatino" pitchFamily="18" charset="0"/>
              </a:rPr>
              <a:t>(device)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58813" y="1361787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Host-Device Architecture</a:t>
            </a:r>
            <a:r>
              <a:rPr lang="zh-TW" altLang="en-US" sz="3200" b="1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88787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116013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/>
              <a:t>Heterogeneous computing:</a:t>
            </a:r>
            <a:br>
              <a:rPr lang="en-US" altLang="zh-TW" dirty="0"/>
            </a:br>
            <a:r>
              <a:rPr lang="en-US" altLang="zh-TW" dirty="0"/>
              <a:t>CUDA Code Execution</a:t>
            </a:r>
          </a:p>
        </p:txBody>
      </p:sp>
      <p:graphicFrame>
        <p:nvGraphicFramePr>
          <p:cNvPr id="20483" name="Object 129"/>
          <p:cNvGraphicFramePr>
            <a:graphicFrameLocks noGrp="1" noChangeAspect="1"/>
          </p:cNvGraphicFramePr>
          <p:nvPr>
            <p:ph idx="1"/>
          </p:nvPr>
        </p:nvGraphicFramePr>
        <p:xfrm>
          <a:off x="1095375" y="1944688"/>
          <a:ext cx="6148388" cy="41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" name="Visio" r:id="rId4" imgW="6148707" imgH="4121834" progId="Visio.Drawing.11">
                  <p:embed/>
                </p:oleObj>
              </mc:Choice>
              <mc:Fallback>
                <p:oleObj name="Visio" r:id="rId4" imgW="6148707" imgH="4121834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1944688"/>
                        <a:ext cx="6148388" cy="412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6FEDDD-D04C-4130-83F1-F0D0E03C6AD2}" type="slidenum">
              <a:rPr lang="en-US" altLang="zh-TW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795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Heterogeneous computing:</a:t>
            </a:r>
            <a:br>
              <a:rPr lang="en-US" altLang="zh-TW" dirty="0"/>
            </a:br>
            <a:r>
              <a:rPr lang="en-US" altLang="zh-TW" dirty="0"/>
              <a:t>NIVIDA G80 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-137160">
              <a:defRPr/>
            </a:pP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Streaming Multiprocessor (SM</a:t>
            </a:r>
            <a:r>
              <a:rPr lang="en-US" altLang="zh-TW" sz="2000" dirty="0"/>
              <a:t>)</a:t>
            </a:r>
          </a:p>
          <a:p>
            <a:pPr lvl="1" indent="-137160">
              <a:defRPr/>
            </a:pPr>
            <a:r>
              <a:rPr lang="en-US" altLang="zh-TW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Streaming Processor (SP)  </a:t>
            </a:r>
            <a:r>
              <a:rPr lang="en-US" altLang="zh-TW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 </a:t>
            </a:r>
            <a:r>
              <a:rPr lang="en-US" altLang="zh-TW" sz="1800" b="1" u="sng" dirty="0">
                <a:solidFill>
                  <a:srgbClr val="00B0F0"/>
                </a:solidFill>
              </a:rPr>
              <a:t>CUDA core </a:t>
            </a:r>
          </a:p>
          <a:p>
            <a:pPr lvl="1" indent="-137160">
              <a:defRPr/>
            </a:pPr>
            <a:r>
              <a:rPr lang="en-US" altLang="zh-TW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Shared memory</a:t>
            </a:r>
            <a:endParaRPr lang="zh-TW" alt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37160" indent="-137160">
              <a:defRPr/>
            </a:pPr>
            <a:r>
              <a:rPr lang="en-US" altLang="zh-TW" sz="2000" dirty="0"/>
              <a:t>For NV GTX</a:t>
            </a:r>
            <a:r>
              <a:rPr lang="zh-TW" altLang="en-US" sz="2000" dirty="0"/>
              <a:t> </a:t>
            </a:r>
            <a:r>
              <a:rPr lang="en-US" altLang="zh-TW" sz="2000" dirty="0"/>
              <a:t>1080, the number of SPs is 2560.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8B90E1-B765-40CD-A94E-4FE882E7BFDB}" type="slidenum">
              <a:rPr lang="en-US" altLang="zh-TW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17413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14" y="3841185"/>
            <a:ext cx="4960382" cy="283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33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CUDA Programming Model (1/7)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Define</a:t>
            </a:r>
          </a:p>
          <a:p>
            <a:pPr lvl="1"/>
            <a:r>
              <a:rPr lang="en-US" altLang="zh-TW" sz="1800" b="1" u="sng" dirty="0"/>
              <a:t>Programming model</a:t>
            </a:r>
          </a:p>
          <a:p>
            <a:pPr lvl="1"/>
            <a:r>
              <a:rPr lang="en-US" altLang="zh-TW" sz="1800" b="1" u="sng" dirty="0"/>
              <a:t>Memory model</a:t>
            </a:r>
          </a:p>
          <a:p>
            <a:r>
              <a:rPr lang="en-US" altLang="zh-TW" sz="2000" dirty="0"/>
              <a:t>Help developers map the applications or algorithms onto CUDA devices more easily and clearly.</a:t>
            </a:r>
          </a:p>
          <a:p>
            <a:r>
              <a:rPr lang="en-US" altLang="zh-TW" sz="2000" dirty="0"/>
              <a:t>It is important to follow CUDA’s programming model to obtain higher performance of program execution.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66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CUDA Programming Model (2/7)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" indent="-182880" fontAlgn="auto">
              <a:defRPr/>
            </a:pPr>
            <a:r>
              <a:rPr lang="en-US" altLang="zh-TW" sz="2400" b="1" dirty="0"/>
              <a:t>C/C++ for CUDA</a:t>
            </a:r>
          </a:p>
          <a:p>
            <a:pPr marL="640080" lvl="1" indent="-182880">
              <a:defRPr/>
            </a:pPr>
            <a:r>
              <a:rPr lang="en-US" altLang="zh-TW" sz="2000" dirty="0"/>
              <a:t>Subset of C with extensions</a:t>
            </a:r>
          </a:p>
          <a:p>
            <a:pPr marL="640080" lvl="1" indent="-182880">
              <a:defRPr/>
            </a:pPr>
            <a:r>
              <a:rPr lang="en-US" altLang="zh-TW" sz="2000" dirty="0"/>
              <a:t>C++ templates for GPU code</a:t>
            </a:r>
          </a:p>
          <a:p>
            <a:pPr marL="640080" lvl="1" indent="-182880">
              <a:defRPr/>
            </a:pPr>
            <a:r>
              <a:rPr lang="en-US" altLang="zh-TW" sz="2000" dirty="0"/>
              <a:t>CUDA goals:</a:t>
            </a:r>
          </a:p>
          <a:p>
            <a:pPr lvl="2" indent="-182880">
              <a:defRPr/>
            </a:pPr>
            <a:r>
              <a:rPr lang="en-US" altLang="zh-TW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Scale code to 100s of cores and 1000s of parallel threads.</a:t>
            </a:r>
          </a:p>
          <a:p>
            <a:pPr lvl="2" indent="-182880">
              <a:defRPr/>
            </a:pPr>
            <a:r>
              <a:rPr lang="en-US" altLang="zh-TW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Facilitate heterogeneous computing: CPU + GPU</a:t>
            </a:r>
          </a:p>
          <a:p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53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CUDA Programming Model (3/7)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8" y="2160590"/>
            <a:ext cx="6858002" cy="3880773"/>
          </a:xfrm>
        </p:spPr>
        <p:txBody>
          <a:bodyPr/>
          <a:lstStyle/>
          <a:p>
            <a:r>
              <a:rPr lang="en-US" altLang="zh-TW" sz="2400" b="1" dirty="0"/>
              <a:t>CUDA Kernels and Threads</a:t>
            </a:r>
            <a:r>
              <a:rPr lang="zh-TW" altLang="en-US" sz="2400" dirty="0"/>
              <a:t>：</a:t>
            </a:r>
            <a:endParaRPr lang="en-US" altLang="zh-TW" sz="2400" dirty="0"/>
          </a:p>
          <a:p>
            <a:pPr lvl="1"/>
            <a:r>
              <a:rPr lang="en-US" altLang="zh-TW" sz="2000" dirty="0"/>
              <a:t>Parallel portions of an application executed on the device are </a:t>
            </a:r>
            <a:r>
              <a:rPr lang="en-US" altLang="zh-TW" sz="2000" b="1" dirty="0">
                <a:solidFill>
                  <a:srgbClr val="FF0000"/>
                </a:solidFill>
              </a:rPr>
              <a:t>kernels</a:t>
            </a:r>
            <a:r>
              <a:rPr lang="en-US" altLang="zh-TW" sz="2000" dirty="0"/>
              <a:t>. And only one </a:t>
            </a:r>
            <a:r>
              <a:rPr lang="en-US" altLang="zh-TW" sz="2000" b="1" dirty="0">
                <a:solidFill>
                  <a:srgbClr val="FF0000"/>
                </a:solidFill>
              </a:rPr>
              <a:t>kernel</a:t>
            </a:r>
            <a:r>
              <a:rPr lang="en-US" altLang="zh-TW" sz="2000" dirty="0"/>
              <a:t> is executed at a time.</a:t>
            </a:r>
          </a:p>
          <a:p>
            <a:pPr lvl="1"/>
            <a:r>
              <a:rPr lang="en-US" altLang="zh-TW" sz="2000" dirty="0"/>
              <a:t>All the </a:t>
            </a:r>
            <a:r>
              <a:rPr lang="en-US" altLang="zh-TW" sz="2000" b="1" dirty="0">
                <a:solidFill>
                  <a:srgbClr val="0070C0"/>
                </a:solidFill>
              </a:rPr>
              <a:t>threads</a:t>
            </a:r>
            <a:r>
              <a:rPr lang="en-US" altLang="zh-TW" sz="2000" dirty="0"/>
              <a:t> execute the same kernel at a time.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79B8-3DAD-4F3B-8911-27C4C54DF6F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679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/>
              <a:t>CUDA Programming Model (4/7)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8" y="1828800"/>
            <a:ext cx="7327901" cy="4212563"/>
          </a:xfrm>
        </p:spPr>
        <p:txBody>
          <a:bodyPr/>
          <a:lstStyle/>
          <a:p>
            <a:pPr marL="0" indent="0" fontAlgn="auto">
              <a:buNone/>
              <a:defRPr/>
            </a:pPr>
            <a:r>
              <a:rPr lang="en-US" altLang="zh-TW" sz="2000" b="1" dirty="0"/>
              <a:t>Arrays of Parallel Threads</a:t>
            </a:r>
            <a:r>
              <a:rPr lang="zh-TW" altLang="en-US" sz="2000" dirty="0"/>
              <a:t>：</a:t>
            </a:r>
            <a:endParaRPr lang="en-US" altLang="zh-TW" sz="2000" dirty="0"/>
          </a:p>
          <a:p>
            <a:pPr marL="182880" indent="-182880" fontAlgn="auto">
              <a:defRPr/>
            </a:pPr>
            <a:r>
              <a:rPr lang="en-US" altLang="zh-TW" sz="2000" dirty="0"/>
              <a:t>A CUDA kernel is executed by an array of threads</a:t>
            </a:r>
          </a:p>
          <a:p>
            <a:pPr lvl="1" indent="-182880" fontAlgn="auto">
              <a:defRPr/>
            </a:pPr>
            <a:r>
              <a:rPr lang="en-US" altLang="zh-TW" sz="18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Each thread has an ID that it uses to compute memory addresses and make control decisions</a:t>
            </a:r>
            <a:endParaRPr lang="zh-TW" altLang="en-US" sz="18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354CC-9E41-4023-9F8A-135071DA9E40}" type="slidenum">
              <a:rPr lang="en-US" altLang="zh-TW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24581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992" y="3556000"/>
            <a:ext cx="4329112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04928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自訂 1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5997</TotalTime>
  <Words>1874</Words>
  <Application>Microsoft Office PowerPoint</Application>
  <PresentationFormat>如螢幕大小 (4:3)</PresentationFormat>
  <Paragraphs>346</Paragraphs>
  <Slides>29</Slides>
  <Notes>13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9" baseType="lpstr">
      <vt:lpstr>Palatino</vt:lpstr>
      <vt:lpstr>微軟正黑體</vt:lpstr>
      <vt:lpstr>新細明體</vt:lpstr>
      <vt:lpstr>Arial</vt:lpstr>
      <vt:lpstr>Calibri</vt:lpstr>
      <vt:lpstr>Comic Sans MS</vt:lpstr>
      <vt:lpstr>Times New Roman</vt:lpstr>
      <vt:lpstr>Wingdings 3</vt:lpstr>
      <vt:lpstr>多面向</vt:lpstr>
      <vt:lpstr>Visio</vt:lpstr>
      <vt:lpstr>Basic CUDA  Programming</vt:lpstr>
      <vt:lpstr>From Graphics to General Purpose Processing – CPU vs GPU</vt:lpstr>
      <vt:lpstr>Heterogeneous computing:  CPU+GPU Cooperation</vt:lpstr>
      <vt:lpstr>Heterogeneous computing: CUDA Code Execution</vt:lpstr>
      <vt:lpstr>Heterogeneous computing: NIVIDA G80 series</vt:lpstr>
      <vt:lpstr>CUDA Programming Model (1/7)</vt:lpstr>
      <vt:lpstr>CUDA Programming Model (2/7)</vt:lpstr>
      <vt:lpstr>CUDA Programming Model (3/7)</vt:lpstr>
      <vt:lpstr>CUDA Programming Model (4/7)</vt:lpstr>
      <vt:lpstr>CUDA Programming Model (5/7)</vt:lpstr>
      <vt:lpstr>CUDA Programming Model (6/7)</vt:lpstr>
      <vt:lpstr>CUDA Programming Model (7/7)</vt:lpstr>
      <vt:lpstr>Heterogeneous computing: NVIDIA CUDA Compiler (NVCC)</vt:lpstr>
      <vt:lpstr>CUDA C/C++ Basic</vt:lpstr>
      <vt:lpstr>GPU Memory Allocation/Release</vt:lpstr>
      <vt:lpstr>Data Copies</vt:lpstr>
      <vt:lpstr>Function Qualifiers</vt:lpstr>
      <vt:lpstr>Variable Qualifiers (GPU code)</vt:lpstr>
      <vt:lpstr>CUDA Built-in Device Variables</vt:lpstr>
      <vt:lpstr>Launching Kernels</vt:lpstr>
      <vt:lpstr>Data Decomposition</vt:lpstr>
      <vt:lpstr>Data Decomposition Example: Increment Array Elements (1) (1/4)</vt:lpstr>
      <vt:lpstr>Data Decomposition Example: Increment Array Elements (1) (2/4)</vt:lpstr>
      <vt:lpstr>Data Decomposition Example: Increment Array Elements (1) (3/4)</vt:lpstr>
      <vt:lpstr>Data Decomposition Example: Increment Array Elements (1) (4/4)</vt:lpstr>
      <vt:lpstr>Data Decomposition Example: Increment Array Elements (2) (1/3)</vt:lpstr>
      <vt:lpstr>Data Decomposition Example: Increment Array Elements (2) (2/3)</vt:lpstr>
      <vt:lpstr>Data Decomposition Example: Increment Array Elements (2) (3/3)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chenyen</dc:creator>
  <cp:lastModifiedBy>wujy</cp:lastModifiedBy>
  <cp:revision>438</cp:revision>
  <dcterms:created xsi:type="dcterms:W3CDTF">2014-05-29T14:08:15Z</dcterms:created>
  <dcterms:modified xsi:type="dcterms:W3CDTF">2020-05-12T07:05:15Z</dcterms:modified>
</cp:coreProperties>
</file>