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64" r:id="rId13"/>
    <p:sldId id="265" r:id="rId14"/>
    <p:sldId id="274" r:id="rId15"/>
    <p:sldId id="266" r:id="rId16"/>
    <p:sldId id="267" r:id="rId17"/>
    <p:sldId id="268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DAC12-CE59-4370-85E9-A1510A41172D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6F24D-D3D2-4D4C-8B07-038E4A5F8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3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6F24D-D3D2-4D4C-8B07-038E4A5F83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3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5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EFDE8-3701-4590-BEF3-105491E85542}" type="datetime1">
              <a:rPr lang="zh-CN" altLang="en-US" smtClean="0"/>
              <a:pPr>
                <a:defRPr/>
              </a:pPr>
              <a:t>2015/6/22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3D1AF-9E1A-4D7B-82AB-03AA0727EE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6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1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7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EDCD-A957-4134-A696-2779226604CF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4BBC-539A-47E6-85B7-2EA99B3F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0" y="3733800"/>
            <a:ext cx="9144000" cy="3124200"/>
          </a:xfrm>
          <a:prstGeom prst="rect">
            <a:avLst/>
          </a:prstGeom>
          <a:solidFill>
            <a:srgbClr val="005295"/>
          </a:solidFill>
          <a:ln w="12700">
            <a:solidFill>
              <a:schemeClr val="tx1">
                <a:lumMod val="50000"/>
                <a:lumOff val="50000"/>
              </a:schemeClr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B0F0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8" name="TextBox 42"/>
          <p:cNvSpPr>
            <a:spLocks noChangeArrowheads="1"/>
          </p:cNvSpPr>
          <p:nvPr/>
        </p:nvSpPr>
        <p:spPr bwMode="auto">
          <a:xfrm>
            <a:off x="3819525" y="5097781"/>
            <a:ext cx="1511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endParaRPr lang="zh-CN" altLang="en-US" sz="5400" b="1">
              <a:solidFill>
                <a:srgbClr val="FA4453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7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4" y="76200"/>
            <a:ext cx="4594225" cy="34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0" name="TextBox 1"/>
          <p:cNvSpPr txBox="1">
            <a:spLocks noChangeArrowheads="1"/>
          </p:cNvSpPr>
          <p:nvPr/>
        </p:nvSpPr>
        <p:spPr bwMode="auto">
          <a:xfrm>
            <a:off x="1189048" y="4031159"/>
            <a:ext cx="69389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4400" b="1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反射机制研究与应用</a:t>
            </a:r>
            <a:endParaRPr lang="zh-CN" altLang="en-US" sz="4400" b="1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334000" y="4869543"/>
            <a:ext cx="3508375" cy="16836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2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人：林从羽</a:t>
            </a:r>
            <a:endParaRPr lang="en-US" altLang="zh-CN" sz="2000" dirty="0" smtClean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  <a:p>
            <a:pPr algn="r">
              <a:lnSpc>
                <a:spcPts val="32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指导老师：胡晓鹏</a:t>
            </a:r>
            <a:endParaRPr lang="en-US" altLang="zh-CN" sz="2000" dirty="0" smtClean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  <a:p>
            <a:pPr algn="r">
              <a:lnSpc>
                <a:spcPts val="32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制作：林从羽</a:t>
            </a:r>
            <a:endParaRPr lang="en-US" altLang="zh-CN" sz="2000" dirty="0" smtClean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  <a:p>
            <a:pPr algn="r">
              <a:lnSpc>
                <a:spcPts val="32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制作日期：</a:t>
            </a:r>
            <a:r>
              <a:rPr lang="en-US" altLang="zh-CN" sz="20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2015-06-21</a:t>
            </a:r>
            <a:endParaRPr lang="zh-CN" altLang="en-US" sz="20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80613"/>
      </p:ext>
    </p:extLst>
  </p:cSld>
  <p:clrMapOvr>
    <a:masterClrMapping/>
  </p:clrMapOvr>
  <p:transition spd="slow" advTm="8870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系统与其自描述间必须能够互相反映。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3.3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简单连接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9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65871"/>
            <a:ext cx="5791200" cy="390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0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反射系统允许用户操作用来描述系统自身的元数据，因此必须有措施来保证系统安全。否则就可能导致系统崩溃。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3.4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安全性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10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0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.1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反射实现涉及层面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11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61913"/>
            <a:ext cx="6162675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标准类库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12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42900" y="1066800"/>
            <a:ext cx="8229600" cy="685800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标准类库在语言层定义了重要的反射对象层次。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99292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2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8768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4.3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标准类库的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sun</a:t>
            </a:r>
            <a:r>
              <a:rPr lang="zh-CN" altLang="en-US" sz="3200" dirty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实现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13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 algn="l">
              <a:lnSpc>
                <a:spcPts val="4500"/>
              </a:lnSpc>
            </a:pP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作为反射工厂，为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语言层产生反射对象。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提供精细的安全访问粒度。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3.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使用存取器实现效率最大化，并向上提供统一的访问接口。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53340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4.4 JNI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反射本地方法注册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14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3581400"/>
          </a:xfrm>
        </p:spPr>
        <p:txBody>
          <a:bodyPr>
            <a:noAutofit/>
          </a:bodyPr>
          <a:lstStyle/>
          <a:p>
            <a:pPr algn="l">
              <a:lnSpc>
                <a:spcPts val="4500"/>
              </a:lnSpc>
            </a:pP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在反射过程中主要两个作用：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充当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语言层与虚拟机层的中间接口，为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对象和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C++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对象做对应转换；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注册反射过程需要用到的本地方法，并注册好相应的虚拟机接口方法入口。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2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4.5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核心数据结构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15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JVM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底层采用一个</a:t>
            </a:r>
            <a:r>
              <a:rPr lang="en-US" altLang="zh-CN" sz="2800" dirty="0" err="1" smtClean="0">
                <a:latin typeface="Segoe UI Light" pitchFamily="34" charset="0"/>
                <a:ea typeface="微软雅黑" pitchFamily="34" charset="-122"/>
              </a:rPr>
              <a:t>oop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/</a:t>
            </a:r>
            <a:r>
              <a:rPr lang="en-US" altLang="zh-CN" sz="2800" dirty="0" err="1" smtClean="0">
                <a:latin typeface="Segoe UI Light" pitchFamily="34" charset="0"/>
                <a:ea typeface="微软雅黑" pitchFamily="34" charset="-122"/>
              </a:rPr>
              <a:t>klass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对象系统来描述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层的对象。</a:t>
            </a:r>
            <a:r>
              <a:rPr lang="en-US" altLang="zh-CN" sz="2800" dirty="0" err="1" smtClean="0">
                <a:latin typeface="Segoe UI Light" pitchFamily="34" charset="0"/>
                <a:ea typeface="微软雅黑" pitchFamily="34" charset="-122"/>
              </a:rPr>
              <a:t>oop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(ordinary object pointer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，普通对象指针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用来描述实例对象的数据，</a:t>
            </a:r>
            <a:r>
              <a:rPr lang="en-US" altLang="zh-CN" sz="2800" dirty="0" err="1" smtClean="0">
                <a:latin typeface="Segoe UI Light" pitchFamily="34" charset="0"/>
                <a:ea typeface="微软雅黑" pitchFamily="34" charset="-122"/>
              </a:rPr>
              <a:t>klass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用来描述一个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类。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1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51816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4.5.1 Java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对象布局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—</a:t>
            </a:r>
            <a:r>
              <a:rPr lang="en-US" altLang="zh-CN" sz="3200" dirty="0" err="1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oop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16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328737"/>
            <a:ext cx="56197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0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4.5.2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类元数据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—</a:t>
            </a:r>
            <a:r>
              <a:rPr lang="en-US" altLang="zh-CN" sz="3200" dirty="0" err="1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klass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17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3886200" cy="4572000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C++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层用来描述一个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类的数据结构很庞大。包含了几乎所有的结构信息，包括字段、方法、接口、访问标志、名字等。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"/>
            <a:ext cx="3876675" cy="622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9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4196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4.5.3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联系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11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77200" cy="4572000"/>
          </a:xfrm>
        </p:spPr>
        <p:txBody>
          <a:bodyPr>
            <a:noAutofit/>
          </a:bodyPr>
          <a:lstStyle/>
          <a:p>
            <a:pPr>
              <a:lnSpc>
                <a:spcPts val="4500"/>
              </a:lnSpc>
            </a:pP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837"/>
            <a:ext cx="8953500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1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 algn="l">
              <a:lnSpc>
                <a:spcPts val="6000"/>
              </a:lnSpc>
            </a:pP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1. </a:t>
            </a:r>
            <a:r>
              <a:rPr lang="zh-CN" altLang="en-US" sz="2800" dirty="0">
                <a:latin typeface="Segoe UI Light" pitchFamily="34" charset="0"/>
                <a:ea typeface="微软雅黑" pitchFamily="34" charset="-122"/>
              </a:rPr>
              <a:t>背景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及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论文工作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介绍（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30secs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论文展开思路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1min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3.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基本反射模型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2min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4. 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反射机制实现（</a:t>
            </a: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4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min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5. </a:t>
            </a:r>
            <a:r>
              <a:rPr lang="zh-CN" altLang="en-US" sz="2800" dirty="0">
                <a:latin typeface="Segoe UI Light" pitchFamily="34" charset="0"/>
                <a:ea typeface="微软雅黑" pitchFamily="34" charset="-122"/>
              </a:rPr>
              <a:t>工作不足及展望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30secs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）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本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展示的结构安排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61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32"/>
    </mc:Choice>
    <mc:Fallback>
      <p:transition spd="slow" advTm="320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4196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5.1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19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77200" cy="2590800"/>
          </a:xfrm>
        </p:spPr>
        <p:txBody>
          <a:bodyPr>
            <a:noAutofit/>
          </a:bodyPr>
          <a:lstStyle/>
          <a:p>
            <a:pPr algn="l">
              <a:lnSpc>
                <a:spcPts val="4500"/>
              </a:lnSpc>
            </a:pP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论文主要的工作如下：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研究了基本的反射模型；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研究了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反射模型字段和方法部分；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3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4196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5.2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不足和展望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20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77200" cy="3733800"/>
          </a:xfrm>
        </p:spPr>
        <p:txBody>
          <a:bodyPr>
            <a:noAutofit/>
          </a:bodyPr>
          <a:lstStyle/>
          <a:p>
            <a:pPr algn="l">
              <a:lnSpc>
                <a:spcPts val="4500"/>
              </a:lnSpc>
            </a:pP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限于时间及能力，论文仍存在以下不足：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改进和验证部分没有完成；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只完成了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反射机制的一些部分；</a:t>
            </a: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2800" dirty="0" smtClean="0">
                <a:latin typeface="Segoe UI Light" pitchFamily="34" charset="0"/>
                <a:ea typeface="微软雅黑" pitchFamily="34" charset="-122"/>
              </a:rPr>
              <a:t>3. </a:t>
            </a:r>
            <a:r>
              <a:rPr lang="zh-CN" altLang="en-US" sz="2800" dirty="0" smtClean="0">
                <a:latin typeface="Segoe UI Light" pitchFamily="34" charset="0"/>
                <a:ea typeface="微软雅黑" pitchFamily="34" charset="-122"/>
              </a:rPr>
              <a:t>未能与其他语言（动态语言等）的反射机制进行横向比较。</a:t>
            </a:r>
            <a:endParaRPr lang="zh-CN" altLang="en-US" sz="28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2092326" y="1840230"/>
            <a:ext cx="4537075" cy="1893570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4400" i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Thanks</a:t>
            </a:r>
            <a:endParaRPr lang="zh-CN" altLang="zh-CN" sz="4400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6083" name="矩形 3"/>
          <p:cNvSpPr>
            <a:spLocks noChangeArrowheads="1"/>
          </p:cNvSpPr>
          <p:nvPr/>
        </p:nvSpPr>
        <p:spPr bwMode="auto">
          <a:xfrm>
            <a:off x="0" y="5589271"/>
            <a:ext cx="9144000" cy="126873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6084" name="矩形 6"/>
          <p:cNvSpPr>
            <a:spLocks noChangeArrowheads="1"/>
          </p:cNvSpPr>
          <p:nvPr/>
        </p:nvSpPr>
        <p:spPr bwMode="auto">
          <a:xfrm>
            <a:off x="-1588" y="5520690"/>
            <a:ext cx="9145588" cy="68580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46085" name="矩形 14"/>
          <p:cNvSpPr>
            <a:spLocks noChangeArrowheads="1"/>
          </p:cNvSpPr>
          <p:nvPr/>
        </p:nvSpPr>
        <p:spPr bwMode="auto">
          <a:xfrm rot="-2710289">
            <a:off x="6134418" y="1408430"/>
            <a:ext cx="948690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1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pPr algn="l">
              <a:lnSpc>
                <a:spcPts val="6000"/>
              </a:lnSpc>
            </a:pP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1</a:t>
            </a: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>. 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国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外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对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反射的理论研究比较多。反射在各种系统上也有了很多实现。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但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国内外关于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how-to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的资料偏多，而阐述</a:t>
            </a: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>why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的资料并不多。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1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.1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课题背景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88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17"/>
    </mc:Choice>
    <mc:Fallback>
      <p:transition spd="slow" advTm="319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3810000"/>
          </a:xfrm>
        </p:spPr>
        <p:txBody>
          <a:bodyPr>
            <a:normAutofit/>
          </a:bodyPr>
          <a:lstStyle/>
          <a:p>
            <a:pPr algn="l">
              <a:lnSpc>
                <a:spcPts val="6000"/>
              </a:lnSpc>
            </a:pP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1</a:t>
            </a: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>. 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研究了基本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的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反射理论</a:t>
            </a: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及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模型。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>2. 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研究了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Java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反射模型中的字段和方法部分。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1.2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论文主要工作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3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84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52"/>
    </mc:Choice>
    <mc:Fallback>
      <p:transition spd="slow" advTm="2495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2.1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反射定义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4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29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2743200"/>
          </a:xfrm>
        </p:spPr>
        <p:txBody>
          <a:bodyPr>
            <a:normAutofit/>
          </a:bodyPr>
          <a:lstStyle/>
          <a:p>
            <a:pPr algn="l">
              <a:lnSpc>
                <a:spcPts val="6000"/>
              </a:lnSpc>
            </a:pP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反射指的是一个运行时程序具有的：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1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zh-CN" altLang="en-US" sz="3600" dirty="0" smtClean="0">
                <a:solidFill>
                  <a:srgbClr val="00359E"/>
                </a:solidFill>
                <a:latin typeface="Segoe UI Light" pitchFamily="34" charset="0"/>
                <a:ea typeface="微软雅黑" pitchFamily="34" charset="-122"/>
              </a:rPr>
              <a:t>查看自身信息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，并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）基于这些信息</a:t>
            </a:r>
            <a:r>
              <a:rPr lang="zh-CN" altLang="en-US" sz="3600" dirty="0" smtClean="0">
                <a:solidFill>
                  <a:srgbClr val="00359E"/>
                </a:solidFill>
                <a:latin typeface="Segoe UI Light" pitchFamily="34" charset="0"/>
                <a:ea typeface="微软雅黑" pitchFamily="34" charset="-122"/>
              </a:rPr>
              <a:t>修改自身行为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的能力。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88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23"/>
    </mc:Choice>
    <mc:Fallback>
      <p:transition spd="slow" advTm="1172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2.2 Java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反射涉及范围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5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10" name="TextBox 4"/>
          <p:cNvSpPr>
            <a:spLocks noChangeArrowheads="1"/>
          </p:cNvSpPr>
          <p:nvPr/>
        </p:nvSpPr>
        <p:spPr bwMode="auto">
          <a:xfrm>
            <a:off x="209550" y="1828800"/>
            <a:ext cx="2584450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类型推断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Segoe UI Light" pitchFamily="34" charset="0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3065463" y="1828800"/>
            <a:ext cx="2586037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字段、方法元信息</a:t>
            </a:r>
          </a:p>
        </p:txBody>
      </p:sp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5940425" y="1828800"/>
            <a:ext cx="2584450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泛型</a:t>
            </a:r>
          </a:p>
        </p:txBody>
      </p:sp>
      <p:sp>
        <p:nvSpPr>
          <p:cNvPr id="13" name="TextBox 4"/>
          <p:cNvSpPr>
            <a:spLocks noChangeArrowheads="1"/>
          </p:cNvSpPr>
          <p:nvPr/>
        </p:nvSpPr>
        <p:spPr bwMode="auto">
          <a:xfrm>
            <a:off x="228600" y="3581400"/>
            <a:ext cx="2584450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注解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Segoe UI Light" pitchFamily="34" charset="0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3084513" y="3581400"/>
            <a:ext cx="2586037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动态代理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Segoe UI Light" pitchFamily="34" charset="0"/>
            </a:endParaRPr>
          </a:p>
        </p:txBody>
      </p:sp>
      <p:sp>
        <p:nvSpPr>
          <p:cNvPr id="15" name="TextBox 8"/>
          <p:cNvSpPr>
            <a:spLocks noChangeArrowheads="1"/>
          </p:cNvSpPr>
          <p:nvPr/>
        </p:nvSpPr>
        <p:spPr bwMode="auto">
          <a:xfrm>
            <a:off x="5959475" y="3581400"/>
            <a:ext cx="2584450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其他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Segoe UI Light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0" y="3953668"/>
            <a:ext cx="2524579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2198686"/>
            <a:ext cx="2584449" cy="138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198686"/>
            <a:ext cx="1963737" cy="138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2198686"/>
            <a:ext cx="2565400" cy="128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3962400"/>
            <a:ext cx="25415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8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90"/>
    </mc:Choice>
    <mc:Fallback>
      <p:transition spd="slow" advTm="1329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2.2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本论文研究范围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6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8" name="TextBox 4"/>
          <p:cNvSpPr>
            <a:spLocks noChangeArrowheads="1"/>
          </p:cNvSpPr>
          <p:nvPr/>
        </p:nvSpPr>
        <p:spPr bwMode="auto">
          <a:xfrm>
            <a:off x="209550" y="1828800"/>
            <a:ext cx="2584450" cy="3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类型推断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Segoe UI Light" pitchFamily="34" charset="0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065463" y="1828800"/>
            <a:ext cx="2586037" cy="369887"/>
          </a:xfrm>
          <a:prstGeom prst="rect">
            <a:avLst/>
          </a:prstGeom>
          <a:solidFill>
            <a:srgbClr val="8A0D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字段、方法元信息</a:t>
            </a:r>
          </a:p>
        </p:txBody>
      </p:sp>
      <p:sp>
        <p:nvSpPr>
          <p:cNvPr id="10" name="TextBox 8"/>
          <p:cNvSpPr>
            <a:spLocks noChangeArrowheads="1"/>
          </p:cNvSpPr>
          <p:nvPr/>
        </p:nvSpPr>
        <p:spPr bwMode="auto">
          <a:xfrm>
            <a:off x="5940425" y="1828800"/>
            <a:ext cx="2584450" cy="3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泛型</a:t>
            </a:r>
          </a:p>
        </p:txBody>
      </p:sp>
      <p:sp>
        <p:nvSpPr>
          <p:cNvPr id="11" name="TextBox 4"/>
          <p:cNvSpPr>
            <a:spLocks noChangeArrowheads="1"/>
          </p:cNvSpPr>
          <p:nvPr/>
        </p:nvSpPr>
        <p:spPr bwMode="auto">
          <a:xfrm>
            <a:off x="228600" y="3581400"/>
            <a:ext cx="2584450" cy="3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注解</a:t>
            </a: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3084513" y="3581400"/>
            <a:ext cx="2586037" cy="3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动态代理</a:t>
            </a:r>
          </a:p>
        </p:txBody>
      </p:sp>
      <p:sp>
        <p:nvSpPr>
          <p:cNvPr id="13" name="TextBox 8"/>
          <p:cNvSpPr>
            <a:spLocks noChangeArrowheads="1"/>
          </p:cNvSpPr>
          <p:nvPr/>
        </p:nvSpPr>
        <p:spPr bwMode="auto">
          <a:xfrm>
            <a:off x="5959475" y="3581400"/>
            <a:ext cx="2584450" cy="3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Segoe UI Light" pitchFamily="34" charset="0"/>
              </a:rPr>
              <a:t>其他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198686"/>
            <a:ext cx="1963737" cy="138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8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2"/>
    </mc:Choice>
    <mc:Fallback>
      <p:transition spd="slow" advTm="871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pPr algn="l">
              <a:lnSpc>
                <a:spcPts val="6000"/>
              </a:lnSpc>
            </a:pPr>
            <a:r>
              <a:rPr lang="zh-CN" altLang="en-US" sz="3600" dirty="0">
                <a:latin typeface="Segoe UI Light" pitchFamily="34" charset="0"/>
                <a:ea typeface="微软雅黑" pitchFamily="34" charset="-122"/>
              </a:rPr>
              <a:t>自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描述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self-representation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>
                <a:latin typeface="Segoe UI Light" pitchFamily="34" charset="0"/>
                <a:ea typeface="微软雅黑" pitchFamily="34" charset="-122"/>
              </a:rPr>
            </a:b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简单连接（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casual connection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）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</a:br>
            <a:r>
              <a:rPr lang="en-US" altLang="zh-CN" sz="3600" dirty="0">
                <a:latin typeface="Segoe UI Light" pitchFamily="34" charset="0"/>
                <a:ea typeface="微软雅黑" pitchFamily="34" charset="-122"/>
              </a:rPr>
              <a:t/>
            </a:r>
            <a:br>
              <a:rPr lang="en-US" altLang="zh-CN" sz="3600" dirty="0">
                <a:latin typeface="Segoe UI Light" pitchFamily="34" charset="0"/>
                <a:ea typeface="微软雅黑" pitchFamily="34" charset="-122"/>
              </a:rPr>
            </a:b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安全性（</a:t>
            </a:r>
            <a:r>
              <a:rPr lang="en-US" altLang="zh-CN" sz="3600" dirty="0" smtClean="0">
                <a:latin typeface="Segoe UI Light" pitchFamily="34" charset="0"/>
                <a:ea typeface="微软雅黑" pitchFamily="34" charset="-122"/>
              </a:rPr>
              <a:t>security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）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3.1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基本反射模型概述</a:t>
            </a:r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Segoe UI Light" pitchFamily="34" charset="0"/>
                <a:ea typeface="微软雅黑" pitchFamily="34" charset="-122"/>
              </a:rPr>
              <a:t>7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58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07"/>
    </mc:Choice>
    <mc:Fallback>
      <p:transition spd="slow" advTm="109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828800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元数据是描述数据的数据。是反射系统最基本的</a:t>
            </a:r>
            <a:r>
              <a:rPr lang="zh-CN" altLang="en-US" sz="3600" dirty="0" smtClean="0">
                <a:latin typeface="Segoe UI Light" pitchFamily="34" charset="0"/>
                <a:ea typeface="微软雅黑" pitchFamily="34" charset="-122"/>
              </a:rPr>
              <a:t>要素。</a:t>
            </a:r>
            <a:endParaRPr lang="zh-CN" altLang="en-US" sz="3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0" y="6172200"/>
            <a:ext cx="3962400" cy="30479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Segoe UI Light" pitchFamily="34" charset="0"/>
                <a:ea typeface="微软雅黑" pitchFamily="34" charset="-122"/>
              </a:rPr>
              <a:t>作者联系方式：</a:t>
            </a:r>
            <a:r>
              <a:rPr lang="en-US" altLang="zh-CN" sz="1600" dirty="0" smtClean="0">
                <a:latin typeface="Segoe UI Light" pitchFamily="34" charset="0"/>
                <a:ea typeface="微软雅黑" pitchFamily="34" charset="-122"/>
              </a:rPr>
              <a:t>linesh.simpcity@gmail.com</a:t>
            </a:r>
            <a:endParaRPr lang="zh-CN" altLang="en-US" sz="1600" dirty="0"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0" y="452437"/>
            <a:ext cx="4724400" cy="614363"/>
          </a:xfrm>
          <a:prstGeom prst="rect">
            <a:avLst/>
          </a:prstGeom>
          <a:solidFill>
            <a:srgbClr val="00529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52437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3.2 </a:t>
            </a:r>
            <a:r>
              <a:rPr lang="zh-CN" altLang="en-US" sz="3200" dirty="0" smtClean="0">
                <a:solidFill>
                  <a:schemeClr val="bg1"/>
                </a:solidFill>
                <a:latin typeface="Segoe UI Light" pitchFamily="34" charset="0"/>
                <a:ea typeface="微软雅黑" pitchFamily="34" charset="-122"/>
              </a:rPr>
              <a:t>元数据</a:t>
            </a:r>
            <a:endParaRPr lang="zh-CN" altLang="en-US" sz="3200" dirty="0">
              <a:solidFill>
                <a:schemeClr val="bg1"/>
              </a:solidFill>
              <a:latin typeface="Segoe UI Light" pitchFamily="34" charset="0"/>
              <a:ea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153400" y="6172200"/>
            <a:ext cx="762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egoe UI Light" pitchFamily="34" charset="0"/>
                <a:ea typeface="微软雅黑" pitchFamily="34" charset="-122"/>
              </a:rPr>
              <a:t>8</a:t>
            </a:r>
            <a:endParaRPr lang="zh-CN" altLang="en-US" dirty="0">
              <a:latin typeface="Segoe UI Light" pitchFamily="34" charset="0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24225"/>
            <a:ext cx="15144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6625"/>
            <a:ext cx="1790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0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496</Words>
  <Application>Microsoft Office PowerPoint</Application>
  <PresentationFormat>全屏显示(4:3)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1. 背景及论文工作介绍（30secs） 2. 论文展开思路（1min） 3. 基本反射模型（2min） 4. Java反射机制实现（4min） 5. 工作不足及展望（30secs）</vt:lpstr>
      <vt:lpstr>1. 国外对反射的理论研究比较多。反射在各种系统上也有了很多实现。  2. 但国内外关于how-to的资料偏多，而阐述why的资料并不多。</vt:lpstr>
      <vt:lpstr>1. 研究了基本的反射理论及模型。  2. 研究了Java反射模型中的字段和方法部分。</vt:lpstr>
      <vt:lpstr>反射指的是一个运行时程序具有的： 1）查看自身信息，并 2）基于这些信息修改自身行为的能力。</vt:lpstr>
      <vt:lpstr>PowerPoint 演示文稿</vt:lpstr>
      <vt:lpstr>PowerPoint 演示文稿</vt:lpstr>
      <vt:lpstr>自描述（self-representation）  简单连接（casual connection）  安全性（security）</vt:lpstr>
      <vt:lpstr>元数据是描述数据的数据。是反射系统最基本的要素。</vt:lpstr>
      <vt:lpstr>系统与其自描述间必须能够互相反映。</vt:lpstr>
      <vt:lpstr>反射系统允许用户操作用来描述系统自身的元数据，因此必须有措施来保证系统安全。否则就可能导致系统崩溃。</vt:lpstr>
      <vt:lpstr>PowerPoint 演示文稿</vt:lpstr>
      <vt:lpstr>标准类库在语言层定义了重要的反射对象层次。</vt:lpstr>
      <vt:lpstr>1. 作为反射工厂，为Java语言层产生反射对象。  2. 提供精细的安全访问粒度。  3. 使用存取器实现效率最大化，并向上提供统一的访问接口。 </vt:lpstr>
      <vt:lpstr>在反射过程中主要两个作用： 1. 充当Java语言层与虚拟机层的中间接口，为Java对象和C++对象做对应转换；  2. 注册反射过程需要用到的本地方法，并注册好相应的虚拟机接口方法入口。</vt:lpstr>
      <vt:lpstr>JVM底层采用一个oop/klass对象系统来描述Java层的对象。oop(ordinary object pointer，普通对象指针)用来描述实例对象的数据，klass用来描述一个Java类。</vt:lpstr>
      <vt:lpstr>PowerPoint 演示文稿</vt:lpstr>
      <vt:lpstr>C++层用来描述一个Java类的数据结构很庞大。包含了几乎所有的结构信息，包括字段、方法、接口、访问标志、名字等。</vt:lpstr>
      <vt:lpstr>PowerPoint 演示文稿</vt:lpstr>
      <vt:lpstr>论文主要的工作如下：  1. 研究了基本的反射模型； 2. 研究了Java反射模型字段和方法部分；</vt:lpstr>
      <vt:lpstr>限于时间及能力，论文仍存在以下不足：  1. 改进和验证部分没有完成； 2. 只完成了Java反射机制的一些部分； 3. 未能与其他语言（动态语言等）的反射机制进行横向比较。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Administrators</dc:creator>
  <cp:lastModifiedBy>Administrators</cp:lastModifiedBy>
  <cp:revision>175</cp:revision>
  <dcterms:created xsi:type="dcterms:W3CDTF">2015-06-21T07:17:55Z</dcterms:created>
  <dcterms:modified xsi:type="dcterms:W3CDTF">2015-06-22T01:29:27Z</dcterms:modified>
</cp:coreProperties>
</file>