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1" r:id="rId13"/>
    <p:sldId id="272" r:id="rId14"/>
    <p:sldId id="273" r:id="rId15"/>
    <p:sldId id="270"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1084A-AED5-CFE0-14AF-4A2169DF0E04}" v="334" dt="2023-06-17T17:18:28.896"/>
    <p1510:client id="{4C09A7BC-96E0-5037-D9D6-4908BBAC9676}" v="1705" dt="2023-06-16T21:51:13.80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github.com/palahsu/DDoS-Ripper" TargetMode="External"/><Relationship Id="rId5" Type="http://schemas.openxmlformats.org/officeDocument/2006/relationships/hyperlink" Target="https://cppcheck.sourceforge.io/" TargetMode="External"/><Relationship Id="rId4" Type="http://schemas.openxmlformats.org/officeDocument/2006/relationships/hyperlink" Target="https://www.dependencywalker.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Ethan </a:t>
            </a:r>
            <a:r>
              <a:rPr lang="en-US" sz="1850" dirty="0" err="1"/>
              <a:t>Klukkert</a:t>
            </a:r>
            <a:endParaRPr lang="en-US" sz="1850" i="1" dirty="0" err="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6A4D-C915-B207-A595-331FC635EE87}"/>
              </a:ext>
            </a:extLst>
          </p:cNvPr>
          <p:cNvSpPr>
            <a:spLocks noGrp="1"/>
          </p:cNvSpPr>
          <p:nvPr>
            <p:ph type="title"/>
          </p:nvPr>
        </p:nvSpPr>
        <p:spPr/>
        <p:txBody>
          <a:bodyPr/>
          <a:lstStyle/>
          <a:p>
            <a:r>
              <a:rPr lang="en-US" dirty="0"/>
              <a:t>Test 2</a:t>
            </a:r>
          </a:p>
        </p:txBody>
      </p:sp>
      <p:sp>
        <p:nvSpPr>
          <p:cNvPr id="3" name="Text Placeholder 2">
            <a:extLst>
              <a:ext uri="{FF2B5EF4-FFF2-40B4-BE49-F238E27FC236}">
                <a16:creationId xmlns:a16="http://schemas.microsoft.com/office/drawing/2014/main" id="{F92AA147-5C34-660D-0D79-341030FA89E9}"/>
              </a:ext>
            </a:extLst>
          </p:cNvPr>
          <p:cNvSpPr>
            <a:spLocks noGrp="1"/>
          </p:cNvSpPr>
          <p:nvPr>
            <p:ph type="body" idx="1"/>
          </p:nvPr>
        </p:nvSpPr>
        <p:spPr/>
        <p:txBody>
          <a:bodyPr/>
          <a:lstStyle/>
          <a:p>
            <a:r>
              <a:rPr lang="en-US" dirty="0"/>
              <a:t>INPUT WILL BE: 'no'</a:t>
            </a:r>
          </a:p>
          <a:p>
            <a:r>
              <a:rPr lang="en-US" dirty="0"/>
              <a:t>Prints nothing else to the console</a:t>
            </a:r>
          </a:p>
          <a:p>
            <a:endParaRPr lang="en-US" dirty="0"/>
          </a:p>
          <a:p>
            <a:r>
              <a:rPr lang="en-US" dirty="0"/>
              <a:t>std::char[3] answer;</a:t>
            </a:r>
          </a:p>
          <a:p>
            <a:r>
              <a:rPr lang="en-US" dirty="0"/>
              <a:t>std::</a:t>
            </a:r>
            <a:r>
              <a:rPr lang="en-US" dirty="0" err="1"/>
              <a:t>cout</a:t>
            </a:r>
            <a:r>
              <a:rPr lang="en-US" dirty="0"/>
              <a:t> &lt;&lt; "Enter yes or no: " &lt;&lt; std::</a:t>
            </a:r>
            <a:r>
              <a:rPr lang="en-US" dirty="0" err="1"/>
              <a:t>endl</a:t>
            </a:r>
            <a:r>
              <a:rPr lang="en-US" dirty="0"/>
              <a:t>;</a:t>
            </a:r>
          </a:p>
          <a:p>
            <a:r>
              <a:rPr lang="en-US" dirty="0"/>
              <a:t>std::</a:t>
            </a:r>
            <a:r>
              <a:rPr lang="en-US" dirty="0" err="1"/>
              <a:t>cin</a:t>
            </a:r>
            <a:r>
              <a:rPr lang="en-US" dirty="0"/>
              <a:t> &gt;&gt; answer; </a:t>
            </a:r>
          </a:p>
          <a:p>
            <a:r>
              <a:rPr lang="en-US" dirty="0"/>
              <a:t>If (answer == 'yes' || answer == 'y') {</a:t>
            </a:r>
          </a:p>
          <a:p>
            <a:r>
              <a:rPr lang="en-US" dirty="0"/>
              <a:t>  </a:t>
            </a:r>
            <a:r>
              <a:rPr lang="en-US" dirty="0" err="1"/>
              <a:t>cout</a:t>
            </a:r>
            <a:r>
              <a:rPr lang="en-US" dirty="0"/>
              <a:t> &lt;&lt; "continuing..."</a:t>
            </a:r>
          </a:p>
          <a:p>
            <a:r>
              <a:rPr lang="en-US" dirty="0"/>
              <a:t>}</a:t>
            </a:r>
          </a:p>
        </p:txBody>
      </p:sp>
    </p:spTree>
    <p:extLst>
      <p:ext uri="{BB962C8B-B14F-4D97-AF65-F5344CB8AC3E}">
        <p14:creationId xmlns:p14="http://schemas.microsoft.com/office/powerpoint/2010/main" val="114270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3D13-0645-5723-AFE3-55E849FCBCA6}"/>
              </a:ext>
            </a:extLst>
          </p:cNvPr>
          <p:cNvSpPr>
            <a:spLocks noGrp="1"/>
          </p:cNvSpPr>
          <p:nvPr>
            <p:ph type="title"/>
          </p:nvPr>
        </p:nvSpPr>
        <p:spPr/>
        <p:txBody>
          <a:bodyPr/>
          <a:lstStyle/>
          <a:p>
            <a:r>
              <a:rPr lang="en-US" dirty="0"/>
              <a:t>Test 3</a:t>
            </a:r>
          </a:p>
        </p:txBody>
      </p:sp>
      <p:sp>
        <p:nvSpPr>
          <p:cNvPr id="3" name="Text Placeholder 2">
            <a:extLst>
              <a:ext uri="{FF2B5EF4-FFF2-40B4-BE49-F238E27FC236}">
                <a16:creationId xmlns:a16="http://schemas.microsoft.com/office/drawing/2014/main" id="{82E411DE-8F00-B6ED-69FE-2A4B47F396F3}"/>
              </a:ext>
            </a:extLst>
          </p:cNvPr>
          <p:cNvSpPr>
            <a:spLocks noGrp="1"/>
          </p:cNvSpPr>
          <p:nvPr>
            <p:ph type="body" idx="1"/>
          </p:nvPr>
        </p:nvSpPr>
        <p:spPr/>
        <p:txBody>
          <a:bodyPr/>
          <a:lstStyle/>
          <a:p>
            <a:r>
              <a:rPr lang="en-US" dirty="0"/>
              <a:t>INPUT WILL BE: 'nope'</a:t>
            </a:r>
          </a:p>
          <a:p>
            <a:r>
              <a:rPr lang="en-US" dirty="0"/>
              <a:t>Prints "continuing..." To console</a:t>
            </a:r>
          </a:p>
          <a:p>
            <a:endParaRPr lang="en-US" dirty="0"/>
          </a:p>
          <a:p>
            <a:r>
              <a:rPr lang="en-US" dirty="0"/>
              <a:t>std::char[3] answer;</a:t>
            </a:r>
          </a:p>
          <a:p>
            <a:r>
              <a:rPr lang="en-US" dirty="0"/>
              <a:t>std::</a:t>
            </a:r>
            <a:r>
              <a:rPr lang="en-US" dirty="0" err="1"/>
              <a:t>cout</a:t>
            </a:r>
            <a:r>
              <a:rPr lang="en-US" dirty="0"/>
              <a:t> &lt;&lt; "Enter yes or no: " &lt;&lt; std::</a:t>
            </a:r>
            <a:r>
              <a:rPr lang="en-US" dirty="0" err="1"/>
              <a:t>endl</a:t>
            </a:r>
            <a:r>
              <a:rPr lang="en-US" dirty="0"/>
              <a:t>;</a:t>
            </a:r>
          </a:p>
          <a:p>
            <a:r>
              <a:rPr lang="en-US" dirty="0"/>
              <a:t>std::</a:t>
            </a:r>
            <a:r>
              <a:rPr lang="en-US" dirty="0" err="1"/>
              <a:t>cin</a:t>
            </a:r>
            <a:r>
              <a:rPr lang="en-US" dirty="0"/>
              <a:t> &gt;&gt; answer; </a:t>
            </a:r>
          </a:p>
          <a:p>
            <a:r>
              <a:rPr lang="en-US" dirty="0"/>
              <a:t>If (answer == 'yes' || answer == 'y') {</a:t>
            </a:r>
          </a:p>
          <a:p>
            <a:r>
              <a:rPr lang="en-US" dirty="0"/>
              <a:t>  </a:t>
            </a:r>
            <a:r>
              <a:rPr lang="en-US" dirty="0" err="1"/>
              <a:t>cout</a:t>
            </a:r>
            <a:r>
              <a:rPr lang="en-US" dirty="0"/>
              <a:t> &lt;&lt; "continuing..."</a:t>
            </a:r>
          </a:p>
          <a:p>
            <a:r>
              <a:rPr lang="en-US" dirty="0"/>
              <a:t>}</a:t>
            </a:r>
          </a:p>
        </p:txBody>
      </p:sp>
    </p:spTree>
    <p:extLst>
      <p:ext uri="{BB962C8B-B14F-4D97-AF65-F5344CB8AC3E}">
        <p14:creationId xmlns:p14="http://schemas.microsoft.com/office/powerpoint/2010/main" val="59460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E85C-4711-4EF5-29ED-E785D7D6FFF2}"/>
              </a:ext>
            </a:extLst>
          </p:cNvPr>
          <p:cNvSpPr>
            <a:spLocks noGrp="1"/>
          </p:cNvSpPr>
          <p:nvPr>
            <p:ph type="title"/>
          </p:nvPr>
        </p:nvSpPr>
        <p:spPr/>
        <p:txBody>
          <a:bodyPr/>
          <a:lstStyle/>
          <a:p>
            <a:r>
              <a:rPr lang="en-US" dirty="0"/>
              <a:t>Test 4</a:t>
            </a:r>
          </a:p>
        </p:txBody>
      </p:sp>
      <p:sp>
        <p:nvSpPr>
          <p:cNvPr id="3" name="Text Placeholder 2">
            <a:extLst>
              <a:ext uri="{FF2B5EF4-FFF2-40B4-BE49-F238E27FC236}">
                <a16:creationId xmlns:a16="http://schemas.microsoft.com/office/drawing/2014/main" id="{11965DD9-EB6F-319A-B863-FE95D3C2E0CE}"/>
              </a:ext>
            </a:extLst>
          </p:cNvPr>
          <p:cNvSpPr>
            <a:spLocks noGrp="1"/>
          </p:cNvSpPr>
          <p:nvPr>
            <p:ph type="body" idx="1"/>
          </p:nvPr>
        </p:nvSpPr>
        <p:spPr/>
        <p:txBody>
          <a:bodyPr/>
          <a:lstStyle/>
          <a:p>
            <a:r>
              <a:rPr lang="en-US" dirty="0"/>
              <a:t>INPUT WILL BE: 'Y'</a:t>
            </a:r>
          </a:p>
          <a:p>
            <a:r>
              <a:rPr lang="en-US" dirty="0"/>
              <a:t>Prints nothing to the console?</a:t>
            </a:r>
          </a:p>
          <a:p>
            <a:endParaRPr lang="en-US" dirty="0"/>
          </a:p>
          <a:p>
            <a:r>
              <a:rPr lang="en-US" dirty="0"/>
              <a:t>std::char[3] answer;</a:t>
            </a:r>
          </a:p>
          <a:p>
            <a:r>
              <a:rPr lang="en-US" dirty="0"/>
              <a:t>std::</a:t>
            </a:r>
            <a:r>
              <a:rPr lang="en-US" dirty="0" err="1"/>
              <a:t>cout</a:t>
            </a:r>
            <a:r>
              <a:rPr lang="en-US" dirty="0"/>
              <a:t> &lt;&lt; "Enter yes or no: " &lt;&lt; std::</a:t>
            </a:r>
            <a:r>
              <a:rPr lang="en-US" dirty="0" err="1"/>
              <a:t>endl</a:t>
            </a:r>
            <a:r>
              <a:rPr lang="en-US" dirty="0"/>
              <a:t>;</a:t>
            </a:r>
          </a:p>
          <a:p>
            <a:r>
              <a:rPr lang="en-US" dirty="0"/>
              <a:t>std::</a:t>
            </a:r>
            <a:r>
              <a:rPr lang="en-US" dirty="0" err="1"/>
              <a:t>cin</a:t>
            </a:r>
            <a:r>
              <a:rPr lang="en-US" dirty="0"/>
              <a:t> &gt;&gt; answer; </a:t>
            </a:r>
          </a:p>
          <a:p>
            <a:r>
              <a:rPr lang="en-US" dirty="0"/>
              <a:t>If (answer == 'yes' || answer == 'y') {</a:t>
            </a:r>
          </a:p>
          <a:p>
            <a:r>
              <a:rPr lang="en-US" dirty="0"/>
              <a:t>  </a:t>
            </a:r>
            <a:r>
              <a:rPr lang="en-US" dirty="0" err="1"/>
              <a:t>cout</a:t>
            </a:r>
            <a:r>
              <a:rPr lang="en-US" dirty="0"/>
              <a:t> &lt;&lt; "continuing..."</a:t>
            </a:r>
          </a:p>
          <a:p>
            <a:r>
              <a:rPr lang="en-US" dirty="0"/>
              <a:t>}</a:t>
            </a:r>
          </a:p>
        </p:txBody>
      </p:sp>
    </p:spTree>
    <p:extLst>
      <p:ext uri="{BB962C8B-B14F-4D97-AF65-F5344CB8AC3E}">
        <p14:creationId xmlns:p14="http://schemas.microsoft.com/office/powerpoint/2010/main" val="177035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err="1"/>
              <a:t>DevSecOps</a:t>
            </a:r>
            <a:r>
              <a:rPr lang="en-US" dirty="0"/>
              <a:t> Pipeline</a:t>
            </a:r>
          </a:p>
          <a:p>
            <a:pPr marL="685800" lvl="1" indent="-228600">
              <a:spcBef>
                <a:spcPts val="0"/>
              </a:spcBef>
              <a:buSzPts val="2000"/>
            </a:pPr>
            <a:endParaRPr lang="en-US" dirty="0"/>
          </a:p>
          <a:p>
            <a:pPr marL="685800" lvl="1" indent="-228600">
              <a:buSzPts val="2000"/>
            </a:pPr>
            <a:r>
              <a:rPr lang="en-US" dirty="0"/>
              <a:t>Dependency Checker  (Dependency Walker)</a:t>
            </a:r>
          </a:p>
          <a:p>
            <a:pPr marL="685800" lvl="1" indent="-228600">
              <a:buSzPts val="2000"/>
            </a:pPr>
            <a:endParaRPr lang="en-US" dirty="0"/>
          </a:p>
          <a:p>
            <a:pPr marL="685800" lvl="1" indent="-228600">
              <a:buSzPts val="2000"/>
            </a:pPr>
            <a:r>
              <a:rPr lang="en-US" dirty="0"/>
              <a:t>Static Analysis (</a:t>
            </a:r>
            <a:r>
              <a:rPr lang="en-US" err="1"/>
              <a:t>Cppcheck</a:t>
            </a:r>
            <a:r>
              <a:rPr lang="en-US" dirty="0"/>
              <a:t>)</a:t>
            </a:r>
          </a:p>
          <a:p>
            <a:pPr marL="685800" lvl="1" indent="-228600">
              <a:buSzPts val="2000"/>
            </a:pPr>
            <a:endParaRPr lang="en-US" dirty="0"/>
          </a:p>
          <a:p>
            <a:pPr marL="685800" lvl="1" indent="-228600">
              <a:buSzPts val="2000"/>
            </a:pPr>
            <a:r>
              <a:rPr lang="en-US" dirty="0"/>
              <a:t>Anti-DDoS Tools (</a:t>
            </a:r>
            <a:r>
              <a:rPr lang="en-US" dirty="0" err="1"/>
              <a:t>DDos</a:t>
            </a:r>
            <a:r>
              <a:rPr lang="en-US" dirty="0"/>
              <a:t> Ripper)</a:t>
            </a:r>
          </a:p>
          <a:p>
            <a:pPr marL="685800" lvl="1" indent="-228600">
              <a:buSzPts val="2000"/>
            </a:pPr>
            <a:endParaRPr lang="en-US" dirty="0"/>
          </a:p>
          <a:p>
            <a:pPr marL="685800" lvl="1" indent="-228600">
              <a:buSzPts val="2000"/>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indent="-228600">
              <a:spcBef>
                <a:spcPts val="0"/>
              </a:spcBef>
              <a:buSzPts val="2000"/>
            </a:pPr>
            <a:r>
              <a:rPr lang="en-US" sz="2000" dirty="0"/>
              <a:t>Generally, there are two ways to go about mitigation of security exploits in motion:</a:t>
            </a:r>
          </a:p>
          <a:p>
            <a:pPr marL="228600" indent="-228600">
              <a:spcBef>
                <a:spcPts val="0"/>
              </a:spcBef>
              <a:buSzPts val="2000"/>
            </a:pPr>
            <a:endParaRPr lang="en-US" sz="2000" dirty="0"/>
          </a:p>
          <a:p>
            <a:pPr marL="228600" indent="-228600">
              <a:spcBef>
                <a:spcPts val="0"/>
              </a:spcBef>
              <a:buSzPts val="2000"/>
            </a:pPr>
            <a:r>
              <a:rPr lang="en-US" sz="2000" dirty="0"/>
              <a:t>Act Immediately, seek to eliminate threat swiftly, and with limited knowledge</a:t>
            </a:r>
          </a:p>
          <a:p>
            <a:pPr marL="228600" indent="-228600">
              <a:spcBef>
                <a:spcPts val="0"/>
              </a:spcBef>
              <a:buSzPts val="2000"/>
            </a:pPr>
            <a:endParaRPr lang="en-US" sz="2000" dirty="0"/>
          </a:p>
          <a:p>
            <a:pPr marL="228600" indent="-228600">
              <a:spcBef>
                <a:spcPts val="0"/>
              </a:spcBef>
              <a:buSzPts val="2000"/>
            </a:pPr>
            <a:r>
              <a:rPr lang="en-US" sz="2000" dirty="0"/>
              <a:t>Act later, seek to gain information of what is exactly happening, yet with damages accumulating in the meantime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dirty="0"/>
              <a:t>Potential Gaps In The Security Policy, and Summary</a:t>
            </a:r>
          </a:p>
          <a:p>
            <a:pPr marL="1143000" lvl="2" indent="-228600">
              <a:spcBef>
                <a:spcPts val="0"/>
              </a:spcBef>
            </a:pPr>
            <a:endParaRPr lang="en-US" dirty="0"/>
          </a:p>
          <a:p>
            <a:pPr marL="1143000" lvl="2" indent="-228600">
              <a:spcBef>
                <a:spcPts val="0"/>
              </a:spcBef>
            </a:pPr>
            <a:r>
              <a:rPr lang="en-US" dirty="0"/>
              <a:t>Security Policy is general and standard, not comprehensive</a:t>
            </a:r>
          </a:p>
          <a:p>
            <a:pPr marL="1143000" lvl="2" indent="-228600">
              <a:spcBef>
                <a:spcPts val="0"/>
              </a:spcBef>
            </a:pPr>
            <a:endParaRPr lang="en-US" dirty="0"/>
          </a:p>
          <a:p>
            <a:pPr marL="1143000" lvl="2" indent="-228600">
              <a:spcBef>
                <a:spcPts val="0"/>
              </a:spcBef>
            </a:pPr>
            <a:r>
              <a:rPr lang="en-US" dirty="0"/>
              <a:t>Primarily Focused On C++</a:t>
            </a:r>
          </a:p>
          <a:p>
            <a:pPr marL="1143000" lvl="2" indent="-228600">
              <a:spcBef>
                <a:spcPts val="0"/>
              </a:spcBef>
            </a:pPr>
            <a:endParaRPr lang="en-US" dirty="0"/>
          </a:p>
          <a:p>
            <a:pPr marL="1143000" lvl="2" indent="-228600">
              <a:spcBef>
                <a:spcPts val="0"/>
              </a:spcBef>
            </a:pPr>
            <a:r>
              <a:rPr lang="en-US" dirty="0"/>
              <a:t>Provides the Why and How, not necessarily exactly What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lang="en-US" dirty="0"/>
          </a:p>
          <a:p>
            <a:pPr marL="0" indent="0">
              <a:spcBef>
                <a:spcPts val="0"/>
              </a:spcBef>
              <a:buSzPts val="2200"/>
              <a:buNone/>
            </a:pPr>
            <a:r>
              <a:rPr lang="en-US" dirty="0"/>
              <a:t>Adopt Standards to Prevent Future Problems</a:t>
            </a:r>
          </a:p>
          <a:p>
            <a:pPr marL="0" indent="0">
              <a:spcBef>
                <a:spcPts val="0"/>
              </a:spcBef>
              <a:buSzPts val="2200"/>
              <a:buNone/>
            </a:pPr>
            <a:endParaRPr lang="en-US" dirty="0"/>
          </a:p>
          <a:p>
            <a:pPr marL="342900">
              <a:spcBef>
                <a:spcPts val="0"/>
              </a:spcBef>
              <a:buSzPts val="2200"/>
              <a:buFont typeface="Calibri"/>
              <a:buChar char="-"/>
            </a:pPr>
            <a:r>
              <a:rPr lang="en-US" dirty="0"/>
              <a:t>Using namespace std</a:t>
            </a:r>
          </a:p>
          <a:p>
            <a:pPr marL="342900">
              <a:spcBef>
                <a:spcPts val="0"/>
              </a:spcBef>
              <a:buSzPts val="2200"/>
              <a:buFont typeface="Calibri"/>
              <a:buChar char="-"/>
            </a:pPr>
            <a:r>
              <a:rPr lang="en-US" dirty="0"/>
              <a:t>?: Operator</a:t>
            </a:r>
          </a:p>
          <a:p>
            <a:pPr marL="342900">
              <a:spcBef>
                <a:spcPts val="0"/>
              </a:spcBef>
              <a:buSzPts val="2200"/>
              <a:buFont typeface="Calibri"/>
              <a:buChar char="-"/>
            </a:pPr>
            <a:r>
              <a:rPr lang="en-US" dirty="0"/>
              <a:t>Other general guidelines</a:t>
            </a:r>
          </a:p>
          <a:p>
            <a:pPr marL="0" indent="0">
              <a:spcBef>
                <a:spcPts val="0"/>
              </a:spcBef>
              <a:buSzPts val="2200"/>
              <a:buNone/>
            </a:pPr>
            <a:endParaRPr lang="en-US" dirty="0"/>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p>
          <a:p>
            <a:pPr marL="228600" indent="-228600">
              <a:spcBef>
                <a:spcPts val="0"/>
              </a:spcBef>
              <a:buSzPts val="2200"/>
            </a:pPr>
            <a:r>
              <a:rPr lang="en-US" dirty="0"/>
              <a:t>Tools Referenced:</a:t>
            </a:r>
          </a:p>
          <a:p>
            <a:pPr marL="228600" indent="-228600">
              <a:spcBef>
                <a:spcPts val="0"/>
              </a:spcBef>
              <a:buSzPts val="2200"/>
            </a:pPr>
            <a:r>
              <a:rPr lang="en-US" dirty="0"/>
              <a:t>Dependency Walker: </a:t>
            </a:r>
            <a:r>
              <a:rPr lang="en-US" dirty="0">
                <a:hlinkClick r:id="rId4"/>
              </a:rPr>
              <a:t>https://www.dependencywalker.com/</a:t>
            </a:r>
            <a:r>
              <a:rPr lang="en-US" dirty="0"/>
              <a:t> </a:t>
            </a:r>
          </a:p>
          <a:p>
            <a:pPr marL="228600" indent="-228600">
              <a:spcBef>
                <a:spcPts val="0"/>
              </a:spcBef>
              <a:buSzPts val="2200"/>
            </a:pPr>
            <a:r>
              <a:rPr lang="en-US" dirty="0" err="1"/>
              <a:t>Cppcheck</a:t>
            </a:r>
            <a:r>
              <a:rPr lang="en-US" dirty="0"/>
              <a:t>: </a:t>
            </a:r>
            <a:r>
              <a:rPr lang="en-US" dirty="0">
                <a:hlinkClick r:id="rId5"/>
              </a:rPr>
              <a:t>https://cppcheck.sourceforge.io/</a:t>
            </a:r>
            <a:r>
              <a:rPr lang="en-US" dirty="0"/>
              <a:t> </a:t>
            </a:r>
          </a:p>
          <a:p>
            <a:pPr marL="228600" indent="-228600">
              <a:spcBef>
                <a:spcPts val="0"/>
              </a:spcBef>
              <a:buSzPts val="2200"/>
            </a:pPr>
            <a:r>
              <a:rPr lang="en-US" dirty="0" err="1"/>
              <a:t>DDos</a:t>
            </a:r>
            <a:r>
              <a:rPr lang="en-US" dirty="0"/>
              <a:t> Ripper: </a:t>
            </a:r>
            <a:r>
              <a:rPr lang="en-US" dirty="0">
                <a:hlinkClick r:id="rId6"/>
              </a:rPr>
              <a:t>https://github.com/palahsu/DDoS-Ripper</a:t>
            </a:r>
            <a:r>
              <a:rPr lang="en-US" dirty="0"/>
              <a:t> </a:t>
            </a:r>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17040"/>
            <a:ext cx="10901680" cy="450164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What is this security policy? </a:t>
            </a:r>
          </a:p>
          <a:p>
            <a:pPr marL="685800" indent="0">
              <a:spcBef>
                <a:spcPts val="0"/>
              </a:spcBef>
              <a:buNone/>
            </a:pPr>
            <a:r>
              <a:rPr lang="en-US" dirty="0"/>
              <a:t>Why do we need it?</a:t>
            </a:r>
          </a:p>
          <a:p>
            <a:pPr marL="0" indent="0">
              <a:buSzPts val="2200"/>
              <a:buNone/>
            </a:pPr>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906643" y="252445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269321616"/>
              </p:ext>
            </p:extLst>
          </p:nvPr>
        </p:nvGraphicFramePr>
        <p:xfrm>
          <a:off x="2166060" y="227657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Heed Compiler Warnings</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Practice Defense In Depth</a:t>
                      </a:r>
                    </a:p>
                    <a:p>
                      <a:pPr marL="0" marR="0" lvl="0" indent="0" algn="ctr">
                        <a:lnSpc>
                          <a:spcPct val="100000"/>
                        </a:lnSpc>
                        <a:spcBef>
                          <a:spcPts val="0"/>
                        </a:spcBef>
                        <a:spcAft>
                          <a:spcPts val="0"/>
                        </a:spcAft>
                        <a:buSzPts val="3600"/>
                        <a:buFont typeface="Arial"/>
                        <a:buNone/>
                      </a:pPr>
                      <a:endParaRPr lang="en-US"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Validate Input Data</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Keep It Simple</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Default Deny</a:t>
                      </a:r>
                    </a:p>
                    <a:p>
                      <a:pPr marL="0" marR="0" lvl="0" indent="0" algn="ctr">
                        <a:lnSpc>
                          <a:spcPct val="100000"/>
                        </a:lnSpc>
                        <a:spcBef>
                          <a:spcPts val="0"/>
                        </a:spcBef>
                        <a:spcAft>
                          <a:spcPts val="0"/>
                        </a:spcAft>
                        <a:buSzPts val="3600"/>
                        <a:buFont typeface="Arial"/>
                        <a:buNone/>
                      </a:pPr>
                      <a:endParaRPr lang="en-US"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Use Effective Quality Assurance Techniques</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Adopt A Secure Coding Standard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Architect And Design For Security Policies</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Adhere To The Principle of Least Privileges</a:t>
                      </a:r>
                    </a:p>
                    <a:p>
                      <a:pPr marL="0" marR="0" lvl="0" indent="0" algn="ctr">
                        <a:lnSpc>
                          <a:spcPct val="100000"/>
                        </a:lnSpc>
                        <a:spcBef>
                          <a:spcPts val="0"/>
                        </a:spcBef>
                        <a:spcAft>
                          <a:spcPts val="0"/>
                        </a:spcAft>
                        <a:buSzPts val="3600"/>
                        <a:buFont typeface="Arial"/>
                        <a:buNone/>
                      </a:pPr>
                      <a:r>
                        <a:rPr lang="en-US" sz="1200" u="none" strike="noStrike" cap="none" dirty="0">
                          <a:solidFill>
                            <a:schemeClr val="tx1"/>
                          </a:solidFill>
                        </a:rPr>
                        <a:t>Sanitize Data Sent To Other Systems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endParaRPr lang="en-US" dirty="0"/>
          </a:p>
          <a:p>
            <a:pPr marL="228600" indent="-228600">
              <a:spcBef>
                <a:spcPts val="0"/>
              </a:spcBef>
              <a:buSzPts val="2200"/>
            </a:pPr>
            <a:r>
              <a:rPr lang="en-US" dirty="0">
                <a:solidFill>
                  <a:schemeClr val="accent1"/>
                </a:solidFill>
              </a:rPr>
              <a:t>Validate User Input</a:t>
            </a:r>
            <a:r>
              <a:rPr lang="en-US" dirty="0"/>
              <a:t> – </a:t>
            </a:r>
            <a:r>
              <a:rPr lang="en-US" i="1" dirty="0"/>
              <a:t>Data Type</a:t>
            </a:r>
            <a:endParaRPr lang="en-US" dirty="0"/>
          </a:p>
          <a:p>
            <a:pPr marL="228600" indent="-228600">
              <a:spcBef>
                <a:spcPts val="0"/>
              </a:spcBef>
              <a:buSzPts val="2200"/>
            </a:pPr>
            <a:r>
              <a:rPr lang="en-US" dirty="0">
                <a:solidFill>
                  <a:schemeClr val="accent1"/>
                </a:solidFill>
              </a:rPr>
              <a:t>Heed Compiler Warnings</a:t>
            </a:r>
            <a:r>
              <a:rPr lang="en-US" dirty="0"/>
              <a:t> – </a:t>
            </a:r>
            <a:r>
              <a:rPr lang="en-US" i="1" dirty="0"/>
              <a:t>Data Value</a:t>
            </a:r>
          </a:p>
          <a:p>
            <a:pPr marL="228600" indent="-228600">
              <a:spcBef>
                <a:spcPts val="0"/>
              </a:spcBef>
              <a:buSzPts val="2200"/>
            </a:pPr>
            <a:r>
              <a:rPr lang="en-US" dirty="0">
                <a:solidFill>
                  <a:schemeClr val="accent1"/>
                </a:solidFill>
                <a:cs typeface="Calibri"/>
              </a:rPr>
              <a:t>Architect and Design for Security Policies</a:t>
            </a:r>
            <a:r>
              <a:rPr lang="en-US" dirty="0">
                <a:cs typeface="Calibri"/>
              </a:rPr>
              <a:t> – </a:t>
            </a:r>
            <a:r>
              <a:rPr lang="en-US" i="1" dirty="0">
                <a:cs typeface="Calibri"/>
              </a:rPr>
              <a:t>Buffer Overflow</a:t>
            </a:r>
          </a:p>
          <a:p>
            <a:pPr marL="228600" indent="-228600">
              <a:spcBef>
                <a:spcPts val="0"/>
              </a:spcBef>
              <a:buSzPts val="2200"/>
            </a:pPr>
            <a:r>
              <a:rPr lang="en-US" dirty="0">
                <a:solidFill>
                  <a:schemeClr val="accent1"/>
                </a:solidFill>
                <a:cs typeface="Calibri"/>
              </a:rPr>
              <a:t>Keep it Simple</a:t>
            </a:r>
            <a:r>
              <a:rPr lang="en-US" dirty="0">
                <a:cs typeface="Calibri"/>
              </a:rPr>
              <a:t> - </a:t>
            </a:r>
            <a:r>
              <a:rPr lang="en-US" i="1" dirty="0">
                <a:cs typeface="Calibri"/>
              </a:rPr>
              <a:t>Specific Exceptions</a:t>
            </a:r>
          </a:p>
          <a:p>
            <a:pPr marL="228600" indent="-228600">
              <a:spcBef>
                <a:spcPts val="0"/>
              </a:spcBef>
              <a:buSzPts val="2200"/>
            </a:pPr>
            <a:r>
              <a:rPr lang="en-US" dirty="0">
                <a:solidFill>
                  <a:schemeClr val="accent1"/>
                </a:solidFill>
                <a:cs typeface="Calibri"/>
              </a:rPr>
              <a:t>Default Deny</a:t>
            </a:r>
            <a:r>
              <a:rPr lang="en-US" dirty="0">
                <a:cs typeface="Calibri"/>
              </a:rPr>
              <a:t> – </a:t>
            </a:r>
            <a:r>
              <a:rPr lang="en-US" i="1" dirty="0">
                <a:cs typeface="Calibri"/>
              </a:rPr>
              <a:t>SQL Injection (related, not directly applied)</a:t>
            </a:r>
          </a:p>
          <a:p>
            <a:pPr marL="228600" indent="-228600">
              <a:spcBef>
                <a:spcPts val="0"/>
              </a:spcBef>
              <a:buSzPts val="2200"/>
            </a:pPr>
            <a:r>
              <a:rPr lang="en-US" dirty="0">
                <a:solidFill>
                  <a:schemeClr val="accent1"/>
                </a:solidFill>
                <a:cs typeface="Calibri"/>
              </a:rPr>
              <a:t>Adhere to the Principle of Least Privilege</a:t>
            </a:r>
            <a:r>
              <a:rPr lang="en-US" dirty="0">
                <a:cs typeface="Calibri"/>
              </a:rPr>
              <a:t> – </a:t>
            </a:r>
            <a:r>
              <a:rPr lang="en-US" i="1" dirty="0">
                <a:cs typeface="Calibri"/>
              </a:rPr>
              <a:t>Global Variables</a:t>
            </a:r>
          </a:p>
          <a:p>
            <a:pPr marL="228600" indent="-228600">
              <a:spcBef>
                <a:spcPts val="0"/>
              </a:spcBef>
              <a:buSzPts val="2200"/>
            </a:pPr>
            <a:r>
              <a:rPr lang="en-US" dirty="0">
                <a:solidFill>
                  <a:schemeClr val="accent1"/>
                </a:solidFill>
                <a:cs typeface="Calibri"/>
              </a:rPr>
              <a:t>Sanitize Data Sent to Other Systems</a:t>
            </a:r>
            <a:r>
              <a:rPr lang="en-US" dirty="0">
                <a:cs typeface="Calibri"/>
              </a:rPr>
              <a:t> - </a:t>
            </a:r>
            <a:r>
              <a:rPr lang="en-US" i="1" dirty="0">
                <a:cs typeface="Calibri"/>
              </a:rPr>
              <a:t>Memory Protection</a:t>
            </a:r>
          </a:p>
          <a:p>
            <a:pPr marL="228600" indent="-228600">
              <a:spcBef>
                <a:spcPts val="0"/>
              </a:spcBef>
              <a:buSzPts val="2200"/>
            </a:pPr>
            <a:r>
              <a:rPr lang="en-US" dirty="0">
                <a:solidFill>
                  <a:schemeClr val="accent1"/>
                </a:solidFill>
                <a:cs typeface="Calibri"/>
              </a:rPr>
              <a:t>Practice Defense in Depth</a:t>
            </a:r>
            <a:r>
              <a:rPr lang="en-US" dirty="0">
                <a:cs typeface="Calibri"/>
              </a:rPr>
              <a:t> - </a:t>
            </a:r>
            <a:r>
              <a:rPr lang="en-US" i="1" dirty="0">
                <a:cs typeface="Calibri"/>
              </a:rPr>
              <a:t>Exceptions</a:t>
            </a:r>
            <a:endParaRPr lang="en-US" dirty="0">
              <a:cs typeface="Calibri"/>
            </a:endParaRPr>
          </a:p>
          <a:p>
            <a:pPr marL="228600" indent="-228600">
              <a:spcBef>
                <a:spcPts val="0"/>
              </a:spcBef>
              <a:buSzPts val="2200"/>
            </a:pPr>
            <a:r>
              <a:rPr lang="en-US" dirty="0">
                <a:solidFill>
                  <a:schemeClr val="accent1"/>
                </a:solidFill>
                <a:cs typeface="Calibri"/>
              </a:rPr>
              <a:t>Use Effective Quality Assurance Techniques</a:t>
            </a:r>
            <a:r>
              <a:rPr lang="en-US" dirty="0">
                <a:cs typeface="Calibri"/>
              </a:rPr>
              <a:t> - </a:t>
            </a:r>
            <a:r>
              <a:rPr lang="en-US" i="1" dirty="0">
                <a:cs typeface="Calibri"/>
              </a:rPr>
              <a:t>String Correctness</a:t>
            </a:r>
          </a:p>
          <a:p>
            <a:pPr marL="228600" indent="-228600">
              <a:spcBef>
                <a:spcPts val="0"/>
              </a:spcBef>
              <a:buSzPts val="2200"/>
            </a:pPr>
            <a:r>
              <a:rPr lang="en-US" dirty="0">
                <a:solidFill>
                  <a:schemeClr val="accent1"/>
                </a:solidFill>
                <a:cs typeface="Calibri"/>
              </a:rPr>
              <a:t>Adopt a Secure Coding Standard</a:t>
            </a:r>
            <a:r>
              <a:rPr lang="en-US" dirty="0">
                <a:cs typeface="Calibri"/>
              </a:rPr>
              <a:t> - </a:t>
            </a:r>
            <a:r>
              <a:rPr lang="en-US" i="1" dirty="0">
                <a:cs typeface="Calibri"/>
              </a:rPr>
              <a:t>Assertions</a:t>
            </a:r>
            <a:endParaRPr lang="en-US" dirty="0">
              <a:cs typeface="Calibri"/>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a:buSzPts val="4000"/>
            </a:pPr>
            <a:r>
              <a:rPr lang="en-US" dirty="0"/>
              <a:t>CODING STANDARDS BY PRIORITY</a:t>
            </a:r>
            <a:endParaRPr dirty="0"/>
          </a:p>
        </p:txBody>
      </p:sp>
      <p:sp>
        <p:nvSpPr>
          <p:cNvPr id="175" name="Google Shape;175;p6"/>
          <p:cNvSpPr txBox="1">
            <a:spLocks noGrp="1"/>
          </p:cNvSpPr>
          <p:nvPr>
            <p:ph type="body" idx="1"/>
          </p:nvPr>
        </p:nvSpPr>
        <p:spPr>
          <a:xfrm>
            <a:off x="2108200" y="2153920"/>
            <a:ext cx="757936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endParaRPr lang="en-US" sz="2000" dirty="0"/>
          </a:p>
          <a:p>
            <a:pPr marL="228600" indent="-228600">
              <a:spcBef>
                <a:spcPts val="0"/>
              </a:spcBef>
              <a:buSzPts val="2000"/>
            </a:pPr>
            <a:r>
              <a:rPr lang="en-US" sz="2000" dirty="0"/>
              <a:t>SQL Injection</a:t>
            </a:r>
          </a:p>
          <a:p>
            <a:pPr marL="228600" indent="-228600">
              <a:spcBef>
                <a:spcPts val="0"/>
              </a:spcBef>
              <a:buSzPts val="2000"/>
            </a:pPr>
            <a:r>
              <a:rPr lang="en-US" sz="2000" dirty="0"/>
              <a:t>Buffer Overflow</a:t>
            </a:r>
          </a:p>
          <a:p>
            <a:pPr marL="228600" indent="-228600">
              <a:spcBef>
                <a:spcPts val="0"/>
              </a:spcBef>
              <a:buSzPts val="2000"/>
            </a:pPr>
            <a:r>
              <a:rPr lang="en-US" sz="2000" dirty="0"/>
              <a:t>Data Value</a:t>
            </a:r>
          </a:p>
          <a:p>
            <a:pPr marL="228600" indent="-228600">
              <a:spcBef>
                <a:spcPts val="0"/>
              </a:spcBef>
              <a:buSzPts val="2000"/>
            </a:pPr>
            <a:r>
              <a:rPr lang="en-US" sz="2000" dirty="0"/>
              <a:t>Data Type</a:t>
            </a:r>
          </a:p>
          <a:p>
            <a:pPr marL="228600" indent="-228600">
              <a:spcBef>
                <a:spcPts val="0"/>
              </a:spcBef>
              <a:buSzPts val="2000"/>
            </a:pPr>
            <a:r>
              <a:rPr lang="en-US" sz="2000" dirty="0"/>
              <a:t>String Correctness</a:t>
            </a:r>
          </a:p>
          <a:p>
            <a:pPr marL="228600" indent="-228600">
              <a:spcBef>
                <a:spcPts val="0"/>
              </a:spcBef>
              <a:buSzPts val="2000"/>
            </a:pPr>
            <a:r>
              <a:rPr lang="en-US" sz="2000" dirty="0"/>
              <a:t>Memory Protection</a:t>
            </a:r>
          </a:p>
          <a:p>
            <a:pPr marL="228600" indent="-228600">
              <a:spcBef>
                <a:spcPts val="0"/>
              </a:spcBef>
              <a:buSzPts val="2000"/>
            </a:pPr>
            <a:r>
              <a:rPr lang="en-US" sz="2000" dirty="0"/>
              <a:t>Global Variables</a:t>
            </a:r>
          </a:p>
          <a:p>
            <a:pPr marL="228600" indent="-228600">
              <a:spcBef>
                <a:spcPts val="0"/>
              </a:spcBef>
              <a:buSzPts val="2000"/>
            </a:pPr>
            <a:r>
              <a:rPr lang="en-US" sz="2000"/>
              <a:t>Exceptions</a:t>
            </a:r>
            <a:endParaRPr lang="en-US" sz="2000" dirty="0"/>
          </a:p>
          <a:p>
            <a:pPr marL="228600" indent="-228600">
              <a:spcBef>
                <a:spcPts val="0"/>
              </a:spcBef>
              <a:buSzPts val="2000"/>
            </a:pPr>
            <a:r>
              <a:rPr lang="en-US" sz="2000" dirty="0"/>
              <a:t>Specific Exceptions</a:t>
            </a:r>
          </a:p>
          <a:p>
            <a:pPr marL="228600" indent="-228600">
              <a:spcBef>
                <a:spcPts val="0"/>
              </a:spcBef>
              <a:buSzPts val="2000"/>
            </a:pPr>
            <a:r>
              <a:rPr lang="en-US" sz="2000" dirty="0"/>
              <a:t>Assertions</a:t>
            </a:r>
          </a:p>
          <a:p>
            <a:pPr marL="228600" indent="-228600">
              <a:spcBef>
                <a:spcPts val="0"/>
              </a:spcBef>
              <a:buSzPts val="2000"/>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Encryption:</a:t>
            </a:r>
          </a:p>
          <a:p>
            <a:pPr marL="228600" indent="-228600">
              <a:spcBef>
                <a:spcPts val="0"/>
              </a:spcBef>
              <a:buSzPts val="2000"/>
            </a:pPr>
            <a:endParaRPr lang="en-US" sz="2000" dirty="0"/>
          </a:p>
          <a:p>
            <a:pPr marL="228600" indent="-228600">
              <a:spcBef>
                <a:spcPts val="0"/>
              </a:spcBef>
              <a:buSzPts val="2000"/>
            </a:pPr>
            <a:r>
              <a:rPr lang="en-US" sz="2000" dirty="0"/>
              <a:t>At REST</a:t>
            </a:r>
          </a:p>
          <a:p>
            <a:pPr marL="0" indent="0">
              <a:spcBef>
                <a:spcPts val="0"/>
              </a:spcBef>
              <a:buSzPts val="2000"/>
              <a:buNone/>
            </a:pPr>
            <a:r>
              <a:rPr lang="en-US" sz="2000" dirty="0"/>
              <a:t>Encrypt data when stored in short and long term</a:t>
            </a:r>
          </a:p>
          <a:p>
            <a:pPr marL="228600" indent="-228600">
              <a:spcBef>
                <a:spcPts val="0"/>
              </a:spcBef>
              <a:buSzPts val="2000"/>
            </a:pPr>
            <a:endParaRPr lang="en-US" sz="2000" dirty="0"/>
          </a:p>
          <a:p>
            <a:pPr marL="228600" indent="-228600">
              <a:spcBef>
                <a:spcPts val="0"/>
              </a:spcBef>
              <a:buSzPts val="2000"/>
            </a:pPr>
            <a:r>
              <a:rPr lang="en-US" sz="2000" dirty="0"/>
              <a:t>At FLIGHT</a:t>
            </a:r>
            <a:endParaRPr lang="en-US" dirty="0"/>
          </a:p>
          <a:p>
            <a:pPr marL="0" indent="0">
              <a:spcBef>
                <a:spcPts val="0"/>
              </a:spcBef>
              <a:buSzPts val="2000"/>
              <a:buNone/>
            </a:pPr>
            <a:r>
              <a:rPr lang="en-US" sz="2000" dirty="0"/>
              <a:t>Encrypt data when transferred from users to apps, and vice versa</a:t>
            </a:r>
          </a:p>
          <a:p>
            <a:pPr marL="228600" indent="-228600">
              <a:spcBef>
                <a:spcPts val="0"/>
              </a:spcBef>
              <a:buSzPts val="2000"/>
            </a:pPr>
            <a:endParaRPr lang="en-US" sz="2000" dirty="0"/>
          </a:p>
          <a:p>
            <a:pPr marL="228600" indent="-228600">
              <a:spcBef>
                <a:spcPts val="0"/>
              </a:spcBef>
              <a:buSzPts val="2000"/>
            </a:pPr>
            <a:r>
              <a:rPr lang="en-US" sz="2000" dirty="0"/>
              <a:t>In USE</a:t>
            </a:r>
          </a:p>
          <a:p>
            <a:pPr marL="0" indent="0">
              <a:spcBef>
                <a:spcPts val="0"/>
              </a:spcBef>
              <a:buSzPts val="2000"/>
              <a:buNone/>
            </a:pPr>
            <a:r>
              <a:rPr lang="en-US" sz="2000" dirty="0"/>
              <a:t>Encrypt data even when it is in memory to prevent runtime failure attacks</a:t>
            </a:r>
          </a:p>
          <a:p>
            <a:pPr marL="0" indent="0">
              <a:buSzPts val="1600"/>
              <a:buNone/>
            </a:pPr>
            <a:endParaRPr lang="en-US" sz="1600"/>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sz="2400" dirty="0"/>
          </a:p>
          <a:p>
            <a:pPr marL="228600" indent="-228600">
              <a:spcBef>
                <a:spcPts val="0"/>
              </a:spcBef>
              <a:buSzPts val="2400"/>
            </a:pPr>
            <a:r>
              <a:rPr lang="en-US" sz="2400" dirty="0"/>
              <a:t>Authentication – </a:t>
            </a:r>
            <a:r>
              <a:rPr lang="en-US" sz="2400" i="1" dirty="0"/>
              <a:t>Who do you say you are?</a:t>
            </a:r>
          </a:p>
          <a:p>
            <a:pPr marL="228600" indent="-228600">
              <a:spcBef>
                <a:spcPts val="0"/>
              </a:spcBef>
              <a:buSzPts val="2400"/>
            </a:pPr>
            <a:endParaRPr lang="en-US" sz="2400" i="1" dirty="0"/>
          </a:p>
          <a:p>
            <a:pPr marL="228600" indent="-228600">
              <a:spcBef>
                <a:spcPts val="0"/>
              </a:spcBef>
              <a:buSzPts val="2400"/>
            </a:pPr>
            <a:r>
              <a:rPr lang="en-US" sz="2400" dirty="0"/>
              <a:t>Authorization – </a:t>
            </a:r>
            <a:r>
              <a:rPr lang="en-US" sz="2400" i="1" dirty="0"/>
              <a:t>Should I really trust that you only do what you're supposed to?</a:t>
            </a:r>
          </a:p>
          <a:p>
            <a:pPr marL="228600" indent="-228600">
              <a:spcBef>
                <a:spcPts val="0"/>
              </a:spcBef>
              <a:buSzPts val="2400"/>
            </a:pPr>
            <a:endParaRPr lang="en-US" sz="2400" i="1" dirty="0"/>
          </a:p>
          <a:p>
            <a:pPr marL="228600" indent="-228600">
              <a:spcBef>
                <a:spcPts val="0"/>
              </a:spcBef>
              <a:buSzPts val="2400"/>
            </a:pPr>
            <a:r>
              <a:rPr lang="en-US" sz="2400" dirty="0"/>
              <a:t>Accounting – </a:t>
            </a:r>
            <a:r>
              <a:rPr lang="en-US" sz="2400" i="1" dirty="0"/>
              <a:t>When did this happen, who did it, and under what circumstances?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706880" y="764373"/>
            <a:ext cx="9799320" cy="1293000"/>
          </a:xfrm>
          <a:prstGeom prst="rect">
            <a:avLst/>
          </a:prstGeom>
          <a:noFill/>
          <a:ln>
            <a:noFill/>
          </a:ln>
        </p:spPr>
        <p:txBody>
          <a:bodyPr spcFirstLastPara="1" wrap="square" lIns="91425" tIns="45700" rIns="91425" bIns="45700" anchor="ctr" anchorCtr="0">
            <a:noAutofit/>
          </a:bodyPr>
          <a:lstStyle/>
          <a:p>
            <a:r>
              <a:rPr lang="en-US" dirty="0"/>
              <a:t>UNIT TESTING – VALIDATE USER INPUT</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endParaRPr lang="en-US" dirty="0"/>
          </a:p>
          <a:p>
            <a:pPr marL="0" indent="0">
              <a:buNone/>
            </a:pPr>
            <a:r>
              <a:rPr lang="en-US" dirty="0"/>
              <a:t>std::char[3] answer;</a:t>
            </a:r>
          </a:p>
          <a:p>
            <a:pPr marL="0" indent="0">
              <a:buNone/>
            </a:pPr>
            <a:r>
              <a:rPr lang="en-US" dirty="0"/>
              <a:t>std::</a:t>
            </a:r>
            <a:r>
              <a:rPr lang="en-US" dirty="0" err="1"/>
              <a:t>cout</a:t>
            </a:r>
            <a:r>
              <a:rPr lang="en-US" dirty="0"/>
              <a:t> &lt;&lt; "Enter yes or no: " &lt;&lt; std::</a:t>
            </a:r>
            <a:r>
              <a:rPr lang="en-US" dirty="0" err="1"/>
              <a:t>endl</a:t>
            </a:r>
            <a:r>
              <a:rPr lang="en-US" dirty="0"/>
              <a:t>;</a:t>
            </a:r>
          </a:p>
          <a:p>
            <a:pPr marL="0" indent="0">
              <a:buNone/>
            </a:pPr>
            <a:r>
              <a:rPr lang="en-US" dirty="0"/>
              <a:t>std::</a:t>
            </a:r>
            <a:r>
              <a:rPr lang="en-US" dirty="0" err="1"/>
              <a:t>cin</a:t>
            </a:r>
            <a:r>
              <a:rPr lang="en-US" dirty="0"/>
              <a:t> &gt;&gt; answer; </a:t>
            </a:r>
          </a:p>
          <a:p>
            <a:pPr marL="0" indent="0">
              <a:buNone/>
            </a:pPr>
            <a:r>
              <a:rPr lang="en-US" dirty="0"/>
              <a:t>If (answer == 'yes' || answer == 'y') {</a:t>
            </a:r>
          </a:p>
          <a:p>
            <a:pPr marL="0" indent="0">
              <a:buNone/>
            </a:pPr>
            <a:r>
              <a:rPr lang="en-US" dirty="0"/>
              <a:t>  </a:t>
            </a:r>
            <a:r>
              <a:rPr lang="en-US" dirty="0" err="1"/>
              <a:t>cout</a:t>
            </a:r>
            <a:r>
              <a:rPr lang="en-US" dirty="0"/>
              <a:t> &lt;&lt; "continuing..."</a:t>
            </a:r>
          </a:p>
          <a:p>
            <a:pPr marL="0" indent="0">
              <a:buNone/>
            </a:pPr>
            <a:r>
              <a:rPr lang="en-US" dirty="0"/>
              <a: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A61-D79B-6A22-482B-C03FE4BEC188}"/>
              </a:ext>
            </a:extLst>
          </p:cNvPr>
          <p:cNvSpPr>
            <a:spLocks noGrp="1"/>
          </p:cNvSpPr>
          <p:nvPr>
            <p:ph type="title"/>
          </p:nvPr>
        </p:nvSpPr>
        <p:spPr/>
        <p:txBody>
          <a:bodyPr/>
          <a:lstStyle/>
          <a:p>
            <a:r>
              <a:rPr lang="en-US" dirty="0"/>
              <a:t>TEST 1</a:t>
            </a:r>
          </a:p>
        </p:txBody>
      </p:sp>
      <p:sp>
        <p:nvSpPr>
          <p:cNvPr id="3" name="Text Placeholder 2">
            <a:extLst>
              <a:ext uri="{FF2B5EF4-FFF2-40B4-BE49-F238E27FC236}">
                <a16:creationId xmlns:a16="http://schemas.microsoft.com/office/drawing/2014/main" id="{A8ACF8F0-A750-CFAD-09B1-4490C60FE87E}"/>
              </a:ext>
            </a:extLst>
          </p:cNvPr>
          <p:cNvSpPr>
            <a:spLocks noGrp="1"/>
          </p:cNvSpPr>
          <p:nvPr>
            <p:ph type="body" idx="1"/>
          </p:nvPr>
        </p:nvSpPr>
        <p:spPr/>
        <p:txBody>
          <a:bodyPr/>
          <a:lstStyle/>
          <a:p>
            <a:r>
              <a:rPr lang="en-US" dirty="0"/>
              <a:t>INPUT WILL BE: 'yes'</a:t>
            </a:r>
          </a:p>
          <a:p>
            <a:r>
              <a:rPr lang="en-US" dirty="0"/>
              <a:t>Prints "continuing..." To console</a:t>
            </a:r>
          </a:p>
          <a:p>
            <a:endParaRPr lang="en-US" dirty="0"/>
          </a:p>
          <a:p>
            <a:r>
              <a:rPr lang="en-US" dirty="0"/>
              <a:t>std::char[3] answer;</a:t>
            </a:r>
          </a:p>
          <a:p>
            <a:r>
              <a:rPr lang="en-US" dirty="0"/>
              <a:t>std::</a:t>
            </a:r>
            <a:r>
              <a:rPr lang="en-US" dirty="0" err="1"/>
              <a:t>cout</a:t>
            </a:r>
            <a:r>
              <a:rPr lang="en-US" dirty="0"/>
              <a:t> &lt;&lt; "Enter yes or no: " &lt;&lt; std::</a:t>
            </a:r>
            <a:r>
              <a:rPr lang="en-US" dirty="0" err="1"/>
              <a:t>endl</a:t>
            </a:r>
            <a:r>
              <a:rPr lang="en-US" dirty="0"/>
              <a:t>;</a:t>
            </a:r>
          </a:p>
          <a:p>
            <a:r>
              <a:rPr lang="en-US" dirty="0"/>
              <a:t>std::</a:t>
            </a:r>
            <a:r>
              <a:rPr lang="en-US" dirty="0" err="1"/>
              <a:t>cin</a:t>
            </a:r>
            <a:r>
              <a:rPr lang="en-US" dirty="0"/>
              <a:t> &gt;&gt; answer; </a:t>
            </a:r>
          </a:p>
          <a:p>
            <a:r>
              <a:rPr lang="en-US" dirty="0"/>
              <a:t>If (answer == 'yes' || answer == 'y') {</a:t>
            </a:r>
          </a:p>
          <a:p>
            <a:r>
              <a:rPr lang="en-US" dirty="0"/>
              <a:t>  </a:t>
            </a:r>
            <a:r>
              <a:rPr lang="en-US" dirty="0" err="1"/>
              <a:t>cout</a:t>
            </a:r>
            <a:r>
              <a:rPr lang="en-US" dirty="0"/>
              <a:t> &lt;&lt; "continuing..."</a:t>
            </a:r>
          </a:p>
          <a:p>
            <a:r>
              <a:rPr lang="en-US" dirty="0"/>
              <a:t>}</a:t>
            </a:r>
          </a:p>
        </p:txBody>
      </p:sp>
    </p:spTree>
    <p:extLst>
      <p:ext uri="{BB962C8B-B14F-4D97-AF65-F5344CB8AC3E}">
        <p14:creationId xmlns:p14="http://schemas.microsoft.com/office/powerpoint/2010/main" val="1846300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THREATS MATRIX</vt:lpstr>
      <vt:lpstr>10 PRINCIPLES</vt:lpstr>
      <vt:lpstr>CODING STANDARDS BY PRIORITY</vt:lpstr>
      <vt:lpstr>ENCRYPTION POLICIES</vt:lpstr>
      <vt:lpstr>TRIPLE-A POLICIES</vt:lpstr>
      <vt:lpstr>UNIT TESTING – VALIDATE USER INPUT</vt:lpstr>
      <vt:lpstr>TEST 1</vt:lpstr>
      <vt:lpstr>Test 2</vt:lpstr>
      <vt:lpstr>Test 3</vt:lpstr>
      <vt:lpstr>Test 4</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371</cp:revision>
  <dcterms:created xsi:type="dcterms:W3CDTF">2020-08-19T17:59:24Z</dcterms:created>
  <dcterms:modified xsi:type="dcterms:W3CDTF">2023-06-23T00:00:05Z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