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62" r:id="rId4"/>
    <p:sldId id="265" r:id="rId5"/>
    <p:sldId id="257" r:id="rId6"/>
    <p:sldId id="259" r:id="rId7"/>
    <p:sldId id="263" r:id="rId8"/>
    <p:sldId id="258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84501-1619-CF49-A0E1-F8AB0DAAFB2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F7CE-85E8-7743-A889-DB6FECAF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Cov</a:t>
            </a:r>
            <a:r>
              <a:rPr lang="en-US" dirty="0" smtClean="0"/>
              <a:t> par and 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heart of summer (June-July-August, Figure 6c), with ample PAR availability and temperatures that are at least high enough for full pace photosynthesis but often too high, the situation reverses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CD7D-D3A2-9645-86A8-FE6F85A53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8C7D-302C-E948-A242-AACA35DBD8B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5C79-6C53-084B-ADFC-B72C167E7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Carbon Uptake by the Harvard Forest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Manninen</a:t>
            </a:r>
          </a:p>
          <a:p>
            <a:r>
              <a:rPr lang="en-US" dirty="0" smtClean="0"/>
              <a:t>4/l0/19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1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Conclusions, Future Directions,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274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RNN likely does not offer significant advantage over recent ANN in predicting NEE in HF</a:t>
            </a:r>
          </a:p>
          <a:p>
            <a:r>
              <a:rPr lang="en-US" dirty="0" smtClean="0"/>
              <a:t>Potential link between seasonality of error and number of observations, needs rigorous treatment</a:t>
            </a:r>
          </a:p>
          <a:p>
            <a:r>
              <a:rPr lang="en-US" dirty="0"/>
              <a:t>No </a:t>
            </a:r>
            <a:r>
              <a:rPr lang="en-US" dirty="0" smtClean="0"/>
              <a:t>Bootstraps</a:t>
            </a:r>
            <a:endParaRPr lang="en-US" dirty="0" smtClean="0"/>
          </a:p>
          <a:p>
            <a:r>
              <a:rPr lang="en-US" dirty="0" smtClean="0"/>
              <a:t>ARIMA with sufficient resources to investigate Observation Seasonality and Model Error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978" y="5331837"/>
            <a:ext cx="7835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Acknowledgements: </a:t>
            </a:r>
            <a:r>
              <a:rPr lang="en-US" sz="3000" dirty="0" err="1" smtClean="0"/>
              <a:t>Tianning</a:t>
            </a:r>
            <a:r>
              <a:rPr lang="en-US" sz="3000" dirty="0" smtClean="0"/>
              <a:t> Zhao, Prof. </a:t>
            </a:r>
            <a:r>
              <a:rPr lang="en-US" sz="3000" dirty="0" err="1" smtClean="0"/>
              <a:t>Wofsy</a:t>
            </a:r>
            <a:r>
              <a:rPr lang="en-US" sz="3000" dirty="0" smtClean="0"/>
              <a:t>, Prof. </a:t>
            </a:r>
            <a:r>
              <a:rPr lang="en-US" sz="3000" dirty="0" err="1" smtClean="0"/>
              <a:t>Tziperman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0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5896"/>
            <a:ext cx="8229600" cy="1143000"/>
          </a:xfrm>
        </p:spPr>
        <p:txBody>
          <a:bodyPr/>
          <a:lstStyle/>
          <a:p>
            <a:r>
              <a:rPr lang="en-US" dirty="0" smtClean="0"/>
              <a:t>Background: Three Models</a:t>
            </a:r>
            <a:endParaRPr lang="en-US" dirty="0"/>
          </a:p>
        </p:txBody>
      </p:sp>
      <p:pic>
        <p:nvPicPr>
          <p:cNvPr id="4" name="Picture 3" descr="Screen Shot 2019-04-29 at 3.2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4" y="619453"/>
            <a:ext cx="4484029" cy="2718443"/>
          </a:xfrm>
          <a:prstGeom prst="rect">
            <a:avLst/>
          </a:prstGeom>
        </p:spPr>
      </p:pic>
      <p:pic>
        <p:nvPicPr>
          <p:cNvPr id="7" name="Picture 6" descr="iu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85" y="3466729"/>
            <a:ext cx="3857672" cy="3199565"/>
          </a:xfrm>
          <a:prstGeom prst="rect">
            <a:avLst/>
          </a:prstGeom>
        </p:spPr>
      </p:pic>
      <p:pic>
        <p:nvPicPr>
          <p:cNvPr id="8" name="Picture 7" descr="iu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466729"/>
            <a:ext cx="4011470" cy="31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43" y="274638"/>
            <a:ext cx="8988257" cy="875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To Differentiate Models of NEE</a:t>
            </a:r>
            <a:endParaRPr lang="en-US" dirty="0"/>
          </a:p>
        </p:txBody>
      </p:sp>
      <p:pic>
        <p:nvPicPr>
          <p:cNvPr id="5" name="Picture 4" descr="r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3" y="1309803"/>
            <a:ext cx="5107490" cy="5204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2940" y="1345748"/>
            <a:ext cx="323469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RNN discarded:</a:t>
            </a:r>
          </a:p>
          <a:p>
            <a:pPr marL="342900" indent="-342900">
              <a:buAutoNum type="arabicParenR"/>
            </a:pPr>
            <a:r>
              <a:rPr lang="en-US" dirty="0" smtClean="0"/>
              <a:t>“Base model” does not offer an advantage over ANN in return for increase in required resources</a:t>
            </a:r>
          </a:p>
          <a:p>
            <a:pPr marL="342900" indent="-342900">
              <a:buAutoNum type="arabicParenR"/>
            </a:pPr>
            <a:r>
              <a:rPr lang="en-US" dirty="0" smtClean="0"/>
              <a:t>RNN would need to train on minimum of a  full year of data, out of ~15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6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04-29 at 4.2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26370"/>
            <a:ext cx="4795244" cy="5409714"/>
          </a:xfrm>
          <a:prstGeom prst="rect">
            <a:avLst/>
          </a:prstGeom>
        </p:spPr>
      </p:pic>
      <p:pic>
        <p:nvPicPr>
          <p:cNvPr id="7" name="Picture 6" descr="Screen Shot 2019-04-29 at 4.22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86" y="1226370"/>
            <a:ext cx="3070090" cy="542746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199" y="136310"/>
            <a:ext cx="8555797" cy="8596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Networks </a:t>
            </a:r>
            <a:r>
              <a:rPr lang="en-US" dirty="0" smtClean="0"/>
              <a:t>Can Attribute </a:t>
            </a:r>
            <a:r>
              <a:rPr lang="en-US" dirty="0" smtClean="0"/>
              <a:t>VPRM Error to </a:t>
            </a:r>
            <a:r>
              <a:rPr lang="en-US" dirty="0" err="1" smtClean="0"/>
              <a:t>Cov</a:t>
            </a:r>
            <a:r>
              <a:rPr lang="en-US" dirty="0" smtClean="0"/>
              <a:t>(T, PAR)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199" y="6522035"/>
            <a:ext cx="266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Eshel</a:t>
            </a:r>
            <a:r>
              <a:rPr lang="en-US" dirty="0"/>
              <a:t> </a:t>
            </a:r>
            <a:r>
              <a:rPr lang="en-US" dirty="0" smtClean="0"/>
              <a:t>et al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8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843" y="274638"/>
            <a:ext cx="906912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in ANN </a:t>
            </a:r>
            <a:r>
              <a:rPr lang="en-US" dirty="0" smtClean="0"/>
              <a:t>Partly Driven </a:t>
            </a:r>
            <a:r>
              <a:rPr lang="en-US" dirty="0" smtClean="0"/>
              <a:t>by </a:t>
            </a:r>
            <a:r>
              <a:rPr lang="en-US" dirty="0" smtClean="0"/>
              <a:t>n?</a:t>
            </a:r>
            <a:endParaRPr lang="en-US" dirty="0"/>
          </a:p>
        </p:txBody>
      </p:sp>
      <p:pic>
        <p:nvPicPr>
          <p:cNvPr id="5" name="Picture 4" descr="Screen Shot 2019-05-09 at 10.22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58" y="1417638"/>
            <a:ext cx="1849620" cy="52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Seasonality of NEE Observation Availability </a:t>
            </a:r>
            <a:endParaRPr lang="en-US" dirty="0"/>
          </a:p>
        </p:txBody>
      </p:sp>
      <p:pic>
        <p:nvPicPr>
          <p:cNvPr id="6" name="Picture 5" descr="NEE_obs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8" y="1582876"/>
            <a:ext cx="5749248" cy="3832832"/>
          </a:xfrm>
          <a:prstGeom prst="rect">
            <a:avLst/>
          </a:prstGeom>
        </p:spPr>
      </p:pic>
      <p:pic>
        <p:nvPicPr>
          <p:cNvPr id="8" name="Picture 7" descr="Screen Shot 2019-05-10 at 12.43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58" y="1582876"/>
            <a:ext cx="2835425" cy="19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0011" y="717959"/>
            <a:ext cx="5523989" cy="1606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Models’ Error Peaks Align with Summer Observation </a:t>
            </a:r>
            <a:r>
              <a:rPr lang="en-US" dirty="0" err="1" smtClean="0"/>
              <a:t>Dropoff</a:t>
            </a:r>
            <a:r>
              <a:rPr lang="en-US" dirty="0" smtClean="0"/>
              <a:t>, but not Winter</a:t>
            </a:r>
            <a:endParaRPr lang="en-US" dirty="0"/>
          </a:p>
        </p:txBody>
      </p:sp>
      <p:pic>
        <p:nvPicPr>
          <p:cNvPr id="4" name="Picture 3" descr="error.da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8" y="154821"/>
            <a:ext cx="3237400" cy="3301156"/>
          </a:xfrm>
          <a:prstGeom prst="rect">
            <a:avLst/>
          </a:prstGeom>
        </p:spPr>
      </p:pic>
      <p:pic>
        <p:nvPicPr>
          <p:cNvPr id="5" name="Picture 4" descr="obsperda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9" y="3455977"/>
            <a:ext cx="3237400" cy="3298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5495" y="3455977"/>
            <a:ext cx="436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does the VPRM display less error, but lower R</a:t>
            </a:r>
            <a:r>
              <a:rPr lang="en-US" baseline="30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Autocorrelation to Determine ARIMA Parameters </a:t>
            </a:r>
            <a:endParaRPr lang="en-US" dirty="0"/>
          </a:p>
        </p:txBody>
      </p:sp>
      <p:pic>
        <p:nvPicPr>
          <p:cNvPr id="4" name="Picture 3" descr="Autocorrelation of Observed N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2" y="1526063"/>
            <a:ext cx="5989874" cy="3993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607415"/>
            <a:ext cx="63016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Average Number Lags per </a:t>
            </a:r>
            <a:r>
              <a:rPr lang="en-US" sz="2600" dirty="0" smtClean="0"/>
              <a:t>year: </a:t>
            </a:r>
            <a:r>
              <a:rPr lang="en-US" sz="2600" dirty="0"/>
              <a:t>~</a:t>
            </a:r>
            <a:r>
              <a:rPr lang="en-US" sz="2600" dirty="0" smtClean="0"/>
              <a:t>2,600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4836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Constrained ARIMA</a:t>
            </a:r>
            <a:endParaRPr lang="en-US" dirty="0"/>
          </a:p>
        </p:txBody>
      </p:sp>
      <p:pic>
        <p:nvPicPr>
          <p:cNvPr id="5" name="Picture 4" descr="Screen Shot 2019-05-10 at 3.2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0" y="1579478"/>
            <a:ext cx="5041780" cy="3554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8700" y="2240570"/>
            <a:ext cx="12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3" name="Picture 2" descr="Screen Shot 2019-05-10 at 3.03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76" y="1579479"/>
            <a:ext cx="3450341" cy="35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516</TotalTime>
  <Words>240</Words>
  <Application>Microsoft Macintosh PowerPoint</Application>
  <PresentationFormat>On-screen Show (4:3)</PresentationFormat>
  <Paragraphs>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Modeling Carbon Uptake by the Harvard Forest  </vt:lpstr>
      <vt:lpstr>Background: Three Models</vt:lpstr>
      <vt:lpstr>R2 To Differentiate Models of NEE</vt:lpstr>
      <vt:lpstr>Neural Networks Can Attribute VPRM Error to Cov(T, PAR) </vt:lpstr>
      <vt:lpstr>Error in ANN Partly Driven by n?</vt:lpstr>
      <vt:lpstr>Seasonality of NEE Observation Availability </vt:lpstr>
      <vt:lpstr>Models’ Error Peaks Align with Summer Observation Dropoff, but not Winter</vt:lpstr>
      <vt:lpstr>Autocorrelation to Determine ARIMA Parameters </vt:lpstr>
      <vt:lpstr>Resource Constrained ARIMA</vt:lpstr>
      <vt:lpstr>Conclusions, Future Directions, 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Carbon Uptake by the Harvard Forest  </dc:title>
  <dc:creator>Greg Manninen</dc:creator>
  <cp:lastModifiedBy>Greg Manninen</cp:lastModifiedBy>
  <cp:revision>21</cp:revision>
  <dcterms:created xsi:type="dcterms:W3CDTF">2019-05-10T00:21:38Z</dcterms:created>
  <dcterms:modified xsi:type="dcterms:W3CDTF">2019-05-10T16:05:05Z</dcterms:modified>
</cp:coreProperties>
</file>