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Lst>
  <p:sldSz cy="32918400" cx="43891200"/>
  <p:notesSz cx="32462775" cy="434355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guide id="11" pos="7083">
          <p15:clr>
            <a:srgbClr val="A4A3A4"/>
          </p15:clr>
        </p15:guide>
        <p15:guide id="12" pos="20583">
          <p15:clr>
            <a:srgbClr val="A4A3A4"/>
          </p15:clr>
        </p15:guide>
        <p15:guide id="13" pos="27331">
          <p15:clr>
            <a:srgbClr val="A4A3A4"/>
          </p15:clr>
        </p15:guide>
        <p15:guide id="14" pos="327">
          <p15:clr>
            <a:srgbClr val="A4A3A4"/>
          </p15:clr>
        </p15:guide>
      </p15:sldGuideLst>
    </p:ext>
    <p:ext uri="{2D200454-40CA-4A62-9FC3-DE9A4176ACB9}">
      <p15:notesGuideLst>
        <p15:guide id="1" orient="horz" pos="13681">
          <p15:clr>
            <a:srgbClr val="A4A3A4"/>
          </p15:clr>
        </p15:guide>
        <p15:guide id="2" pos="102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6708"/>
        <p:guide pos="20904"/>
        <p:guide pos="7082"/>
        <p:guide pos="20582"/>
        <p:guide pos="27330"/>
        <p:guide pos="326"/>
        <p:guide pos="7083"/>
        <p:guide pos="20583"/>
        <p:guide pos="27331"/>
        <p:guide pos="327"/>
      </p:guideLst>
    </p:cSldViewPr>
  </p:slideViewPr>
  <p:notesViewPr>
    <p:cSldViewPr snapToGrid="0">
      <p:cViewPr varScale="1">
        <p:scale>
          <a:sx n="100" d="100"/>
          <a:sy n="100" d="100"/>
        </p:scale>
        <p:origin x="0" y="0"/>
      </p:cViewPr>
      <p:guideLst>
        <p:guide pos="13681" orient="horz"/>
        <p:guide pos="10225"/>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067208" cy="2171779"/>
          </a:xfrm>
          <a:prstGeom prst="rect">
            <a:avLst/>
          </a:prstGeom>
          <a:noFill/>
          <a:ln>
            <a:noFill/>
          </a:ln>
        </p:spPr>
        <p:txBody>
          <a:bodyPr anchorCtr="0" anchor="t" bIns="216850" lIns="433700" spcFirstLastPara="1" rIns="433700" wrap="square" tIns="216850">
            <a:noAutofit/>
          </a:bodyPr>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8388069" y="0"/>
            <a:ext cx="14067208" cy="2171779"/>
          </a:xfrm>
          <a:prstGeom prst="rect">
            <a:avLst/>
          </a:prstGeom>
          <a:noFill/>
          <a:ln>
            <a:noFill/>
          </a:ln>
        </p:spPr>
        <p:txBody>
          <a:bodyPr anchorCtr="0" anchor="t" bIns="216850" lIns="433700" spcFirstLastPara="1" rIns="433700" wrap="square" tIns="216850">
            <a:noAutofit/>
          </a:bodyPr>
          <a:lstStyle>
            <a:lvl1pPr lvl="0" marR="0" rtl="0" algn="r">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373688" y="3257550"/>
            <a:ext cx="21715412" cy="1628774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3246279" y="20631905"/>
            <a:ext cx="25970229" cy="19546015"/>
          </a:xfrm>
          <a:prstGeom prst="rect">
            <a:avLst/>
          </a:prstGeom>
          <a:noFill/>
          <a:ln>
            <a:noFill/>
          </a:ln>
        </p:spPr>
        <p:txBody>
          <a:bodyPr anchorCtr="0" anchor="t" bIns="216850" lIns="433700" spcFirstLastPara="1" rIns="433700" wrap="square" tIns="21685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1256269"/>
            <a:ext cx="14067208" cy="2171779"/>
          </a:xfrm>
          <a:prstGeom prst="rect">
            <a:avLst/>
          </a:prstGeom>
          <a:noFill/>
          <a:ln>
            <a:noFill/>
          </a:ln>
        </p:spPr>
        <p:txBody>
          <a:bodyPr anchorCtr="0" anchor="b" bIns="216850" lIns="433700" spcFirstLastPara="1" rIns="433700" wrap="square" tIns="216850">
            <a:noAutofit/>
          </a:bodyPr>
          <a:lstStyle>
            <a:lvl1pPr lvl="0" marR="0" rtl="0" algn="l">
              <a:spcBef>
                <a:spcPts val="0"/>
              </a:spcBef>
              <a:spcAft>
                <a:spcPts val="0"/>
              </a:spcAft>
              <a:buSzPts val="1400"/>
              <a:buNone/>
              <a:defRPr b="0" i="0" sz="57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8388069" y="41256269"/>
            <a:ext cx="14067208" cy="2171779"/>
          </a:xfrm>
          <a:prstGeom prst="rect">
            <a:avLst/>
          </a:prstGeom>
          <a:noFill/>
          <a:ln>
            <a:noFill/>
          </a:ln>
        </p:spPr>
        <p:txBody>
          <a:bodyPr anchorCtr="0" anchor="b" bIns="216850" lIns="433700" spcFirstLastPara="1" rIns="433700" wrap="square" tIns="216850">
            <a:noAutofit/>
          </a:bodyPr>
          <a:lstStyle/>
          <a:p>
            <a:pPr indent="0" lvl="0" marL="0" marR="0" rtl="0" algn="r">
              <a:spcBef>
                <a:spcPts val="0"/>
              </a:spcBef>
              <a:spcAft>
                <a:spcPts val="0"/>
              </a:spcAft>
              <a:buNone/>
            </a:pPr>
            <a:fld id="{00000000-1234-1234-1234-123412341234}" type="slidenum">
              <a:rPr b="0" i="0" lang="en-US" sz="5700" u="none" cap="none" strike="noStrike">
                <a:solidFill>
                  <a:schemeClr val="dk1"/>
                </a:solidFill>
                <a:latin typeface="Calibri"/>
                <a:ea typeface="Calibri"/>
                <a:cs typeface="Calibri"/>
                <a:sym typeface="Calibri"/>
              </a:rPr>
              <a:t>‹#›</a:t>
            </a:fld>
            <a:endParaRPr b="0" i="0" sz="5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5373688" y="3257550"/>
            <a:ext cx="21715412" cy="1628774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1:notes"/>
          <p:cNvSpPr txBox="1"/>
          <p:nvPr>
            <p:ph idx="1" type="body"/>
          </p:nvPr>
        </p:nvSpPr>
        <p:spPr>
          <a:xfrm>
            <a:off x="3246279" y="20631905"/>
            <a:ext cx="25970229" cy="19546015"/>
          </a:xfrm>
          <a:prstGeom prst="rect">
            <a:avLst/>
          </a:prstGeom>
          <a:noFill/>
          <a:ln>
            <a:noFill/>
          </a:ln>
        </p:spPr>
        <p:txBody>
          <a:bodyPr anchorCtr="0" anchor="t" bIns="216850" lIns="433700" spcFirstLastPara="1" rIns="433700" wrap="square" tIns="216850">
            <a:noAutofit/>
          </a:bodyPr>
          <a:lstStyle/>
          <a:p>
            <a:pPr indent="0" lvl="0" marL="0" rtl="0" algn="l">
              <a:spcBef>
                <a:spcPts val="0"/>
              </a:spcBef>
              <a:spcAft>
                <a:spcPts val="0"/>
              </a:spcAft>
              <a:buNone/>
            </a:pPr>
            <a:r>
              <a:t/>
            </a:r>
            <a:endParaRPr/>
          </a:p>
        </p:txBody>
      </p:sp>
      <p:sp>
        <p:nvSpPr>
          <p:cNvPr id="65" name="Google Shape;65;p1:notes"/>
          <p:cNvSpPr txBox="1"/>
          <p:nvPr>
            <p:ph idx="12" type="sldNum"/>
          </p:nvPr>
        </p:nvSpPr>
        <p:spPr>
          <a:xfrm>
            <a:off x="18388069" y="41256269"/>
            <a:ext cx="14067208" cy="2171779"/>
          </a:xfrm>
          <a:prstGeom prst="rect">
            <a:avLst/>
          </a:prstGeom>
          <a:noFill/>
          <a:ln>
            <a:noFill/>
          </a:ln>
        </p:spPr>
        <p:txBody>
          <a:bodyPr anchorCtr="0" anchor="b" bIns="216850" lIns="433700" spcFirstLastPara="1" rIns="433700" wrap="square" tIns="2168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45" name="Shape 45"/>
        <p:cNvGrpSpPr/>
        <p:nvPr/>
      </p:nvGrpSpPr>
      <p:grpSpPr>
        <a:xfrm>
          <a:off x="0" y="0"/>
          <a:ext cx="0" cy="0"/>
          <a:chOff x="0" y="0"/>
          <a:chExt cx="0" cy="0"/>
        </a:xfrm>
      </p:grpSpPr>
      <p:sp>
        <p:nvSpPr>
          <p:cNvPr id="46" name="Google Shape;46;p2"/>
          <p:cNvSpPr txBox="1"/>
          <p:nvPr>
            <p:ph idx="1" type="body"/>
          </p:nvPr>
        </p:nvSpPr>
        <p:spPr>
          <a:xfrm>
            <a:off x="527051" y="6021372"/>
            <a:ext cx="1019651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2"/>
          <p:cNvSpPr txBox="1"/>
          <p:nvPr>
            <p:ph idx="2" type="body"/>
          </p:nvPr>
        </p:nvSpPr>
        <p:spPr>
          <a:xfrm>
            <a:off x="527051" y="5267327"/>
            <a:ext cx="10196513"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2"/>
          <p:cNvSpPr txBox="1"/>
          <p:nvPr>
            <p:ph idx="3" type="body"/>
          </p:nvPr>
        </p:nvSpPr>
        <p:spPr>
          <a:xfrm>
            <a:off x="517527" y="14197509"/>
            <a:ext cx="10210799"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2"/>
          <p:cNvSpPr txBox="1"/>
          <p:nvPr>
            <p:ph idx="4" type="body"/>
          </p:nvPr>
        </p:nvSpPr>
        <p:spPr>
          <a:xfrm>
            <a:off x="11252203" y="6021373"/>
            <a:ext cx="2142172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2"/>
          <p:cNvSpPr txBox="1"/>
          <p:nvPr>
            <p:ph idx="5" type="body"/>
          </p:nvPr>
        </p:nvSpPr>
        <p:spPr>
          <a:xfrm>
            <a:off x="11242676" y="5267329"/>
            <a:ext cx="21431251"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2"/>
          <p:cNvSpPr txBox="1"/>
          <p:nvPr>
            <p:ph idx="6" type="body"/>
          </p:nvPr>
        </p:nvSpPr>
        <p:spPr>
          <a:xfrm>
            <a:off x="11252203" y="20505758"/>
            <a:ext cx="21421723"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2"/>
          <p:cNvSpPr txBox="1"/>
          <p:nvPr>
            <p:ph idx="7" type="body"/>
          </p:nvPr>
        </p:nvSpPr>
        <p:spPr>
          <a:xfrm>
            <a:off x="11252203" y="19751714"/>
            <a:ext cx="21421723"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2"/>
          <p:cNvSpPr txBox="1"/>
          <p:nvPr>
            <p:ph idx="8" type="body"/>
          </p:nvPr>
        </p:nvSpPr>
        <p:spPr>
          <a:xfrm>
            <a:off x="33185100" y="5267329"/>
            <a:ext cx="102012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9" type="body"/>
          </p:nvPr>
        </p:nvSpPr>
        <p:spPr>
          <a:xfrm>
            <a:off x="33185100" y="6021372"/>
            <a:ext cx="10201275"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13" type="body"/>
          </p:nvPr>
        </p:nvSpPr>
        <p:spPr>
          <a:xfrm>
            <a:off x="33185100" y="14257359"/>
            <a:ext cx="102012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2"/>
          <p:cNvSpPr txBox="1"/>
          <p:nvPr>
            <p:ph idx="14" type="body"/>
          </p:nvPr>
        </p:nvSpPr>
        <p:spPr>
          <a:xfrm>
            <a:off x="33185097" y="15011405"/>
            <a:ext cx="10201275"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2"/>
          <p:cNvSpPr txBox="1"/>
          <p:nvPr>
            <p:ph idx="15" type="body"/>
          </p:nvPr>
        </p:nvSpPr>
        <p:spPr>
          <a:xfrm>
            <a:off x="33185097" y="25679403"/>
            <a:ext cx="10201275" cy="754045"/>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4A3521"/>
              </a:buClr>
              <a:buSzPts val="3700"/>
              <a:buFont typeface="Arial"/>
              <a:buNone/>
              <a:defRPr b="1" i="0" sz="3700" u="sng" cap="none" strike="noStrike">
                <a:solidFill>
                  <a:srgbClr val="4A352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2"/>
          <p:cNvSpPr txBox="1"/>
          <p:nvPr>
            <p:ph idx="16" type="body"/>
          </p:nvPr>
        </p:nvSpPr>
        <p:spPr>
          <a:xfrm>
            <a:off x="33185097" y="26433447"/>
            <a:ext cx="10201275"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2"/>
          <p:cNvSpPr txBox="1"/>
          <p:nvPr>
            <p:ph idx="17" type="body"/>
          </p:nvPr>
        </p:nvSpPr>
        <p:spPr>
          <a:xfrm>
            <a:off x="527049" y="14951555"/>
            <a:ext cx="10201275" cy="846363"/>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2"/>
          <p:cNvSpPr txBox="1"/>
          <p:nvPr>
            <p:ph idx="18" type="body"/>
          </p:nvPr>
        </p:nvSpPr>
        <p:spPr>
          <a:xfrm>
            <a:off x="11224247" y="1785731"/>
            <a:ext cx="21421723"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320"/>
              </a:spcBef>
              <a:spcAft>
                <a:spcPts val="0"/>
              </a:spcAft>
              <a:buClr>
                <a:schemeClr val="lt1"/>
              </a:buClr>
              <a:buSzPts val="6600"/>
              <a:buFont typeface="Arial"/>
              <a:buNone/>
              <a:defRPr b="0" i="0" sz="66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2"/>
          <p:cNvSpPr txBox="1"/>
          <p:nvPr>
            <p:ph idx="19" type="body"/>
          </p:nvPr>
        </p:nvSpPr>
        <p:spPr>
          <a:xfrm>
            <a:off x="11224247" y="417443"/>
            <a:ext cx="21421723" cy="128016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4.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1.xml"/><Relationship Id="rId1" Type="http://schemas.openxmlformats.org/officeDocument/2006/relationships/image" Target="../media/image14.png"/><Relationship Id="rId2" Type="http://schemas.openxmlformats.org/officeDocument/2006/relationships/image" Target="../media/image10.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A3521"/>
            </a:gs>
            <a:gs pos="50000">
              <a:srgbClr val="C8A584"/>
            </a:gs>
            <a:gs pos="100000">
              <a:srgbClr val="ECE1D5"/>
            </a:gs>
          </a:gsLst>
          <a:lin ang="16200000" scaled="0"/>
        </a:gradFill>
      </p:bgPr>
    </p:bg>
    <p:spTree>
      <p:nvGrpSpPr>
        <p:cNvPr id="9" name="Shape 9"/>
        <p:cNvGrpSpPr/>
        <p:nvPr/>
      </p:nvGrpSpPr>
      <p:grpSpPr>
        <a:xfrm>
          <a:off x="0" y="0"/>
          <a:ext cx="0" cy="0"/>
          <a:chOff x="0" y="0"/>
          <a:chExt cx="0" cy="0"/>
        </a:xfrm>
      </p:grpSpPr>
      <p:sp>
        <p:nvSpPr>
          <p:cNvPr id="10" name="Google Shape;10;p1"/>
          <p:cNvSpPr/>
          <p:nvPr/>
        </p:nvSpPr>
        <p:spPr>
          <a:xfrm>
            <a:off x="0" y="-1"/>
            <a:ext cx="43891199" cy="4371975"/>
          </a:xfrm>
          <a:prstGeom prst="rect">
            <a:avLst/>
          </a:prstGeom>
          <a:solidFill>
            <a:srgbClr val="6F503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1" name="Google Shape;11;p1"/>
          <p:cNvSpPr/>
          <p:nvPr/>
        </p:nvSpPr>
        <p:spPr>
          <a:xfrm flipH="1" rot="10800000">
            <a:off x="0" y="4371975"/>
            <a:ext cx="43891199" cy="433386"/>
          </a:xfrm>
          <a:prstGeom prst="rect">
            <a:avLst/>
          </a:prstGeom>
          <a:solidFill>
            <a:srgbClr val="4A35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baseline="-25000" i="0" sz="8600" u="none" cap="none" strike="noStrike">
              <a:solidFill>
                <a:schemeClr val="dk1"/>
              </a:solidFill>
              <a:latin typeface="Calibri"/>
              <a:ea typeface="Calibri"/>
              <a:cs typeface="Calibri"/>
              <a:sym typeface="Calibri"/>
            </a:endParaRPr>
          </a:p>
        </p:txBody>
      </p:sp>
      <p:sp>
        <p:nvSpPr>
          <p:cNvPr id="12" name="Google Shape;12;p1"/>
          <p:cNvSpPr txBox="1"/>
          <p:nvPr/>
        </p:nvSpPr>
        <p:spPr>
          <a:xfrm>
            <a:off x="819153" y="32232603"/>
            <a:ext cx="2514600" cy="336819"/>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2012</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3" name="Google Shape;13;p1"/>
          <p:cNvSpPr/>
          <p:nvPr/>
        </p:nvSpPr>
        <p:spPr>
          <a:xfrm>
            <a:off x="506699" y="5267327"/>
            <a:ext cx="10180063" cy="26736674"/>
          </a:xfrm>
          <a:prstGeom prst="roundRect">
            <a:avLst>
              <a:gd fmla="val 9229" name="adj"/>
            </a:avLst>
          </a:prstGeom>
          <a:gradFill>
            <a:gsLst>
              <a:gs pos="0">
                <a:srgbClr val="CDD2DE"/>
              </a:gs>
              <a:gs pos="100000">
                <a:srgbClr val="F3F5FA"/>
              </a:gs>
            </a:gsLst>
            <a:lin ang="16200000" scaled="0"/>
          </a:gradFill>
          <a:ln cap="flat" cmpd="sng" w="25400">
            <a:solidFill>
              <a:srgbClr val="4A352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1"/>
          <p:cNvSpPr/>
          <p:nvPr/>
        </p:nvSpPr>
        <p:spPr>
          <a:xfrm>
            <a:off x="33164750" y="5257799"/>
            <a:ext cx="10180063" cy="26736674"/>
          </a:xfrm>
          <a:prstGeom prst="roundRect">
            <a:avLst>
              <a:gd fmla="val 9229" name="adj"/>
            </a:avLst>
          </a:prstGeom>
          <a:gradFill>
            <a:gsLst>
              <a:gs pos="0">
                <a:srgbClr val="CDD2DE"/>
              </a:gs>
              <a:gs pos="100000">
                <a:srgbClr val="F3F5FA"/>
              </a:gs>
            </a:gsLst>
            <a:lin ang="16200000" scaled="0"/>
          </a:gradFill>
          <a:ln cap="flat" cmpd="sng" w="25400">
            <a:solidFill>
              <a:srgbClr val="4A352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Google Shape;15;p1"/>
          <p:cNvSpPr/>
          <p:nvPr/>
        </p:nvSpPr>
        <p:spPr>
          <a:xfrm>
            <a:off x="11233154" y="5257799"/>
            <a:ext cx="21428073" cy="26736674"/>
          </a:xfrm>
          <a:prstGeom prst="roundRect">
            <a:avLst>
              <a:gd fmla="val 4574" name="adj"/>
            </a:avLst>
          </a:prstGeom>
          <a:gradFill>
            <a:gsLst>
              <a:gs pos="0">
                <a:srgbClr val="CDD2DE"/>
              </a:gs>
              <a:gs pos="100000">
                <a:srgbClr val="F3F5FA"/>
              </a:gs>
            </a:gsLst>
            <a:lin ang="16200000" scaled="0"/>
          </a:gradFill>
          <a:ln cap="flat" cmpd="sng" w="25400">
            <a:solidFill>
              <a:srgbClr val="4A352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6" name="Google Shape;16;p1"/>
          <p:cNvGrpSpPr/>
          <p:nvPr/>
        </p:nvGrpSpPr>
        <p:grpSpPr>
          <a:xfrm>
            <a:off x="-11225189" y="-1"/>
            <a:ext cx="11018865" cy="32918401"/>
            <a:chOff x="-11225189" y="-1"/>
            <a:chExt cx="11018865" cy="32918401"/>
          </a:xfrm>
        </p:grpSpPr>
        <p:sp>
          <p:nvSpPr>
            <p:cNvPr id="17" name="Google Shape;17;p1"/>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trifold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8" name="Google Shape;18;p1"/>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9" name="Google Shape;19;p1"/>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20" name="Google Shape;20;p1"/>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1" name="Google Shape;21;p1"/>
            <p:cNvGrpSpPr/>
            <p:nvPr/>
          </p:nvGrpSpPr>
          <p:grpSpPr>
            <a:xfrm>
              <a:off x="-9744992" y="23540956"/>
              <a:ext cx="7531182" cy="2128134"/>
              <a:chOff x="-4470427" y="11016658"/>
              <a:chExt cx="3470785" cy="977755"/>
            </a:xfrm>
          </p:grpSpPr>
          <p:grpSp>
            <p:nvGrpSpPr>
              <p:cNvPr id="22" name="Google Shape;22;p1"/>
              <p:cNvGrpSpPr/>
              <p:nvPr/>
            </p:nvGrpSpPr>
            <p:grpSpPr>
              <a:xfrm>
                <a:off x="-2783495" y="11060886"/>
                <a:ext cx="624431" cy="893535"/>
                <a:chOff x="-3958697" y="11117435"/>
                <a:chExt cx="779338" cy="1280430"/>
              </a:xfrm>
            </p:grpSpPr>
            <p:pic>
              <p:nvPicPr>
                <p:cNvPr id="23" name="Google Shape;23;p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4" name="Google Shape;24;p1"/>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a:p>
              </p:txBody>
            </p:sp>
          </p:grpSp>
          <p:grpSp>
            <p:nvGrpSpPr>
              <p:cNvPr id="25" name="Google Shape;25;p1"/>
              <p:cNvGrpSpPr/>
              <p:nvPr/>
            </p:nvGrpSpPr>
            <p:grpSpPr>
              <a:xfrm>
                <a:off x="-2033159" y="11060886"/>
                <a:ext cx="1033517" cy="893533"/>
                <a:chOff x="-2921738" y="11200127"/>
                <a:chExt cx="1420279" cy="1227910"/>
              </a:xfrm>
            </p:grpSpPr>
            <p:pic>
              <p:nvPicPr>
                <p:cNvPr id="26" name="Google Shape;26;p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7" name="Google Shape;27;p1"/>
                <p:cNvSpPr txBox="1"/>
                <p:nvPr/>
              </p:nvSpPr>
              <p:spPr>
                <a:xfrm>
                  <a:off x="-2918991" y="12175418"/>
                  <a:ext cx="1417532" cy="252619"/>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8" name="Google Shape;28;p1"/>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9" name="Google Shape;29;p1"/>
              <p:cNvSpPr txBox="1"/>
              <p:nvPr/>
            </p:nvSpPr>
            <p:spPr>
              <a:xfrm>
                <a:off x="-4440600" y="11665645"/>
                <a:ext cx="1035685" cy="328768"/>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0" name="Google Shape;30;p1"/>
            <p:cNvGrpSpPr/>
            <p:nvPr/>
          </p:nvGrpSpPr>
          <p:grpSpPr>
            <a:xfrm>
              <a:off x="-10398794" y="27751410"/>
              <a:ext cx="9323012" cy="2453250"/>
              <a:chOff x="-4754996" y="12734136"/>
              <a:chExt cx="4296559" cy="1127128"/>
            </a:xfrm>
          </p:grpSpPr>
          <p:pic>
            <p:nvPicPr>
              <p:cNvPr id="31" name="Google Shape;31;p1"/>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2" name="Google Shape;32;p1"/>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3" name="Google Shape;33;p1"/>
              <p:cNvSpPr txBox="1"/>
              <p:nvPr/>
            </p:nvSpPr>
            <p:spPr>
              <a:xfrm rot="-5400000">
                <a:off x="-5235785" y="13214925"/>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4" name="Google Shape;34;p1"/>
              <p:cNvSpPr txBox="1"/>
              <p:nvPr/>
            </p:nvSpPr>
            <p:spPr>
              <a:xfrm rot="-5400000">
                <a:off x="-1095250" y="13224452"/>
                <a:ext cx="1117601" cy="156024"/>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a:p>
            </p:txBody>
          </p:sp>
        </p:grpSp>
      </p:grpSp>
      <p:grpSp>
        <p:nvGrpSpPr>
          <p:cNvPr id="35" name="Google Shape;35;p1"/>
          <p:cNvGrpSpPr/>
          <p:nvPr/>
        </p:nvGrpSpPr>
        <p:grpSpPr>
          <a:xfrm>
            <a:off x="44157839" y="-55064"/>
            <a:ext cx="11062139" cy="32973464"/>
            <a:chOff x="44157838" y="-55065"/>
            <a:chExt cx="11062139" cy="32973464"/>
          </a:xfrm>
        </p:grpSpPr>
        <p:sp>
          <p:nvSpPr>
            <p:cNvPr id="36" name="Google Shape;36;p1"/>
            <p:cNvSpPr/>
            <p:nvPr/>
          </p:nvSpPr>
          <p:spPr>
            <a:xfrm>
              <a:off x="44157838" y="-55065"/>
              <a:ext cx="11062139" cy="32973464"/>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of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7" name="Google Shape;37;p1"/>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8" name="Google Shape;38;p1"/>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9" name="Google Shape;39;p1"/>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40" name="Google Shape;40;p1"/>
            <p:cNvGrpSpPr/>
            <p:nvPr/>
          </p:nvGrpSpPr>
          <p:grpSpPr>
            <a:xfrm>
              <a:off x="44487209" y="29414562"/>
              <a:ext cx="10354213" cy="1265612"/>
              <a:chOff x="44200453" y="28362388"/>
              <a:chExt cx="9771398" cy="1090622"/>
            </a:xfrm>
          </p:grpSpPr>
          <p:sp>
            <p:nvSpPr>
              <p:cNvPr id="41" name="Google Shape;41;p1"/>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2" name="Google Shape;42;p1">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3" name="Google Shape;43;p1"/>
              <p:cNvSpPr txBox="1"/>
              <p:nvPr/>
            </p:nvSpPr>
            <p:spPr>
              <a:xfrm>
                <a:off x="45300663" y="28552306"/>
                <a:ext cx="8671189" cy="716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4" name="Google Shape;44;p1"/>
            <p:cNvSpPr txBox="1"/>
            <p:nvPr/>
          </p:nvSpPr>
          <p:spPr>
            <a:xfrm>
              <a:off x="44262809" y="31169781"/>
              <a:ext cx="6870215" cy="1399638"/>
            </a:xfrm>
            <a:prstGeom prst="rect">
              <a:avLst/>
            </a:prstGeom>
            <a:noFill/>
            <a:ln>
              <a:noFill/>
            </a:ln>
          </p:spPr>
          <p:txBody>
            <a:bodyPr anchorCtr="0" anchor="t" bIns="32650" lIns="65300" spcFirstLastPara="1" rIns="65300" wrap="square" tIns="32650">
              <a:no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2013</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idx="4" type="body"/>
          </p:nvPr>
        </p:nvSpPr>
        <p:spPr>
          <a:xfrm>
            <a:off x="21887575" y="6175450"/>
            <a:ext cx="10407600" cy="24806400"/>
          </a:xfrm>
          <a:prstGeom prst="rect">
            <a:avLst/>
          </a:prstGeom>
          <a:noFill/>
          <a:ln>
            <a:noFill/>
          </a:ln>
        </p:spPr>
        <p:txBody>
          <a:bodyPr anchorCtr="0" anchor="t" bIns="228575" lIns="228575" spcFirstLastPara="1" rIns="228575" wrap="square" tIns="228575">
            <a:noAutofit/>
          </a:bodyPr>
          <a:lstStyle/>
          <a:p>
            <a:pPr indent="0" lvl="0" marL="0" rtl="0" algn="ctr">
              <a:spcBef>
                <a:spcPts val="0"/>
              </a:spcBef>
              <a:spcAft>
                <a:spcPts val="0"/>
              </a:spcAft>
              <a:buClr>
                <a:schemeClr val="dk1"/>
              </a:buClr>
              <a:buSzPts val="2500"/>
              <a:buNone/>
            </a:pPr>
            <a:r>
              <a:rPr lang="en-US" sz="3700">
                <a:latin typeface="Calibri"/>
                <a:ea typeface="Calibri"/>
                <a:cs typeface="Calibri"/>
                <a:sym typeface="Calibri"/>
              </a:rPr>
              <a:t>	</a:t>
            </a:r>
            <a:r>
              <a:rPr b="1" lang="en-US" sz="3700" u="sng">
                <a:latin typeface="Calibri"/>
                <a:ea typeface="Calibri"/>
                <a:cs typeface="Calibri"/>
                <a:sym typeface="Calibri"/>
              </a:rPr>
              <a:t>Lack of </a:t>
            </a:r>
            <a:r>
              <a:rPr b="1" lang="en-US" sz="3700" u="sng">
                <a:latin typeface="Calibri"/>
                <a:ea typeface="Calibri"/>
                <a:cs typeface="Calibri"/>
                <a:sym typeface="Calibri"/>
              </a:rPr>
              <a:t>Multicollinearity</a:t>
            </a:r>
            <a:r>
              <a:rPr b="1" lang="en-US" sz="3000" u="sng">
                <a:latin typeface="Arial"/>
                <a:ea typeface="Arial"/>
                <a:cs typeface="Arial"/>
                <a:sym typeface="Arial"/>
              </a:rPr>
              <a:t> </a:t>
            </a:r>
            <a:endParaRPr b="1" sz="3000" u="sng">
              <a:latin typeface="Arial"/>
              <a:ea typeface="Arial"/>
              <a:cs typeface="Arial"/>
              <a:sym typeface="Arial"/>
            </a:endParaRPr>
          </a:p>
          <a:p>
            <a:pPr indent="0" lvl="0" marL="0" rtl="0" algn="ctr">
              <a:spcBef>
                <a:spcPts val="0"/>
              </a:spcBef>
              <a:spcAft>
                <a:spcPts val="0"/>
              </a:spcAft>
              <a:buClr>
                <a:schemeClr val="dk1"/>
              </a:buClr>
              <a:buSzPts val="2500"/>
              <a:buNone/>
            </a:pPr>
            <a:r>
              <a:t/>
            </a:r>
            <a:endParaRPr b="1" sz="2000" u="sng">
              <a:latin typeface="Arial"/>
              <a:ea typeface="Arial"/>
              <a:cs typeface="Arial"/>
              <a:sym typeface="Arial"/>
            </a:endParaRPr>
          </a:p>
          <a:p>
            <a:pPr indent="0" lvl="0" marL="0" rtl="0" algn="ctr">
              <a:spcBef>
                <a:spcPts val="0"/>
              </a:spcBef>
              <a:spcAft>
                <a:spcPts val="0"/>
              </a:spcAft>
              <a:buClr>
                <a:schemeClr val="dk1"/>
              </a:buClr>
              <a:buSzPts val="2500"/>
              <a:buNone/>
            </a:pPr>
            <a:r>
              <a:t/>
            </a:r>
            <a:endParaRPr b="1"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rPr lang="en-US">
                <a:latin typeface="Arial"/>
                <a:ea typeface="Arial"/>
                <a:cs typeface="Arial"/>
                <a:sym typeface="Arial"/>
              </a:rPr>
              <a:t>The variables without a change in functional form are all below Variance Inflation levels of 5, so there is no multicollinearity in this model.</a:t>
            </a:r>
            <a:endParaRPr b="1" sz="3700" u="sng">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3700" u="sng">
                <a:latin typeface="Calibri"/>
                <a:ea typeface="Calibri"/>
                <a:cs typeface="Calibri"/>
                <a:sym typeface="Calibri"/>
              </a:rPr>
              <a:t>Variable Construction</a:t>
            </a:r>
            <a:endParaRPr sz="3700">
              <a:latin typeface="Calibri"/>
              <a:ea typeface="Calibri"/>
              <a:cs typeface="Calibri"/>
              <a:sym typeface="Calibri"/>
            </a:endParaRPr>
          </a:p>
          <a:p>
            <a:pPr indent="0" lvl="0" marL="0" rtl="0" algn="l">
              <a:lnSpc>
                <a:spcPct val="100000"/>
              </a:lnSpc>
              <a:spcBef>
                <a:spcPts val="0"/>
              </a:spcBef>
              <a:spcAft>
                <a:spcPts val="0"/>
              </a:spcAft>
              <a:buClr>
                <a:schemeClr val="dk1"/>
              </a:buClr>
              <a:buSzPts val="2500"/>
              <a:buNone/>
            </a:pPr>
            <a:r>
              <a:t/>
            </a:r>
            <a:endParaRPr sz="3000">
              <a:latin typeface="Arial"/>
              <a:ea typeface="Arial"/>
              <a:cs typeface="Arial"/>
              <a:sym typeface="Arial"/>
            </a:endParaRPr>
          </a:p>
          <a:p>
            <a:pPr indent="-387350" lvl="0" marL="457200" rtl="0" algn="l">
              <a:lnSpc>
                <a:spcPct val="100000"/>
              </a:lnSpc>
              <a:spcBef>
                <a:spcPts val="0"/>
              </a:spcBef>
              <a:spcAft>
                <a:spcPts val="0"/>
              </a:spcAft>
              <a:buSzPts val="2500"/>
              <a:buFont typeface="Arial"/>
              <a:buChar char="❖"/>
            </a:pPr>
            <a:r>
              <a:rPr lang="en-US">
                <a:latin typeface="Arial"/>
                <a:ea typeface="Arial"/>
                <a:cs typeface="Arial"/>
                <a:sym typeface="Arial"/>
              </a:rPr>
              <a:t> </a:t>
            </a:r>
            <a:r>
              <a:rPr i="1" lang="en-US">
                <a:latin typeface="Arial"/>
                <a:ea typeface="Arial"/>
                <a:cs typeface="Arial"/>
                <a:sym typeface="Arial"/>
              </a:rPr>
              <a:t>MealW </a:t>
            </a:r>
            <a:r>
              <a:rPr lang="en-US">
                <a:latin typeface="Arial"/>
                <a:ea typeface="Arial"/>
                <a:cs typeface="Arial"/>
                <a:sym typeface="Arial"/>
              </a:rPr>
              <a:t>was constructed as a Slope Dummy variable. It grouped together </a:t>
            </a:r>
            <a:r>
              <a:rPr i="1" lang="en-US">
                <a:latin typeface="Arial"/>
                <a:ea typeface="Arial"/>
                <a:cs typeface="Arial"/>
                <a:sym typeface="Arial"/>
              </a:rPr>
              <a:t>Female</a:t>
            </a:r>
            <a:r>
              <a:rPr lang="en-US">
                <a:latin typeface="Arial"/>
                <a:ea typeface="Arial"/>
                <a:cs typeface="Arial"/>
                <a:sym typeface="Arial"/>
              </a:rPr>
              <a:t> as well as </a:t>
            </a:r>
            <a:r>
              <a:rPr i="1" lang="en-US">
                <a:latin typeface="Arial"/>
                <a:ea typeface="Arial"/>
                <a:cs typeface="Arial"/>
                <a:sym typeface="Arial"/>
              </a:rPr>
              <a:t>Hsewrk_hrs_i.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387350" lvl="0" marL="457200" rtl="0" algn="l">
              <a:lnSpc>
                <a:spcPct val="100000"/>
              </a:lnSpc>
              <a:spcBef>
                <a:spcPts val="0"/>
              </a:spcBef>
              <a:spcAft>
                <a:spcPts val="0"/>
              </a:spcAft>
              <a:buSzPts val="2500"/>
              <a:buChar char="❖"/>
            </a:pPr>
            <a:r>
              <a:rPr lang="en-US">
                <a:latin typeface="Arial"/>
                <a:ea typeface="Arial"/>
                <a:cs typeface="Arial"/>
                <a:sym typeface="Arial"/>
              </a:rPr>
              <a:t>	The </a:t>
            </a:r>
            <a:r>
              <a:rPr i="1" lang="en-US">
                <a:latin typeface="Arial"/>
                <a:ea typeface="Arial"/>
                <a:cs typeface="Arial"/>
                <a:sym typeface="Arial"/>
              </a:rPr>
              <a:t>HouseworkW </a:t>
            </a:r>
            <a:r>
              <a:rPr lang="en-US">
                <a:latin typeface="Arial"/>
                <a:ea typeface="Arial"/>
                <a:cs typeface="Arial"/>
                <a:sym typeface="Arial"/>
              </a:rPr>
              <a:t>variable is defined as if a female and the amount of associated earnings decrease based upon overall individual housework hours.    Earlier studies have looked at housework hours on the individual level, as well as the split between each gender (Dush 2017; Avery 2010; Bianchi 2012).. </a:t>
            </a:r>
            <a:endParaRPr>
              <a:latin typeface="Arial"/>
              <a:ea typeface="Arial"/>
              <a:cs typeface="Arial"/>
              <a:sym typeface="Arial"/>
            </a:endParaRPr>
          </a:p>
          <a:p>
            <a:pPr indent="0" lvl="0" marL="457200" rtl="0" algn="l">
              <a:lnSpc>
                <a:spcPct val="100000"/>
              </a:lnSpc>
              <a:spcBef>
                <a:spcPts val="0"/>
              </a:spcBef>
              <a:spcAft>
                <a:spcPts val="0"/>
              </a:spcAft>
              <a:buNone/>
            </a:pPr>
            <a:r>
              <a:t/>
            </a:r>
            <a:endParaRPr>
              <a:latin typeface="Arial"/>
              <a:ea typeface="Arial"/>
              <a:cs typeface="Arial"/>
              <a:sym typeface="Arial"/>
            </a:endParaRPr>
          </a:p>
          <a:p>
            <a:pPr indent="-387350" lvl="0" marL="457200" rtl="0" algn="l">
              <a:lnSpc>
                <a:spcPct val="100000"/>
              </a:lnSpc>
              <a:spcBef>
                <a:spcPts val="0"/>
              </a:spcBef>
              <a:spcAft>
                <a:spcPts val="0"/>
              </a:spcAft>
              <a:buSzPts val="2500"/>
              <a:buChar char="❖"/>
            </a:pPr>
            <a:r>
              <a:rPr lang="en-US">
                <a:latin typeface="Arial"/>
                <a:ea typeface="Arial"/>
                <a:cs typeface="Arial"/>
                <a:sym typeface="Arial"/>
              </a:rPr>
              <a:t>Additionally, some minor transformations happened to other variables. For example, </a:t>
            </a:r>
            <a:r>
              <a:rPr i="1" lang="en-US">
                <a:latin typeface="Arial"/>
                <a:ea typeface="Arial"/>
                <a:cs typeface="Arial"/>
                <a:sym typeface="Arial"/>
              </a:rPr>
              <a:t>Age_i </a:t>
            </a:r>
            <a:r>
              <a:rPr lang="en-US">
                <a:latin typeface="Arial"/>
                <a:ea typeface="Arial"/>
                <a:cs typeface="Arial"/>
                <a:sym typeface="Arial"/>
              </a:rPr>
              <a:t>was squared(forming </a:t>
            </a:r>
            <a:r>
              <a:rPr i="1" lang="en-US">
                <a:latin typeface="Arial"/>
                <a:ea typeface="Arial"/>
                <a:cs typeface="Arial"/>
                <a:sym typeface="Arial"/>
              </a:rPr>
              <a:t>Age2)</a:t>
            </a:r>
            <a:r>
              <a:rPr lang="en-US">
                <a:latin typeface="Arial"/>
                <a:ea typeface="Arial"/>
                <a:cs typeface="Arial"/>
                <a:sym typeface="Arial"/>
              </a:rPr>
              <a:t> to capture the parabola shape of lifelong earnings. </a:t>
            </a:r>
            <a:endParaRPr>
              <a:latin typeface="Arial"/>
              <a:ea typeface="Arial"/>
              <a:cs typeface="Arial"/>
              <a:sym typeface="Arial"/>
            </a:endParaRPr>
          </a:p>
          <a:p>
            <a:pPr indent="0" lvl="0" marL="457200" rtl="0" algn="l">
              <a:lnSpc>
                <a:spcPct val="100000"/>
              </a:lnSpc>
              <a:spcBef>
                <a:spcPts val="0"/>
              </a:spcBef>
              <a:spcAft>
                <a:spcPts val="0"/>
              </a:spcAft>
              <a:buNone/>
            </a:pPr>
            <a:r>
              <a:t/>
            </a:r>
            <a:endParaRPr>
              <a:latin typeface="Arial"/>
              <a:ea typeface="Arial"/>
              <a:cs typeface="Arial"/>
              <a:sym typeface="Arial"/>
            </a:endParaRPr>
          </a:p>
          <a:p>
            <a:pPr indent="-387350" lvl="0" marL="457200" rtl="0" algn="l">
              <a:lnSpc>
                <a:spcPct val="100000"/>
              </a:lnSpc>
              <a:spcBef>
                <a:spcPts val="0"/>
              </a:spcBef>
              <a:spcAft>
                <a:spcPts val="0"/>
              </a:spcAft>
              <a:buSzPts val="2500"/>
              <a:buChar char="❖"/>
            </a:pPr>
            <a:r>
              <a:rPr lang="en-US">
                <a:latin typeface="Arial"/>
                <a:ea typeface="Arial"/>
                <a:cs typeface="Arial"/>
                <a:sym typeface="Arial"/>
              </a:rPr>
              <a:t>Also, a dummy variable was formatted around </a:t>
            </a:r>
            <a:r>
              <a:rPr i="1" lang="en-US">
                <a:latin typeface="Arial"/>
                <a:ea typeface="Arial"/>
                <a:cs typeface="Arial"/>
                <a:sym typeface="Arial"/>
              </a:rPr>
              <a:t>age_youngest_child </a:t>
            </a:r>
            <a:r>
              <a:rPr lang="en-US">
                <a:latin typeface="Arial"/>
                <a:ea typeface="Arial"/>
                <a:cs typeface="Arial"/>
                <a:sym typeface="Arial"/>
              </a:rPr>
              <a:t>creating </a:t>
            </a:r>
            <a:r>
              <a:rPr i="1" lang="en-US">
                <a:latin typeface="Arial"/>
                <a:ea typeface="Arial"/>
                <a:cs typeface="Arial"/>
                <a:sym typeface="Arial"/>
              </a:rPr>
              <a:t>youngchild. </a:t>
            </a:r>
            <a:r>
              <a:rPr lang="en-US">
                <a:latin typeface="Arial"/>
                <a:ea typeface="Arial"/>
                <a:cs typeface="Arial"/>
                <a:sym typeface="Arial"/>
              </a:rPr>
              <a:t>The reason for this is that there is an unpaid labor difference in the housework associated with a child under 5, apart from a child above 5. When adding </a:t>
            </a:r>
            <a:r>
              <a:rPr i="1" lang="en-US">
                <a:latin typeface="Arial"/>
                <a:ea typeface="Arial"/>
                <a:cs typeface="Arial"/>
                <a:sym typeface="Arial"/>
              </a:rPr>
              <a:t>Youngchild </a:t>
            </a:r>
            <a:r>
              <a:rPr lang="en-US">
                <a:latin typeface="Arial"/>
                <a:ea typeface="Arial"/>
                <a:cs typeface="Arial"/>
                <a:sym typeface="Arial"/>
              </a:rPr>
              <a:t>into the regression, it turned </a:t>
            </a:r>
            <a:r>
              <a:rPr i="1" lang="en-US">
                <a:latin typeface="Arial"/>
                <a:ea typeface="Arial"/>
                <a:cs typeface="Arial"/>
                <a:sym typeface="Arial"/>
              </a:rPr>
              <a:t>MealW </a:t>
            </a:r>
            <a:r>
              <a:rPr lang="en-US">
                <a:latin typeface="Arial"/>
                <a:ea typeface="Arial"/>
                <a:cs typeface="Arial"/>
                <a:sym typeface="Arial"/>
              </a:rPr>
              <a:t>into a statistically significant variable.</a:t>
            </a:r>
            <a:endParaRPr sz="2200">
              <a:latin typeface="Arial"/>
              <a:ea typeface="Arial"/>
              <a:cs typeface="Arial"/>
              <a:sym typeface="Arial"/>
            </a:endParaRPr>
          </a:p>
          <a:p>
            <a:pPr indent="0" lvl="0" marL="0" rtl="0" algn="l">
              <a:spcBef>
                <a:spcPts val="0"/>
              </a:spcBef>
              <a:spcAft>
                <a:spcPts val="0"/>
              </a:spcAft>
              <a:buClr>
                <a:schemeClr val="dk1"/>
              </a:buClr>
              <a:buSzPts val="2500"/>
              <a:buNone/>
            </a:pPr>
            <a:r>
              <a:t/>
            </a:r>
            <a:endParaRPr b="1" sz="3000" u="sng">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US" sz="3000" u="sng">
                <a:latin typeface="Arial"/>
                <a:ea typeface="Arial"/>
                <a:cs typeface="Arial"/>
                <a:sym typeface="Arial"/>
              </a:rPr>
              <a:t> </a:t>
            </a:r>
            <a:r>
              <a:rPr b="1" lang="en-US" sz="3700" u="sng">
                <a:latin typeface="Calibri"/>
                <a:ea typeface="Calibri"/>
                <a:cs typeface="Calibri"/>
                <a:sym typeface="Calibri"/>
              </a:rPr>
              <a:t>Key </a:t>
            </a:r>
            <a:r>
              <a:rPr b="1" lang="en-US" sz="3700" u="sng">
                <a:latin typeface="Calibri"/>
                <a:ea typeface="Calibri"/>
                <a:cs typeface="Calibri"/>
                <a:sym typeface="Calibri"/>
              </a:rPr>
              <a:t>Significant Variables and Interpretations  </a:t>
            </a:r>
            <a:endParaRPr b="1" sz="22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US" sz="2200">
                <a:latin typeface="Arial"/>
                <a:ea typeface="Arial"/>
                <a:cs typeface="Arial"/>
                <a:sym typeface="Arial"/>
              </a:rPr>
              <a:t>Adjusted R-squared.</a:t>
            </a:r>
            <a:r>
              <a:rPr lang="en-US" sz="2200">
                <a:latin typeface="Arial"/>
                <a:ea typeface="Arial"/>
                <a:cs typeface="Arial"/>
                <a:sym typeface="Arial"/>
              </a:rPr>
              <a:t> 28.40% percent of the variation in the regression in the natural log of the  individual’s labor earnings can be explained by the independent variables, adjusting for degrees of freedom.(Female, Married, hsewrk_i, age2, age_i, num_child, MealW, religiosity_high, years_educ_i, HouseworkW, meal_together, age_youngest_child, youngchild).</a:t>
            </a:r>
            <a:r>
              <a:rPr lang="en-US" sz="2200" u="sng">
                <a:latin typeface="Arial"/>
                <a:ea typeface="Arial"/>
                <a:cs typeface="Arial"/>
                <a:sym typeface="Arial"/>
              </a:rPr>
              <a:t> </a:t>
            </a:r>
            <a:endParaRPr sz="2200" u="sng">
              <a:latin typeface="Arial"/>
              <a:ea typeface="Arial"/>
              <a:cs typeface="Arial"/>
              <a:sym typeface="Arial"/>
            </a:endParaRPr>
          </a:p>
          <a:p>
            <a:pPr indent="0" lvl="0" marL="914400" rtl="0" algn="l">
              <a:spcBef>
                <a:spcPts val="0"/>
              </a:spcBef>
              <a:spcAft>
                <a:spcPts val="0"/>
              </a:spcAft>
              <a:buNone/>
            </a:pPr>
            <a:r>
              <a:t/>
            </a:r>
            <a:endParaRPr sz="2200" u="sng">
              <a:latin typeface="Arial"/>
              <a:ea typeface="Arial"/>
              <a:cs typeface="Arial"/>
              <a:sym typeface="Arial"/>
            </a:endParaRPr>
          </a:p>
          <a:p>
            <a:pPr indent="-368300" lvl="1" marL="914400" rtl="0" algn="l">
              <a:lnSpc>
                <a:spcPct val="115000"/>
              </a:lnSpc>
              <a:spcBef>
                <a:spcPts val="0"/>
              </a:spcBef>
              <a:spcAft>
                <a:spcPts val="0"/>
              </a:spcAft>
              <a:buSzPts val="2200"/>
              <a:buChar char="➢"/>
            </a:pPr>
            <a:r>
              <a:rPr b="1" lang="en-US" sz="2200">
                <a:latin typeface="Arial"/>
                <a:ea typeface="Arial"/>
                <a:cs typeface="Arial"/>
                <a:sym typeface="Arial"/>
              </a:rPr>
              <a:t>Significant Variables at 5% level:</a:t>
            </a:r>
            <a:r>
              <a:rPr lang="en-US" sz="2200">
                <a:latin typeface="Arial"/>
                <a:ea typeface="Arial"/>
                <a:cs typeface="Arial"/>
                <a:sym typeface="Arial"/>
              </a:rPr>
              <a:t> MealW, Female, HouseworkW</a:t>
            </a:r>
            <a:endParaRPr sz="2200">
              <a:latin typeface="Arial"/>
              <a:ea typeface="Arial"/>
              <a:cs typeface="Arial"/>
              <a:sym typeface="Arial"/>
            </a:endParaRPr>
          </a:p>
          <a:p>
            <a:pPr indent="0" lvl="0" marL="914400" rtl="0" algn="l">
              <a:lnSpc>
                <a:spcPct val="115000"/>
              </a:lnSpc>
              <a:spcBef>
                <a:spcPts val="0"/>
              </a:spcBef>
              <a:spcAft>
                <a:spcPts val="0"/>
              </a:spcAft>
              <a:buNone/>
            </a:pPr>
            <a:r>
              <a:t/>
            </a:r>
            <a:endParaRPr sz="2200">
              <a:latin typeface="Arial"/>
              <a:ea typeface="Arial"/>
              <a:cs typeface="Arial"/>
              <a:sym typeface="Arial"/>
            </a:endParaRPr>
          </a:p>
          <a:p>
            <a:pPr indent="-368300" lvl="1" marL="914400" rtl="0" algn="l">
              <a:lnSpc>
                <a:spcPct val="115000"/>
              </a:lnSpc>
              <a:spcBef>
                <a:spcPts val="0"/>
              </a:spcBef>
              <a:spcAft>
                <a:spcPts val="0"/>
              </a:spcAft>
              <a:buSzPts val="2200"/>
              <a:buChar char="➢"/>
            </a:pPr>
            <a:r>
              <a:rPr b="1" lang="en-US" sz="2200">
                <a:latin typeface="Arial"/>
                <a:ea typeface="Arial"/>
                <a:cs typeface="Arial"/>
                <a:sym typeface="Arial"/>
              </a:rPr>
              <a:t>Omitted Variables</a:t>
            </a:r>
            <a:r>
              <a:rPr lang="en-US" sz="2200">
                <a:latin typeface="Arial"/>
                <a:ea typeface="Arial"/>
                <a:cs typeface="Arial"/>
                <a:sym typeface="Arial"/>
              </a:rPr>
              <a:t>: Total hours worked towards labor job.</a:t>
            </a:r>
            <a:endParaRPr sz="2200">
              <a:latin typeface="Arial"/>
              <a:ea typeface="Arial"/>
              <a:cs typeface="Arial"/>
              <a:sym typeface="Arial"/>
            </a:endParaRPr>
          </a:p>
          <a:p>
            <a:pPr indent="0" lvl="0" marL="914400" rtl="0" algn="l">
              <a:lnSpc>
                <a:spcPct val="115000"/>
              </a:lnSpc>
              <a:spcBef>
                <a:spcPts val="0"/>
              </a:spcBef>
              <a:spcAft>
                <a:spcPts val="0"/>
              </a:spcAft>
              <a:buNone/>
            </a:pPr>
            <a:r>
              <a:t/>
            </a:r>
            <a:endParaRPr sz="2200">
              <a:latin typeface="Arial"/>
              <a:ea typeface="Arial"/>
              <a:cs typeface="Arial"/>
              <a:sym typeface="Arial"/>
            </a:endParaRPr>
          </a:p>
          <a:p>
            <a:pPr indent="-368300" lvl="1" marL="914400" rtl="0" algn="l">
              <a:lnSpc>
                <a:spcPct val="115000"/>
              </a:lnSpc>
              <a:spcBef>
                <a:spcPts val="0"/>
              </a:spcBef>
              <a:spcAft>
                <a:spcPts val="0"/>
              </a:spcAft>
              <a:buSzPts val="2200"/>
              <a:buChar char="➢"/>
            </a:pPr>
            <a:r>
              <a:rPr b="1" lang="en-US" sz="2200">
                <a:latin typeface="Arial"/>
                <a:ea typeface="Arial"/>
                <a:cs typeface="Arial"/>
                <a:sym typeface="Arial"/>
              </a:rPr>
              <a:t>Significant Variables at 1% level: </a:t>
            </a:r>
            <a:r>
              <a:rPr lang="en-US" sz="2200">
                <a:latin typeface="Arial"/>
                <a:ea typeface="Arial"/>
                <a:cs typeface="Arial"/>
                <a:sym typeface="Arial"/>
              </a:rPr>
              <a:t>Hsewrk_hrs_i, num_child, married, years_educ_i, age_i, religiosity_high. </a:t>
            </a:r>
            <a:endParaRPr sz="2200">
              <a:latin typeface="Arial"/>
              <a:ea typeface="Arial"/>
              <a:cs typeface="Arial"/>
              <a:sym typeface="Arial"/>
            </a:endParaRPr>
          </a:p>
          <a:p>
            <a:pPr indent="-368300" lvl="1" marL="914400" rtl="0" algn="l">
              <a:lnSpc>
                <a:spcPct val="138000"/>
              </a:lnSpc>
              <a:spcBef>
                <a:spcPts val="0"/>
              </a:spcBef>
              <a:spcAft>
                <a:spcPts val="0"/>
              </a:spcAft>
              <a:buSzPts val="2200"/>
              <a:buChar char="➢"/>
            </a:pPr>
            <a:r>
              <a:rPr b="1" lang="en-US" sz="2200">
                <a:latin typeface="Arial"/>
                <a:ea typeface="Arial"/>
                <a:cs typeface="Arial"/>
                <a:sym typeface="Arial"/>
              </a:rPr>
              <a:t>F stat=</a:t>
            </a:r>
            <a:r>
              <a:rPr lang="en-US" sz="2200">
                <a:latin typeface="Arial"/>
                <a:ea typeface="Arial"/>
                <a:cs typeface="Arial"/>
                <a:sym typeface="Arial"/>
              </a:rPr>
              <a:t>F(4153)=128.08 and a P-value&lt;.0001. Reject the null hypothesis, as there is sufficient evidence to conclude that there is an overall significant relationship between the independent variables</a:t>
            </a:r>
            <a:endParaRPr sz="22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US" sz="2200" u="sng">
                <a:latin typeface="Arial"/>
                <a:ea typeface="Arial"/>
                <a:cs typeface="Arial"/>
                <a:sym typeface="Arial"/>
              </a:rPr>
              <a:t> </a:t>
            </a:r>
            <a:endParaRPr sz="2200" u="sng">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b="1" sz="2000" u="sng">
              <a:latin typeface="Arial"/>
              <a:ea typeface="Arial"/>
              <a:cs typeface="Arial"/>
              <a:sym typeface="Arial"/>
            </a:endParaRPr>
          </a:p>
          <a:p>
            <a:pPr indent="0" lvl="0" marL="0" rtl="0" algn="ctr">
              <a:spcBef>
                <a:spcPts val="0"/>
              </a:spcBef>
              <a:spcAft>
                <a:spcPts val="0"/>
              </a:spcAft>
              <a:buClr>
                <a:schemeClr val="dk1"/>
              </a:buClr>
              <a:buSzPts val="2500"/>
              <a:buNone/>
            </a:pPr>
            <a:r>
              <a:t/>
            </a:r>
            <a:endParaRPr b="1" sz="3000" u="sng">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ctr">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t/>
            </a:r>
            <a:endParaRPr sz="3000">
              <a:latin typeface="Arial"/>
              <a:ea typeface="Arial"/>
              <a:cs typeface="Arial"/>
              <a:sym typeface="Arial"/>
            </a:endParaRPr>
          </a:p>
          <a:p>
            <a:pPr indent="0" lvl="0" marL="0" rtl="0" algn="l">
              <a:spcBef>
                <a:spcPts val="0"/>
              </a:spcBef>
              <a:spcAft>
                <a:spcPts val="0"/>
              </a:spcAft>
              <a:buClr>
                <a:schemeClr val="dk1"/>
              </a:buClr>
              <a:buSzPts val="2500"/>
              <a:buNone/>
            </a:pPr>
            <a:r>
              <a:rPr b="1" lang="en-US" sz="3000"/>
              <a:t> </a:t>
            </a:r>
            <a:endParaRPr b="1" sz="3000"/>
          </a:p>
        </p:txBody>
      </p:sp>
      <p:sp>
        <p:nvSpPr>
          <p:cNvPr id="68" name="Google Shape;68;p3"/>
          <p:cNvSpPr txBox="1"/>
          <p:nvPr>
            <p:ph idx="5" type="body"/>
          </p:nvPr>
        </p:nvSpPr>
        <p:spPr>
          <a:xfrm>
            <a:off x="12122726" y="5421554"/>
            <a:ext cx="21431400" cy="7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4A3521"/>
              </a:buClr>
              <a:buSzPts val="3700"/>
              <a:buNone/>
            </a:pPr>
            <a:r>
              <a:rPr lang="en-US"/>
              <a:t>Data and Key Results</a:t>
            </a:r>
            <a:endParaRPr/>
          </a:p>
        </p:txBody>
      </p:sp>
      <p:sp>
        <p:nvSpPr>
          <p:cNvPr id="69" name="Google Shape;69;p3"/>
          <p:cNvSpPr txBox="1"/>
          <p:nvPr>
            <p:ph idx="8" type="body"/>
          </p:nvPr>
        </p:nvSpPr>
        <p:spPr>
          <a:xfrm>
            <a:off x="33185100" y="5267329"/>
            <a:ext cx="10201275" cy="75404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4A3521"/>
              </a:buClr>
              <a:buSzPts val="3700"/>
              <a:buNone/>
            </a:pPr>
            <a:r>
              <a:rPr lang="en-US"/>
              <a:t>Robustness Check</a:t>
            </a:r>
            <a:endParaRPr/>
          </a:p>
        </p:txBody>
      </p:sp>
      <p:sp>
        <p:nvSpPr>
          <p:cNvPr id="70" name="Google Shape;70;p3"/>
          <p:cNvSpPr txBox="1"/>
          <p:nvPr>
            <p:ph idx="9" type="body"/>
          </p:nvPr>
        </p:nvSpPr>
        <p:spPr>
          <a:xfrm>
            <a:off x="33185100" y="6021402"/>
            <a:ext cx="10201200" cy="8235900"/>
          </a:xfrm>
          <a:prstGeom prst="rect">
            <a:avLst/>
          </a:prstGeom>
          <a:noFill/>
          <a:ln>
            <a:noFill/>
          </a:ln>
        </p:spPr>
        <p:txBody>
          <a:bodyPr anchorCtr="0" anchor="t" bIns="228575" lIns="228575" spcFirstLastPara="1" rIns="228575" wrap="square" tIns="228575">
            <a:noAutofit/>
          </a:bodyPr>
          <a:lstStyle/>
          <a:p>
            <a:pPr indent="-387350" lvl="0" marL="457200" rtl="0" algn="l">
              <a:lnSpc>
                <a:spcPct val="100000"/>
              </a:lnSpc>
              <a:spcBef>
                <a:spcPts val="0"/>
              </a:spcBef>
              <a:spcAft>
                <a:spcPts val="0"/>
              </a:spcAft>
              <a:buSzPts val="2500"/>
              <a:buChar char="❖"/>
            </a:pPr>
            <a:r>
              <a:rPr lang="en-US">
                <a:latin typeface="Arial"/>
                <a:ea typeface="Arial"/>
                <a:cs typeface="Arial"/>
                <a:sym typeface="Arial"/>
              </a:rPr>
              <a:t>Originally, this data set and study was going to use wage_i instead of earn_i. Wage_i is defined as the hourly rate from one cent to 998.99 dollars and cents per hour.</a:t>
            </a:r>
            <a:endParaRPr>
              <a:latin typeface="Arial"/>
              <a:ea typeface="Arial"/>
              <a:cs typeface="Arial"/>
              <a:sym typeface="Arial"/>
            </a:endParaRPr>
          </a:p>
          <a:p>
            <a:pPr indent="-387350" lvl="0" marL="457200" rtl="0" algn="l">
              <a:lnSpc>
                <a:spcPct val="100000"/>
              </a:lnSpc>
              <a:spcBef>
                <a:spcPts val="0"/>
              </a:spcBef>
              <a:spcAft>
                <a:spcPts val="0"/>
              </a:spcAft>
              <a:buSzPts val="2500"/>
              <a:buChar char="❖"/>
            </a:pPr>
            <a:r>
              <a:rPr lang="en-US">
                <a:latin typeface="Arial"/>
                <a:ea typeface="Arial"/>
                <a:cs typeface="Arial"/>
                <a:sym typeface="Arial"/>
              </a:rPr>
              <a:t> However, there was a decision not to due to the </a:t>
            </a:r>
            <a:r>
              <a:rPr i="1" lang="en-US">
                <a:latin typeface="Arial"/>
                <a:ea typeface="Arial"/>
                <a:cs typeface="Arial"/>
                <a:sym typeface="Arial"/>
              </a:rPr>
              <a:t>female </a:t>
            </a:r>
            <a:r>
              <a:rPr lang="en-US">
                <a:latin typeface="Arial"/>
                <a:ea typeface="Arial"/>
                <a:cs typeface="Arial"/>
                <a:sym typeface="Arial"/>
              </a:rPr>
              <a:t>variable not being statistically significant.</a:t>
            </a:r>
            <a:endParaRPr>
              <a:latin typeface="Arial"/>
              <a:ea typeface="Arial"/>
              <a:cs typeface="Arial"/>
              <a:sym typeface="Arial"/>
            </a:endParaRPr>
          </a:p>
          <a:p>
            <a:pPr indent="-387350" lvl="0" marL="457200" rtl="0" algn="l">
              <a:lnSpc>
                <a:spcPct val="100000"/>
              </a:lnSpc>
              <a:spcBef>
                <a:spcPts val="0"/>
              </a:spcBef>
              <a:spcAft>
                <a:spcPts val="0"/>
              </a:spcAft>
              <a:buSzPts val="2500"/>
              <a:buChar char="❖"/>
            </a:pPr>
            <a:r>
              <a:rPr lang="en-US">
                <a:latin typeface="Arial"/>
                <a:ea typeface="Arial"/>
                <a:cs typeface="Arial"/>
                <a:sym typeface="Arial"/>
              </a:rPr>
              <a:t>The model is attached below, as </a:t>
            </a:r>
            <a:r>
              <a:rPr i="1" lang="en-US">
                <a:latin typeface="Arial"/>
                <a:ea typeface="Arial"/>
                <a:cs typeface="Arial"/>
                <a:sym typeface="Arial"/>
              </a:rPr>
              <a:t>wage_i</a:t>
            </a:r>
            <a:r>
              <a:rPr lang="en-US">
                <a:latin typeface="Arial"/>
                <a:ea typeface="Arial"/>
                <a:cs typeface="Arial"/>
                <a:sym typeface="Arial"/>
              </a:rPr>
              <a:t> changed the signs on both of the two main variables, </a:t>
            </a:r>
            <a:r>
              <a:rPr i="1" lang="en-US">
                <a:latin typeface="Arial"/>
                <a:ea typeface="Arial"/>
                <a:cs typeface="Arial"/>
                <a:sym typeface="Arial"/>
              </a:rPr>
              <a:t>MealsW</a:t>
            </a:r>
            <a:r>
              <a:rPr lang="en-US">
                <a:latin typeface="Arial"/>
                <a:ea typeface="Arial"/>
                <a:cs typeface="Arial"/>
                <a:sym typeface="Arial"/>
              </a:rPr>
              <a:t> and </a:t>
            </a:r>
            <a:r>
              <a:rPr i="1" lang="en-US">
                <a:latin typeface="Arial"/>
                <a:ea typeface="Arial"/>
                <a:cs typeface="Arial"/>
                <a:sym typeface="Arial"/>
              </a:rPr>
              <a:t>HouseworkW.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0" lvl="0" marL="457200" rtl="0" algn="l">
              <a:lnSpc>
                <a:spcPct val="100000"/>
              </a:lnSpc>
              <a:spcBef>
                <a:spcPts val="0"/>
              </a:spcBef>
              <a:spcAft>
                <a:spcPts val="0"/>
              </a:spcAft>
              <a:buNone/>
            </a:pPr>
            <a:r>
              <a:t/>
            </a:r>
            <a:endParaRPr i="1">
              <a:latin typeface="Arial"/>
              <a:ea typeface="Arial"/>
              <a:cs typeface="Arial"/>
              <a:sym typeface="Arial"/>
            </a:endParaRPr>
          </a:p>
          <a:p>
            <a:pPr indent="0" lvl="0" marL="0" rtl="0" algn="l">
              <a:lnSpc>
                <a:spcPct val="100000"/>
              </a:lnSpc>
              <a:spcBef>
                <a:spcPts val="0"/>
              </a:spcBef>
              <a:spcAft>
                <a:spcPts val="0"/>
              </a:spcAft>
              <a:buNone/>
            </a:pPr>
            <a:r>
              <a:t/>
            </a:r>
            <a:endParaRPr i="1">
              <a:latin typeface="Arial"/>
              <a:ea typeface="Arial"/>
              <a:cs typeface="Arial"/>
              <a:sym typeface="Arial"/>
            </a:endParaRPr>
          </a:p>
        </p:txBody>
      </p:sp>
      <p:sp>
        <p:nvSpPr>
          <p:cNvPr id="71" name="Google Shape;71;p3"/>
          <p:cNvSpPr txBox="1"/>
          <p:nvPr>
            <p:ph idx="13" type="body"/>
          </p:nvPr>
        </p:nvSpPr>
        <p:spPr>
          <a:xfrm>
            <a:off x="33185138" y="13807772"/>
            <a:ext cx="10201200" cy="7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4A3521"/>
              </a:buClr>
              <a:buSzPts val="3700"/>
              <a:buNone/>
            </a:pPr>
            <a:r>
              <a:t/>
            </a:r>
            <a:endParaRPr/>
          </a:p>
          <a:p>
            <a:pPr indent="0" lvl="0" marL="0" rtl="0" algn="ctr">
              <a:spcBef>
                <a:spcPts val="0"/>
              </a:spcBef>
              <a:spcAft>
                <a:spcPts val="0"/>
              </a:spcAft>
              <a:buClr>
                <a:srgbClr val="4A3521"/>
              </a:buClr>
              <a:buSzPts val="3700"/>
              <a:buNone/>
            </a:pPr>
            <a:r>
              <a:t/>
            </a:r>
            <a:endParaRPr/>
          </a:p>
          <a:p>
            <a:pPr indent="0" lvl="0" marL="0" rtl="0" algn="ctr">
              <a:spcBef>
                <a:spcPts val="0"/>
              </a:spcBef>
              <a:spcAft>
                <a:spcPts val="0"/>
              </a:spcAft>
              <a:buClr>
                <a:srgbClr val="4A3521"/>
              </a:buClr>
              <a:buSzPts val="3700"/>
              <a:buNone/>
            </a:pPr>
            <a:r>
              <a:rPr lang="en-US"/>
              <a:t>Conclusions</a:t>
            </a:r>
            <a:endParaRPr/>
          </a:p>
        </p:txBody>
      </p:sp>
      <p:sp>
        <p:nvSpPr>
          <p:cNvPr id="72" name="Google Shape;72;p3"/>
          <p:cNvSpPr txBox="1"/>
          <p:nvPr>
            <p:ph idx="14" type="body"/>
          </p:nvPr>
        </p:nvSpPr>
        <p:spPr>
          <a:xfrm>
            <a:off x="33185138" y="14257288"/>
            <a:ext cx="10201200" cy="7736700"/>
          </a:xfrm>
          <a:prstGeom prst="rect">
            <a:avLst/>
          </a:prstGeom>
          <a:noFill/>
          <a:ln>
            <a:noFill/>
          </a:ln>
        </p:spPr>
        <p:txBody>
          <a:bodyPr anchorCtr="0" anchor="t" bIns="228575" lIns="228575" spcFirstLastPara="1" rIns="228575" wrap="square" tIns="228575">
            <a:noAutofit/>
          </a:bodyPr>
          <a:lstStyle/>
          <a:p>
            <a:pPr indent="0" lvl="0" marL="0" rtl="0" algn="ctr">
              <a:spcBef>
                <a:spcPts val="0"/>
              </a:spcBef>
              <a:spcAft>
                <a:spcPts val="0"/>
              </a:spcAft>
              <a:buClr>
                <a:schemeClr val="dk1"/>
              </a:buClr>
              <a:buSzPts val="1100"/>
              <a:buNone/>
            </a:pPr>
            <a:r>
              <a:t/>
            </a:r>
            <a:endParaRPr b="1" sz="2200">
              <a:latin typeface="Arial"/>
              <a:ea typeface="Arial"/>
              <a:cs typeface="Arial"/>
              <a:sym typeface="Arial"/>
            </a:endParaRPr>
          </a:p>
          <a:p>
            <a:pPr indent="0" lvl="0" marL="0" rtl="0" algn="l">
              <a:spcBef>
                <a:spcPts val="0"/>
              </a:spcBef>
              <a:spcAft>
                <a:spcPts val="0"/>
              </a:spcAft>
              <a:buClr>
                <a:schemeClr val="dk1"/>
              </a:buClr>
              <a:buSzPts val="1100"/>
              <a:buNone/>
            </a:pPr>
            <a:r>
              <a:t/>
            </a:r>
            <a:endParaRPr b="1" sz="2200">
              <a:latin typeface="Arial"/>
              <a:ea typeface="Arial"/>
              <a:cs typeface="Arial"/>
              <a:sym typeface="Arial"/>
            </a:endParaRPr>
          </a:p>
          <a:p>
            <a:pPr indent="0" lvl="0" marL="0" rtl="0" algn="ctr">
              <a:spcBef>
                <a:spcPts val="0"/>
              </a:spcBef>
              <a:spcAft>
                <a:spcPts val="0"/>
              </a:spcAft>
              <a:buClr>
                <a:schemeClr val="dk1"/>
              </a:buClr>
              <a:buSzPts val="1100"/>
              <a:buNone/>
            </a:pPr>
            <a:r>
              <a:t/>
            </a:r>
            <a:endParaRPr b="1" sz="2200">
              <a:latin typeface="Arial"/>
              <a:ea typeface="Arial"/>
              <a:cs typeface="Arial"/>
              <a:sym typeface="Arial"/>
            </a:endParaRPr>
          </a:p>
          <a:p>
            <a:pPr indent="-387350" lvl="0" marL="914400" rtl="0" algn="l">
              <a:lnSpc>
                <a:spcPct val="100000"/>
              </a:lnSpc>
              <a:spcBef>
                <a:spcPts val="0"/>
              </a:spcBef>
              <a:spcAft>
                <a:spcPts val="0"/>
              </a:spcAft>
              <a:buSzPts val="2500"/>
              <a:buChar char="❖"/>
            </a:pPr>
            <a:r>
              <a:rPr lang="en-US">
                <a:latin typeface="Arial"/>
                <a:ea typeface="Arial"/>
                <a:cs typeface="Arial"/>
                <a:sym typeface="Arial"/>
              </a:rPr>
              <a:t> Focused on OLS(Ordinary Least Squares), if an individual is a woman and as the amount of meals eaten together weekly as a family increases, is associated with lower earnings.</a:t>
            </a:r>
            <a:endParaRPr>
              <a:latin typeface="Arial"/>
              <a:ea typeface="Arial"/>
              <a:cs typeface="Arial"/>
              <a:sym typeface="Arial"/>
            </a:endParaRPr>
          </a:p>
          <a:p>
            <a:pPr indent="0" lvl="0" marL="914400" rtl="0" algn="l">
              <a:lnSpc>
                <a:spcPct val="100000"/>
              </a:lnSpc>
              <a:spcBef>
                <a:spcPts val="0"/>
              </a:spcBef>
              <a:spcAft>
                <a:spcPts val="0"/>
              </a:spcAft>
              <a:buNone/>
            </a:pPr>
            <a:r>
              <a:t/>
            </a:r>
            <a:endParaRPr>
              <a:latin typeface="Arial"/>
              <a:ea typeface="Arial"/>
              <a:cs typeface="Arial"/>
              <a:sym typeface="Arial"/>
            </a:endParaRPr>
          </a:p>
          <a:p>
            <a:pPr indent="-387350" lvl="0" marL="914400" rtl="0" algn="l">
              <a:lnSpc>
                <a:spcPct val="100000"/>
              </a:lnSpc>
              <a:spcBef>
                <a:spcPts val="0"/>
              </a:spcBef>
              <a:spcAft>
                <a:spcPts val="0"/>
              </a:spcAft>
              <a:buSzPts val="2500"/>
              <a:buFont typeface="Arial"/>
              <a:buChar char="❖"/>
            </a:pPr>
            <a:r>
              <a:rPr lang="en-US">
                <a:latin typeface="Arial"/>
                <a:ea typeface="Arial"/>
                <a:cs typeface="Arial"/>
                <a:sym typeface="Arial"/>
              </a:rPr>
              <a:t>Also, If the individual is a female and as the amount of housework hours increases by one hour weekly(decreasing her work assigned to job), her expected percentage of total labor earnings is expected to decrease.</a:t>
            </a:r>
            <a:endParaRPr>
              <a:latin typeface="Arial"/>
              <a:ea typeface="Arial"/>
              <a:cs typeface="Arial"/>
              <a:sym typeface="Arial"/>
            </a:endParaRPr>
          </a:p>
          <a:p>
            <a:pPr indent="0" lvl="0" marL="914400" rtl="0" algn="l">
              <a:lnSpc>
                <a:spcPct val="100000"/>
              </a:lnSpc>
              <a:spcBef>
                <a:spcPts val="0"/>
              </a:spcBef>
              <a:spcAft>
                <a:spcPts val="0"/>
              </a:spcAft>
              <a:buNone/>
            </a:pPr>
            <a:r>
              <a:t/>
            </a:r>
            <a:endParaRPr>
              <a:latin typeface="Arial"/>
              <a:ea typeface="Arial"/>
              <a:cs typeface="Arial"/>
              <a:sym typeface="Arial"/>
            </a:endParaRPr>
          </a:p>
          <a:p>
            <a:pPr indent="-387350" lvl="0" marL="914400" rtl="0" algn="l">
              <a:lnSpc>
                <a:spcPct val="100000"/>
              </a:lnSpc>
              <a:spcBef>
                <a:spcPts val="0"/>
              </a:spcBef>
              <a:spcAft>
                <a:spcPts val="0"/>
              </a:spcAft>
              <a:buSzPts val="2500"/>
              <a:buChar char="❖"/>
            </a:pPr>
            <a:r>
              <a:rPr lang="en-US">
                <a:latin typeface="Arial"/>
                <a:ea typeface="Arial"/>
                <a:cs typeface="Arial"/>
                <a:sym typeface="Arial"/>
              </a:rPr>
              <a:t> This appears to be the first time this approach has been done to meals together, and the approach has yielded statistically significant results. </a:t>
            </a:r>
            <a:endParaRPr>
              <a:latin typeface="Arial"/>
              <a:ea typeface="Arial"/>
              <a:cs typeface="Arial"/>
              <a:sym typeface="Arial"/>
            </a:endParaRPr>
          </a:p>
          <a:p>
            <a:pPr indent="0" lvl="0" marL="914400" rtl="0" algn="l">
              <a:lnSpc>
                <a:spcPct val="100000"/>
              </a:lnSpc>
              <a:spcBef>
                <a:spcPts val="0"/>
              </a:spcBef>
              <a:spcAft>
                <a:spcPts val="0"/>
              </a:spcAft>
              <a:buNone/>
            </a:pPr>
            <a:r>
              <a:t/>
            </a:r>
            <a:endParaRPr>
              <a:latin typeface="Arial"/>
              <a:ea typeface="Arial"/>
              <a:cs typeface="Arial"/>
              <a:sym typeface="Arial"/>
            </a:endParaRPr>
          </a:p>
          <a:p>
            <a:pPr indent="-387350" lvl="0" marL="914400" rtl="0" algn="l">
              <a:lnSpc>
                <a:spcPct val="100000"/>
              </a:lnSpc>
              <a:spcBef>
                <a:spcPts val="0"/>
              </a:spcBef>
              <a:spcAft>
                <a:spcPts val="0"/>
              </a:spcAft>
              <a:buSzPts val="2500"/>
              <a:buChar char="❖"/>
            </a:pPr>
            <a:r>
              <a:rPr lang="en-US">
                <a:latin typeface="Arial"/>
                <a:ea typeface="Arial"/>
                <a:cs typeface="Arial"/>
                <a:sym typeface="Arial"/>
              </a:rPr>
              <a:t>The other variables used in the regression remain consistent with modern literature, so this shows that the slope dummy, MealW, is still statistically significant in the context of modern research. </a:t>
            </a:r>
            <a:endParaRPr>
              <a:latin typeface="Arial"/>
              <a:ea typeface="Arial"/>
              <a:cs typeface="Arial"/>
              <a:sym typeface="Arial"/>
            </a:endParaRPr>
          </a:p>
        </p:txBody>
      </p:sp>
      <p:sp>
        <p:nvSpPr>
          <p:cNvPr id="73" name="Google Shape;73;p3"/>
          <p:cNvSpPr txBox="1"/>
          <p:nvPr>
            <p:ph idx="18" type="body"/>
          </p:nvPr>
        </p:nvSpPr>
        <p:spPr>
          <a:xfrm>
            <a:off x="11224247" y="1785731"/>
            <a:ext cx="21421723" cy="12801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6600"/>
              <a:buFont typeface="Calibri"/>
              <a:buNone/>
            </a:pPr>
            <a:r>
              <a:rPr lang="en-US"/>
              <a:t>Ethan Norton, Valparaiso University</a:t>
            </a:r>
            <a:endParaRPr/>
          </a:p>
        </p:txBody>
      </p:sp>
      <p:sp>
        <p:nvSpPr>
          <p:cNvPr id="74" name="Google Shape;74;p3"/>
          <p:cNvSpPr txBox="1"/>
          <p:nvPr>
            <p:ph idx="19" type="body"/>
          </p:nvPr>
        </p:nvSpPr>
        <p:spPr>
          <a:xfrm>
            <a:off x="11224247" y="417443"/>
            <a:ext cx="21421723" cy="1280160"/>
          </a:xfrm>
          <a:prstGeom prst="rect">
            <a:avLst/>
          </a:prstGeom>
          <a:noFill/>
          <a:ln>
            <a:noFill/>
          </a:ln>
        </p:spPr>
        <p:txBody>
          <a:bodyPr anchorCtr="0" anchor="t" bIns="45700" lIns="91425" spcFirstLastPara="1" rIns="91425" wrap="square" tIns="45700">
            <a:noAutofit/>
          </a:bodyPr>
          <a:lstStyle/>
          <a:p>
            <a:pPr indent="457200" lvl="0" marL="0" rtl="0" algn="ctr">
              <a:lnSpc>
                <a:spcPct val="200000"/>
              </a:lnSpc>
              <a:spcBef>
                <a:spcPts val="0"/>
              </a:spcBef>
              <a:spcAft>
                <a:spcPts val="0"/>
              </a:spcAft>
              <a:buClr>
                <a:schemeClr val="dk1"/>
              </a:buClr>
              <a:buSzPts val="1100"/>
              <a:buFont typeface="Arial"/>
              <a:buNone/>
            </a:pPr>
            <a:r>
              <a:rPr b="1" lang="en-US" sz="3600">
                <a:solidFill>
                  <a:srgbClr val="FF9900"/>
                </a:solidFill>
              </a:rPr>
              <a:t>Unpaid Labor: How the habit of Home Cooked Meals could lower Women’s Earnings.</a:t>
            </a:r>
            <a:endParaRPr b="1" sz="3600">
              <a:solidFill>
                <a:srgbClr val="FF9900"/>
              </a:solidFill>
            </a:endParaRPr>
          </a:p>
          <a:p>
            <a:pPr indent="0" lvl="0" marL="0" rtl="0" algn="l">
              <a:lnSpc>
                <a:spcPct val="90000"/>
              </a:lnSpc>
              <a:spcBef>
                <a:spcPts val="0"/>
              </a:spcBef>
              <a:spcAft>
                <a:spcPts val="0"/>
              </a:spcAft>
              <a:buClr>
                <a:schemeClr val="lt1"/>
              </a:buClr>
              <a:buSzPts val="8140"/>
              <a:buFont typeface="Calibri"/>
              <a:buNone/>
            </a:pPr>
            <a:r>
              <a:t/>
            </a:r>
            <a:endParaRPr sz="8140"/>
          </a:p>
        </p:txBody>
      </p:sp>
      <p:sp>
        <p:nvSpPr>
          <p:cNvPr id="75" name="Google Shape;75;p3"/>
          <p:cNvSpPr txBox="1"/>
          <p:nvPr>
            <p:ph idx="2" type="body"/>
          </p:nvPr>
        </p:nvSpPr>
        <p:spPr>
          <a:xfrm>
            <a:off x="287901" y="6021377"/>
            <a:ext cx="10196400" cy="7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4A3521"/>
              </a:buClr>
              <a:buSzPts val="3700"/>
              <a:buNone/>
            </a:pPr>
            <a:r>
              <a:rPr lang="en-US"/>
              <a:t>Justification and Literature Review</a:t>
            </a:r>
            <a:endParaRPr/>
          </a:p>
        </p:txBody>
      </p:sp>
      <p:sp>
        <p:nvSpPr>
          <p:cNvPr id="76" name="Google Shape;76;p3"/>
          <p:cNvSpPr txBox="1"/>
          <p:nvPr/>
        </p:nvSpPr>
        <p:spPr>
          <a:xfrm>
            <a:off x="1925750" y="7402125"/>
            <a:ext cx="6920700" cy="235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700" u="sng">
                <a:latin typeface="Calibri"/>
                <a:ea typeface="Calibri"/>
                <a:cs typeface="Calibri"/>
                <a:sym typeface="Calibri"/>
              </a:rPr>
              <a:t>Abstract</a:t>
            </a:r>
            <a:r>
              <a:rPr b="1" lang="en-US" sz="2500" u="sng">
                <a:latin typeface="Calibri"/>
                <a:ea typeface="Calibri"/>
                <a:cs typeface="Calibri"/>
                <a:sym typeface="Calibri"/>
              </a:rPr>
              <a:t>-</a:t>
            </a:r>
            <a:r>
              <a:rPr lang="en-US" sz="2500"/>
              <a:t>Using data on households/individuals in America from the 2011 Panel Study of Income Dynamics(PSID), this article focuses on the motherhood penalty and specifically how unpaid work labor for females influences their pay. While previous studies have looked at this variable as well as using Ordinary Least Squares(OLS), there are no major articles that articulate it using slope dummy format. This article articulates the impact unpaid labor hours has on the earnings of a female. The results found demonstrate that the combination of high unpaid labor hours for females as well as the amount of meals eaten together as a family weekly. Also, the study will show that women are more heavily affected by meals prepared  than men, through the use of a slope dummy. This study will study the relationship between frequency of unpaid housework hours and women and men’s wages separately. </a:t>
            </a:r>
            <a:endParaRPr sz="2500"/>
          </a:p>
          <a:p>
            <a:pPr indent="0" lvl="0" marL="0" rtl="0" algn="l">
              <a:spcBef>
                <a:spcPts val="0"/>
              </a:spcBef>
              <a:spcAft>
                <a:spcPts val="0"/>
              </a:spcAft>
              <a:buNone/>
            </a:pPr>
            <a:r>
              <a:t/>
            </a:r>
            <a:endParaRPr sz="2500"/>
          </a:p>
          <a:p>
            <a:pPr indent="457200" lvl="0" marL="0" rtl="0" algn="l">
              <a:lnSpc>
                <a:spcPct val="200000"/>
              </a:lnSpc>
              <a:spcBef>
                <a:spcPts val="0"/>
              </a:spcBef>
              <a:spcAft>
                <a:spcPts val="0"/>
              </a:spcAft>
              <a:buNone/>
            </a:pPr>
            <a:r>
              <a:rPr b="1" lang="en-US" sz="2500"/>
              <a:t>Keywords: </a:t>
            </a:r>
            <a:r>
              <a:rPr lang="en-US" sz="2500"/>
              <a:t>unpaid-labor, wages, gender.</a:t>
            </a:r>
            <a:endParaRPr/>
          </a:p>
          <a:p>
            <a:pPr indent="0" lvl="0" marL="0" rtl="0" algn="l">
              <a:spcBef>
                <a:spcPts val="0"/>
              </a:spcBef>
              <a:spcAft>
                <a:spcPts val="0"/>
              </a:spcAft>
              <a:buNone/>
            </a:pPr>
            <a:r>
              <a:rPr b="1" lang="en-US" sz="2500" u="sng"/>
              <a:t>Research Question-</a:t>
            </a:r>
            <a:r>
              <a:rPr lang="en-US" sz="2500" u="sng"/>
              <a:t> </a:t>
            </a:r>
            <a:r>
              <a:rPr lang="en-US" sz="2500"/>
              <a:t>Is there a relationship between the frequency of meals eaten together as a family and a difference in women’s and men’s wages separately?</a:t>
            </a:r>
            <a:endParaRPr b="1" sz="24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3700" u="sng">
                <a:latin typeface="Calibri"/>
                <a:ea typeface="Calibri"/>
                <a:cs typeface="Calibri"/>
                <a:sym typeface="Calibri"/>
              </a:rPr>
              <a:t>Motivation behind Research Question</a:t>
            </a:r>
            <a:endParaRPr b="1" sz="3700" u="sng">
              <a:latin typeface="Calibri"/>
              <a:ea typeface="Calibri"/>
              <a:cs typeface="Calibri"/>
              <a:sym typeface="Calibri"/>
            </a:endParaRPr>
          </a:p>
          <a:p>
            <a:pPr indent="0" lvl="0" marL="0" rtl="0" algn="l">
              <a:spcBef>
                <a:spcPts val="0"/>
              </a:spcBef>
              <a:spcAft>
                <a:spcPts val="0"/>
              </a:spcAft>
              <a:buNone/>
            </a:pPr>
            <a:r>
              <a:t/>
            </a:r>
            <a:endParaRPr b="1" sz="2500" u="sng"/>
          </a:p>
          <a:p>
            <a:pPr indent="-387350" lvl="0" marL="457200" rtl="0" algn="l">
              <a:spcBef>
                <a:spcPts val="0"/>
              </a:spcBef>
              <a:spcAft>
                <a:spcPts val="0"/>
              </a:spcAft>
              <a:buSzPts val="2500"/>
              <a:buChar char="❖"/>
            </a:pPr>
            <a:r>
              <a:rPr lang="en-US" sz="2500">
                <a:solidFill>
                  <a:schemeClr val="dk1"/>
                </a:solidFill>
              </a:rPr>
              <a:t> This targets a specific variable of unpaid labor hours- the amount of times the family has a meal together during a given week. The range from this is zero times to seven times(every day).</a:t>
            </a:r>
            <a:r>
              <a:rPr lang="en-US" sz="2500">
                <a:solidFill>
                  <a:schemeClr val="dk1"/>
                </a:solidFill>
                <a:highlight>
                  <a:srgbClr val="FFFFFF"/>
                </a:highlight>
              </a:rPr>
              <a:t> </a:t>
            </a:r>
            <a:endParaRPr sz="2500">
              <a:solidFill>
                <a:schemeClr val="dk1"/>
              </a:solidFill>
              <a:highlight>
                <a:srgbClr val="FFFFFF"/>
              </a:highlight>
            </a:endParaRPr>
          </a:p>
          <a:p>
            <a:pPr indent="0" lvl="0" marL="457200" rtl="0" algn="l">
              <a:spcBef>
                <a:spcPts val="0"/>
              </a:spcBef>
              <a:spcAft>
                <a:spcPts val="0"/>
              </a:spcAft>
              <a:buNone/>
            </a:pPr>
            <a:r>
              <a:t/>
            </a:r>
            <a:endParaRPr sz="2500">
              <a:solidFill>
                <a:schemeClr val="dk1"/>
              </a:solidFill>
              <a:highlight>
                <a:srgbClr val="FFFFFF"/>
              </a:highlight>
            </a:endParaRPr>
          </a:p>
          <a:p>
            <a:pPr indent="-387350" lvl="0" marL="457200" rtl="0" algn="l">
              <a:spcBef>
                <a:spcPts val="0"/>
              </a:spcBef>
              <a:spcAft>
                <a:spcPts val="0"/>
              </a:spcAft>
              <a:buClr>
                <a:schemeClr val="dk1"/>
              </a:buClr>
              <a:buSzPts val="2500"/>
              <a:buChar char="❖"/>
            </a:pPr>
            <a:r>
              <a:rPr lang="en-US" sz="2500">
                <a:solidFill>
                  <a:schemeClr val="dk1"/>
                </a:solidFill>
              </a:rPr>
              <a:t>No other major article has focused on this variable in depth.</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rPr b="1" lang="en-US" sz="3700" u="sng">
                <a:latin typeface="Calibri"/>
                <a:ea typeface="Calibri"/>
                <a:cs typeface="Calibri"/>
                <a:sym typeface="Calibri"/>
              </a:rPr>
              <a:t>Related Studies</a:t>
            </a:r>
            <a:endParaRPr b="1" sz="3700" u="sng">
              <a:latin typeface="Calibri"/>
              <a:ea typeface="Calibri"/>
              <a:cs typeface="Calibri"/>
              <a:sym typeface="Calibri"/>
            </a:endParaRPr>
          </a:p>
          <a:p>
            <a:pPr indent="0" lvl="0" marL="0" rtl="0" algn="l">
              <a:spcBef>
                <a:spcPts val="0"/>
              </a:spcBef>
              <a:spcAft>
                <a:spcPts val="0"/>
              </a:spcAft>
              <a:buNone/>
            </a:pPr>
            <a:r>
              <a:t/>
            </a:r>
            <a:endParaRPr b="1" sz="2500" u="sng"/>
          </a:p>
          <a:p>
            <a:pPr indent="-387350" lvl="0" marL="457200" rtl="0" algn="l">
              <a:lnSpc>
                <a:spcPct val="100000"/>
              </a:lnSpc>
              <a:spcBef>
                <a:spcPts val="0"/>
              </a:spcBef>
              <a:spcAft>
                <a:spcPts val="0"/>
              </a:spcAft>
              <a:buClr>
                <a:schemeClr val="dk1"/>
              </a:buClr>
              <a:buSzPts val="2500"/>
              <a:buChar char="❖"/>
            </a:pPr>
            <a:r>
              <a:rPr lang="en-US" sz="2500">
                <a:solidFill>
                  <a:schemeClr val="dk1"/>
                </a:solidFill>
              </a:rPr>
              <a:t>There is a plethora of evidence that suggests an increase in unpaid labor leads to decrease earnings for women (Schneider 2011; Craig and Sawrikar 2009; Becker 2010; Raley, Bianchi, Wang 2010; Staff and Jeylan 2011).</a:t>
            </a:r>
            <a:endParaRPr sz="2500">
              <a:solidFill>
                <a:schemeClr val="dk1"/>
              </a:solidFill>
            </a:endParaRPr>
          </a:p>
          <a:p>
            <a:pPr indent="-387350" lvl="0" marL="457200" rtl="0" algn="l">
              <a:lnSpc>
                <a:spcPct val="100000"/>
              </a:lnSpc>
              <a:spcBef>
                <a:spcPts val="0"/>
              </a:spcBef>
              <a:spcAft>
                <a:spcPts val="0"/>
              </a:spcAft>
              <a:buClr>
                <a:schemeClr val="dk1"/>
              </a:buClr>
              <a:buSzPts val="2500"/>
              <a:buChar char="❖"/>
            </a:pPr>
            <a:r>
              <a:rPr lang="en-US" sz="2500">
                <a:solidFill>
                  <a:schemeClr val="dk1"/>
                </a:solidFill>
              </a:rPr>
              <a:t>One study found that even when men and women make the same amount of money(or the women make more), the women still performs more house duties(Killewald 2011).</a:t>
            </a:r>
            <a:endParaRPr sz="2500">
              <a:solidFill>
                <a:schemeClr val="dk1"/>
              </a:solidFill>
            </a:endParaRPr>
          </a:p>
          <a:p>
            <a:pPr indent="-387350" lvl="0" marL="457200" rtl="0" algn="l">
              <a:lnSpc>
                <a:spcPct val="100000"/>
              </a:lnSpc>
              <a:spcBef>
                <a:spcPts val="0"/>
              </a:spcBef>
              <a:spcAft>
                <a:spcPts val="0"/>
              </a:spcAft>
              <a:buClr>
                <a:schemeClr val="dk1"/>
              </a:buClr>
              <a:buSzPts val="2500"/>
              <a:buChar char="❖"/>
            </a:pPr>
            <a:r>
              <a:rPr lang="en-US" sz="2500">
                <a:solidFill>
                  <a:schemeClr val="dk1"/>
                </a:solidFill>
              </a:rPr>
              <a:t>Mothers may suffer a growing disadvantage over time  if their lack of early investment in human capital and discontinuity in work experience keeps them out of high paying occupations and deny them opportunities for significant wage growth and occupational mobility later in life(Kahn 2014).</a:t>
            </a:r>
            <a:endParaRPr sz="2500">
              <a:solidFill>
                <a:schemeClr val="dk1"/>
              </a:solidFill>
            </a:endParaRPr>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a:p>
            <a:pPr indent="0" lvl="0" marL="0" rtl="0" algn="l">
              <a:spcBef>
                <a:spcPts val="0"/>
              </a:spcBef>
              <a:spcAft>
                <a:spcPts val="0"/>
              </a:spcAft>
              <a:buNone/>
            </a:pPr>
            <a:r>
              <a:t/>
            </a:r>
            <a:endParaRPr b="1" sz="3000" u="sng"/>
          </a:p>
        </p:txBody>
      </p:sp>
      <p:sp>
        <p:nvSpPr>
          <p:cNvPr id="77" name="Google Shape;77;p3"/>
          <p:cNvSpPr txBox="1"/>
          <p:nvPr/>
        </p:nvSpPr>
        <p:spPr>
          <a:xfrm>
            <a:off x="33852888" y="21417550"/>
            <a:ext cx="9568500" cy="88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700" u="sng">
              <a:latin typeface="Calibri"/>
              <a:ea typeface="Calibri"/>
              <a:cs typeface="Calibri"/>
              <a:sym typeface="Calibri"/>
            </a:endParaRPr>
          </a:p>
          <a:p>
            <a:pPr indent="0" lvl="0" marL="0" rtl="0" algn="ctr">
              <a:spcBef>
                <a:spcPts val="0"/>
              </a:spcBef>
              <a:spcAft>
                <a:spcPts val="0"/>
              </a:spcAft>
              <a:buNone/>
            </a:pPr>
            <a:r>
              <a:rPr b="1" lang="en-US" sz="3700" u="sng">
                <a:latin typeface="Calibri"/>
                <a:ea typeface="Calibri"/>
                <a:cs typeface="Calibri"/>
                <a:sym typeface="Calibri"/>
              </a:rPr>
              <a:t>Policies and Future Research</a:t>
            </a:r>
            <a:endParaRPr b="1" sz="3700" u="sng">
              <a:latin typeface="Calibri"/>
              <a:ea typeface="Calibri"/>
              <a:cs typeface="Calibri"/>
              <a:sym typeface="Calibri"/>
            </a:endParaRPr>
          </a:p>
          <a:p>
            <a:pPr indent="0" lvl="0" marL="0" rtl="0" algn="l">
              <a:spcBef>
                <a:spcPts val="0"/>
              </a:spcBef>
              <a:spcAft>
                <a:spcPts val="0"/>
              </a:spcAft>
              <a:buNone/>
            </a:pPr>
            <a:r>
              <a:t/>
            </a:r>
            <a:endParaRPr b="1" sz="3700" u="sng">
              <a:latin typeface="Calibri"/>
              <a:ea typeface="Calibri"/>
              <a:cs typeface="Calibri"/>
              <a:sym typeface="Calibri"/>
            </a:endParaRPr>
          </a:p>
          <a:p>
            <a:pPr indent="-406400" lvl="0" marL="457200" rtl="0" algn="l">
              <a:spcBef>
                <a:spcPts val="0"/>
              </a:spcBef>
              <a:spcAft>
                <a:spcPts val="0"/>
              </a:spcAft>
              <a:buSzPts val="2800"/>
              <a:buFont typeface="Calibri"/>
              <a:buChar char="❖"/>
            </a:pPr>
            <a:r>
              <a:rPr b="1" lang="en-US" sz="2800">
                <a:latin typeface="Calibri"/>
                <a:ea typeface="Calibri"/>
                <a:cs typeface="Calibri"/>
                <a:sym typeface="Calibri"/>
              </a:rPr>
              <a:t>Universal Child Care</a:t>
            </a:r>
            <a:endParaRPr b="1"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b="1" lang="en-US" sz="2800">
                <a:latin typeface="Calibri"/>
                <a:ea typeface="Calibri"/>
                <a:cs typeface="Calibri"/>
                <a:sym typeface="Calibri"/>
              </a:rPr>
              <a:t>Paid maternity Leave</a:t>
            </a:r>
            <a:endParaRPr b="1"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b="1" lang="en-US" sz="2800">
                <a:latin typeface="Calibri"/>
                <a:ea typeface="Calibri"/>
                <a:cs typeface="Calibri"/>
                <a:sym typeface="Calibri"/>
              </a:rPr>
              <a:t>Universal Base Income for Mothers</a:t>
            </a:r>
            <a:endParaRPr b="1" sz="2800">
              <a:latin typeface="Calibri"/>
              <a:ea typeface="Calibri"/>
              <a:cs typeface="Calibri"/>
              <a:sym typeface="Calibri"/>
            </a:endParaRPr>
          </a:p>
          <a:p>
            <a:pPr indent="-387350" lvl="0" marL="457200" rtl="0" algn="l">
              <a:spcBef>
                <a:spcPts val="0"/>
              </a:spcBef>
              <a:spcAft>
                <a:spcPts val="0"/>
              </a:spcAft>
              <a:buSzPts val="2500"/>
              <a:buFont typeface="Calibri"/>
              <a:buChar char="❖"/>
            </a:pPr>
            <a:r>
              <a:rPr lang="en-US" sz="2500">
                <a:latin typeface="Calibri"/>
                <a:ea typeface="Calibri"/>
                <a:cs typeface="Calibri"/>
                <a:sym typeface="Calibri"/>
              </a:rPr>
              <a:t>Further study should be conducted to account for total hours worked toward labor job. Changing the dependant variable to wage_i was not sufficient.</a:t>
            </a:r>
            <a:endParaRPr sz="2500">
              <a:latin typeface="Calibri"/>
              <a:ea typeface="Calibri"/>
              <a:cs typeface="Calibri"/>
              <a:sym typeface="Calibri"/>
            </a:endParaRPr>
          </a:p>
          <a:p>
            <a:pPr indent="0" lvl="0" marL="0" rtl="0" algn="l">
              <a:spcBef>
                <a:spcPts val="0"/>
              </a:spcBef>
              <a:spcAft>
                <a:spcPts val="0"/>
              </a:spcAft>
              <a:buNone/>
            </a:pPr>
            <a:r>
              <a:t/>
            </a:r>
            <a:endParaRPr sz="3000"/>
          </a:p>
        </p:txBody>
      </p:sp>
      <p:sp>
        <p:nvSpPr>
          <p:cNvPr id="78" name="Google Shape;78;p3"/>
          <p:cNvSpPr txBox="1"/>
          <p:nvPr/>
        </p:nvSpPr>
        <p:spPr>
          <a:xfrm>
            <a:off x="12122725" y="9899400"/>
            <a:ext cx="10196400" cy="230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ctr">
              <a:spcBef>
                <a:spcPts val="0"/>
              </a:spcBef>
              <a:spcAft>
                <a:spcPts val="0"/>
              </a:spcAft>
              <a:buNone/>
            </a:pPr>
            <a:r>
              <a:t/>
            </a:r>
            <a:endParaRPr b="1" sz="2400"/>
          </a:p>
          <a:p>
            <a:pPr indent="0" lvl="0" marL="0" rtl="0" algn="ctr">
              <a:spcBef>
                <a:spcPts val="0"/>
              </a:spcBef>
              <a:spcAft>
                <a:spcPts val="0"/>
              </a:spcAft>
              <a:buNone/>
            </a:pPr>
            <a:r>
              <a:t/>
            </a:r>
            <a:endParaRPr b="1" sz="2400"/>
          </a:p>
          <a:p>
            <a:pPr indent="0" lvl="0" marL="0" rtl="0" algn="ctr">
              <a:spcBef>
                <a:spcPts val="0"/>
              </a:spcBef>
              <a:spcAft>
                <a:spcPts val="0"/>
              </a:spcAft>
              <a:buNone/>
            </a:pPr>
            <a:r>
              <a:rPr b="1" lang="en-US" sz="3000" u="sng">
                <a:latin typeface="Calibri"/>
                <a:ea typeface="Calibri"/>
                <a:cs typeface="Calibri"/>
                <a:sym typeface="Calibri"/>
              </a:rPr>
              <a:t>Heteroscedasticity</a:t>
            </a:r>
            <a:endParaRPr b="1" sz="3000" u="sng">
              <a:latin typeface="Calibri"/>
              <a:ea typeface="Calibri"/>
              <a:cs typeface="Calibri"/>
              <a:sym typeface="Calibri"/>
            </a:endParaRPr>
          </a:p>
          <a:p>
            <a:pPr indent="0" lvl="0" marL="0" rtl="0" algn="ctr">
              <a:spcBef>
                <a:spcPts val="0"/>
              </a:spcBef>
              <a:spcAft>
                <a:spcPts val="0"/>
              </a:spcAft>
              <a:buNone/>
            </a:pPr>
            <a:r>
              <a:rPr b="1" lang="en-US" sz="2000"/>
              <a:t> </a:t>
            </a:r>
            <a:endParaRPr b="1" sz="2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lnSpc>
                <a:spcPct val="100000"/>
              </a:lnSpc>
              <a:spcBef>
                <a:spcPts val="0"/>
              </a:spcBef>
              <a:spcAft>
                <a:spcPts val="0"/>
              </a:spcAft>
              <a:buNone/>
            </a:pPr>
            <a:r>
              <a:rPr lang="en-US" sz="2500">
                <a:solidFill>
                  <a:schemeClr val="dk1"/>
                </a:solidFill>
              </a:rPr>
              <a:t>The value is below that .05 threshold which indicates there is heteroscedasticity in the model. P-values in the final regression have been altered to </a:t>
            </a:r>
            <a:r>
              <a:rPr lang="en-US" sz="2500">
                <a:solidFill>
                  <a:schemeClr val="dk1"/>
                </a:solidFill>
              </a:rPr>
              <a:t>reflect</a:t>
            </a:r>
            <a:r>
              <a:rPr lang="en-US" sz="2500">
                <a:solidFill>
                  <a:schemeClr val="dk1"/>
                </a:solidFill>
              </a:rPr>
              <a:t> this.</a:t>
            </a:r>
            <a:endParaRPr sz="2400"/>
          </a:p>
          <a:p>
            <a:pPr indent="0" lvl="0" marL="0" rtl="0" algn="ctr">
              <a:spcBef>
                <a:spcPts val="0"/>
              </a:spcBef>
              <a:spcAft>
                <a:spcPts val="0"/>
              </a:spcAft>
              <a:buNone/>
            </a:pPr>
            <a:r>
              <a:rPr b="1" lang="en-US" sz="2000" u="sng">
                <a:solidFill>
                  <a:schemeClr val="dk1"/>
                </a:solidFill>
              </a:rPr>
              <a:t>Descriptive Statistics</a:t>
            </a:r>
            <a:r>
              <a:rPr lang="en-US" sz="2000">
                <a:solidFill>
                  <a:schemeClr val="dk1"/>
                </a:solidFill>
              </a:rPr>
              <a:t> </a:t>
            </a:r>
            <a:endParaRPr sz="2000">
              <a:solidFill>
                <a:schemeClr val="dk1"/>
              </a:solidFill>
            </a:endParaRPr>
          </a:p>
          <a:p>
            <a:pPr indent="0" lvl="0" marL="0" rtl="0" algn="ctr">
              <a:spcBef>
                <a:spcPts val="0"/>
              </a:spcBef>
              <a:spcAft>
                <a:spcPts val="0"/>
              </a:spcAft>
              <a:buNone/>
            </a:pPr>
            <a:r>
              <a:rPr lang="en-US" sz="2000">
                <a:solidFill>
                  <a:schemeClr val="dk1"/>
                </a:solidFill>
              </a:rPr>
              <a:t> </a:t>
            </a:r>
            <a:endParaRPr sz="2000">
              <a:solidFill>
                <a:schemeClr val="dk1"/>
              </a:solidFill>
            </a:endParaRPr>
          </a:p>
          <a:p>
            <a:pPr indent="0" lvl="0" marL="0" rtl="0" algn="ctr">
              <a:spcBef>
                <a:spcPts val="0"/>
              </a:spcBef>
              <a:spcAft>
                <a:spcPts val="0"/>
              </a:spcAft>
              <a:buNone/>
            </a:pPr>
            <a:r>
              <a:t/>
            </a:r>
            <a:endParaRPr sz="2000">
              <a:solidFill>
                <a:schemeClr val="dk1"/>
              </a:solidFill>
            </a:endParaRPr>
          </a:p>
          <a:p>
            <a:pPr indent="0" lvl="0" marL="0" rtl="0" algn="ctr">
              <a:spcBef>
                <a:spcPts val="0"/>
              </a:spcBef>
              <a:spcAft>
                <a:spcPts val="0"/>
              </a:spcAft>
              <a:buNone/>
            </a:pPr>
            <a:r>
              <a:t/>
            </a:r>
            <a:endParaRPr sz="3000">
              <a:solidFill>
                <a:schemeClr val="dk1"/>
              </a:solidFill>
            </a:endParaRPr>
          </a:p>
          <a:p>
            <a:pPr indent="0" lvl="0" marL="0" rtl="0" algn="ctr">
              <a:spcBef>
                <a:spcPts val="0"/>
              </a:spcBef>
              <a:spcAft>
                <a:spcPts val="0"/>
              </a:spcAft>
              <a:buClr>
                <a:schemeClr val="dk1"/>
              </a:buClr>
              <a:buSzPts val="2500"/>
              <a:buFont typeface="Arial"/>
              <a:buNone/>
            </a:pPr>
            <a:r>
              <a:t/>
            </a:r>
            <a:endParaRPr sz="3000">
              <a:solidFill>
                <a:schemeClr val="dk1"/>
              </a:solidFill>
            </a:endParaRPr>
          </a:p>
          <a:p>
            <a:pPr indent="0" lvl="0" marL="0" rtl="0" algn="ctr">
              <a:spcBef>
                <a:spcPts val="0"/>
              </a:spcBef>
              <a:spcAft>
                <a:spcPts val="0"/>
              </a:spcAft>
              <a:buNone/>
            </a:pPr>
            <a:r>
              <a:rPr lang="en-US" sz="2400"/>
              <a:t>  </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000" u="sng"/>
          </a:p>
          <a:p>
            <a:pPr indent="0" lvl="0" marL="0" rtl="0" algn="l">
              <a:spcBef>
                <a:spcPts val="0"/>
              </a:spcBef>
              <a:spcAft>
                <a:spcPts val="0"/>
              </a:spcAft>
              <a:buNone/>
            </a:pPr>
            <a:r>
              <a:t/>
            </a:r>
            <a:endParaRPr b="1" sz="2000" u="sng"/>
          </a:p>
          <a:p>
            <a:pPr indent="0" lvl="0" marL="0" rtl="0" algn="l">
              <a:lnSpc>
                <a:spcPct val="100000"/>
              </a:lnSpc>
              <a:spcBef>
                <a:spcPts val="0"/>
              </a:spcBef>
              <a:spcAft>
                <a:spcPts val="0"/>
              </a:spcAft>
              <a:buNone/>
            </a:pPr>
            <a:r>
              <a:rPr lang="en-US" sz="2500">
                <a:solidFill>
                  <a:schemeClr val="dk1"/>
                </a:solidFill>
              </a:rPr>
              <a:t>The results above seem reasonable, however 112 hours of unpaid labor weekly seems excessive. It is also surprising that the highest man has a higher amount of housework hours than the highest woman.  The number of children at 11 also seems pretty high.</a:t>
            </a:r>
            <a:endParaRPr b="1" sz="2500"/>
          </a:p>
          <a:p>
            <a:pPr indent="0" lvl="0" marL="0" rtl="0" algn="ctr">
              <a:spcBef>
                <a:spcPts val="0"/>
              </a:spcBef>
              <a:spcAft>
                <a:spcPts val="0"/>
              </a:spcAft>
              <a:buNone/>
            </a:pPr>
            <a:r>
              <a:rPr b="1" lang="en-US" sz="3700" u="sng">
                <a:latin typeface="Calibri"/>
                <a:ea typeface="Calibri"/>
                <a:cs typeface="Calibri"/>
                <a:sym typeface="Calibri"/>
              </a:rPr>
              <a:t>Final Regression </a:t>
            </a:r>
            <a:endParaRPr b="1" sz="3700" u="sng">
              <a:latin typeface="Calibri"/>
              <a:ea typeface="Calibri"/>
              <a:cs typeface="Calibri"/>
              <a:sym typeface="Calibri"/>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lnSpc>
                <a:spcPct val="138000"/>
              </a:lnSpc>
              <a:spcBef>
                <a:spcPts val="0"/>
              </a:spcBef>
              <a:spcAft>
                <a:spcPts val="0"/>
              </a:spcAft>
              <a:buClr>
                <a:schemeClr val="dk1"/>
              </a:buClr>
              <a:buSzPts val="1100"/>
              <a:buFont typeface="Arial"/>
              <a:buNone/>
            </a:pPr>
            <a:r>
              <a:t/>
            </a:r>
            <a:endParaRPr b="1" sz="2200"/>
          </a:p>
        </p:txBody>
      </p:sp>
      <p:pic>
        <p:nvPicPr>
          <p:cNvPr id="79" name="Google Shape;79;p3"/>
          <p:cNvPicPr preferRelativeResize="0"/>
          <p:nvPr/>
        </p:nvPicPr>
        <p:blipFill>
          <a:blip r:embed="rId3">
            <a:alphaModFix/>
          </a:blip>
          <a:stretch>
            <a:fillRect/>
          </a:stretch>
        </p:blipFill>
        <p:spPr>
          <a:xfrm>
            <a:off x="14076975" y="11710776"/>
            <a:ext cx="6920675" cy="1638352"/>
          </a:xfrm>
          <a:prstGeom prst="rect">
            <a:avLst/>
          </a:prstGeom>
          <a:noFill/>
          <a:ln>
            <a:noFill/>
          </a:ln>
        </p:spPr>
      </p:pic>
      <p:pic>
        <p:nvPicPr>
          <p:cNvPr id="80" name="Google Shape;80;p3"/>
          <p:cNvPicPr preferRelativeResize="0"/>
          <p:nvPr/>
        </p:nvPicPr>
        <p:blipFill>
          <a:blip r:embed="rId4">
            <a:alphaModFix/>
          </a:blip>
          <a:stretch>
            <a:fillRect/>
          </a:stretch>
        </p:blipFill>
        <p:spPr>
          <a:xfrm>
            <a:off x="14173519" y="15249375"/>
            <a:ext cx="6824081" cy="4086175"/>
          </a:xfrm>
          <a:prstGeom prst="rect">
            <a:avLst/>
          </a:prstGeom>
          <a:noFill/>
          <a:ln>
            <a:noFill/>
          </a:ln>
        </p:spPr>
      </p:pic>
      <p:pic>
        <p:nvPicPr>
          <p:cNvPr id="81" name="Google Shape;81;p3"/>
          <p:cNvPicPr preferRelativeResize="0"/>
          <p:nvPr/>
        </p:nvPicPr>
        <p:blipFill>
          <a:blip r:embed="rId5">
            <a:alphaModFix/>
          </a:blip>
          <a:stretch>
            <a:fillRect/>
          </a:stretch>
        </p:blipFill>
        <p:spPr>
          <a:xfrm>
            <a:off x="12761404" y="21566954"/>
            <a:ext cx="9162136" cy="9914001"/>
          </a:xfrm>
          <a:prstGeom prst="rect">
            <a:avLst/>
          </a:prstGeom>
          <a:noFill/>
          <a:ln>
            <a:noFill/>
          </a:ln>
        </p:spPr>
      </p:pic>
      <p:pic>
        <p:nvPicPr>
          <p:cNvPr id="82" name="Google Shape;82;p3"/>
          <p:cNvPicPr preferRelativeResize="0"/>
          <p:nvPr/>
        </p:nvPicPr>
        <p:blipFill>
          <a:blip r:embed="rId6">
            <a:alphaModFix/>
          </a:blip>
          <a:stretch>
            <a:fillRect/>
          </a:stretch>
        </p:blipFill>
        <p:spPr>
          <a:xfrm>
            <a:off x="22920613" y="7132550"/>
            <a:ext cx="8801613" cy="7399404"/>
          </a:xfrm>
          <a:prstGeom prst="rect">
            <a:avLst/>
          </a:prstGeom>
          <a:noFill/>
          <a:ln>
            <a:noFill/>
          </a:ln>
        </p:spPr>
      </p:pic>
      <p:pic>
        <p:nvPicPr>
          <p:cNvPr id="83" name="Google Shape;83;p3"/>
          <p:cNvPicPr preferRelativeResize="0"/>
          <p:nvPr/>
        </p:nvPicPr>
        <p:blipFill>
          <a:blip r:embed="rId7">
            <a:alphaModFix/>
          </a:blip>
          <a:stretch>
            <a:fillRect/>
          </a:stretch>
        </p:blipFill>
        <p:spPr>
          <a:xfrm>
            <a:off x="34667044" y="9288375"/>
            <a:ext cx="7940206" cy="5273300"/>
          </a:xfrm>
          <a:prstGeom prst="rect">
            <a:avLst/>
          </a:prstGeom>
          <a:noFill/>
          <a:ln>
            <a:noFill/>
          </a:ln>
        </p:spPr>
      </p:pic>
      <p:pic>
        <p:nvPicPr>
          <p:cNvPr id="84" name="Google Shape;84;p3"/>
          <p:cNvPicPr preferRelativeResize="0"/>
          <p:nvPr/>
        </p:nvPicPr>
        <p:blipFill>
          <a:blip r:embed="rId8">
            <a:alphaModFix/>
          </a:blip>
          <a:stretch>
            <a:fillRect/>
          </a:stretch>
        </p:blipFill>
        <p:spPr>
          <a:xfrm>
            <a:off x="12941675" y="6775275"/>
            <a:ext cx="8801600" cy="4086175"/>
          </a:xfrm>
          <a:prstGeom prst="rect">
            <a:avLst/>
          </a:prstGeom>
          <a:noFill/>
          <a:ln>
            <a:noFill/>
          </a:ln>
        </p:spPr>
      </p:pic>
      <p:pic>
        <p:nvPicPr>
          <p:cNvPr id="85" name="Google Shape;85;p3"/>
          <p:cNvPicPr preferRelativeResize="0"/>
          <p:nvPr/>
        </p:nvPicPr>
        <p:blipFill>
          <a:blip r:embed="rId9">
            <a:alphaModFix/>
          </a:blip>
          <a:stretch>
            <a:fillRect/>
          </a:stretch>
        </p:blipFill>
        <p:spPr>
          <a:xfrm>
            <a:off x="34357888" y="25979045"/>
            <a:ext cx="8558525" cy="55019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sterPresentations.com-36x48_Trifold_Template-V3">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