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42"/>
  </p:notesMasterIdLst>
  <p:sldIdLst>
    <p:sldId id="256" r:id="rId2"/>
    <p:sldId id="287" r:id="rId3"/>
    <p:sldId id="285" r:id="rId4"/>
    <p:sldId id="361" r:id="rId5"/>
    <p:sldId id="391" r:id="rId6"/>
    <p:sldId id="389" r:id="rId7"/>
    <p:sldId id="375" r:id="rId8"/>
    <p:sldId id="390" r:id="rId9"/>
    <p:sldId id="376" r:id="rId10"/>
    <p:sldId id="383" r:id="rId11"/>
    <p:sldId id="382" r:id="rId12"/>
    <p:sldId id="364" r:id="rId13"/>
    <p:sldId id="326" r:id="rId14"/>
    <p:sldId id="370" r:id="rId15"/>
    <p:sldId id="366" r:id="rId16"/>
    <p:sldId id="367" r:id="rId17"/>
    <p:sldId id="368" r:id="rId18"/>
    <p:sldId id="369" r:id="rId19"/>
    <p:sldId id="327" r:id="rId20"/>
    <p:sldId id="328" r:id="rId21"/>
    <p:sldId id="329" r:id="rId22"/>
    <p:sldId id="330" r:id="rId23"/>
    <p:sldId id="331" r:id="rId24"/>
    <p:sldId id="335" r:id="rId25"/>
    <p:sldId id="365" r:id="rId26"/>
    <p:sldId id="359" r:id="rId27"/>
    <p:sldId id="392" r:id="rId28"/>
    <p:sldId id="336" r:id="rId29"/>
    <p:sldId id="384" r:id="rId30"/>
    <p:sldId id="341" r:id="rId31"/>
    <p:sldId id="378" r:id="rId32"/>
    <p:sldId id="377" r:id="rId33"/>
    <p:sldId id="387" r:id="rId34"/>
    <p:sldId id="379" r:id="rId35"/>
    <p:sldId id="388" r:id="rId36"/>
    <p:sldId id="380" r:id="rId37"/>
    <p:sldId id="386" r:id="rId38"/>
    <p:sldId id="371" r:id="rId39"/>
    <p:sldId id="355" r:id="rId40"/>
    <p:sldId id="373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itchFamily="2" charset="2"/>
      <a:defRPr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itchFamily="2" charset="2"/>
      <a:defRPr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itchFamily="2" charset="2"/>
      <a:defRPr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itchFamily="2" charset="2"/>
      <a:defRPr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itchFamily="2" charset="2"/>
      <a:defRPr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7" autoAdjust="0"/>
    <p:restoredTop sz="82160" autoAdjust="0"/>
  </p:normalViewPr>
  <p:slideViewPr>
    <p:cSldViewPr>
      <p:cViewPr varScale="1">
        <p:scale>
          <a:sx n="145" d="100"/>
          <a:sy n="145" d="100"/>
        </p:scale>
        <p:origin x="-36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</a:defRPr>
            </a:lvl1pPr>
          </a:lstStyle>
          <a:p>
            <a:fld id="{111E9348-F757-4910-9AC5-217E1225A8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526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E6F50-99DD-48CF-A2CC-F1836A1B28B7}" type="slidenum">
              <a:rPr lang="en-US"/>
              <a:pPr/>
              <a:t>15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communication middleware framework isolates the application developers from the details of the network protocol.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DFA1F-57D5-4B2B-BAB5-E3B939F2E288}" type="slidenum">
              <a:rPr lang="en-US"/>
              <a:pPr/>
              <a:t>17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RPC stubs and runtime enable location transparency, encapsulate RPC comm infrastructure and provide a proceudre call interface.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D7107-2A54-4874-BC8E-DAEFBCECBEFD}" type="slidenum">
              <a:rPr lang="en-US"/>
              <a:pPr/>
              <a:t>18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RPC stubs and runtime enable location transparency, encapsulate RPC comm infrastructure and provide a proceudre call interface.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6BBC-2592-4A4E-BF52-2A3D5F6CDB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DFDE-8F3B-47BF-BB7F-86D2173423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567F-F19B-4B99-BF0C-129180B474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C6404B1-EDB7-4774-A50A-61F0C1DA7C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E477-FBD0-4556-AE87-A41A01424A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2683-BE95-4B64-9A84-A5FFE7F656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8BE7-C961-4ED4-A720-FD8564B344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C459-E12D-4AC8-BD10-B6D95FC8FC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8752-BF57-4BB9-9633-EDC2D655E7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EFA-403F-48B6-BD17-3A37C5968C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3B54-362E-4BD1-AB7F-D2F78E69C9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0773678-2C91-4F5A-92C4-620254069E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06EADD-4200-4511-B42D-EA1F275A193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ivemeareason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4" Type="http://schemas.openxmlformats.org/officeDocument/2006/relationships/hyperlink" Target="https://developers.google.com/doubleclick-publisher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so.com/" TargetMode="External"/><Relationship Id="rId4" Type="http://schemas.openxmlformats.org/officeDocument/2006/relationships/hyperlink" Target="https://www.appeag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mediaman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ableweb.com" TargetMode="External"/><Relationship Id="rId4" Type="http://schemas.openxmlformats.org/officeDocument/2006/relationships/hyperlink" Target="https://evelopers.googl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xmethods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http://publib.boulder.ibm.com/bpcsamp/scenarios/travelBooking/images/activityDiagram.gi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ervicex.net/WS/default.aspx" TargetMode="External"/><Relationship Id="rId4" Type="http://schemas.openxmlformats.org/officeDocument/2006/relationships/hyperlink" Target="http://www.w3schools.com/" TargetMode="External"/><Relationship Id="rId5" Type="http://schemas.openxmlformats.org/officeDocument/2006/relationships/hyperlink" Target="http://msdn.microsoft.com/zh-cn/netframework/aa663324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xmethod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query/" TargetMode="External"/><Relationship Id="rId4" Type="http://schemas.openxmlformats.org/officeDocument/2006/relationships/hyperlink" Target="http://www.w3.org/TR/xslt" TargetMode="External"/><Relationship Id="rId5" Type="http://schemas.openxmlformats.org/officeDocument/2006/relationships/hyperlink" Target="http://www.w3.org/DOM/" TargetMode="External"/><Relationship Id="rId6" Type="http://schemas.openxmlformats.org/officeDocument/2006/relationships/hyperlink" Target="http://www.saxproject.org/" TargetMode="External"/><Relationship Id="rId7" Type="http://schemas.openxmlformats.org/officeDocument/2006/relationships/hyperlink" Target="XML%20sampl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XML/Sche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05000"/>
            <a:ext cx="8915400" cy="720725"/>
          </a:xfrm>
        </p:spPr>
        <p:txBody>
          <a:bodyPr/>
          <a:lstStyle/>
          <a:p>
            <a:r>
              <a:rPr lang="en-US" altLang="zh-CN" sz="4400" b="1">
                <a:ea typeface="Gungsuh" pitchFamily="18" charset="-127"/>
              </a:rPr>
              <a:t>XML and Web Services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141663"/>
            <a:ext cx="7129462" cy="9366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3600" dirty="0"/>
              <a:t>Introduction</a:t>
            </a:r>
          </a:p>
          <a:p>
            <a:r>
              <a:rPr lang="en-US" altLang="zh-CN" sz="2400" dirty="0"/>
              <a:t> </a:t>
            </a:r>
          </a:p>
          <a:p>
            <a:endParaRPr lang="en-US" altLang="zh-CN" sz="2400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286000" y="4473575"/>
            <a:ext cx="53340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80000"/>
              </a:lnSpc>
              <a:buSzPct val="120000"/>
              <a:buFontTx/>
              <a:buNone/>
            </a:pP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Tahoma" charset="0"/>
              </a:rPr>
              <a:t>LIU 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Tahoma" charset="0"/>
              </a:rPr>
              <a:t>Yan</a:t>
            </a:r>
          </a:p>
          <a:p>
            <a:pPr algn="r">
              <a:lnSpc>
                <a:spcPct val="80000"/>
              </a:lnSpc>
              <a:buSzPct val="120000"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Tahoma" charset="0"/>
                <a:hlinkClick r:id="rId2"/>
              </a:rPr>
              <a:t>Givemeareason@gmail.com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latin typeface="Tahoma" charset="0"/>
            </a:endParaRPr>
          </a:p>
          <a:p>
            <a:pPr algn="r">
              <a:lnSpc>
                <a:spcPct val="80000"/>
              </a:lnSpc>
              <a:buSzPct val="120000"/>
              <a:buFontTx/>
              <a:buNone/>
            </a:pP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latin typeface="Tahoma" charset="0"/>
            </a:endParaRPr>
          </a:p>
          <a:p>
            <a:pPr algn="ctr">
              <a:lnSpc>
                <a:spcPct val="80000"/>
              </a:lnSpc>
              <a:buSzPct val="120000"/>
              <a:buFontTx/>
              <a:buNone/>
            </a:pPr>
            <a:endParaRPr lang="en-US" altLang="zh-CN" sz="3200" dirty="0"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latin typeface="Tahoma" charset="0"/>
            </a:endParaRPr>
          </a:p>
          <a:p>
            <a:pPr algn="ctr">
              <a:buSzPct val="120000"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</a:p>
          <a:p>
            <a:pPr algn="ctr">
              <a:buSzPct val="120000"/>
              <a:buFontTx/>
              <a:buNone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3468"/>
            <a:ext cx="8229600" cy="1143000"/>
          </a:xfrm>
        </p:spPr>
        <p:txBody>
          <a:bodyPr/>
          <a:lstStyle/>
          <a:p>
            <a:r>
              <a:rPr lang="en-US" dirty="0"/>
              <a:t>Web Service definition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29600" cy="460514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A simple definition: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“a Web Service is an application component accessible over open protocols</a:t>
            </a:r>
            <a:r>
              <a:rPr lang="en-US" dirty="0" smtClean="0"/>
              <a:t>”.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 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*Amazon web services: 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hlinkClick r:id="rId2"/>
              </a:rPr>
              <a:t>http://aws.amazon.com/</a:t>
            </a:r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*Google </a:t>
            </a:r>
            <a:r>
              <a:rPr lang="en-US" dirty="0" smtClean="0"/>
              <a:t>Developers</a:t>
            </a:r>
            <a:endParaRPr lang="en-US" dirty="0" smtClean="0"/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hlinkClick r:id="rId3"/>
              </a:rPr>
              <a:t>http:/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developers</a:t>
            </a:r>
            <a:r>
              <a:rPr lang="en-US" dirty="0" smtClean="0">
                <a:hlinkClick r:id="rId3"/>
              </a:rPr>
              <a:t>.google.com</a:t>
            </a:r>
            <a:endParaRPr lang="en-US" dirty="0" smtClean="0"/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SOAP-based web service example: </a:t>
            </a:r>
            <a:r>
              <a:rPr lang="en-US" dirty="0">
                <a:hlinkClick r:id="rId4"/>
              </a:rPr>
              <a:t>https://developers.google.com/doubleclick-publishers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XML and Web Services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XML is part of the definition of Web services according to the W3C Web Services Architecture Working Group.</a:t>
            </a:r>
          </a:p>
          <a:p>
            <a:pPr lvl="1">
              <a:buNone/>
            </a:pPr>
            <a:r>
              <a:rPr lang="en-US" altLang="zh-CN" sz="1800" i="1" dirty="0" smtClean="0"/>
              <a:t>“… defined, described, and discovered by XML artifacts…”</a:t>
            </a:r>
          </a:p>
          <a:p>
            <a:pPr lvl="1">
              <a:buNone/>
            </a:pPr>
            <a:r>
              <a:rPr lang="en-US" altLang="zh-CN" sz="1800" i="1" dirty="0" smtClean="0"/>
              <a:t>“… interacts with other software systems using XML messages”</a:t>
            </a:r>
          </a:p>
          <a:p>
            <a:r>
              <a:rPr lang="en-US" altLang="zh-CN" dirty="0" smtClean="0"/>
              <a:t> XML is the basis for many of the Web services standards.</a:t>
            </a:r>
          </a:p>
          <a:p>
            <a:r>
              <a:rPr lang="en-US" altLang="zh-CN" dirty="0" smtClean="0"/>
              <a:t>XML characteristics map well to business integration needs.</a:t>
            </a:r>
          </a:p>
          <a:p>
            <a:pPr lvl="1">
              <a:buNone/>
            </a:pPr>
            <a:r>
              <a:rPr lang="en-US" altLang="zh-CN" sz="1800" dirty="0" smtClean="0"/>
              <a:t>Interoperability</a:t>
            </a:r>
          </a:p>
          <a:p>
            <a:pPr lvl="1">
              <a:buNone/>
            </a:pPr>
            <a:r>
              <a:rPr lang="en-US" altLang="zh-CN" sz="1800" dirty="0" smtClean="0"/>
              <a:t>Vendor, platform, language neutral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572000"/>
            <a:ext cx="518195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60198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http://www.w3.org/TR/2004/NOTE-ws-arch-20040211/#whatis</a:t>
            </a: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US" dirty="0"/>
              <a:t>Web Services and </a:t>
            </a:r>
            <a:r>
              <a:rPr lang="en-US" dirty="0">
                <a:sym typeface="Wingdings" pitchFamily="2" charset="2"/>
              </a:rPr>
              <a:t>SOA</a:t>
            </a:r>
            <a:endParaRPr lang="en-US" dirty="0"/>
          </a:p>
        </p:txBody>
      </p:sp>
      <p:sp>
        <p:nvSpPr>
          <p:cNvPr id="101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i="1" dirty="0"/>
              <a:t>Web Services</a:t>
            </a:r>
            <a:r>
              <a:rPr lang="en-US" sz="2400" dirty="0"/>
              <a:t> is a technology that allows for applications to communicate with each other in a standard format.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i="1" dirty="0"/>
              <a:t>Web Service </a:t>
            </a:r>
            <a:r>
              <a:rPr lang="en-US" sz="2400" dirty="0"/>
              <a:t>exposes an interface that can be accessed through XML messaging.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A Web service uses XML based protocol to describe an operation or the data exchange with another web service. Ex: SOAP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A group of web services collaborating accomplish the tasks of an application. The architecture of such an application is called Service-Oriented Architecture (SOA).</a:t>
            </a:r>
          </a:p>
          <a:p>
            <a:pPr>
              <a:lnSpc>
                <a:spcPct val="80000"/>
              </a:lnSpc>
            </a:pPr>
            <a:endParaRPr lang="en-US" sz="2400" i="1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Web services evolved from previous technologies that served the same purpose such as RPC, ORPC (DCOM, CORBA and JAVA RMI</a:t>
            </a:r>
            <a:r>
              <a:rPr lang="en-US" altLang="zh-CN" dirty="0"/>
              <a:t>/EJB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/>
              <a:t>Issues in distributed systems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29600" cy="5040560"/>
          </a:xfrm>
        </p:spPr>
        <p:txBody>
          <a:bodyPr/>
          <a:lstStyle/>
          <a:p>
            <a:r>
              <a:rPr lang="en-US" sz="2800" dirty="0"/>
              <a:t>Heterogeneity in various aspects of a distributed systems</a:t>
            </a:r>
          </a:p>
          <a:p>
            <a:r>
              <a:rPr lang="en-US" sz="2800" dirty="0"/>
              <a:t>Communication modes</a:t>
            </a:r>
          </a:p>
          <a:p>
            <a:pPr lvl="1"/>
            <a:r>
              <a:rPr lang="en-US" sz="2400" dirty="0"/>
              <a:t>Synchronous: </a:t>
            </a:r>
            <a:r>
              <a:rPr lang="en-US" sz="2400" dirty="0" smtClean="0"/>
              <a:t>RPC</a:t>
            </a:r>
            <a:endParaRPr lang="en-US" sz="2400" dirty="0"/>
          </a:p>
          <a:p>
            <a:pPr lvl="1"/>
            <a:r>
              <a:rPr lang="en-US" sz="2400" dirty="0"/>
              <a:t>Asynchronous: P2P, Publish and subscribe</a:t>
            </a:r>
          </a:p>
          <a:p>
            <a:r>
              <a:rPr lang="en-US" sz="2800" dirty="0"/>
              <a:t>Variations in products</a:t>
            </a:r>
          </a:p>
          <a:p>
            <a:pPr lvl="1"/>
            <a:r>
              <a:rPr lang="en-US" sz="2400" dirty="0"/>
              <a:t>Many vendors: IBM, </a:t>
            </a:r>
            <a:r>
              <a:rPr lang="en-US" dirty="0" smtClean="0"/>
              <a:t>Progress</a:t>
            </a:r>
            <a:r>
              <a:rPr lang="en-US" sz="2400" dirty="0" smtClean="0"/>
              <a:t>, </a:t>
            </a:r>
            <a:r>
              <a:rPr lang="en-US" sz="2400" dirty="0"/>
              <a:t>TIBCO, Apache, Adobe</a:t>
            </a:r>
          </a:p>
          <a:p>
            <a:r>
              <a:rPr lang="en-US" sz="2800" dirty="0"/>
              <a:t>Additional runtime features: </a:t>
            </a:r>
          </a:p>
          <a:p>
            <a:pPr lvl="1"/>
            <a:r>
              <a:rPr lang="en-US" sz="2400" dirty="0"/>
              <a:t>fault tolerance, load balancing, transaction handling, usage metering, auditing, ..</a:t>
            </a: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Network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5562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A communication middleware framework isolates the application developers from the details of the network protocol.</a:t>
            </a:r>
          </a:p>
          <a:p>
            <a:pPr>
              <a:buFontTx/>
              <a:buNone/>
            </a:pPr>
            <a:endParaRPr lang="en-US" sz="200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219200" y="2133600"/>
            <a:ext cx="2438400" cy="609600"/>
          </a:xfrm>
          <a:prstGeom prst="rect">
            <a:avLst/>
          </a:prstGeom>
          <a:solidFill>
            <a:srgbClr val="70FE7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486400" y="2133600"/>
            <a:ext cx="2438400" cy="609600"/>
          </a:xfrm>
          <a:prstGeom prst="rect">
            <a:avLst/>
          </a:prstGeom>
          <a:solidFill>
            <a:srgbClr val="70FE7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219200" y="48768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Network Protocol Stack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5486400" y="48768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Network Protocol Stack</a:t>
            </a:r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24384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3657600" y="5181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V="1">
            <a:off x="67056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3657600" y="24384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Middleware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219200" y="2133600"/>
            <a:ext cx="2438400" cy="609600"/>
          </a:xfrm>
          <a:prstGeom prst="rect">
            <a:avLst/>
          </a:prstGeom>
          <a:solidFill>
            <a:srgbClr val="70FE7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486400" y="2133600"/>
            <a:ext cx="2438400" cy="609600"/>
          </a:xfrm>
          <a:prstGeom prst="rect">
            <a:avLst/>
          </a:prstGeom>
          <a:solidFill>
            <a:srgbClr val="70FE7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219200" y="48768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Network Protocol Stack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5486400" y="48768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Network Protocol Stack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24384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657600" y="5181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V="1">
            <a:off x="67056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657600" y="24384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1219200" y="3505200"/>
            <a:ext cx="2438400" cy="609600"/>
          </a:xfrm>
          <a:prstGeom prst="rect">
            <a:avLst/>
          </a:prstGeom>
          <a:solidFill>
            <a:srgbClr val="71D2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Middleware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5486400" y="3505200"/>
            <a:ext cx="2438400" cy="609600"/>
          </a:xfrm>
          <a:prstGeom prst="rect">
            <a:avLst/>
          </a:prstGeom>
          <a:solidFill>
            <a:srgbClr val="71D2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Middleware</a:t>
            </a: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/>
          <p:cNvSpPr>
            <a:spLocks noChangeShapeType="1"/>
          </p:cNvSpPr>
          <p:nvPr/>
        </p:nvSpPr>
        <p:spPr bwMode="auto">
          <a:xfrm>
            <a:off x="33528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 flipV="1">
            <a:off x="57912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procedure call (RPC)</a:t>
            </a:r>
          </a:p>
        </p:txBody>
      </p:sp>
      <p:sp>
        <p:nvSpPr>
          <p:cNvPr id="5837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219200" y="2133600"/>
            <a:ext cx="2438400" cy="609600"/>
          </a:xfrm>
          <a:prstGeom prst="rect">
            <a:avLst/>
          </a:prstGeom>
          <a:solidFill>
            <a:srgbClr val="70FE7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Client </a:t>
            </a:r>
          </a:p>
          <a:p>
            <a:pPr algn="ctr"/>
            <a:r>
              <a:rPr lang="en-US"/>
              <a:t>Application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486400" y="2133600"/>
            <a:ext cx="2438400" cy="609600"/>
          </a:xfrm>
          <a:prstGeom prst="rect">
            <a:avLst/>
          </a:prstGeom>
          <a:solidFill>
            <a:srgbClr val="70FE7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Application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1219200" y="48768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Network Protocol Stack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486400" y="48768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Network Protocol Stack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657600" y="5181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1219200" y="3048000"/>
            <a:ext cx="2438400" cy="609600"/>
          </a:xfrm>
          <a:prstGeom prst="rect">
            <a:avLst/>
          </a:prstGeom>
          <a:solidFill>
            <a:srgbClr val="71D2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RPC Stub code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5486400" y="3048000"/>
            <a:ext cx="2438400" cy="609600"/>
          </a:xfrm>
          <a:prstGeom prst="rect">
            <a:avLst/>
          </a:prstGeom>
          <a:solidFill>
            <a:srgbClr val="71D2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RPC stub code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5486400" y="3962400"/>
            <a:ext cx="2438400" cy="609600"/>
          </a:xfrm>
          <a:prstGeom prst="rect">
            <a:avLst/>
          </a:prstGeom>
          <a:solidFill>
            <a:srgbClr val="F27C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RPC library/runtime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219200" y="3962400"/>
            <a:ext cx="2438400" cy="609600"/>
          </a:xfrm>
          <a:prstGeom prst="rect">
            <a:avLst/>
          </a:prstGeom>
          <a:solidFill>
            <a:srgbClr val="F27C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RPC library/runtime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2971800" y="2286000"/>
            <a:ext cx="974725" cy="466725"/>
          </a:xfrm>
          <a:prstGeom prst="rect">
            <a:avLst/>
          </a:prstGeom>
          <a:solidFill>
            <a:srgbClr val="FFE4CD"/>
          </a:solidFill>
          <a:ln w="9525">
            <a:solidFill>
              <a:srgbClr val="FFE4CD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Procedure</a:t>
            </a:r>
          </a:p>
          <a:p>
            <a:r>
              <a:rPr lang="en-US" sz="1200" b="1"/>
              <a:t>call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5181600" y="2286000"/>
            <a:ext cx="801688" cy="466725"/>
          </a:xfrm>
          <a:prstGeom prst="rect">
            <a:avLst/>
          </a:prstGeom>
          <a:solidFill>
            <a:srgbClr val="FFE4CD"/>
          </a:solidFill>
          <a:ln w="9525">
            <a:solidFill>
              <a:srgbClr val="FFE4CD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Execute</a:t>
            </a:r>
          </a:p>
          <a:p>
            <a:r>
              <a:rPr lang="en-US" sz="1200" b="1"/>
              <a:t>call</a:t>
            </a: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609600" y="5689600"/>
            <a:ext cx="7920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400" b="1" dirty="0"/>
              <a:t>RPC stubs and runtime enable location transparency, encapsulate RPC communication</a:t>
            </a:r>
          </a:p>
          <a:p>
            <a:pPr>
              <a:spcBef>
                <a:spcPct val="30000"/>
              </a:spcBef>
            </a:pPr>
            <a:r>
              <a:rPr lang="en-US" sz="1400" b="1" dirty="0"/>
              <a:t> infrastructure and provide a procedure call interface.</a:t>
            </a: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33528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 flipV="1">
            <a:off x="57912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US" dirty="0"/>
              <a:t>Distributed Objects</a:t>
            </a:r>
          </a:p>
        </p:txBody>
      </p:sp>
      <p:sp>
        <p:nvSpPr>
          <p:cNvPr id="6042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219200" y="2133600"/>
            <a:ext cx="2438400" cy="609600"/>
          </a:xfrm>
          <a:prstGeom prst="rect">
            <a:avLst/>
          </a:prstGeom>
          <a:solidFill>
            <a:srgbClr val="70FE7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Client </a:t>
            </a:r>
          </a:p>
          <a:p>
            <a:pPr algn="ctr"/>
            <a:r>
              <a:rPr lang="en-US"/>
              <a:t>Application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5486400" y="2133600"/>
            <a:ext cx="2438400" cy="609600"/>
          </a:xfrm>
          <a:prstGeom prst="rect">
            <a:avLst/>
          </a:prstGeom>
          <a:solidFill>
            <a:srgbClr val="70FE7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Application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219200" y="48768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Network Protocol Stack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486400" y="48768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Network Protocol Stack</a:t>
            </a: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657600" y="5181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1219200" y="3048000"/>
            <a:ext cx="2438400" cy="609600"/>
          </a:xfrm>
          <a:prstGeom prst="rect">
            <a:avLst/>
          </a:prstGeom>
          <a:solidFill>
            <a:srgbClr val="71D2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Client proxies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5486400" y="3048000"/>
            <a:ext cx="2438400" cy="609600"/>
          </a:xfrm>
          <a:prstGeom prst="rect">
            <a:avLst/>
          </a:prstGeom>
          <a:solidFill>
            <a:srgbClr val="71D2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Server skeletons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5486400" y="3962400"/>
            <a:ext cx="2438400" cy="609600"/>
          </a:xfrm>
          <a:prstGeom prst="rect">
            <a:avLst/>
          </a:prstGeom>
          <a:solidFill>
            <a:srgbClr val="F27C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ORB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1219200" y="3962400"/>
            <a:ext cx="2438400" cy="609600"/>
          </a:xfrm>
          <a:prstGeom prst="rect">
            <a:avLst/>
          </a:prstGeom>
          <a:solidFill>
            <a:srgbClr val="F27C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ORB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2971800" y="2286000"/>
            <a:ext cx="779463" cy="466725"/>
          </a:xfrm>
          <a:prstGeom prst="rect">
            <a:avLst/>
          </a:prstGeom>
          <a:solidFill>
            <a:srgbClr val="FFE4CD"/>
          </a:solidFill>
          <a:ln w="9525">
            <a:solidFill>
              <a:srgbClr val="FFE4CD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invoke</a:t>
            </a:r>
          </a:p>
          <a:p>
            <a:r>
              <a:rPr lang="en-US" sz="1200" b="1"/>
              <a:t>method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5181600" y="2286000"/>
            <a:ext cx="801688" cy="466725"/>
          </a:xfrm>
          <a:prstGeom prst="rect">
            <a:avLst/>
          </a:prstGeom>
          <a:solidFill>
            <a:srgbClr val="FFE4CD"/>
          </a:solidFill>
          <a:ln w="9525">
            <a:solidFill>
              <a:srgbClr val="FFE4CD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Execute</a:t>
            </a:r>
          </a:p>
          <a:p>
            <a:r>
              <a:rPr lang="en-US" sz="1200" b="1"/>
              <a:t>method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09600" y="5715000"/>
            <a:ext cx="759301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200" b="1"/>
              <a:t>ORBs enable client applications to remotely instantiate, locate, invoke methods and </a:t>
            </a:r>
          </a:p>
          <a:p>
            <a:pPr>
              <a:spcBef>
                <a:spcPct val="30000"/>
              </a:spcBef>
            </a:pPr>
            <a:r>
              <a:rPr lang="en-US" sz="1200" b="1"/>
              <a:t>Delete server objects; Java RMI, Microsoft’s DCOM; CORBA is meant to be platform independent.</a:t>
            </a: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388424" cy="1143000"/>
          </a:xfrm>
        </p:spPr>
        <p:txBody>
          <a:bodyPr>
            <a:normAutofit/>
          </a:bodyPr>
          <a:lstStyle/>
          <a:p>
            <a:r>
              <a:rPr lang="en-AU" sz="3200" dirty="0"/>
              <a:t>Disadvantages of </a:t>
            </a:r>
            <a:r>
              <a:rPr lang="en-AU" altLang="zh-CN" sz="3200" dirty="0"/>
              <a:t>Earlier </a:t>
            </a:r>
            <a:r>
              <a:rPr lang="en-AU" sz="3200" dirty="0"/>
              <a:t>Component Technologies</a:t>
            </a:r>
            <a:endParaRPr lang="en-US" altLang="zh-CN" sz="32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686800" cy="4911824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AU" sz="2400" dirty="0"/>
              <a:t>Inability/Difficult to interoperate with each other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AU" sz="2400" dirty="0"/>
              <a:t>Tightly coupled &amp; highly dependent on each other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AU" sz="2400" dirty="0"/>
              <a:t>Proprietary protocols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AU" sz="2400" dirty="0"/>
              <a:t>Firewall penetration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AU" sz="2400" dirty="0"/>
              <a:t>Lack of standards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AU" sz="2400" dirty="0"/>
              <a:t>Complexity – involves whole learning curve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2400" dirty="0"/>
              <a:t>New technology &amp; </a:t>
            </a:r>
            <a:r>
              <a:rPr lang="en-US" altLang="zh-CN" sz="2400" dirty="0" smtClean="0"/>
              <a:t>languages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Services were intended to solve three main problems: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 altLang="zh-CN" dirty="0" smtClean="0"/>
              <a:t>Interoperability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 altLang="zh-CN" dirty="0" smtClean="0"/>
              <a:t>Firewall traversal</a:t>
            </a:r>
          </a:p>
          <a:p>
            <a:pPr lvl="1">
              <a:buFont typeface="Wingdings" pitchFamily="2" charset="2"/>
              <a:buAutoNum type="arabicPeriod"/>
            </a:pPr>
            <a:r>
              <a:rPr lang="en-US" altLang="zh-CN" dirty="0" smtClean="0"/>
              <a:t>Complexity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altLang="zh-CN" dirty="0"/>
              <a:t>Index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29600" cy="49525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dirty="0" smtClean="0"/>
              <a:t>Course </a:t>
            </a:r>
            <a:r>
              <a:rPr lang="en-US" altLang="zh-CN" sz="2800" dirty="0" smtClean="0"/>
              <a:t>Overview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Course Assessment 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en-US" altLang="zh-CN" sz="2800" dirty="0" smtClean="0"/>
              <a:t>Main Contents of the course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/>
              <a:t>XML Overview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/>
              <a:t>Web Services and SOA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Definitions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Evolvement of </a:t>
            </a:r>
            <a:r>
              <a:rPr lang="en-US" altLang="zh-CN" sz="2400" dirty="0" smtClean="0"/>
              <a:t>Remote </a:t>
            </a:r>
            <a:r>
              <a:rPr lang="en-US" altLang="zh-CN" dirty="0" smtClean="0"/>
              <a:t>I</a:t>
            </a:r>
            <a:r>
              <a:rPr lang="en-US" altLang="zh-CN" sz="2400" dirty="0" smtClean="0"/>
              <a:t>nvocation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Ex</a:t>
            </a:r>
            <a:r>
              <a:rPr lang="en-US" altLang="zh-CN" sz="2400" dirty="0" smtClean="0"/>
              <a:t>amples 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The </a:t>
            </a:r>
            <a:r>
              <a:rPr lang="en-US" altLang="zh-CN" sz="2400" dirty="0" smtClean="0"/>
              <a:t>Web Services </a:t>
            </a:r>
            <a:r>
              <a:rPr lang="en-US" altLang="zh-CN" sz="2400" dirty="0"/>
              <a:t>Model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/>
              <a:t>SOA Reference Architecture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/>
              <a:t>Related </a:t>
            </a:r>
            <a:r>
              <a:rPr lang="en-US" altLang="zh-CN" sz="2800" dirty="0"/>
              <a:t>Tools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/>
              <a:t>Course </a:t>
            </a:r>
            <a:r>
              <a:rPr lang="en-US" altLang="zh-CN" sz="2800" dirty="0"/>
              <a:t>materials and </a:t>
            </a:r>
            <a:r>
              <a:rPr lang="en-US" altLang="zh-CN" sz="2800" dirty="0" smtClean="0"/>
              <a:t>references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Interoperability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Earlier distributed systems suffered from interoperability issues because each vendor implemented its own on</a:t>
            </a:r>
            <a:r>
              <a:rPr lang="en-US" altLang="zh-CN" sz="2400" dirty="0"/>
              <a:t>-</a:t>
            </a:r>
            <a:r>
              <a:rPr lang="en-US" sz="2400" dirty="0"/>
              <a:t>wire format for distributed object messaging</a:t>
            </a:r>
            <a:r>
              <a:rPr lang="en-US" altLang="zh-CN" sz="2400" dirty="0"/>
              <a:t>. 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AU" sz="2400" dirty="0"/>
              <a:t>Development of DCOM apps strictly bound to Windows Operating system.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AU" sz="2400" dirty="0"/>
              <a:t>Development of RMI bound to Java programming language.</a:t>
            </a:r>
            <a:r>
              <a:rPr lang="en-AU" altLang="zh-CN" sz="2400" dirty="0"/>
              <a:t> (RMI-IIOP later)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traversal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Collaboration across corporations was an issue because distributed systems such as CORBA and DCOM used non</a:t>
            </a:r>
            <a:r>
              <a:rPr lang="en-US" altLang="zh-CN" dirty="0"/>
              <a:t>-</a:t>
            </a:r>
            <a:r>
              <a:rPr lang="en-US" dirty="0"/>
              <a:t>standard ports</a:t>
            </a:r>
            <a:r>
              <a:rPr lang="en-US" altLang="zh-CN" dirty="0"/>
              <a:t>.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Web Services use HTTP as a transport protocol and most of the firewalls allow access though port 80</a:t>
            </a:r>
            <a:r>
              <a:rPr lang="en-US" altLang="zh-CN" dirty="0"/>
              <a:t> (</a:t>
            </a:r>
            <a:r>
              <a:rPr lang="en-US" dirty="0"/>
              <a:t>HTTP</a:t>
            </a:r>
            <a:r>
              <a:rPr lang="en-US" altLang="zh-CN" dirty="0"/>
              <a:t>)</a:t>
            </a:r>
            <a:r>
              <a:rPr lang="en-US" dirty="0"/>
              <a:t>, leading to easier and dynamic collaboration</a:t>
            </a:r>
            <a:r>
              <a:rPr lang="en-US" altLang="zh-CN" dirty="0"/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Services is a developer</a:t>
            </a:r>
            <a:r>
              <a:rPr lang="en-US" altLang="zh-CN"/>
              <a:t>-</a:t>
            </a:r>
            <a:r>
              <a:rPr lang="en-US"/>
              <a:t>friendly service system</a:t>
            </a:r>
            <a:r>
              <a:rPr lang="en-US" altLang="zh-CN"/>
              <a:t>. </a:t>
            </a:r>
            <a:endParaRPr lang="en-US"/>
          </a:p>
          <a:p>
            <a:r>
              <a:rPr lang="en-US"/>
              <a:t>Most of the above</a:t>
            </a:r>
            <a:r>
              <a:rPr lang="en-US" altLang="zh-CN"/>
              <a:t>-</a:t>
            </a:r>
            <a:r>
              <a:rPr lang="en-US"/>
              <a:t>mentioned technologies such as RMI, COM, and CORBA involve a whole learning curve.</a:t>
            </a:r>
          </a:p>
          <a:p>
            <a:r>
              <a:rPr lang="en-US"/>
              <a:t>New technologies and languages have to be learnt to implement these services</a:t>
            </a:r>
            <a:r>
              <a:rPr lang="en-US" altLang="zh-CN"/>
              <a:t>.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US" dirty="0"/>
              <a:t>Web Service definition revisited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>
            <a:normAutofit/>
          </a:bodyPr>
          <a:lstStyle/>
          <a:p>
            <a:r>
              <a:rPr lang="en-US" sz="2800" dirty="0"/>
              <a:t>A more precise </a:t>
            </a:r>
            <a:r>
              <a:rPr lang="en-US" sz="2800" dirty="0" smtClean="0"/>
              <a:t>definition for ‘big’ Web Services:</a:t>
            </a:r>
            <a:endParaRPr lang="en-US" sz="2800" dirty="0"/>
          </a:p>
          <a:p>
            <a:pPr lvl="1"/>
            <a:r>
              <a:rPr lang="en-US" sz="2800" dirty="0"/>
              <a:t>an application component that</a:t>
            </a:r>
            <a:r>
              <a:rPr lang="en-US" altLang="zh-CN" sz="2800" dirty="0"/>
              <a:t>: </a:t>
            </a:r>
            <a:endParaRPr lang="en-US" sz="2800" dirty="0"/>
          </a:p>
          <a:p>
            <a:pPr lvl="2"/>
            <a:r>
              <a:rPr lang="en-US" sz="2400" dirty="0"/>
              <a:t>Communicates via open protocols (HTTP, SMTP, etc.) </a:t>
            </a:r>
          </a:p>
          <a:p>
            <a:pPr lvl="2"/>
            <a:r>
              <a:rPr lang="en-US" sz="2400" dirty="0"/>
              <a:t>Processes XML messages framed using SOAP </a:t>
            </a:r>
          </a:p>
          <a:p>
            <a:pPr lvl="2"/>
            <a:r>
              <a:rPr lang="en-US" sz="2400" dirty="0"/>
              <a:t>Describes its messages using XML Schema </a:t>
            </a:r>
          </a:p>
          <a:p>
            <a:pPr lvl="2"/>
            <a:r>
              <a:rPr lang="en-US" sz="2400" dirty="0"/>
              <a:t>Provides an endpoint description using WSDL </a:t>
            </a:r>
          </a:p>
          <a:p>
            <a:pPr lvl="2"/>
            <a:r>
              <a:rPr lang="en-US" sz="2400" dirty="0"/>
              <a:t>Can be discovered using UDDI</a:t>
            </a: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sz="4000" dirty="0" smtClean="0"/>
              <a:t>Usage Scenario: A </a:t>
            </a:r>
            <a:r>
              <a:rPr lang="en-US" sz="4000" dirty="0"/>
              <a:t>simple Web Service	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29600" cy="489654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 buyer (which might be a simple client) is ordering goods from a seller service.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buyer finds the seller service by searching the UDDI directory.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seller service is a Web Service whose interface is defined using Web Services Description Language (WSDL).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buyer is invoking the order method on the seller service using Simple Object Access Protocol (SOAP) and the WSDL definition for the seller service.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buyer knows what to expect in the SOAP reply message because this is defined in the WSDL definition for the seller service.</a:t>
            </a: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application  </a:t>
            </a:r>
            <a:br>
              <a:rPr lang="en-US" dirty="0" smtClean="0"/>
            </a:br>
            <a:r>
              <a:rPr lang="en-US" dirty="0" smtClean="0"/>
              <a:t>				(service consumer)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iMediaMan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>
                <a:hlinkClick r:id="rId2"/>
              </a:rPr>
              <a:t>http://www.imediaman.com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>
              <a:buNone/>
            </a:pPr>
            <a:endParaRPr lang="en-US" dirty="0" smtClean="0">
              <a:hlinkClick r:id="rId3"/>
            </a:endParaRPr>
          </a:p>
          <a:p>
            <a:r>
              <a:rPr lang="en-US" dirty="0" err="1" smtClean="0"/>
              <a:t>Repricing</a:t>
            </a:r>
            <a:r>
              <a:rPr lang="en-US" dirty="0" smtClean="0"/>
              <a:t> Tools</a:t>
            </a:r>
            <a:endParaRPr lang="en-US" dirty="0">
              <a:hlinkClick r:id="rId3"/>
            </a:endParaRP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://www.appeagle.com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459432"/>
            <a:ext cx="8229600" cy="1139825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Example: Using Web Services in Enterprise Applications</a:t>
            </a:r>
            <a:endParaRPr lang="en-US" altLang="zh-CN" sz="2800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764704"/>
            <a:ext cx="1728192" cy="259228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Duke’s Forest Case Study</a:t>
            </a:r>
            <a:endParaRPr lang="en-US" altLang="zh-CN" sz="3200" dirty="0"/>
          </a:p>
        </p:txBody>
      </p:sp>
      <p:sp>
        <p:nvSpPr>
          <p:cNvPr id="628740" name="Text Box 4"/>
          <p:cNvSpPr txBox="1">
            <a:spLocks noChangeArrowheads="1"/>
          </p:cNvSpPr>
          <p:nvPr/>
        </p:nvSpPr>
        <p:spPr bwMode="auto">
          <a:xfrm>
            <a:off x="971600" y="6237312"/>
            <a:ext cx="67691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http://</a:t>
            </a:r>
            <a:r>
              <a:rPr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docs.oracle.com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  <a:r>
              <a:rPr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javaee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/6/tutorial/doc/</a:t>
            </a:r>
            <a:r>
              <a:rPr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glnpw.html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836712"/>
            <a:ext cx="6337300" cy="5346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39825"/>
          </a:xfrm>
        </p:spPr>
        <p:txBody>
          <a:bodyPr>
            <a:noAutofit/>
          </a:bodyPr>
          <a:lstStyle/>
          <a:p>
            <a:r>
              <a:rPr lang="en-US" sz="3200" dirty="0" smtClean="0"/>
              <a:t>Interactions between Duke’s Forest Components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2" y="1052736"/>
            <a:ext cx="7286200" cy="56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62231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/>
              <a:t>The Web Service Model	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3891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Web Services architecture is based upon the interactions between three roles: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 provider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 registry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 </a:t>
            </a:r>
            <a:r>
              <a:rPr lang="en-US" dirty="0" smtClean="0"/>
              <a:t>requestor/consumer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interactions involve the: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Publish operations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Find operation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Bind operations.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943350"/>
            <a:ext cx="41338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82000" cy="108508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Relationship between the core standards</a:t>
            </a:r>
            <a:endParaRPr lang="zh-CN" alt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89270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en-US" dirty="0"/>
              <a:t>Prerequisites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84338"/>
            <a:ext cx="8229600" cy="40497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Preferably programming skills in Java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Developed distributed applications by using Java, or C++.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Knowledge on </a:t>
            </a:r>
            <a:r>
              <a:rPr lang="en-US" altLang="zh-CN" sz="2400" dirty="0" err="1" smtClean="0"/>
              <a:t>JavaEE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architecture and programming experience (Servlet, JSP, EJB) will be helpful but not necessary</a:t>
            </a:r>
            <a:r>
              <a:rPr lang="en-US" altLang="zh-CN" sz="2400" dirty="0" smtClean="0"/>
              <a:t>.</a:t>
            </a:r>
            <a:endParaRPr lang="en-US" altLang="en-US" sz="2400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The Web Service Model (cont)</a:t>
            </a:r>
            <a:endParaRPr lang="en-US" altLang="en-US"/>
          </a:p>
        </p:txBody>
      </p:sp>
      <p:pic>
        <p:nvPicPr>
          <p:cNvPr id="610307" name="Picture 3" descr="ws_interactio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9100" y="1219200"/>
            <a:ext cx="8305800" cy="5049838"/>
          </a:xfrm>
          <a:noFill/>
          <a:ln/>
        </p:spPr>
      </p:pic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6934200" y="6096000"/>
            <a:ext cx="1730375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effectLst/>
              </a:rPr>
              <a:t>From http://www.globus.org</a:t>
            </a:r>
          </a:p>
        </p:txBody>
      </p:sp>
      <p:sp>
        <p:nvSpPr>
          <p:cNvPr id="610309" name="Text Box 5"/>
          <p:cNvSpPr txBox="1">
            <a:spLocks noChangeArrowheads="1"/>
          </p:cNvSpPr>
          <p:nvPr/>
        </p:nvSpPr>
        <p:spPr bwMode="auto">
          <a:xfrm>
            <a:off x="6400800" y="1447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effectLst/>
              </a:rPr>
              <a:t>1</a:t>
            </a:r>
            <a:endParaRPr lang="en-US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610310" name="Text Box 6"/>
          <p:cNvSpPr txBox="1">
            <a:spLocks noChangeArrowheads="1"/>
          </p:cNvSpPr>
          <p:nvPr/>
        </p:nvSpPr>
        <p:spPr bwMode="auto">
          <a:xfrm>
            <a:off x="5410200" y="34290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effectLst/>
              </a:rPr>
              <a:t>2</a:t>
            </a:r>
            <a:endParaRPr lang="en-US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610311" name="Text Box 7"/>
          <p:cNvSpPr txBox="1">
            <a:spLocks noChangeArrowheads="1"/>
          </p:cNvSpPr>
          <p:nvPr/>
        </p:nvSpPr>
        <p:spPr bwMode="auto">
          <a:xfrm>
            <a:off x="1828800" y="34290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effectLst/>
              </a:rPr>
              <a:t>3</a:t>
            </a:r>
            <a:endParaRPr lang="en-US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610312" name="Text Box 8"/>
          <p:cNvSpPr txBox="1">
            <a:spLocks noChangeArrowheads="1"/>
          </p:cNvSpPr>
          <p:nvPr/>
        </p:nvSpPr>
        <p:spPr bwMode="auto">
          <a:xfrm>
            <a:off x="4800600" y="44196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effectLst/>
              </a:rPr>
              <a:t>4</a:t>
            </a:r>
            <a:endParaRPr lang="en-US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610313" name="Text Box 9"/>
          <p:cNvSpPr txBox="1">
            <a:spLocks noChangeArrowheads="1"/>
          </p:cNvSpPr>
          <p:nvPr/>
        </p:nvSpPr>
        <p:spPr bwMode="auto">
          <a:xfrm>
            <a:off x="2057400" y="4876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effectLst/>
              </a:rPr>
              <a:t>5</a:t>
            </a:r>
            <a:endParaRPr lang="en-US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610314" name="Text Box 10"/>
          <p:cNvSpPr txBox="1">
            <a:spLocks noChangeArrowheads="1"/>
          </p:cNvSpPr>
          <p:nvPr/>
        </p:nvSpPr>
        <p:spPr bwMode="auto">
          <a:xfrm>
            <a:off x="4953000" y="51816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effectLst/>
              </a:rPr>
              <a:t>6</a:t>
            </a:r>
            <a:endParaRPr lang="en-US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9" grpId="0" autoUpdateAnimBg="0"/>
      <p:bldP spid="610310" grpId="0" autoUpdateAnimBg="0"/>
      <p:bldP spid="610311" grpId="0" autoUpdateAnimBg="0"/>
      <p:bldP spid="610312" grpId="0" autoUpdateAnimBg="0"/>
      <p:bldP spid="610313" grpId="0" autoUpdateAnimBg="0"/>
      <p:bldP spid="61031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964488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Examples of Web Services Based Solution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Transportation</a:t>
            </a:r>
          </a:p>
          <a:p>
            <a:pPr>
              <a:buNone/>
            </a:pPr>
            <a:r>
              <a:rPr lang="en-US" altLang="zh-CN" sz="2400" dirty="0" smtClean="0"/>
              <a:t>    – Need to quote realistic prices made difficult when shipments travel over multiple carriers</a:t>
            </a:r>
          </a:p>
          <a:p>
            <a:r>
              <a:rPr lang="en-US" altLang="zh-CN" b="1" dirty="0" smtClean="0"/>
              <a:t>Banking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400" dirty="0" smtClean="0"/>
              <a:t>– Need to provide banking services to multiple requesters</a:t>
            </a:r>
          </a:p>
          <a:p>
            <a:pPr>
              <a:buNone/>
            </a:pPr>
            <a:r>
              <a:rPr lang="en-US" altLang="zh-CN" sz="2400" dirty="0" smtClean="0"/>
              <a:t>    – Need to integrate large numbers of internal</a:t>
            </a:r>
          </a:p>
          <a:p>
            <a:pPr>
              <a:buNone/>
            </a:pPr>
            <a:r>
              <a:rPr lang="en-US" altLang="zh-CN" sz="2400" dirty="0" smtClean="0"/>
              <a:t>    applications</a:t>
            </a:r>
          </a:p>
          <a:p>
            <a:r>
              <a:rPr lang="en-US" altLang="zh-CN" b="1" dirty="0" smtClean="0"/>
              <a:t>Government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400" dirty="0" smtClean="0"/>
              <a:t>– Need to share and access data across agencies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Common Uses of Web Services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Interoperability between heterogeneous systems</a:t>
            </a:r>
          </a:p>
          <a:p>
            <a:r>
              <a:rPr lang="en-US" altLang="zh-CN" dirty="0" smtClean="0"/>
              <a:t>B2B interactions</a:t>
            </a:r>
          </a:p>
          <a:p>
            <a:pPr>
              <a:buNone/>
            </a:pPr>
            <a:r>
              <a:rPr lang="en-US" altLang="zh-CN" dirty="0" smtClean="0"/>
              <a:t>    – Lower cost than EDI and proprietary alternatives</a:t>
            </a:r>
          </a:p>
          <a:p>
            <a:r>
              <a:rPr lang="en-US" altLang="zh-CN" dirty="0" smtClean="0"/>
              <a:t>Multiple requesters</a:t>
            </a:r>
          </a:p>
          <a:p>
            <a:pPr>
              <a:buNone/>
            </a:pPr>
            <a:r>
              <a:rPr lang="en-US" altLang="zh-CN" dirty="0" smtClean="0"/>
              <a:t>   – Particularly for heterogeneous platforms, protocols, and channels</a:t>
            </a:r>
          </a:p>
          <a:p>
            <a:r>
              <a:rPr lang="en-US" altLang="zh-CN" dirty="0" smtClean="0"/>
              <a:t>Encapsulation of legacy systems</a:t>
            </a:r>
          </a:p>
          <a:p>
            <a:r>
              <a:rPr lang="en-US" altLang="zh-CN" dirty="0" smtClean="0"/>
              <a:t>Isolation from changing systems</a:t>
            </a:r>
          </a:p>
          <a:p>
            <a:r>
              <a:rPr lang="en-US" altLang="zh-CN" dirty="0" smtClean="0"/>
              <a:t>Enterprise standardization of services</a:t>
            </a:r>
          </a:p>
          <a:p>
            <a:r>
              <a:rPr lang="en-US" altLang="zh-CN" dirty="0" smtClean="0"/>
              <a:t>Integration of third-party packages</a:t>
            </a:r>
          </a:p>
          <a:p>
            <a:r>
              <a:rPr lang="en-US" altLang="zh-CN" dirty="0" smtClean="0"/>
              <a:t>Process choreography</a:t>
            </a:r>
          </a:p>
          <a:p>
            <a:r>
              <a:rPr lang="en-US" altLang="zh-CN" dirty="0" smtClean="0"/>
              <a:t>Portal development/ </a:t>
            </a:r>
            <a:r>
              <a:rPr lang="en-US" altLang="zh-CN" dirty="0" err="1" smtClean="0"/>
              <a:t>Mashup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More Web Services</a:t>
            </a:r>
            <a:endParaRPr lang="en-US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371600" lvl="2" indent="-457200">
              <a:lnSpc>
                <a:spcPct val="90000"/>
              </a:lnSpc>
            </a:pPr>
            <a:r>
              <a:rPr lang="en-US" altLang="zh-CN" sz="3200" dirty="0" smtClean="0">
                <a:hlinkClick r:id="rId2"/>
              </a:rPr>
              <a:t>http</a:t>
            </a:r>
            <a:r>
              <a:rPr lang="en-US" altLang="zh-CN" sz="3200" dirty="0">
                <a:hlinkClick r:id="rId2"/>
              </a:rPr>
              <a:t>://www.xmethods.com</a:t>
            </a:r>
            <a:r>
              <a:rPr lang="en-US" altLang="zh-CN" sz="3200" dirty="0" smtClean="0">
                <a:hlinkClick r:id="rId2"/>
              </a:rPr>
              <a:t>/</a:t>
            </a:r>
            <a:endParaRPr lang="en-US" altLang="zh-CN" sz="3200" dirty="0" smtClean="0"/>
          </a:p>
          <a:p>
            <a:pPr marL="1371600" lvl="2" indent="-457200">
              <a:lnSpc>
                <a:spcPct val="90000"/>
              </a:lnSpc>
            </a:pPr>
            <a:r>
              <a:rPr lang="en-US" altLang="zh-CN" sz="3200" dirty="0" smtClean="0">
                <a:hlinkClick r:id="rId3"/>
              </a:rPr>
              <a:t>http://</a:t>
            </a:r>
            <a:r>
              <a:rPr lang="en-US" altLang="zh-CN" sz="3200" dirty="0" smtClean="0">
                <a:hlinkClick r:id="rId3"/>
              </a:rPr>
              <a:t>programmableweb.com</a:t>
            </a:r>
            <a:endParaRPr lang="en-US" altLang="zh-CN" sz="3200" dirty="0" smtClean="0"/>
          </a:p>
          <a:p>
            <a:pPr marL="1371600" lvl="2" indent="-457200">
              <a:lnSpc>
                <a:spcPct val="90000"/>
              </a:lnSpc>
            </a:pPr>
            <a:r>
              <a:rPr lang="en-US" altLang="zh-CN" sz="3200" dirty="0" smtClean="0">
                <a:hlinkClick r:id="rId4"/>
              </a:rPr>
              <a:t>https://evelopers.google.com</a:t>
            </a:r>
            <a:endParaRPr lang="en-US" altLang="zh-CN" sz="3200" dirty="0"/>
          </a:p>
          <a:p>
            <a:pPr marL="1371600" lvl="2" indent="-457200">
              <a:lnSpc>
                <a:spcPct val="90000"/>
              </a:lnSpc>
            </a:pPr>
            <a:r>
              <a:rPr lang="en-US" altLang="zh-CN" sz="3200" dirty="0"/>
              <a:t>http://www.webservicex.net/WS/default.aspx</a:t>
            </a:r>
          </a:p>
          <a:p>
            <a:pPr marL="990600" lvl="1" indent="-533400">
              <a:lnSpc>
                <a:spcPct val="90000"/>
              </a:lnSpc>
            </a:pPr>
            <a:endParaRPr lang="en-US" altLang="zh-CN" dirty="0"/>
          </a:p>
          <a:p>
            <a:pPr marL="990600" lvl="1" indent="-533400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Business Integration Example:</a:t>
            </a:r>
            <a:br>
              <a:rPr lang="en-US" altLang="zh-CN" dirty="0" smtClean="0"/>
            </a:br>
            <a:r>
              <a:rPr lang="en-US" altLang="zh-CN" dirty="0" smtClean="0">
                <a:ea typeface="宋体" pitchFamily="2" charset="-122"/>
              </a:rPr>
              <a:t>              Travel Booking Application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7200" y="1994619"/>
            <a:ext cx="4267200" cy="4530725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The travel booking component references on four Web services: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itchFamily="2" charset="2"/>
              <a:buChar char="q"/>
              <a:tabLst/>
              <a:defRPr/>
            </a:pPr>
            <a:endParaRPr kumimoji="0" lang="en-US" altLang="zh-CN" sz="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Hotel Reservation Service,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Credit Card Checking Service,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Flight Reservation Services,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and Car Reservation Service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</p:txBody>
      </p:sp>
      <p:pic>
        <p:nvPicPr>
          <p:cNvPr id="5" name="Picture 5" descr="BPEL Flow Model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4753743" y="1988840"/>
            <a:ext cx="3922713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SOA</a:t>
            </a:r>
            <a:r>
              <a:rPr lang="en-US" dirty="0" smtClean="0"/>
              <a:t> is the architectural style of building applications based on services, and deals with the arrangement of services in application systems.</a:t>
            </a:r>
          </a:p>
          <a:p>
            <a:pPr lvl="1"/>
            <a:r>
              <a:rPr lang="en-US" dirty="0" smtClean="0"/>
              <a:t>SOA can be implemented using Web services technologies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SOA-RA</a:t>
            </a:r>
            <a:endParaRPr lang="zh-CN" altLang="en-US" dirty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9512" y="1556792"/>
          <a:ext cx="848894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3" imgW="5841187" imgH="2902001" progId="">
                  <p:embed/>
                </p:oleObj>
              </mc:Choice>
              <mc:Fallback>
                <p:oleObj name="Visio" r:id="rId3" imgW="5841187" imgH="290200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556792"/>
                        <a:ext cx="8488945" cy="460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4879"/>
            <a:ext cx="8305800" cy="1143000"/>
          </a:xfrm>
        </p:spPr>
        <p:txBody>
          <a:bodyPr/>
          <a:lstStyle/>
          <a:p>
            <a:r>
              <a:rPr lang="en-US" dirty="0" smtClean="0"/>
              <a:t>Example: Process-enabled </a:t>
            </a:r>
            <a:r>
              <a:rPr lang="en-US" dirty="0"/>
              <a:t>SOA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371600"/>
            <a:ext cx="7010400" cy="1219200"/>
            <a:chOff x="768" y="1344"/>
            <a:chExt cx="4416" cy="768"/>
          </a:xfrm>
        </p:grpSpPr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768" y="1344"/>
              <a:ext cx="4416" cy="76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600"/>
                <a:t>Enterprise Layer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08" y="1440"/>
              <a:ext cx="672" cy="576"/>
              <a:chOff x="768" y="1728"/>
              <a:chExt cx="1152" cy="714"/>
            </a:xfrm>
          </p:grpSpPr>
          <p:sp>
            <p:nvSpPr>
              <p:cNvPr id="48134" name="File"/>
              <p:cNvSpPr>
                <a:spLocks noEditPoints="1" noChangeArrowheads="1"/>
              </p:cNvSpPr>
              <p:nvPr/>
            </p:nvSpPr>
            <p:spPr bwMode="auto">
              <a:xfrm>
                <a:off x="768" y="1728"/>
                <a:ext cx="1152" cy="71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 sz="1600"/>
              </a:p>
            </p:txBody>
          </p:sp>
          <p:pic>
            <p:nvPicPr>
              <p:cNvPr id="48135" name="Picture 7" descr="MCj03835720000[1]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" y="1776"/>
                <a:ext cx="144" cy="144"/>
              </a:xfrm>
              <a:prstGeom prst="rect">
                <a:avLst/>
              </a:prstGeom>
              <a:noFill/>
            </p:spPr>
          </p:pic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016" y="1440"/>
              <a:ext cx="672" cy="576"/>
              <a:chOff x="768" y="1728"/>
              <a:chExt cx="1152" cy="714"/>
            </a:xfrm>
          </p:grpSpPr>
          <p:sp>
            <p:nvSpPr>
              <p:cNvPr id="48137" name="File"/>
              <p:cNvSpPr>
                <a:spLocks noEditPoints="1" noChangeArrowheads="1"/>
              </p:cNvSpPr>
              <p:nvPr/>
            </p:nvSpPr>
            <p:spPr bwMode="auto">
              <a:xfrm>
                <a:off x="768" y="1728"/>
                <a:ext cx="1152" cy="71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B7C4F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r>
                  <a:rPr lang="en-US" sz="1400"/>
                  <a:t>Airline</a:t>
                </a:r>
              </a:p>
              <a:p>
                <a:r>
                  <a:rPr lang="en-US" sz="1400"/>
                  <a:t>Web site</a:t>
                </a:r>
              </a:p>
            </p:txBody>
          </p:sp>
          <p:pic>
            <p:nvPicPr>
              <p:cNvPr id="48138" name="Picture 10" descr="MCj03835720000[1]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" y="1776"/>
                <a:ext cx="144" cy="144"/>
              </a:xfrm>
              <a:prstGeom prst="rect">
                <a:avLst/>
              </a:prstGeom>
              <a:solidFill>
                <a:srgbClr val="B7C4FB"/>
              </a:solidFill>
            </p:spPr>
          </p:pic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464" y="1392"/>
              <a:ext cx="672" cy="576"/>
              <a:chOff x="768" y="1728"/>
              <a:chExt cx="1152" cy="714"/>
            </a:xfrm>
          </p:grpSpPr>
          <p:sp>
            <p:nvSpPr>
              <p:cNvPr id="48140" name="File"/>
              <p:cNvSpPr>
                <a:spLocks noEditPoints="1" noChangeArrowheads="1"/>
              </p:cNvSpPr>
              <p:nvPr/>
            </p:nvSpPr>
            <p:spPr bwMode="auto">
              <a:xfrm>
                <a:off x="768" y="1728"/>
                <a:ext cx="1152" cy="71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 sz="1600"/>
              </a:p>
            </p:txBody>
          </p:sp>
          <p:pic>
            <p:nvPicPr>
              <p:cNvPr id="48141" name="Picture 13" descr="MCj03835720000[1]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" y="1776"/>
                <a:ext cx="144" cy="14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143000" y="5105400"/>
            <a:ext cx="7010400" cy="1219200"/>
            <a:chOff x="768" y="2304"/>
            <a:chExt cx="4416" cy="768"/>
          </a:xfrm>
        </p:grpSpPr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768" y="2304"/>
              <a:ext cx="441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600"/>
                <a:t>Basic layer</a:t>
              </a:r>
            </a:p>
          </p:txBody>
        </p: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864" y="2400"/>
              <a:ext cx="672" cy="480"/>
              <a:chOff x="2304" y="2112"/>
              <a:chExt cx="1152" cy="714"/>
            </a:xfrm>
          </p:grpSpPr>
          <p:sp>
            <p:nvSpPr>
              <p:cNvPr id="48145" name="File"/>
              <p:cNvSpPr>
                <a:spLocks noEditPoints="1" noChangeArrowheads="1"/>
              </p:cNvSpPr>
              <p:nvPr/>
            </p:nvSpPr>
            <p:spPr bwMode="auto">
              <a:xfrm>
                <a:off x="2304" y="2112"/>
                <a:ext cx="1152" cy="71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 sz="1600"/>
              </a:p>
            </p:txBody>
          </p:sp>
          <p:pic>
            <p:nvPicPr>
              <p:cNvPr id="48146" name="Picture 18" descr="MCj04242380000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52" y="2160"/>
                <a:ext cx="154" cy="154"/>
              </a:xfrm>
              <a:prstGeom prst="rect">
                <a:avLst/>
              </a:prstGeom>
              <a:noFill/>
            </p:spPr>
          </p:pic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1776" y="2448"/>
              <a:ext cx="672" cy="480"/>
              <a:chOff x="2304" y="2112"/>
              <a:chExt cx="1152" cy="714"/>
            </a:xfrm>
          </p:grpSpPr>
          <p:sp>
            <p:nvSpPr>
              <p:cNvPr id="48148" name="File"/>
              <p:cNvSpPr>
                <a:spLocks noEditPoints="1" noChangeArrowheads="1"/>
              </p:cNvSpPr>
              <p:nvPr/>
            </p:nvSpPr>
            <p:spPr bwMode="auto">
              <a:xfrm>
                <a:off x="2304" y="2112"/>
                <a:ext cx="1152" cy="71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r>
                  <a:rPr lang="en-US" sz="1200"/>
                  <a:t>Flight</a:t>
                </a:r>
              </a:p>
            </p:txBody>
          </p:sp>
          <p:pic>
            <p:nvPicPr>
              <p:cNvPr id="48149" name="Picture 21" descr="MCj04242380000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52" y="2160"/>
                <a:ext cx="154" cy="154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2832" y="2496"/>
              <a:ext cx="672" cy="480"/>
              <a:chOff x="2304" y="2112"/>
              <a:chExt cx="1152" cy="714"/>
            </a:xfrm>
          </p:grpSpPr>
          <p:sp>
            <p:nvSpPr>
              <p:cNvPr id="48151" name="File"/>
              <p:cNvSpPr>
                <a:spLocks noEditPoints="1" noChangeArrowheads="1"/>
              </p:cNvSpPr>
              <p:nvPr/>
            </p:nvSpPr>
            <p:spPr bwMode="auto">
              <a:xfrm>
                <a:off x="2304" y="2112"/>
                <a:ext cx="1152" cy="71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r>
                  <a:rPr lang="en-US" sz="1200"/>
                  <a:t>Customer</a:t>
                </a:r>
              </a:p>
            </p:txBody>
          </p:sp>
          <p:pic>
            <p:nvPicPr>
              <p:cNvPr id="48152" name="Picture 24" descr="MCj04242380000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52" y="2160"/>
                <a:ext cx="154" cy="154"/>
              </a:xfrm>
              <a:prstGeom prst="rect">
                <a:avLst/>
              </a:prstGeom>
              <a:noFill/>
            </p:spPr>
          </p:pic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600" y="2448"/>
              <a:ext cx="672" cy="480"/>
              <a:chOff x="2304" y="2112"/>
              <a:chExt cx="1152" cy="714"/>
            </a:xfrm>
          </p:grpSpPr>
          <p:sp>
            <p:nvSpPr>
              <p:cNvPr id="48154" name="File"/>
              <p:cNvSpPr>
                <a:spLocks noEditPoints="1" noChangeArrowheads="1"/>
              </p:cNvSpPr>
              <p:nvPr/>
            </p:nvSpPr>
            <p:spPr bwMode="auto">
              <a:xfrm>
                <a:off x="2304" y="2112"/>
                <a:ext cx="1152" cy="71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r>
                  <a:rPr lang="en-US" sz="1200"/>
                  <a:t>Booking</a:t>
                </a:r>
              </a:p>
            </p:txBody>
          </p:sp>
          <p:pic>
            <p:nvPicPr>
              <p:cNvPr id="48155" name="Picture 27" descr="MCj04242380000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52" y="2160"/>
                <a:ext cx="154" cy="154"/>
              </a:xfrm>
              <a:prstGeom prst="rect">
                <a:avLst/>
              </a:prstGeom>
              <a:noFill/>
            </p:spPr>
          </p:pic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4416" y="2400"/>
              <a:ext cx="672" cy="480"/>
              <a:chOff x="2304" y="2112"/>
              <a:chExt cx="1152" cy="714"/>
            </a:xfrm>
          </p:grpSpPr>
          <p:sp>
            <p:nvSpPr>
              <p:cNvPr id="48157" name="File"/>
              <p:cNvSpPr>
                <a:spLocks noEditPoints="1" noChangeArrowheads="1"/>
              </p:cNvSpPr>
              <p:nvPr/>
            </p:nvSpPr>
            <p:spPr bwMode="auto">
              <a:xfrm>
                <a:off x="2304" y="2112"/>
                <a:ext cx="1152" cy="71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r>
                  <a:rPr lang="en-US" sz="1200"/>
                  <a:t>Billing</a:t>
                </a:r>
              </a:p>
            </p:txBody>
          </p:sp>
          <p:pic>
            <p:nvPicPr>
              <p:cNvPr id="48158" name="Picture 30" descr="MCj04242380000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52" y="2160"/>
                <a:ext cx="154" cy="15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1143000" y="3733800"/>
            <a:ext cx="7010400" cy="1219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600"/>
              <a:t>Intermediary layer</a:t>
            </a:r>
          </a:p>
        </p:txBody>
      </p:sp>
      <p:sp>
        <p:nvSpPr>
          <p:cNvPr id="48160" name="File"/>
          <p:cNvSpPr>
            <a:spLocks noEditPoints="1" noChangeArrowheads="1"/>
          </p:cNvSpPr>
          <p:nvPr/>
        </p:nvSpPr>
        <p:spPr bwMode="auto">
          <a:xfrm>
            <a:off x="1447800" y="3886200"/>
            <a:ext cx="1066800" cy="7620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sz="1200"/>
          </a:p>
        </p:txBody>
      </p:sp>
      <p:sp>
        <p:nvSpPr>
          <p:cNvPr id="48161" name="File"/>
          <p:cNvSpPr>
            <a:spLocks noEditPoints="1" noChangeArrowheads="1"/>
          </p:cNvSpPr>
          <p:nvPr/>
        </p:nvSpPr>
        <p:spPr bwMode="auto">
          <a:xfrm>
            <a:off x="5724128" y="3962400"/>
            <a:ext cx="1165448" cy="7620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 sz="1200"/>
              <a:t>BookAndBill</a:t>
            </a:r>
          </a:p>
        </p:txBody>
      </p:sp>
      <p:sp>
        <p:nvSpPr>
          <p:cNvPr id="48162" name="File"/>
          <p:cNvSpPr>
            <a:spLocks noEditPoints="1" noChangeArrowheads="1"/>
          </p:cNvSpPr>
          <p:nvPr/>
        </p:nvSpPr>
        <p:spPr bwMode="auto">
          <a:xfrm>
            <a:off x="6961584" y="3963144"/>
            <a:ext cx="1066800" cy="7620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sz="1200"/>
          </a:p>
        </p:txBody>
      </p:sp>
      <p:pic>
        <p:nvPicPr>
          <p:cNvPr id="48163" name="Picture 35" descr="MCj0432614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962400"/>
            <a:ext cx="152400" cy="152400"/>
          </a:xfrm>
          <a:prstGeom prst="rect">
            <a:avLst/>
          </a:prstGeom>
          <a:solidFill>
            <a:srgbClr val="000000"/>
          </a:solidFill>
        </p:spPr>
      </p:pic>
      <p:pic>
        <p:nvPicPr>
          <p:cNvPr id="48164" name="Picture 36" descr="MCj0432614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4005064"/>
            <a:ext cx="228600" cy="228600"/>
          </a:xfrm>
          <a:prstGeom prst="rect">
            <a:avLst/>
          </a:prstGeom>
          <a:solidFill>
            <a:srgbClr val="000000"/>
          </a:solidFill>
        </p:spPr>
      </p:pic>
      <p:pic>
        <p:nvPicPr>
          <p:cNvPr id="48165" name="Picture 37" descr="MCj0432614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3962400"/>
            <a:ext cx="228600" cy="228600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48166" name="Line 38"/>
          <p:cNvSpPr>
            <a:spLocks noChangeShapeType="1"/>
          </p:cNvSpPr>
          <p:nvPr/>
        </p:nvSpPr>
        <p:spPr bwMode="auto">
          <a:xfrm flipH="1">
            <a:off x="5867400" y="42672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6248400" y="4343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>
            <a:off x="1143000" y="2667000"/>
            <a:ext cx="7010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600"/>
              <a:t>Business Layer</a:t>
            </a:r>
          </a:p>
        </p:txBody>
      </p:sp>
      <p:sp>
        <p:nvSpPr>
          <p:cNvPr id="48169" name="File"/>
          <p:cNvSpPr>
            <a:spLocks noEditPoints="1" noChangeArrowheads="1"/>
          </p:cNvSpPr>
          <p:nvPr/>
        </p:nvSpPr>
        <p:spPr bwMode="auto">
          <a:xfrm>
            <a:off x="1524000" y="2781300"/>
            <a:ext cx="1066800" cy="6858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 sz="1600" dirty="0" smtClean="0"/>
              <a:t>Mobile Process</a:t>
            </a:r>
            <a:endParaRPr lang="en-US" sz="1600" dirty="0"/>
          </a:p>
        </p:txBody>
      </p:sp>
      <p:sp>
        <p:nvSpPr>
          <p:cNvPr id="48170" name="File"/>
          <p:cNvSpPr>
            <a:spLocks noEditPoints="1" noChangeArrowheads="1"/>
          </p:cNvSpPr>
          <p:nvPr/>
        </p:nvSpPr>
        <p:spPr bwMode="auto">
          <a:xfrm>
            <a:off x="5410200" y="2819400"/>
            <a:ext cx="1066800" cy="6858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 sz="1400" dirty="0" smtClean="0"/>
              <a:t>Booking</a:t>
            </a:r>
          </a:p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48171" name="File"/>
          <p:cNvSpPr>
            <a:spLocks noEditPoints="1" noChangeArrowheads="1"/>
          </p:cNvSpPr>
          <p:nvPr/>
        </p:nvSpPr>
        <p:spPr bwMode="auto">
          <a:xfrm>
            <a:off x="7010400" y="2724150"/>
            <a:ext cx="1066800" cy="6858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 sz="1600" dirty="0"/>
              <a:t>B2B </a:t>
            </a:r>
            <a:r>
              <a:rPr lang="en-US" sz="1600" dirty="0" smtClean="0"/>
              <a:t>Process</a:t>
            </a:r>
            <a:endParaRPr lang="en-US" sz="1600" dirty="0"/>
          </a:p>
        </p:txBody>
      </p:sp>
      <p:sp>
        <p:nvSpPr>
          <p:cNvPr id="48172" name="Line 44"/>
          <p:cNvSpPr>
            <a:spLocks noChangeShapeType="1"/>
          </p:cNvSpPr>
          <p:nvPr/>
        </p:nvSpPr>
        <p:spPr bwMode="auto">
          <a:xfrm flipH="1">
            <a:off x="3048000" y="2438400"/>
            <a:ext cx="3810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1600200" y="2895600"/>
            <a:ext cx="290513" cy="228600"/>
            <a:chOff x="2208" y="2976"/>
            <a:chExt cx="279" cy="202"/>
          </a:xfrm>
        </p:grpSpPr>
        <p:sp>
          <p:nvSpPr>
            <p:cNvPr id="48174" name="AutoShape 46"/>
            <p:cNvSpPr>
              <a:spLocks noChangeArrowheads="1"/>
            </p:cNvSpPr>
            <p:nvPr/>
          </p:nvSpPr>
          <p:spPr bwMode="auto">
            <a:xfrm>
              <a:off x="2304" y="2976"/>
              <a:ext cx="183" cy="144"/>
            </a:xfrm>
            <a:prstGeom prst="rightArrow">
              <a:avLst>
                <a:gd name="adj1" fmla="val 50000"/>
                <a:gd name="adj2" fmla="val 3177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pic>
          <p:nvPicPr>
            <p:cNvPr id="48175" name="Picture 47" descr="MCj0424238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8" y="3024"/>
              <a:ext cx="154" cy="154"/>
            </a:xfrm>
            <a:prstGeom prst="rect">
              <a:avLst/>
            </a:prstGeom>
            <a:noFill/>
          </p:spPr>
        </p:pic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5486400" y="2819400"/>
            <a:ext cx="290513" cy="228600"/>
            <a:chOff x="2208" y="2976"/>
            <a:chExt cx="279" cy="202"/>
          </a:xfrm>
        </p:grpSpPr>
        <p:sp>
          <p:nvSpPr>
            <p:cNvPr id="48177" name="AutoShape 49"/>
            <p:cNvSpPr>
              <a:spLocks noChangeArrowheads="1"/>
            </p:cNvSpPr>
            <p:nvPr/>
          </p:nvSpPr>
          <p:spPr bwMode="auto">
            <a:xfrm>
              <a:off x="2304" y="2976"/>
              <a:ext cx="183" cy="144"/>
            </a:xfrm>
            <a:prstGeom prst="rightArrow">
              <a:avLst>
                <a:gd name="adj1" fmla="val 50000"/>
                <a:gd name="adj2" fmla="val 3177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pic>
          <p:nvPicPr>
            <p:cNvPr id="48178" name="Picture 50" descr="MCj0424238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8" y="3024"/>
              <a:ext cx="154" cy="154"/>
            </a:xfrm>
            <a:prstGeom prst="rect">
              <a:avLst/>
            </a:prstGeom>
            <a:noFill/>
          </p:spPr>
        </p:pic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7010400" y="2819400"/>
            <a:ext cx="290513" cy="228600"/>
            <a:chOff x="2208" y="2976"/>
            <a:chExt cx="279" cy="202"/>
          </a:xfrm>
        </p:grpSpPr>
        <p:sp>
          <p:nvSpPr>
            <p:cNvPr id="48180" name="AutoShape 52"/>
            <p:cNvSpPr>
              <a:spLocks noChangeArrowheads="1"/>
            </p:cNvSpPr>
            <p:nvPr/>
          </p:nvSpPr>
          <p:spPr bwMode="auto">
            <a:xfrm>
              <a:off x="2304" y="2976"/>
              <a:ext cx="183" cy="144"/>
            </a:xfrm>
            <a:prstGeom prst="rightArrow">
              <a:avLst>
                <a:gd name="adj1" fmla="val 50000"/>
                <a:gd name="adj2" fmla="val 3177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pic>
          <p:nvPicPr>
            <p:cNvPr id="48181" name="Picture 53" descr="MCj0424238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8" y="3024"/>
              <a:ext cx="154" cy="154"/>
            </a:xfrm>
            <a:prstGeom prst="rect">
              <a:avLst/>
            </a:prstGeom>
            <a:noFill/>
          </p:spPr>
        </p:pic>
      </p:grpSp>
      <p:sp>
        <p:nvSpPr>
          <p:cNvPr id="48182" name="Line 54"/>
          <p:cNvSpPr>
            <a:spLocks noChangeShapeType="1"/>
          </p:cNvSpPr>
          <p:nvPr/>
        </p:nvSpPr>
        <p:spPr bwMode="auto">
          <a:xfrm>
            <a:off x="4114800" y="24384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48183" name="Line 55"/>
          <p:cNvSpPr>
            <a:spLocks noChangeShapeType="1"/>
          </p:cNvSpPr>
          <p:nvPr/>
        </p:nvSpPr>
        <p:spPr bwMode="auto">
          <a:xfrm flipH="1">
            <a:off x="6172200" y="3505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 flipH="1">
            <a:off x="4800600" y="3505200"/>
            <a:ext cx="685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48185" name="Line 57"/>
          <p:cNvSpPr>
            <a:spLocks noChangeShapeType="1"/>
          </p:cNvSpPr>
          <p:nvPr/>
        </p:nvSpPr>
        <p:spPr bwMode="auto">
          <a:xfrm>
            <a:off x="2514600" y="34290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48186" name="Line 58"/>
          <p:cNvSpPr>
            <a:spLocks noChangeShapeType="1"/>
          </p:cNvSpPr>
          <p:nvPr/>
        </p:nvSpPr>
        <p:spPr bwMode="auto">
          <a:xfrm flipH="1">
            <a:off x="6477000" y="3429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Related </a:t>
            </a:r>
            <a:r>
              <a:rPr lang="en-US" altLang="zh-CN" dirty="0"/>
              <a:t>Tools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IDE: 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RAD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Eclipse, </a:t>
            </a:r>
            <a:r>
              <a:rPr lang="en-US" altLang="zh-CN" sz="2400" dirty="0" err="1" smtClean="0"/>
              <a:t>Netbeans</a:t>
            </a:r>
            <a:r>
              <a:rPr lang="en-US" altLang="zh-CN" sz="2400" dirty="0" smtClean="0"/>
              <a:t>, Visual Studio…</a:t>
            </a:r>
            <a:endParaRPr lang="en-US" altLang="zh-CN" sz="2400" dirty="0"/>
          </a:p>
          <a:p>
            <a:r>
              <a:rPr lang="en-US" altLang="zh-CN" dirty="0" smtClean="0"/>
              <a:t>XML Editors: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400" dirty="0" smtClean="0"/>
              <a:t>Stylus studio, XMLSPY…</a:t>
            </a:r>
            <a:endParaRPr lang="en-US" altLang="zh-CN" sz="2400" dirty="0"/>
          </a:p>
          <a:p>
            <a:r>
              <a:rPr lang="en-US" altLang="zh-CN" dirty="0" smtClean="0"/>
              <a:t>SOAP Engine, Web Services Stack/Framework:</a:t>
            </a:r>
            <a:endParaRPr lang="en-US" altLang="zh-CN" dirty="0"/>
          </a:p>
          <a:p>
            <a:pPr lvl="2"/>
            <a:r>
              <a:rPr lang="en-US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Apache </a:t>
            </a:r>
            <a:r>
              <a:rPr lang="en-US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Axis</a:t>
            </a:r>
          </a:p>
          <a:p>
            <a:pPr lvl="2"/>
            <a:r>
              <a:rPr lang="en-US" alt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Xfire</a:t>
            </a:r>
            <a:endParaRPr lang="en-US" alt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2"/>
            <a:r>
              <a:rPr lang="en-US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CXF</a:t>
            </a:r>
            <a:endParaRPr lang="en-US" alt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2"/>
            <a:r>
              <a:rPr lang="en-US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Java Metro</a:t>
            </a:r>
          </a:p>
          <a:p>
            <a:pPr lvl="2"/>
            <a:r>
              <a:rPr lang="en-US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WSE, WCF  in </a:t>
            </a:r>
            <a:r>
              <a:rPr lang="en-US" altLang="en-US" sz="24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.Net</a:t>
            </a:r>
            <a:r>
              <a:rPr lang="en-US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Framework</a:t>
            </a:r>
          </a:p>
          <a:p>
            <a:pPr lvl="2"/>
            <a:endParaRPr lang="en-US" altLang="en-US" sz="2800" dirty="0"/>
          </a:p>
          <a:p>
            <a:endParaRPr lang="en-US" altLang="zh-CN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600200"/>
            <a:ext cx="8178827" cy="4530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hlinkClick r:id="rId2"/>
              </a:rPr>
              <a:t>http://www.xmethods.com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http://programmableweb.com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www.webservicex.net/WS/default.aspx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http://www.w3.org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linkClick r:id="rId4"/>
              </a:rPr>
              <a:t>http://www.w3schools.com</a:t>
            </a:r>
            <a:r>
              <a:rPr 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linkClick r:id="rId4"/>
              </a:rPr>
              <a:t>/</a:t>
            </a:r>
            <a:endParaRPr lang="en-US" sz="2800" b="1" dirty="0" smtClean="0">
              <a:solidFill>
                <a:srgbClr val="FF66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buNone/>
            </a:pPr>
            <a:endParaRPr 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http://axis.apache.org/axis/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http://www.oracle.com/technetwork/java/index-jsp-137004.html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http://msdn2.microsoft.com/en-us/webservices/default.aspx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hlinkClick r:id="rId5"/>
              </a:rPr>
              <a:t>http://msdn.microsoft.com/zh-cn/netframework/aa663324.aspx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Many more on the web…</a:t>
            </a: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695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Service-oriented architecture (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n-US" dirty="0" smtClean="0"/>
              <a:t>) represents a new and evolving model for building distributed applications.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  <a:r>
              <a:rPr lang="en-US" dirty="0" smtClean="0"/>
              <a:t> </a:t>
            </a:r>
            <a:r>
              <a:rPr lang="en-US" dirty="0" smtClean="0"/>
              <a:t>are distributed components that provide well-defined interfaces that process and deliver XML </a:t>
            </a:r>
            <a:r>
              <a:rPr lang="en-US" dirty="0" smtClean="0"/>
              <a:t>messages.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r>
              <a:rPr lang="en-US" dirty="0" smtClean="0"/>
              <a:t>(WS) standard provides a platform-independent method for messaging-based interaction of applications.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this course we will learn XML techniques, then study the basic concepts, technologies that support SOA, and the design and implementation of a SOA using web services.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Task …</a:t>
            </a:r>
            <a:endParaRPr lang="en-US" dirty="0"/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 XML fundamentals  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  Read Chapter 1~3 in book 5.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60648"/>
            <a:ext cx="8229600" cy="1143000"/>
          </a:xfrm>
        </p:spPr>
        <p:txBody>
          <a:bodyPr/>
          <a:lstStyle/>
          <a:p>
            <a:r>
              <a:rPr lang="en-US" altLang="zh-CN" dirty="0"/>
              <a:t>Reference Books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8488" cy="49244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 smtClean="0"/>
              <a:t>There is no textbook for this course.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You </a:t>
            </a:r>
            <a:r>
              <a:rPr lang="en-US" altLang="zh-CN" sz="2800" dirty="0"/>
              <a:t>can find some reference books in </a:t>
            </a:r>
            <a:r>
              <a:rPr lang="en-US" altLang="zh-CN" sz="2800" dirty="0" smtClean="0"/>
              <a:t>the directory of %courseware%/0.books</a:t>
            </a:r>
          </a:p>
          <a:p>
            <a:pPr>
              <a:lnSpc>
                <a:spcPct val="80000"/>
              </a:lnSpc>
              <a:buNone/>
            </a:pP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Primary References are:</a:t>
            </a:r>
            <a:endParaRPr lang="en-US" sz="2800" dirty="0" smtClean="0"/>
          </a:p>
          <a:p>
            <a:pPr marL="736092" lvl="1" indent="-342900">
              <a:buFont typeface="+mj-lt"/>
              <a:buAutoNum type="arabicPeriod"/>
            </a:pPr>
            <a:r>
              <a:rPr lang="en-TT" sz="1800" dirty="0" smtClean="0"/>
              <a:t>SOA Using Java Web Services, </a:t>
            </a:r>
            <a:r>
              <a:rPr lang="en-US" sz="1800" dirty="0" smtClean="0"/>
              <a:t>Mark D. Hansen, Prentice Hall, 2007.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TT" sz="1800" dirty="0" smtClean="0"/>
              <a:t>Java SOA Cook Book, </a:t>
            </a:r>
            <a:r>
              <a:rPr lang="en-TT" sz="1800" dirty="0" err="1" smtClean="0"/>
              <a:t>Eben</a:t>
            </a:r>
            <a:r>
              <a:rPr lang="en-TT" sz="1800" dirty="0" smtClean="0"/>
              <a:t> Hewitt, 2009.</a:t>
            </a:r>
            <a:endParaRPr lang="en-US" sz="1800" dirty="0" smtClean="0"/>
          </a:p>
          <a:p>
            <a:pPr marL="736092" lvl="1" indent="-342900">
              <a:buFont typeface="+mj-lt"/>
              <a:buAutoNum type="arabicPeriod"/>
            </a:pPr>
            <a:r>
              <a:rPr lang="en-US" sz="1800" i="1" dirty="0" smtClean="0"/>
              <a:t>Introduction to XML and Related Technologies</a:t>
            </a:r>
            <a:r>
              <a:rPr lang="zh-CN" altLang="en-US" sz="1800" i="1" dirty="0" smtClean="0"/>
              <a:t>，</a:t>
            </a:r>
            <a:r>
              <a:rPr lang="en-US" altLang="zh-CN" sz="1800" i="1" dirty="0" smtClean="0"/>
              <a:t>IBM</a:t>
            </a:r>
            <a:r>
              <a:rPr lang="en-TT" altLang="zh-CN" sz="1800" i="1" dirty="0" smtClean="0"/>
              <a:t>.</a:t>
            </a:r>
            <a:endParaRPr lang="en-US" sz="1800" i="1" dirty="0" smtClean="0"/>
          </a:p>
          <a:p>
            <a:pPr marL="736092" lvl="1" indent="-342900">
              <a:buFont typeface="+mj-lt"/>
              <a:buAutoNum type="arabicPeriod"/>
            </a:pPr>
            <a:r>
              <a:rPr lang="en-US" sz="1800" i="1" dirty="0" smtClean="0"/>
              <a:t>Web Service Development for IBM </a:t>
            </a:r>
            <a:r>
              <a:rPr lang="en-US" sz="1800" i="1" dirty="0" err="1" smtClean="0"/>
              <a:t>WebSphere</a:t>
            </a:r>
            <a:r>
              <a:rPr lang="en-US" sz="1800" i="1" dirty="0" smtClean="0"/>
              <a:t> Application Server V7</a:t>
            </a:r>
            <a:r>
              <a:rPr lang="en-US" altLang="zh-CN" sz="1800" dirty="0" smtClean="0"/>
              <a:t>, IBM.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800" dirty="0" smtClean="0"/>
              <a:t>XML in a Nutshell,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Edition, </a:t>
            </a:r>
            <a:r>
              <a:rPr lang="en-US" sz="1800" dirty="0" err="1" smtClean="0"/>
              <a:t>Elliotte</a:t>
            </a:r>
            <a:r>
              <a:rPr lang="en-US" sz="1800" dirty="0" smtClean="0"/>
              <a:t> Rusty Harold, W. Scott Means, O’Reilly, 2004.</a:t>
            </a:r>
          </a:p>
          <a:p>
            <a:pPr marL="736092" lvl="1" indent="-342900">
              <a:buNone/>
            </a:pPr>
            <a:endParaRPr lang="en-US" altLang="zh-CN" sz="1800" dirty="0" smtClean="0"/>
          </a:p>
          <a:p>
            <a:pPr marL="736092" lvl="1" indent="-3429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10225624"/>
      </p:ext>
    </p:extLst>
  </p:cSld>
  <p:clrMapOvr>
    <a:masterClrMapping/>
  </p:clrMapOvr>
  <p:transition xmlns:p14="http://schemas.microsoft.com/office/powerpoint/2010/main"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zh-CN" dirty="0"/>
              <a:t>Assessment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 Assignment, </a:t>
            </a:r>
            <a:r>
              <a:rPr lang="en-US" altLang="zh-CN" dirty="0" smtClean="0"/>
              <a:t>30%</a:t>
            </a:r>
            <a:endParaRPr lang="en-US" altLang="zh-CN" dirty="0"/>
          </a:p>
          <a:p>
            <a:pPr lvl="2"/>
            <a:r>
              <a:rPr lang="en-US" altLang="zh-CN" dirty="0" smtClean="0"/>
              <a:t>Individual </a:t>
            </a:r>
            <a:r>
              <a:rPr lang="en-US" altLang="zh-CN" dirty="0"/>
              <a:t>report on given topics.</a:t>
            </a:r>
          </a:p>
          <a:p>
            <a:pPr lvl="2">
              <a:buFont typeface="Wingdings" pitchFamily="2" charset="2"/>
              <a:buNone/>
            </a:pPr>
            <a:endParaRPr lang="en-US" altLang="zh-CN" dirty="0"/>
          </a:p>
          <a:p>
            <a:r>
              <a:rPr lang="en-US" altLang="zh-CN" dirty="0"/>
              <a:t>Team Project (3~5 members), </a:t>
            </a:r>
            <a:r>
              <a:rPr lang="en-US" altLang="zh-CN" dirty="0" smtClean="0"/>
              <a:t>70%</a:t>
            </a:r>
            <a:endParaRPr lang="en-US" altLang="zh-CN" dirty="0"/>
          </a:p>
          <a:p>
            <a:pPr lvl="1"/>
            <a:r>
              <a:rPr lang="en-US" altLang="zh-CN" dirty="0"/>
              <a:t>Project </a:t>
            </a:r>
            <a:r>
              <a:rPr lang="en-US" altLang="zh-CN" dirty="0" smtClean="0"/>
              <a:t>requirements </a:t>
            </a:r>
            <a:r>
              <a:rPr lang="en-US" altLang="zh-CN" dirty="0"/>
              <a:t>will be released </a:t>
            </a:r>
            <a:r>
              <a:rPr lang="en-US" altLang="zh-CN" dirty="0" smtClean="0"/>
              <a:t>in</a:t>
            </a:r>
            <a:r>
              <a:rPr lang="en-US" altLang="zh-CN" dirty="0" smtClean="0"/>
              <a:t> </a:t>
            </a:r>
            <a:r>
              <a:rPr lang="en-US" altLang="zh-CN" dirty="0"/>
              <a:t>the </a:t>
            </a:r>
            <a:r>
              <a:rPr lang="en-US" altLang="zh-CN" dirty="0" smtClean="0"/>
              <a:t>second</a:t>
            </a:r>
            <a:r>
              <a:rPr lang="en-US" altLang="zh-CN" dirty="0" smtClean="0"/>
              <a:t> </a:t>
            </a:r>
            <a:r>
              <a:rPr lang="en-US" altLang="zh-CN" dirty="0"/>
              <a:t>week.</a:t>
            </a:r>
          </a:p>
        </p:txBody>
      </p:sp>
    </p:spTree>
    <p:extLst>
      <p:ext uri="{BB962C8B-B14F-4D97-AF65-F5344CB8AC3E}">
        <p14:creationId xmlns:p14="http://schemas.microsoft.com/office/powerpoint/2010/main" val="3300594228"/>
      </p:ext>
    </p:extLst>
  </p:cSld>
  <p:clrMapOvr>
    <a:masterClrMapping/>
  </p:clrMapOvr>
  <p:transition xmlns:p14="http://schemas.microsoft.com/office/powerpoint/2010/main"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lang="en-US" dirty="0" smtClean="0"/>
              <a:t>Main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573325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and related technologies:</a:t>
            </a: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900" dirty="0" smtClean="0"/>
              <a:t>     </a:t>
            </a:r>
            <a:r>
              <a:rPr lang="en-US" dirty="0" smtClean="0"/>
              <a:t>XML syntax,  Validating XML (DTD/Schema), XSLT, </a:t>
            </a:r>
            <a:r>
              <a:rPr lang="en-US" dirty="0" err="1" smtClean="0"/>
              <a:t>XPath</a:t>
            </a:r>
            <a:r>
              <a:rPr lang="en-US" dirty="0" smtClean="0"/>
              <a:t>, DOM/SAX, Querying XML</a:t>
            </a:r>
          </a:p>
          <a:p>
            <a:pPr>
              <a:lnSpc>
                <a:spcPct val="130000"/>
              </a:lnSpc>
            </a:pPr>
            <a:r>
              <a:rPr lang="en-US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Services Fundamentals: </a:t>
            </a: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900" dirty="0" smtClean="0"/>
              <a:t> </a:t>
            </a:r>
            <a:r>
              <a:rPr lang="en-US" dirty="0" smtClean="0"/>
              <a:t>    Service definition, Web services definition language (WSDL),  Service publication and discovery, Service encapsulation and consumption of a web service by an application.</a:t>
            </a:r>
          </a:p>
          <a:p>
            <a:pPr>
              <a:lnSpc>
                <a:spcPct val="130000"/>
              </a:lnSpc>
            </a:pPr>
            <a:r>
              <a:rPr lang="en-US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Services Development: </a:t>
            </a: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900" dirty="0" smtClean="0"/>
              <a:t>     </a:t>
            </a:r>
            <a:r>
              <a:rPr lang="en-US" dirty="0" smtClean="0"/>
              <a:t>Developing Web Services, Creating Web Services </a:t>
            </a:r>
            <a:r>
              <a:rPr lang="en-US" dirty="0" smtClean="0"/>
              <a:t>Clients, </a:t>
            </a:r>
            <a:r>
              <a:rPr lang="en-US" dirty="0" smtClean="0"/>
              <a:t>Web Services Interoperability, Introduction to ESB</a:t>
            </a:r>
            <a:r>
              <a:rPr lang="en-US" dirty="0" smtClean="0"/>
              <a:t>.</a:t>
            </a:r>
            <a:endParaRPr lang="en-US" sz="2300" i="1" dirty="0" smtClean="0"/>
          </a:p>
          <a:p>
            <a:pPr>
              <a:lnSpc>
                <a:spcPct val="130000"/>
              </a:lnSpc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SOA concepts will also be covered:  </a:t>
            </a:r>
            <a:r>
              <a:rPr lang="en-US" i="1" dirty="0" smtClean="0"/>
              <a:t>loose coupling of systems, communication through messaging, enterprise service bus, composition of complex services, BPEL for Business Process. </a:t>
            </a: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Share your 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Think about the following questions, talk with students sitting near you and share your experiences with us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Have you ever use XML before?</a:t>
            </a:r>
          </a:p>
          <a:p>
            <a:r>
              <a:rPr lang="en-US" dirty="0" smtClean="0"/>
              <a:t>Why do we use web services?</a:t>
            </a:r>
          </a:p>
          <a:p>
            <a:r>
              <a:rPr lang="en-US" dirty="0" smtClean="0"/>
              <a:t>Do you know when and where to use web services?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2499450"/>
      </p:ext>
    </p:extLst>
  </p:cSld>
  <p:clrMapOvr>
    <a:masterClrMapping/>
  </p:clrMapOvr>
  <p:transition xmlns:p14="http://schemas.microsoft.com/office/powerpoint/2010/main"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XML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604867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     </a:t>
            </a:r>
            <a:r>
              <a:rPr lang="en-US" altLang="zh-CN" sz="2900" dirty="0" smtClean="0"/>
              <a:t>XML stands for </a:t>
            </a:r>
            <a:r>
              <a:rPr lang="en-US" altLang="zh-CN" sz="2900" dirty="0" err="1" smtClean="0"/>
              <a:t>E</a:t>
            </a:r>
            <a:r>
              <a:rPr lang="en-US" altLang="zh-CN" sz="2900" b="1" dirty="0" err="1" smtClean="0"/>
              <a:t>X</a:t>
            </a:r>
            <a:r>
              <a:rPr lang="en-US" altLang="zh-CN" sz="2900" dirty="0" err="1" smtClean="0"/>
              <a:t>tensible</a:t>
            </a:r>
            <a:r>
              <a:rPr lang="en-US" altLang="zh-CN" sz="2900" dirty="0" smtClean="0"/>
              <a:t> </a:t>
            </a:r>
            <a:r>
              <a:rPr lang="en-US" altLang="zh-CN" sz="2900" b="1" dirty="0" smtClean="0"/>
              <a:t>M</a:t>
            </a:r>
            <a:r>
              <a:rPr lang="en-US" altLang="zh-CN" sz="2900" dirty="0" smtClean="0"/>
              <a:t>arkup </a:t>
            </a:r>
            <a:r>
              <a:rPr lang="en-US" altLang="zh-CN" sz="2900" b="1" dirty="0" smtClean="0"/>
              <a:t>L</a:t>
            </a:r>
            <a:r>
              <a:rPr lang="en-US" altLang="zh-CN" sz="2900" dirty="0" smtClean="0"/>
              <a:t>anguage.  It is a </a:t>
            </a:r>
            <a:r>
              <a:rPr lang="en-US" altLang="zh-CN" sz="2900" b="1" dirty="0" smtClean="0"/>
              <a:t>markup language</a:t>
            </a:r>
            <a:r>
              <a:rPr lang="en-US" altLang="zh-CN" sz="2900" dirty="0" smtClean="0"/>
              <a:t> much like HTML  and it was designed to </a:t>
            </a:r>
            <a:r>
              <a:rPr lang="en-US" altLang="zh-CN" sz="2900" b="1" dirty="0" smtClean="0"/>
              <a:t>describe data</a:t>
            </a:r>
            <a:r>
              <a:rPr lang="en-US" altLang="zh-CN" sz="2900" dirty="0" smtClean="0"/>
              <a:t>. XML tags are not predefined. You must </a:t>
            </a:r>
            <a:r>
              <a:rPr lang="en-US" altLang="zh-CN" sz="2900" b="1" dirty="0" smtClean="0"/>
              <a:t>define your own tags. </a:t>
            </a:r>
            <a:r>
              <a:rPr lang="en-US" altLang="zh-CN" sz="2900" dirty="0" smtClean="0"/>
              <a:t>It is a prefect choice for enabling cross-platform data communication in Web Services. </a:t>
            </a:r>
          </a:p>
          <a:p>
            <a:pPr lvl="1">
              <a:lnSpc>
                <a:spcPct val="130000"/>
              </a:lnSpc>
            </a:pPr>
            <a:r>
              <a:rPr lang="en-US" altLang="zh-CN" sz="3300" dirty="0" smtClean="0"/>
              <a:t>Well-formed XML documents</a:t>
            </a:r>
          </a:p>
          <a:p>
            <a:pPr lvl="1">
              <a:lnSpc>
                <a:spcPct val="130000"/>
              </a:lnSpc>
            </a:pPr>
            <a:r>
              <a:rPr lang="en-US" altLang="zh-CN" sz="3300" dirty="0" smtClean="0"/>
              <a:t>Schema languages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 smtClean="0"/>
              <a:t>DTDs: http://www.w3schools.com/dtd/default.asp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 smtClean="0"/>
              <a:t>XML Schemas: </a:t>
            </a:r>
            <a:r>
              <a:rPr lang="en-US" altLang="zh-CN" sz="2000" dirty="0" smtClean="0">
                <a:hlinkClick r:id="rId2"/>
              </a:rPr>
              <a:t>http://www.w3.org/XML/Schema</a:t>
            </a:r>
            <a:endParaRPr lang="en-US" altLang="zh-CN" sz="3600" dirty="0" smtClean="0"/>
          </a:p>
          <a:p>
            <a:pPr lvl="1">
              <a:lnSpc>
                <a:spcPct val="130000"/>
              </a:lnSpc>
            </a:pPr>
            <a:r>
              <a:rPr lang="en-US" altLang="zh-CN" sz="3300" dirty="0" smtClean="0"/>
              <a:t>Query Languages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 err="1" smtClean="0"/>
              <a:t>XPath</a:t>
            </a:r>
            <a:r>
              <a:rPr lang="en-US" altLang="zh-CN" sz="2000" dirty="0" smtClean="0"/>
              <a:t>: http://www.w3.org/TR/xpath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 err="1" smtClean="0"/>
              <a:t>XQuery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3"/>
              </a:rPr>
              <a:t>http://www.w3.org/TR/xquery/</a:t>
            </a:r>
            <a:endParaRPr lang="en-US" altLang="zh-CN" sz="2000" dirty="0" smtClean="0"/>
          </a:p>
          <a:p>
            <a:pPr lvl="1">
              <a:lnSpc>
                <a:spcPct val="130000"/>
              </a:lnSpc>
            </a:pPr>
            <a:r>
              <a:rPr lang="en-US" altLang="zh-CN" sz="3300" dirty="0" smtClean="0"/>
              <a:t>XSLT </a:t>
            </a:r>
          </a:p>
          <a:p>
            <a:pPr marL="822960" lvl="3" indent="-274320">
              <a:lnSpc>
                <a:spcPct val="130000"/>
              </a:lnSpc>
              <a:buSzPct val="95000"/>
            </a:pPr>
            <a:r>
              <a:rPr lang="en-US" altLang="zh-CN" sz="2500" dirty="0" smtClean="0"/>
              <a:t>XSLT: </a:t>
            </a:r>
            <a:r>
              <a:rPr lang="en-US" altLang="zh-CN" sz="2500" dirty="0" smtClean="0">
                <a:hlinkClick r:id="rId4"/>
              </a:rPr>
              <a:t>http://www.w3.org/TR/xslt</a:t>
            </a:r>
            <a:endParaRPr lang="en-US" altLang="zh-CN" sz="2900" dirty="0" smtClean="0"/>
          </a:p>
          <a:p>
            <a:pPr lvl="1">
              <a:lnSpc>
                <a:spcPct val="130000"/>
              </a:lnSpc>
            </a:pPr>
            <a:r>
              <a:rPr lang="en-US" altLang="zh-CN" sz="3300" dirty="0" smtClean="0"/>
              <a:t>Programming APIs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 smtClean="0"/>
              <a:t>DOM (Document Object Model): </a:t>
            </a:r>
            <a:r>
              <a:rPr lang="en-US" altLang="zh-CN" sz="2000" dirty="0" smtClean="0">
                <a:hlinkClick r:id="rId5"/>
              </a:rPr>
              <a:t>http://www.w3.org/DOM</a:t>
            </a:r>
            <a:r>
              <a:rPr lang="en-US" altLang="zh-CN" sz="2000" dirty="0" smtClean="0">
                <a:hlinkClick r:id="rId5"/>
              </a:rPr>
              <a:t>/</a:t>
            </a:r>
            <a:endParaRPr lang="en-US" altLang="zh-CN" sz="2000" dirty="0" smtClean="0"/>
          </a:p>
          <a:p>
            <a:pPr lvl="2">
              <a:lnSpc>
                <a:spcPct val="130000"/>
              </a:lnSpc>
            </a:pPr>
            <a:r>
              <a:rPr lang="en-US" altLang="zh-CN" sz="2000" dirty="0" smtClean="0"/>
              <a:t>SAX </a:t>
            </a:r>
            <a:r>
              <a:rPr lang="en-US" altLang="zh-CN" sz="2000" dirty="0" smtClean="0"/>
              <a:t>(Simple API for XML): </a:t>
            </a:r>
            <a:r>
              <a:rPr lang="en-US" altLang="zh-CN" sz="2000" dirty="0" smtClean="0">
                <a:hlinkClick r:id="rId6"/>
              </a:rPr>
              <a:t>http://www.saxproject.org</a:t>
            </a:r>
            <a:r>
              <a:rPr lang="en-US" altLang="zh-CN" sz="1600" dirty="0" smtClean="0">
                <a:hlinkClick r:id="rId6"/>
              </a:rPr>
              <a:t>/</a:t>
            </a:r>
            <a:endParaRPr lang="en-US" altLang="zh-CN" sz="1600" dirty="0" smtClean="0"/>
          </a:p>
          <a:p>
            <a:pPr marL="393192" lvl="1" indent="0">
              <a:lnSpc>
                <a:spcPct val="130000"/>
              </a:lnSpc>
              <a:buNone/>
            </a:pPr>
            <a:endParaRPr lang="en-US" altLang="zh-CN" sz="4400" b="1" dirty="0" smtClean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7" action="ppaction://hlinkfi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6256" y="3861048"/>
            <a:ext cx="17086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400" b="1" i="1" dirty="0">
                <a:solidFill>
                  <a:srgbClr val="800000"/>
                </a:solidFill>
                <a:hlinkClick r:id="rId7" action="ppaction://hlinkfile"/>
              </a:rPr>
              <a:t>Examples</a:t>
            </a:r>
            <a:endParaRPr lang="zh-CN" altLang="en-US" sz="2400" b="1" i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16616</TotalTime>
  <Words>2007</Words>
  <Application>Microsoft Macintosh PowerPoint</Application>
  <PresentationFormat>On-screen Show (4:3)</PresentationFormat>
  <Paragraphs>318</Paragraphs>
  <Slides>40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Flow</vt:lpstr>
      <vt:lpstr>Visio</vt:lpstr>
      <vt:lpstr>XML and Web Services</vt:lpstr>
      <vt:lpstr>Index</vt:lpstr>
      <vt:lpstr>Prerequisites</vt:lpstr>
      <vt:lpstr>Course Overview</vt:lpstr>
      <vt:lpstr>Reference Books</vt:lpstr>
      <vt:lpstr>Assessment</vt:lpstr>
      <vt:lpstr>Main Contents</vt:lpstr>
      <vt:lpstr>Share your experiences</vt:lpstr>
      <vt:lpstr>XML Overview</vt:lpstr>
      <vt:lpstr>Web Service definition</vt:lpstr>
      <vt:lpstr>XML and Web Services</vt:lpstr>
      <vt:lpstr>Web Services and SOA</vt:lpstr>
      <vt:lpstr>History</vt:lpstr>
      <vt:lpstr>Issues in distributed systems</vt:lpstr>
      <vt:lpstr>Communication Network</vt:lpstr>
      <vt:lpstr>Communication Middleware</vt:lpstr>
      <vt:lpstr>Remote procedure call (RPC)</vt:lpstr>
      <vt:lpstr>Distributed Objects</vt:lpstr>
      <vt:lpstr>Disadvantages of Earlier Component Technologies</vt:lpstr>
      <vt:lpstr>Interoperability</vt:lpstr>
      <vt:lpstr>Firewall traversal</vt:lpstr>
      <vt:lpstr>Complexity</vt:lpstr>
      <vt:lpstr>Web Service definition revisited</vt:lpstr>
      <vt:lpstr>Usage Scenario: A simple Web Service </vt:lpstr>
      <vt:lpstr>Sample application       (service consumer)</vt:lpstr>
      <vt:lpstr>Example: Using Web Services in Enterprise Applications</vt:lpstr>
      <vt:lpstr>Interactions between Duke’s Forest Components</vt:lpstr>
      <vt:lpstr>The Web Service Model </vt:lpstr>
      <vt:lpstr>Relationship between the core standards</vt:lpstr>
      <vt:lpstr>The Web Service Model (cont)</vt:lpstr>
      <vt:lpstr>Examples of Web Services Based Solution</vt:lpstr>
      <vt:lpstr>Common Uses of Web Services</vt:lpstr>
      <vt:lpstr>Find More Web Services</vt:lpstr>
      <vt:lpstr>Business Integration Example:               Travel Booking Application</vt:lpstr>
      <vt:lpstr>SOA</vt:lpstr>
      <vt:lpstr>SOA-RA</vt:lpstr>
      <vt:lpstr>Example: Process-enabled SOA </vt:lpstr>
      <vt:lpstr>Related Tools</vt:lpstr>
      <vt:lpstr>Resources</vt:lpstr>
      <vt:lpstr>Reading Task …</vt:lpstr>
    </vt:vector>
  </TitlesOfParts>
  <Company>rabbit factory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J2ME在移动计算中的应用</dc:title>
  <dc:creator>rachel liu</dc:creator>
  <cp:lastModifiedBy>Y</cp:lastModifiedBy>
  <cp:revision>171</cp:revision>
  <dcterms:created xsi:type="dcterms:W3CDTF">2003-09-20T07:01:52Z</dcterms:created>
  <dcterms:modified xsi:type="dcterms:W3CDTF">2012-11-12T13:30:12Z</dcterms:modified>
</cp:coreProperties>
</file>