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4" r:id="rId4"/>
    <p:sldId id="266" r:id="rId5"/>
    <p:sldId id="277" r:id="rId6"/>
    <p:sldId id="278" r:id="rId7"/>
    <p:sldId id="267" r:id="rId8"/>
    <p:sldId id="280" r:id="rId9"/>
    <p:sldId id="281" r:id="rId10"/>
    <p:sldId id="282" r:id="rId11"/>
    <p:sldId id="283" r:id="rId12"/>
    <p:sldId id="285" r:id="rId13"/>
    <p:sldId id="271" r:id="rId14"/>
    <p:sldId id="272" r:id="rId15"/>
    <p:sldId id="273" r:id="rId16"/>
    <p:sldId id="286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3366"/>
    <a:srgbClr val="0000CC"/>
    <a:srgbClr val="0000FF"/>
    <a:srgbClr val="CC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4" autoAdjust="0"/>
  </p:normalViewPr>
  <p:slideViewPr>
    <p:cSldViewPr>
      <p:cViewPr varScale="1">
        <p:scale>
          <a:sx n="70" d="100"/>
          <a:sy n="70" d="100"/>
        </p:scale>
        <p:origin x="16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F2D83B-C674-4492-8AB7-E8960E5E8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CE0DAA-AA58-4DBB-B6DC-A71E6F1979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988BA-53FB-4C95-9AEF-841861F7A2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00760-874A-413E-992A-FACC494968E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D517D-478F-4637-9200-BE1325947A9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DAAD0-D0D6-4328-93A9-CDC201E770F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722BE-096B-427E-9994-0F7B68A05D2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A926A-FA55-4C00-8348-E4AFA4E2CA3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01DF1-0B14-4AA7-9A77-F8B3D591FBA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D2246-60C0-4EEE-910F-8210FE3D226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89D41-1C54-4917-8FF1-91638C587A0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4169D-F69A-4B50-A641-B1A16F71E63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E1AEA-4A50-4E48-BCEB-E0B58CFA6B4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DAE7A-644C-4C4C-8F10-F5C3360E1F8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此处小于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，那么是否存在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呢？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9" name="Group 4"/>
          <p:cNvGrpSpPr>
            <a:grpSpLocks/>
          </p:cNvGrpSpPr>
          <p:nvPr userDrawn="1"/>
        </p:nvGrpSpPr>
        <p:grpSpPr bwMode="auto">
          <a:xfrm>
            <a:off x="0" y="0"/>
            <a:ext cx="9144000" cy="795338"/>
            <a:chOff x="0" y="0"/>
            <a:chExt cx="5760" cy="501"/>
          </a:xfrm>
        </p:grpSpPr>
        <p:sp>
          <p:nvSpPr>
            <p:cNvPr id="21520" name="Rectangle 5"/>
            <p:cNvSpPr>
              <a:spLocks noChangeArrowheads="1"/>
            </p:cNvSpPr>
            <p:nvPr/>
          </p:nvSpPr>
          <p:spPr bwMode="auto">
            <a:xfrm>
              <a:off x="0" y="453"/>
              <a:ext cx="5760" cy="48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2800" b="1">
                <a:solidFill>
                  <a:srgbClr val="020844"/>
                </a:solidFill>
                <a:latin typeface="Times New Roman" pitchFamily="18" charset="0"/>
              </a:endParaRPr>
            </a:p>
          </p:txBody>
        </p:sp>
        <p:sp>
          <p:nvSpPr>
            <p:cNvPr id="21521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5760" cy="480"/>
            </a:xfrm>
            <a:prstGeom prst="rect">
              <a:avLst/>
            </a:prstGeom>
            <a:solidFill>
              <a:srgbClr val="00467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2800" b="1">
                <a:solidFill>
                  <a:srgbClr val="020844"/>
                </a:solidFill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emf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6.e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1.emf"/><Relationship Id="rId32" Type="http://schemas.openxmlformats.org/officeDocument/2006/relationships/image" Target="../media/image45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3.emf"/><Relationship Id="rId36" Type="http://schemas.openxmlformats.org/officeDocument/2006/relationships/image" Target="../media/image47.emf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4.emf"/><Relationship Id="rId35" Type="http://schemas.openxmlformats.org/officeDocument/2006/relationships/oleObject" Target="../embeddings/oleObject45.bin"/><Relationship Id="rId8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5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53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3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47950" y="44450"/>
            <a:ext cx="1809750" cy="579438"/>
          </a:xfrm>
          <a:prstGeom prst="rect">
            <a:avLst/>
          </a:prstGeom>
          <a:noFill/>
          <a:ln w="57150" cmpd="thinThick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</a:rPr>
              <a:t>爱因斯坦</a:t>
            </a:r>
          </a:p>
        </p:txBody>
      </p:sp>
      <p:pic>
        <p:nvPicPr>
          <p:cNvPr id="2058" name="Picture 10" descr="xinsrc_352040218102637527868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1113" y="1412875"/>
            <a:ext cx="3513137" cy="4152900"/>
          </a:xfrm>
          <a:prstGeom prst="rect">
            <a:avLst/>
          </a:prstGeom>
          <a:noFill/>
        </p:spPr>
      </p:pic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457200" y="1628775"/>
            <a:ext cx="4497388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    20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世纪最伟大的物理学家之一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1905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年、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1915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年先后创立狭义和广义相对论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,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1905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年提出了光量子假设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,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1921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年获得诺贝尔物理学奖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,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还在量子理论方面有重要贡献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391025" y="79375"/>
            <a:ext cx="3133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（</a:t>
            </a: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</a:rPr>
              <a:t>879-1955</a:t>
            </a:r>
            <a:r>
              <a:rPr kumimoji="1" lang="zh-CN" altLang="en-US" sz="3200" b="1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utoUpdateAnimBg="0"/>
      <p:bldP spid="206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145DFF-833C-43F7-FE7C-211A4A11C70B}"/>
              </a:ext>
            </a:extLst>
          </p:cNvPr>
          <p:cNvSpPr txBox="1"/>
          <p:nvPr/>
        </p:nvSpPr>
        <p:spPr>
          <a:xfrm>
            <a:off x="3779912" y="4636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例题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8160A-3A36-8D9B-E8CA-DDABEEA3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86510"/>
            <a:ext cx="853244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在惯性系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中，相距</a:t>
            </a:r>
            <a:r>
              <a:rPr kumimoji="1" lang="el-GR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=5×10</a:t>
            </a:r>
            <a:r>
              <a:rPr kumimoji="1" lang="en-US" altLang="zh-CN" sz="2400" b="1" baseline="30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的两地发生两事件，两事件时间间隔</a:t>
            </a:r>
            <a:r>
              <a:rPr kumimoji="1" lang="el-GR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=1×10</a:t>
            </a:r>
            <a:r>
              <a:rPr kumimoji="1" lang="en-US" altLang="zh-CN" sz="2400" b="1" baseline="30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。另一惯性系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相对于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系沿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轴匀速直线运动，在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中测得两事件同时发生。求：</a:t>
            </a:r>
            <a:endParaRPr kumimoji="1" lang="en-US" altLang="zh-CN" sz="24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系相对于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系的运动速率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sz="24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系中测得这两事件发生地之间的距离。</a:t>
            </a:r>
            <a:endParaRPr kumimoji="1" lang="en-US" altLang="zh-CN" sz="24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F477968D-74BB-8234-4CB0-33B055CB50D5}"/>
                  </a:ext>
                </a:extLst>
              </p:cNvPr>
              <p:cNvSpPr txBox="1"/>
              <p:nvPr/>
            </p:nvSpPr>
            <p:spPr bwMode="auto">
              <a:xfrm>
                <a:off x="1924500" y="2961506"/>
                <a:ext cx="4770364" cy="9715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F477968D-74BB-8234-4CB0-33B055CB5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4500" y="2961506"/>
                <a:ext cx="4770364" cy="97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3D30D9A-840A-D673-B568-D5C1DA9076BA}"/>
              </a:ext>
            </a:extLst>
          </p:cNvPr>
          <p:cNvSpPr txBox="1"/>
          <p:nvPr/>
        </p:nvSpPr>
        <p:spPr>
          <a:xfrm>
            <a:off x="305780" y="3193812"/>
            <a:ext cx="13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解：</a:t>
            </a:r>
            <a:r>
              <a:rPr lang="en-US" altLang="zh-CN" sz="2800" b="1" dirty="0">
                <a:solidFill>
                  <a:schemeClr val="accent2"/>
                </a:solidFill>
              </a:rPr>
              <a:t>(1)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83C86C26-FCB9-EF1D-D991-DE659094EA91}"/>
                  </a:ext>
                </a:extLst>
              </p:cNvPr>
              <p:cNvSpPr txBox="1"/>
              <p:nvPr/>
            </p:nvSpPr>
            <p:spPr bwMode="auto">
              <a:xfrm>
                <a:off x="1866401" y="3861048"/>
                <a:ext cx="4248472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</a:t>
                </a:r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83C86C26-FCB9-EF1D-D991-DE659094E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401" y="3861048"/>
                <a:ext cx="4248472" cy="648072"/>
              </a:xfrm>
              <a:prstGeom prst="rect">
                <a:avLst/>
              </a:prstGeom>
              <a:blipFill>
                <a:blip r:embed="rId3"/>
                <a:stretch>
                  <a:fillRect t="-9346" b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7">
                <a:extLst>
                  <a:ext uri="{FF2B5EF4-FFF2-40B4-BE49-F238E27FC236}">
                    <a16:creationId xmlns:a16="http://schemas.microsoft.com/office/drawing/2014/main" id="{87BD86DA-1690-ACF2-0D58-0ABED7925CF3}"/>
                  </a:ext>
                </a:extLst>
              </p:cNvPr>
              <p:cNvSpPr txBox="1"/>
              <p:nvPr/>
            </p:nvSpPr>
            <p:spPr bwMode="auto">
              <a:xfrm>
                <a:off x="1909336" y="5457064"/>
                <a:ext cx="5759008" cy="11402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=1.25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5−1.8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Object 17">
                <a:extLst>
                  <a:ext uri="{FF2B5EF4-FFF2-40B4-BE49-F238E27FC236}">
                    <a16:creationId xmlns:a16="http://schemas.microsoft.com/office/drawing/2014/main" id="{87BD86DA-1690-ACF2-0D58-0ABED792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9336" y="5457064"/>
                <a:ext cx="5759008" cy="1140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27AFE03-F0A2-54B5-A614-6C659EFF540B}"/>
              </a:ext>
            </a:extLst>
          </p:cNvPr>
          <p:cNvSpPr txBox="1"/>
          <p:nvPr/>
        </p:nvSpPr>
        <p:spPr>
          <a:xfrm>
            <a:off x="977109" y="54980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(2)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0">
                <a:extLst>
                  <a:ext uri="{FF2B5EF4-FFF2-40B4-BE49-F238E27FC236}">
                    <a16:creationId xmlns:a16="http://schemas.microsoft.com/office/drawing/2014/main" id="{8EE32F2E-89D5-DDC0-39A0-8B2A797E641C}"/>
                  </a:ext>
                </a:extLst>
              </p:cNvPr>
              <p:cNvSpPr txBox="1"/>
              <p:nvPr/>
            </p:nvSpPr>
            <p:spPr bwMode="auto">
              <a:xfrm>
                <a:off x="1866401" y="4581128"/>
                <a:ext cx="4055075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1−0.36=</m:t>
                          </m:r>
                        </m:e>
                      </m:ra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Object 20">
                <a:extLst>
                  <a:ext uri="{FF2B5EF4-FFF2-40B4-BE49-F238E27FC236}">
                    <a16:creationId xmlns:a16="http://schemas.microsoft.com/office/drawing/2014/main" id="{8EE32F2E-89D5-DDC0-39A0-8B2A797E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401" y="4581128"/>
                <a:ext cx="4055075" cy="648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3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FE52-B59C-7E8C-A80F-D0402EBA5405}"/>
              </a:ext>
            </a:extLst>
          </p:cNvPr>
          <p:cNvSpPr txBox="1"/>
          <p:nvPr/>
        </p:nvSpPr>
        <p:spPr>
          <a:xfrm>
            <a:off x="3671900" y="11663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例题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25729E-99A7-D690-92FB-FD5B897A514B}"/>
              </a:ext>
            </a:extLst>
          </p:cNvPr>
          <p:cNvSpPr txBox="1"/>
          <p:nvPr/>
        </p:nvSpPr>
        <p:spPr>
          <a:xfrm>
            <a:off x="395536" y="1131277"/>
            <a:ext cx="8208912" cy="38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地发生两个事件，与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地相对静止的甲测得两事件的时间间隔为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，若相对甲做匀速直线运动的乙测得两事件的时间间隔为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，则乙相对于甲的运动速率（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表示真空中的光速）是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AutoNum type="alphaU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           B.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         C.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06BF77AE-C889-320B-6B01-8D9ED6633523}"/>
                  </a:ext>
                </a:extLst>
              </p:cNvPr>
              <p:cNvSpPr txBox="1"/>
              <p:nvPr/>
            </p:nvSpPr>
            <p:spPr bwMode="auto">
              <a:xfrm>
                <a:off x="1043608" y="5373216"/>
                <a:ext cx="3672408" cy="7200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06BF77AE-C889-320B-6B01-8D9ED6633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373216"/>
                <a:ext cx="3672408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43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FE52-B59C-7E8C-A80F-D0402EBA5405}"/>
              </a:ext>
            </a:extLst>
          </p:cNvPr>
          <p:cNvSpPr txBox="1"/>
          <p:nvPr/>
        </p:nvSpPr>
        <p:spPr>
          <a:xfrm>
            <a:off x="3671900" y="11663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例题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3F49AF-1CD4-5DF5-3F1B-7520B8AEB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9"/>
          <a:stretch/>
        </p:blipFill>
        <p:spPr>
          <a:xfrm>
            <a:off x="143508" y="1124744"/>
            <a:ext cx="8856984" cy="11515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466D38-B0B1-38BA-1D15-8C0D1D94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581663"/>
            <a:ext cx="727353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409825" y="115888"/>
            <a:ext cx="48990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洛伦兹速度变换式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90600" y="3173413"/>
            <a:ext cx="1905000" cy="58896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正变换</a:t>
            </a:r>
          </a:p>
        </p:txBody>
      </p:sp>
      <p:grpSp>
        <p:nvGrpSpPr>
          <p:cNvPr id="17428" name="Group 20"/>
          <p:cNvGrpSpPr>
            <a:grpSpLocks/>
          </p:cNvGrpSpPr>
          <p:nvPr/>
        </p:nvGrpSpPr>
        <p:grpSpPr bwMode="auto">
          <a:xfrm>
            <a:off x="3200400" y="1554163"/>
            <a:ext cx="3200400" cy="4495800"/>
            <a:chOff x="2016" y="979"/>
            <a:chExt cx="2016" cy="2832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2304" y="979"/>
            <a:ext cx="1632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01440" imgH="583920" progId="Equation.3">
                    <p:embed/>
                  </p:oleObj>
                </mc:Choice>
                <mc:Fallback>
                  <p:oleObj name="公式" r:id="rId3" imgW="901440" imgH="5839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979"/>
                          <a:ext cx="1632" cy="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2304" y="2867"/>
            <a:ext cx="1680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130040" imgH="634680" progId="Equation.3">
                    <p:embed/>
                  </p:oleObj>
                </mc:Choice>
                <mc:Fallback>
                  <p:oleObj name="公式" r:id="rId5" imgW="1130040" imgH="6346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867"/>
                          <a:ext cx="1680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AutoShape 11"/>
            <p:cNvSpPr>
              <a:spLocks/>
            </p:cNvSpPr>
            <p:nvPr/>
          </p:nvSpPr>
          <p:spPr bwMode="auto">
            <a:xfrm>
              <a:off x="2016" y="1215"/>
              <a:ext cx="182" cy="1905"/>
            </a:xfrm>
            <a:prstGeom prst="leftBrace">
              <a:avLst>
                <a:gd name="adj1" fmla="val 87225"/>
                <a:gd name="adj2" fmla="val 50000"/>
              </a:avLst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7" name="Object 19"/>
            <p:cNvGraphicFramePr>
              <a:graphicFrameLocks noChangeAspect="1"/>
            </p:cNvGraphicFramePr>
            <p:nvPr/>
          </p:nvGraphicFramePr>
          <p:xfrm>
            <a:off x="2304" y="1824"/>
            <a:ext cx="1728" cy="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143000" imgH="647640" progId="Equation.3">
                    <p:embed/>
                  </p:oleObj>
                </mc:Choice>
                <mc:Fallback>
                  <p:oleObj name="公式" r:id="rId7" imgW="1143000" imgH="6476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24"/>
                          <a:ext cx="1728" cy="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60438" y="2868613"/>
            <a:ext cx="1706562" cy="58896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逆变换</a:t>
            </a:r>
          </a:p>
        </p:txBody>
      </p: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2895600" y="955675"/>
            <a:ext cx="3354388" cy="4911725"/>
            <a:chOff x="1824" y="602"/>
            <a:chExt cx="2113" cy="3094"/>
          </a:xfrm>
        </p:grpSpPr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2106" y="1632"/>
            <a:ext cx="1830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143000" imgH="647640" progId="Equation.3">
                    <p:embed/>
                  </p:oleObj>
                </mc:Choice>
                <mc:Fallback>
                  <p:oleObj name="公式" r:id="rId3" imgW="1143000" imgH="647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632"/>
                          <a:ext cx="1830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2112" y="2701"/>
            <a:ext cx="1825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130040" imgH="634680" progId="Equation.3">
                    <p:embed/>
                  </p:oleObj>
                </mc:Choice>
                <mc:Fallback>
                  <p:oleObj name="公式" r:id="rId5" imgW="1130040" imgH="634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01"/>
                          <a:ext cx="1825" cy="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AutoShape 9"/>
            <p:cNvSpPr>
              <a:spLocks/>
            </p:cNvSpPr>
            <p:nvPr/>
          </p:nvSpPr>
          <p:spPr bwMode="auto">
            <a:xfrm>
              <a:off x="1824" y="864"/>
              <a:ext cx="192" cy="2289"/>
            </a:xfrm>
            <a:prstGeom prst="leftBrace">
              <a:avLst>
                <a:gd name="adj1" fmla="val 99349"/>
                <a:gd name="adj2" fmla="val 50000"/>
              </a:avLst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2160" y="602"/>
            <a:ext cx="1536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914400" imgH="583920" progId="Equation.3">
                    <p:embed/>
                  </p:oleObj>
                </mc:Choice>
                <mc:Fallback>
                  <p:oleObj name="公式" r:id="rId7" imgW="914400" imgH="5839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602"/>
                          <a:ext cx="1536" cy="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051050" y="115888"/>
            <a:ext cx="5402263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Times New Roman" pitchFamily="18" charset="0"/>
              </a:rPr>
              <a:t>洛伦兹速度变换式</a:t>
            </a: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zh-CN" altLang="en-US" sz="3200" b="1">
                <a:solidFill>
                  <a:schemeClr val="bg1"/>
                </a:solidFill>
                <a:latin typeface="Times New Roman" pitchFamily="18" charset="0"/>
              </a:rPr>
              <a:t>逆变换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2052"/>
          <p:cNvSpPr txBox="1">
            <a:spLocks noChangeArrowheads="1"/>
          </p:cNvSpPr>
          <p:nvPr/>
        </p:nvSpPr>
        <p:spPr bwMode="auto">
          <a:xfrm>
            <a:off x="3635375" y="115888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</a:rPr>
              <a:t>讨 论</a:t>
            </a:r>
            <a:endParaRPr kumimoji="1" lang="zh-CN" altLang="en-US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132096" name="Object 2048"/>
          <p:cNvGraphicFramePr>
            <a:graphicFrameLocks noChangeAspect="1"/>
          </p:cNvGraphicFramePr>
          <p:nvPr/>
        </p:nvGraphicFramePr>
        <p:xfrm>
          <a:off x="1371600" y="3505200"/>
          <a:ext cx="25146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77760" imgH="583920" progId="Equation.3">
                  <p:embed/>
                </p:oleObj>
              </mc:Choice>
              <mc:Fallback>
                <p:oleObj name="公式" r:id="rId3" imgW="977760" imgH="583920" progId="Equation.3">
                  <p:embed/>
                  <p:pic>
                    <p:nvPicPr>
                      <p:cNvPr id="0" name="Picture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25146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2054"/>
          <p:cNvSpPr txBox="1">
            <a:spLocks noChangeArrowheads="1"/>
          </p:cNvSpPr>
          <p:nvPr/>
        </p:nvSpPr>
        <p:spPr bwMode="auto">
          <a:xfrm>
            <a:off x="1676400" y="51816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EC2D00"/>
                </a:solidFill>
                <a:latin typeface="Times New Roman" pitchFamily="18" charset="0"/>
              </a:rPr>
              <a:t>光速不变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19464" name="Rectangle 2056"/>
          <p:cNvSpPr>
            <a:spLocks noChangeArrowheads="1"/>
          </p:cNvSpPr>
          <p:nvPr/>
        </p:nvSpPr>
        <p:spPr bwMode="auto">
          <a:xfrm>
            <a:off x="1600200" y="1524000"/>
            <a:ext cx="67579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如在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S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系中沿</a:t>
            </a:r>
            <a:r>
              <a:rPr kumimoji="1" lang="en-US" altLang="zh-CN" sz="3200" b="1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方向发射一光信号</a:t>
            </a:r>
            <a:r>
              <a:rPr kumimoji="1" lang="en-US" altLang="zh-CN" sz="3200" b="1">
                <a:solidFill>
                  <a:srgbClr val="003366"/>
                </a:solidFill>
                <a:latin typeface="宋体" pitchFamily="2" charset="-122"/>
              </a:rPr>
              <a:t>,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在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S′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系中观察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9465" name="Text Box 2057"/>
          <p:cNvSpPr txBox="1">
            <a:spLocks noChangeArrowheads="1"/>
          </p:cNvSpPr>
          <p:nvPr/>
        </p:nvSpPr>
        <p:spPr bwMode="auto">
          <a:xfrm>
            <a:off x="4419600" y="3124200"/>
            <a:ext cx="4103688" cy="24384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tint val="49804"/>
                  <a:invGamma/>
                </a:srgbClr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>
                <a:solidFill>
                  <a:srgbClr val="003366"/>
                </a:solidFill>
                <a:latin typeface="Times New Roman" pitchFamily="18" charset="0"/>
              </a:rPr>
              <a:t>       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光速在任何惯性系中均为同一常量，利用它可将时间测量与距离测量联系起来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4" grpId="0" autoUpdateAnimBg="0"/>
      <p:bldP spid="1946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FE52-B59C-7E8C-A80F-D0402EBA5405}"/>
              </a:ext>
            </a:extLst>
          </p:cNvPr>
          <p:cNvSpPr txBox="1"/>
          <p:nvPr/>
        </p:nvSpPr>
        <p:spPr>
          <a:xfrm>
            <a:off x="3671900" y="11663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例题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59B24-B3FD-5232-9C2C-211F57F34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/>
          <a:stretch/>
        </p:blipFill>
        <p:spPr>
          <a:xfrm>
            <a:off x="0" y="1195164"/>
            <a:ext cx="9036496" cy="7974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AF921B-69A6-5054-174A-F79CE34D7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"/>
          <a:stretch/>
        </p:blipFill>
        <p:spPr>
          <a:xfrm>
            <a:off x="53752" y="3645024"/>
            <a:ext cx="9036496" cy="24954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916814-1FED-70DA-64F5-F19F17DD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87" y="2158972"/>
            <a:ext cx="30194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8FE52-B59C-7E8C-A80F-D0402EBA5405}"/>
              </a:ext>
            </a:extLst>
          </p:cNvPr>
          <p:cNvSpPr txBox="1"/>
          <p:nvPr/>
        </p:nvSpPr>
        <p:spPr>
          <a:xfrm>
            <a:off x="3671900" y="11663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例题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DAE334-C57D-9B83-2EFB-F6377B96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1" y="1294055"/>
            <a:ext cx="8890857" cy="45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9750" y="3500438"/>
            <a:ext cx="8604250" cy="126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>
                <a:solidFill>
                  <a:srgbClr val="003366"/>
                </a:solidFill>
              </a:rPr>
              <a:t>       </a:t>
            </a:r>
            <a:r>
              <a:rPr kumimoji="1" lang="zh-CN" altLang="en-US" sz="3200" b="1">
                <a:solidFill>
                  <a:srgbClr val="003366"/>
                </a:solidFill>
              </a:rPr>
              <a:t>真空中的光速是常量，它与光源或观测者的运动无关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，光速不依赖于惯性系的选择。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51346" y="836613"/>
            <a:ext cx="3384550" cy="592137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1  </a:t>
            </a:r>
            <a:r>
              <a:rPr kumimoji="1" lang="zh-CN" altLang="en-US" sz="3200" b="1" dirty="0">
                <a:solidFill>
                  <a:srgbClr val="003366"/>
                </a:solidFill>
                <a:latin typeface="Times New Roman" pitchFamily="18" charset="0"/>
              </a:rPr>
              <a:t>相对性原理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50825" y="1447800"/>
            <a:ext cx="8893175" cy="126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>
                <a:solidFill>
                  <a:srgbClr val="003366"/>
                </a:solidFill>
              </a:rPr>
              <a:t>        </a:t>
            </a:r>
            <a:r>
              <a:rPr kumimoji="1" lang="zh-CN" altLang="en-US" sz="3200" b="1">
                <a:solidFill>
                  <a:srgbClr val="003366"/>
                </a:solidFill>
              </a:rPr>
              <a:t>物理定律在所有惯性系中都具有相同的表达形式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,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所有的惯性系对运动的描述都是等效的。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23850" y="2781300"/>
            <a:ext cx="4105275" cy="592138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2 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光速不变原理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971675" y="115888"/>
            <a:ext cx="5913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　狭义相对论的基本原理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39750" y="5805488"/>
            <a:ext cx="8353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0000FF"/>
                </a:solidFill>
              </a:rPr>
              <a:t>    </a:t>
            </a:r>
            <a:r>
              <a:rPr lang="zh-CN" altLang="en-US" sz="3200" b="1">
                <a:solidFill>
                  <a:srgbClr val="CC0000"/>
                </a:solidFill>
              </a:rPr>
              <a:t>狭义相对论的基本原理</a:t>
            </a:r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与实验事实相符合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68313" y="5084763"/>
            <a:ext cx="8351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rgbClr val="CC0000"/>
                </a:solidFill>
              </a:rPr>
              <a:t>    </a:t>
            </a:r>
            <a:r>
              <a:rPr lang="zh-CN" altLang="en-US" sz="3200" b="1">
                <a:solidFill>
                  <a:srgbClr val="CC0000"/>
                </a:solidFill>
              </a:rPr>
              <a:t>伽利略变换与狭义相对论的基本原理不符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utoUpdateAnimBg="0"/>
      <p:bldP spid="6151" grpId="0" animBg="1" autoUpdateAnimBg="0"/>
      <p:bldP spid="6155" grpId="0" autoUpdateAnimBg="0"/>
      <p:bldP spid="61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339975" y="50800"/>
            <a:ext cx="3816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洛伦兹变换式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90600" y="1196975"/>
            <a:ext cx="75612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宋体" pitchFamily="2" charset="-122"/>
              </a:rPr>
              <a:t>符合相对论理论的时空变换关系</a:t>
            </a:r>
            <a:r>
              <a:rPr kumimoji="1" lang="en-US" altLang="zh-CN" sz="3200" b="1">
                <a:solidFill>
                  <a:srgbClr val="003366"/>
                </a:solidFill>
                <a:latin typeface="宋体" pitchFamily="2" charset="-122"/>
              </a:rPr>
              <a:t>:</a:t>
            </a:r>
            <a:endParaRPr lang="en-US" altLang="zh-CN" sz="3200" b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23528" y="3068960"/>
            <a:ext cx="3024188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3366"/>
                </a:solidFill>
                <a:latin typeface="Times New Roman" pitchFamily="18" charset="0"/>
              </a:rPr>
              <a:t>          重合 </a:t>
            </a:r>
            <a:r>
              <a:rPr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;   </a:t>
            </a:r>
            <a:r>
              <a:rPr lang="zh-CN" altLang="en-US" sz="3200" b="1" dirty="0">
                <a:solidFill>
                  <a:srgbClr val="003366"/>
                </a:solidFill>
                <a:latin typeface="Times New Roman" pitchFamily="18" charset="0"/>
              </a:rPr>
              <a:t>事件 </a:t>
            </a:r>
            <a:r>
              <a:rPr lang="en-US" altLang="zh-CN" sz="3200" b="1" i="1" dirty="0">
                <a:solidFill>
                  <a:srgbClr val="003366"/>
                </a:solidFill>
                <a:latin typeface="Times New Roman" pitchFamily="18" charset="0"/>
              </a:rPr>
              <a:t>P </a:t>
            </a:r>
            <a:r>
              <a:rPr lang="zh-CN" altLang="en-US" sz="3200" b="1" dirty="0">
                <a:solidFill>
                  <a:srgbClr val="003366"/>
                </a:solidFill>
                <a:latin typeface="Times New Roman" pitchFamily="18" charset="0"/>
              </a:rPr>
              <a:t>的时空坐标如图所示</a:t>
            </a:r>
            <a:r>
              <a:rPr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827584" y="2492896"/>
          <a:ext cx="17891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177480" progId="Equation.3">
                  <p:embed/>
                </p:oleObj>
              </mc:Choice>
              <mc:Fallback>
                <p:oleObj name="Equation" r:id="rId3" imgW="55872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92896"/>
                        <a:ext cx="178911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67544" y="3068960"/>
          <a:ext cx="9540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8600" imgH="177480" progId="Equation.3">
                  <p:embed/>
                </p:oleObj>
              </mc:Choice>
              <mc:Fallback>
                <p:oleObj name="公式" r:id="rId5" imgW="22860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68960"/>
                        <a:ext cx="95408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4" name="Group 34"/>
          <p:cNvGrpSpPr>
            <a:grpSpLocks/>
          </p:cNvGrpSpPr>
          <p:nvPr/>
        </p:nvGrpSpPr>
        <p:grpSpPr bwMode="auto">
          <a:xfrm>
            <a:off x="3900488" y="2035175"/>
            <a:ext cx="4481512" cy="3240088"/>
            <a:chOff x="2457" y="1632"/>
            <a:chExt cx="2823" cy="2041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457" y="1632"/>
              <a:ext cx="2823" cy="20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2" name="Object 12"/>
            <p:cNvGraphicFramePr>
              <a:graphicFrameLocks noChangeAspect="1"/>
            </p:cNvGraphicFramePr>
            <p:nvPr/>
          </p:nvGraphicFramePr>
          <p:xfrm>
            <a:off x="2740" y="3326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4880" imgH="164880" progId="Equation.3">
                    <p:embed/>
                  </p:oleObj>
                </mc:Choice>
                <mc:Fallback>
                  <p:oleObj name="公式" r:id="rId7" imgW="164880" imgH="1648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326"/>
                          <a:ext cx="1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3"/>
            <p:cNvGraphicFramePr>
              <a:graphicFrameLocks noChangeAspect="1"/>
            </p:cNvGraphicFramePr>
            <p:nvPr/>
          </p:nvGraphicFramePr>
          <p:xfrm>
            <a:off x="3227" y="3357"/>
            <a:ext cx="18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28600" progId="Equation.3">
                    <p:embed/>
                  </p:oleObj>
                </mc:Choice>
                <mc:Fallback>
                  <p:oleObj name="Equation" r:id="rId9" imgW="20304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3357"/>
                          <a:ext cx="18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4"/>
            <p:cNvGraphicFramePr>
              <a:graphicFrameLocks noChangeAspect="1"/>
            </p:cNvGraphicFramePr>
            <p:nvPr/>
          </p:nvGraphicFramePr>
          <p:xfrm>
            <a:off x="3489" y="1818"/>
            <a:ext cx="22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291960" progId="Equation.3">
                    <p:embed/>
                  </p:oleObj>
                </mc:Choice>
                <mc:Fallback>
                  <p:oleObj name="Equation" r:id="rId11" imgW="228600" imgH="2919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9" y="1818"/>
                          <a:ext cx="227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885" y="3149"/>
              <a:ext cx="2113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2885" y="1989"/>
              <a:ext cx="0" cy="1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V="1">
              <a:off x="3432" y="2038"/>
              <a:ext cx="0" cy="1111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2611" y="3149"/>
              <a:ext cx="274" cy="43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H="1">
              <a:off x="3158" y="3149"/>
              <a:ext cx="274" cy="43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3432" y="2424"/>
              <a:ext cx="3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1" name="Object 21"/>
            <p:cNvGraphicFramePr>
              <a:graphicFrameLocks noChangeAspect="1"/>
            </p:cNvGraphicFramePr>
            <p:nvPr/>
          </p:nvGraphicFramePr>
          <p:xfrm>
            <a:off x="4769" y="3198"/>
            <a:ext cx="18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77480" imgH="190440" progId="Equation.3">
                    <p:embed/>
                  </p:oleObj>
                </mc:Choice>
                <mc:Fallback>
                  <p:oleObj name="公式" r:id="rId13" imgW="177480" imgH="1904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9" y="3198"/>
                          <a:ext cx="18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22"/>
            <p:cNvGraphicFramePr>
              <a:graphicFrameLocks noChangeAspect="1"/>
            </p:cNvGraphicFramePr>
            <p:nvPr/>
          </p:nvGraphicFramePr>
          <p:xfrm>
            <a:off x="4774" y="2835"/>
            <a:ext cx="2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2835"/>
                          <a:ext cx="2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23"/>
            <p:cNvGraphicFramePr>
              <a:graphicFrameLocks noChangeAspect="1"/>
            </p:cNvGraphicFramePr>
            <p:nvPr/>
          </p:nvGraphicFramePr>
          <p:xfrm>
            <a:off x="2924" y="1941"/>
            <a:ext cx="21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90440" imgH="241200" progId="Equation.3">
                    <p:embed/>
                  </p:oleObj>
                </mc:Choice>
                <mc:Fallback>
                  <p:oleObj name="公式" r:id="rId17" imgW="190440" imgH="2412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1941"/>
                          <a:ext cx="214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24"/>
            <p:cNvGraphicFramePr>
              <a:graphicFrameLocks noChangeAspect="1"/>
            </p:cNvGraphicFramePr>
            <p:nvPr/>
          </p:nvGraphicFramePr>
          <p:xfrm>
            <a:off x="3754" y="2240"/>
            <a:ext cx="19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7480" imgH="228600" progId="Equation.3">
                    <p:embed/>
                  </p:oleObj>
                </mc:Choice>
                <mc:Fallback>
                  <p:oleObj name="Equation" r:id="rId19" imgW="17748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240"/>
                          <a:ext cx="198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25"/>
            <p:cNvGraphicFramePr>
              <a:graphicFrameLocks noChangeAspect="1"/>
            </p:cNvGraphicFramePr>
            <p:nvPr/>
          </p:nvGraphicFramePr>
          <p:xfrm>
            <a:off x="2885" y="3116"/>
            <a:ext cx="17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90440" progId="Equation.3">
                    <p:embed/>
                  </p:oleObj>
                </mc:Choice>
                <mc:Fallback>
                  <p:oleObj name="Equation" r:id="rId21" imgW="164880" imgH="1904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3116"/>
                          <a:ext cx="171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26"/>
            <p:cNvGraphicFramePr>
              <a:graphicFrameLocks noChangeAspect="1"/>
            </p:cNvGraphicFramePr>
            <p:nvPr/>
          </p:nvGraphicFramePr>
          <p:xfrm>
            <a:off x="3381" y="3125"/>
            <a:ext cx="20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03040" imgH="241200" progId="Equation.3">
                    <p:embed/>
                  </p:oleObj>
                </mc:Choice>
                <mc:Fallback>
                  <p:oleObj name="Equation" r:id="rId23" imgW="203040" imgH="2412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3125"/>
                          <a:ext cx="203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27"/>
            <p:cNvGraphicFramePr>
              <a:graphicFrameLocks noChangeAspect="1"/>
            </p:cNvGraphicFramePr>
            <p:nvPr/>
          </p:nvGraphicFramePr>
          <p:xfrm>
            <a:off x="3191" y="2208"/>
            <a:ext cx="24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040" imgH="279360" progId="Equation.3">
                    <p:embed/>
                  </p:oleObj>
                </mc:Choice>
                <mc:Fallback>
                  <p:oleObj name="Equation" r:id="rId25" imgW="203040" imgH="27936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" y="2208"/>
                          <a:ext cx="243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28"/>
            <p:cNvGraphicFramePr>
              <a:graphicFrameLocks noChangeAspect="1"/>
            </p:cNvGraphicFramePr>
            <p:nvPr/>
          </p:nvGraphicFramePr>
          <p:xfrm>
            <a:off x="2592" y="22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80" imgH="215640" progId="Equation.3">
                    <p:embed/>
                  </p:oleObj>
                </mc:Choice>
                <mc:Fallback>
                  <p:oleObj name="Equation" r:id="rId27" imgW="152280" imgH="21564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2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4070" y="2065"/>
              <a:ext cx="21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</a:p>
          </p:txBody>
        </p:sp>
        <p:graphicFrame>
          <p:nvGraphicFramePr>
            <p:cNvPr id="10270" name="Object 30"/>
            <p:cNvGraphicFramePr>
              <a:graphicFrameLocks noChangeAspect="1"/>
            </p:cNvGraphicFramePr>
            <p:nvPr/>
          </p:nvGraphicFramePr>
          <p:xfrm>
            <a:off x="4253" y="2127"/>
            <a:ext cx="9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06360" imgH="304560" progId="Equation.3">
                    <p:embed/>
                  </p:oleObj>
                </mc:Choice>
                <mc:Fallback>
                  <p:oleObj name="Equation" r:id="rId29" imgW="1206360" imgH="30456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3" y="2127"/>
                          <a:ext cx="976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31"/>
            <p:cNvGraphicFramePr>
              <a:graphicFrameLocks noChangeAspect="1"/>
            </p:cNvGraphicFramePr>
            <p:nvPr/>
          </p:nvGraphicFramePr>
          <p:xfrm>
            <a:off x="4151" y="1783"/>
            <a:ext cx="92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1130040" imgH="304560" progId="Equation.3">
                    <p:embed/>
                  </p:oleObj>
                </mc:Choice>
                <mc:Fallback>
                  <p:oleObj name="公式" r:id="rId31" imgW="1130040" imgH="30456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1783"/>
                          <a:ext cx="924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59904" y="2492375"/>
            <a:ext cx="3024188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3366"/>
                </a:solidFill>
                <a:latin typeface="Times New Roman" pitchFamily="18" charset="0"/>
              </a:rPr>
              <a:t>设                   时，</a:t>
            </a:r>
            <a:endParaRPr lang="en-US" altLang="zh-CN" sz="3200" b="1" dirty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6" name="Group 38"/>
          <p:cNvGrpSpPr>
            <a:grpSpLocks/>
          </p:cNvGrpSpPr>
          <p:nvPr/>
        </p:nvGrpSpPr>
        <p:grpSpPr bwMode="auto">
          <a:xfrm>
            <a:off x="914400" y="1600200"/>
            <a:ext cx="5021263" cy="4370388"/>
            <a:chOff x="567" y="1039"/>
            <a:chExt cx="3163" cy="2753"/>
          </a:xfrm>
        </p:grpSpPr>
        <p:graphicFrame>
          <p:nvGraphicFramePr>
            <p:cNvPr id="131074" name="Object 2"/>
            <p:cNvGraphicFramePr>
              <a:graphicFrameLocks noChangeAspect="1"/>
            </p:cNvGraphicFramePr>
            <p:nvPr/>
          </p:nvGraphicFramePr>
          <p:xfrm>
            <a:off x="884" y="1039"/>
            <a:ext cx="2846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587240" imgH="469800" progId="Equation.3">
                    <p:embed/>
                  </p:oleObj>
                </mc:Choice>
                <mc:Fallback>
                  <p:oleObj name="公式" r:id="rId3" imgW="1587240" imgH="469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039"/>
                          <a:ext cx="2846" cy="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75" name="Object 3"/>
            <p:cNvGraphicFramePr>
              <a:graphicFrameLocks noChangeAspect="1"/>
            </p:cNvGraphicFramePr>
            <p:nvPr/>
          </p:nvGraphicFramePr>
          <p:xfrm>
            <a:off x="864" y="1822"/>
            <a:ext cx="100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406080" imgH="203040" progId="Equation.3">
                    <p:embed/>
                  </p:oleObj>
                </mc:Choice>
                <mc:Fallback>
                  <p:oleObj name="公式" r:id="rId5" imgW="4060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22"/>
                          <a:ext cx="100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76" name="Object 4"/>
            <p:cNvGraphicFramePr>
              <a:graphicFrameLocks noChangeAspect="1"/>
            </p:cNvGraphicFramePr>
            <p:nvPr/>
          </p:nvGraphicFramePr>
          <p:xfrm>
            <a:off x="864" y="2370"/>
            <a:ext cx="9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80880" imgH="164880" progId="Equation.3">
                    <p:embed/>
                  </p:oleObj>
                </mc:Choice>
                <mc:Fallback>
                  <p:oleObj name="公式" r:id="rId7" imgW="380880" imgH="1648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70"/>
                          <a:ext cx="91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77" name="Object 5"/>
            <p:cNvGraphicFramePr>
              <a:graphicFrameLocks noChangeAspect="1"/>
            </p:cNvGraphicFramePr>
            <p:nvPr/>
          </p:nvGraphicFramePr>
          <p:xfrm>
            <a:off x="864" y="2804"/>
            <a:ext cx="2669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50960" imgH="647640" progId="Equation.3">
                    <p:embed/>
                  </p:oleObj>
                </mc:Choice>
                <mc:Fallback>
                  <p:oleObj name="公式" r:id="rId9" imgW="1650960" imgH="647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804"/>
                          <a:ext cx="2669" cy="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AutoShape 31"/>
            <p:cNvSpPr>
              <a:spLocks/>
            </p:cNvSpPr>
            <p:nvPr/>
          </p:nvSpPr>
          <p:spPr bwMode="auto">
            <a:xfrm>
              <a:off x="567" y="1227"/>
              <a:ext cx="297" cy="2421"/>
            </a:xfrm>
            <a:prstGeom prst="leftBrace">
              <a:avLst>
                <a:gd name="adj1" fmla="val 67929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844800" y="115888"/>
            <a:ext cx="4464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lang="zh-CN" altLang="en-US" sz="3200" b="1">
                <a:solidFill>
                  <a:schemeClr val="bg1"/>
                </a:solidFill>
                <a:latin typeface="Times New Roman" pitchFamily="18" charset="0"/>
              </a:rPr>
              <a:t>洛伦兹坐标变换式</a:t>
            </a:r>
          </a:p>
        </p:txBody>
      </p: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5638800" y="2971800"/>
            <a:ext cx="2590800" cy="1447800"/>
            <a:chOff x="3552" y="1872"/>
            <a:chExt cx="1632" cy="912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552" y="1872"/>
              <a:ext cx="1632" cy="91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072" name="Object 0"/>
            <p:cNvGraphicFramePr>
              <a:graphicFrameLocks noChangeAspect="1"/>
            </p:cNvGraphicFramePr>
            <p:nvPr/>
          </p:nvGraphicFramePr>
          <p:xfrm>
            <a:off x="3647" y="1878"/>
            <a:ext cx="86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533160" imgH="215640" progId="Equation.3">
                    <p:embed/>
                  </p:oleObj>
                </mc:Choice>
                <mc:Fallback>
                  <p:oleObj name="公式" r:id="rId11" imgW="533160" imgH="215640" progId="Equation.3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1878"/>
                          <a:ext cx="865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/>
                                  </a:gs>
                                  <a:gs pos="5000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73" name="Object 1"/>
            <p:cNvGraphicFramePr>
              <a:graphicFrameLocks noChangeAspect="1"/>
            </p:cNvGraphicFramePr>
            <p:nvPr/>
          </p:nvGraphicFramePr>
          <p:xfrm>
            <a:off x="3681" y="2306"/>
            <a:ext cx="1455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888840" imgH="279360" progId="Equation.3">
                    <p:embed/>
                  </p:oleObj>
                </mc:Choice>
                <mc:Fallback>
                  <p:oleObj name="公式" r:id="rId13" imgW="888840" imgH="27936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1" y="2306"/>
                          <a:ext cx="1455" cy="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/>
                                  </a:gs>
                                  <a:gs pos="5000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760413" y="836613"/>
            <a:ext cx="41910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3366"/>
                </a:solidFill>
                <a:latin typeface="宋体" pitchFamily="2" charset="-122"/>
              </a:rPr>
              <a:t>时空变换关系必须满足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058863" y="1341438"/>
            <a:ext cx="32004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两个基本假设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044575" y="1700213"/>
            <a:ext cx="3887788" cy="14636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5113" indent="-265113">
              <a:lnSpc>
                <a:spcPct val="125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当质点速率远小于真空中的光速，新时空变换能退化到伽利略变换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765175" y="4267200"/>
            <a:ext cx="589438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对惯性系 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itchFamily="18" charset="0"/>
              </a:rPr>
              <a:t>S'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，根据光速不变原理，有</a:t>
            </a:r>
          </a:p>
        </p:txBody>
      </p:sp>
      <p:graphicFrame>
        <p:nvGraphicFramePr>
          <p:cNvPr id="117767" name="Object 7"/>
          <p:cNvGraphicFramePr>
            <a:graphicFrameLocks/>
          </p:cNvGraphicFramePr>
          <p:nvPr/>
        </p:nvGraphicFramePr>
        <p:xfrm>
          <a:off x="2687638" y="4757738"/>
          <a:ext cx="3468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54200" imgH="469800" progId="Equation.3">
                  <p:embed/>
                </p:oleObj>
              </mc:Choice>
              <mc:Fallback>
                <p:oleObj name="公式" r:id="rId3" imgW="3454200" imgH="46980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757738"/>
                        <a:ext cx="346868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/>
          <p:cNvGraphicFramePr>
            <a:graphicFrameLocks/>
          </p:cNvGraphicFramePr>
          <p:nvPr/>
        </p:nvGraphicFramePr>
        <p:xfrm>
          <a:off x="3348038" y="5734050"/>
          <a:ext cx="1622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25400" imgH="317160" progId="Equation.3">
                  <p:embed/>
                </p:oleObj>
              </mc:Choice>
              <mc:Fallback>
                <p:oleObj name="公式" r:id="rId5" imgW="1625400" imgH="31716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734050"/>
                        <a:ext cx="16224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712788" y="5203825"/>
            <a:ext cx="60198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在两个参考系中两者形式完全相同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765175" y="5851525"/>
            <a:ext cx="28702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变换关系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线性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17771" name="Object 11"/>
          <p:cNvGraphicFramePr>
            <a:graphicFrameLocks/>
          </p:cNvGraphicFramePr>
          <p:nvPr/>
        </p:nvGraphicFramePr>
        <p:xfrm>
          <a:off x="3405188" y="6203950"/>
          <a:ext cx="15192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523880" imgH="317160" progId="Equation.3">
                  <p:embed/>
                </p:oleObj>
              </mc:Choice>
              <mc:Fallback>
                <p:oleObj name="公式" r:id="rId7" imgW="1523880" imgH="31716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6203950"/>
                        <a:ext cx="1519237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827088" y="3259138"/>
            <a:ext cx="3529012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rgbClr val="003366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时刻，对惯性系 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有</a:t>
            </a:r>
          </a:p>
        </p:txBody>
      </p:sp>
      <p:graphicFrame>
        <p:nvGraphicFramePr>
          <p:cNvPr id="117773" name="Object 13"/>
          <p:cNvGraphicFramePr>
            <a:graphicFrameLocks/>
          </p:cNvGraphicFramePr>
          <p:nvPr/>
        </p:nvGraphicFramePr>
        <p:xfrm>
          <a:off x="1390650" y="3749675"/>
          <a:ext cx="31099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098520" imgH="469800" progId="Equation.3">
                  <p:embed/>
                </p:oleObj>
              </mc:Choice>
              <mc:Fallback>
                <p:oleObj name="公式" r:id="rId9" imgW="3098520" imgH="469800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749675"/>
                        <a:ext cx="310991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5295900" y="5862638"/>
            <a:ext cx="3325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sz="2800" i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i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 ,b ,d ,e</a:t>
            </a:r>
            <a:r>
              <a:rPr kumimoji="1" lang="en-US" altLang="zh-CN" sz="2800" b="1" i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待定系数</a:t>
            </a:r>
          </a:p>
        </p:txBody>
      </p:sp>
      <p:sp>
        <p:nvSpPr>
          <p:cNvPr id="117775" name="AutoShape 15"/>
          <p:cNvSpPr>
            <a:spLocks/>
          </p:cNvSpPr>
          <p:nvPr/>
        </p:nvSpPr>
        <p:spPr bwMode="auto">
          <a:xfrm>
            <a:off x="3155950" y="5861050"/>
            <a:ext cx="120650" cy="576263"/>
          </a:xfrm>
          <a:prstGeom prst="leftBrace">
            <a:avLst>
              <a:gd name="adj1" fmla="val 39803"/>
              <a:gd name="adj2" fmla="val 50000"/>
            </a:avLst>
          </a:prstGeom>
          <a:noFill/>
          <a:ln w="2222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7450138" y="1355725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, 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y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, 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z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; 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t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 )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7250113" y="1693863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x'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,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 y'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,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 z'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; 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t' 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17778" name="Oval 18"/>
          <p:cNvSpPr>
            <a:spLocks noChangeArrowheads="1"/>
          </p:cNvSpPr>
          <p:nvPr/>
        </p:nvSpPr>
        <p:spPr bwMode="auto">
          <a:xfrm>
            <a:off x="7137400" y="1512888"/>
            <a:ext cx="111125" cy="109537"/>
          </a:xfrm>
          <a:prstGeom prst="ellipse">
            <a:avLst/>
          </a:prstGeom>
          <a:solidFill>
            <a:srgbClr val="66FF33"/>
          </a:solidFill>
          <a:ln w="952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800" b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 flipV="1">
            <a:off x="6570663" y="1576388"/>
            <a:ext cx="623887" cy="1374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7229475" y="13350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3366"/>
                </a:solidFill>
                <a:latin typeface="Times New Roman" pitchFamily="18" charset="0"/>
              </a:rPr>
              <a:t>P</a:t>
            </a:r>
            <a:endParaRPr kumimoji="1" lang="en-US" altLang="zh-CN" sz="2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6015038" y="1584325"/>
            <a:ext cx="1166812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7782" name="Object 22"/>
          <p:cNvGraphicFramePr>
            <a:graphicFrameLocks/>
          </p:cNvGraphicFramePr>
          <p:nvPr/>
        </p:nvGraphicFramePr>
        <p:xfrm>
          <a:off x="6194425" y="2193925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15640" imgH="291960" progId="Equation.3">
                  <p:embed/>
                </p:oleObj>
              </mc:Choice>
              <mc:Fallback>
                <p:oleObj name="公式" r:id="rId11" imgW="215640" imgH="291960" progId="Equation.3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2193925"/>
                        <a:ext cx="215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6975475" y="2270125"/>
          <a:ext cx="2984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91960" imgH="317160" progId="Equation.3">
                  <p:embed/>
                </p:oleObj>
              </mc:Choice>
              <mc:Fallback>
                <p:oleObj name="公式" r:id="rId13" imgW="291960" imgH="3171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2270125"/>
                        <a:ext cx="2984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4" name="Line 24"/>
          <p:cNvSpPr>
            <a:spLocks noChangeShapeType="1"/>
          </p:cNvSpPr>
          <p:nvPr/>
        </p:nvSpPr>
        <p:spPr bwMode="auto">
          <a:xfrm>
            <a:off x="6567488" y="1412875"/>
            <a:ext cx="519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7785" name="Object 25"/>
          <p:cNvGraphicFramePr>
            <a:graphicFrameLocks noChangeAspect="1"/>
          </p:cNvGraphicFramePr>
          <p:nvPr/>
        </p:nvGraphicFramePr>
        <p:xfrm>
          <a:off x="6843713" y="10160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28600" imgH="304560" progId="Equation.3">
                  <p:embed/>
                </p:oleObj>
              </mc:Choice>
              <mc:Fallback>
                <p:oleObj name="公式" r:id="rId15" imgW="228600" imgH="3045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1016000"/>
                        <a:ext cx="22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7864475" y="2944813"/>
            <a:ext cx="612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x' 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)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6496050" y="29241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O'</a:t>
            </a: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5761038" y="3529013"/>
            <a:ext cx="35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z'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6134100" y="936625"/>
            <a:ext cx="36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y'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6100763" y="158115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S'</a:t>
            </a:r>
          </a:p>
        </p:txBody>
      </p:sp>
      <p:grpSp>
        <p:nvGrpSpPr>
          <p:cNvPr id="117791" name="Group 31"/>
          <p:cNvGrpSpPr>
            <a:grpSpLocks/>
          </p:cNvGrpSpPr>
          <p:nvPr/>
        </p:nvGrpSpPr>
        <p:grpSpPr bwMode="auto">
          <a:xfrm>
            <a:off x="5629275" y="993775"/>
            <a:ext cx="941388" cy="2830513"/>
            <a:chOff x="3382" y="2160"/>
            <a:chExt cx="593" cy="1783"/>
          </a:xfrm>
        </p:grpSpPr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 flipH="1">
              <a:off x="3382" y="3390"/>
              <a:ext cx="593" cy="5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3" name="Line 33"/>
            <p:cNvSpPr>
              <a:spLocks noChangeShapeType="1"/>
            </p:cNvSpPr>
            <p:nvPr/>
          </p:nvSpPr>
          <p:spPr bwMode="auto">
            <a:xfrm flipV="1">
              <a:off x="3969" y="2160"/>
              <a:ext cx="0" cy="124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5891213" y="292417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O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95" name="Text Box 35"/>
          <p:cNvSpPr txBox="1">
            <a:spLocks noChangeArrowheads="1"/>
          </p:cNvSpPr>
          <p:nvPr/>
        </p:nvSpPr>
        <p:spPr bwMode="auto">
          <a:xfrm>
            <a:off x="5200650" y="3529013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z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5659438" y="936625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y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5594350" y="158115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S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7683500" y="29416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kumimoji="1" lang="en-US" altLang="zh-CN" sz="2000" b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7799" name="Line 39"/>
          <p:cNvSpPr>
            <a:spLocks noChangeShapeType="1"/>
          </p:cNvSpPr>
          <p:nvPr/>
        </p:nvSpPr>
        <p:spPr bwMode="auto">
          <a:xfrm>
            <a:off x="5994400" y="2954338"/>
            <a:ext cx="2322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800" name="Group 40"/>
          <p:cNvGrpSpPr>
            <a:grpSpLocks/>
          </p:cNvGrpSpPr>
          <p:nvPr/>
        </p:nvGrpSpPr>
        <p:grpSpPr bwMode="auto">
          <a:xfrm>
            <a:off x="5076825" y="998538"/>
            <a:ext cx="941388" cy="2830512"/>
            <a:chOff x="3382" y="2160"/>
            <a:chExt cx="593" cy="1783"/>
          </a:xfrm>
        </p:grpSpPr>
        <p:sp>
          <p:nvSpPr>
            <p:cNvPr id="117801" name="Line 41"/>
            <p:cNvSpPr>
              <a:spLocks noChangeShapeType="1"/>
            </p:cNvSpPr>
            <p:nvPr/>
          </p:nvSpPr>
          <p:spPr bwMode="auto">
            <a:xfrm flipH="1">
              <a:off x="3382" y="3390"/>
              <a:ext cx="593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2" name="Line 42"/>
            <p:cNvSpPr>
              <a:spLocks noChangeShapeType="1"/>
            </p:cNvSpPr>
            <p:nvPr/>
          </p:nvSpPr>
          <p:spPr bwMode="auto">
            <a:xfrm flipV="1">
              <a:off x="3969" y="2160"/>
              <a:ext cx="0" cy="1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1476374" y="115888"/>
            <a:ext cx="7128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附：</a:t>
            </a:r>
            <a:r>
              <a:rPr kumimoji="1" lang="zh-CN" altLang="zh-CN" sz="3200" b="1" dirty="0">
                <a:solidFill>
                  <a:schemeClr val="bg1"/>
                </a:solidFill>
                <a:latin typeface="Times New Roman" pitchFamily="18" charset="0"/>
              </a:rPr>
              <a:t>洛伦兹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坐标</a:t>
            </a:r>
            <a:r>
              <a:rPr kumimoji="1" lang="zh-CN" altLang="zh-CN" sz="3200" b="1" dirty="0">
                <a:solidFill>
                  <a:schemeClr val="bg1"/>
                </a:solidFill>
                <a:latin typeface="Times New Roman" pitchFamily="18" charset="0"/>
              </a:rPr>
              <a:t>变换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式的推导（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供了解）</a:t>
            </a:r>
            <a:endParaRPr kumimoji="1"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  <p:bldP spid="117764" grpId="0" autoUpdateAnimBg="0"/>
      <p:bldP spid="117765" grpId="0" autoUpdateAnimBg="0"/>
      <p:bldP spid="117766" grpId="0" autoUpdateAnimBg="0"/>
      <p:bldP spid="117769" grpId="0" autoUpdateAnimBg="0"/>
      <p:bldP spid="117770" grpId="0" autoUpdateAnimBg="0"/>
      <p:bldP spid="117772" grpId="0" autoUpdateAnimBg="0"/>
      <p:bldP spid="117774" grpId="0" autoUpdateAnimBg="0"/>
      <p:bldP spid="1177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/>
          </p:cNvGraphicFramePr>
          <p:nvPr/>
        </p:nvGraphicFramePr>
        <p:xfrm>
          <a:off x="2657475" y="844550"/>
          <a:ext cx="1782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81080" imgH="812520" progId="Equation.3">
                  <p:embed/>
                </p:oleObj>
              </mc:Choice>
              <mc:Fallback>
                <p:oleObj name="公式" r:id="rId3" imgW="1981080" imgH="8125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844550"/>
                        <a:ext cx="17827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/>
          </p:cNvGraphicFramePr>
          <p:nvPr/>
        </p:nvGraphicFramePr>
        <p:xfrm>
          <a:off x="1187450" y="1725613"/>
          <a:ext cx="33369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708360" imgH="825480" progId="Equation.3">
                  <p:embed/>
                </p:oleObj>
              </mc:Choice>
              <mc:Fallback>
                <p:oleObj name="公式" r:id="rId5" imgW="3708360" imgH="8254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25613"/>
                        <a:ext cx="33369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5159375" y="1909763"/>
            <a:ext cx="728663" cy="360362"/>
          </a:xfrm>
          <a:prstGeom prst="rightArrow">
            <a:avLst>
              <a:gd name="adj1" fmla="val 37444"/>
              <a:gd name="adj2" fmla="val 70556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89" name="Object 5"/>
          <p:cNvGraphicFramePr>
            <a:graphicFrameLocks/>
          </p:cNvGraphicFramePr>
          <p:nvPr/>
        </p:nvGraphicFramePr>
        <p:xfrm>
          <a:off x="6011863" y="1927225"/>
          <a:ext cx="22733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27200" imgH="419040" progId="Equation.3">
                  <p:embed/>
                </p:oleObj>
              </mc:Choice>
              <mc:Fallback>
                <p:oleObj name="公式" r:id="rId7" imgW="2527200" imgH="41904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27225"/>
                        <a:ext cx="22733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/>
          </p:cNvGraphicFramePr>
          <p:nvPr/>
        </p:nvGraphicFramePr>
        <p:xfrm>
          <a:off x="1844675" y="2695575"/>
          <a:ext cx="27765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085920" imgH="393480" progId="Equation.3">
                  <p:embed/>
                </p:oleObj>
              </mc:Choice>
              <mc:Fallback>
                <p:oleObj name="公式" r:id="rId9" imgW="3085920" imgH="39348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695575"/>
                        <a:ext cx="277653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506538" y="968375"/>
            <a:ext cx="17272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66"/>
                </a:solidFill>
                <a:latin typeface="宋体" pitchFamily="2" charset="-122"/>
              </a:rPr>
              <a:t>对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itchFamily="18" charset="0"/>
              </a:rPr>
              <a:t>O'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766763" y="2624138"/>
            <a:ext cx="16002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66"/>
                </a:solidFill>
                <a:latin typeface="仿宋_GB2312" pitchFamily="49" charset="-122"/>
                <a:ea typeface="仿宋_GB2312" pitchFamily="49" charset="-122"/>
              </a:rPr>
              <a:t>对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itchFamily="18" charset="0"/>
                <a:ea typeface="仿宋_GB2312" pitchFamily="49" charset="-122"/>
              </a:rPr>
              <a:t>O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itchFamily="18" charset="0"/>
                <a:ea typeface="仿宋_GB2312" pitchFamily="49" charset="-122"/>
              </a:rPr>
              <a:t>:</a:t>
            </a:r>
          </a:p>
        </p:txBody>
      </p:sp>
      <p:graphicFrame>
        <p:nvGraphicFramePr>
          <p:cNvPr id="118793" name="Object 9"/>
          <p:cNvGraphicFramePr>
            <a:graphicFrameLocks/>
          </p:cNvGraphicFramePr>
          <p:nvPr/>
        </p:nvGraphicFramePr>
        <p:xfrm>
          <a:off x="5257800" y="2695575"/>
          <a:ext cx="20335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260440" imgH="393480" progId="Equation.3">
                  <p:embed/>
                </p:oleObj>
              </mc:Choice>
              <mc:Fallback>
                <p:oleObj name="公式" r:id="rId11" imgW="2260440" imgH="39348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95575"/>
                        <a:ext cx="203358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5803900" y="12287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5724525" y="1152525"/>
            <a:ext cx="152400" cy="152400"/>
          </a:xfrm>
          <a:prstGeom prst="ellipse">
            <a:avLst/>
          </a:prstGeom>
          <a:solidFill>
            <a:srgbClr val="FF6600"/>
          </a:solidFill>
          <a:ln w="222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6946900" y="1152525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7793038" y="1255713"/>
            <a:ext cx="739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 (</a:t>
            </a:r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x'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)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5676900" y="12795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O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6877050" y="12795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solidFill>
                  <a:srgbClr val="003366"/>
                </a:solidFill>
                <a:latin typeface="Times New Roman" pitchFamily="18" charset="0"/>
              </a:rPr>
              <a:t>O'</a:t>
            </a:r>
            <a:endParaRPr kumimoji="1" lang="en-US" altLang="zh-CN" sz="20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>
            <a:off x="6877050" y="1125538"/>
            <a:ext cx="55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8801" name="Object 17"/>
          <p:cNvGraphicFramePr>
            <a:graphicFrameLocks/>
          </p:cNvGraphicFramePr>
          <p:nvPr/>
        </p:nvGraphicFramePr>
        <p:xfrm>
          <a:off x="7165975" y="750888"/>
          <a:ext cx="2270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8600" imgH="304560" progId="Equation.3">
                  <p:embed/>
                </p:oleObj>
              </mc:Choice>
              <mc:Fallback>
                <p:oleObj name="公式" r:id="rId13" imgW="228600" imgH="304560" progId="Equation.3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750888"/>
                        <a:ext cx="22701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/>
          <p:cNvGraphicFramePr>
            <a:graphicFrameLocks/>
          </p:cNvGraphicFramePr>
          <p:nvPr/>
        </p:nvGraphicFramePr>
        <p:xfrm>
          <a:off x="1357313" y="3292475"/>
          <a:ext cx="16113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90640" imgH="825480" progId="Equation.3">
                  <p:embed/>
                </p:oleObj>
              </mc:Choice>
              <mc:Fallback>
                <p:oleObj name="公式" r:id="rId15" imgW="1790640" imgH="825480" progId="Equation.3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292475"/>
                        <a:ext cx="16113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/>
          <p:cNvGraphicFramePr>
            <a:graphicFrameLocks/>
          </p:cNvGraphicFramePr>
          <p:nvPr/>
        </p:nvGraphicFramePr>
        <p:xfrm>
          <a:off x="4135438" y="3613150"/>
          <a:ext cx="74295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825480" imgH="228600" progId="Equation.3">
                  <p:embed/>
                </p:oleObj>
              </mc:Choice>
              <mc:Fallback>
                <p:oleObj name="公式" r:id="rId17" imgW="825480" imgH="228600" progId="Equation.3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613150"/>
                        <a:ext cx="742950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4" name="Object 20"/>
          <p:cNvGraphicFramePr>
            <a:graphicFrameLocks/>
          </p:cNvGraphicFramePr>
          <p:nvPr/>
        </p:nvGraphicFramePr>
        <p:xfrm>
          <a:off x="6319838" y="3309938"/>
          <a:ext cx="17589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955520" imgH="393480" progId="Equation.3">
                  <p:embed/>
                </p:oleObj>
              </mc:Choice>
              <mc:Fallback>
                <p:oleObj name="公式" r:id="rId19" imgW="1955520" imgH="393480" progId="Equation.3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3309938"/>
                        <a:ext cx="175895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21"/>
          <p:cNvGraphicFramePr>
            <a:graphicFrameLocks/>
          </p:cNvGraphicFramePr>
          <p:nvPr/>
        </p:nvGraphicFramePr>
        <p:xfrm>
          <a:off x="6354763" y="3816350"/>
          <a:ext cx="15081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676160" imgH="317160" progId="Equation.3">
                  <p:embed/>
                </p:oleObj>
              </mc:Choice>
              <mc:Fallback>
                <p:oleObj name="公式" r:id="rId21" imgW="1676160" imgH="317160" progId="Equation.3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3" y="3816350"/>
                        <a:ext cx="15081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219825" y="3198813"/>
            <a:ext cx="2168525" cy="938212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807" name="Object 23"/>
          <p:cNvGraphicFramePr>
            <a:graphicFrameLocks/>
          </p:cNvGraphicFramePr>
          <p:nvPr/>
        </p:nvGraphicFramePr>
        <p:xfrm>
          <a:off x="2946400" y="4675188"/>
          <a:ext cx="46736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5194080" imgH="876240" progId="Equation.3">
                  <p:embed/>
                </p:oleObj>
              </mc:Choice>
              <mc:Fallback>
                <p:oleObj name="公式" r:id="rId23" imgW="5194080" imgH="876240" progId="Equation.3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675188"/>
                        <a:ext cx="467360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8" name="Object 24"/>
          <p:cNvGraphicFramePr>
            <a:graphicFrameLocks/>
          </p:cNvGraphicFramePr>
          <p:nvPr/>
        </p:nvGraphicFramePr>
        <p:xfrm>
          <a:off x="1050925" y="4389438"/>
          <a:ext cx="29130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238200" imgH="469800" progId="Equation.3">
                  <p:embed/>
                </p:oleObj>
              </mc:Choice>
              <mc:Fallback>
                <p:oleObj name="公式" r:id="rId25" imgW="3238200" imgH="469800" progId="Equation.3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389438"/>
                        <a:ext cx="29130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9" name="Object 25"/>
          <p:cNvGraphicFramePr>
            <a:graphicFrameLocks/>
          </p:cNvGraphicFramePr>
          <p:nvPr/>
        </p:nvGraphicFramePr>
        <p:xfrm>
          <a:off x="1092200" y="5581650"/>
          <a:ext cx="2787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3098520" imgH="469800" progId="Equation.3">
                  <p:embed/>
                </p:oleObj>
              </mc:Choice>
              <mc:Fallback>
                <p:oleObj name="公式" r:id="rId27" imgW="3098520" imgH="469800" progId="Equation.3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581650"/>
                        <a:ext cx="2787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AutoShape 26"/>
          <p:cNvSpPr>
            <a:spLocks/>
          </p:cNvSpPr>
          <p:nvPr/>
        </p:nvSpPr>
        <p:spPr bwMode="auto">
          <a:xfrm>
            <a:off x="841375" y="4445000"/>
            <a:ext cx="144463" cy="1439863"/>
          </a:xfrm>
          <a:prstGeom prst="leftBrace">
            <a:avLst>
              <a:gd name="adj1" fmla="val 83058"/>
              <a:gd name="adj2" fmla="val 50000"/>
            </a:avLst>
          </a:prstGeom>
          <a:noFill/>
          <a:ln w="2222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811" name="Object 27"/>
          <p:cNvGraphicFramePr>
            <a:graphicFrameLocks/>
          </p:cNvGraphicFramePr>
          <p:nvPr/>
        </p:nvGraphicFramePr>
        <p:xfrm>
          <a:off x="788988" y="6251575"/>
          <a:ext cx="2616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2908080" imgH="545760" progId="Equation.3">
                  <p:embed/>
                </p:oleObj>
              </mc:Choice>
              <mc:Fallback>
                <p:oleObj name="公式" r:id="rId29" imgW="2908080" imgH="545760" progId="Equation.3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6251575"/>
                        <a:ext cx="26162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28"/>
          <p:cNvGraphicFramePr>
            <a:graphicFrameLocks/>
          </p:cNvGraphicFramePr>
          <p:nvPr/>
        </p:nvGraphicFramePr>
        <p:xfrm>
          <a:off x="5651500" y="6251575"/>
          <a:ext cx="2640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2933640" imgH="545760" progId="Equation.3">
                  <p:embed/>
                </p:oleObj>
              </mc:Choice>
              <mc:Fallback>
                <p:oleObj name="公式" r:id="rId31" imgW="2933640" imgH="545760" progId="Equation.3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251575"/>
                        <a:ext cx="26400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3" name="Object 29"/>
          <p:cNvGraphicFramePr>
            <a:graphicFrameLocks/>
          </p:cNvGraphicFramePr>
          <p:nvPr/>
        </p:nvGraphicFramePr>
        <p:xfrm>
          <a:off x="4044950" y="6394450"/>
          <a:ext cx="11763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307880" imgH="317160" progId="Equation.3">
                  <p:embed/>
                </p:oleObj>
              </mc:Choice>
              <mc:Fallback>
                <p:oleObj name="公式" r:id="rId33" imgW="1307880" imgH="317160" progId="Equation.3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6394450"/>
                        <a:ext cx="11763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4" name="AutoShape 30"/>
          <p:cNvSpPr>
            <a:spLocks noChangeArrowheads="1"/>
          </p:cNvSpPr>
          <p:nvPr/>
        </p:nvSpPr>
        <p:spPr bwMode="auto">
          <a:xfrm>
            <a:off x="5076825" y="3502025"/>
            <a:ext cx="728663" cy="360363"/>
          </a:xfrm>
          <a:prstGeom prst="rightArrow">
            <a:avLst>
              <a:gd name="adj1" fmla="val 37444"/>
              <a:gd name="adj2" fmla="val 70556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5" name="AutoShape 31"/>
          <p:cNvSpPr>
            <a:spLocks noChangeArrowheads="1"/>
          </p:cNvSpPr>
          <p:nvPr/>
        </p:nvSpPr>
        <p:spPr bwMode="auto">
          <a:xfrm>
            <a:off x="3286125" y="3506788"/>
            <a:ext cx="728663" cy="360362"/>
          </a:xfrm>
          <a:prstGeom prst="rightArrow">
            <a:avLst>
              <a:gd name="adj1" fmla="val 37444"/>
              <a:gd name="adj2" fmla="val 70556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816" name="Object 32"/>
          <p:cNvGraphicFramePr>
            <a:graphicFrameLocks noChangeAspect="1"/>
          </p:cNvGraphicFramePr>
          <p:nvPr/>
        </p:nvGraphicFramePr>
        <p:xfrm>
          <a:off x="858838" y="966788"/>
          <a:ext cx="409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77480" imgH="177480" progId="Equation.3">
                  <p:embed/>
                </p:oleObj>
              </mc:Choice>
              <mc:Fallback>
                <p:oleObj name="Equation" r:id="rId35" imgW="177480" imgH="1774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966788"/>
                        <a:ext cx="4095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C0C0C0">
                                    <a:alpha val="50000"/>
                                  </a:srgbClr>
                                </a:gs>
                                <a:gs pos="100000">
                                  <a:srgbClr val="C0C0C0">
                                    <a:gamma/>
                                    <a:shade val="46275"/>
                                    <a:invGamma/>
                                    <a:alpha val="50000"/>
                                  </a:srgbClr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1476374" y="115888"/>
            <a:ext cx="7128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附：</a:t>
            </a:r>
            <a:r>
              <a:rPr kumimoji="1" lang="zh-CN" altLang="zh-CN" sz="3200" b="1" dirty="0">
                <a:solidFill>
                  <a:schemeClr val="bg1"/>
                </a:solidFill>
                <a:latin typeface="Times New Roman" pitchFamily="18" charset="0"/>
              </a:rPr>
              <a:t>洛伦兹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坐标</a:t>
            </a:r>
            <a:r>
              <a:rPr kumimoji="1" lang="zh-CN" altLang="zh-CN" sz="3200" b="1" dirty="0">
                <a:solidFill>
                  <a:schemeClr val="bg1"/>
                </a:solidFill>
                <a:latin typeface="Times New Roman" pitchFamily="18" charset="0"/>
              </a:rPr>
              <a:t>变换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式的推导（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供了解）</a:t>
            </a:r>
            <a:endParaRPr kumimoji="1"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8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  <p:bldP spid="118791" grpId="0" autoUpdateAnimBg="0"/>
      <p:bldP spid="118792" grpId="0" autoUpdateAnimBg="0"/>
      <p:bldP spid="118794" grpId="0" animBg="1"/>
      <p:bldP spid="118795" grpId="0" animBg="1"/>
      <p:bldP spid="118796" grpId="0" animBg="1"/>
      <p:bldP spid="118797" grpId="0" autoUpdateAnimBg="0"/>
      <p:bldP spid="118798" grpId="0" autoUpdateAnimBg="0"/>
      <p:bldP spid="118799" grpId="0" autoUpdateAnimBg="0"/>
      <p:bldP spid="118800" grpId="0" animBg="1"/>
      <p:bldP spid="118806" grpId="0" animBg="1"/>
      <p:bldP spid="118810" grpId="0" animBg="1"/>
      <p:bldP spid="118814" grpId="0" animBg="1"/>
      <p:bldP spid="1188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4" name="Group 22"/>
          <p:cNvGrpSpPr>
            <a:grpSpLocks/>
          </p:cNvGrpSpPr>
          <p:nvPr/>
        </p:nvGrpSpPr>
        <p:grpSpPr bwMode="auto">
          <a:xfrm>
            <a:off x="1524000" y="1255713"/>
            <a:ext cx="2863850" cy="2401887"/>
            <a:chOff x="960" y="695"/>
            <a:chExt cx="1804" cy="1513"/>
          </a:xfrm>
        </p:grpSpPr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1132" y="695"/>
            <a:ext cx="144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27000" imgH="203040" progId="Equation.3">
                    <p:embed/>
                  </p:oleObj>
                </mc:Choice>
                <mc:Fallback>
                  <p:oleObj name="公式" r:id="rId3" imgW="92700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695"/>
                          <a:ext cx="144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1084" y="983"/>
            <a:ext cx="9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419040" imgH="203040" progId="Equation.3">
                    <p:embed/>
                  </p:oleObj>
                </mc:Choice>
                <mc:Fallback>
                  <p:oleObj name="公式" r:id="rId5" imgW="41904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983"/>
                          <a:ext cx="91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1132" y="1328"/>
            <a:ext cx="76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80880" imgH="164880" progId="Equation.3">
                    <p:embed/>
                  </p:oleObj>
                </mc:Choice>
                <mc:Fallback>
                  <p:oleObj name="公式" r:id="rId7" imgW="380880" imgH="1648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328"/>
                          <a:ext cx="76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1084" y="1596"/>
            <a:ext cx="1680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990360" imgH="393480" progId="Equation.3">
                    <p:embed/>
                  </p:oleObj>
                </mc:Choice>
                <mc:Fallback>
                  <p:oleObj name="公式" r:id="rId9" imgW="990360" imgH="393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1596"/>
                          <a:ext cx="1680" cy="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AutoShape 9"/>
            <p:cNvSpPr>
              <a:spLocks/>
            </p:cNvSpPr>
            <p:nvPr/>
          </p:nvSpPr>
          <p:spPr bwMode="auto">
            <a:xfrm>
              <a:off x="960" y="777"/>
              <a:ext cx="124" cy="1214"/>
            </a:xfrm>
            <a:prstGeom prst="leftBrace">
              <a:avLst>
                <a:gd name="adj1" fmla="val 8158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38200" y="1579563"/>
            <a:ext cx="554038" cy="13827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正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</a:rPr>
              <a:t>变换</a:t>
            </a:r>
          </a:p>
        </p:txBody>
      </p: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4648200" y="1219200"/>
            <a:ext cx="3733800" cy="2486025"/>
            <a:chOff x="2928" y="672"/>
            <a:chExt cx="2352" cy="1566"/>
          </a:xfrm>
        </p:grpSpPr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3583" y="672"/>
            <a:ext cx="160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965160" imgH="203040" progId="Equation.3">
                    <p:embed/>
                  </p:oleObj>
                </mc:Choice>
                <mc:Fallback>
                  <p:oleObj name="公式" r:id="rId11" imgW="965160" imgH="203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672"/>
                          <a:ext cx="160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3552" y="953"/>
            <a:ext cx="76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419040" imgH="203040" progId="Equation.3">
                    <p:embed/>
                  </p:oleObj>
                </mc:Choice>
                <mc:Fallback>
                  <p:oleObj name="公式" r:id="rId13" imgW="419040" imgH="203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953"/>
                          <a:ext cx="768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4"/>
            <p:cNvGraphicFramePr>
              <a:graphicFrameLocks noChangeAspect="1"/>
            </p:cNvGraphicFramePr>
            <p:nvPr/>
          </p:nvGraphicFramePr>
          <p:xfrm>
            <a:off x="3600" y="1294"/>
            <a:ext cx="58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80880" imgH="164880" progId="Equation.3">
                    <p:embed/>
                  </p:oleObj>
                </mc:Choice>
                <mc:Fallback>
                  <p:oleObj name="公式" r:id="rId15" imgW="380880" imgH="1648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4"/>
                          <a:ext cx="588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3600" y="1584"/>
            <a:ext cx="1680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028520" imgH="393480" progId="Equation.3">
                    <p:embed/>
                  </p:oleObj>
                </mc:Choice>
                <mc:Fallback>
                  <p:oleObj name="公式" r:id="rId17" imgW="1028520" imgH="3934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84"/>
                          <a:ext cx="1680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AutoShape 16"/>
            <p:cNvSpPr>
              <a:spLocks/>
            </p:cNvSpPr>
            <p:nvPr/>
          </p:nvSpPr>
          <p:spPr bwMode="auto">
            <a:xfrm>
              <a:off x="3398" y="768"/>
              <a:ext cx="125" cy="1215"/>
            </a:xfrm>
            <a:prstGeom prst="leftBrace">
              <a:avLst>
                <a:gd name="adj1" fmla="val 8100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2928" y="912"/>
              <a:ext cx="376" cy="8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逆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</a:rPr>
                <a:t>变换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2667000" y="4403725"/>
            <a:ext cx="4267200" cy="1311275"/>
            <a:chOff x="1680" y="2774"/>
            <a:chExt cx="2688" cy="826"/>
          </a:xfrm>
        </p:grpSpPr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1680" y="2774"/>
              <a:ext cx="2621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3131C3"/>
                  </a:solidFill>
                  <a:latin typeface="Times New Roman" pitchFamily="18" charset="0"/>
                </a:rPr>
                <a:t>              </a:t>
              </a:r>
              <a:r>
                <a:rPr kumimoji="1" lang="zh-CN" altLang="en-US" sz="3200" b="1">
                  <a:solidFill>
                    <a:srgbClr val="3131C3"/>
                  </a:solidFill>
                  <a:latin typeface="Times New Roman" pitchFamily="18" charset="0"/>
                </a:rPr>
                <a:t>时</a:t>
              </a:r>
              <a:r>
                <a:rPr kumimoji="1" lang="en-US" altLang="zh-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3131C3"/>
                  </a:solidFill>
                  <a:latin typeface="Times New Roman" pitchFamily="18" charset="0"/>
                </a:rPr>
                <a:t>转换为伽利略变换式</a:t>
              </a:r>
              <a:r>
                <a:rPr kumimoji="1" lang="en-US" altLang="zh-CN" sz="3200" b="1">
                  <a:solidFill>
                    <a:srgbClr val="3131C3"/>
                  </a:solidFill>
                  <a:latin typeface="Times New Roman" pitchFamily="18" charset="0"/>
                </a:rPr>
                <a:t>.  </a:t>
              </a:r>
            </a:p>
          </p:txBody>
        </p:sp>
        <p:graphicFrame>
          <p:nvGraphicFramePr>
            <p:cNvPr id="13339" name="Object 27"/>
            <p:cNvGraphicFramePr>
              <a:graphicFrameLocks noChangeAspect="1"/>
            </p:cNvGraphicFramePr>
            <p:nvPr/>
          </p:nvGraphicFramePr>
          <p:xfrm>
            <a:off x="1728" y="2848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444240" imgH="139680" progId="Equation.3">
                    <p:embed/>
                  </p:oleObj>
                </mc:Choice>
                <mc:Fallback>
                  <p:oleObj name="公式" r:id="rId19" imgW="444240" imgH="13968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48"/>
                          <a:ext cx="8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8"/>
            <p:cNvGraphicFramePr>
              <a:graphicFrameLocks noChangeAspect="1"/>
            </p:cNvGraphicFramePr>
            <p:nvPr/>
          </p:nvGraphicFramePr>
          <p:xfrm>
            <a:off x="3050" y="2784"/>
            <a:ext cx="131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812520" imgH="215640" progId="Equation.3">
                    <p:embed/>
                  </p:oleObj>
                </mc:Choice>
                <mc:Fallback>
                  <p:oleObj name="公式" r:id="rId21" imgW="812520" imgH="21564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2784"/>
                          <a:ext cx="1318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/>
                                  </a:gs>
                                  <a:gs pos="5000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908175" y="115888"/>
            <a:ext cx="6408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lang="zh-CN" altLang="en-US" sz="3200" b="1">
                <a:solidFill>
                  <a:schemeClr val="bg1"/>
                </a:solidFill>
                <a:latin typeface="Times New Roman" pitchFamily="18" charset="0"/>
              </a:rPr>
              <a:t>洛伦兹变换</a:t>
            </a:r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zh-CN" altLang="en-US" sz="3200" b="1">
                <a:solidFill>
                  <a:schemeClr val="bg1"/>
                </a:solidFill>
                <a:latin typeface="Times New Roman" pitchFamily="18" charset="0"/>
              </a:rPr>
              <a:t>正变换与逆变换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4925" y="1052513"/>
            <a:ext cx="8858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</a:rPr>
              <a:t>若两个事件在</a:t>
            </a:r>
            <a:r>
              <a:rPr lang="en-US" altLang="zh-CN" sz="2800" b="1">
                <a:solidFill>
                  <a:srgbClr val="003366"/>
                </a:solidFill>
              </a:rPr>
              <a:t>S</a:t>
            </a:r>
            <a:r>
              <a:rPr lang="zh-CN" altLang="en-US" sz="2800" b="1">
                <a:solidFill>
                  <a:srgbClr val="003366"/>
                </a:solidFill>
              </a:rPr>
              <a:t>系中的空间间隔和时间间隔分别为：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6372225" y="1714500"/>
          <a:ext cx="21891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52200" imgH="203040" progId="Equation.3">
                  <p:embed/>
                </p:oleObj>
              </mc:Choice>
              <mc:Fallback>
                <p:oleObj name="公式" r:id="rId5" imgW="9522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714500"/>
                        <a:ext cx="218916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4925" y="2276475"/>
            <a:ext cx="885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</a:rPr>
              <a:t>这两个事件在</a:t>
            </a:r>
            <a:r>
              <a:rPr lang="en-US" altLang="zh-CN" sz="2800" b="1">
                <a:solidFill>
                  <a:srgbClr val="003366"/>
                </a:solidFill>
              </a:rPr>
              <a:t>S‘</a:t>
            </a:r>
            <a:r>
              <a:rPr lang="zh-CN" altLang="en-US" sz="2800" b="1">
                <a:solidFill>
                  <a:srgbClr val="003366"/>
                </a:solidFill>
              </a:rPr>
              <a:t>系中的空间间隔和时间间隔分别为：</a:t>
            </a: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6327775" y="2903538"/>
          <a:ext cx="25685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17440" imgH="203040" progId="Equation.3">
                  <p:embed/>
                </p:oleObj>
              </mc:Choice>
              <mc:Fallback>
                <p:oleObj name="公式" r:id="rId7" imgW="111744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2903538"/>
                        <a:ext cx="25685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3" name="Object 17"/>
          <p:cNvGraphicFramePr>
            <a:graphicFrameLocks noChangeAspect="1"/>
          </p:cNvGraphicFramePr>
          <p:nvPr/>
        </p:nvGraphicFramePr>
        <p:xfrm>
          <a:off x="1550988" y="3932238"/>
          <a:ext cx="27543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17440" imgH="203040" progId="Equation.3">
                  <p:embed/>
                </p:oleObj>
              </mc:Choice>
              <mc:Fallback>
                <p:oleObj name="公式" r:id="rId9" imgW="111744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932238"/>
                        <a:ext cx="27543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4" name="Object 18"/>
          <p:cNvGraphicFramePr>
            <a:graphicFrameLocks noChangeAspect="1"/>
          </p:cNvGraphicFramePr>
          <p:nvPr/>
        </p:nvGraphicFramePr>
        <p:xfrm>
          <a:off x="1447800" y="4389438"/>
          <a:ext cx="19732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71320" imgH="203040" progId="Equation.3">
                  <p:embed/>
                </p:oleObj>
              </mc:Choice>
              <mc:Fallback>
                <p:oleObj name="公式" r:id="rId11" imgW="57132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89438"/>
                        <a:ext cx="1973263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5" name="Object 19"/>
          <p:cNvGraphicFramePr>
            <a:graphicFrameLocks noChangeAspect="1"/>
          </p:cNvGraphicFramePr>
          <p:nvPr/>
        </p:nvGraphicFramePr>
        <p:xfrm>
          <a:off x="1481138" y="4937125"/>
          <a:ext cx="1828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71320" imgH="164880" progId="Equation.3">
                  <p:embed/>
                </p:oleObj>
              </mc:Choice>
              <mc:Fallback>
                <p:oleObj name="公式" r:id="rId13" imgW="571320" imgH="164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937125"/>
                        <a:ext cx="18288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6" name="Object 20"/>
          <p:cNvGraphicFramePr>
            <a:graphicFrameLocks noChangeAspect="1"/>
          </p:cNvGraphicFramePr>
          <p:nvPr/>
        </p:nvGraphicFramePr>
        <p:xfrm>
          <a:off x="1436688" y="5362575"/>
          <a:ext cx="32146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93760" imgH="393480" progId="Equation.3">
                  <p:embed/>
                </p:oleObj>
              </mc:Choice>
              <mc:Fallback>
                <p:oleObj name="公式" r:id="rId15" imgW="1193760" imgH="393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362575"/>
                        <a:ext cx="321468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7" name="AutoShape 21"/>
          <p:cNvSpPr>
            <a:spLocks/>
          </p:cNvSpPr>
          <p:nvPr/>
        </p:nvSpPr>
        <p:spPr bwMode="auto">
          <a:xfrm>
            <a:off x="1187450" y="4062413"/>
            <a:ext cx="196850" cy="1927225"/>
          </a:xfrm>
          <a:prstGeom prst="leftBrace">
            <a:avLst>
              <a:gd name="adj1" fmla="val 8158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395288" y="4256088"/>
            <a:ext cx="554037" cy="13827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</a:rPr>
              <a:t>正变换</a:t>
            </a:r>
          </a:p>
        </p:txBody>
      </p:sp>
      <p:graphicFrame>
        <p:nvGraphicFramePr>
          <p:cNvPr id="1270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24996"/>
              </p:ext>
            </p:extLst>
          </p:nvPr>
        </p:nvGraphicFramePr>
        <p:xfrm>
          <a:off x="5746304" y="3895725"/>
          <a:ext cx="300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143000" imgH="203040" progId="Equation.3">
                  <p:embed/>
                </p:oleObj>
              </mc:Choice>
              <mc:Fallback>
                <p:oleObj name="公式" r:id="rId17" imgW="1143000" imgH="203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304" y="3895725"/>
                        <a:ext cx="3009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18594"/>
              </p:ext>
            </p:extLst>
          </p:nvPr>
        </p:nvGraphicFramePr>
        <p:xfrm>
          <a:off x="5709791" y="4341813"/>
          <a:ext cx="16637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571320" imgH="203040" progId="Equation.3">
                  <p:embed/>
                </p:oleObj>
              </mc:Choice>
              <mc:Fallback>
                <p:oleObj name="公式" r:id="rId19" imgW="57132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791" y="4341813"/>
                        <a:ext cx="16637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98172"/>
              </p:ext>
            </p:extLst>
          </p:nvPr>
        </p:nvGraphicFramePr>
        <p:xfrm>
          <a:off x="5774879" y="4883150"/>
          <a:ext cx="14001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571320" imgH="164880" progId="Equation.3">
                  <p:embed/>
                </p:oleObj>
              </mc:Choice>
              <mc:Fallback>
                <p:oleObj name="公式" r:id="rId21" imgW="571320" imgH="1648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879" y="4883150"/>
                        <a:ext cx="14001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41003"/>
              </p:ext>
            </p:extLst>
          </p:nvPr>
        </p:nvGraphicFramePr>
        <p:xfrm>
          <a:off x="5744716" y="5343525"/>
          <a:ext cx="31940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231560" imgH="393480" progId="Equation.3">
                  <p:embed/>
                </p:oleObj>
              </mc:Choice>
              <mc:Fallback>
                <p:oleObj name="公式" r:id="rId23" imgW="1231560" imgH="3934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716" y="5343525"/>
                        <a:ext cx="319405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4" name="AutoShape 28"/>
          <p:cNvSpPr>
            <a:spLocks/>
          </p:cNvSpPr>
          <p:nvPr/>
        </p:nvSpPr>
        <p:spPr bwMode="auto">
          <a:xfrm>
            <a:off x="5435154" y="4048125"/>
            <a:ext cx="198437" cy="1928813"/>
          </a:xfrm>
          <a:prstGeom prst="leftBrace">
            <a:avLst>
              <a:gd name="adj1" fmla="val 8100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5" name="Rectangle 29"/>
          <p:cNvSpPr>
            <a:spLocks noChangeArrowheads="1"/>
          </p:cNvSpPr>
          <p:nvPr/>
        </p:nvSpPr>
        <p:spPr bwMode="auto">
          <a:xfrm>
            <a:off x="4716016" y="4276725"/>
            <a:ext cx="596900" cy="13827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</a:rPr>
              <a:t>逆变换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179388" y="3141663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则有：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755650" y="0"/>
            <a:ext cx="8027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两事件的时空坐标间隔的变换关系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227179" y="980728"/>
            <a:ext cx="891682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003366"/>
                </a:solidFill>
                <a:latin typeface="宋体" pitchFamily="2" charset="-122"/>
              </a:rPr>
              <a:t>  </a:t>
            </a:r>
            <a:r>
              <a:rPr kumimoji="1" lang="zh-CN" altLang="en-US" sz="3200" b="1" dirty="0">
                <a:solidFill>
                  <a:srgbClr val="003366"/>
                </a:solidFill>
                <a:latin typeface="宋体" pitchFamily="2" charset="-122"/>
              </a:rPr>
              <a:t>一短跑选手，在地球上以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10s</a:t>
            </a:r>
            <a:r>
              <a:rPr kumimoji="1" lang="zh-CN" altLang="en-US" sz="3200" b="1" dirty="0">
                <a:solidFill>
                  <a:srgbClr val="003366"/>
                </a:solidFill>
                <a:latin typeface="宋体" pitchFamily="2" charset="-122"/>
              </a:rPr>
              <a:t>的时间跑完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100m</a:t>
            </a:r>
            <a:r>
              <a:rPr kumimoji="1" lang="zh-CN" altLang="en-US" sz="3200" b="1" dirty="0">
                <a:solidFill>
                  <a:srgbClr val="003366"/>
                </a:solidFill>
                <a:latin typeface="宋体" pitchFamily="2" charset="-122"/>
              </a:rPr>
              <a:t>，在沿短跑选手跑动的方向上一宇宙飞船以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0.7c</a:t>
            </a:r>
            <a:r>
              <a:rPr kumimoji="1" lang="zh-CN" altLang="en-US" sz="3200" b="1" dirty="0">
                <a:solidFill>
                  <a:srgbClr val="003366"/>
                </a:solidFill>
                <a:latin typeface="宋体" pitchFamily="2" charset="-122"/>
              </a:rPr>
              <a:t>的速度飞行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rgbClr val="003366"/>
                </a:solidFill>
                <a:latin typeface="宋体" pitchFamily="2" charset="-122"/>
              </a:rPr>
              <a:t>飞船上的观察者看来，这选手跑的时间和距离各为多少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? 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67544" y="3427986"/>
            <a:ext cx="745232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33350" algn="just"/>
            <a:r>
              <a:rPr kumimoji="1" lang="zh-CN" altLang="en-US" sz="3200" b="1" dirty="0">
                <a:solidFill>
                  <a:srgbClr val="003366"/>
                </a:solidFill>
                <a:latin typeface="Times New Roman" pitchFamily="18" charset="0"/>
              </a:rPr>
              <a:t>解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</a:rPr>
              <a:t>:</a:t>
            </a:r>
            <a:r>
              <a:rPr kumimoji="1" lang="zh-CN" altLang="en-US" sz="3200" b="1" dirty="0">
                <a:solidFill>
                  <a:srgbClr val="003366"/>
                </a:solidFill>
                <a:latin typeface="Times New Roman" pitchFamily="18" charset="0"/>
              </a:rPr>
              <a:t>由洛伦兹变换有</a:t>
            </a:r>
          </a:p>
          <a:p>
            <a:pPr indent="133350" algn="just"/>
            <a:endParaRPr kumimoji="1" lang="zh-CN" altLang="en-US" sz="3200" dirty="0">
              <a:solidFill>
                <a:srgbClr val="003366"/>
              </a:solidFill>
              <a:latin typeface="Times New Roman" pitchFamily="18" charset="0"/>
            </a:endParaRPr>
          </a:p>
          <a:p>
            <a:pPr indent="133350" algn="just" eaLnBrk="0" hangingPunct="0"/>
            <a:r>
              <a:rPr kumimoji="1" lang="zh-CN" altLang="en-US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</a:rPr>
              <a:t>t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</a:rPr>
              <a:t>=(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</a:rPr>
              <a:t>t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</a:rPr>
              <a:t>v</a:t>
            </a:r>
            <a:r>
              <a:rPr kumimoji="1" lang="en-US" altLang="zh-CN" sz="3200" dirty="0" err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</a:rPr>
              <a:t>/c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)/(1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</a:rPr>
              <a:t>v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1/2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=14s  </a:t>
            </a:r>
          </a:p>
          <a:p>
            <a:pPr indent="133350" algn="just" eaLnBrk="0" hangingPunct="0"/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indent="133350" eaLnBrk="0" hangingPunct="0"/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</a:rPr>
              <a:t>=(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</a:rPr>
              <a:t>v</a:t>
            </a:r>
            <a:r>
              <a:rPr kumimoji="1" lang="en-US" altLang="zh-CN" sz="3200" dirty="0" err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3200" i="1" dirty="0" err="1">
                <a:solidFill>
                  <a:srgbClr val="003366"/>
                </a:solidFill>
                <a:latin typeface="Times New Roman" pitchFamily="18" charset="0"/>
              </a:rPr>
              <a:t>t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)/(1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</a:rPr>
              <a:t>v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kumimoji="1" lang="en-US" altLang="zh-CN" sz="3200" i="1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1/2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=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</a:rPr>
              <a:t>2.94×10</a:t>
            </a:r>
            <a:r>
              <a:rPr kumimoji="1" lang="en-US" altLang="zh-CN" sz="3200" baseline="300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9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708400" y="12382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大学物理模版-定稿3</Template>
  <TotalTime>1224</TotalTime>
  <Words>782</Words>
  <Application>Microsoft Office PowerPoint</Application>
  <PresentationFormat>全屏显示(4:3)</PresentationFormat>
  <Paragraphs>102</Paragraphs>
  <Slides>17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仿宋_GB2312</vt:lpstr>
      <vt:lpstr>宋体</vt:lpstr>
      <vt:lpstr>Arial</vt:lpstr>
      <vt:lpstr>Cambria Math</vt:lpstr>
      <vt:lpstr>Times New Roman</vt:lpstr>
      <vt:lpstr>Wingdings</vt:lpstr>
      <vt:lpstr>大学物理模版-定稿3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tigonsoft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subject>狭义相对论的基本原理  洛伦兹变换式</dc:subject>
  <dc:creator>殷莹</dc:creator>
  <cp:lastModifiedBy>毅 刘</cp:lastModifiedBy>
  <cp:revision>58</cp:revision>
  <dcterms:created xsi:type="dcterms:W3CDTF">2000-01-05T17:23:29Z</dcterms:created>
  <dcterms:modified xsi:type="dcterms:W3CDTF">2023-11-26T02:23:58Z</dcterms:modified>
</cp:coreProperties>
</file>