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4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notesSlides/notesSlide9.xml" ContentType="application/vnd.openxmlformats-officedocument.presentationml.notesSlide+xml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notesSlides/notesSlide10.xml" ContentType="application/vnd.openxmlformats-officedocument.presentationml.notesSlide+xml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notesSlides/notesSlide11.xml" ContentType="application/vnd.openxmlformats-officedocument.presentationml.notesSlide+xml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notesSlides/notesSlide12.xml" ContentType="application/vnd.openxmlformats-officedocument.presentationml.notesSlide+xml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notesSlides/notesSlide13.xml" ContentType="application/vnd.openxmlformats-officedocument.presentationml.notesSlide+xml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activeX/activeX2.xml" ContentType="application/vnd.ms-office.activeX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notesSlides/notesSlide16.xml" ContentType="application/vnd.openxmlformats-officedocument.presentationml.notesSlide+xml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notesSlides/notesSlide17.xml" ContentType="application/vnd.openxmlformats-officedocument.presentationml.notesSlide+xml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ppt/embeddings/oleObject200.bin" ContentType="application/vnd.openxmlformats-officedocument.oleObject"/>
  <Override PartName="/ppt/embeddings/oleObject201.bin" ContentType="application/vnd.openxmlformats-officedocument.oleObject"/>
  <Override PartName="/ppt/embeddings/oleObject202.bin" ContentType="application/vnd.openxmlformats-officedocument.oleObject"/>
  <Override PartName="/ppt/embeddings/oleObject203.bin" ContentType="application/vnd.openxmlformats-officedocument.oleObject"/>
  <Override PartName="/ppt/embeddings/oleObject204.bin" ContentType="application/vnd.openxmlformats-officedocument.oleObject"/>
  <Override PartName="/ppt/embeddings/oleObject205.bin" ContentType="application/vnd.openxmlformats-officedocument.oleObject"/>
  <Override PartName="/ppt/embeddings/oleObject206.bin" ContentType="application/vnd.openxmlformats-officedocument.oleObject"/>
  <Override PartName="/ppt/embeddings/oleObject207.bin" ContentType="application/vnd.openxmlformats-officedocument.oleObject"/>
  <Override PartName="/ppt/embeddings/oleObject208.bin" ContentType="application/vnd.openxmlformats-officedocument.oleObject"/>
  <Override PartName="/ppt/embeddings/oleObject209.bin" ContentType="application/vnd.openxmlformats-officedocument.oleObject"/>
  <Override PartName="/ppt/embeddings/oleObject210.bin" ContentType="application/vnd.openxmlformats-officedocument.oleObject"/>
  <Override PartName="/ppt/embeddings/oleObject211.bin" ContentType="application/vnd.openxmlformats-officedocument.oleObject"/>
  <Override PartName="/ppt/embeddings/oleObject212.bin" ContentType="application/vnd.openxmlformats-officedocument.oleObject"/>
  <Override PartName="/ppt/embeddings/oleObject213.bin" ContentType="application/vnd.openxmlformats-officedocument.oleObject"/>
  <Override PartName="/ppt/embeddings/oleObject214.bin" ContentType="application/vnd.openxmlformats-officedocument.oleObject"/>
  <Override PartName="/ppt/embeddings/oleObject215.bin" ContentType="application/vnd.openxmlformats-officedocument.oleObject"/>
  <Override PartName="/ppt/embeddings/oleObject216.bin" ContentType="application/vnd.openxmlformats-officedocument.oleObject"/>
  <Override PartName="/ppt/embeddings/oleObject217.bin" ContentType="application/vnd.openxmlformats-officedocument.oleObject"/>
  <Override PartName="/ppt/embeddings/oleObject218.bin" ContentType="application/vnd.openxmlformats-officedocument.oleObject"/>
  <Override PartName="/ppt/embeddings/oleObject219.bin" ContentType="application/vnd.openxmlformats-officedocument.oleObject"/>
  <Override PartName="/ppt/embeddings/oleObject220.bin" ContentType="application/vnd.openxmlformats-officedocument.oleObject"/>
  <Override PartName="/ppt/embeddings/oleObject221.bin" ContentType="application/vnd.openxmlformats-officedocument.oleObject"/>
  <Override PartName="/ppt/notesSlides/notesSlide18.xml" ContentType="application/vnd.openxmlformats-officedocument.presentationml.notesSlide+xml"/>
  <Override PartName="/ppt/embeddings/oleObject222.bin" ContentType="application/vnd.openxmlformats-officedocument.oleObject"/>
  <Override PartName="/ppt/embeddings/oleObject2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24.bin" ContentType="application/vnd.openxmlformats-officedocument.oleObject"/>
  <Override PartName="/ppt/embeddings/oleObject225.bin" ContentType="application/vnd.openxmlformats-officedocument.oleObject"/>
  <Override PartName="/ppt/embeddings/oleObject226.bin" ContentType="application/vnd.openxmlformats-officedocument.oleObject"/>
  <Override PartName="/ppt/embeddings/oleObject2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82" r:id="rId12"/>
    <p:sldId id="274" r:id="rId13"/>
    <p:sldId id="275" r:id="rId14"/>
    <p:sldId id="262" r:id="rId15"/>
    <p:sldId id="276" r:id="rId16"/>
    <p:sldId id="277" r:id="rId17"/>
    <p:sldId id="278" r:id="rId18"/>
    <p:sldId id="279" r:id="rId19"/>
    <p:sldId id="280" r:id="rId20"/>
    <p:sldId id="281" r:id="rId21"/>
    <p:sldId id="647" r:id="rId22"/>
    <p:sldId id="64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3366"/>
    <a:srgbClr val="CC0000"/>
    <a:srgbClr val="FF99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FF97A1-F09A-429A-B113-E388C43507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674FE5-BCC6-4CEF-906F-D5B21AC8F1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6B335-3211-48E9-B4E9-69580138CD8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5D9-AC9E-414A-B750-6018CD2EF23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E3D1C-DA38-4A8C-98A4-7B6ED98E39C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2DC6B-709A-4B0F-A6E2-35F1AC79911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FB268-97BD-4BE7-934E-6C230EF2CE2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FB205-8E35-4096-9FC9-2B8F7FF9485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7FB92-2D1E-4BAD-87A3-56E17E3127D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A55EC-8C75-452E-9A5D-D9494F49402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E3DC6-3D87-49A8-8629-34D3E1CB6D9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A1D9E-4C1A-4DB0-B65F-14B3C51A147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2C3E5-8CA7-4EB3-858C-5994357F5A4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53BE-2124-4B5E-8E25-48EF8415D9E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94E2B-10A8-4382-9954-1F6D5DC7A45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2BB47-2A6A-4D9C-97A0-B2F852E4B0C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5D28-AA25-4FE8-BC98-2BA8C2470AA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055CB-A15B-47B2-9797-6EECC40F4DA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58C88-9893-4409-9A8A-B25E875FFAE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A498F-B07D-46BC-899D-3A38C5F119D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55E78-76DE-4673-B6DE-E6030175D7A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E6430-0C6F-4DCD-A02C-F82F665EF3A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9" name="Group 4"/>
          <p:cNvGrpSpPr>
            <a:grpSpLocks/>
          </p:cNvGrpSpPr>
          <p:nvPr userDrawn="1"/>
        </p:nvGrpSpPr>
        <p:grpSpPr bwMode="auto">
          <a:xfrm>
            <a:off x="0" y="0"/>
            <a:ext cx="9144000" cy="795338"/>
            <a:chOff x="0" y="0"/>
            <a:chExt cx="5760" cy="501"/>
          </a:xfrm>
        </p:grpSpPr>
        <p:sp>
          <p:nvSpPr>
            <p:cNvPr id="31760" name="Rectangle 5"/>
            <p:cNvSpPr>
              <a:spLocks noChangeArrowheads="1"/>
            </p:cNvSpPr>
            <p:nvPr/>
          </p:nvSpPr>
          <p:spPr bwMode="auto">
            <a:xfrm>
              <a:off x="0" y="453"/>
              <a:ext cx="5760" cy="48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2800" b="1">
                <a:solidFill>
                  <a:srgbClr val="020844"/>
                </a:solidFill>
                <a:latin typeface="Times New Roman" pitchFamily="18" charset="0"/>
              </a:endParaRPr>
            </a:p>
          </p:txBody>
        </p:sp>
        <p:sp>
          <p:nvSpPr>
            <p:cNvPr id="31761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5760" cy="480"/>
            </a:xfrm>
            <a:prstGeom prst="rect">
              <a:avLst/>
            </a:prstGeom>
            <a:solidFill>
              <a:srgbClr val="00467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2800" b="1">
                <a:solidFill>
                  <a:srgbClr val="020844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68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70.w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66.emf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78.wmf"/><Relationship Id="rId26" Type="http://schemas.openxmlformats.org/officeDocument/2006/relationships/image" Target="../media/image69.wmf"/><Relationship Id="rId39" Type="http://schemas.openxmlformats.org/officeDocument/2006/relationships/oleObject" Target="../embeddings/oleObject126.bin"/><Relationship Id="rId21" Type="http://schemas.openxmlformats.org/officeDocument/2006/relationships/oleObject" Target="../embeddings/oleObject117.bin"/><Relationship Id="rId34" Type="http://schemas.openxmlformats.org/officeDocument/2006/relationships/image" Target="../media/image82.wmf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33" Type="http://schemas.openxmlformats.org/officeDocument/2006/relationships/oleObject" Target="../embeddings/oleObject123.bin"/><Relationship Id="rId38" Type="http://schemas.openxmlformats.org/officeDocument/2006/relationships/image" Target="../media/image84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7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38.wmf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125.bin"/><Relationship Id="rId40" Type="http://schemas.openxmlformats.org/officeDocument/2006/relationships/image" Target="../media/image85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70.wmf"/><Relationship Id="rId36" Type="http://schemas.openxmlformats.org/officeDocument/2006/relationships/image" Target="../media/image83.emf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76.e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124.bin"/><Relationship Id="rId8" Type="http://schemas.openxmlformats.org/officeDocument/2006/relationships/image" Target="../media/image73.emf"/><Relationship Id="rId3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78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82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7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38.wmf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70.w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91.e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80.wmf"/><Relationship Id="rId8" Type="http://schemas.openxmlformats.org/officeDocument/2006/relationships/image" Target="../media/image8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2.xml"/><Relationship Id="rId4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97.wmf"/><Relationship Id="rId26" Type="http://schemas.openxmlformats.org/officeDocument/2006/relationships/image" Target="../media/image9.wmf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01.e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38" Type="http://schemas.openxmlformats.org/officeDocument/2006/relationships/image" Target="../media/image103.w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8.wmf"/><Relationship Id="rId32" Type="http://schemas.openxmlformats.org/officeDocument/2006/relationships/image" Target="../media/image100.emf"/><Relationship Id="rId37" Type="http://schemas.openxmlformats.org/officeDocument/2006/relationships/oleObject" Target="../embeddings/oleObject160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0.wmf"/><Relationship Id="rId36" Type="http://schemas.openxmlformats.org/officeDocument/2006/relationships/image" Target="../media/image102.e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70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159.bin"/><Relationship Id="rId8" Type="http://schemas.openxmlformats.org/officeDocument/2006/relationships/image" Target="../media/image94.wmf"/><Relationship Id="rId3" Type="http://schemas.openxmlformats.org/officeDocument/2006/relationships/oleObject" Target="../embeddings/oleObject143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4.wmf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183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09.emf"/><Relationship Id="rId42" Type="http://schemas.openxmlformats.org/officeDocument/2006/relationships/image" Target="../media/image113.emf"/><Relationship Id="rId7" Type="http://schemas.openxmlformats.org/officeDocument/2006/relationships/oleObject" Target="../embeddings/oleObject163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wmf"/><Relationship Id="rId29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65.bin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9.bin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12.emf"/><Relationship Id="rId45" Type="http://schemas.openxmlformats.org/officeDocument/2006/relationships/oleObject" Target="../embeddings/oleObject186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49.wmf"/><Relationship Id="rId36" Type="http://schemas.openxmlformats.org/officeDocument/2006/relationships/image" Target="../media/image110.e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8.bin"/><Relationship Id="rId44" Type="http://schemas.openxmlformats.org/officeDocument/2006/relationships/image" Target="../media/image114.e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71.bin"/><Relationship Id="rId27" Type="http://schemas.openxmlformats.org/officeDocument/2006/relationships/oleObject" Target="../embeddings/oleObject175.bin"/><Relationship Id="rId30" Type="http://schemas.openxmlformats.org/officeDocument/2006/relationships/oleObject" Target="../embeddings/oleObject177.bin"/><Relationship Id="rId35" Type="http://schemas.openxmlformats.org/officeDocument/2006/relationships/oleObject" Target="../embeddings/oleObject181.bin"/><Relationship Id="rId43" Type="http://schemas.openxmlformats.org/officeDocument/2006/relationships/oleObject" Target="../embeddings/oleObject185.bin"/><Relationship Id="rId8" Type="http://schemas.openxmlformats.org/officeDocument/2006/relationships/image" Target="../media/image106.wmf"/><Relationship Id="rId3" Type="http://schemas.openxmlformats.org/officeDocument/2006/relationships/oleObject" Target="../embeddings/oleObject16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4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11.emf"/><Relationship Id="rId46" Type="http://schemas.openxmlformats.org/officeDocument/2006/relationships/image" Target="../media/image115.emf"/><Relationship Id="rId20" Type="http://schemas.openxmlformats.org/officeDocument/2006/relationships/image" Target="../media/image15.wmf"/><Relationship Id="rId41" Type="http://schemas.openxmlformats.org/officeDocument/2006/relationships/oleObject" Target="../embeddings/oleObject184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9" Type="http://schemas.openxmlformats.org/officeDocument/2006/relationships/oleObject" Target="../embeddings/oleObject207.bin"/><Relationship Id="rId21" Type="http://schemas.openxmlformats.org/officeDocument/2006/relationships/oleObject" Target="../embeddings/oleObject196.bin"/><Relationship Id="rId34" Type="http://schemas.openxmlformats.org/officeDocument/2006/relationships/oleObject" Target="../embeddings/oleObject203.bin"/><Relationship Id="rId42" Type="http://schemas.openxmlformats.org/officeDocument/2006/relationships/image" Target="../media/image94.wmf"/><Relationship Id="rId47" Type="http://schemas.openxmlformats.org/officeDocument/2006/relationships/oleObject" Target="../embeddings/oleObject211.bin"/><Relationship Id="rId50" Type="http://schemas.openxmlformats.org/officeDocument/2006/relationships/image" Target="../media/image96.wmf"/><Relationship Id="rId55" Type="http://schemas.openxmlformats.org/officeDocument/2006/relationships/oleObject" Target="../embeddings/oleObject215.bin"/><Relationship Id="rId63" Type="http://schemas.openxmlformats.org/officeDocument/2006/relationships/oleObject" Target="../embeddings/oleObject221.bin"/><Relationship Id="rId7" Type="http://schemas.openxmlformats.org/officeDocument/2006/relationships/oleObject" Target="../embeddings/oleObject189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wmf"/><Relationship Id="rId29" Type="http://schemas.openxmlformats.org/officeDocument/2006/relationships/oleObject" Target="../embeddings/oleObject200.bin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3.wmf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206.bin"/><Relationship Id="rId40" Type="http://schemas.openxmlformats.org/officeDocument/2006/relationships/image" Target="../media/image104.wmf"/><Relationship Id="rId45" Type="http://schemas.openxmlformats.org/officeDocument/2006/relationships/oleObject" Target="../embeddings/oleObject210.bin"/><Relationship Id="rId53" Type="http://schemas.openxmlformats.org/officeDocument/2006/relationships/oleObject" Target="../embeddings/oleObject214.bin"/><Relationship Id="rId58" Type="http://schemas.openxmlformats.org/officeDocument/2006/relationships/oleObject" Target="../embeddings/oleObject217.bin"/><Relationship Id="rId5" Type="http://schemas.openxmlformats.org/officeDocument/2006/relationships/oleObject" Target="../embeddings/oleObject188.bin"/><Relationship Id="rId61" Type="http://schemas.openxmlformats.org/officeDocument/2006/relationships/oleObject" Target="../embeddings/oleObject220.bin"/><Relationship Id="rId19" Type="http://schemas.openxmlformats.org/officeDocument/2006/relationships/oleObject" Target="../embeddings/oleObject195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204.bin"/><Relationship Id="rId43" Type="http://schemas.openxmlformats.org/officeDocument/2006/relationships/oleObject" Target="../embeddings/oleObject209.bin"/><Relationship Id="rId48" Type="http://schemas.openxmlformats.org/officeDocument/2006/relationships/image" Target="../media/image106.wmf"/><Relationship Id="rId56" Type="http://schemas.openxmlformats.org/officeDocument/2006/relationships/image" Target="../media/image108.wmf"/><Relationship Id="rId64" Type="http://schemas.openxmlformats.org/officeDocument/2006/relationships/image" Target="../media/image117.emf"/><Relationship Id="rId8" Type="http://schemas.openxmlformats.org/officeDocument/2006/relationships/image" Target="../media/image70.wmf"/><Relationship Id="rId51" Type="http://schemas.openxmlformats.org/officeDocument/2006/relationships/oleObject" Target="../embeddings/oleObject213.bin"/><Relationship Id="rId3" Type="http://schemas.openxmlformats.org/officeDocument/2006/relationships/oleObject" Target="../embeddings/oleObject18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38" Type="http://schemas.openxmlformats.org/officeDocument/2006/relationships/image" Target="../media/image93.wmf"/><Relationship Id="rId46" Type="http://schemas.openxmlformats.org/officeDocument/2006/relationships/image" Target="../media/image95.wmf"/><Relationship Id="rId59" Type="http://schemas.openxmlformats.org/officeDocument/2006/relationships/oleObject" Target="../embeddings/oleObject218.bin"/><Relationship Id="rId20" Type="http://schemas.openxmlformats.org/officeDocument/2006/relationships/image" Target="../media/image11.wmf"/><Relationship Id="rId41" Type="http://schemas.openxmlformats.org/officeDocument/2006/relationships/oleObject" Target="../embeddings/oleObject208.bin"/><Relationship Id="rId54" Type="http://schemas.openxmlformats.org/officeDocument/2006/relationships/image" Target="../media/image98.wmf"/><Relationship Id="rId62" Type="http://schemas.openxmlformats.org/officeDocument/2006/relationships/image" Target="../media/image1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5.wmf"/><Relationship Id="rId36" Type="http://schemas.openxmlformats.org/officeDocument/2006/relationships/oleObject" Target="../embeddings/oleObject205.bin"/><Relationship Id="rId49" Type="http://schemas.openxmlformats.org/officeDocument/2006/relationships/oleObject" Target="../embeddings/oleObject212.bin"/><Relationship Id="rId57" Type="http://schemas.openxmlformats.org/officeDocument/2006/relationships/oleObject" Target="../embeddings/oleObject216.bin"/><Relationship Id="rId10" Type="http://schemas.openxmlformats.org/officeDocument/2006/relationships/image" Target="../media/image107.wmf"/><Relationship Id="rId31" Type="http://schemas.openxmlformats.org/officeDocument/2006/relationships/oleObject" Target="../embeddings/oleObject201.bin"/><Relationship Id="rId44" Type="http://schemas.openxmlformats.org/officeDocument/2006/relationships/image" Target="../media/image105.wmf"/><Relationship Id="rId52" Type="http://schemas.openxmlformats.org/officeDocument/2006/relationships/image" Target="../media/image97.wmf"/><Relationship Id="rId60" Type="http://schemas.openxmlformats.org/officeDocument/2006/relationships/oleObject" Target="../embeddings/oleObject21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9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e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22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emf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38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14.wmf"/><Relationship Id="rId42" Type="http://schemas.openxmlformats.org/officeDocument/2006/relationships/image" Target="../media/image26.emf"/><Relationship Id="rId47" Type="http://schemas.openxmlformats.org/officeDocument/2006/relationships/oleObject" Target="../embeddings/oleObject43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emf"/><Relationship Id="rId29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9.wmf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36.bin"/><Relationship Id="rId40" Type="http://schemas.openxmlformats.org/officeDocument/2006/relationships/oleObject" Target="../embeddings/oleObject39.bin"/><Relationship Id="rId45" Type="http://schemas.openxmlformats.org/officeDocument/2006/relationships/oleObject" Target="../embeddings/oleObject42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11.wmf"/><Relationship Id="rId36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image" Target="../media/image27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e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35.bin"/><Relationship Id="rId43" Type="http://schemas.openxmlformats.org/officeDocument/2006/relationships/oleObject" Target="../embeddings/oleObject41.bin"/><Relationship Id="rId48" Type="http://schemas.openxmlformats.org/officeDocument/2006/relationships/image" Target="../media/image29.emf"/><Relationship Id="rId8" Type="http://schemas.openxmlformats.org/officeDocument/2006/relationships/image" Target="../media/image5.wmf"/><Relationship Id="rId3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oleObject" Target="../embeddings/oleObject37.bin"/><Relationship Id="rId46" Type="http://schemas.openxmlformats.org/officeDocument/2006/relationships/image" Target="../media/image28.emf"/><Relationship Id="rId20" Type="http://schemas.openxmlformats.org/officeDocument/2006/relationships/image" Target="../media/image25.emf"/><Relationship Id="rId41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44.wmf"/><Relationship Id="rId26" Type="http://schemas.openxmlformats.org/officeDocument/2006/relationships/image" Target="../media/image5.wmf"/><Relationship Id="rId39" Type="http://schemas.openxmlformats.org/officeDocument/2006/relationships/oleObject" Target="../embeddings/oleObject69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49.wmf"/><Relationship Id="rId42" Type="http://schemas.openxmlformats.org/officeDocument/2006/relationships/image" Target="../media/image53.emf"/><Relationship Id="rId7" Type="http://schemas.openxmlformats.org/officeDocument/2006/relationships/oleObject" Target="../embeddings/oleObject53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wmf"/><Relationship Id="rId20" Type="http://schemas.openxmlformats.org/officeDocument/2006/relationships/image" Target="../media/image4.wmf"/><Relationship Id="rId29" Type="http://schemas.openxmlformats.org/officeDocument/2006/relationships/oleObject" Target="../embeddings/oleObject64.bin"/><Relationship Id="rId41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45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68.bin"/><Relationship Id="rId40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46.wmf"/><Relationship Id="rId36" Type="http://schemas.openxmlformats.org/officeDocument/2006/relationships/image" Target="../media/image50.e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2.wmf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67.bin"/><Relationship Id="rId8" Type="http://schemas.openxmlformats.org/officeDocument/2006/relationships/image" Target="../media/image39.wmf"/><Relationship Id="rId3" Type="http://schemas.openxmlformats.org/officeDocument/2006/relationships/oleObject" Target="../embeddings/oleObject5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43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3.wmf"/><Relationship Id="rId32" Type="http://schemas.openxmlformats.org/officeDocument/2006/relationships/image" Target="../media/image47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5.wmf"/><Relationship Id="rId36" Type="http://schemas.openxmlformats.org/officeDocument/2006/relationships/image" Target="../media/image49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41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87.bin"/><Relationship Id="rId8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62225" y="115888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同时的相对性</a:t>
            </a:r>
            <a:r>
              <a:rPr lang="zh-CN" altLang="en-US" sz="36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90600" y="4929188"/>
            <a:ext cx="7173913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事件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1 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: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车厢后壁接收器接收到光信号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事件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2 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: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车厢前壁接收器接收到光信号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934801" imgH="3540609"/>
        </mc:Choice>
        <mc:Fallback>
          <p:control r:id="rId1" imgW="6934801" imgH="3540609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600" y="1412875"/>
                  <a:ext cx="6934200" cy="35401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990600" y="42672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结论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  长度具有相对意义</a:t>
            </a:r>
          </a:p>
        </p:txBody>
      </p: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1066800" y="846138"/>
            <a:ext cx="7239000" cy="3360737"/>
            <a:chOff x="672" y="533"/>
            <a:chExt cx="4560" cy="2117"/>
          </a:xfrm>
        </p:grpSpPr>
        <p:graphicFrame>
          <p:nvGraphicFramePr>
            <p:cNvPr id="95232" name="Object 2048"/>
            <p:cNvGraphicFramePr>
              <a:graphicFrameLocks noChangeAspect="1"/>
            </p:cNvGraphicFramePr>
            <p:nvPr/>
          </p:nvGraphicFramePr>
          <p:xfrm>
            <a:off x="1536" y="533"/>
            <a:ext cx="137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25480" imgH="457200" progId="Equation.3">
                    <p:embed/>
                  </p:oleObj>
                </mc:Choice>
                <mc:Fallback>
                  <p:oleObj name="Equation" r:id="rId3" imgW="825480" imgH="457200" progId="Equation.3">
                    <p:embed/>
                    <p:pic>
                      <p:nvPicPr>
                        <p:cNvPr id="0" name="Picture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33"/>
                          <a:ext cx="1374" cy="76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FF"/>
                            </a:gs>
                            <a:gs pos="100000">
                              <a:srgbClr val="FFCCFF">
                                <a:gamma/>
                                <a:tint val="31765"/>
                                <a:invGamma/>
                              </a:srgb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672" y="1504"/>
              <a:ext cx="21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长度收缩     </a:t>
              </a:r>
              <a:r>
                <a:rPr kumimoji="1" lang="zh-CN" altLang="en-US" sz="3200" b="1" i="1">
                  <a:solidFill>
                    <a:srgbClr val="003366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600" i="1">
                  <a:solidFill>
                    <a:srgbClr val="003366"/>
                  </a:solidFill>
                  <a:latin typeface="Times New Roman" pitchFamily="18" charset="0"/>
                </a:rPr>
                <a:t>l</a:t>
              </a:r>
              <a:r>
                <a:rPr kumimoji="1" lang="en-US" altLang="zh-CN" sz="3600">
                  <a:solidFill>
                    <a:srgbClr val="003366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3600" i="1">
                  <a:solidFill>
                    <a:srgbClr val="003366"/>
                  </a:solidFill>
                  <a:latin typeface="Times New Roman" pitchFamily="18" charset="0"/>
                </a:rPr>
                <a:t>l</a:t>
              </a:r>
              <a:r>
                <a:rPr kumimoji="1" lang="en-US" altLang="zh-CN" sz="3600" baseline="-25000">
                  <a:solidFill>
                    <a:srgbClr val="003366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5411147">
              <a:off x="4105" y="23"/>
              <a:ext cx="238" cy="1728"/>
            </a:xfrm>
            <a:prstGeom prst="can">
              <a:avLst>
                <a:gd name="adj" fmla="val 42353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sy="50000" kx="-2453608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5411147">
              <a:off x="3674" y="981"/>
              <a:ext cx="235" cy="864"/>
            </a:xfrm>
            <a:prstGeom prst="can">
              <a:avLst>
                <a:gd name="adj" fmla="val 35626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sy="50000" kx="-2453608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4176" y="1440"/>
              <a:ext cx="576" cy="0"/>
            </a:xfrm>
            <a:prstGeom prst="line">
              <a:avLst/>
            </a:prstGeom>
            <a:noFill/>
            <a:ln w="38100">
              <a:solidFill>
                <a:srgbClr val="EC2D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4800" y="129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3366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687" y="1824"/>
              <a:ext cx="454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如将物体固定于   系</a:t>
              </a:r>
              <a:r>
                <a:rPr kumimoji="1" lang="en-US" altLang="zh-CN" sz="3200" b="1">
                  <a:solidFill>
                    <a:srgbClr val="003366"/>
                  </a:solidFill>
                  <a:latin typeface="宋体" pitchFamily="2" charset="-122"/>
                </a:rPr>
                <a:t>,</a:t>
              </a:r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由    系测量</a:t>
              </a:r>
              <a:r>
                <a:rPr kumimoji="1" lang="en-US" altLang="zh-CN" sz="3200" b="1">
                  <a:solidFill>
                    <a:srgbClr val="003366"/>
                  </a:solidFill>
                  <a:latin typeface="宋体" pitchFamily="2" charset="-122"/>
                </a:rPr>
                <a:t>,</a:t>
              </a:r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同样出现长度收缩现象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95233" name="Object 2049"/>
            <p:cNvGraphicFramePr>
              <a:graphicFrameLocks noChangeAspect="1"/>
            </p:cNvGraphicFramePr>
            <p:nvPr/>
          </p:nvGraphicFramePr>
          <p:xfrm>
            <a:off x="3658" y="1920"/>
            <a:ext cx="27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177480" progId="Equation.3">
                    <p:embed/>
                  </p:oleObj>
                </mc:Choice>
                <mc:Fallback>
                  <p:oleObj name="Equation" r:id="rId5" imgW="152280" imgH="177480" progId="Equation.3">
                    <p:embed/>
                    <p:pic>
                      <p:nvPicPr>
                        <p:cNvPr id="0" name="Picture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1920"/>
                          <a:ext cx="278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4" name="Object 2050"/>
            <p:cNvGraphicFramePr>
              <a:graphicFrameLocks noChangeAspect="1"/>
            </p:cNvGraphicFramePr>
            <p:nvPr/>
          </p:nvGraphicFramePr>
          <p:xfrm>
            <a:off x="2792" y="1920"/>
            <a:ext cx="23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Picture 2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1920"/>
                          <a:ext cx="23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838200" y="4953000"/>
            <a:ext cx="7391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物体对观察者向何处运动</a:t>
            </a:r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,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观察者观测到在该方向上其长度收缩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4079875" y="1397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讨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 autoUpdateAnimBg="0"/>
      <p:bldP spid="123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23850" y="7620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设想有一光子火箭，   相对于地球以速率                   飞行，若以火箭为参考系测得火箭长度为 </a:t>
            </a:r>
            <a:r>
              <a:rPr lang="en-US" altLang="zh-CN" sz="2800">
                <a:solidFill>
                  <a:srgbClr val="003366"/>
                </a:solidFill>
                <a:latin typeface="Times New Roman" pitchFamily="18" charset="0"/>
              </a:rPr>
              <a:t>15 m</a:t>
            </a:r>
            <a:r>
              <a:rPr lang="en-US" altLang="zh-CN" sz="28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，问以地球为参考系，此火箭有多长 ？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7143750" y="790575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790575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5181600" y="2673350"/>
            <a:ext cx="3429000" cy="1441450"/>
            <a:chOff x="3264" y="1684"/>
            <a:chExt cx="2160" cy="908"/>
          </a:xfrm>
        </p:grpSpPr>
        <p:graphicFrame>
          <p:nvGraphicFramePr>
            <p:cNvPr id="89094" name="Object 6"/>
            <p:cNvGraphicFramePr>
              <a:graphicFrameLocks noChangeAspect="1"/>
            </p:cNvGraphicFramePr>
            <p:nvPr/>
          </p:nvGraphicFramePr>
          <p:xfrm>
            <a:off x="3264" y="1684"/>
            <a:ext cx="25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84"/>
                          <a:ext cx="25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5" name="Object 7"/>
            <p:cNvGraphicFramePr>
              <a:graphicFrameLocks noChangeAspect="1"/>
            </p:cNvGraphicFramePr>
            <p:nvPr/>
          </p:nvGraphicFramePr>
          <p:xfrm>
            <a:off x="3264" y="2301"/>
            <a:ext cx="20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680" imgH="190440" progId="Equation.3">
                    <p:embed/>
                  </p:oleObj>
                </mc:Choice>
                <mc:Fallback>
                  <p:oleObj name="Equation" r:id="rId7" imgW="139680" imgH="1904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301"/>
                          <a:ext cx="20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096" name="Text Box 8"/>
            <p:cNvSpPr txBox="1">
              <a:spLocks noChangeArrowheads="1"/>
            </p:cNvSpPr>
            <p:nvPr/>
          </p:nvSpPr>
          <p:spPr bwMode="auto">
            <a:xfrm>
              <a:off x="4072" y="1728"/>
              <a:ext cx="1296" cy="3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火箭参照系</a:t>
              </a:r>
            </a:p>
          </p:txBody>
        </p:sp>
        <p:sp>
          <p:nvSpPr>
            <p:cNvPr id="89097" name="Text Box 9"/>
            <p:cNvSpPr txBox="1">
              <a:spLocks noChangeArrowheads="1"/>
            </p:cNvSpPr>
            <p:nvPr/>
          </p:nvSpPr>
          <p:spPr bwMode="auto">
            <a:xfrm>
              <a:off x="4080" y="2253"/>
              <a:ext cx="1344" cy="3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地面参照系</a:t>
              </a:r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auto">
            <a:xfrm>
              <a:off x="3496" y="1872"/>
              <a:ext cx="480" cy="144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FCE0FA"/>
            </a:solidFill>
            <a:ln w="19050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099" name="AutoShape 11"/>
            <p:cNvSpPr>
              <a:spLocks noChangeArrowheads="1"/>
            </p:cNvSpPr>
            <p:nvPr/>
          </p:nvSpPr>
          <p:spPr bwMode="auto">
            <a:xfrm>
              <a:off x="3495" y="2349"/>
              <a:ext cx="480" cy="144"/>
            </a:xfrm>
            <a:prstGeom prst="rightArrow">
              <a:avLst>
                <a:gd name="adj1" fmla="val 50000"/>
                <a:gd name="adj2" fmla="val 109722"/>
              </a:avLst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00" name="Group 12"/>
          <p:cNvGrpSpPr>
            <a:grpSpLocks/>
          </p:cNvGrpSpPr>
          <p:nvPr/>
        </p:nvGrpSpPr>
        <p:grpSpPr bwMode="auto">
          <a:xfrm>
            <a:off x="1295400" y="4876800"/>
            <a:ext cx="6324600" cy="555625"/>
            <a:chOff x="816" y="3072"/>
            <a:chExt cx="3984" cy="350"/>
          </a:xfrm>
        </p:grpSpPr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816" y="3086"/>
              <a:ext cx="1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解 ：固有长度</a:t>
              </a:r>
            </a:p>
          </p:txBody>
        </p:sp>
        <p:graphicFrame>
          <p:nvGraphicFramePr>
            <p:cNvPr id="89102" name="Object 14"/>
            <p:cNvGraphicFramePr>
              <a:graphicFrameLocks noChangeAspect="1"/>
            </p:cNvGraphicFramePr>
            <p:nvPr/>
          </p:nvGraphicFramePr>
          <p:xfrm>
            <a:off x="3304" y="3072"/>
            <a:ext cx="149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82680" imgH="330120" progId="Equation.3">
                    <p:embed/>
                  </p:oleObj>
                </mc:Choice>
                <mc:Fallback>
                  <p:oleObj name="Equation" r:id="rId9" imgW="1282680" imgH="33012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3072"/>
                          <a:ext cx="1496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762000" y="57150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20480" imgH="419040" progId="Equation.3">
                  <p:embed/>
                </p:oleObj>
              </mc:Choice>
              <mc:Fallback>
                <p:oleObj name="Equation" r:id="rId11" imgW="132048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24384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4114800" y="5791200"/>
          <a:ext cx="43735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43200" imgH="368280" progId="Equation.3">
                  <p:embed/>
                </p:oleObj>
              </mc:Choice>
              <mc:Fallback>
                <p:oleObj name="Equation" r:id="rId13" imgW="2743200" imgH="3682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43735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5" name="Group 17"/>
          <p:cNvGrpSpPr>
            <a:grpSpLocks/>
          </p:cNvGrpSpPr>
          <p:nvPr/>
        </p:nvGrpSpPr>
        <p:grpSpPr bwMode="auto">
          <a:xfrm>
            <a:off x="533400" y="2362200"/>
            <a:ext cx="4419600" cy="2286000"/>
            <a:chOff x="336" y="1488"/>
            <a:chExt cx="2784" cy="1440"/>
          </a:xfrm>
        </p:grpSpPr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>
              <a:off x="336" y="1488"/>
              <a:ext cx="2784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7" name="AutoShape 19"/>
            <p:cNvSpPr>
              <a:spLocks noChangeArrowheads="1"/>
            </p:cNvSpPr>
            <p:nvPr/>
          </p:nvSpPr>
          <p:spPr bwMode="auto">
            <a:xfrm>
              <a:off x="1008" y="2256"/>
              <a:ext cx="1190" cy="288"/>
            </a:xfrm>
            <a:prstGeom prst="chevron">
              <a:avLst>
                <a:gd name="adj" fmla="val 129162"/>
              </a:avLst>
            </a:prstGeom>
            <a:gradFill rotWithShape="0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 flipV="1">
              <a:off x="2217" y="1907"/>
              <a:ext cx="0" cy="6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 flipH="1">
              <a:off x="1027" y="2112"/>
              <a:ext cx="119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10" name="Object 22"/>
            <p:cNvGraphicFramePr>
              <a:graphicFrameLocks noChangeAspect="1"/>
            </p:cNvGraphicFramePr>
            <p:nvPr/>
          </p:nvGraphicFramePr>
          <p:xfrm>
            <a:off x="1190" y="1776"/>
            <a:ext cx="91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01440" imgH="330120" progId="Equation.3">
                    <p:embed/>
                  </p:oleObj>
                </mc:Choice>
                <mc:Fallback>
                  <p:oleObj name="Equation" r:id="rId15" imgW="901440" imgH="33012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1776"/>
                          <a:ext cx="913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1" name="Line 23"/>
            <p:cNvSpPr>
              <a:spLocks noChangeShapeType="1"/>
            </p:cNvSpPr>
            <p:nvPr/>
          </p:nvSpPr>
          <p:spPr bwMode="auto">
            <a:xfrm>
              <a:off x="2256" y="2400"/>
              <a:ext cx="4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9112" name="Object 24"/>
            <p:cNvGraphicFramePr>
              <a:graphicFrameLocks noChangeAspect="1"/>
            </p:cNvGraphicFramePr>
            <p:nvPr/>
          </p:nvGraphicFramePr>
          <p:xfrm>
            <a:off x="2448" y="2112"/>
            <a:ext cx="21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28600" progId="Equation.3">
                    <p:embed/>
                  </p:oleObj>
                </mc:Choice>
                <mc:Fallback>
                  <p:oleObj name="Equation" r:id="rId17" imgW="17748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215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1027" y="2556"/>
              <a:ext cx="17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 flipV="1">
              <a:off x="1027" y="1629"/>
              <a:ext cx="0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 flipV="1">
              <a:off x="624" y="1632"/>
              <a:ext cx="0" cy="1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 flipV="1">
              <a:off x="627" y="2736"/>
              <a:ext cx="223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9117" name="Object 29"/>
            <p:cNvGraphicFramePr>
              <a:graphicFrameLocks noChangeAspect="1"/>
            </p:cNvGraphicFramePr>
            <p:nvPr/>
          </p:nvGraphicFramePr>
          <p:xfrm>
            <a:off x="2832" y="2592"/>
            <a:ext cx="1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77480" imgH="190440" progId="Equation.3">
                    <p:embed/>
                  </p:oleObj>
                </mc:Choice>
                <mc:Fallback>
                  <p:oleObj name="公式" r:id="rId19" imgW="177480" imgH="19044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592"/>
                          <a:ext cx="19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8" name="Object 30"/>
            <p:cNvGraphicFramePr>
              <a:graphicFrameLocks noChangeAspect="1"/>
            </p:cNvGraphicFramePr>
            <p:nvPr/>
          </p:nvGraphicFramePr>
          <p:xfrm>
            <a:off x="2806" y="2256"/>
            <a:ext cx="2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41200" progId="Equation.3">
                    <p:embed/>
                  </p:oleObj>
                </mc:Choice>
                <mc:Fallback>
                  <p:oleObj name="Equation" r:id="rId21" imgW="215640" imgH="2412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256"/>
                          <a:ext cx="26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9" name="Object 31"/>
            <p:cNvGraphicFramePr>
              <a:graphicFrameLocks noChangeAspect="1"/>
            </p:cNvGraphicFramePr>
            <p:nvPr/>
          </p:nvGraphicFramePr>
          <p:xfrm>
            <a:off x="672" y="1632"/>
            <a:ext cx="2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90440" imgH="241200" progId="Equation.3">
                    <p:embed/>
                  </p:oleObj>
                </mc:Choice>
                <mc:Fallback>
                  <p:oleObj name="公式" r:id="rId23" imgW="190440" imgH="2412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32"/>
                          <a:ext cx="212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0" name="Object 32"/>
            <p:cNvGraphicFramePr>
              <a:graphicFrameLocks noChangeAspect="1"/>
            </p:cNvGraphicFramePr>
            <p:nvPr/>
          </p:nvGraphicFramePr>
          <p:xfrm>
            <a:off x="1065" y="1557"/>
            <a:ext cx="27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291960" progId="Equation.3">
                    <p:embed/>
                  </p:oleObj>
                </mc:Choice>
                <mc:Fallback>
                  <p:oleObj name="Equation" r:id="rId25" imgW="228600" imgH="29196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557"/>
                          <a:ext cx="27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1" name="Object 33"/>
            <p:cNvGraphicFramePr>
              <a:graphicFrameLocks noChangeAspect="1"/>
            </p:cNvGraphicFramePr>
            <p:nvPr/>
          </p:nvGraphicFramePr>
          <p:xfrm>
            <a:off x="384" y="2592"/>
            <a:ext cx="1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190440" progId="Equation.3">
                    <p:embed/>
                  </p:oleObj>
                </mc:Choice>
                <mc:Fallback>
                  <p:oleObj name="Equation" r:id="rId27" imgW="164880" imgH="1904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92"/>
                          <a:ext cx="182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2" name="Object 34"/>
            <p:cNvGraphicFramePr>
              <a:graphicFrameLocks noChangeAspect="1"/>
            </p:cNvGraphicFramePr>
            <p:nvPr/>
          </p:nvGraphicFramePr>
          <p:xfrm>
            <a:off x="768" y="2400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03040" imgH="241200" progId="Equation.3">
                    <p:embed/>
                  </p:oleObj>
                </mc:Choice>
                <mc:Fallback>
                  <p:oleObj name="Equation" r:id="rId29" imgW="203040" imgH="2412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123" name="Group 35"/>
            <p:cNvGrpSpPr>
              <a:grpSpLocks/>
            </p:cNvGrpSpPr>
            <p:nvPr/>
          </p:nvGrpSpPr>
          <p:grpSpPr bwMode="auto">
            <a:xfrm>
              <a:off x="1728" y="2304"/>
              <a:ext cx="213" cy="192"/>
              <a:chOff x="171" y="3408"/>
              <a:chExt cx="213" cy="192"/>
            </a:xfrm>
          </p:grpSpPr>
          <p:sp>
            <p:nvSpPr>
              <p:cNvPr id="89124" name="Oval 36"/>
              <p:cNvSpPr>
                <a:spLocks noChangeArrowheads="1"/>
              </p:cNvSpPr>
              <p:nvPr/>
            </p:nvSpPr>
            <p:spPr bwMode="auto">
              <a:xfrm>
                <a:off x="192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25" name="AutoShape 37"/>
              <p:cNvSpPr>
                <a:spLocks noChangeArrowheads="1"/>
              </p:cNvSpPr>
              <p:nvPr/>
            </p:nvSpPr>
            <p:spPr bwMode="auto">
              <a:xfrm>
                <a:off x="171" y="3415"/>
                <a:ext cx="213" cy="185"/>
              </a:xfrm>
              <a:custGeom>
                <a:avLst/>
                <a:gdLst>
                  <a:gd name="G0" fmla="+- 126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976" y="17086"/>
                    </a:moveTo>
                    <a:cubicBezTo>
                      <a:pt x="19499" y="15346"/>
                      <a:pt x="20340" y="13112"/>
                      <a:pt x="20340" y="10800"/>
                    </a:cubicBezTo>
                    <a:cubicBezTo>
                      <a:pt x="20340" y="5531"/>
                      <a:pt x="16068" y="1260"/>
                      <a:pt x="10800" y="1260"/>
                    </a:cubicBezTo>
                    <a:cubicBezTo>
                      <a:pt x="8487" y="1259"/>
                      <a:pt x="6253" y="2100"/>
                      <a:pt x="4513" y="3623"/>
                    </a:cubicBezTo>
                    <a:close/>
                    <a:moveTo>
                      <a:pt x="3623" y="4513"/>
                    </a:moveTo>
                    <a:cubicBezTo>
                      <a:pt x="2100" y="6253"/>
                      <a:pt x="1260" y="8487"/>
                      <a:pt x="1260" y="10799"/>
                    </a:cubicBezTo>
                    <a:cubicBezTo>
                      <a:pt x="1260" y="16068"/>
                      <a:pt x="5531" y="20340"/>
                      <a:pt x="10800" y="20340"/>
                    </a:cubicBezTo>
                    <a:cubicBezTo>
                      <a:pt x="13112" y="20340"/>
                      <a:pt x="15346" y="19499"/>
                      <a:pt x="17086" y="1797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99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126" name="Text Box 38"/>
          <p:cNvSpPr txBox="1">
            <a:spLocks noChangeArrowheads="1"/>
          </p:cNvSpPr>
          <p:nvPr/>
        </p:nvSpPr>
        <p:spPr bwMode="auto">
          <a:xfrm>
            <a:off x="3851275" y="50800"/>
            <a:ext cx="1873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4213" y="765175"/>
            <a:ext cx="76898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      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长为 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1 m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的棒静止地放在                平面内，在     系的观察者测得此棒与         轴成        角，试问从 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系的观察者来看，此棒的长度以及棒与</a:t>
            </a:r>
            <a:r>
              <a:rPr kumimoji="1" lang="zh-CN" altLang="en-US" sz="3200" b="1" i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Ox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轴的夹角是多少？设     系相对 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S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系的运动速度为                                             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429388" y="3143248"/>
          <a:ext cx="1852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342720" progId="Equation.3">
                  <p:embed/>
                </p:oleObj>
              </mc:Choice>
              <mc:Fallback>
                <p:oleObj name="Equation" r:id="rId3" imgW="105408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3143248"/>
                        <a:ext cx="18526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644650" y="1989138"/>
          <a:ext cx="6111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317160" progId="Equation.3">
                  <p:embed/>
                </p:oleObj>
              </mc:Choice>
              <mc:Fallback>
                <p:oleObj name="Equation" r:id="rId5" imgW="368280" imgH="317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989138"/>
                        <a:ext cx="6111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6946900" y="901700"/>
          <a:ext cx="1204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91960" progId="Equation.3">
                  <p:embed/>
                </p:oleObj>
              </mc:Choice>
              <mc:Fallback>
                <p:oleObj name="Equation" r:id="rId7" imgW="672840" imgH="291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901700"/>
                        <a:ext cx="12049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7351713" y="1524000"/>
          <a:ext cx="723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" imgH="241200" progId="Equation.3">
                  <p:embed/>
                </p:oleObj>
              </mc:Choice>
              <mc:Fallback>
                <p:oleObj name="Equation" r:id="rId9" imgW="4572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1524000"/>
                        <a:ext cx="7239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285852" y="3214686"/>
          <a:ext cx="369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177480" progId="Equation.3">
                  <p:embed/>
                </p:oleObj>
              </mc:Choice>
              <mc:Fallback>
                <p:oleObj name="Equation" r:id="rId11" imgW="15228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214686"/>
                        <a:ext cx="3698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909888" y="1524000"/>
          <a:ext cx="395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77480" progId="Equation.3">
                  <p:embed/>
                </p:oleObj>
              </mc:Choice>
              <mc:Fallback>
                <p:oleObj name="Equation" r:id="rId13" imgW="15228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524000"/>
                        <a:ext cx="3952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914400" y="3963988"/>
            <a:ext cx="3581400" cy="2057400"/>
            <a:chOff x="240" y="1632"/>
            <a:chExt cx="2256" cy="1296"/>
          </a:xfrm>
        </p:grpSpPr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240" y="1632"/>
              <a:ext cx="2256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 rot="-2554831">
              <a:off x="1129" y="2336"/>
              <a:ext cx="790" cy="55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46275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Freeform 42"/>
            <p:cNvSpPr>
              <a:spLocks/>
            </p:cNvSpPr>
            <p:nvPr/>
          </p:nvSpPr>
          <p:spPr bwMode="auto">
            <a:xfrm>
              <a:off x="1488" y="2448"/>
              <a:ext cx="5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48" y="192"/>
                </a:cxn>
              </a:cxnLst>
              <a:rect l="0" t="0" r="r" b="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38100" cmpd="sng">
              <a:solidFill>
                <a:srgbClr val="FF3399"/>
              </a:solidFill>
              <a:round/>
              <a:headE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23" name="Object 43"/>
            <p:cNvGraphicFramePr>
              <a:graphicFrameLocks noChangeAspect="1"/>
            </p:cNvGraphicFramePr>
            <p:nvPr/>
          </p:nvGraphicFramePr>
          <p:xfrm>
            <a:off x="1536" y="2352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3800" imgH="279360" progId="Equation.3">
                    <p:embed/>
                  </p:oleObj>
                </mc:Choice>
                <mc:Fallback>
                  <p:oleObj name="Equation" r:id="rId15" imgW="253800" imgH="27936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52"/>
                          <a:ext cx="21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912" y="201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25" name="Object 45"/>
            <p:cNvGraphicFramePr>
              <a:graphicFrameLocks noChangeAspect="1"/>
            </p:cNvGraphicFramePr>
            <p:nvPr/>
          </p:nvGraphicFramePr>
          <p:xfrm>
            <a:off x="1200" y="1824"/>
            <a:ext cx="1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28600" progId="Equation.3">
                    <p:embed/>
                  </p:oleObj>
                </mc:Choice>
                <mc:Fallback>
                  <p:oleObj name="Equation" r:id="rId17" imgW="177480" imgH="2286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24"/>
                          <a:ext cx="18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 flipV="1">
              <a:off x="912" y="1872"/>
              <a:ext cx="0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 flipV="1">
              <a:off x="528" y="1872"/>
              <a:ext cx="0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>
              <a:off x="528" y="2784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29" name="Object 49"/>
            <p:cNvGraphicFramePr>
              <a:graphicFrameLocks noChangeAspect="1"/>
            </p:cNvGraphicFramePr>
            <p:nvPr/>
          </p:nvGraphicFramePr>
          <p:xfrm>
            <a:off x="2256" y="2544"/>
            <a:ext cx="1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77480" imgH="190440" progId="Equation.3">
                    <p:embed/>
                  </p:oleObj>
                </mc:Choice>
                <mc:Fallback>
                  <p:oleObj name="公式" r:id="rId19" imgW="177480" imgH="19044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44"/>
                          <a:ext cx="19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0" name="Object 50"/>
            <p:cNvGraphicFramePr>
              <a:graphicFrameLocks noChangeAspect="1"/>
            </p:cNvGraphicFramePr>
            <p:nvPr/>
          </p:nvGraphicFramePr>
          <p:xfrm>
            <a:off x="2078" y="2496"/>
            <a:ext cx="22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41200" progId="Equation.3">
                    <p:embed/>
                  </p:oleObj>
                </mc:Choice>
                <mc:Fallback>
                  <p:oleObj name="Equation" r:id="rId21" imgW="215640" imgH="2412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2496"/>
                          <a:ext cx="226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1" name="Object 51"/>
            <p:cNvGraphicFramePr>
              <a:graphicFrameLocks noChangeAspect="1"/>
            </p:cNvGraphicFramePr>
            <p:nvPr/>
          </p:nvGraphicFramePr>
          <p:xfrm>
            <a:off x="288" y="1824"/>
            <a:ext cx="1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90440" imgH="241200" progId="Equation.3">
                    <p:embed/>
                  </p:oleObj>
                </mc:Choice>
                <mc:Fallback>
                  <p:oleObj name="公式" r:id="rId23" imgW="190440" imgH="2412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24"/>
                          <a:ext cx="17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2" name="Object 52"/>
            <p:cNvGraphicFramePr>
              <a:graphicFrameLocks noChangeAspect="1"/>
            </p:cNvGraphicFramePr>
            <p:nvPr/>
          </p:nvGraphicFramePr>
          <p:xfrm>
            <a:off x="667" y="1728"/>
            <a:ext cx="20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291960" progId="Equation.3">
                    <p:embed/>
                  </p:oleObj>
                </mc:Choice>
                <mc:Fallback>
                  <p:oleObj name="Equation" r:id="rId25" imgW="228600" imgH="29196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1728"/>
                          <a:ext cx="20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Object 53"/>
            <p:cNvGraphicFramePr>
              <a:graphicFrameLocks noChangeAspect="1"/>
            </p:cNvGraphicFramePr>
            <p:nvPr/>
          </p:nvGraphicFramePr>
          <p:xfrm>
            <a:off x="336" y="2592"/>
            <a:ext cx="1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190440" progId="Equation.3">
                    <p:embed/>
                  </p:oleObj>
                </mc:Choice>
                <mc:Fallback>
                  <p:oleObj name="Equation" r:id="rId27" imgW="164880" imgH="1904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2"/>
                          <a:ext cx="182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4" name="Object 54"/>
            <p:cNvGraphicFramePr>
              <a:graphicFrameLocks noChangeAspect="1"/>
            </p:cNvGraphicFramePr>
            <p:nvPr/>
          </p:nvGraphicFramePr>
          <p:xfrm>
            <a:off x="672" y="254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03040" imgH="241200" progId="Equation.3">
                    <p:embed/>
                  </p:oleObj>
                </mc:Choice>
                <mc:Fallback>
                  <p:oleObj name="Equation" r:id="rId29" imgW="203040" imgH="2412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44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1248" y="2640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flipV="1">
              <a:off x="1248" y="2112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37" name="Object 57"/>
            <p:cNvGraphicFramePr>
              <a:graphicFrameLocks noChangeAspect="1"/>
            </p:cNvGraphicFramePr>
            <p:nvPr/>
          </p:nvGraphicFramePr>
          <p:xfrm>
            <a:off x="1824" y="2352"/>
            <a:ext cx="25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3800" imgH="419040" progId="Equation.3">
                    <p:embed/>
                  </p:oleObj>
                </mc:Choice>
                <mc:Fallback>
                  <p:oleObj name="Equation" r:id="rId31" imgW="253800" imgH="4190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256" cy="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8" name="Object 58"/>
            <p:cNvGraphicFramePr>
              <a:graphicFrameLocks noChangeAspect="1"/>
            </p:cNvGraphicFramePr>
            <p:nvPr/>
          </p:nvGraphicFramePr>
          <p:xfrm>
            <a:off x="999" y="2029"/>
            <a:ext cx="24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66400" imgH="457200" progId="Equation.3">
                    <p:embed/>
                  </p:oleObj>
                </mc:Choice>
                <mc:Fallback>
                  <p:oleObj name="Equation" r:id="rId33" imgW="266400" imgH="45720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2029"/>
                          <a:ext cx="243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0" name="Group 60"/>
          <p:cNvGrpSpPr>
            <a:grpSpLocks/>
          </p:cNvGrpSpPr>
          <p:nvPr/>
        </p:nvGrpSpPr>
        <p:grpSpPr bwMode="auto">
          <a:xfrm>
            <a:off x="4787900" y="4200525"/>
            <a:ext cx="3192463" cy="1057275"/>
            <a:chOff x="3016" y="950"/>
            <a:chExt cx="2011" cy="666"/>
          </a:xfrm>
        </p:grpSpPr>
        <p:graphicFrame>
          <p:nvGraphicFramePr>
            <p:cNvPr id="20541" name="Object 61"/>
            <p:cNvGraphicFramePr>
              <a:graphicFrameLocks noChangeAspect="1"/>
            </p:cNvGraphicFramePr>
            <p:nvPr/>
          </p:nvGraphicFramePr>
          <p:xfrm>
            <a:off x="4286" y="1298"/>
            <a:ext cx="74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72840" imgH="253800" progId="Equation.3">
                    <p:embed/>
                  </p:oleObj>
                </mc:Choice>
                <mc:Fallback>
                  <p:oleObj name="Equation" r:id="rId35" imgW="672840" imgH="25380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298"/>
                          <a:ext cx="741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42" name="Group 62"/>
            <p:cNvGrpSpPr>
              <a:grpSpLocks/>
            </p:cNvGrpSpPr>
            <p:nvPr/>
          </p:nvGrpSpPr>
          <p:grpSpPr bwMode="auto">
            <a:xfrm>
              <a:off x="3016" y="950"/>
              <a:ext cx="1920" cy="666"/>
              <a:chOff x="3016" y="950"/>
              <a:chExt cx="1920" cy="666"/>
            </a:xfrm>
          </p:grpSpPr>
          <p:sp>
            <p:nvSpPr>
              <p:cNvPr id="20543" name="Text Box 63"/>
              <p:cNvSpPr txBox="1">
                <a:spLocks noChangeArrowheads="1"/>
              </p:cNvSpPr>
              <p:nvPr/>
            </p:nvSpPr>
            <p:spPr bwMode="auto">
              <a:xfrm>
                <a:off x="3016" y="950"/>
                <a:ext cx="19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3366"/>
                    </a:solidFill>
                    <a:latin typeface="Times New Roman" pitchFamily="18" charset="0"/>
                  </a:rPr>
                  <a:t>解    在     系</a:t>
                </a:r>
              </a:p>
            </p:txBody>
          </p:sp>
          <p:graphicFrame>
            <p:nvGraphicFramePr>
              <p:cNvPr id="20544" name="Object 64"/>
              <p:cNvGraphicFramePr>
                <a:graphicFrameLocks noChangeAspect="1"/>
              </p:cNvGraphicFramePr>
              <p:nvPr/>
            </p:nvGraphicFramePr>
            <p:xfrm>
              <a:off x="3238" y="1266"/>
              <a:ext cx="91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1015920" imgH="393480" progId="Equation.3">
                      <p:embed/>
                    </p:oleObj>
                  </mc:Choice>
                  <mc:Fallback>
                    <p:oleObj name="Equation" r:id="rId37" imgW="1015920" imgH="393480" progId="Equation.3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8" y="1266"/>
                            <a:ext cx="912" cy="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5" name="Object 65"/>
              <p:cNvGraphicFramePr>
                <a:graphicFrameLocks noChangeAspect="1"/>
              </p:cNvGraphicFramePr>
              <p:nvPr/>
            </p:nvGraphicFramePr>
            <p:xfrm>
              <a:off x="3792" y="978"/>
              <a:ext cx="23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215640" imgH="241200" progId="Equation.3">
                      <p:embed/>
                    </p:oleObj>
                  </mc:Choice>
                  <mc:Fallback>
                    <p:oleObj name="Equation" r:id="rId39" imgW="215640" imgH="241200" progId="Equation.3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978"/>
                            <a:ext cx="232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3851275" y="50800"/>
            <a:ext cx="1873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1" name="Group 97"/>
          <p:cNvGrpSpPr>
            <a:grpSpLocks/>
          </p:cNvGrpSpPr>
          <p:nvPr/>
        </p:nvGrpSpPr>
        <p:grpSpPr bwMode="auto">
          <a:xfrm>
            <a:off x="1003300" y="838200"/>
            <a:ext cx="6821488" cy="733425"/>
            <a:chOff x="632" y="528"/>
            <a:chExt cx="4297" cy="462"/>
          </a:xfrm>
        </p:grpSpPr>
        <p:graphicFrame>
          <p:nvGraphicFramePr>
            <p:cNvPr id="96270" name="Object 14"/>
            <p:cNvGraphicFramePr>
              <a:graphicFrameLocks noChangeAspect="1"/>
            </p:cNvGraphicFramePr>
            <p:nvPr/>
          </p:nvGraphicFramePr>
          <p:xfrm>
            <a:off x="632" y="528"/>
            <a:ext cx="200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30040" imgH="266400" progId="Equation.3">
                    <p:embed/>
                  </p:oleObj>
                </mc:Choice>
                <mc:Fallback>
                  <p:oleObj name="Equation" r:id="rId3" imgW="1130040" imgH="266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528"/>
                          <a:ext cx="2000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1" name="Object 15"/>
            <p:cNvGraphicFramePr>
              <a:graphicFrameLocks noChangeAspect="1"/>
            </p:cNvGraphicFramePr>
            <p:nvPr/>
          </p:nvGraphicFramePr>
          <p:xfrm>
            <a:off x="3422" y="528"/>
            <a:ext cx="150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60240" imgH="241200" progId="Equation.3">
                    <p:embed/>
                  </p:oleObj>
                </mc:Choice>
                <mc:Fallback>
                  <p:oleObj name="Equation" r:id="rId5" imgW="660240" imgH="2412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528"/>
                          <a:ext cx="1507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3" name="Group 99"/>
          <p:cNvGrpSpPr>
            <a:grpSpLocks/>
          </p:cNvGrpSpPr>
          <p:nvPr/>
        </p:nvGrpSpPr>
        <p:grpSpPr bwMode="auto">
          <a:xfrm>
            <a:off x="4724400" y="3587750"/>
            <a:ext cx="3657600" cy="2100263"/>
            <a:chOff x="2976" y="2260"/>
            <a:chExt cx="2304" cy="1323"/>
          </a:xfrm>
        </p:grpSpPr>
        <p:graphicFrame>
          <p:nvGraphicFramePr>
            <p:cNvPr id="96268" name="Object 12"/>
            <p:cNvGraphicFramePr>
              <a:graphicFrameLocks noChangeAspect="1"/>
            </p:cNvGraphicFramePr>
            <p:nvPr/>
          </p:nvGraphicFramePr>
          <p:xfrm>
            <a:off x="3055" y="2260"/>
            <a:ext cx="2177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9720" imgH="304560" progId="Equation.3">
                    <p:embed/>
                  </p:oleObj>
                </mc:Choice>
                <mc:Fallback>
                  <p:oleObj name="Equation" r:id="rId7" imgW="1269720" imgH="3045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2260"/>
                          <a:ext cx="2177" cy="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9" name="Object 13"/>
            <p:cNvGraphicFramePr>
              <a:graphicFrameLocks noChangeAspect="1"/>
            </p:cNvGraphicFramePr>
            <p:nvPr/>
          </p:nvGraphicFramePr>
          <p:xfrm>
            <a:off x="2976" y="2820"/>
            <a:ext cx="230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46040" imgH="457200" progId="Equation.3">
                    <p:embed/>
                  </p:oleObj>
                </mc:Choice>
                <mc:Fallback>
                  <p:oleObj name="Equation" r:id="rId9" imgW="1346040" imgH="457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20"/>
                          <a:ext cx="2304" cy="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2" name="Group 98"/>
          <p:cNvGrpSpPr>
            <a:grpSpLocks/>
          </p:cNvGrpSpPr>
          <p:nvPr/>
        </p:nvGrpSpPr>
        <p:grpSpPr bwMode="auto">
          <a:xfrm>
            <a:off x="838200" y="1738313"/>
            <a:ext cx="6577013" cy="1619250"/>
            <a:chOff x="528" y="1056"/>
            <a:chExt cx="4143" cy="1020"/>
          </a:xfrm>
        </p:grpSpPr>
        <p:graphicFrame>
          <p:nvGraphicFramePr>
            <p:cNvPr id="96266" name="Object 10"/>
            <p:cNvGraphicFramePr>
              <a:graphicFrameLocks noChangeAspect="1"/>
            </p:cNvGraphicFramePr>
            <p:nvPr/>
          </p:nvGraphicFramePr>
          <p:xfrm>
            <a:off x="1575" y="1075"/>
            <a:ext cx="151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91880" imgH="266400" progId="Equation.3">
                    <p:embed/>
                  </p:oleObj>
                </mc:Choice>
                <mc:Fallback>
                  <p:oleObj name="Equation" r:id="rId11" imgW="1091880" imgH="2664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075"/>
                          <a:ext cx="1513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528" y="1056"/>
              <a:ext cx="17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在</a:t>
              </a:r>
              <a:r>
                <a:rPr kumimoji="1" lang="zh-CN" altLang="en-US" sz="3200" b="1">
                  <a:latin typeface="Times New Roman" pitchFamily="18" charset="0"/>
                </a:rPr>
                <a:t> </a:t>
              </a:r>
              <a:r>
                <a:rPr kumimoji="1"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S </a:t>
              </a:r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系</a:t>
              </a:r>
            </a:p>
          </p:txBody>
        </p:sp>
        <p:graphicFrame>
          <p:nvGraphicFramePr>
            <p:cNvPr id="96267" name="Object 11"/>
            <p:cNvGraphicFramePr>
              <a:graphicFrameLocks noChangeAspect="1"/>
            </p:cNvGraphicFramePr>
            <p:nvPr/>
          </p:nvGraphicFramePr>
          <p:xfrm>
            <a:off x="1678" y="1562"/>
            <a:ext cx="2993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25400" imgH="279360" progId="Equation.3">
                    <p:embed/>
                  </p:oleObj>
                </mc:Choice>
                <mc:Fallback>
                  <p:oleObj name="Equation" r:id="rId13" imgW="1625400" imgH="2793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1562"/>
                          <a:ext cx="2993" cy="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81" name="Group 77"/>
          <p:cNvGrpSpPr>
            <a:grpSpLocks/>
          </p:cNvGrpSpPr>
          <p:nvPr/>
        </p:nvGrpSpPr>
        <p:grpSpPr bwMode="auto">
          <a:xfrm>
            <a:off x="914400" y="3963988"/>
            <a:ext cx="3581400" cy="2057400"/>
            <a:chOff x="240" y="1632"/>
            <a:chExt cx="2256" cy="1296"/>
          </a:xfrm>
        </p:grpSpPr>
        <p:sp>
          <p:nvSpPr>
            <p:cNvPr id="21582" name="Rectangle 78"/>
            <p:cNvSpPr>
              <a:spLocks noChangeArrowheads="1"/>
            </p:cNvSpPr>
            <p:nvPr/>
          </p:nvSpPr>
          <p:spPr bwMode="auto">
            <a:xfrm>
              <a:off x="240" y="1632"/>
              <a:ext cx="2256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Rectangle 79"/>
            <p:cNvSpPr>
              <a:spLocks noChangeArrowheads="1"/>
            </p:cNvSpPr>
            <p:nvPr/>
          </p:nvSpPr>
          <p:spPr bwMode="auto">
            <a:xfrm rot="-2554831">
              <a:off x="1129" y="2336"/>
              <a:ext cx="790" cy="55"/>
            </a:xfrm>
            <a:prstGeom prst="rect">
              <a:avLst/>
            </a:prstGeom>
            <a:gradFill rotWithShape="0">
              <a:gsLst>
                <a:gs pos="0">
                  <a:srgbClr val="CCCC00">
                    <a:gamma/>
                    <a:shade val="46275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4" name="Freeform 80"/>
            <p:cNvSpPr>
              <a:spLocks/>
            </p:cNvSpPr>
            <p:nvPr/>
          </p:nvSpPr>
          <p:spPr bwMode="auto">
            <a:xfrm>
              <a:off x="1488" y="2448"/>
              <a:ext cx="5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48" y="192"/>
                </a:cxn>
              </a:cxnLst>
              <a:rect l="0" t="0" r="r" b="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38100" cmpd="sng">
              <a:solidFill>
                <a:srgbClr val="FF3399"/>
              </a:solidFill>
              <a:round/>
              <a:headE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6256" name="Object 0"/>
            <p:cNvGraphicFramePr>
              <a:graphicFrameLocks noChangeAspect="1"/>
            </p:cNvGraphicFramePr>
            <p:nvPr/>
          </p:nvGraphicFramePr>
          <p:xfrm>
            <a:off x="1536" y="2352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3800" imgH="279360" progId="Equation.3">
                    <p:embed/>
                  </p:oleObj>
                </mc:Choice>
                <mc:Fallback>
                  <p:oleObj name="Equation" r:id="rId15" imgW="253800" imgH="279360" progId="Equation.3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52"/>
                          <a:ext cx="21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6" name="Line 82"/>
            <p:cNvSpPr>
              <a:spLocks noChangeShapeType="1"/>
            </p:cNvSpPr>
            <p:nvPr/>
          </p:nvSpPr>
          <p:spPr bwMode="auto">
            <a:xfrm>
              <a:off x="912" y="201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6257" name="Object 1"/>
            <p:cNvGraphicFramePr>
              <a:graphicFrameLocks noChangeAspect="1"/>
            </p:cNvGraphicFramePr>
            <p:nvPr/>
          </p:nvGraphicFramePr>
          <p:xfrm>
            <a:off x="1200" y="1824"/>
            <a:ext cx="1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28600" progId="Equation.3">
                    <p:embed/>
                  </p:oleObj>
                </mc:Choice>
                <mc:Fallback>
                  <p:oleObj name="Equation" r:id="rId17" imgW="177480" imgH="2286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24"/>
                          <a:ext cx="18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8" name="Line 84"/>
            <p:cNvSpPr>
              <a:spLocks noChangeShapeType="1"/>
            </p:cNvSpPr>
            <p:nvPr/>
          </p:nvSpPr>
          <p:spPr bwMode="auto">
            <a:xfrm flipV="1">
              <a:off x="912" y="1872"/>
              <a:ext cx="0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89" name="Line 85"/>
            <p:cNvSpPr>
              <a:spLocks noChangeShapeType="1"/>
            </p:cNvSpPr>
            <p:nvPr/>
          </p:nvSpPr>
          <p:spPr bwMode="auto">
            <a:xfrm flipV="1">
              <a:off x="528" y="1872"/>
              <a:ext cx="0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90" name="Line 86"/>
            <p:cNvSpPr>
              <a:spLocks noChangeShapeType="1"/>
            </p:cNvSpPr>
            <p:nvPr/>
          </p:nvSpPr>
          <p:spPr bwMode="auto">
            <a:xfrm>
              <a:off x="528" y="2784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6258" name="Object 2"/>
            <p:cNvGraphicFramePr>
              <a:graphicFrameLocks noChangeAspect="1"/>
            </p:cNvGraphicFramePr>
            <p:nvPr/>
          </p:nvGraphicFramePr>
          <p:xfrm>
            <a:off x="2256" y="2544"/>
            <a:ext cx="1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77480" imgH="190440" progId="Equation.3">
                    <p:embed/>
                  </p:oleObj>
                </mc:Choice>
                <mc:Fallback>
                  <p:oleObj name="公式" r:id="rId19" imgW="177480" imgH="1904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44"/>
                          <a:ext cx="19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59" name="Object 3"/>
            <p:cNvGraphicFramePr>
              <a:graphicFrameLocks noChangeAspect="1"/>
            </p:cNvGraphicFramePr>
            <p:nvPr/>
          </p:nvGraphicFramePr>
          <p:xfrm>
            <a:off x="2078" y="2496"/>
            <a:ext cx="22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41200" progId="Equation.3">
                    <p:embed/>
                  </p:oleObj>
                </mc:Choice>
                <mc:Fallback>
                  <p:oleObj name="Equation" r:id="rId21" imgW="21564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2496"/>
                          <a:ext cx="226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0" name="Object 4"/>
            <p:cNvGraphicFramePr>
              <a:graphicFrameLocks noChangeAspect="1"/>
            </p:cNvGraphicFramePr>
            <p:nvPr/>
          </p:nvGraphicFramePr>
          <p:xfrm>
            <a:off x="288" y="1824"/>
            <a:ext cx="1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90440" imgH="241200" progId="Equation.3">
                    <p:embed/>
                  </p:oleObj>
                </mc:Choice>
                <mc:Fallback>
                  <p:oleObj name="公式" r:id="rId23" imgW="1904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24"/>
                          <a:ext cx="17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1" name="Object 5"/>
            <p:cNvGraphicFramePr>
              <a:graphicFrameLocks noChangeAspect="1"/>
            </p:cNvGraphicFramePr>
            <p:nvPr/>
          </p:nvGraphicFramePr>
          <p:xfrm>
            <a:off x="667" y="1728"/>
            <a:ext cx="20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291960" progId="Equation.3">
                    <p:embed/>
                  </p:oleObj>
                </mc:Choice>
                <mc:Fallback>
                  <p:oleObj name="Equation" r:id="rId25" imgW="228600" imgH="2919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1728"/>
                          <a:ext cx="20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2" name="Object 6"/>
            <p:cNvGraphicFramePr>
              <a:graphicFrameLocks noChangeAspect="1"/>
            </p:cNvGraphicFramePr>
            <p:nvPr/>
          </p:nvGraphicFramePr>
          <p:xfrm>
            <a:off x="336" y="2592"/>
            <a:ext cx="1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190440" progId="Equation.3">
                    <p:embed/>
                  </p:oleObj>
                </mc:Choice>
                <mc:Fallback>
                  <p:oleObj name="Equation" r:id="rId27" imgW="164880" imgH="1904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2"/>
                          <a:ext cx="182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Object 7"/>
            <p:cNvGraphicFramePr>
              <a:graphicFrameLocks noChangeAspect="1"/>
            </p:cNvGraphicFramePr>
            <p:nvPr/>
          </p:nvGraphicFramePr>
          <p:xfrm>
            <a:off x="672" y="254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03040" imgH="241200" progId="Equation.3">
                    <p:embed/>
                  </p:oleObj>
                </mc:Choice>
                <mc:Fallback>
                  <p:oleObj name="Equation" r:id="rId29" imgW="20304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44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7" name="Line 93"/>
            <p:cNvSpPr>
              <a:spLocks noChangeShapeType="1"/>
            </p:cNvSpPr>
            <p:nvPr/>
          </p:nvSpPr>
          <p:spPr bwMode="auto">
            <a:xfrm>
              <a:off x="1248" y="2640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98" name="Line 94"/>
            <p:cNvSpPr>
              <a:spLocks noChangeShapeType="1"/>
            </p:cNvSpPr>
            <p:nvPr/>
          </p:nvSpPr>
          <p:spPr bwMode="auto">
            <a:xfrm flipV="1">
              <a:off x="1248" y="2112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6264" name="Object 8"/>
            <p:cNvGraphicFramePr>
              <a:graphicFrameLocks noChangeAspect="1"/>
            </p:cNvGraphicFramePr>
            <p:nvPr/>
          </p:nvGraphicFramePr>
          <p:xfrm>
            <a:off x="1824" y="2352"/>
            <a:ext cx="25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3800" imgH="419040" progId="Equation.3">
                    <p:embed/>
                  </p:oleObj>
                </mc:Choice>
                <mc:Fallback>
                  <p:oleObj name="Equation" r:id="rId31" imgW="253800" imgH="419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256" cy="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5" name="Object 9"/>
            <p:cNvGraphicFramePr>
              <a:graphicFrameLocks noChangeAspect="1"/>
            </p:cNvGraphicFramePr>
            <p:nvPr/>
          </p:nvGraphicFramePr>
          <p:xfrm>
            <a:off x="999" y="2029"/>
            <a:ext cx="24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66400" imgH="457200" progId="Equation.3">
                    <p:embed/>
                  </p:oleObj>
                </mc:Choice>
                <mc:Fallback>
                  <p:oleObj name="Equation" r:id="rId33" imgW="266400" imgH="457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2029"/>
                          <a:ext cx="243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4" name="Text Box 100"/>
          <p:cNvSpPr txBox="1">
            <a:spLocks noChangeArrowheads="1"/>
          </p:cNvSpPr>
          <p:nvPr/>
        </p:nvSpPr>
        <p:spPr bwMode="auto">
          <a:xfrm>
            <a:off x="3851275" y="50800"/>
            <a:ext cx="1873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43200" y="50800"/>
            <a:ext cx="3197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时间的延缓</a:t>
            </a:r>
            <a:endParaRPr kumimoji="1" lang="zh-CN" altLang="en-US" sz="2800" b="1">
              <a:solidFill>
                <a:schemeClr val="bg1"/>
              </a:solidFill>
              <a:latin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087214" imgH="4835025"/>
        </mc:Choice>
        <mc:Fallback>
          <p:control r:id="rId1" imgW="7087214" imgH="4835025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850" y="1412875"/>
                  <a:ext cx="7086600" cy="48355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35" name="Group 83"/>
          <p:cNvGrpSpPr>
            <a:grpSpLocks/>
          </p:cNvGrpSpPr>
          <p:nvPr/>
        </p:nvGrpSpPr>
        <p:grpSpPr bwMode="auto">
          <a:xfrm>
            <a:off x="2265363" y="1268413"/>
            <a:ext cx="3962400" cy="2362200"/>
            <a:chOff x="192" y="480"/>
            <a:chExt cx="2496" cy="1488"/>
          </a:xfrm>
        </p:grpSpPr>
        <p:sp>
          <p:nvSpPr>
            <p:cNvPr id="23636" name="Rectangle 84"/>
            <p:cNvSpPr>
              <a:spLocks noChangeArrowheads="1"/>
            </p:cNvSpPr>
            <p:nvPr/>
          </p:nvSpPr>
          <p:spPr bwMode="auto">
            <a:xfrm>
              <a:off x="192" y="480"/>
              <a:ext cx="249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7" name="Oval 85"/>
            <p:cNvSpPr>
              <a:spLocks noChangeArrowheads="1"/>
            </p:cNvSpPr>
            <p:nvPr/>
          </p:nvSpPr>
          <p:spPr bwMode="auto">
            <a:xfrm>
              <a:off x="1920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8" name="Oval 86"/>
            <p:cNvSpPr>
              <a:spLocks noChangeArrowheads="1"/>
            </p:cNvSpPr>
            <p:nvPr/>
          </p:nvSpPr>
          <p:spPr bwMode="auto">
            <a:xfrm>
              <a:off x="1248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AutoShape 87"/>
            <p:cNvSpPr>
              <a:spLocks noChangeArrowheads="1"/>
            </p:cNvSpPr>
            <p:nvPr/>
          </p:nvSpPr>
          <p:spPr bwMode="auto">
            <a:xfrm>
              <a:off x="1152" y="712"/>
              <a:ext cx="1152" cy="10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0" name="Line 88"/>
            <p:cNvSpPr>
              <a:spLocks noChangeShapeType="1"/>
            </p:cNvSpPr>
            <p:nvPr/>
          </p:nvSpPr>
          <p:spPr bwMode="auto">
            <a:xfrm flipV="1">
              <a:off x="1440" y="712"/>
              <a:ext cx="0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641" name="Object 89"/>
            <p:cNvGraphicFramePr>
              <a:graphicFrameLocks noChangeAspect="1"/>
            </p:cNvGraphicFramePr>
            <p:nvPr/>
          </p:nvGraphicFramePr>
          <p:xfrm>
            <a:off x="768" y="546"/>
            <a:ext cx="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8600" imgH="291960" progId="Equation.3">
                    <p:embed/>
                  </p:oleObj>
                </mc:Choice>
                <mc:Fallback>
                  <p:oleObj name="Equation" r:id="rId3" imgW="228600" imgH="29196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546"/>
                          <a:ext cx="248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42" name="Line 90"/>
            <p:cNvSpPr>
              <a:spLocks noChangeShapeType="1"/>
            </p:cNvSpPr>
            <p:nvPr/>
          </p:nvSpPr>
          <p:spPr bwMode="auto">
            <a:xfrm>
              <a:off x="426" y="1706"/>
              <a:ext cx="2166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3" name="Line 91"/>
            <p:cNvSpPr>
              <a:spLocks noChangeShapeType="1"/>
            </p:cNvSpPr>
            <p:nvPr/>
          </p:nvSpPr>
          <p:spPr bwMode="auto">
            <a:xfrm flipV="1">
              <a:off x="432" y="579"/>
              <a:ext cx="0" cy="1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4" name="Line 92"/>
            <p:cNvSpPr>
              <a:spLocks noChangeShapeType="1"/>
            </p:cNvSpPr>
            <p:nvPr/>
          </p:nvSpPr>
          <p:spPr bwMode="auto">
            <a:xfrm flipV="1">
              <a:off x="768" y="592"/>
              <a:ext cx="0" cy="1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5" name="Line 93"/>
            <p:cNvSpPr>
              <a:spLocks noChangeShapeType="1"/>
            </p:cNvSpPr>
            <p:nvPr/>
          </p:nvSpPr>
          <p:spPr bwMode="auto">
            <a:xfrm>
              <a:off x="768" y="864"/>
              <a:ext cx="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646" name="Object 94"/>
            <p:cNvGraphicFramePr>
              <a:graphicFrameLocks noChangeAspect="1"/>
            </p:cNvGraphicFramePr>
            <p:nvPr/>
          </p:nvGraphicFramePr>
          <p:xfrm>
            <a:off x="2352" y="172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77480" imgH="190440" progId="Equation.3">
                    <p:embed/>
                  </p:oleObj>
                </mc:Choice>
                <mc:Fallback>
                  <p:oleObj name="公式" r:id="rId5" imgW="177480" imgH="19044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28"/>
                          <a:ext cx="251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47" name="Object 95"/>
            <p:cNvGraphicFramePr>
              <a:graphicFrameLocks noChangeAspect="1"/>
            </p:cNvGraphicFramePr>
            <p:nvPr/>
          </p:nvGraphicFramePr>
          <p:xfrm>
            <a:off x="2393" y="1413"/>
            <a:ext cx="29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640" imgH="241200" progId="Equation.3">
                    <p:embed/>
                  </p:oleObj>
                </mc:Choice>
                <mc:Fallback>
                  <p:oleObj name="Equation" r:id="rId7" imgW="215640" imgH="24120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1413"/>
                          <a:ext cx="29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48" name="Object 96"/>
            <p:cNvGraphicFramePr>
              <a:graphicFrameLocks noChangeAspect="1"/>
            </p:cNvGraphicFramePr>
            <p:nvPr/>
          </p:nvGraphicFramePr>
          <p:xfrm>
            <a:off x="426" y="615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90440" imgH="241200" progId="Equation.3">
                    <p:embed/>
                  </p:oleObj>
                </mc:Choice>
                <mc:Fallback>
                  <p:oleObj name="公式" r:id="rId9" imgW="190440" imgH="24120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615"/>
                          <a:ext cx="25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49" name="Object 97"/>
            <p:cNvGraphicFramePr>
              <a:graphicFrameLocks noChangeAspect="1"/>
            </p:cNvGraphicFramePr>
            <p:nvPr/>
          </p:nvGraphicFramePr>
          <p:xfrm>
            <a:off x="960" y="624"/>
            <a:ext cx="2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228600" progId="Equation.3">
                    <p:embed/>
                  </p:oleObj>
                </mc:Choice>
                <mc:Fallback>
                  <p:oleObj name="Equation" r:id="rId11" imgW="177480" imgH="228600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271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0" name="Object 98"/>
            <p:cNvGraphicFramePr>
              <a:graphicFrameLocks noChangeAspect="1"/>
            </p:cNvGraphicFramePr>
            <p:nvPr/>
          </p:nvGraphicFramePr>
          <p:xfrm>
            <a:off x="336" y="1724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190440" progId="Equation.3">
                    <p:embed/>
                  </p:oleObj>
                </mc:Choice>
                <mc:Fallback>
                  <p:oleObj name="Equation" r:id="rId13" imgW="164880" imgH="190440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24"/>
                          <a:ext cx="19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1" name="Object 99"/>
            <p:cNvGraphicFramePr>
              <a:graphicFrameLocks noChangeAspect="1"/>
            </p:cNvGraphicFramePr>
            <p:nvPr/>
          </p:nvGraphicFramePr>
          <p:xfrm>
            <a:off x="624" y="1744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040" imgH="241200" progId="Equation.3">
                    <p:embed/>
                  </p:oleObj>
                </mc:Choice>
                <mc:Fallback>
                  <p:oleObj name="Equation" r:id="rId15" imgW="203040" imgH="241200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44"/>
                          <a:ext cx="24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2" name="Object 100"/>
            <p:cNvGraphicFramePr>
              <a:graphicFrameLocks noChangeAspect="1"/>
            </p:cNvGraphicFramePr>
            <p:nvPr/>
          </p:nvGraphicFramePr>
          <p:xfrm>
            <a:off x="535" y="714"/>
            <a:ext cx="1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41200" progId="Equation.3">
                    <p:embed/>
                  </p:oleObj>
                </mc:Choice>
                <mc:Fallback>
                  <p:oleObj name="Equation" r:id="rId17" imgW="177480" imgH="24120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714"/>
                          <a:ext cx="19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3" name="Object 101"/>
            <p:cNvGraphicFramePr>
              <a:graphicFrameLocks noChangeAspect="1"/>
            </p:cNvGraphicFramePr>
            <p:nvPr/>
          </p:nvGraphicFramePr>
          <p:xfrm>
            <a:off x="240" y="816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9680" imgH="190440" progId="Equation.3">
                    <p:embed/>
                  </p:oleObj>
                </mc:Choice>
                <mc:Fallback>
                  <p:oleObj name="Equation" r:id="rId19" imgW="139680" imgH="19044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16"/>
                          <a:ext cx="21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54" name="Object 102"/>
            <p:cNvGraphicFramePr>
              <a:graphicFrameLocks noChangeAspect="1"/>
            </p:cNvGraphicFramePr>
            <p:nvPr/>
          </p:nvGraphicFramePr>
          <p:xfrm>
            <a:off x="1248" y="109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90440" imgH="253800" progId="Equation.3">
                    <p:embed/>
                  </p:oleObj>
                </mc:Choice>
                <mc:Fallback>
                  <p:oleObj name="公式" r:id="rId21" imgW="190440" imgH="25380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96"/>
                          <a:ext cx="15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" name="Rectangle 103"/>
            <p:cNvSpPr>
              <a:spLocks noChangeArrowheads="1"/>
            </p:cNvSpPr>
            <p:nvPr/>
          </p:nvSpPr>
          <p:spPr bwMode="auto">
            <a:xfrm>
              <a:off x="1344" y="712"/>
              <a:ext cx="422" cy="4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" name="Freeform 104"/>
            <p:cNvSpPr>
              <a:spLocks/>
            </p:cNvSpPr>
            <p:nvPr/>
          </p:nvSpPr>
          <p:spPr bwMode="auto">
            <a:xfrm rot="5292763">
              <a:off x="1424" y="901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" name="Freeform 105"/>
            <p:cNvSpPr>
              <a:spLocks/>
            </p:cNvSpPr>
            <p:nvPr/>
          </p:nvSpPr>
          <p:spPr bwMode="auto">
            <a:xfrm rot="-5376588">
              <a:off x="1347" y="1477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8" name="Rectangle 106"/>
            <p:cNvSpPr>
              <a:spLocks noChangeArrowheads="1"/>
            </p:cNvSpPr>
            <p:nvPr/>
          </p:nvSpPr>
          <p:spPr bwMode="auto">
            <a:xfrm>
              <a:off x="1440" y="1669"/>
              <a:ext cx="240" cy="4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9" name="Text Box 107"/>
            <p:cNvSpPr txBox="1">
              <a:spLocks noChangeArrowheads="1"/>
            </p:cNvSpPr>
            <p:nvPr/>
          </p:nvSpPr>
          <p:spPr bwMode="auto">
            <a:xfrm>
              <a:off x="1392" y="1680"/>
              <a:ext cx="4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23660" name="Group 108"/>
            <p:cNvGrpSpPr>
              <a:grpSpLocks/>
            </p:cNvGrpSpPr>
            <p:nvPr/>
          </p:nvGrpSpPr>
          <p:grpSpPr bwMode="auto">
            <a:xfrm>
              <a:off x="1680" y="1104"/>
              <a:ext cx="576" cy="584"/>
              <a:chOff x="1680" y="1152"/>
              <a:chExt cx="576" cy="584"/>
            </a:xfrm>
          </p:grpSpPr>
          <p:sp>
            <p:nvSpPr>
              <p:cNvPr id="23661" name="Oval 10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62" name="Object 110"/>
              <p:cNvGraphicFramePr>
                <a:graphicFrameLocks noChangeAspect="1"/>
              </p:cNvGraphicFramePr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66400" imgH="228600" progId="Equation.3">
                      <p:embed/>
                    </p:oleObj>
                  </mc:Choice>
                  <mc:Fallback>
                    <p:oleObj name="Equation" r:id="rId23" imgW="266400" imgH="228600" progId="Equation.3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3" name="Object 111"/>
              <p:cNvGraphicFramePr>
                <a:graphicFrameLocks noChangeAspect="1"/>
              </p:cNvGraphicFramePr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52280" imgH="241200" progId="Equation.3">
                      <p:embed/>
                    </p:oleObj>
                  </mc:Choice>
                  <mc:Fallback>
                    <p:oleObj name="Equation" r:id="rId25" imgW="152280" imgH="241200" progId="Equation.3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4" name="Object 112"/>
              <p:cNvGraphicFramePr>
                <a:graphicFrameLocks noChangeAspect="1"/>
              </p:cNvGraphicFramePr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64880" imgH="241200" progId="Equation.3">
                      <p:embed/>
                    </p:oleObj>
                  </mc:Choice>
                  <mc:Fallback>
                    <p:oleObj name="Equation" r:id="rId27" imgW="164880" imgH="241200" progId="Equation.3">
                      <p:embed/>
                      <p:pic>
                        <p:nvPicPr>
                          <p:cNvPr id="0" name="Picture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5" name="Object 113"/>
              <p:cNvGraphicFramePr>
                <a:graphicFrameLocks noChangeAspect="1"/>
              </p:cNvGraphicFramePr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64880" imgH="241200" progId="Equation.3">
                      <p:embed/>
                    </p:oleObj>
                  </mc:Choice>
                  <mc:Fallback>
                    <p:oleObj name="Equation" r:id="rId29" imgW="164880" imgH="241200" progId="Equation.3">
                      <p:embed/>
                      <p:pic>
                        <p:nvPicPr>
                          <p:cNvPr id="0" name="Picture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66" name="Oval 114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67" name="Oval 115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68" name="Oval 116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69" name="Oval 11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70" name="Oval 118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71" name="Oval 119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72" name="Oval 120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73" name="Oval 121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74" name="Line 122"/>
              <p:cNvSpPr>
                <a:spLocks noChangeShapeType="1"/>
              </p:cNvSpPr>
              <p:nvPr/>
            </p:nvSpPr>
            <p:spPr bwMode="auto">
              <a:xfrm flipV="1">
                <a:off x="1968" y="120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75" name="Line 123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76" name="Line 124"/>
            <p:cNvSpPr>
              <a:spLocks noChangeShapeType="1"/>
            </p:cNvSpPr>
            <p:nvPr/>
          </p:nvSpPr>
          <p:spPr bwMode="auto">
            <a:xfrm>
              <a:off x="2064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7" name="Line 125"/>
            <p:cNvSpPr>
              <a:spLocks noChangeShapeType="1"/>
            </p:cNvSpPr>
            <p:nvPr/>
          </p:nvSpPr>
          <p:spPr bwMode="auto">
            <a:xfrm>
              <a:off x="1392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8" name="Line 126"/>
            <p:cNvSpPr>
              <a:spLocks noChangeShapeType="1"/>
            </p:cNvSpPr>
            <p:nvPr/>
          </p:nvSpPr>
          <p:spPr bwMode="auto">
            <a:xfrm flipH="1" flipV="1">
              <a:off x="2064" y="1728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 flipH="1" flipV="1">
              <a:off x="1392" y="1728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 flipV="1">
              <a:off x="1968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 flipV="1">
              <a:off x="1296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1536" y="7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1584" y="768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701" name="Group 149"/>
          <p:cNvGrpSpPr>
            <a:grpSpLocks/>
          </p:cNvGrpSpPr>
          <p:nvPr/>
        </p:nvGrpSpPr>
        <p:grpSpPr bwMode="auto">
          <a:xfrm>
            <a:off x="914400" y="4559300"/>
            <a:ext cx="3624263" cy="655638"/>
            <a:chOff x="733" y="2750"/>
            <a:chExt cx="2283" cy="413"/>
          </a:xfrm>
        </p:grpSpPr>
        <p:graphicFrame>
          <p:nvGraphicFramePr>
            <p:cNvPr id="23689" name="Object 137"/>
            <p:cNvGraphicFramePr>
              <a:graphicFrameLocks noChangeAspect="1"/>
            </p:cNvGraphicFramePr>
            <p:nvPr/>
          </p:nvGraphicFramePr>
          <p:xfrm>
            <a:off x="2100" y="2750"/>
            <a:ext cx="91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49160" imgH="380880" progId="Equation.3">
                    <p:embed/>
                  </p:oleObj>
                </mc:Choice>
                <mc:Fallback>
                  <p:oleObj name="Equation" r:id="rId31" imgW="749160" imgH="380880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2750"/>
                          <a:ext cx="916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733" y="2771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3366"/>
                  </a:solidFill>
                </a:rPr>
                <a:t>发射光信号</a:t>
              </a:r>
            </a:p>
          </p:txBody>
        </p:sp>
      </p:grpSp>
      <p:grpSp>
        <p:nvGrpSpPr>
          <p:cNvPr id="23702" name="Group 150"/>
          <p:cNvGrpSpPr>
            <a:grpSpLocks/>
          </p:cNvGrpSpPr>
          <p:nvPr/>
        </p:nvGrpSpPr>
        <p:grpSpPr bwMode="auto">
          <a:xfrm>
            <a:off x="4538663" y="4495800"/>
            <a:ext cx="3744912" cy="696913"/>
            <a:chOff x="3016" y="2704"/>
            <a:chExt cx="2359" cy="439"/>
          </a:xfrm>
        </p:grpSpPr>
        <p:graphicFrame>
          <p:nvGraphicFramePr>
            <p:cNvPr id="23688" name="Object 136"/>
            <p:cNvGraphicFramePr>
              <a:graphicFrameLocks noChangeAspect="1"/>
            </p:cNvGraphicFramePr>
            <p:nvPr/>
          </p:nvGraphicFramePr>
          <p:xfrm>
            <a:off x="4434" y="2704"/>
            <a:ext cx="94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761760" imgH="380880" progId="Equation.3">
                    <p:embed/>
                  </p:oleObj>
                </mc:Choice>
                <mc:Fallback>
                  <p:oleObj name="Equation" r:id="rId33" imgW="761760" imgH="38088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2704"/>
                          <a:ext cx="941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016" y="2778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3366"/>
                  </a:solidFill>
                </a:rPr>
                <a:t>接受光信号</a:t>
              </a:r>
            </a:p>
          </p:txBody>
        </p:sp>
      </p:grpSp>
      <p:graphicFrame>
        <p:nvGraphicFramePr>
          <p:cNvPr id="23693" name="Object 141"/>
          <p:cNvGraphicFramePr>
            <a:graphicFrameLocks noChangeAspect="1"/>
          </p:cNvGraphicFramePr>
          <p:nvPr/>
        </p:nvGraphicFramePr>
        <p:xfrm>
          <a:off x="3517900" y="5257800"/>
          <a:ext cx="34083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257120" imgH="228600" progId="Equation.3">
                  <p:embed/>
                </p:oleObj>
              </mc:Choice>
              <mc:Fallback>
                <p:oleObj name="Equation" r:id="rId35" imgW="1257120" imgH="2286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5257800"/>
                        <a:ext cx="340836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94" name="Rectangle 142"/>
          <p:cNvSpPr>
            <a:spLocks noChangeArrowheads="1"/>
          </p:cNvSpPr>
          <p:nvPr/>
        </p:nvSpPr>
        <p:spPr bwMode="auto">
          <a:xfrm>
            <a:off x="938213" y="5287963"/>
            <a:ext cx="3446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时间间隔</a:t>
            </a:r>
          </a:p>
        </p:txBody>
      </p:sp>
      <p:grpSp>
        <p:nvGrpSpPr>
          <p:cNvPr id="23695" name="Group 143"/>
          <p:cNvGrpSpPr>
            <a:grpSpLocks/>
          </p:cNvGrpSpPr>
          <p:nvPr/>
        </p:nvGrpSpPr>
        <p:grpSpPr bwMode="auto">
          <a:xfrm>
            <a:off x="1066800" y="3903663"/>
            <a:ext cx="5851525" cy="649287"/>
            <a:chOff x="2754" y="436"/>
            <a:chExt cx="3006" cy="409"/>
          </a:xfrm>
        </p:grpSpPr>
        <p:graphicFrame>
          <p:nvGraphicFramePr>
            <p:cNvPr id="23696" name="Object 144"/>
            <p:cNvGraphicFramePr>
              <a:graphicFrameLocks noChangeAspect="1"/>
            </p:cNvGraphicFramePr>
            <p:nvPr/>
          </p:nvGraphicFramePr>
          <p:xfrm>
            <a:off x="2754" y="436"/>
            <a:ext cx="2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77480" imgH="241200" progId="Equation.3">
                    <p:embed/>
                  </p:oleObj>
                </mc:Choice>
                <mc:Fallback>
                  <p:oleObj name="Equation" r:id="rId37" imgW="177480" imgH="241200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436"/>
                          <a:ext cx="27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7" name="Text Box 145"/>
            <p:cNvSpPr txBox="1">
              <a:spLocks noChangeArrowheads="1"/>
            </p:cNvSpPr>
            <p:nvPr/>
          </p:nvSpPr>
          <p:spPr bwMode="auto">
            <a:xfrm>
              <a:off x="2928" y="480"/>
              <a:ext cx="28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系同一地点 </a:t>
              </a:r>
              <a:r>
                <a:rPr lang="en-US" altLang="zh-CN" sz="3200" b="1" i="1">
                  <a:solidFill>
                    <a:srgbClr val="003366"/>
                  </a:solidFill>
                  <a:latin typeface="Times New Roman" pitchFamily="18" charset="0"/>
                </a:rPr>
                <a:t>B</a:t>
              </a: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 </a:t>
              </a:r>
              <a:r>
                <a:rPr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发生两事件</a:t>
              </a:r>
            </a:p>
          </p:txBody>
        </p:sp>
      </p:grpSp>
      <p:sp>
        <p:nvSpPr>
          <p:cNvPr id="23705" name="Text Box 153"/>
          <p:cNvSpPr txBox="1">
            <a:spLocks noChangeArrowheads="1"/>
          </p:cNvSpPr>
          <p:nvPr/>
        </p:nvSpPr>
        <p:spPr bwMode="auto">
          <a:xfrm>
            <a:off x="2743200" y="50800"/>
            <a:ext cx="3197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时间的延缓</a:t>
            </a:r>
            <a:endParaRPr kumimoji="1" lang="zh-CN" altLang="en-US" sz="2800" b="1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38200" y="762000"/>
            <a:ext cx="3962400" cy="3048000"/>
            <a:chOff x="192" y="2112"/>
            <a:chExt cx="2496" cy="1920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192" y="2112"/>
              <a:ext cx="2496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84" y="3360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384" y="2211"/>
              <a:ext cx="0" cy="1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437" y="340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480" imgH="190440" progId="Equation.3">
                    <p:embed/>
                  </p:oleObj>
                </mc:Choice>
                <mc:Fallback>
                  <p:oleObj name="公式" r:id="rId3" imgW="177480" imgH="1904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3408"/>
                          <a:ext cx="251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384" y="2208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0440" imgH="241200" progId="Equation.3">
                    <p:embed/>
                  </p:oleObj>
                </mc:Choice>
                <mc:Fallback>
                  <p:oleObj name="公式" r:id="rId5" imgW="19044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08"/>
                          <a:ext cx="25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288" y="3356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190440" progId="Equation.3">
                    <p:embed/>
                  </p:oleObj>
                </mc:Choice>
                <mc:Fallback>
                  <p:oleObj name="Equation" r:id="rId7" imgW="164880" imgH="1904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356"/>
                          <a:ext cx="19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201" y="2448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9680" imgH="190440" progId="Equation.3">
                    <p:embed/>
                  </p:oleObj>
                </mc:Choice>
                <mc:Fallback>
                  <p:oleObj name="Equation" r:id="rId9" imgW="139680" imgH="1904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" y="2448"/>
                          <a:ext cx="21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1392" y="273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90440" imgH="253800" progId="Equation.3">
                    <p:embed/>
                  </p:oleObj>
                </mc:Choice>
                <mc:Fallback>
                  <p:oleObj name="公式" r:id="rId11" imgW="190440" imgH="2538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36"/>
                          <a:ext cx="15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1200" y="2352"/>
              <a:ext cx="422" cy="4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 rot="3073162">
              <a:off x="1875" y="3165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Freeform 16"/>
            <p:cNvSpPr>
              <a:spLocks/>
            </p:cNvSpPr>
            <p:nvPr/>
          </p:nvSpPr>
          <p:spPr bwMode="auto">
            <a:xfrm rot="-3106469">
              <a:off x="608" y="3117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528" y="3291"/>
              <a:ext cx="192" cy="6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94" name="Group 18"/>
            <p:cNvGrpSpPr>
              <a:grpSpLocks/>
            </p:cNvGrpSpPr>
            <p:nvPr/>
          </p:nvGrpSpPr>
          <p:grpSpPr bwMode="auto">
            <a:xfrm>
              <a:off x="336" y="3408"/>
              <a:ext cx="576" cy="584"/>
              <a:chOff x="384" y="3264"/>
              <a:chExt cx="576" cy="584"/>
            </a:xfrm>
          </p:grpSpPr>
          <p:sp>
            <p:nvSpPr>
              <p:cNvPr id="24595" name="Oval 19"/>
              <p:cNvSpPr>
                <a:spLocks noChangeArrowheads="1"/>
              </p:cNvSpPr>
              <p:nvPr/>
            </p:nvSpPr>
            <p:spPr bwMode="auto">
              <a:xfrm>
                <a:off x="384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96" name="Object 20"/>
              <p:cNvGraphicFramePr>
                <a:graphicFrameLocks noChangeAspect="1"/>
              </p:cNvGraphicFramePr>
              <p:nvPr/>
            </p:nvGraphicFramePr>
            <p:xfrm>
              <a:off x="600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66400" imgH="228600" progId="Equation.3">
                      <p:embed/>
                    </p:oleObj>
                  </mc:Choice>
                  <mc:Fallback>
                    <p:oleObj name="Equation" r:id="rId13" imgW="266400" imgH="22860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Object 21"/>
              <p:cNvGraphicFramePr>
                <a:graphicFrameLocks noChangeAspect="1"/>
              </p:cNvGraphicFramePr>
              <p:nvPr/>
            </p:nvGraphicFramePr>
            <p:xfrm>
              <a:off x="864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52280" imgH="241200" progId="Equation.3">
                      <p:embed/>
                    </p:oleObj>
                  </mc:Choice>
                  <mc:Fallback>
                    <p:oleObj name="Equation" r:id="rId15" imgW="152280" imgH="24120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22"/>
              <p:cNvGraphicFramePr>
                <a:graphicFrameLocks noChangeAspect="1"/>
              </p:cNvGraphicFramePr>
              <p:nvPr/>
            </p:nvGraphicFramePr>
            <p:xfrm>
              <a:off x="624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64880" imgH="241200" progId="Equation.3">
                      <p:embed/>
                    </p:oleObj>
                  </mc:Choice>
                  <mc:Fallback>
                    <p:oleObj name="Equation" r:id="rId17" imgW="164880" imgH="24120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9" name="Object 23"/>
              <p:cNvGraphicFramePr>
                <a:graphicFrameLocks noChangeAspect="1"/>
              </p:cNvGraphicFramePr>
              <p:nvPr/>
            </p:nvGraphicFramePr>
            <p:xfrm>
              <a:off x="384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64880" imgH="241200" progId="Equation.3">
                      <p:embed/>
                    </p:oleObj>
                  </mc:Choice>
                  <mc:Fallback>
                    <p:oleObj name="Equation" r:id="rId19" imgW="164880" imgH="24120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0" name="Oval 24"/>
              <p:cNvSpPr>
                <a:spLocks noChangeArrowheads="1"/>
              </p:cNvSpPr>
              <p:nvPr/>
            </p:nvSpPr>
            <p:spPr bwMode="auto">
              <a:xfrm>
                <a:off x="76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1" name="Oval 25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Oval 26"/>
              <p:cNvSpPr>
                <a:spLocks noChangeArrowheads="1"/>
              </p:cNvSpPr>
              <p:nvPr/>
            </p:nvSpPr>
            <p:spPr bwMode="auto">
              <a:xfrm>
                <a:off x="864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Oval 27"/>
              <p:cNvSpPr>
                <a:spLocks noChangeArrowheads="1"/>
              </p:cNvSpPr>
              <p:nvPr/>
            </p:nvSpPr>
            <p:spPr bwMode="auto">
              <a:xfrm>
                <a:off x="76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Oval 29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Oval 30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32"/>
              <p:cNvSpPr>
                <a:spLocks noChangeShapeType="1"/>
              </p:cNvSpPr>
              <p:nvPr/>
            </p:nvSpPr>
            <p:spPr bwMode="auto">
              <a:xfrm flipV="1">
                <a:off x="672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9" name="Line 33"/>
              <p:cNvSpPr>
                <a:spLocks noChangeShapeType="1"/>
              </p:cNvSpPr>
              <p:nvPr/>
            </p:nvSpPr>
            <p:spPr bwMode="auto">
              <a:xfrm flipV="1">
                <a:off x="672" y="360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672" y="2400"/>
              <a:ext cx="72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76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064" y="3309"/>
              <a:ext cx="192" cy="4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3" name="Group 37"/>
            <p:cNvGrpSpPr>
              <a:grpSpLocks/>
            </p:cNvGrpSpPr>
            <p:nvPr/>
          </p:nvGrpSpPr>
          <p:grpSpPr bwMode="auto">
            <a:xfrm>
              <a:off x="1872" y="3408"/>
              <a:ext cx="576" cy="584"/>
              <a:chOff x="1920" y="3264"/>
              <a:chExt cx="576" cy="584"/>
            </a:xfrm>
          </p:grpSpPr>
          <p:sp>
            <p:nvSpPr>
              <p:cNvPr id="24614" name="Oval 38"/>
              <p:cNvSpPr>
                <a:spLocks noChangeArrowheads="1"/>
              </p:cNvSpPr>
              <p:nvPr/>
            </p:nvSpPr>
            <p:spPr bwMode="auto">
              <a:xfrm>
                <a:off x="1920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5" name="Object 39"/>
              <p:cNvGraphicFramePr>
                <a:graphicFrameLocks noChangeAspect="1"/>
              </p:cNvGraphicFramePr>
              <p:nvPr/>
            </p:nvGraphicFramePr>
            <p:xfrm>
              <a:off x="2136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66400" imgH="228600" progId="Equation.3">
                      <p:embed/>
                    </p:oleObj>
                  </mc:Choice>
                  <mc:Fallback>
                    <p:oleObj name="Equation" r:id="rId21" imgW="266400" imgH="22860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6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6" name="Object 40"/>
              <p:cNvGraphicFramePr>
                <a:graphicFrameLocks noChangeAspect="1"/>
              </p:cNvGraphicFramePr>
              <p:nvPr/>
            </p:nvGraphicFramePr>
            <p:xfrm>
              <a:off x="2400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52280" imgH="241200" progId="Equation.3">
                      <p:embed/>
                    </p:oleObj>
                  </mc:Choice>
                  <mc:Fallback>
                    <p:oleObj name="Equation" r:id="rId22" imgW="152280" imgH="24120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7" name="Object 41"/>
              <p:cNvGraphicFramePr>
                <a:graphicFrameLocks noChangeAspect="1"/>
              </p:cNvGraphicFramePr>
              <p:nvPr/>
            </p:nvGraphicFramePr>
            <p:xfrm>
              <a:off x="2160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64880" imgH="241200" progId="Equation.3">
                      <p:embed/>
                    </p:oleObj>
                  </mc:Choice>
                  <mc:Fallback>
                    <p:oleObj name="Equation" r:id="rId23" imgW="164880" imgH="24120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8" name="Object 42"/>
              <p:cNvGraphicFramePr>
                <a:graphicFrameLocks noChangeAspect="1"/>
              </p:cNvGraphicFramePr>
              <p:nvPr/>
            </p:nvGraphicFramePr>
            <p:xfrm>
              <a:off x="1920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64880" imgH="241200" progId="Equation.3">
                      <p:embed/>
                    </p:oleObj>
                  </mc:Choice>
                  <mc:Fallback>
                    <p:oleObj name="Equation" r:id="rId24" imgW="164880" imgH="24120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9" name="Oval 4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0" name="Oval 44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Oval 45"/>
              <p:cNvSpPr>
                <a:spLocks noChangeArrowheads="1"/>
              </p:cNvSpPr>
              <p:nvPr/>
            </p:nvSpPr>
            <p:spPr bwMode="auto">
              <a:xfrm>
                <a:off x="2400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2" name="Oval 46"/>
              <p:cNvSpPr>
                <a:spLocks noChangeArrowheads="1"/>
              </p:cNvSpPr>
              <p:nvPr/>
            </p:nvSpPr>
            <p:spPr bwMode="auto">
              <a:xfrm>
                <a:off x="230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3" name="Oval 47"/>
              <p:cNvSpPr>
                <a:spLocks noChangeArrowheads="1"/>
              </p:cNvSpPr>
              <p:nvPr/>
            </p:nvSpPr>
            <p:spPr bwMode="auto">
              <a:xfrm>
                <a:off x="206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4" name="Oval 48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Oval 49"/>
              <p:cNvSpPr>
                <a:spLocks noChangeArrowheads="1"/>
              </p:cNvSpPr>
              <p:nvPr/>
            </p:nvSpPr>
            <p:spPr bwMode="auto">
              <a:xfrm>
                <a:off x="1968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Oval 50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Line 51"/>
              <p:cNvSpPr>
                <a:spLocks noChangeShapeType="1"/>
              </p:cNvSpPr>
              <p:nvPr/>
            </p:nvSpPr>
            <p:spPr bwMode="auto">
              <a:xfrm flipV="1">
                <a:off x="2208" y="360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8" name="Line 52"/>
              <p:cNvSpPr>
                <a:spLocks noChangeShapeType="1"/>
              </p:cNvSpPr>
              <p:nvPr/>
            </p:nvSpPr>
            <p:spPr bwMode="auto">
              <a:xfrm flipV="1">
                <a:off x="2208" y="326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4629" name="Object 53"/>
            <p:cNvGraphicFramePr>
              <a:graphicFrameLocks noChangeAspect="1"/>
            </p:cNvGraphicFramePr>
            <p:nvPr/>
          </p:nvGraphicFramePr>
          <p:xfrm>
            <a:off x="384" y="2976"/>
            <a:ext cx="27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15640" imgH="317160" progId="Equation.3">
                    <p:embed/>
                  </p:oleObj>
                </mc:Choice>
                <mc:Fallback>
                  <p:oleObj name="Equation" r:id="rId25" imgW="215640" imgH="31716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76"/>
                          <a:ext cx="279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54"/>
            <p:cNvGraphicFramePr>
              <a:graphicFrameLocks noChangeAspect="1"/>
            </p:cNvGraphicFramePr>
            <p:nvPr/>
          </p:nvGraphicFramePr>
          <p:xfrm>
            <a:off x="2112" y="2976"/>
            <a:ext cx="3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53800" imgH="317160" progId="Equation.3">
                    <p:embed/>
                  </p:oleObj>
                </mc:Choice>
                <mc:Fallback>
                  <p:oleObj name="Equation" r:id="rId27" imgW="253800" imgH="31716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76"/>
                          <a:ext cx="32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31" name="Group 55"/>
            <p:cNvGrpSpPr>
              <a:grpSpLocks/>
            </p:cNvGrpSpPr>
            <p:nvPr/>
          </p:nvGrpSpPr>
          <p:grpSpPr bwMode="auto">
            <a:xfrm>
              <a:off x="1632" y="2160"/>
              <a:ext cx="576" cy="584"/>
              <a:chOff x="1680" y="1152"/>
              <a:chExt cx="576" cy="584"/>
            </a:xfrm>
          </p:grpSpPr>
          <p:sp>
            <p:nvSpPr>
              <p:cNvPr id="24632" name="Oval 56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3" name="Object 57"/>
              <p:cNvGraphicFramePr>
                <a:graphicFrameLocks noChangeAspect="1"/>
              </p:cNvGraphicFramePr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66400" imgH="228600" progId="Equation.3">
                      <p:embed/>
                    </p:oleObj>
                  </mc:Choice>
                  <mc:Fallback>
                    <p:oleObj name="Equation" r:id="rId29" imgW="266400" imgH="228600" progId="Equation.3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4" name="Object 58"/>
              <p:cNvGraphicFramePr>
                <a:graphicFrameLocks noChangeAspect="1"/>
              </p:cNvGraphicFramePr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52280" imgH="241200" progId="Equation.3">
                      <p:embed/>
                    </p:oleObj>
                  </mc:Choice>
                  <mc:Fallback>
                    <p:oleObj name="Equation" r:id="rId30" imgW="152280" imgH="241200" progId="Equation.3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5" name="Object 59"/>
              <p:cNvGraphicFramePr>
                <a:graphicFrameLocks noChangeAspect="1"/>
              </p:cNvGraphicFramePr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64880" imgH="241200" progId="Equation.3">
                      <p:embed/>
                    </p:oleObj>
                  </mc:Choice>
                  <mc:Fallback>
                    <p:oleObj name="Equation" r:id="rId31" imgW="164880" imgH="24120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6" name="Object 60"/>
              <p:cNvGraphicFramePr>
                <a:graphicFrameLocks noChangeAspect="1"/>
              </p:cNvGraphicFramePr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64880" imgH="241200" progId="Equation.3">
                      <p:embed/>
                    </p:oleObj>
                  </mc:Choice>
                  <mc:Fallback>
                    <p:oleObj name="Equation" r:id="rId32" imgW="164880" imgH="241200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7" name="Oval 61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8" name="Oval 6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9" name="Oval 63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0" name="Oval 64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Oval 65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2" name="Oval 66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3" name="Oval 67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4" name="Oval 68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 flipV="1">
                <a:off x="1968" y="120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4647" name="Text Box 71"/>
          <p:cNvSpPr txBox="1">
            <a:spLocks noChangeArrowheads="1"/>
          </p:cNvSpPr>
          <p:nvPr/>
        </p:nvSpPr>
        <p:spPr bwMode="auto">
          <a:xfrm>
            <a:off x="4876800" y="35814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在</a:t>
            </a:r>
            <a:r>
              <a:rPr lang="zh-CN" altLang="en-US" sz="3200" b="1">
                <a:latin typeface="Times New Roman" pitchFamily="18" charset="0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系中观测两事件</a:t>
            </a:r>
          </a:p>
        </p:txBody>
      </p:sp>
      <p:graphicFrame>
        <p:nvGraphicFramePr>
          <p:cNvPr id="24648" name="Object 72"/>
          <p:cNvGraphicFramePr>
            <a:graphicFrameLocks noChangeAspect="1"/>
          </p:cNvGraphicFramePr>
          <p:nvPr/>
        </p:nvGraphicFramePr>
        <p:xfrm>
          <a:off x="5470525" y="4191000"/>
          <a:ext cx="29352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876240" imgH="215640" progId="Equation.3">
                  <p:embed/>
                </p:oleObj>
              </mc:Choice>
              <mc:Fallback>
                <p:oleObj name="Equation" r:id="rId33" imgW="876240" imgH="2156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4191000"/>
                        <a:ext cx="2935288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9" name="Object 73"/>
          <p:cNvGraphicFramePr>
            <a:graphicFrameLocks noChangeAspect="1"/>
          </p:cNvGraphicFramePr>
          <p:nvPr/>
        </p:nvGraphicFramePr>
        <p:xfrm>
          <a:off x="5503863" y="609600"/>
          <a:ext cx="257333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965160" imgH="393480" progId="Equation.3">
                  <p:embed/>
                </p:oleObj>
              </mc:Choice>
              <mc:Fallback>
                <p:oleObj name="Equation" r:id="rId35" imgW="965160" imgH="3934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609600"/>
                        <a:ext cx="2573337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0" name="Object 74"/>
          <p:cNvGraphicFramePr>
            <a:graphicFrameLocks noChangeAspect="1"/>
          </p:cNvGraphicFramePr>
          <p:nvPr/>
        </p:nvGraphicFramePr>
        <p:xfrm>
          <a:off x="5486400" y="1524000"/>
          <a:ext cx="27860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977760" imgH="393480" progId="Equation.3">
                  <p:embed/>
                </p:oleObj>
              </mc:Choice>
              <mc:Fallback>
                <p:oleObj name="Equation" r:id="rId37" imgW="977760" imgH="393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2786063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1" name="Object 75"/>
          <p:cNvGraphicFramePr>
            <a:graphicFrameLocks noChangeAspect="1"/>
          </p:cNvGraphicFramePr>
          <p:nvPr/>
        </p:nvGraphicFramePr>
        <p:xfrm>
          <a:off x="5354638" y="2590800"/>
          <a:ext cx="3179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130040" imgH="393480" progId="Equation.3">
                  <p:embed/>
                </p:oleObj>
              </mc:Choice>
              <mc:Fallback>
                <p:oleObj name="Equation" r:id="rId39" imgW="1130040" imgH="39348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2590800"/>
                        <a:ext cx="317976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2" name="Object 76"/>
          <p:cNvGraphicFramePr>
            <a:graphicFrameLocks noChangeAspect="1"/>
          </p:cNvGraphicFramePr>
          <p:nvPr/>
        </p:nvGraphicFramePr>
        <p:xfrm>
          <a:off x="915988" y="5235575"/>
          <a:ext cx="35782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168200" imgH="215640" progId="Equation.3">
                  <p:embed/>
                </p:oleObj>
              </mc:Choice>
              <mc:Fallback>
                <p:oleObj name="Equation" r:id="rId41" imgW="1168200" imgH="2156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235575"/>
                        <a:ext cx="35782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3" name="Object 77"/>
          <p:cNvGraphicFramePr>
            <a:graphicFrameLocks noChangeAspect="1"/>
          </p:cNvGraphicFramePr>
          <p:nvPr/>
        </p:nvGraphicFramePr>
        <p:xfrm>
          <a:off x="1847850" y="4370388"/>
          <a:ext cx="1865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596880" imgH="177480" progId="Equation.3">
                  <p:embed/>
                </p:oleObj>
              </mc:Choice>
              <mc:Fallback>
                <p:oleObj name="Equation" r:id="rId43" imgW="596880" imgH="17748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370388"/>
                        <a:ext cx="1865313" cy="504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7C80"/>
                          </a:gs>
                          <a:gs pos="50000">
                            <a:srgbClr val="FFFFFF"/>
                          </a:gs>
                          <a:gs pos="100000">
                            <a:srgbClr val="FF7C80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4" name="Object 78"/>
          <p:cNvGraphicFramePr>
            <a:graphicFrameLocks noChangeAspect="1"/>
          </p:cNvGraphicFramePr>
          <p:nvPr/>
        </p:nvGraphicFramePr>
        <p:xfrm>
          <a:off x="5524500" y="4894263"/>
          <a:ext cx="27813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850680" imgH="469800" progId="Equation.3">
                  <p:embed/>
                </p:oleObj>
              </mc:Choice>
              <mc:Fallback>
                <p:oleObj name="Equation" r:id="rId45" imgW="850680" imgH="4698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894263"/>
                        <a:ext cx="2781300" cy="1265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7C80"/>
                          </a:gs>
                          <a:gs pos="50000">
                            <a:srgbClr val="FFFFFF"/>
                          </a:gs>
                          <a:gs pos="100000">
                            <a:srgbClr val="FF7C80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887663" y="50800"/>
            <a:ext cx="3197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时间的延缓</a:t>
            </a:r>
            <a:endParaRPr kumimoji="1" lang="zh-CN" altLang="en-US" sz="2800" b="1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838200" y="3276600"/>
            <a:ext cx="3567113" cy="2743200"/>
            <a:chOff x="192" y="2112"/>
            <a:chExt cx="2496" cy="19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92" y="2112"/>
              <a:ext cx="2496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384" y="3360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V="1">
              <a:off x="384" y="2211"/>
              <a:ext cx="0" cy="1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9" name="Object 9"/>
            <p:cNvGraphicFramePr>
              <a:graphicFrameLocks noChangeAspect="1"/>
            </p:cNvGraphicFramePr>
            <p:nvPr/>
          </p:nvGraphicFramePr>
          <p:xfrm>
            <a:off x="2437" y="340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480" imgH="190440" progId="Equation.3">
                    <p:embed/>
                  </p:oleObj>
                </mc:Choice>
                <mc:Fallback>
                  <p:oleObj name="公式" r:id="rId3" imgW="177480" imgH="1904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3408"/>
                          <a:ext cx="251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0"/>
            <p:cNvGraphicFramePr>
              <a:graphicFrameLocks noChangeAspect="1"/>
            </p:cNvGraphicFramePr>
            <p:nvPr/>
          </p:nvGraphicFramePr>
          <p:xfrm>
            <a:off x="384" y="2208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0440" imgH="241200" progId="Equation.3">
                    <p:embed/>
                  </p:oleObj>
                </mc:Choice>
                <mc:Fallback>
                  <p:oleObj name="公式" r:id="rId5" imgW="19044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08"/>
                          <a:ext cx="25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11"/>
            <p:cNvGraphicFramePr>
              <a:graphicFrameLocks noChangeAspect="1"/>
            </p:cNvGraphicFramePr>
            <p:nvPr/>
          </p:nvGraphicFramePr>
          <p:xfrm>
            <a:off x="288" y="3356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190440" progId="Equation.3">
                    <p:embed/>
                  </p:oleObj>
                </mc:Choice>
                <mc:Fallback>
                  <p:oleObj name="Equation" r:id="rId7" imgW="164880" imgH="1904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356"/>
                          <a:ext cx="19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201" y="2448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9680" imgH="190440" progId="Equation.3">
                    <p:embed/>
                  </p:oleObj>
                </mc:Choice>
                <mc:Fallback>
                  <p:oleObj name="Equation" r:id="rId9" imgW="139680" imgH="1904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" y="2448"/>
                          <a:ext cx="21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1392" y="273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90440" imgH="253800" progId="Equation.3">
                    <p:embed/>
                  </p:oleObj>
                </mc:Choice>
                <mc:Fallback>
                  <p:oleObj name="公式" r:id="rId11" imgW="190440" imgH="2538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36"/>
                          <a:ext cx="15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1200" y="2352"/>
              <a:ext cx="422" cy="4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 rot="3073162">
              <a:off x="1875" y="3165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 rot="-3106469">
              <a:off x="608" y="3117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528" y="3291"/>
              <a:ext cx="192" cy="6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336" y="3408"/>
              <a:ext cx="576" cy="584"/>
              <a:chOff x="384" y="3264"/>
              <a:chExt cx="576" cy="584"/>
            </a:xfrm>
          </p:grpSpPr>
          <p:sp>
            <p:nvSpPr>
              <p:cNvPr id="25619" name="Oval 19"/>
              <p:cNvSpPr>
                <a:spLocks noChangeArrowheads="1"/>
              </p:cNvSpPr>
              <p:nvPr/>
            </p:nvSpPr>
            <p:spPr bwMode="auto">
              <a:xfrm>
                <a:off x="384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20" name="Object 20"/>
              <p:cNvGraphicFramePr>
                <a:graphicFrameLocks noChangeAspect="1"/>
              </p:cNvGraphicFramePr>
              <p:nvPr/>
            </p:nvGraphicFramePr>
            <p:xfrm>
              <a:off x="600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66400" imgH="228600" progId="Equation.3">
                      <p:embed/>
                    </p:oleObj>
                  </mc:Choice>
                  <mc:Fallback>
                    <p:oleObj name="Equation" r:id="rId13" imgW="266400" imgH="22860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1" name="Object 21"/>
              <p:cNvGraphicFramePr>
                <a:graphicFrameLocks noChangeAspect="1"/>
              </p:cNvGraphicFramePr>
              <p:nvPr/>
            </p:nvGraphicFramePr>
            <p:xfrm>
              <a:off x="864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52280" imgH="241200" progId="Equation.3">
                      <p:embed/>
                    </p:oleObj>
                  </mc:Choice>
                  <mc:Fallback>
                    <p:oleObj name="Equation" r:id="rId15" imgW="152280" imgH="24120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2" name="Object 22"/>
              <p:cNvGraphicFramePr>
                <a:graphicFrameLocks noChangeAspect="1"/>
              </p:cNvGraphicFramePr>
              <p:nvPr/>
            </p:nvGraphicFramePr>
            <p:xfrm>
              <a:off x="624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64880" imgH="241200" progId="Equation.3">
                      <p:embed/>
                    </p:oleObj>
                  </mc:Choice>
                  <mc:Fallback>
                    <p:oleObj name="Equation" r:id="rId17" imgW="164880" imgH="24120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23"/>
              <p:cNvGraphicFramePr>
                <a:graphicFrameLocks noChangeAspect="1"/>
              </p:cNvGraphicFramePr>
              <p:nvPr/>
            </p:nvGraphicFramePr>
            <p:xfrm>
              <a:off x="384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64880" imgH="241200" progId="Equation.3">
                      <p:embed/>
                    </p:oleObj>
                  </mc:Choice>
                  <mc:Fallback>
                    <p:oleObj name="Equation" r:id="rId19" imgW="164880" imgH="24120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4" name="Oval 24"/>
              <p:cNvSpPr>
                <a:spLocks noChangeArrowheads="1"/>
              </p:cNvSpPr>
              <p:nvPr/>
            </p:nvSpPr>
            <p:spPr bwMode="auto">
              <a:xfrm>
                <a:off x="76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5" name="Oval 25"/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6" name="Oval 26"/>
              <p:cNvSpPr>
                <a:spLocks noChangeArrowheads="1"/>
              </p:cNvSpPr>
              <p:nvPr/>
            </p:nvSpPr>
            <p:spPr bwMode="auto">
              <a:xfrm>
                <a:off x="864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7" name="Oval 27"/>
              <p:cNvSpPr>
                <a:spLocks noChangeArrowheads="1"/>
              </p:cNvSpPr>
              <p:nvPr/>
            </p:nvSpPr>
            <p:spPr bwMode="auto">
              <a:xfrm>
                <a:off x="76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Oval 29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Oval 30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32"/>
              <p:cNvSpPr>
                <a:spLocks noChangeShapeType="1"/>
              </p:cNvSpPr>
              <p:nvPr/>
            </p:nvSpPr>
            <p:spPr bwMode="auto">
              <a:xfrm flipV="1">
                <a:off x="672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CC0099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 flipV="1">
                <a:off x="672" y="360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V="1">
              <a:off x="672" y="2400"/>
              <a:ext cx="72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76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2064" y="3309"/>
              <a:ext cx="192" cy="4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37" name="Group 37"/>
            <p:cNvGrpSpPr>
              <a:grpSpLocks/>
            </p:cNvGrpSpPr>
            <p:nvPr/>
          </p:nvGrpSpPr>
          <p:grpSpPr bwMode="auto">
            <a:xfrm>
              <a:off x="1872" y="3408"/>
              <a:ext cx="576" cy="584"/>
              <a:chOff x="1920" y="3264"/>
              <a:chExt cx="576" cy="584"/>
            </a:xfrm>
          </p:grpSpPr>
          <p:sp>
            <p:nvSpPr>
              <p:cNvPr id="25638" name="Oval 38"/>
              <p:cNvSpPr>
                <a:spLocks noChangeArrowheads="1"/>
              </p:cNvSpPr>
              <p:nvPr/>
            </p:nvSpPr>
            <p:spPr bwMode="auto">
              <a:xfrm>
                <a:off x="1920" y="3264"/>
                <a:ext cx="576" cy="576"/>
              </a:xfrm>
              <a:prstGeom prst="ellipse">
                <a:avLst/>
              </a:prstGeom>
              <a:solidFill>
                <a:srgbClr val="F4FCE4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39" name="Object 39"/>
              <p:cNvGraphicFramePr>
                <a:graphicFrameLocks noChangeAspect="1"/>
              </p:cNvGraphicFramePr>
              <p:nvPr/>
            </p:nvGraphicFramePr>
            <p:xfrm>
              <a:off x="2136" y="3264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66400" imgH="228600" progId="Equation.3">
                      <p:embed/>
                    </p:oleObj>
                  </mc:Choice>
                  <mc:Fallback>
                    <p:oleObj name="Equation" r:id="rId21" imgW="266400" imgH="22860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6" y="3264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0" name="Object 40"/>
              <p:cNvGraphicFramePr>
                <a:graphicFrameLocks noChangeAspect="1"/>
              </p:cNvGraphicFramePr>
              <p:nvPr/>
            </p:nvGraphicFramePr>
            <p:xfrm>
              <a:off x="2400" y="3496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52280" imgH="241200" progId="Equation.3">
                      <p:embed/>
                    </p:oleObj>
                  </mc:Choice>
                  <mc:Fallback>
                    <p:oleObj name="Equation" r:id="rId23" imgW="152280" imgH="24120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3496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1" name="Object 41"/>
              <p:cNvGraphicFramePr>
                <a:graphicFrameLocks noChangeAspect="1"/>
              </p:cNvGraphicFramePr>
              <p:nvPr/>
            </p:nvGraphicFramePr>
            <p:xfrm>
              <a:off x="2160" y="36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64880" imgH="241200" progId="Equation.3">
                      <p:embed/>
                    </p:oleObj>
                  </mc:Choice>
                  <mc:Fallback>
                    <p:oleObj name="Equation" r:id="rId25" imgW="164880" imgH="24120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6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2" name="Object 42"/>
              <p:cNvGraphicFramePr>
                <a:graphicFrameLocks noChangeAspect="1"/>
              </p:cNvGraphicFramePr>
              <p:nvPr/>
            </p:nvGraphicFramePr>
            <p:xfrm>
              <a:off x="1920" y="3496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64880" imgH="241200" progId="Equation.3">
                      <p:embed/>
                    </p:oleObj>
                  </mc:Choice>
                  <mc:Fallback>
                    <p:oleObj name="Equation" r:id="rId27" imgW="164880" imgH="24120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496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3" name="Oval 4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Oval 44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Oval 45"/>
              <p:cNvSpPr>
                <a:spLocks noChangeArrowheads="1"/>
              </p:cNvSpPr>
              <p:nvPr/>
            </p:nvSpPr>
            <p:spPr bwMode="auto">
              <a:xfrm>
                <a:off x="2400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Oval 46"/>
              <p:cNvSpPr>
                <a:spLocks noChangeArrowheads="1"/>
              </p:cNvSpPr>
              <p:nvPr/>
            </p:nvSpPr>
            <p:spPr bwMode="auto">
              <a:xfrm>
                <a:off x="230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Oval 47"/>
              <p:cNvSpPr>
                <a:spLocks noChangeArrowheads="1"/>
              </p:cNvSpPr>
              <p:nvPr/>
            </p:nvSpPr>
            <p:spPr bwMode="auto">
              <a:xfrm>
                <a:off x="2064" y="331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Oval 48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Oval 49"/>
              <p:cNvSpPr>
                <a:spLocks noChangeArrowheads="1"/>
              </p:cNvSpPr>
              <p:nvPr/>
            </p:nvSpPr>
            <p:spPr bwMode="auto">
              <a:xfrm>
                <a:off x="1968" y="3648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Oval 50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 flipV="1">
                <a:off x="2208" y="360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flipV="1">
                <a:off x="2208" y="326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5653" name="Object 53"/>
            <p:cNvGraphicFramePr>
              <a:graphicFrameLocks noChangeAspect="1"/>
            </p:cNvGraphicFramePr>
            <p:nvPr/>
          </p:nvGraphicFramePr>
          <p:xfrm>
            <a:off x="384" y="2976"/>
            <a:ext cx="27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640" imgH="317160" progId="Equation.3">
                    <p:embed/>
                  </p:oleObj>
                </mc:Choice>
                <mc:Fallback>
                  <p:oleObj name="Equation" r:id="rId29" imgW="215640" imgH="31716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76"/>
                          <a:ext cx="279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4" name="Object 54"/>
            <p:cNvGraphicFramePr>
              <a:graphicFrameLocks noChangeAspect="1"/>
            </p:cNvGraphicFramePr>
            <p:nvPr/>
          </p:nvGraphicFramePr>
          <p:xfrm>
            <a:off x="2112" y="2976"/>
            <a:ext cx="3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3800" imgH="317160" progId="Equation.3">
                    <p:embed/>
                  </p:oleObj>
                </mc:Choice>
                <mc:Fallback>
                  <p:oleObj name="Equation" r:id="rId31" imgW="253800" imgH="31716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76"/>
                          <a:ext cx="32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1632" y="2160"/>
              <a:ext cx="576" cy="584"/>
              <a:chOff x="1680" y="1152"/>
              <a:chExt cx="576" cy="584"/>
            </a:xfrm>
          </p:grpSpPr>
          <p:sp>
            <p:nvSpPr>
              <p:cNvPr id="25656" name="Oval 56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57" name="Object 57"/>
              <p:cNvGraphicFramePr>
                <a:graphicFrameLocks noChangeAspect="1"/>
              </p:cNvGraphicFramePr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66400" imgH="228600" progId="Equation.3">
                      <p:embed/>
                    </p:oleObj>
                  </mc:Choice>
                  <mc:Fallback>
                    <p:oleObj name="Equation" r:id="rId33" imgW="266400" imgH="228600" progId="Equation.3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8" name="Object 58"/>
              <p:cNvGraphicFramePr>
                <a:graphicFrameLocks noChangeAspect="1"/>
              </p:cNvGraphicFramePr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52280" imgH="241200" progId="Equation.3">
                      <p:embed/>
                    </p:oleObj>
                  </mc:Choice>
                  <mc:Fallback>
                    <p:oleObj name="Equation" r:id="rId34" imgW="152280" imgH="241200" progId="Equation.3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9" name="Object 59"/>
              <p:cNvGraphicFramePr>
                <a:graphicFrameLocks noChangeAspect="1"/>
              </p:cNvGraphicFramePr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64880" imgH="241200" progId="Equation.3">
                      <p:embed/>
                    </p:oleObj>
                  </mc:Choice>
                  <mc:Fallback>
                    <p:oleObj name="Equation" r:id="rId35" imgW="164880" imgH="24120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60" name="Object 60"/>
              <p:cNvGraphicFramePr>
                <a:graphicFrameLocks noChangeAspect="1"/>
              </p:cNvGraphicFramePr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164880" imgH="241200" progId="Equation.3">
                      <p:embed/>
                    </p:oleObj>
                  </mc:Choice>
                  <mc:Fallback>
                    <p:oleObj name="Equation" r:id="rId36" imgW="164880" imgH="241200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61" name="Oval 61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2" name="Oval 6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3" name="Oval 63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4" name="Oval 64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5" name="Oval 65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Oval 66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7" name="Oval 67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8" name="Oval 68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9" name="Line 69"/>
              <p:cNvSpPr>
                <a:spLocks noChangeShapeType="1"/>
              </p:cNvSpPr>
              <p:nvPr/>
            </p:nvSpPr>
            <p:spPr bwMode="auto">
              <a:xfrm flipV="1">
                <a:off x="1968" y="120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0" name="Line 70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5671" name="Group 71"/>
          <p:cNvGrpSpPr>
            <a:grpSpLocks/>
          </p:cNvGrpSpPr>
          <p:nvPr/>
        </p:nvGrpSpPr>
        <p:grpSpPr bwMode="auto">
          <a:xfrm>
            <a:off x="838200" y="762000"/>
            <a:ext cx="3567113" cy="2171700"/>
            <a:chOff x="192" y="480"/>
            <a:chExt cx="2496" cy="1520"/>
          </a:xfrm>
        </p:grpSpPr>
        <p:sp>
          <p:nvSpPr>
            <p:cNvPr id="25672" name="Rectangle 72"/>
            <p:cNvSpPr>
              <a:spLocks noChangeArrowheads="1"/>
            </p:cNvSpPr>
            <p:nvPr/>
          </p:nvSpPr>
          <p:spPr bwMode="auto">
            <a:xfrm>
              <a:off x="192" y="480"/>
              <a:ext cx="249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3" name="Oval 73"/>
            <p:cNvSpPr>
              <a:spLocks noChangeArrowheads="1"/>
            </p:cNvSpPr>
            <p:nvPr/>
          </p:nvSpPr>
          <p:spPr bwMode="auto">
            <a:xfrm>
              <a:off x="1920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4" name="Oval 74"/>
            <p:cNvSpPr>
              <a:spLocks noChangeArrowheads="1"/>
            </p:cNvSpPr>
            <p:nvPr/>
          </p:nvSpPr>
          <p:spPr bwMode="auto">
            <a:xfrm>
              <a:off x="1248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5" name="AutoShape 75"/>
            <p:cNvSpPr>
              <a:spLocks noChangeArrowheads="1"/>
            </p:cNvSpPr>
            <p:nvPr/>
          </p:nvSpPr>
          <p:spPr bwMode="auto">
            <a:xfrm>
              <a:off x="1152" y="712"/>
              <a:ext cx="1152" cy="10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6" name="Line 76"/>
            <p:cNvSpPr>
              <a:spLocks noChangeShapeType="1"/>
            </p:cNvSpPr>
            <p:nvPr/>
          </p:nvSpPr>
          <p:spPr bwMode="auto">
            <a:xfrm flipV="1">
              <a:off x="1440" y="712"/>
              <a:ext cx="0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77" name="Object 77"/>
            <p:cNvGraphicFramePr>
              <a:graphicFrameLocks noChangeAspect="1"/>
            </p:cNvGraphicFramePr>
            <p:nvPr/>
          </p:nvGraphicFramePr>
          <p:xfrm>
            <a:off x="768" y="546"/>
            <a:ext cx="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28600" imgH="291960" progId="Equation.3">
                    <p:embed/>
                  </p:oleObj>
                </mc:Choice>
                <mc:Fallback>
                  <p:oleObj name="Equation" r:id="rId37" imgW="228600" imgH="29196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546"/>
                          <a:ext cx="248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>
              <a:off x="426" y="1706"/>
              <a:ext cx="2166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9" name="Line 79"/>
            <p:cNvSpPr>
              <a:spLocks noChangeShapeType="1"/>
            </p:cNvSpPr>
            <p:nvPr/>
          </p:nvSpPr>
          <p:spPr bwMode="auto">
            <a:xfrm flipV="1">
              <a:off x="432" y="579"/>
              <a:ext cx="0" cy="1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0" name="Line 80"/>
            <p:cNvSpPr>
              <a:spLocks noChangeShapeType="1"/>
            </p:cNvSpPr>
            <p:nvPr/>
          </p:nvSpPr>
          <p:spPr bwMode="auto">
            <a:xfrm flipV="1">
              <a:off x="768" y="592"/>
              <a:ext cx="0" cy="1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1" name="Line 81"/>
            <p:cNvSpPr>
              <a:spLocks noChangeShapeType="1"/>
            </p:cNvSpPr>
            <p:nvPr/>
          </p:nvSpPr>
          <p:spPr bwMode="auto">
            <a:xfrm>
              <a:off x="768" y="864"/>
              <a:ext cx="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82" name="Object 82"/>
            <p:cNvGraphicFramePr>
              <a:graphicFrameLocks noChangeAspect="1"/>
            </p:cNvGraphicFramePr>
            <p:nvPr/>
          </p:nvGraphicFramePr>
          <p:xfrm>
            <a:off x="2352" y="1728"/>
            <a:ext cx="25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9" imgW="177480" imgH="190440" progId="Equation.3">
                    <p:embed/>
                  </p:oleObj>
                </mc:Choice>
                <mc:Fallback>
                  <p:oleObj name="公式" r:id="rId39" imgW="177480" imgH="190440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28"/>
                          <a:ext cx="251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3" name="Object 83"/>
            <p:cNvGraphicFramePr>
              <a:graphicFrameLocks noChangeAspect="1"/>
            </p:cNvGraphicFramePr>
            <p:nvPr/>
          </p:nvGraphicFramePr>
          <p:xfrm>
            <a:off x="2393" y="1413"/>
            <a:ext cx="29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215640" imgH="241200" progId="Equation.3">
                    <p:embed/>
                  </p:oleObj>
                </mc:Choice>
                <mc:Fallback>
                  <p:oleObj name="Equation" r:id="rId41" imgW="215640" imgH="241200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1413"/>
                          <a:ext cx="29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4" name="Object 84"/>
            <p:cNvGraphicFramePr>
              <a:graphicFrameLocks noChangeAspect="1"/>
            </p:cNvGraphicFramePr>
            <p:nvPr/>
          </p:nvGraphicFramePr>
          <p:xfrm>
            <a:off x="426" y="615"/>
            <a:ext cx="2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3" imgW="190440" imgH="241200" progId="Equation.3">
                    <p:embed/>
                  </p:oleObj>
                </mc:Choice>
                <mc:Fallback>
                  <p:oleObj name="公式" r:id="rId43" imgW="190440" imgH="241200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615"/>
                          <a:ext cx="25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5" name="Object 85"/>
            <p:cNvGraphicFramePr>
              <a:graphicFrameLocks noChangeAspect="1"/>
            </p:cNvGraphicFramePr>
            <p:nvPr/>
          </p:nvGraphicFramePr>
          <p:xfrm>
            <a:off x="960" y="624"/>
            <a:ext cx="2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177480" imgH="228600" progId="Equation.3">
                    <p:embed/>
                  </p:oleObj>
                </mc:Choice>
                <mc:Fallback>
                  <p:oleObj name="Equation" r:id="rId45" imgW="177480" imgH="228600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271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6" name="Object 86"/>
            <p:cNvGraphicFramePr>
              <a:graphicFrameLocks noChangeAspect="1"/>
            </p:cNvGraphicFramePr>
            <p:nvPr/>
          </p:nvGraphicFramePr>
          <p:xfrm>
            <a:off x="336" y="1724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64880" imgH="190440" progId="Equation.3">
                    <p:embed/>
                  </p:oleObj>
                </mc:Choice>
                <mc:Fallback>
                  <p:oleObj name="Equation" r:id="rId47" imgW="164880" imgH="19044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24"/>
                          <a:ext cx="19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7" name="Object 87"/>
            <p:cNvGraphicFramePr>
              <a:graphicFrameLocks noChangeAspect="1"/>
            </p:cNvGraphicFramePr>
            <p:nvPr/>
          </p:nvGraphicFramePr>
          <p:xfrm>
            <a:off x="624" y="1744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203040" imgH="241200" progId="Equation.3">
                    <p:embed/>
                  </p:oleObj>
                </mc:Choice>
                <mc:Fallback>
                  <p:oleObj name="Equation" r:id="rId49" imgW="203040" imgH="24120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44"/>
                          <a:ext cx="24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8" name="Object 88"/>
            <p:cNvGraphicFramePr>
              <a:graphicFrameLocks noChangeAspect="1"/>
            </p:cNvGraphicFramePr>
            <p:nvPr/>
          </p:nvGraphicFramePr>
          <p:xfrm>
            <a:off x="535" y="714"/>
            <a:ext cx="1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177480" imgH="241200" progId="Equation.3">
                    <p:embed/>
                  </p:oleObj>
                </mc:Choice>
                <mc:Fallback>
                  <p:oleObj name="Equation" r:id="rId51" imgW="177480" imgH="24120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714"/>
                          <a:ext cx="19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89" name="Object 89"/>
            <p:cNvGraphicFramePr>
              <a:graphicFrameLocks noChangeAspect="1"/>
            </p:cNvGraphicFramePr>
            <p:nvPr/>
          </p:nvGraphicFramePr>
          <p:xfrm>
            <a:off x="240" y="816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139680" imgH="190440" progId="Equation.3">
                    <p:embed/>
                  </p:oleObj>
                </mc:Choice>
                <mc:Fallback>
                  <p:oleObj name="Equation" r:id="rId53" imgW="139680" imgH="19044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16"/>
                          <a:ext cx="21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0" name="Object 90"/>
            <p:cNvGraphicFramePr>
              <a:graphicFrameLocks noChangeAspect="1"/>
            </p:cNvGraphicFramePr>
            <p:nvPr/>
          </p:nvGraphicFramePr>
          <p:xfrm>
            <a:off x="1248" y="1096"/>
            <a:ext cx="1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5" imgW="190440" imgH="253800" progId="Equation.3">
                    <p:embed/>
                  </p:oleObj>
                </mc:Choice>
                <mc:Fallback>
                  <p:oleObj name="公式" r:id="rId55" imgW="190440" imgH="25380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96"/>
                          <a:ext cx="15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1344" y="712"/>
              <a:ext cx="422" cy="4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2" name="Freeform 92"/>
            <p:cNvSpPr>
              <a:spLocks/>
            </p:cNvSpPr>
            <p:nvPr/>
          </p:nvSpPr>
          <p:spPr bwMode="auto">
            <a:xfrm rot="5292763">
              <a:off x="1424" y="901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3" name="Freeform 93"/>
            <p:cNvSpPr>
              <a:spLocks/>
            </p:cNvSpPr>
            <p:nvPr/>
          </p:nvSpPr>
          <p:spPr bwMode="auto">
            <a:xfrm rot="-5376588">
              <a:off x="1347" y="1477"/>
              <a:ext cx="349" cy="6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1440" y="1669"/>
              <a:ext cx="240" cy="4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5" name="Text Box 95"/>
            <p:cNvSpPr txBox="1">
              <a:spLocks noChangeArrowheads="1"/>
            </p:cNvSpPr>
            <p:nvPr/>
          </p:nvSpPr>
          <p:spPr bwMode="auto">
            <a:xfrm>
              <a:off x="1392" y="1680"/>
              <a:ext cx="42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25696" name="Group 96"/>
            <p:cNvGrpSpPr>
              <a:grpSpLocks/>
            </p:cNvGrpSpPr>
            <p:nvPr/>
          </p:nvGrpSpPr>
          <p:grpSpPr bwMode="auto">
            <a:xfrm>
              <a:off x="1680" y="1104"/>
              <a:ext cx="576" cy="584"/>
              <a:chOff x="1680" y="1152"/>
              <a:chExt cx="576" cy="584"/>
            </a:xfrm>
          </p:grpSpPr>
          <p:sp>
            <p:nvSpPr>
              <p:cNvPr id="25697" name="Oval 97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576" cy="576"/>
              </a:xfrm>
              <a:prstGeom prst="ellipse">
                <a:avLst/>
              </a:prstGeom>
              <a:solidFill>
                <a:srgbClr val="FDF1FC"/>
              </a:solidFill>
              <a:ln w="19050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98" name="Object 98"/>
              <p:cNvGraphicFramePr>
                <a:graphicFrameLocks noChangeAspect="1"/>
              </p:cNvGraphicFramePr>
              <p:nvPr/>
            </p:nvGraphicFramePr>
            <p:xfrm>
              <a:off x="1896" y="1152"/>
              <a:ext cx="16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7" imgW="266400" imgH="228600" progId="Equation.3">
                      <p:embed/>
                    </p:oleObj>
                  </mc:Choice>
                  <mc:Fallback>
                    <p:oleObj name="Equation" r:id="rId57" imgW="266400" imgH="228600" progId="Equation.3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6" y="1152"/>
                            <a:ext cx="16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99" name="Object 99"/>
              <p:cNvGraphicFramePr>
                <a:graphicFrameLocks noChangeAspect="1"/>
              </p:cNvGraphicFramePr>
              <p:nvPr/>
            </p:nvGraphicFramePr>
            <p:xfrm>
              <a:off x="2160" y="1384"/>
              <a:ext cx="9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8" imgW="152280" imgH="241200" progId="Equation.3">
                      <p:embed/>
                    </p:oleObj>
                  </mc:Choice>
                  <mc:Fallback>
                    <p:oleObj name="Equation" r:id="rId58" imgW="152280" imgH="241200" progId="Equation.3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384"/>
                            <a:ext cx="9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00" name="Object 100"/>
              <p:cNvGraphicFramePr>
                <a:graphicFrameLocks noChangeAspect="1"/>
              </p:cNvGraphicFramePr>
              <p:nvPr/>
            </p:nvGraphicFramePr>
            <p:xfrm>
              <a:off x="1920" y="15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9" imgW="164880" imgH="241200" progId="Equation.3">
                      <p:embed/>
                    </p:oleObj>
                  </mc:Choice>
                  <mc:Fallback>
                    <p:oleObj name="Equation" r:id="rId59" imgW="164880" imgH="241200" progId="Equation.3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5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01" name="Object 101"/>
              <p:cNvGraphicFramePr>
                <a:graphicFrameLocks noChangeAspect="1"/>
              </p:cNvGraphicFramePr>
              <p:nvPr/>
            </p:nvGraphicFramePr>
            <p:xfrm>
              <a:off x="1680" y="138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0" imgW="164880" imgH="241200" progId="Equation.3">
                      <p:embed/>
                    </p:oleObj>
                  </mc:Choice>
                  <mc:Fallback>
                    <p:oleObj name="Equation" r:id="rId60" imgW="164880" imgH="241200" progId="Equation.3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38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702" name="Oval 102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3" name="Oval 103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4" name="Oval 104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5" name="Oval 105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6" name="Oval 106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7" name="Oval 107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8" name="Oval 108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9" name="Oval 109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48" cy="48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10" name="Line 110"/>
              <p:cNvSpPr>
                <a:spLocks noChangeShapeType="1"/>
              </p:cNvSpPr>
              <p:nvPr/>
            </p:nvSpPr>
            <p:spPr bwMode="auto">
              <a:xfrm flipV="1">
                <a:off x="1968" y="120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1" name="Line 111"/>
              <p:cNvSpPr>
                <a:spLocks noChangeShapeType="1"/>
              </p:cNvSpPr>
              <p:nvPr/>
            </p:nvSpPr>
            <p:spPr bwMode="auto">
              <a:xfrm flipV="1">
                <a:off x="1968" y="1344"/>
                <a:ext cx="24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712" name="Line 112"/>
            <p:cNvSpPr>
              <a:spLocks noChangeShapeType="1"/>
            </p:cNvSpPr>
            <p:nvPr/>
          </p:nvSpPr>
          <p:spPr bwMode="auto">
            <a:xfrm>
              <a:off x="2064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3" name="Line 113"/>
            <p:cNvSpPr>
              <a:spLocks noChangeShapeType="1"/>
            </p:cNvSpPr>
            <p:nvPr/>
          </p:nvSpPr>
          <p:spPr bwMode="auto">
            <a:xfrm>
              <a:off x="1392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4" name="Line 114"/>
            <p:cNvSpPr>
              <a:spLocks noChangeShapeType="1"/>
            </p:cNvSpPr>
            <p:nvPr/>
          </p:nvSpPr>
          <p:spPr bwMode="auto">
            <a:xfrm flipH="1" flipV="1">
              <a:off x="2064" y="1728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5" name="Line 115"/>
            <p:cNvSpPr>
              <a:spLocks noChangeShapeType="1"/>
            </p:cNvSpPr>
            <p:nvPr/>
          </p:nvSpPr>
          <p:spPr bwMode="auto">
            <a:xfrm flipH="1" flipV="1">
              <a:off x="1392" y="1728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6" name="Line 116"/>
            <p:cNvSpPr>
              <a:spLocks noChangeShapeType="1"/>
            </p:cNvSpPr>
            <p:nvPr/>
          </p:nvSpPr>
          <p:spPr bwMode="auto">
            <a:xfrm flipV="1">
              <a:off x="1968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7" name="Line 117"/>
            <p:cNvSpPr>
              <a:spLocks noChangeShapeType="1"/>
            </p:cNvSpPr>
            <p:nvPr/>
          </p:nvSpPr>
          <p:spPr bwMode="auto">
            <a:xfrm flipV="1">
              <a:off x="1296" y="1728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8" name="Line 118"/>
            <p:cNvSpPr>
              <a:spLocks noChangeShapeType="1"/>
            </p:cNvSpPr>
            <p:nvPr/>
          </p:nvSpPr>
          <p:spPr bwMode="auto">
            <a:xfrm>
              <a:off x="1536" y="7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9" name="Line 119"/>
            <p:cNvSpPr>
              <a:spLocks noChangeShapeType="1"/>
            </p:cNvSpPr>
            <p:nvPr/>
          </p:nvSpPr>
          <p:spPr bwMode="auto">
            <a:xfrm>
              <a:off x="1584" y="768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5720" name="Object 120"/>
          <p:cNvGraphicFramePr>
            <a:graphicFrameLocks noChangeAspect="1"/>
          </p:cNvGraphicFramePr>
          <p:nvPr/>
        </p:nvGraphicFramePr>
        <p:xfrm>
          <a:off x="4895850" y="890588"/>
          <a:ext cx="28765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1" imgW="850680" imgH="469800" progId="Equation.3">
                  <p:embed/>
                </p:oleObj>
              </mc:Choice>
              <mc:Fallback>
                <p:oleObj name="Equation" r:id="rId61" imgW="850680" imgH="4698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890588"/>
                        <a:ext cx="2876550" cy="12604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7C80"/>
                          </a:gs>
                          <a:gs pos="50000">
                            <a:srgbClr val="FFFFFF"/>
                          </a:gs>
                          <a:gs pos="100000">
                            <a:srgbClr val="FF7C80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21" name="Text Box 121"/>
          <p:cNvSpPr txBox="1">
            <a:spLocks noChangeArrowheads="1"/>
          </p:cNvSpPr>
          <p:nvPr/>
        </p:nvSpPr>
        <p:spPr bwMode="auto">
          <a:xfrm>
            <a:off x="4419600" y="2270125"/>
            <a:ext cx="39592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固有时间 ：同一地点发生的两事件的时间间隔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5722" name="Text Box 122"/>
          <p:cNvSpPr txBox="1">
            <a:spLocks noChangeArrowheads="1"/>
          </p:cNvSpPr>
          <p:nvPr/>
        </p:nvSpPr>
        <p:spPr bwMode="auto">
          <a:xfrm>
            <a:off x="4768850" y="4724400"/>
            <a:ext cx="3384550" cy="12700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50000">
                <a:srgbClr val="FFFFFF"/>
              </a:gs>
              <a:gs pos="100000">
                <a:srgbClr val="FF7C80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时间延缓 ：运动的钟走得慢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5724" name="Object 124"/>
          <p:cNvGraphicFramePr>
            <a:graphicFrameLocks noChangeAspect="1"/>
          </p:cNvGraphicFramePr>
          <p:nvPr/>
        </p:nvGraphicFramePr>
        <p:xfrm>
          <a:off x="5200650" y="3962400"/>
          <a:ext cx="26273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3" imgW="850680" imgH="228600" progId="Equation.3">
                  <p:embed/>
                </p:oleObj>
              </mc:Choice>
              <mc:Fallback>
                <p:oleObj name="Equation" r:id="rId63" imgW="850680" imgH="2286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3962400"/>
                        <a:ext cx="262731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26" name="Text Box 126"/>
          <p:cNvSpPr txBox="1">
            <a:spLocks noChangeArrowheads="1"/>
          </p:cNvSpPr>
          <p:nvPr/>
        </p:nvSpPr>
        <p:spPr bwMode="auto">
          <a:xfrm>
            <a:off x="2743200" y="50800"/>
            <a:ext cx="3197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时间的延缓</a:t>
            </a:r>
            <a:endParaRPr kumimoji="1" lang="zh-CN" altLang="en-US" sz="2800" b="1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1" grpId="0" autoUpdateAnimBg="0"/>
      <p:bldP spid="2572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835150" y="4227513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        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时，                 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67000" y="4292600"/>
          <a:ext cx="1447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40" imgH="139680" progId="Equation.3">
                  <p:embed/>
                </p:oleObj>
              </mc:Choice>
              <mc:Fallback>
                <p:oleObj name="Equation" r:id="rId3" imgW="43164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92600"/>
                        <a:ext cx="14478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876800" y="4268788"/>
          <a:ext cx="1828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8788"/>
                        <a:ext cx="1828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828800" y="1484313"/>
            <a:ext cx="579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时间延缓是一种相对效应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990600" y="2200275"/>
            <a:ext cx="7315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 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时间的流逝不是绝对的，运动将改变时间的进程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（例如新陈代谢、放射性的衰变、寿命等 ）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635375" y="115888"/>
            <a:ext cx="2520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</a:rPr>
              <a:t>讨 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73914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600" b="1">
              <a:solidFill>
                <a:srgbClr val="003366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 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(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)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两个事件在不同的惯性系看来，它们的空间关系是相对的，时间关系也是相对的，只有将空间和时间联系在一起才有意义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(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时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—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空不互相独立，而是不可分割的整体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   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(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003366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光速 </a:t>
            </a:r>
            <a:r>
              <a:rPr lang="en-US" altLang="zh-CN" sz="3200" b="1" i="1">
                <a:solidFill>
                  <a:srgbClr val="003366"/>
                </a:solidFill>
                <a:latin typeface="Times New Roman" pitchFamily="18" charset="0"/>
              </a:rPr>
              <a:t>C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是建立不同惯性系间时空变换的纽带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339975" y="115888"/>
            <a:ext cx="48244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狭义相对论的时空观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914400" y="3644900"/>
            <a:ext cx="3783013" cy="1993900"/>
            <a:chOff x="288" y="528"/>
            <a:chExt cx="2383" cy="1256"/>
          </a:xfrm>
        </p:grpSpPr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1968" y="1536"/>
              <a:ext cx="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576" y="912"/>
              <a:ext cx="1584" cy="62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576" y="5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576" y="1104"/>
              <a:ext cx="35" cy="271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>
              <a:off x="2126" y="1104"/>
              <a:ext cx="34" cy="271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591" y="768"/>
              <a:ext cx="2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12"/>
            <p:cNvGraphicFramePr>
              <a:graphicFrameLocks noChangeAspect="1"/>
            </p:cNvGraphicFramePr>
            <p:nvPr/>
          </p:nvGraphicFramePr>
          <p:xfrm>
            <a:off x="859" y="576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480" imgH="228600" progId="Equation.3">
                    <p:embed/>
                  </p:oleObj>
                </mc:Choice>
                <mc:Fallback>
                  <p:oleObj name="Equation" r:id="rId3" imgW="17748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576"/>
                          <a:ext cx="22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13"/>
            <p:cNvGraphicFramePr>
              <a:graphicFrameLocks noChangeAspect="1"/>
            </p:cNvGraphicFramePr>
            <p:nvPr/>
          </p:nvGraphicFramePr>
          <p:xfrm>
            <a:off x="2422" y="129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5640" imgH="241200" progId="Equation.3">
                    <p:embed/>
                  </p:oleObj>
                </mc:Choice>
                <mc:Fallback>
                  <p:oleObj name="Equation" r:id="rId5" imgW="215640" imgH="241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1296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298" y="568"/>
            <a:ext cx="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8600" imgH="291960" progId="Equation.3">
                    <p:embed/>
                  </p:oleObj>
                </mc:Choice>
                <mc:Fallback>
                  <p:oleObj name="Equation" r:id="rId7" imgW="228600" imgH="2919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" y="568"/>
                          <a:ext cx="21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288" y="1290"/>
            <a:ext cx="18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3">
                    <p:embed/>
                  </p:oleObj>
                </mc:Choice>
                <mc:Fallback>
                  <p:oleObj name="Equation" r:id="rId9" imgW="203040" imgH="2412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90"/>
                          <a:ext cx="181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639" y="942"/>
            <a:ext cx="8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228600" progId="Equation.3">
                    <p:embed/>
                  </p:oleObj>
                </mc:Choice>
                <mc:Fallback>
                  <p:oleObj name="Equation" r:id="rId11" imgW="114120" imgH="228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942"/>
                          <a:ext cx="89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17"/>
            <p:cNvGraphicFramePr>
              <a:graphicFrameLocks noChangeAspect="1"/>
            </p:cNvGraphicFramePr>
            <p:nvPr/>
          </p:nvGraphicFramePr>
          <p:xfrm>
            <a:off x="1968" y="912"/>
            <a:ext cx="16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912"/>
                          <a:ext cx="16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1776" y="1152"/>
              <a:ext cx="384" cy="6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 rot="-10757286">
              <a:off x="576" y="1152"/>
              <a:ext cx="384" cy="6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1344" y="912"/>
              <a:ext cx="0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>
              <a:off x="1248" y="1056"/>
              <a:ext cx="209" cy="240"/>
            </a:xfrm>
            <a:prstGeom prst="sun">
              <a:avLst>
                <a:gd name="adj" fmla="val 4166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94" name="Group 22"/>
            <p:cNvGrpSpPr>
              <a:grpSpLocks/>
            </p:cNvGrpSpPr>
            <p:nvPr/>
          </p:nvGrpSpPr>
          <p:grpSpPr bwMode="auto">
            <a:xfrm>
              <a:off x="432" y="1296"/>
              <a:ext cx="480" cy="488"/>
              <a:chOff x="432" y="1296"/>
              <a:chExt cx="480" cy="488"/>
            </a:xfrm>
          </p:grpSpPr>
          <p:sp>
            <p:nvSpPr>
              <p:cNvPr id="3095" name="Oval 23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480" cy="481"/>
              </a:xfrm>
              <a:prstGeom prst="ellipse">
                <a:avLst/>
              </a:prstGeom>
              <a:solidFill>
                <a:srgbClr val="FDF1FC"/>
              </a:solidFill>
              <a:ln w="19050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6" name="Object 24"/>
              <p:cNvGraphicFramePr>
                <a:graphicFrameLocks noChangeAspect="1"/>
              </p:cNvGraphicFramePr>
              <p:nvPr/>
            </p:nvGraphicFramePr>
            <p:xfrm>
              <a:off x="612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66400" imgH="228600" progId="Equation.3">
                      <p:embed/>
                    </p:oleObj>
                  </mc:Choice>
                  <mc:Fallback>
                    <p:oleObj name="Equation" r:id="rId15" imgW="266400" imgH="22860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7" name="Object 25"/>
              <p:cNvGraphicFramePr>
                <a:graphicFrameLocks noChangeAspect="1"/>
              </p:cNvGraphicFramePr>
              <p:nvPr/>
            </p:nvGraphicFramePr>
            <p:xfrm>
              <a:off x="832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52280" imgH="241200" progId="Equation.3">
                      <p:embed/>
                    </p:oleObj>
                  </mc:Choice>
                  <mc:Fallback>
                    <p:oleObj name="Equation" r:id="rId17" imgW="152280" imgH="24120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2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8" name="Object 26"/>
              <p:cNvGraphicFramePr>
                <a:graphicFrameLocks noChangeAspect="1"/>
              </p:cNvGraphicFramePr>
              <p:nvPr/>
            </p:nvGraphicFramePr>
            <p:xfrm>
              <a:off x="632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64880" imgH="241200" progId="Equation.3">
                      <p:embed/>
                    </p:oleObj>
                  </mc:Choice>
                  <mc:Fallback>
                    <p:oleObj name="Equation" r:id="rId19" imgW="164880" imgH="24120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9" name="Object 27"/>
              <p:cNvGraphicFramePr>
                <a:graphicFrameLocks noChangeAspect="1"/>
              </p:cNvGraphicFramePr>
              <p:nvPr/>
            </p:nvGraphicFramePr>
            <p:xfrm>
              <a:off x="432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64880" imgH="241200" progId="Equation.3">
                      <p:embed/>
                    </p:oleObj>
                  </mc:Choice>
                  <mc:Fallback>
                    <p:oleObj name="Equation" r:id="rId21" imgW="164880" imgH="241200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0" name="Oval 28"/>
              <p:cNvSpPr>
                <a:spLocks noChangeArrowheads="1"/>
              </p:cNvSpPr>
              <p:nvPr/>
            </p:nvSpPr>
            <p:spPr bwMode="auto">
              <a:xfrm>
                <a:off x="75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1" name="Oval 29"/>
              <p:cNvSpPr>
                <a:spLocks noChangeArrowheads="1"/>
              </p:cNvSpPr>
              <p:nvPr/>
            </p:nvSpPr>
            <p:spPr bwMode="auto">
              <a:xfrm>
                <a:off x="83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" name="Oval 30"/>
              <p:cNvSpPr>
                <a:spLocks noChangeArrowheads="1"/>
              </p:cNvSpPr>
              <p:nvPr/>
            </p:nvSpPr>
            <p:spPr bwMode="auto">
              <a:xfrm>
                <a:off x="83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Oval 31"/>
              <p:cNvSpPr>
                <a:spLocks noChangeArrowheads="1"/>
              </p:cNvSpPr>
              <p:nvPr/>
            </p:nvSpPr>
            <p:spPr bwMode="auto">
              <a:xfrm>
                <a:off x="75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Oval 32"/>
              <p:cNvSpPr>
                <a:spLocks noChangeArrowheads="1"/>
              </p:cNvSpPr>
              <p:nvPr/>
            </p:nvSpPr>
            <p:spPr bwMode="auto">
              <a:xfrm>
                <a:off x="55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Oval 33"/>
              <p:cNvSpPr>
                <a:spLocks noChangeArrowheads="1"/>
              </p:cNvSpPr>
              <p:nvPr/>
            </p:nvSpPr>
            <p:spPr bwMode="auto">
              <a:xfrm>
                <a:off x="47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Oval 34"/>
              <p:cNvSpPr>
                <a:spLocks noChangeArrowheads="1"/>
              </p:cNvSpPr>
              <p:nvPr/>
            </p:nvSpPr>
            <p:spPr bwMode="auto">
              <a:xfrm>
                <a:off x="47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Oval 35"/>
              <p:cNvSpPr>
                <a:spLocks noChangeArrowheads="1"/>
              </p:cNvSpPr>
              <p:nvPr/>
            </p:nvSpPr>
            <p:spPr bwMode="auto">
              <a:xfrm>
                <a:off x="55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/>
            </p:nvSpPr>
            <p:spPr bwMode="auto">
              <a:xfrm flipV="1">
                <a:off x="672" y="1392"/>
                <a:ext cx="192" cy="18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09" name="Group 37"/>
            <p:cNvGrpSpPr>
              <a:grpSpLocks/>
            </p:cNvGrpSpPr>
            <p:nvPr/>
          </p:nvGrpSpPr>
          <p:grpSpPr bwMode="auto">
            <a:xfrm>
              <a:off x="1872" y="1296"/>
              <a:ext cx="480" cy="488"/>
              <a:chOff x="1872" y="1296"/>
              <a:chExt cx="480" cy="488"/>
            </a:xfrm>
          </p:grpSpPr>
          <p:sp>
            <p:nvSpPr>
              <p:cNvPr id="3110" name="Oval 38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480" cy="481"/>
              </a:xfrm>
              <a:prstGeom prst="ellipse">
                <a:avLst/>
              </a:prstGeom>
              <a:solidFill>
                <a:srgbClr val="FDF1FC"/>
              </a:solidFill>
              <a:ln w="19050">
                <a:solidFill>
                  <a:srgbClr val="CC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11" name="Object 39"/>
              <p:cNvGraphicFramePr>
                <a:graphicFrameLocks noChangeAspect="1"/>
              </p:cNvGraphicFramePr>
              <p:nvPr/>
            </p:nvGraphicFramePr>
            <p:xfrm>
              <a:off x="2052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66400" imgH="228600" progId="Equation.3">
                      <p:embed/>
                    </p:oleObj>
                  </mc:Choice>
                  <mc:Fallback>
                    <p:oleObj name="Equation" r:id="rId23" imgW="266400" imgH="22860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2" name="Object 40"/>
              <p:cNvGraphicFramePr>
                <a:graphicFrameLocks noChangeAspect="1"/>
              </p:cNvGraphicFramePr>
              <p:nvPr/>
            </p:nvGraphicFramePr>
            <p:xfrm>
              <a:off x="2272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52280" imgH="241200" progId="Equation.3">
                      <p:embed/>
                    </p:oleObj>
                  </mc:Choice>
                  <mc:Fallback>
                    <p:oleObj name="Equation" r:id="rId25" imgW="152280" imgH="24120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2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3" name="Object 41"/>
              <p:cNvGraphicFramePr>
                <a:graphicFrameLocks noChangeAspect="1"/>
              </p:cNvGraphicFramePr>
              <p:nvPr/>
            </p:nvGraphicFramePr>
            <p:xfrm>
              <a:off x="2072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64880" imgH="241200" progId="Equation.3">
                      <p:embed/>
                    </p:oleObj>
                  </mc:Choice>
                  <mc:Fallback>
                    <p:oleObj name="Equation" r:id="rId27" imgW="164880" imgH="24120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2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4" name="Object 42"/>
              <p:cNvGraphicFramePr>
                <a:graphicFrameLocks noChangeAspect="1"/>
              </p:cNvGraphicFramePr>
              <p:nvPr/>
            </p:nvGraphicFramePr>
            <p:xfrm>
              <a:off x="1872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64880" imgH="241200" progId="Equation.3">
                      <p:embed/>
                    </p:oleObj>
                  </mc:Choice>
                  <mc:Fallback>
                    <p:oleObj name="Equation" r:id="rId29" imgW="164880" imgH="24120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5" name="Oval 43"/>
              <p:cNvSpPr>
                <a:spLocks noChangeArrowheads="1"/>
              </p:cNvSpPr>
              <p:nvPr/>
            </p:nvSpPr>
            <p:spPr bwMode="auto">
              <a:xfrm>
                <a:off x="219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Oval 44"/>
              <p:cNvSpPr>
                <a:spLocks noChangeArrowheads="1"/>
              </p:cNvSpPr>
              <p:nvPr/>
            </p:nvSpPr>
            <p:spPr bwMode="auto">
              <a:xfrm>
                <a:off x="227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Oval 45"/>
              <p:cNvSpPr>
                <a:spLocks noChangeArrowheads="1"/>
              </p:cNvSpPr>
              <p:nvPr/>
            </p:nvSpPr>
            <p:spPr bwMode="auto">
              <a:xfrm>
                <a:off x="227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Oval 46"/>
              <p:cNvSpPr>
                <a:spLocks noChangeArrowheads="1"/>
              </p:cNvSpPr>
              <p:nvPr/>
            </p:nvSpPr>
            <p:spPr bwMode="auto">
              <a:xfrm>
                <a:off x="219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Oval 47"/>
              <p:cNvSpPr>
                <a:spLocks noChangeArrowheads="1"/>
              </p:cNvSpPr>
              <p:nvPr/>
            </p:nvSpPr>
            <p:spPr bwMode="auto">
              <a:xfrm>
                <a:off x="1992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Oval 48"/>
              <p:cNvSpPr>
                <a:spLocks noChangeArrowheads="1"/>
              </p:cNvSpPr>
              <p:nvPr/>
            </p:nvSpPr>
            <p:spPr bwMode="auto">
              <a:xfrm>
                <a:off x="1912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Oval 49"/>
              <p:cNvSpPr>
                <a:spLocks noChangeArrowheads="1"/>
              </p:cNvSpPr>
              <p:nvPr/>
            </p:nvSpPr>
            <p:spPr bwMode="auto">
              <a:xfrm>
                <a:off x="1912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Oval 50"/>
              <p:cNvSpPr>
                <a:spLocks noChangeArrowheads="1"/>
              </p:cNvSpPr>
              <p:nvPr/>
            </p:nvSpPr>
            <p:spPr bwMode="auto">
              <a:xfrm>
                <a:off x="1992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51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192" cy="18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990600" y="2743200"/>
            <a:ext cx="3189288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lang="en-US" altLang="zh-CN" sz="28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系 </a:t>
            </a:r>
            <a:r>
              <a:rPr lang="en-US" altLang="zh-CN" sz="2800" b="1">
                <a:solidFill>
                  <a:srgbClr val="003366"/>
                </a:solidFill>
                <a:latin typeface="Times New Roman" pitchFamily="18" charset="0"/>
              </a:rPr>
              <a:t>( </a:t>
            </a:r>
            <a:r>
              <a:rPr lang="zh-CN" altLang="en-US" sz="2800" b="1">
                <a:solidFill>
                  <a:srgbClr val="003366"/>
                </a:solidFill>
                <a:latin typeface="Times New Roman" pitchFamily="18" charset="0"/>
              </a:rPr>
              <a:t>地面参考系 </a:t>
            </a:r>
            <a:r>
              <a:rPr lang="en-US" altLang="zh-CN" sz="2800" b="1">
                <a:solidFill>
                  <a:srgbClr val="003366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3142" name="Group 70"/>
          <p:cNvGrpSpPr>
            <a:grpSpLocks/>
          </p:cNvGrpSpPr>
          <p:nvPr/>
        </p:nvGrpSpPr>
        <p:grpSpPr bwMode="auto">
          <a:xfrm>
            <a:off x="4114800" y="3352800"/>
            <a:ext cx="4267200" cy="1214438"/>
            <a:chOff x="2744" y="2160"/>
            <a:chExt cx="2688" cy="765"/>
          </a:xfrm>
        </p:grpSpPr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2744" y="2598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事件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</a:rPr>
                <a:t>2 </a:t>
              </a:r>
            </a:p>
          </p:txBody>
        </p:sp>
        <p:graphicFrame>
          <p:nvGraphicFramePr>
            <p:cNvPr id="3128" name="Object 56"/>
            <p:cNvGraphicFramePr>
              <a:graphicFrameLocks noChangeAspect="1"/>
            </p:cNvGraphicFramePr>
            <p:nvPr/>
          </p:nvGraphicFramePr>
          <p:xfrm>
            <a:off x="3848" y="2589"/>
            <a:ext cx="15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396800" imgH="317160" progId="Equation.3">
                    <p:embed/>
                  </p:oleObj>
                </mc:Choice>
                <mc:Fallback>
                  <p:oleObj name="Equation" r:id="rId31" imgW="1396800" imgH="31716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2589"/>
                          <a:ext cx="1584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41" name="Group 69"/>
            <p:cNvGrpSpPr>
              <a:grpSpLocks/>
            </p:cNvGrpSpPr>
            <p:nvPr/>
          </p:nvGrpSpPr>
          <p:grpSpPr bwMode="auto">
            <a:xfrm>
              <a:off x="2756" y="2160"/>
              <a:ext cx="2592" cy="327"/>
              <a:chOff x="2959" y="2205"/>
              <a:chExt cx="2592" cy="327"/>
            </a:xfrm>
          </p:grpSpPr>
          <p:graphicFrame>
            <p:nvGraphicFramePr>
              <p:cNvPr id="3131" name="Object 59"/>
              <p:cNvGraphicFramePr>
                <a:graphicFrameLocks noChangeAspect="1"/>
              </p:cNvGraphicFramePr>
              <p:nvPr/>
            </p:nvGraphicFramePr>
            <p:xfrm>
              <a:off x="4063" y="2205"/>
              <a:ext cx="148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269720" imgH="317160" progId="Equation.3">
                      <p:embed/>
                    </p:oleObj>
                  </mc:Choice>
                  <mc:Fallback>
                    <p:oleObj name="Equation" r:id="rId33" imgW="1269720" imgH="31716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2205"/>
                            <a:ext cx="1488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2" name="Rectangle 60"/>
              <p:cNvSpPr>
                <a:spLocks noChangeArrowheads="1"/>
              </p:cNvSpPr>
              <p:nvPr/>
            </p:nvSpPr>
            <p:spPr bwMode="auto">
              <a:xfrm>
                <a:off x="2959" y="2205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solidFill>
                      <a:srgbClr val="003366"/>
                    </a:solidFill>
                    <a:latin typeface="Times New Roman" pitchFamily="18" charset="0"/>
                  </a:rPr>
                  <a:t>事件 </a:t>
                </a:r>
                <a:r>
                  <a:rPr lang="en-US" altLang="zh-CN" sz="2800" b="1">
                    <a:solidFill>
                      <a:srgbClr val="003366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990600" y="914400"/>
            <a:ext cx="7199313" cy="1554163"/>
            <a:chOff x="624" y="576"/>
            <a:chExt cx="4535" cy="979"/>
          </a:xfrm>
        </p:grpSpPr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624" y="576"/>
              <a:ext cx="4535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3366"/>
                  </a:solidFill>
                  <a:latin typeface="宋体" pitchFamily="2" charset="-122"/>
                </a:rPr>
                <a:t>   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设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S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系中</a:t>
              </a:r>
              <a:r>
                <a:rPr kumimoji="1" lang="en-US" altLang="zh-CN" sz="3200" b="1" i="1">
                  <a:solidFill>
                    <a:srgbClr val="003366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宋体" pitchFamily="2" charset="-122"/>
                </a:rPr>
                <a:t>1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、</a:t>
              </a:r>
              <a:r>
                <a:rPr kumimoji="1" lang="en-US" altLang="zh-CN" sz="3200" b="1" i="1">
                  <a:solidFill>
                    <a:srgbClr val="003366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宋体" pitchFamily="2" charset="-122"/>
                </a:rPr>
                <a:t>2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两处发生两事件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,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时间间隔为 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  <a:sym typeface="Symbol" pitchFamily="18" charset="2"/>
                </a:rPr>
                <a:t>     </a:t>
              </a:r>
              <a:r>
                <a:rPr kumimoji="1" lang="zh-CN" altLang="en-US" sz="3200" b="1" baseline="-25000">
                  <a:solidFill>
                    <a:srgbClr val="003366"/>
                  </a:solidFill>
                  <a:latin typeface="宋体" pitchFamily="2" charset="-122"/>
                  <a:sym typeface="Symbol" pitchFamily="18" charset="2"/>
                </a:rPr>
                <a:t>     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itchFamily="18" charset="0"/>
                  <a:sym typeface="Symbol" pitchFamily="18" charset="2"/>
                </a:rPr>
                <a:t>.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问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3200" b="1">
                  <a:solidFill>
                    <a:srgbClr val="003366"/>
                  </a:solidFill>
                  <a:latin typeface="宋体" pitchFamily="2" charset="-122"/>
                </a:rPr>
                <a:t>′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系中这两事件发生的时间间隔是多少？</a:t>
              </a:r>
            </a:p>
          </p:txBody>
        </p:sp>
        <p:graphicFrame>
          <p:nvGraphicFramePr>
            <p:cNvPr id="3143" name="Object 71"/>
            <p:cNvGraphicFramePr>
              <a:graphicFrameLocks noChangeAspect="1"/>
            </p:cNvGraphicFramePr>
            <p:nvPr/>
          </p:nvGraphicFramePr>
          <p:xfrm>
            <a:off x="1439" y="864"/>
            <a:ext cx="117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60240" imgH="215640" progId="Equation.3">
                    <p:embed/>
                  </p:oleObj>
                </mc:Choice>
                <mc:Fallback>
                  <p:oleObj name="Equation" r:id="rId35" imgW="660240" imgH="21564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864"/>
                          <a:ext cx="1178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44" name="Object 72"/>
          <p:cNvGraphicFramePr>
            <a:graphicFrameLocks noChangeAspect="1"/>
          </p:cNvGraphicFramePr>
          <p:nvPr/>
        </p:nvGraphicFramePr>
        <p:xfrm>
          <a:off x="5521325" y="4953000"/>
          <a:ext cx="18716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60240" imgH="215640" progId="Equation.3">
                  <p:embed/>
                </p:oleObj>
              </mc:Choice>
              <mc:Fallback>
                <p:oleObj name="Equation" r:id="rId37" imgW="660240" imgH="2156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953000"/>
                        <a:ext cx="18716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2562225" y="115888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同时的相对性</a:t>
            </a:r>
            <a:r>
              <a:rPr lang="zh-CN" altLang="en-US" sz="36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914400" y="823913"/>
            <a:ext cx="7618413" cy="2041525"/>
            <a:chOff x="576" y="519"/>
            <a:chExt cx="4799" cy="1286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576" y="519"/>
              <a:ext cx="4799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              </a:t>
              </a:r>
              <a:r>
                <a:rPr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设想一光子火箭以                        速率相对地球作直线运动 ，火箭上宇航员的计时器记录他观测星云用去 </a:t>
              </a:r>
              <a:r>
                <a:rPr lang="en-US" altLang="zh-CN" sz="3200">
                  <a:solidFill>
                    <a:srgbClr val="003366"/>
                  </a:solidFill>
                  <a:latin typeface="Times New Roman" pitchFamily="18" charset="0"/>
                </a:rPr>
                <a:t>10 min</a:t>
              </a: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 ,   </a:t>
              </a:r>
              <a:r>
                <a:rPr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则地球上的观察者测此事用去多少时间 ？</a:t>
              </a:r>
            </a:p>
          </p:txBody>
        </p:sp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3877" y="535"/>
            <a:ext cx="106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622080" imgH="177480" progId="Equation.3">
                    <p:embed/>
                  </p:oleObj>
                </mc:Choice>
                <mc:Fallback>
                  <p:oleObj name="公式" r:id="rId3" imgW="62208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535"/>
                          <a:ext cx="1068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931863" y="4179888"/>
          <a:ext cx="760253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41320" imgH="469800" progId="Equation.3">
                  <p:embed/>
                </p:oleObj>
              </mc:Choice>
              <mc:Fallback>
                <p:oleObj name="Equation" r:id="rId5" imgW="264132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179888"/>
                        <a:ext cx="7602537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FF">
                                    <a:gamma/>
                                    <a:shade val="66275"/>
                                    <a:invGamma/>
                                  </a:srgbClr>
                                </a:gs>
                                <a:gs pos="50000">
                                  <a:srgbClr val="CCFFFF"/>
                                </a:gs>
                                <a:gs pos="100000">
                                  <a:srgbClr val="CCFFFF">
                                    <a:gamma/>
                                    <a:shade val="6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587500" y="537368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运动的钟似乎走慢了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781300" y="3617913"/>
          <a:ext cx="26812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560" imgH="177480" progId="Equation.3">
                  <p:embed/>
                </p:oleObj>
              </mc:Choice>
              <mc:Fallback>
                <p:oleObj name="Equation" r:id="rId7" imgW="736560" imgH="177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617913"/>
                        <a:ext cx="26812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914400" y="3035300"/>
            <a:ext cx="6400800" cy="579438"/>
            <a:chOff x="576" y="1912"/>
            <a:chExt cx="4032" cy="365"/>
          </a:xfrm>
        </p:grpSpPr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576" y="1912"/>
              <a:ext cx="40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解    设火箭为      系、地球为 </a:t>
              </a:r>
              <a:r>
                <a:rPr lang="en-US" altLang="zh-CN" sz="3200" b="1">
                  <a:solidFill>
                    <a:srgbClr val="003366"/>
                  </a:solidFill>
                  <a:latin typeface="Times New Roman" pitchFamily="18" charset="0"/>
                </a:rPr>
                <a:t>S </a:t>
              </a:r>
              <a:r>
                <a:rPr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系</a:t>
              </a:r>
            </a:p>
          </p:txBody>
        </p:sp>
        <p:graphicFrame>
          <p:nvGraphicFramePr>
            <p:cNvPr id="28688" name="Object 16"/>
            <p:cNvGraphicFramePr>
              <a:graphicFrameLocks noChangeAspect="1"/>
            </p:cNvGraphicFramePr>
            <p:nvPr/>
          </p:nvGraphicFramePr>
          <p:xfrm>
            <a:off x="2256" y="1968"/>
            <a:ext cx="25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880" imgH="177480" progId="Equation.3">
                    <p:embed/>
                  </p:oleObj>
                </mc:Choice>
                <mc:Fallback>
                  <p:oleObj name="公式" r:id="rId9" imgW="164880" imgH="1774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25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3924300" y="0"/>
            <a:ext cx="1871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D2D7C76D-8674-756E-0040-04013B10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03" y="36243"/>
            <a:ext cx="2313477" cy="707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狭义相对论</a:t>
            </a:r>
            <a:endParaRPr lang="zh-CN" altLang="zh-CN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CFFEBF-11C9-2AB1-F6EE-C2E04472838F}"/>
              </a:ext>
            </a:extLst>
          </p:cNvPr>
          <p:cNvSpPr txBox="1"/>
          <p:nvPr/>
        </p:nvSpPr>
        <p:spPr>
          <a:xfrm>
            <a:off x="611560" y="3861048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狭义相对论的验证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速度时间膨胀实验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Rossi and Hall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1941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）比较了位于山顶和位于海平面的由宇宙射线制造出的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子数量。尽管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子从山顶到地面所需的时间已是几个半衰期，但是在海面的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子数量却只少了一点。这是由于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子相对于测试者以高速运动，导致了可观的时间膨胀效应。经计算，快速移动的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子的衰变速度比它们相对测试者静止时的衰变速度要慢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倍。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实验室中静止介子的衰期为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2.22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，由宇宙射线产生的介子的速度为光速的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98%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，衰期为比静止时大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倍左右，和理论相符合。实验中的“时钟”是介子的衰期，而高速运动介子的时钟比实验室里的“时钟”慢许多。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1B046C-7BF5-6740-0113-0ABD04CE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938649" cy="23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8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D2D7C76D-8674-756E-0040-04013B10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4624"/>
            <a:ext cx="3096344" cy="707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北斗卫星导航系统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CFFEBF-11C9-2AB1-F6EE-C2E04472838F}"/>
              </a:ext>
            </a:extLst>
          </p:cNvPr>
          <p:cNvSpPr txBox="1"/>
          <p:nvPr/>
        </p:nvSpPr>
        <p:spPr>
          <a:xfrm>
            <a:off x="467544" y="1340768"/>
            <a:ext cx="3912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全球定位系统可被视为一项持续进行的狭义和广义相对论实验。轨道上的时钟根据时间膨胀效应被调校成适当的速度，以对应位于地面的时钟。另外，有关广义相对论的一些微调已经编写进定位卫星，否则，每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个小时定位结果便会有大约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米的偏差。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北斗卫星导航系统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北斗卫星导航系统是中国自行研制的全球卫星导航系统，也是继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GLONASS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之后的第三个成熟的卫星导航系统。全球范围内已经有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137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个国家与北斗卫星导航系统签下了合作协议。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49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分，中国在西昌卫星发射中心用长征三号乙运载火箭，成功发射第五十六颗北斗导航卫星。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5F1461-1A1A-8D8C-EDFD-6DE97A4C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70" y="1754134"/>
            <a:ext cx="3912096" cy="33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1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114800" y="914400"/>
            <a:ext cx="4267200" cy="2005013"/>
            <a:chOff x="2832" y="521"/>
            <a:chExt cx="2688" cy="1263"/>
          </a:xfrm>
        </p:grpSpPr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3072" y="148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3072" y="52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 flipV="1">
              <a:off x="3456" y="528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3456" y="1109"/>
              <a:ext cx="33" cy="27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>
              <a:off x="4992" y="1109"/>
              <a:ext cx="33" cy="27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3473" y="720"/>
              <a:ext cx="31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7" name="Object 11"/>
            <p:cNvGraphicFramePr>
              <a:graphicFrameLocks noChangeAspect="1"/>
            </p:cNvGraphicFramePr>
            <p:nvPr/>
          </p:nvGraphicFramePr>
          <p:xfrm>
            <a:off x="5292" y="1146"/>
            <a:ext cx="22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5640" imgH="241200" progId="Equation.3">
                    <p:embed/>
                  </p:oleObj>
                </mc:Choice>
                <mc:Fallback>
                  <p:oleObj name="Equation" r:id="rId3" imgW="215640" imgH="241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1146"/>
                          <a:ext cx="228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3222" y="521"/>
            <a:ext cx="21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8600" imgH="291960" progId="Equation.3">
                    <p:embed/>
                  </p:oleObj>
                </mc:Choice>
                <mc:Fallback>
                  <p:oleObj name="Equation" r:id="rId5" imgW="228600" imgH="2919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521"/>
                          <a:ext cx="217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3"/>
            <p:cNvGraphicFramePr>
              <a:graphicFrameLocks noChangeAspect="1"/>
            </p:cNvGraphicFramePr>
            <p:nvPr/>
          </p:nvGraphicFramePr>
          <p:xfrm>
            <a:off x="3216" y="1241"/>
            <a:ext cx="20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241200" progId="Equation.3">
                    <p:embed/>
                  </p:oleObj>
                </mc:Choice>
                <mc:Fallback>
                  <p:oleObj name="Equation" r:id="rId7" imgW="203040" imgH="241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41"/>
                          <a:ext cx="205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3514" y="924"/>
            <a:ext cx="8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20" imgH="228600" progId="Equation.3">
                    <p:embed/>
                  </p:oleObj>
                </mc:Choice>
                <mc:Fallback>
                  <p:oleObj name="Equation" r:id="rId9" imgW="11412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924"/>
                          <a:ext cx="86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4896" y="917"/>
            <a:ext cx="1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17"/>
                          <a:ext cx="124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4416" y="1152"/>
              <a:ext cx="370" cy="69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 rot="-10757286">
              <a:off x="3470" y="1152"/>
              <a:ext cx="370" cy="69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  <a:cxn ang="0">
                  <a:pos x="144" y="0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288" y="96"/>
                </a:cxn>
                <a:cxn ang="0">
                  <a:pos x="336" y="0"/>
                </a:cxn>
                <a:cxn ang="0">
                  <a:pos x="384" y="96"/>
                </a:cxn>
                <a:cxn ang="0">
                  <a:pos x="432" y="0"/>
                </a:cxn>
                <a:cxn ang="0">
                  <a:pos x="480" y="96"/>
                </a:cxn>
                <a:cxn ang="0">
                  <a:pos x="528" y="48"/>
                </a:cxn>
                <a:cxn ang="0">
                  <a:pos x="624" y="48"/>
                </a:cxn>
                <a:cxn ang="0">
                  <a:pos x="672" y="48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4" name="Object 18"/>
            <p:cNvGraphicFramePr>
              <a:graphicFrameLocks noChangeAspect="1"/>
            </p:cNvGraphicFramePr>
            <p:nvPr/>
          </p:nvGraphicFramePr>
          <p:xfrm>
            <a:off x="5287" y="1536"/>
            <a:ext cx="18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77480" imgH="190440" progId="Equation.3">
                    <p:embed/>
                  </p:oleObj>
                </mc:Choice>
                <mc:Fallback>
                  <p:oleObj name="公式" r:id="rId13" imgW="177480" imgH="1904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1536"/>
                          <a:ext cx="185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9"/>
            <p:cNvGraphicFramePr>
              <a:graphicFrameLocks noChangeAspect="1"/>
            </p:cNvGraphicFramePr>
            <p:nvPr/>
          </p:nvGraphicFramePr>
          <p:xfrm>
            <a:off x="2832" y="598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90440" imgH="241200" progId="Equation.3">
                    <p:embed/>
                  </p:oleObj>
                </mc:Choice>
                <mc:Fallback>
                  <p:oleObj name="公式" r:id="rId15" imgW="190440" imgH="2412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98"/>
                          <a:ext cx="201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20"/>
            <p:cNvGraphicFramePr>
              <a:graphicFrameLocks noChangeAspect="1"/>
            </p:cNvGraphicFramePr>
            <p:nvPr/>
          </p:nvGraphicFramePr>
          <p:xfrm>
            <a:off x="2880" y="1344"/>
            <a:ext cx="17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190440" progId="Equation.3">
                    <p:embed/>
                  </p:oleObj>
                </mc:Choice>
                <mc:Fallback>
                  <p:oleObj name="Equation" r:id="rId17" imgW="164880" imgH="1904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44"/>
                          <a:ext cx="174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3456" y="869"/>
              <a:ext cx="1584" cy="62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4224" y="869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9" name="AutoShape 23"/>
            <p:cNvSpPr>
              <a:spLocks noChangeArrowheads="1"/>
            </p:cNvSpPr>
            <p:nvPr/>
          </p:nvSpPr>
          <p:spPr bwMode="auto">
            <a:xfrm>
              <a:off x="4096" y="1056"/>
              <a:ext cx="249" cy="240"/>
            </a:xfrm>
            <a:prstGeom prst="sun">
              <a:avLst>
                <a:gd name="adj" fmla="val 4166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0" name="Object 24"/>
            <p:cNvGraphicFramePr>
              <a:graphicFrameLocks noChangeAspect="1"/>
            </p:cNvGraphicFramePr>
            <p:nvPr/>
          </p:nvGraphicFramePr>
          <p:xfrm>
            <a:off x="3792" y="528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480" imgH="228600" progId="Equation.3">
                    <p:embed/>
                  </p:oleObj>
                </mc:Choice>
                <mc:Fallback>
                  <p:oleObj name="Equation" r:id="rId19" imgW="17748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528"/>
                          <a:ext cx="22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1" name="Group 25"/>
            <p:cNvGrpSpPr>
              <a:grpSpLocks/>
            </p:cNvGrpSpPr>
            <p:nvPr/>
          </p:nvGrpSpPr>
          <p:grpSpPr bwMode="auto">
            <a:xfrm>
              <a:off x="3360" y="1296"/>
              <a:ext cx="480" cy="488"/>
              <a:chOff x="3360" y="1296"/>
              <a:chExt cx="480" cy="488"/>
            </a:xfrm>
          </p:grpSpPr>
          <p:sp>
            <p:nvSpPr>
              <p:cNvPr id="4122" name="Oval 26"/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0" cy="481"/>
              </a:xfrm>
              <a:prstGeom prst="ellipse">
                <a:avLst/>
              </a:prstGeom>
              <a:solidFill>
                <a:srgbClr val="F9FDF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23" name="Object 27"/>
              <p:cNvGraphicFramePr>
                <a:graphicFrameLocks noChangeAspect="1"/>
              </p:cNvGraphicFramePr>
              <p:nvPr/>
            </p:nvGraphicFramePr>
            <p:xfrm>
              <a:off x="3540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66400" imgH="228600" progId="Equation.3">
                      <p:embed/>
                    </p:oleObj>
                  </mc:Choice>
                  <mc:Fallback>
                    <p:oleObj name="Equation" r:id="rId21" imgW="266400" imgH="228600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4" name="Object 28"/>
              <p:cNvGraphicFramePr>
                <a:graphicFrameLocks noChangeAspect="1"/>
              </p:cNvGraphicFramePr>
              <p:nvPr/>
            </p:nvGraphicFramePr>
            <p:xfrm>
              <a:off x="3760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52280" imgH="241200" progId="Equation.3">
                      <p:embed/>
                    </p:oleObj>
                  </mc:Choice>
                  <mc:Fallback>
                    <p:oleObj name="Equation" r:id="rId23" imgW="152280" imgH="241200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5" name="Object 29"/>
              <p:cNvGraphicFramePr>
                <a:graphicFrameLocks noChangeAspect="1"/>
              </p:cNvGraphicFramePr>
              <p:nvPr/>
            </p:nvGraphicFramePr>
            <p:xfrm>
              <a:off x="3560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64880" imgH="241200" progId="Equation.3">
                      <p:embed/>
                    </p:oleObj>
                  </mc:Choice>
                  <mc:Fallback>
                    <p:oleObj name="Equation" r:id="rId25" imgW="164880" imgH="241200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" name="Object 30"/>
              <p:cNvGraphicFramePr>
                <a:graphicFrameLocks noChangeAspect="1"/>
              </p:cNvGraphicFramePr>
              <p:nvPr/>
            </p:nvGraphicFramePr>
            <p:xfrm>
              <a:off x="3360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64880" imgH="241200" progId="Equation.3">
                      <p:embed/>
                    </p:oleObj>
                  </mc:Choice>
                  <mc:Fallback>
                    <p:oleObj name="Equation" r:id="rId27" imgW="164880" imgH="241200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7" name="Oval 31"/>
              <p:cNvSpPr>
                <a:spLocks noChangeArrowheads="1"/>
              </p:cNvSpPr>
              <p:nvPr/>
            </p:nvSpPr>
            <p:spPr bwMode="auto">
              <a:xfrm>
                <a:off x="36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Oval 32"/>
              <p:cNvSpPr>
                <a:spLocks noChangeArrowheads="1"/>
              </p:cNvSpPr>
              <p:nvPr/>
            </p:nvSpPr>
            <p:spPr bwMode="auto">
              <a:xfrm>
                <a:off x="376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Oval 33"/>
              <p:cNvSpPr>
                <a:spLocks noChangeArrowheads="1"/>
              </p:cNvSpPr>
              <p:nvPr/>
            </p:nvSpPr>
            <p:spPr bwMode="auto">
              <a:xfrm>
                <a:off x="376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Oval 34"/>
              <p:cNvSpPr>
                <a:spLocks noChangeArrowheads="1"/>
              </p:cNvSpPr>
              <p:nvPr/>
            </p:nvSpPr>
            <p:spPr bwMode="auto">
              <a:xfrm>
                <a:off x="36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Oval 35"/>
              <p:cNvSpPr>
                <a:spLocks noChangeArrowheads="1"/>
              </p:cNvSpPr>
              <p:nvPr/>
            </p:nvSpPr>
            <p:spPr bwMode="auto">
              <a:xfrm>
                <a:off x="34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Oval 36"/>
              <p:cNvSpPr>
                <a:spLocks noChangeArrowheads="1"/>
              </p:cNvSpPr>
              <p:nvPr/>
            </p:nvSpPr>
            <p:spPr bwMode="auto">
              <a:xfrm>
                <a:off x="340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Oval 37"/>
              <p:cNvSpPr>
                <a:spLocks noChangeArrowheads="1"/>
              </p:cNvSpPr>
              <p:nvPr/>
            </p:nvSpPr>
            <p:spPr bwMode="auto">
              <a:xfrm>
                <a:off x="340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Oval 38"/>
              <p:cNvSpPr>
                <a:spLocks noChangeArrowheads="1"/>
              </p:cNvSpPr>
              <p:nvPr/>
            </p:nvSpPr>
            <p:spPr bwMode="auto">
              <a:xfrm>
                <a:off x="34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/>
            </p:nvSpPr>
            <p:spPr bwMode="auto">
              <a:xfrm flipV="1">
                <a:off x="3600" y="1440"/>
                <a:ext cx="240" cy="1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36" name="Group 40"/>
            <p:cNvGrpSpPr>
              <a:grpSpLocks/>
            </p:cNvGrpSpPr>
            <p:nvPr/>
          </p:nvGrpSpPr>
          <p:grpSpPr bwMode="auto">
            <a:xfrm>
              <a:off x="4032" y="1296"/>
              <a:ext cx="480" cy="488"/>
              <a:chOff x="3360" y="1296"/>
              <a:chExt cx="480" cy="488"/>
            </a:xfrm>
          </p:grpSpPr>
          <p:sp>
            <p:nvSpPr>
              <p:cNvPr id="4137" name="Oval 41"/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0" cy="481"/>
              </a:xfrm>
              <a:prstGeom prst="ellipse">
                <a:avLst/>
              </a:prstGeom>
              <a:solidFill>
                <a:srgbClr val="F9FDF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38" name="Object 42"/>
              <p:cNvGraphicFramePr>
                <a:graphicFrameLocks noChangeAspect="1"/>
              </p:cNvGraphicFramePr>
              <p:nvPr/>
            </p:nvGraphicFramePr>
            <p:xfrm>
              <a:off x="3540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66400" imgH="228600" progId="Equation.3">
                      <p:embed/>
                    </p:oleObj>
                  </mc:Choice>
                  <mc:Fallback>
                    <p:oleObj name="Equation" r:id="rId29" imgW="266400" imgH="22860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9" name="Object 43"/>
              <p:cNvGraphicFramePr>
                <a:graphicFrameLocks noChangeAspect="1"/>
              </p:cNvGraphicFramePr>
              <p:nvPr/>
            </p:nvGraphicFramePr>
            <p:xfrm>
              <a:off x="3760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52280" imgH="241200" progId="Equation.3">
                      <p:embed/>
                    </p:oleObj>
                  </mc:Choice>
                  <mc:Fallback>
                    <p:oleObj name="Equation" r:id="rId31" imgW="152280" imgH="241200" progId="Equation.3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0" name="Object 44"/>
              <p:cNvGraphicFramePr>
                <a:graphicFrameLocks noChangeAspect="1"/>
              </p:cNvGraphicFramePr>
              <p:nvPr/>
            </p:nvGraphicFramePr>
            <p:xfrm>
              <a:off x="3560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64880" imgH="241200" progId="Equation.3">
                      <p:embed/>
                    </p:oleObj>
                  </mc:Choice>
                  <mc:Fallback>
                    <p:oleObj name="Equation" r:id="rId33" imgW="164880" imgH="241200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1" name="Object 45"/>
              <p:cNvGraphicFramePr>
                <a:graphicFrameLocks noChangeAspect="1"/>
              </p:cNvGraphicFramePr>
              <p:nvPr/>
            </p:nvGraphicFramePr>
            <p:xfrm>
              <a:off x="3360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64880" imgH="241200" progId="Equation.3">
                      <p:embed/>
                    </p:oleObj>
                  </mc:Choice>
                  <mc:Fallback>
                    <p:oleObj name="Equation" r:id="rId35" imgW="164880" imgH="241200" progId="Equation.3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2" name="Oval 46"/>
              <p:cNvSpPr>
                <a:spLocks noChangeArrowheads="1"/>
              </p:cNvSpPr>
              <p:nvPr/>
            </p:nvSpPr>
            <p:spPr bwMode="auto">
              <a:xfrm>
                <a:off x="36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Oval 47"/>
              <p:cNvSpPr>
                <a:spLocks noChangeArrowheads="1"/>
              </p:cNvSpPr>
              <p:nvPr/>
            </p:nvSpPr>
            <p:spPr bwMode="auto">
              <a:xfrm>
                <a:off x="376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Oval 48"/>
              <p:cNvSpPr>
                <a:spLocks noChangeArrowheads="1"/>
              </p:cNvSpPr>
              <p:nvPr/>
            </p:nvSpPr>
            <p:spPr bwMode="auto">
              <a:xfrm>
                <a:off x="376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Oval 49"/>
              <p:cNvSpPr>
                <a:spLocks noChangeArrowheads="1"/>
              </p:cNvSpPr>
              <p:nvPr/>
            </p:nvSpPr>
            <p:spPr bwMode="auto">
              <a:xfrm>
                <a:off x="36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Oval 50"/>
              <p:cNvSpPr>
                <a:spLocks noChangeArrowheads="1"/>
              </p:cNvSpPr>
              <p:nvPr/>
            </p:nvSpPr>
            <p:spPr bwMode="auto">
              <a:xfrm>
                <a:off x="34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Oval 51"/>
              <p:cNvSpPr>
                <a:spLocks noChangeArrowheads="1"/>
              </p:cNvSpPr>
              <p:nvPr/>
            </p:nvSpPr>
            <p:spPr bwMode="auto">
              <a:xfrm>
                <a:off x="340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8" name="Oval 52"/>
              <p:cNvSpPr>
                <a:spLocks noChangeArrowheads="1"/>
              </p:cNvSpPr>
              <p:nvPr/>
            </p:nvSpPr>
            <p:spPr bwMode="auto">
              <a:xfrm>
                <a:off x="340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Oval 53"/>
              <p:cNvSpPr>
                <a:spLocks noChangeArrowheads="1"/>
              </p:cNvSpPr>
              <p:nvPr/>
            </p:nvSpPr>
            <p:spPr bwMode="auto">
              <a:xfrm>
                <a:off x="34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Line 54"/>
              <p:cNvSpPr>
                <a:spLocks noChangeShapeType="1"/>
              </p:cNvSpPr>
              <p:nvPr/>
            </p:nvSpPr>
            <p:spPr bwMode="auto">
              <a:xfrm flipV="1">
                <a:off x="3600" y="1440"/>
                <a:ext cx="240" cy="1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51" name="Group 55"/>
            <p:cNvGrpSpPr>
              <a:grpSpLocks/>
            </p:cNvGrpSpPr>
            <p:nvPr/>
          </p:nvGrpSpPr>
          <p:grpSpPr bwMode="auto">
            <a:xfrm>
              <a:off x="4752" y="1296"/>
              <a:ext cx="480" cy="488"/>
              <a:chOff x="3360" y="1296"/>
              <a:chExt cx="480" cy="488"/>
            </a:xfrm>
          </p:grpSpPr>
          <p:sp>
            <p:nvSpPr>
              <p:cNvPr id="4152" name="Oval 56"/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0" cy="481"/>
              </a:xfrm>
              <a:prstGeom prst="ellipse">
                <a:avLst/>
              </a:prstGeom>
              <a:solidFill>
                <a:srgbClr val="F9FDF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53" name="Object 57"/>
              <p:cNvGraphicFramePr>
                <a:graphicFrameLocks noChangeAspect="1"/>
              </p:cNvGraphicFramePr>
              <p:nvPr/>
            </p:nvGraphicFramePr>
            <p:xfrm>
              <a:off x="3540" y="1296"/>
              <a:ext cx="14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266400" imgH="228600" progId="Equation.3">
                      <p:embed/>
                    </p:oleObj>
                  </mc:Choice>
                  <mc:Fallback>
                    <p:oleObj name="Equation" r:id="rId37" imgW="266400" imgH="228600" progId="Equation.3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296"/>
                            <a:ext cx="140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4" name="Object 58"/>
              <p:cNvGraphicFramePr>
                <a:graphicFrameLocks noChangeAspect="1"/>
              </p:cNvGraphicFramePr>
              <p:nvPr/>
            </p:nvGraphicFramePr>
            <p:xfrm>
              <a:off x="3760" y="1490"/>
              <a:ext cx="8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52280" imgH="241200" progId="Equation.3">
                      <p:embed/>
                    </p:oleObj>
                  </mc:Choice>
                  <mc:Fallback>
                    <p:oleObj name="Equation" r:id="rId38" imgW="152280" imgH="241200" progId="Equation.3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1490"/>
                            <a:ext cx="80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5" name="Object 59"/>
              <p:cNvGraphicFramePr>
                <a:graphicFrameLocks noChangeAspect="1"/>
              </p:cNvGraphicFramePr>
              <p:nvPr/>
            </p:nvGraphicFramePr>
            <p:xfrm>
              <a:off x="3560" y="1657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164880" imgH="241200" progId="Equation.3">
                      <p:embed/>
                    </p:oleObj>
                  </mc:Choice>
                  <mc:Fallback>
                    <p:oleObj name="Equation" r:id="rId39" imgW="164880" imgH="24120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657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6" name="Object 60"/>
              <p:cNvGraphicFramePr>
                <a:graphicFrameLocks noChangeAspect="1"/>
              </p:cNvGraphicFramePr>
              <p:nvPr/>
            </p:nvGraphicFramePr>
            <p:xfrm>
              <a:off x="3360" y="1490"/>
              <a:ext cx="8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164880" imgH="241200" progId="Equation.3">
                      <p:embed/>
                    </p:oleObj>
                  </mc:Choice>
                  <mc:Fallback>
                    <p:oleObj name="Equation" r:id="rId40" imgW="164880" imgH="241200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490"/>
                            <a:ext cx="87" cy="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57" name="Oval 61"/>
              <p:cNvSpPr>
                <a:spLocks noChangeArrowheads="1"/>
              </p:cNvSpPr>
              <p:nvPr/>
            </p:nvSpPr>
            <p:spPr bwMode="auto">
              <a:xfrm>
                <a:off x="36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8" name="Oval 62"/>
              <p:cNvSpPr>
                <a:spLocks noChangeArrowheads="1"/>
              </p:cNvSpPr>
              <p:nvPr/>
            </p:nvSpPr>
            <p:spPr bwMode="auto">
              <a:xfrm>
                <a:off x="376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Oval 63"/>
              <p:cNvSpPr>
                <a:spLocks noChangeArrowheads="1"/>
              </p:cNvSpPr>
              <p:nvPr/>
            </p:nvSpPr>
            <p:spPr bwMode="auto">
              <a:xfrm>
                <a:off x="376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Oval 64"/>
              <p:cNvSpPr>
                <a:spLocks noChangeArrowheads="1"/>
              </p:cNvSpPr>
              <p:nvPr/>
            </p:nvSpPr>
            <p:spPr bwMode="auto">
              <a:xfrm>
                <a:off x="36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1" name="Oval 65"/>
              <p:cNvSpPr>
                <a:spLocks noChangeArrowheads="1"/>
              </p:cNvSpPr>
              <p:nvPr/>
            </p:nvSpPr>
            <p:spPr bwMode="auto">
              <a:xfrm>
                <a:off x="3480" y="133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2" name="Oval 66"/>
              <p:cNvSpPr>
                <a:spLocks noChangeArrowheads="1"/>
              </p:cNvSpPr>
              <p:nvPr/>
            </p:nvSpPr>
            <p:spPr bwMode="auto">
              <a:xfrm>
                <a:off x="3400" y="1416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Oval 67"/>
              <p:cNvSpPr>
                <a:spLocks noChangeArrowheads="1"/>
              </p:cNvSpPr>
              <p:nvPr/>
            </p:nvSpPr>
            <p:spPr bwMode="auto">
              <a:xfrm>
                <a:off x="3400" y="161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4" name="Oval 68"/>
              <p:cNvSpPr>
                <a:spLocks noChangeArrowheads="1"/>
              </p:cNvSpPr>
              <p:nvPr/>
            </p:nvSpPr>
            <p:spPr bwMode="auto">
              <a:xfrm>
                <a:off x="3480" y="1697"/>
                <a:ext cx="40" cy="40"/>
              </a:xfrm>
              <a:prstGeom prst="ellipse">
                <a:avLst/>
              </a:prstGeom>
              <a:solidFill>
                <a:srgbClr val="33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Line 69"/>
              <p:cNvSpPr>
                <a:spLocks noChangeShapeType="1"/>
              </p:cNvSpPr>
              <p:nvPr/>
            </p:nvSpPr>
            <p:spPr bwMode="auto">
              <a:xfrm flipV="1">
                <a:off x="3600" y="1440"/>
                <a:ext cx="240" cy="1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184" name="Group 88"/>
          <p:cNvGrpSpPr>
            <a:grpSpLocks/>
          </p:cNvGrpSpPr>
          <p:nvPr/>
        </p:nvGrpSpPr>
        <p:grpSpPr bwMode="auto">
          <a:xfrm>
            <a:off x="838200" y="914400"/>
            <a:ext cx="3276600" cy="1795463"/>
            <a:chOff x="528" y="576"/>
            <a:chExt cx="2064" cy="1131"/>
          </a:xfrm>
        </p:grpSpPr>
        <p:graphicFrame>
          <p:nvGraphicFramePr>
            <p:cNvPr id="4167" name="Object 71"/>
            <p:cNvGraphicFramePr>
              <a:graphicFrameLocks noChangeAspect="1"/>
            </p:cNvGraphicFramePr>
            <p:nvPr/>
          </p:nvGraphicFramePr>
          <p:xfrm>
            <a:off x="610" y="916"/>
            <a:ext cx="193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650960" imgH="380880" progId="Equation.3">
                    <p:embed/>
                  </p:oleObj>
                </mc:Choice>
                <mc:Fallback>
                  <p:oleObj name="Equation" r:id="rId41" imgW="1650960" imgH="38088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916"/>
                          <a:ext cx="1934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" name="Text Box 72"/>
            <p:cNvSpPr txBox="1">
              <a:spLocks noChangeArrowheads="1"/>
            </p:cNvSpPr>
            <p:nvPr/>
          </p:nvSpPr>
          <p:spPr bwMode="auto">
            <a:xfrm>
              <a:off x="528" y="576"/>
              <a:ext cx="20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3366"/>
                  </a:solidFill>
                  <a:latin typeface="Times New Roman" pitchFamily="18" charset="0"/>
                </a:rPr>
                <a:t>     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系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</a:rPr>
                <a:t>(</a:t>
              </a:r>
              <a:r>
                <a:rPr lang="zh-CN" altLang="en-US" sz="2800" b="1">
                  <a:solidFill>
                    <a:srgbClr val="003366"/>
                  </a:solidFill>
                  <a:latin typeface="Times New Roman" pitchFamily="18" charset="0"/>
                </a:rPr>
                <a:t>车厢参考系 </a:t>
              </a:r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4169" name="Object 73"/>
            <p:cNvGraphicFramePr>
              <a:graphicFrameLocks noChangeAspect="1"/>
            </p:cNvGraphicFramePr>
            <p:nvPr/>
          </p:nvGraphicFramePr>
          <p:xfrm>
            <a:off x="573" y="1308"/>
            <a:ext cx="197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1714320" imgH="380880" progId="Equation.3">
                    <p:embed/>
                  </p:oleObj>
                </mc:Choice>
                <mc:Fallback>
                  <p:oleObj name="Equation" r:id="rId43" imgW="1714320" imgH="38088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" y="1308"/>
                          <a:ext cx="1971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0" name="Object 74"/>
            <p:cNvGraphicFramePr>
              <a:graphicFrameLocks noChangeAspect="1"/>
            </p:cNvGraphicFramePr>
            <p:nvPr/>
          </p:nvGraphicFramePr>
          <p:xfrm>
            <a:off x="621" y="611"/>
            <a:ext cx="20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15640" imgH="241200" progId="Equation.3">
                    <p:embed/>
                  </p:oleObj>
                </mc:Choice>
                <mc:Fallback>
                  <p:oleObj name="Equation" r:id="rId45" imgW="215640" imgH="24120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611"/>
                          <a:ext cx="20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73" name="Object 77"/>
          <p:cNvGraphicFramePr>
            <a:graphicFrameLocks noChangeAspect="1"/>
          </p:cNvGraphicFramePr>
          <p:nvPr/>
        </p:nvGraphicFramePr>
        <p:xfrm>
          <a:off x="5199063" y="3733800"/>
          <a:ext cx="277177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1028520" imgH="647640" progId="Equation.3">
                  <p:embed/>
                </p:oleObj>
              </mc:Choice>
              <mc:Fallback>
                <p:oleObj name="Equation" r:id="rId47" imgW="1028520" imgH="6476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733800"/>
                        <a:ext cx="2771775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1" name="Text Box 85"/>
          <p:cNvSpPr txBox="1">
            <a:spLocks noChangeArrowheads="1"/>
          </p:cNvSpPr>
          <p:nvPr/>
        </p:nvSpPr>
        <p:spPr bwMode="auto">
          <a:xfrm>
            <a:off x="5003800" y="3716338"/>
            <a:ext cx="3455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990600" y="3352800"/>
            <a:ext cx="3638550" cy="24384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tint val="28627"/>
                  <a:invGamma/>
                </a:srgbClr>
              </a:gs>
            </a:gsLst>
            <a:lin ang="5400000" scaled="1"/>
          </a:gradFill>
          <a:ln w="9525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    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在一个惯性系同时发生的两个事件，在另一个惯性系是否同时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4185" name="Text Box 89"/>
          <p:cNvSpPr txBox="1">
            <a:spLocks noChangeArrowheads="1"/>
          </p:cNvSpPr>
          <p:nvPr/>
        </p:nvSpPr>
        <p:spPr bwMode="auto">
          <a:xfrm>
            <a:off x="2562225" y="115888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同时的相对性</a:t>
            </a:r>
            <a:r>
              <a:rPr lang="zh-CN" altLang="en-US" sz="36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6" name="Object 1024"/>
          <p:cNvGraphicFramePr>
            <a:graphicFrameLocks noChangeAspect="1"/>
          </p:cNvGraphicFramePr>
          <p:nvPr/>
        </p:nvGraphicFramePr>
        <p:xfrm>
          <a:off x="2284413" y="838200"/>
          <a:ext cx="28971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647640" progId="Equation.3">
                  <p:embed/>
                </p:oleObj>
              </mc:Choice>
              <mc:Fallback>
                <p:oleObj name="Equation" r:id="rId3" imgW="1015920" imgH="6476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838200"/>
                        <a:ext cx="2897187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595813" y="3200400"/>
            <a:ext cx="295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------</a:t>
            </a:r>
            <a:r>
              <a:rPr kumimoji="1" lang="zh-CN" altLang="en-US" sz="3200" b="1">
                <a:solidFill>
                  <a:srgbClr val="003366"/>
                </a:solidFill>
                <a:latin typeface="宋体" pitchFamily="2" charset="-122"/>
              </a:rPr>
              <a:t>不同时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4514850" y="5105400"/>
            <a:ext cx="295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------</a:t>
            </a:r>
            <a:r>
              <a:rPr kumimoji="1" lang="zh-CN" altLang="en-US" sz="3200" b="1">
                <a:solidFill>
                  <a:srgbClr val="003366"/>
                </a:solidFill>
                <a:latin typeface="宋体" pitchFamily="2" charset="-122"/>
              </a:rPr>
              <a:t>不同时</a:t>
            </a:r>
          </a:p>
        </p:txBody>
      </p: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792288" y="4706938"/>
            <a:ext cx="2855912" cy="1389062"/>
            <a:chOff x="1129" y="2965"/>
            <a:chExt cx="1799" cy="875"/>
          </a:xfrm>
        </p:grpSpPr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1129" y="296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3200" b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1341" y="3475"/>
              <a:ext cx="15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同地不同时</a:t>
              </a:r>
            </a:p>
          </p:txBody>
        </p:sp>
        <p:graphicFrame>
          <p:nvGraphicFramePr>
            <p:cNvPr id="91138" name="Object 1026"/>
            <p:cNvGraphicFramePr>
              <a:graphicFrameLocks noChangeAspect="1"/>
            </p:cNvGraphicFramePr>
            <p:nvPr/>
          </p:nvGraphicFramePr>
          <p:xfrm>
            <a:off x="1354" y="3029"/>
            <a:ext cx="152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88840" imgH="177480" progId="Equation.3">
                    <p:embed/>
                  </p:oleObj>
                </mc:Choice>
                <mc:Fallback>
                  <p:oleObj name="Equation" r:id="rId5" imgW="888840" imgH="177480" progId="Equation.3">
                    <p:embed/>
                    <p:pic>
                      <p:nvPicPr>
                        <p:cNvPr id="0" name="Picture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029"/>
                          <a:ext cx="1526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54" name="Group 34"/>
          <p:cNvGrpSpPr>
            <a:grpSpLocks/>
          </p:cNvGrpSpPr>
          <p:nvPr/>
        </p:nvGrpSpPr>
        <p:grpSpPr bwMode="auto">
          <a:xfrm>
            <a:off x="1774825" y="2903538"/>
            <a:ext cx="2873375" cy="1319212"/>
            <a:chOff x="1118" y="1829"/>
            <a:chExt cx="1810" cy="831"/>
          </a:xfrm>
        </p:grpSpPr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1118" y="18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3200" b="1">
                <a:solidFill>
                  <a:srgbClr val="0033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296" y="2295"/>
              <a:ext cx="16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003366"/>
                  </a:solidFill>
                  <a:latin typeface="Times New Roman" pitchFamily="18" charset="0"/>
                </a:rPr>
                <a:t>同时不同地</a:t>
              </a:r>
            </a:p>
          </p:txBody>
        </p:sp>
        <p:graphicFrame>
          <p:nvGraphicFramePr>
            <p:cNvPr id="91137" name="Object 1025"/>
            <p:cNvGraphicFramePr>
              <a:graphicFrameLocks noChangeAspect="1"/>
            </p:cNvGraphicFramePr>
            <p:nvPr/>
          </p:nvGraphicFramePr>
          <p:xfrm>
            <a:off x="1354" y="1872"/>
            <a:ext cx="152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88840" imgH="177480" progId="Equation.3">
                    <p:embed/>
                  </p:oleObj>
                </mc:Choice>
                <mc:Fallback>
                  <p:oleObj name="Equation" r:id="rId7" imgW="888840" imgH="177480" progId="Equation.3">
                    <p:embed/>
                    <p:pic>
                      <p:nvPicPr>
                        <p:cNvPr id="0" name="Picture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872"/>
                          <a:ext cx="152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4079875" y="1397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讨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utoUpdateAnimBg="0"/>
      <p:bldP spid="51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2455863" y="5253038"/>
            <a:ext cx="5399087" cy="1071562"/>
            <a:chOff x="1547" y="3309"/>
            <a:chExt cx="3401" cy="675"/>
          </a:xfrm>
        </p:grpSpPr>
        <p:graphicFrame>
          <p:nvGraphicFramePr>
            <p:cNvPr id="92163" name="Object 3"/>
            <p:cNvGraphicFramePr>
              <a:graphicFrameLocks noChangeAspect="1"/>
            </p:cNvGraphicFramePr>
            <p:nvPr/>
          </p:nvGraphicFramePr>
          <p:xfrm>
            <a:off x="1547" y="3309"/>
            <a:ext cx="1141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85800" imgH="393480" progId="Equation.3">
                    <p:embed/>
                  </p:oleObj>
                </mc:Choice>
                <mc:Fallback>
                  <p:oleObj name="Equation" r:id="rId3" imgW="6858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309"/>
                          <a:ext cx="1141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784" y="3408"/>
              <a:ext cx="2164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时  </a:t>
              </a:r>
              <a:r>
                <a:rPr kumimoji="1" lang="en-US" altLang="zh-CN" sz="3200" b="1">
                  <a:solidFill>
                    <a:srgbClr val="003366"/>
                  </a:solidFill>
                  <a:latin typeface="宋体" pitchFamily="2" charset="-122"/>
                </a:rPr>
                <a:t>------</a:t>
              </a:r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同时</a:t>
              </a:r>
              <a:r>
                <a:rPr kumimoji="1" lang="zh-CN" altLang="en-US" sz="3200">
                  <a:solidFill>
                    <a:srgbClr val="003366"/>
                  </a:solidFill>
                  <a:latin typeface="宋体" pitchFamily="2" charset="-122"/>
                </a:rPr>
                <a:t>  </a:t>
              </a:r>
            </a:p>
          </p:txBody>
        </p:sp>
      </p:grp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37175" y="2697163"/>
            <a:ext cx="2663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------</a:t>
            </a:r>
            <a:r>
              <a:rPr kumimoji="1" lang="zh-CN" altLang="en-US" sz="3200" b="1">
                <a:solidFill>
                  <a:srgbClr val="003366"/>
                </a:solidFill>
                <a:latin typeface="宋体" pitchFamily="2" charset="-122"/>
              </a:rPr>
              <a:t>同时</a:t>
            </a:r>
            <a:endParaRPr lang="zh-CN" altLang="en-US" sz="3200">
              <a:solidFill>
                <a:srgbClr val="003366"/>
              </a:solidFill>
              <a:latin typeface="宋体" pitchFamily="2" charset="-122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278438" y="3916363"/>
            <a:ext cx="2951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66"/>
                </a:solidFill>
                <a:latin typeface="宋体" pitchFamily="2" charset="-122"/>
              </a:rPr>
              <a:t>------</a:t>
            </a:r>
            <a:r>
              <a:rPr kumimoji="1" lang="zh-CN" altLang="en-US" sz="3200" b="1">
                <a:solidFill>
                  <a:srgbClr val="003366"/>
                </a:solidFill>
                <a:latin typeface="宋体" pitchFamily="2" charset="-122"/>
              </a:rPr>
              <a:t>不同时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3048000" y="4953000"/>
            <a:ext cx="301625" cy="371475"/>
          </a:xfrm>
          <a:prstGeom prst="downArrow">
            <a:avLst>
              <a:gd name="adj1" fmla="val 50000"/>
              <a:gd name="adj2" fmla="val 307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92160" name="Object 0"/>
          <p:cNvGraphicFramePr>
            <a:graphicFrameLocks noChangeAspect="1"/>
          </p:cNvGraphicFramePr>
          <p:nvPr/>
        </p:nvGraphicFramePr>
        <p:xfrm>
          <a:off x="2266950" y="762000"/>
          <a:ext cx="299085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647640" progId="Equation.3">
                  <p:embed/>
                </p:oleObj>
              </mc:Choice>
              <mc:Fallback>
                <p:oleObj name="Equation" r:id="rId5" imgW="1028520" imgH="64764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762000"/>
                        <a:ext cx="299085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1447800" y="2524125"/>
            <a:ext cx="2952750" cy="1133475"/>
            <a:chOff x="912" y="1590"/>
            <a:chExt cx="1860" cy="714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912" y="159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kumimoji="1" lang="en-US" altLang="zh-CN" sz="3200" b="1">
                <a:solidFill>
                  <a:srgbClr val="003366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320" y="1939"/>
              <a:ext cx="14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同时同地</a:t>
              </a:r>
            </a:p>
          </p:txBody>
        </p:sp>
        <p:graphicFrame>
          <p:nvGraphicFramePr>
            <p:cNvPr id="92162" name="Object 2"/>
            <p:cNvGraphicFramePr>
              <a:graphicFrameLocks noChangeAspect="1"/>
            </p:cNvGraphicFramePr>
            <p:nvPr/>
          </p:nvGraphicFramePr>
          <p:xfrm>
            <a:off x="1268" y="1632"/>
            <a:ext cx="146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76240" imgH="177480" progId="Equation.3">
                    <p:embed/>
                  </p:oleObj>
                </mc:Choice>
                <mc:Fallback>
                  <p:oleObj name="Equation" r:id="rId7" imgW="87624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1632"/>
                          <a:ext cx="146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1455738" y="3581400"/>
            <a:ext cx="3573462" cy="1265238"/>
            <a:chOff x="917" y="2323"/>
            <a:chExt cx="2251" cy="797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917" y="2323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3366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  <a:endParaRPr kumimoji="1" lang="en-US" altLang="zh-CN" sz="3200" b="1">
                <a:solidFill>
                  <a:srgbClr val="003366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1127" y="2755"/>
              <a:ext cx="20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003366"/>
                  </a:solidFill>
                  <a:latin typeface="宋体" pitchFamily="2" charset="-122"/>
                </a:rPr>
                <a:t>不同时不同地</a:t>
              </a:r>
            </a:p>
          </p:txBody>
        </p:sp>
        <p:graphicFrame>
          <p:nvGraphicFramePr>
            <p:cNvPr id="92161" name="Object 1"/>
            <p:cNvGraphicFramePr>
              <a:graphicFrameLocks noChangeAspect="1"/>
            </p:cNvGraphicFramePr>
            <p:nvPr/>
          </p:nvGraphicFramePr>
          <p:xfrm>
            <a:off x="1306" y="2400"/>
            <a:ext cx="147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88840" imgH="177480" progId="Equation.3">
                    <p:embed/>
                  </p:oleObj>
                </mc:Choice>
                <mc:Fallback>
                  <p:oleObj name="Equation" r:id="rId9" imgW="888840" imgH="17748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2400"/>
                          <a:ext cx="1478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079875" y="1397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讨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  <p:bldP spid="6155" grpId="0" autoUpdateAnimBg="0"/>
      <p:bldP spid="61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627313" y="1052513"/>
            <a:ext cx="4032250" cy="6858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tint val="9412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同时性具有相对性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1916113"/>
            <a:ext cx="73152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    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沿两个惯性系运动方向，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不同地点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发生的两个事件，在其中一个惯性系中是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同时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的，在另一惯性系中观察则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不同时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，所以同时具有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相对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意义；只有在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同一地点</a:t>
            </a:r>
            <a:r>
              <a:rPr lang="zh-CN" altLang="en-US" sz="3200" b="1">
                <a:latin typeface="宋体" pitchFamily="2" charset="-122"/>
              </a:rPr>
              <a:t>，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同一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时刻发生的两个事件，在其他惯性系中观察也是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同时</a:t>
            </a:r>
            <a:r>
              <a:rPr lang="zh-CN" altLang="en-US" sz="3200" b="1">
                <a:solidFill>
                  <a:srgbClr val="003366"/>
                </a:solidFill>
                <a:latin typeface="宋体" pitchFamily="2" charset="-122"/>
              </a:rPr>
              <a:t>的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  <a:endParaRPr lang="en-US" altLang="zh-CN" sz="32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924300" y="52388"/>
            <a:ext cx="1225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结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90600" y="1706563"/>
            <a:ext cx="6983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</a:rPr>
              <a:t>长度的测量和同时性概念密切相关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．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932113" y="115888"/>
            <a:ext cx="2935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长度的收缩</a:t>
            </a:r>
            <a:endParaRPr kumimoji="1" lang="zh-CN" altLang="en-US" sz="2800" b="1">
              <a:solidFill>
                <a:srgbClr val="336600"/>
              </a:solidFill>
              <a:latin typeface="宋体" pitchFamily="2" charset="-122"/>
            </a:endParaRPr>
          </a:p>
        </p:txBody>
      </p: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914400" y="3124200"/>
            <a:ext cx="4449763" cy="2913063"/>
            <a:chOff x="521" y="2160"/>
            <a:chExt cx="2688" cy="1680"/>
          </a:xfrm>
        </p:grpSpPr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521" y="2160"/>
              <a:ext cx="2688" cy="1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966" y="3261"/>
              <a:ext cx="214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V="1">
              <a:off x="966" y="2388"/>
              <a:ext cx="0" cy="8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H="1">
              <a:off x="713" y="3261"/>
              <a:ext cx="253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8" name="Object 22"/>
            <p:cNvGraphicFramePr>
              <a:graphicFrameLocks noChangeAspect="1"/>
            </p:cNvGraphicFramePr>
            <p:nvPr/>
          </p:nvGraphicFramePr>
          <p:xfrm>
            <a:off x="2873" y="3312"/>
            <a:ext cx="20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480" imgH="190440" progId="Equation.3">
                    <p:embed/>
                  </p:oleObj>
                </mc:Choice>
                <mc:Fallback>
                  <p:oleObj name="公式" r:id="rId3" imgW="177480" imgH="1904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3312"/>
                          <a:ext cx="20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23"/>
            <p:cNvGraphicFramePr>
              <a:graphicFrameLocks noChangeAspect="1"/>
            </p:cNvGraphicFramePr>
            <p:nvPr/>
          </p:nvGraphicFramePr>
          <p:xfrm>
            <a:off x="1003" y="2352"/>
            <a:ext cx="19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0440" imgH="241200" progId="Equation.3">
                    <p:embed/>
                  </p:oleObj>
                </mc:Choice>
                <mc:Fallback>
                  <p:oleObj name="公式" r:id="rId5" imgW="190440" imgH="2412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2352"/>
                          <a:ext cx="198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24"/>
            <p:cNvGraphicFramePr>
              <a:graphicFrameLocks noChangeAspect="1"/>
            </p:cNvGraphicFramePr>
            <p:nvPr/>
          </p:nvGraphicFramePr>
          <p:xfrm>
            <a:off x="950" y="3236"/>
            <a:ext cx="1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190440" progId="Equation.3">
                    <p:embed/>
                  </p:oleObj>
                </mc:Choice>
                <mc:Fallback>
                  <p:oleObj name="Equation" r:id="rId7" imgW="164880" imgH="1904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3236"/>
                          <a:ext cx="177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25"/>
            <p:cNvGraphicFramePr>
              <a:graphicFrameLocks noChangeAspect="1"/>
            </p:cNvGraphicFramePr>
            <p:nvPr/>
          </p:nvGraphicFramePr>
          <p:xfrm>
            <a:off x="785" y="3530"/>
            <a:ext cx="16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880" imgH="164880" progId="Equation.3">
                    <p:embed/>
                  </p:oleObj>
                </mc:Choice>
                <mc:Fallback>
                  <p:oleObj name="公式" r:id="rId9" imgW="164880" imgH="1648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3530"/>
                          <a:ext cx="168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26"/>
            <p:cNvGraphicFramePr>
              <a:graphicFrameLocks noChangeAspect="1"/>
            </p:cNvGraphicFramePr>
            <p:nvPr/>
          </p:nvGraphicFramePr>
          <p:xfrm>
            <a:off x="761" y="264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2640"/>
                          <a:ext cx="16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27"/>
            <p:cNvGraphicFramePr>
              <a:graphicFrameLocks noChangeAspect="1"/>
            </p:cNvGraphicFramePr>
            <p:nvPr/>
          </p:nvGraphicFramePr>
          <p:xfrm>
            <a:off x="1481" y="2832"/>
            <a:ext cx="31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4560" imgH="380880" progId="Equation.3">
                    <p:embed/>
                  </p:oleObj>
                </mc:Choice>
                <mc:Fallback>
                  <p:oleObj name="Equation" r:id="rId13" imgW="304560" imgH="38088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2832"/>
                          <a:ext cx="313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4" name="Object 28"/>
            <p:cNvGraphicFramePr>
              <a:graphicFrameLocks noChangeAspect="1"/>
            </p:cNvGraphicFramePr>
            <p:nvPr/>
          </p:nvGraphicFramePr>
          <p:xfrm>
            <a:off x="2416" y="2784"/>
            <a:ext cx="35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17160" imgH="380880" progId="Equation.3">
                    <p:embed/>
                  </p:oleObj>
                </mc:Choice>
                <mc:Fallback>
                  <p:oleObj name="Equation" r:id="rId15" imgW="317160" imgH="38088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" y="2784"/>
                          <a:ext cx="353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flipV="1">
              <a:off x="1769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V="1">
              <a:off x="2441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1769" y="2976"/>
              <a:ext cx="67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8" name="Object 32"/>
            <p:cNvGraphicFramePr>
              <a:graphicFrameLocks noChangeAspect="1"/>
            </p:cNvGraphicFramePr>
            <p:nvPr/>
          </p:nvGraphicFramePr>
          <p:xfrm>
            <a:off x="2057" y="2640"/>
            <a:ext cx="14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77480" imgH="330120" progId="Equation.3">
                    <p:embed/>
                  </p:oleObj>
                </mc:Choice>
                <mc:Fallback>
                  <p:oleObj name="公式" r:id="rId17" imgW="177480" imgH="33012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2640"/>
                          <a:ext cx="148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33"/>
            <p:cNvGraphicFramePr>
              <a:graphicFrameLocks noChangeAspect="1"/>
            </p:cNvGraphicFramePr>
            <p:nvPr/>
          </p:nvGraphicFramePr>
          <p:xfrm>
            <a:off x="1486" y="2229"/>
            <a:ext cx="2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8600" imgH="291960" progId="Equation.3">
                    <p:embed/>
                  </p:oleObj>
                </mc:Choice>
                <mc:Fallback>
                  <p:oleObj name="Equation" r:id="rId19" imgW="228600" imgH="29196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229"/>
                          <a:ext cx="21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 flipV="1">
              <a:off x="1433" y="2400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 flipH="1">
              <a:off x="1193" y="3264"/>
              <a:ext cx="240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>
              <a:off x="1433" y="2640"/>
              <a:ext cx="29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3" name="Object 37"/>
            <p:cNvGraphicFramePr>
              <a:graphicFrameLocks noChangeAspect="1"/>
            </p:cNvGraphicFramePr>
            <p:nvPr/>
          </p:nvGraphicFramePr>
          <p:xfrm>
            <a:off x="2866" y="2976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41200" progId="Equation.3">
                    <p:embed/>
                  </p:oleObj>
                </mc:Choice>
                <mc:Fallback>
                  <p:oleObj name="Equation" r:id="rId21" imgW="215640" imgH="2412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976"/>
                          <a:ext cx="247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38"/>
            <p:cNvGraphicFramePr>
              <a:graphicFrameLocks noChangeAspect="1"/>
            </p:cNvGraphicFramePr>
            <p:nvPr/>
          </p:nvGraphicFramePr>
          <p:xfrm>
            <a:off x="1721" y="2448"/>
            <a:ext cx="2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77480" imgH="228600" progId="Equation.3">
                    <p:embed/>
                  </p:oleObj>
                </mc:Choice>
                <mc:Fallback>
                  <p:oleObj name="Equation" r:id="rId23" imgW="177480" imgH="228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2448"/>
                          <a:ext cx="221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39"/>
            <p:cNvGraphicFramePr>
              <a:graphicFrameLocks noChangeAspect="1"/>
            </p:cNvGraphicFramePr>
            <p:nvPr/>
          </p:nvGraphicFramePr>
          <p:xfrm>
            <a:off x="1385" y="3264"/>
            <a:ext cx="18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040" imgH="241200" progId="Equation.3">
                    <p:embed/>
                  </p:oleObj>
                </mc:Choice>
                <mc:Fallback>
                  <p:oleObj name="Equation" r:id="rId25" imgW="203040" imgH="2412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64"/>
                          <a:ext cx="18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40"/>
            <p:cNvGraphicFramePr>
              <a:graphicFrameLocks noChangeAspect="1"/>
            </p:cNvGraphicFramePr>
            <p:nvPr/>
          </p:nvGraphicFramePr>
          <p:xfrm>
            <a:off x="1241" y="3447"/>
            <a:ext cx="20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3040" imgH="228600" progId="Equation.3">
                    <p:embed/>
                  </p:oleObj>
                </mc:Choice>
                <mc:Fallback>
                  <p:oleObj name="Equation" r:id="rId27" imgW="203040" imgH="2286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3447"/>
                          <a:ext cx="208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41"/>
            <p:cNvGraphicFramePr>
              <a:graphicFrameLocks noChangeAspect="1"/>
            </p:cNvGraphicFramePr>
            <p:nvPr/>
          </p:nvGraphicFramePr>
          <p:xfrm>
            <a:off x="1193" y="2592"/>
            <a:ext cx="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03040" imgH="279360" progId="Equation.3">
                    <p:embed/>
                  </p:oleObj>
                </mc:Choice>
                <mc:Fallback>
                  <p:oleObj name="Equation" r:id="rId29" imgW="203040" imgH="27936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592"/>
                          <a:ext cx="2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Rectangle 42" descr="深色竖线"/>
            <p:cNvSpPr>
              <a:spLocks noChangeArrowheads="1"/>
            </p:cNvSpPr>
            <p:nvPr/>
          </p:nvSpPr>
          <p:spPr bwMode="auto">
            <a:xfrm>
              <a:off x="1769" y="3168"/>
              <a:ext cx="672" cy="96"/>
            </a:xfrm>
            <a:prstGeom prst="rect">
              <a:avLst/>
            </a:prstGeom>
            <a:pattFill prst="dkVert">
              <a:fgClr>
                <a:srgbClr val="CC0000"/>
              </a:fgClr>
              <a:bgClr>
                <a:srgbClr val="FFCC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433" y="326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60" name="Object 44"/>
            <p:cNvGraphicFramePr>
              <a:graphicFrameLocks noChangeAspect="1"/>
            </p:cNvGraphicFramePr>
            <p:nvPr/>
          </p:nvGraphicFramePr>
          <p:xfrm>
            <a:off x="1625" y="3236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15640" imgH="317160" progId="Equation.3">
                    <p:embed/>
                  </p:oleObj>
                </mc:Choice>
                <mc:Fallback>
                  <p:oleObj name="Equation" r:id="rId31" imgW="215640" imgH="31716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236"/>
                          <a:ext cx="279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45"/>
            <p:cNvGraphicFramePr>
              <a:graphicFrameLocks noChangeAspect="1"/>
            </p:cNvGraphicFramePr>
            <p:nvPr/>
          </p:nvGraphicFramePr>
          <p:xfrm>
            <a:off x="2297" y="3236"/>
            <a:ext cx="33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53800" imgH="317160" progId="Equation.3">
                    <p:embed/>
                  </p:oleObj>
                </mc:Choice>
                <mc:Fallback>
                  <p:oleObj name="Equation" r:id="rId33" imgW="253800" imgH="31716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3236"/>
                          <a:ext cx="33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76" name="Group 60"/>
          <p:cNvGrpSpPr>
            <a:grpSpLocks/>
          </p:cNvGrpSpPr>
          <p:nvPr/>
        </p:nvGrpSpPr>
        <p:grpSpPr bwMode="auto">
          <a:xfrm>
            <a:off x="5638800" y="2590800"/>
            <a:ext cx="3124200" cy="2751138"/>
            <a:chOff x="3552" y="1632"/>
            <a:chExt cx="1968" cy="1733"/>
          </a:xfrm>
        </p:grpSpPr>
        <p:sp>
          <p:nvSpPr>
            <p:cNvPr id="9264" name="Text Box 48"/>
            <p:cNvSpPr txBox="1">
              <a:spLocks noChangeArrowheads="1"/>
            </p:cNvSpPr>
            <p:nvPr/>
          </p:nvSpPr>
          <p:spPr bwMode="auto">
            <a:xfrm>
              <a:off x="3552" y="1632"/>
              <a:ext cx="1968" cy="1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</a:pPr>
              <a:r>
                <a:rPr kumimoji="1" lang="zh-CN" altLang="en-US" sz="3200" b="1" dirty="0">
                  <a:solidFill>
                    <a:srgbClr val="003366"/>
                  </a:solidFill>
                  <a:latin typeface="Times New Roman" pitchFamily="18" charset="0"/>
                </a:rPr>
                <a:t>棒沿</a:t>
              </a:r>
              <a:r>
                <a:rPr kumimoji="1" lang="zh-CN" altLang="en-US" sz="3200" b="1" i="1" dirty="0">
                  <a:solidFill>
                    <a:srgbClr val="003366"/>
                  </a:solidFill>
                  <a:latin typeface="Times New Roman" pitchFamily="18" charset="0"/>
                </a:rPr>
                <a:t>      </a:t>
              </a:r>
              <a:r>
                <a:rPr kumimoji="1" lang="zh-CN" altLang="en-US" sz="3200" b="1" dirty="0">
                  <a:solidFill>
                    <a:srgbClr val="003366"/>
                  </a:solidFill>
                  <a:latin typeface="Times New Roman" pitchFamily="18" charset="0"/>
                </a:rPr>
                <a:t>轴对    系静止放置</a:t>
              </a:r>
              <a:r>
                <a:rPr kumimoji="1" lang="en-US" altLang="zh-CN" sz="3200" b="1" dirty="0">
                  <a:solidFill>
                    <a:srgbClr val="003366"/>
                  </a:solidFill>
                  <a:latin typeface="Times New Roman" pitchFamily="18" charset="0"/>
                </a:rPr>
                <a:t>,</a:t>
              </a:r>
              <a:r>
                <a:rPr kumimoji="1" lang="zh-CN" altLang="en-US" sz="3200" b="1" dirty="0">
                  <a:solidFill>
                    <a:srgbClr val="003366"/>
                  </a:solidFill>
                  <a:latin typeface="Times New Roman" pitchFamily="18" charset="0"/>
                </a:rPr>
                <a:t>在系中测得两端坐标</a:t>
              </a:r>
            </a:p>
          </p:txBody>
        </p:sp>
        <p:graphicFrame>
          <p:nvGraphicFramePr>
            <p:cNvPr id="9268" name="Object 52"/>
            <p:cNvGraphicFramePr>
              <a:graphicFrameLocks noChangeAspect="1"/>
            </p:cNvGraphicFramePr>
            <p:nvPr/>
          </p:nvGraphicFramePr>
          <p:xfrm>
            <a:off x="4528" y="2993"/>
            <a:ext cx="6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42720" imgH="215640" progId="Equation.3">
                    <p:embed/>
                  </p:oleObj>
                </mc:Choice>
                <mc:Fallback>
                  <p:oleObj name="Equation" r:id="rId35" imgW="342720" imgH="21564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2993"/>
                          <a:ext cx="60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1" name="Object 55"/>
            <p:cNvGraphicFramePr>
              <a:graphicFrameLocks noChangeAspect="1"/>
            </p:cNvGraphicFramePr>
            <p:nvPr/>
          </p:nvGraphicFramePr>
          <p:xfrm>
            <a:off x="4138" y="1750"/>
            <a:ext cx="4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53800" imgH="177480" progId="Equation.3">
                    <p:embed/>
                  </p:oleObj>
                </mc:Choice>
                <mc:Fallback>
                  <p:oleObj name="Equation" r:id="rId37" imgW="253800" imgH="1774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750"/>
                          <a:ext cx="4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2" name="Object 56"/>
            <p:cNvGraphicFramePr>
              <a:graphicFrameLocks noChangeAspect="1"/>
            </p:cNvGraphicFramePr>
            <p:nvPr/>
          </p:nvGraphicFramePr>
          <p:xfrm>
            <a:off x="5059" y="1728"/>
            <a:ext cx="25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52280" imgH="177480" progId="Equation.3">
                    <p:embed/>
                  </p:oleObj>
                </mc:Choice>
                <mc:Fallback>
                  <p:oleObj name="Equation" r:id="rId39" imgW="152280" imgH="1774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9" y="1728"/>
                          <a:ext cx="258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57"/>
            <p:cNvGraphicFramePr>
              <a:graphicFrameLocks noChangeAspect="1"/>
            </p:cNvGraphicFramePr>
            <p:nvPr/>
          </p:nvGraphicFramePr>
          <p:xfrm>
            <a:off x="5214" y="2174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52280" imgH="177480" progId="Equation.3">
                    <p:embed/>
                  </p:oleObj>
                </mc:Choice>
                <mc:Fallback>
                  <p:oleObj name="Equation" r:id="rId41" imgW="152280" imgH="17748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" y="2174"/>
                          <a:ext cx="24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4" name="Object 1024"/>
          <p:cNvGraphicFramePr>
            <a:graphicFrameLocks noChangeAspect="1"/>
          </p:cNvGraphicFramePr>
          <p:nvPr/>
        </p:nvGraphicFramePr>
        <p:xfrm>
          <a:off x="4665663" y="1066800"/>
          <a:ext cx="1966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066800"/>
                        <a:ext cx="19669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90600" y="914400"/>
            <a:ext cx="3435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则棒的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固有长度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为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81075" y="1828800"/>
            <a:ext cx="71723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固有长度：物体相对静止时所测得的长度 </a:t>
            </a:r>
            <a:r>
              <a:rPr lang="en-US" altLang="zh-CN" sz="3200" b="1">
                <a:solidFill>
                  <a:srgbClr val="003366"/>
                </a:solidFill>
                <a:latin typeface="Times New Roman" pitchFamily="18" charset="0"/>
              </a:rPr>
              <a:t>.</a:t>
            </a: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（最长）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638800" y="3346450"/>
            <a:ext cx="22860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3366"/>
                </a:solidFill>
                <a:latin typeface="Times New Roman" pitchFamily="18" charset="0"/>
              </a:rPr>
              <a:t>问 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  在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系中测得棒有多长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?</a:t>
            </a:r>
          </a:p>
        </p:txBody>
      </p:sp>
      <p:grpSp>
        <p:nvGrpSpPr>
          <p:cNvPr id="10337" name="Group 97"/>
          <p:cNvGrpSpPr>
            <a:grpSpLocks/>
          </p:cNvGrpSpPr>
          <p:nvPr/>
        </p:nvGrpSpPr>
        <p:grpSpPr bwMode="auto">
          <a:xfrm>
            <a:off x="914400" y="3124200"/>
            <a:ext cx="4449763" cy="2913063"/>
            <a:chOff x="521" y="2160"/>
            <a:chExt cx="2688" cy="1680"/>
          </a:xfrm>
        </p:grpSpPr>
        <p:sp>
          <p:nvSpPr>
            <p:cNvPr id="10338" name="Rectangle 98"/>
            <p:cNvSpPr>
              <a:spLocks noChangeArrowheads="1"/>
            </p:cNvSpPr>
            <p:nvPr/>
          </p:nvSpPr>
          <p:spPr bwMode="auto">
            <a:xfrm>
              <a:off x="521" y="2160"/>
              <a:ext cx="2688" cy="16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9" name="Line 99"/>
            <p:cNvSpPr>
              <a:spLocks noChangeShapeType="1"/>
            </p:cNvSpPr>
            <p:nvPr/>
          </p:nvSpPr>
          <p:spPr bwMode="auto">
            <a:xfrm>
              <a:off x="966" y="3261"/>
              <a:ext cx="214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0" name="Line 100"/>
            <p:cNvSpPr>
              <a:spLocks noChangeShapeType="1"/>
            </p:cNvSpPr>
            <p:nvPr/>
          </p:nvSpPr>
          <p:spPr bwMode="auto">
            <a:xfrm flipV="1">
              <a:off x="966" y="2388"/>
              <a:ext cx="0" cy="8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1" name="Line 101"/>
            <p:cNvSpPr>
              <a:spLocks noChangeShapeType="1"/>
            </p:cNvSpPr>
            <p:nvPr/>
          </p:nvSpPr>
          <p:spPr bwMode="auto">
            <a:xfrm flipH="1">
              <a:off x="713" y="3261"/>
              <a:ext cx="253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185" name="Object 1025"/>
            <p:cNvGraphicFramePr>
              <a:graphicFrameLocks noChangeAspect="1"/>
            </p:cNvGraphicFramePr>
            <p:nvPr/>
          </p:nvGraphicFramePr>
          <p:xfrm>
            <a:off x="2873" y="3312"/>
            <a:ext cx="20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77480" imgH="190440" progId="Equation.3">
                    <p:embed/>
                  </p:oleObj>
                </mc:Choice>
                <mc:Fallback>
                  <p:oleObj name="公式" r:id="rId5" imgW="177480" imgH="190440" progId="Equation.3">
                    <p:embed/>
                    <p:pic>
                      <p:nvPicPr>
                        <p:cNvPr id="0" name="Picture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3312"/>
                          <a:ext cx="20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6" name="Object 1026"/>
            <p:cNvGraphicFramePr>
              <a:graphicFrameLocks noChangeAspect="1"/>
            </p:cNvGraphicFramePr>
            <p:nvPr/>
          </p:nvGraphicFramePr>
          <p:xfrm>
            <a:off x="1003" y="2352"/>
            <a:ext cx="19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90440" imgH="241200" progId="Equation.3">
                    <p:embed/>
                  </p:oleObj>
                </mc:Choice>
                <mc:Fallback>
                  <p:oleObj name="公式" r:id="rId7" imgW="190440" imgH="241200" progId="Equation.3">
                    <p:embed/>
                    <p:pic>
                      <p:nvPicPr>
                        <p:cNvPr id="0" name="Picture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2352"/>
                          <a:ext cx="198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7" name="Object 1027"/>
            <p:cNvGraphicFramePr>
              <a:graphicFrameLocks noChangeAspect="1"/>
            </p:cNvGraphicFramePr>
            <p:nvPr/>
          </p:nvGraphicFramePr>
          <p:xfrm>
            <a:off x="950" y="3236"/>
            <a:ext cx="1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190440" progId="Equation.3">
                    <p:embed/>
                  </p:oleObj>
                </mc:Choice>
                <mc:Fallback>
                  <p:oleObj name="Equation" r:id="rId9" imgW="164880" imgH="190440" progId="Equation.3">
                    <p:embed/>
                    <p:pic>
                      <p:nvPicPr>
                        <p:cNvPr id="0" name="Picture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3236"/>
                          <a:ext cx="177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8" name="Object 1028"/>
            <p:cNvGraphicFramePr>
              <a:graphicFrameLocks noChangeAspect="1"/>
            </p:cNvGraphicFramePr>
            <p:nvPr/>
          </p:nvGraphicFramePr>
          <p:xfrm>
            <a:off x="785" y="3530"/>
            <a:ext cx="16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4880" imgH="164880" progId="Equation.3">
                    <p:embed/>
                  </p:oleObj>
                </mc:Choice>
                <mc:Fallback>
                  <p:oleObj name="公式" r:id="rId11" imgW="164880" imgH="164880" progId="Equation.3">
                    <p:embed/>
                    <p:pic>
                      <p:nvPicPr>
                        <p:cNvPr id="0" name="Picture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3530"/>
                          <a:ext cx="168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9" name="Object 1029"/>
            <p:cNvGraphicFramePr>
              <a:graphicFrameLocks noChangeAspect="1"/>
            </p:cNvGraphicFramePr>
            <p:nvPr/>
          </p:nvGraphicFramePr>
          <p:xfrm>
            <a:off x="761" y="264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Picture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2640"/>
                          <a:ext cx="16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0" name="Object 1030"/>
            <p:cNvGraphicFramePr>
              <a:graphicFrameLocks noChangeAspect="1"/>
            </p:cNvGraphicFramePr>
            <p:nvPr/>
          </p:nvGraphicFramePr>
          <p:xfrm>
            <a:off x="1481" y="2832"/>
            <a:ext cx="31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Picture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2832"/>
                          <a:ext cx="313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1" name="Object 1031"/>
            <p:cNvGraphicFramePr>
              <a:graphicFrameLocks noChangeAspect="1"/>
            </p:cNvGraphicFramePr>
            <p:nvPr/>
          </p:nvGraphicFramePr>
          <p:xfrm>
            <a:off x="2416" y="2784"/>
            <a:ext cx="35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17160" imgH="380880" progId="Equation.3">
                    <p:embed/>
                  </p:oleObj>
                </mc:Choice>
                <mc:Fallback>
                  <p:oleObj name="Equation" r:id="rId17" imgW="317160" imgH="380880" progId="Equation.3">
                    <p:embed/>
                    <p:pic>
                      <p:nvPicPr>
                        <p:cNvPr id="0" name="Picture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" y="2784"/>
                          <a:ext cx="353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9" name="Line 109"/>
            <p:cNvSpPr>
              <a:spLocks noChangeShapeType="1"/>
            </p:cNvSpPr>
            <p:nvPr/>
          </p:nvSpPr>
          <p:spPr bwMode="auto">
            <a:xfrm flipV="1">
              <a:off x="1769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" name="Line 110"/>
            <p:cNvSpPr>
              <a:spLocks noChangeShapeType="1"/>
            </p:cNvSpPr>
            <p:nvPr/>
          </p:nvSpPr>
          <p:spPr bwMode="auto">
            <a:xfrm flipV="1">
              <a:off x="2441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1" name="Line 111"/>
            <p:cNvSpPr>
              <a:spLocks noChangeShapeType="1"/>
            </p:cNvSpPr>
            <p:nvPr/>
          </p:nvSpPr>
          <p:spPr bwMode="auto">
            <a:xfrm>
              <a:off x="1769" y="2976"/>
              <a:ext cx="67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192" name="Object 1032"/>
            <p:cNvGraphicFramePr>
              <a:graphicFrameLocks noChangeAspect="1"/>
            </p:cNvGraphicFramePr>
            <p:nvPr/>
          </p:nvGraphicFramePr>
          <p:xfrm>
            <a:off x="2057" y="2640"/>
            <a:ext cx="14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77480" imgH="330120" progId="Equation.3">
                    <p:embed/>
                  </p:oleObj>
                </mc:Choice>
                <mc:Fallback>
                  <p:oleObj name="公式" r:id="rId19" imgW="177480" imgH="330120" progId="Equation.3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2640"/>
                          <a:ext cx="148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3" name="Object 1033"/>
            <p:cNvGraphicFramePr>
              <a:graphicFrameLocks noChangeAspect="1"/>
            </p:cNvGraphicFramePr>
            <p:nvPr/>
          </p:nvGraphicFramePr>
          <p:xfrm>
            <a:off x="1486" y="2229"/>
            <a:ext cx="2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" imgH="291960" progId="Equation.3">
                    <p:embed/>
                  </p:oleObj>
                </mc:Choice>
                <mc:Fallback>
                  <p:oleObj name="Equation" r:id="rId21" imgW="228600" imgH="291960" progId="Equation.3">
                    <p:embed/>
                    <p:pic>
                      <p:nvPicPr>
                        <p:cNvPr id="0" name="Picture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229"/>
                          <a:ext cx="21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4" name="Line 114"/>
            <p:cNvSpPr>
              <a:spLocks noChangeShapeType="1"/>
            </p:cNvSpPr>
            <p:nvPr/>
          </p:nvSpPr>
          <p:spPr bwMode="auto">
            <a:xfrm flipV="1">
              <a:off x="1433" y="2400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5" name="Line 115"/>
            <p:cNvSpPr>
              <a:spLocks noChangeShapeType="1"/>
            </p:cNvSpPr>
            <p:nvPr/>
          </p:nvSpPr>
          <p:spPr bwMode="auto">
            <a:xfrm flipH="1">
              <a:off x="1193" y="3264"/>
              <a:ext cx="240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6" name="Line 116"/>
            <p:cNvSpPr>
              <a:spLocks noChangeShapeType="1"/>
            </p:cNvSpPr>
            <p:nvPr/>
          </p:nvSpPr>
          <p:spPr bwMode="auto">
            <a:xfrm>
              <a:off x="1433" y="2640"/>
              <a:ext cx="29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194" name="Object 1034"/>
            <p:cNvGraphicFramePr>
              <a:graphicFrameLocks noChangeAspect="1"/>
            </p:cNvGraphicFramePr>
            <p:nvPr/>
          </p:nvGraphicFramePr>
          <p:xfrm>
            <a:off x="2866" y="2976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Picture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976"/>
                          <a:ext cx="247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5" name="Object 1035"/>
            <p:cNvGraphicFramePr>
              <a:graphicFrameLocks noChangeAspect="1"/>
            </p:cNvGraphicFramePr>
            <p:nvPr/>
          </p:nvGraphicFramePr>
          <p:xfrm>
            <a:off x="1721" y="2448"/>
            <a:ext cx="2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77480" imgH="228600" progId="Equation.3">
                    <p:embed/>
                  </p:oleObj>
                </mc:Choice>
                <mc:Fallback>
                  <p:oleObj name="Equation" r:id="rId25" imgW="177480" imgH="228600" progId="Equation.3">
                    <p:embed/>
                    <p:pic>
                      <p:nvPicPr>
                        <p:cNvPr id="0" name="Picture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2448"/>
                          <a:ext cx="221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6" name="Object 1036"/>
            <p:cNvGraphicFramePr>
              <a:graphicFrameLocks noChangeAspect="1"/>
            </p:cNvGraphicFramePr>
            <p:nvPr/>
          </p:nvGraphicFramePr>
          <p:xfrm>
            <a:off x="1385" y="3264"/>
            <a:ext cx="18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3040" imgH="241200" progId="Equation.3">
                    <p:embed/>
                  </p:oleObj>
                </mc:Choice>
                <mc:Fallback>
                  <p:oleObj name="Equation" r:id="rId27" imgW="203040" imgH="24120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64"/>
                          <a:ext cx="18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7" name="Object 1037"/>
            <p:cNvGraphicFramePr>
              <a:graphicFrameLocks noChangeAspect="1"/>
            </p:cNvGraphicFramePr>
            <p:nvPr/>
          </p:nvGraphicFramePr>
          <p:xfrm>
            <a:off x="1241" y="3447"/>
            <a:ext cx="20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03040" imgH="228600" progId="Equation.3">
                    <p:embed/>
                  </p:oleObj>
                </mc:Choice>
                <mc:Fallback>
                  <p:oleObj name="Equation" r:id="rId29" imgW="203040" imgH="228600" progId="Equation.3">
                    <p:embed/>
                    <p:pic>
                      <p:nvPicPr>
                        <p:cNvPr id="0" name="Picture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3447"/>
                          <a:ext cx="208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8" name="Object 1038"/>
            <p:cNvGraphicFramePr>
              <a:graphicFrameLocks noChangeAspect="1"/>
            </p:cNvGraphicFramePr>
            <p:nvPr/>
          </p:nvGraphicFramePr>
          <p:xfrm>
            <a:off x="1193" y="2592"/>
            <a:ext cx="2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03040" imgH="279360" progId="Equation.3">
                    <p:embed/>
                  </p:oleObj>
                </mc:Choice>
                <mc:Fallback>
                  <p:oleObj name="Equation" r:id="rId31" imgW="203040" imgH="279360" progId="Equation.3">
                    <p:embed/>
                    <p:pic>
                      <p:nvPicPr>
                        <p:cNvPr id="0" name="Picture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592"/>
                          <a:ext cx="2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2" name="Rectangle 122" descr="深色竖线"/>
            <p:cNvSpPr>
              <a:spLocks noChangeArrowheads="1"/>
            </p:cNvSpPr>
            <p:nvPr/>
          </p:nvSpPr>
          <p:spPr bwMode="auto">
            <a:xfrm>
              <a:off x="1769" y="3168"/>
              <a:ext cx="672" cy="96"/>
            </a:xfrm>
            <a:prstGeom prst="rect">
              <a:avLst/>
            </a:prstGeom>
            <a:pattFill prst="dkVert">
              <a:fgClr>
                <a:srgbClr val="CC0000"/>
              </a:fgClr>
              <a:bgClr>
                <a:srgbClr val="FFCC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3" name="Line 123"/>
            <p:cNvSpPr>
              <a:spLocks noChangeShapeType="1"/>
            </p:cNvSpPr>
            <p:nvPr/>
          </p:nvSpPr>
          <p:spPr bwMode="auto">
            <a:xfrm>
              <a:off x="1433" y="326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3199" name="Object 1039"/>
            <p:cNvGraphicFramePr>
              <a:graphicFrameLocks noChangeAspect="1"/>
            </p:cNvGraphicFramePr>
            <p:nvPr/>
          </p:nvGraphicFramePr>
          <p:xfrm>
            <a:off x="1625" y="3236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15640" imgH="317160" progId="Equation.3">
                    <p:embed/>
                  </p:oleObj>
                </mc:Choice>
                <mc:Fallback>
                  <p:oleObj name="Equation" r:id="rId33" imgW="215640" imgH="317160" progId="Equation.3">
                    <p:embed/>
                    <p:pic>
                      <p:nvPicPr>
                        <p:cNvPr id="0" name="Picture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236"/>
                          <a:ext cx="279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040"/>
            <p:cNvGraphicFramePr>
              <a:graphicFrameLocks noChangeAspect="1"/>
            </p:cNvGraphicFramePr>
            <p:nvPr/>
          </p:nvGraphicFramePr>
          <p:xfrm>
            <a:off x="2297" y="3236"/>
            <a:ext cx="33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53800" imgH="317160" progId="Equation.3">
                    <p:embed/>
                  </p:oleObj>
                </mc:Choice>
                <mc:Fallback>
                  <p:oleObj name="Equation" r:id="rId35" imgW="253800" imgH="317160" progId="Equation.3">
                    <p:embed/>
                    <p:pic>
                      <p:nvPicPr>
                        <p:cNvPr id="0" name="Picture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3236"/>
                          <a:ext cx="33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67" name="Text Box 127"/>
          <p:cNvSpPr txBox="1">
            <a:spLocks noChangeArrowheads="1"/>
          </p:cNvSpPr>
          <p:nvPr/>
        </p:nvSpPr>
        <p:spPr bwMode="auto">
          <a:xfrm>
            <a:off x="2932113" y="115888"/>
            <a:ext cx="2935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长度的收缩</a:t>
            </a:r>
            <a:endParaRPr kumimoji="1" lang="zh-CN" altLang="en-US" sz="2800" b="1">
              <a:solidFill>
                <a:srgbClr val="3366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4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8" name="Object 1024"/>
          <p:cNvGraphicFramePr>
            <a:graphicFrameLocks noChangeAspect="1"/>
          </p:cNvGraphicFramePr>
          <p:nvPr/>
        </p:nvGraphicFramePr>
        <p:xfrm>
          <a:off x="1824038" y="2667000"/>
          <a:ext cx="5033962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647640" progId="Equation.3">
                  <p:embed/>
                </p:oleObj>
              </mc:Choice>
              <mc:Fallback>
                <p:oleObj name="Equation" r:id="rId3" imgW="1993680" imgH="6476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667000"/>
                        <a:ext cx="5033962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38200" y="914400"/>
            <a:ext cx="75438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设    在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系中某时刻</a:t>
            </a:r>
            <a:r>
              <a:rPr kumimoji="1" lang="zh-CN" altLang="en-US" sz="3200" b="1" i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t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</a:rPr>
              <a:t>同时测得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棒两端坐标为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3200" baseline="-25000">
                <a:solidFill>
                  <a:srgbClr val="003366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sz="3200" baseline="-25000">
                <a:solidFill>
                  <a:srgbClr val="003366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，则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S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系中测得棒长 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l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= 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baseline="-25000">
                <a:solidFill>
                  <a:srgbClr val="003366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- 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x</a:t>
            </a:r>
            <a:r>
              <a:rPr kumimoji="1" lang="en-US" altLang="zh-CN" baseline="-25000">
                <a:solidFill>
                  <a:srgbClr val="003366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</a:rPr>
              <a:t>， 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l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与</a:t>
            </a:r>
            <a:r>
              <a:rPr kumimoji="1" lang="en-US" altLang="zh-CN" sz="3200" i="1">
                <a:solidFill>
                  <a:srgbClr val="003366"/>
                </a:solidFill>
                <a:latin typeface="Times New Roman" pitchFamily="18" charset="0"/>
              </a:rPr>
              <a:t>l</a:t>
            </a:r>
            <a:r>
              <a:rPr kumimoji="1" lang="en-US" altLang="zh-CN" baseline="-25000">
                <a:solidFill>
                  <a:srgbClr val="003366"/>
                </a:solidFill>
                <a:latin typeface="Times New Roman" pitchFamily="18" charset="0"/>
              </a:rPr>
              <a:t>0</a:t>
            </a: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</a:rPr>
              <a:t>的关系为：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3200" b="1">
              <a:solidFill>
                <a:srgbClr val="003366"/>
              </a:solidFill>
              <a:latin typeface="Times New Roman" pitchFamily="18" charset="0"/>
            </a:endParaRPr>
          </a:p>
        </p:txBody>
      </p:sp>
      <p:graphicFrame>
        <p:nvGraphicFramePr>
          <p:cNvPr id="94209" name="Object 1025"/>
          <p:cNvGraphicFramePr>
            <a:graphicFrameLocks noChangeAspect="1"/>
          </p:cNvGraphicFramePr>
          <p:nvPr/>
        </p:nvGraphicFramePr>
        <p:xfrm>
          <a:off x="42100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0" name="Object 1026"/>
          <p:cNvGraphicFramePr>
            <a:graphicFrameLocks noChangeAspect="1"/>
          </p:cNvGraphicFramePr>
          <p:nvPr/>
        </p:nvGraphicFramePr>
        <p:xfrm>
          <a:off x="2162175" y="4535488"/>
          <a:ext cx="32480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7880" imgH="647640" progId="Equation.3">
                  <p:embed/>
                </p:oleObj>
              </mc:Choice>
              <mc:Fallback>
                <p:oleObj name="Equation" r:id="rId7" imgW="1307880" imgH="64764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535488"/>
                        <a:ext cx="3248025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932113" y="115888"/>
            <a:ext cx="2935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Times New Roman" pitchFamily="18" charset="0"/>
              </a:rPr>
              <a:t>长度的收缩</a:t>
            </a:r>
            <a:endParaRPr kumimoji="1" lang="zh-CN" altLang="en-US" sz="2800" b="1">
              <a:solidFill>
                <a:srgbClr val="3366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大学物理模版-定稿3</Template>
  <TotalTime>994</TotalTime>
  <Words>1057</Words>
  <Application>Microsoft Office PowerPoint</Application>
  <PresentationFormat>全屏显示(4:3)</PresentationFormat>
  <Paragraphs>107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Times New Roman</vt:lpstr>
      <vt:lpstr>大学物理模版-定稿3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tigonsoft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subject>狭义相对论的时空观</dc:subject>
  <dc:creator>殷莹</dc:creator>
  <cp:lastModifiedBy>毅 刘</cp:lastModifiedBy>
  <cp:revision>58</cp:revision>
  <dcterms:created xsi:type="dcterms:W3CDTF">2005-09-13T05:52:07Z</dcterms:created>
  <dcterms:modified xsi:type="dcterms:W3CDTF">2023-10-30T12:28:35Z</dcterms:modified>
</cp:coreProperties>
</file>