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84" r:id="rId2"/>
    <p:sldId id="285" r:id="rId3"/>
    <p:sldId id="303" r:id="rId4"/>
    <p:sldId id="304" r:id="rId5"/>
    <p:sldId id="286" r:id="rId6"/>
    <p:sldId id="287" r:id="rId7"/>
    <p:sldId id="288" r:id="rId8"/>
    <p:sldId id="263" r:id="rId9"/>
    <p:sldId id="268" r:id="rId10"/>
    <p:sldId id="289" r:id="rId11"/>
    <p:sldId id="290" r:id="rId12"/>
    <p:sldId id="299" r:id="rId13"/>
    <p:sldId id="291" r:id="rId14"/>
    <p:sldId id="300" r:id="rId15"/>
    <p:sldId id="294" r:id="rId16"/>
    <p:sldId id="295" r:id="rId17"/>
    <p:sldId id="296" r:id="rId18"/>
    <p:sldId id="297" r:id="rId19"/>
    <p:sldId id="298" r:id="rId20"/>
    <p:sldId id="301" r:id="rId21"/>
    <p:sldId id="302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6600"/>
    <a:srgbClr val="FFCCCC"/>
    <a:srgbClr val="FFFF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434" autoAdjust="0"/>
  </p:normalViewPr>
  <p:slideViewPr>
    <p:cSldViewPr>
      <p:cViewPr varScale="1">
        <p:scale>
          <a:sx n="72" d="100"/>
          <a:sy n="72" d="100"/>
        </p:scale>
        <p:origin x="176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26A7760-E4F2-864F-1733-2A14A82BF2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8DF79BC-FED2-1089-45FB-F29F88BE25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1B8EEC91-E2AE-1C7A-3139-2E1CD7AA384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DA8ABEED-7360-0FBD-DC0C-963E7DEA4E3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E7A283-AA25-40B3-B2B2-AC69A52AB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5A10422-5715-B91E-8D69-7949200626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68F7BA5-48B2-AF32-791E-F7B1DC8B02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9BC5F516-DD15-6634-DF7A-F9AB7FD84F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00CE4F24-E3CC-8EFB-8CB5-30CF117E87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B2DC5D6D-4D4B-E132-7DBD-A9F573721A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3BEE34F4-34E7-81AE-061B-F96A097C7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383E69-B80E-4432-84FC-DB19B9EF12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70ED7E-50DE-3C9A-C0B1-B72596EB9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93690-7870-4CFB-AF3D-B8EC5F1C5EF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3EF5AA19-1E93-B077-120C-D97E753B89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19561B4D-F488-ECDD-D902-E8D640F9D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394E6E-55B1-269D-1C4E-0EA053600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884C7-162B-4856-83BD-6D8DB24E327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5DD719D8-98F4-9B36-7781-6F58D75D4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FEE12B42-5445-5BDA-A290-2BB556FCC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88A66CA-62DC-B117-C533-30D32796A8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A21A7-BF6B-4DD0-A4D5-EF43A70015E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79E3ACE6-ACB3-9803-5845-28D293D11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3D8EE84-FD95-7D86-C21F-F84D72790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C75316-FA3B-338D-E0CA-B29D872C22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75FD9-19AE-430B-B04F-CD836F699C9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9AFF83DC-25F9-CC95-64BA-FF91521282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2F8162D0-C7C1-363E-5FEA-1FD7619BB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7480E3-0604-63B2-480F-0D5C633197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005E9-F403-423D-B1FF-BC10364D76D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53DCD74E-3754-D6AD-F891-6E9B59295E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241F0825-EBAE-8AD3-7EF5-5CE77351E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http://search.tom.com/searchpicsnap.php?word=%BA%CB%B1%AC%D5%A8&amp;cntotal=6&amp;entotal=278&amp;lang=cn&amp;pages=4&amp;picnumber=45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1D96C15-46B2-86B3-860A-51F4983B5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E68F4-1CDC-445B-BD69-2715789D002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24932AE0-5EC7-9566-83C9-1323D5D6B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9A0CE47D-0F43-159E-221E-3E54D1F06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马四版</a:t>
            </a:r>
            <a:r>
              <a:rPr lang="en-US" altLang="zh-CN"/>
              <a:t>P206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4921C53-9B42-0E5B-50ED-8F61F7C854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D6080-F225-49D4-B277-76CA4E6BACC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741EE4C2-BC82-1268-5A48-165DFFAF4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709B9CCA-699A-0CE9-4C9E-5F924B18F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http://www.atominfo.com.cn/knowledge/know_chinahn_qinshan.htm</a:t>
            </a:r>
          </a:p>
          <a:p>
            <a:r>
              <a:rPr lang="en-US" altLang="zh-CN"/>
              <a:t>http://www.southcn.com/news/gdnews/zhzt/fzxdl/cytp/200403040412.htm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887BE3B-FD02-68D5-A613-83C9485EAE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6A8FF9-46F3-483B-B9A3-75D00AB02F3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B3AD7004-BDC6-4A8C-B8F8-28CDDB148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137D2B25-F49E-6244-DB41-7C0377169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http://www.hsm.com.cn/news/2005/1228/68/10903.shtml</a:t>
            </a:r>
          </a:p>
          <a:p>
            <a:r>
              <a:rPr lang="en-US" altLang="zh-CN"/>
              <a:t>http://www.js.chinanews.com.cn/2002-09-30/1/19718.html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8EC58D-B828-E9BD-A07A-AE2D0CC3DA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42205-8DA4-4042-A34E-5F3938DE9F2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4C14617A-E69F-EE2C-D4B8-07F3222D31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DE00B506-6399-6213-A788-D19AF3EF9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http://search.tom.com/searchpicsnap.php?word=%BA%CB%B1%AC%D5%A8&amp;cntotal=6&amp;entotal=278&amp;lang=cn&amp;pages=4&amp;picnumber=38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由上述分析可以看出，合成粒子的静止质量总是大于等于两个粒子静止质量之和，仅当两个粒子静止才能合成静止质量为两者之和的粒子，该结论与低速运动的经验截然不同，这也是质能方程的重要内涵。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83E69-B80E-4432-84FC-DB19B9EF1282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26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E674E61-1932-40E2-F7D9-92DDD66409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B5FF1-AC7B-4249-A121-6F50394F856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458E3C7A-4D60-BC28-D712-1A6EBBA752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9934D35-3C1A-2F7A-B142-FD9F2BC67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D21612-BF24-766D-A0CD-2FF78BE59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9F477-3EDB-4377-829D-8E6BB2B6F20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6CE0252E-B521-12AE-F8B5-8E723FE32B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13C68D4-4300-4601-7868-DE860E1C6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C545884-EFA8-0450-8896-8DC926F7B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BEFE45-78D0-4113-9349-FD6ACF02F8F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B868B542-753D-C0D2-E829-9AADBEF7F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1CA012AD-362A-EB82-2763-18025AAA8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18D4DCD-9D7C-2EC1-721F-40CEA97A6C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EC6F5-5598-4D58-ADEE-7946AF18E95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FDC82333-0527-92D6-E941-A49954AA0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8B375109-E6A8-20BE-D1EB-30F5BFD29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B993C5-880C-BF7C-21A0-AB7CF60668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94F39-A894-47A3-80F0-55F15D20CEA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6F357905-ACC6-AC67-3A55-C31572552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D5F05F8-A4F8-C7BD-0111-6BFA29180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640FE29-CD90-8E00-5B58-899FD13D21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187C3-3B25-4F31-9435-1562901499E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E2AB04E-4646-F219-0E50-E479338759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B7B0BAE-DB1C-42E8-1F47-226D91003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http://tech.sina.com.cn/d/2005-03-22/0954557554.shtml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84A8B91-6CA4-EF29-BDEC-3C88BC98A2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6CA0F-9F0B-4C79-A6C4-BA445F12D35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F3C02FE3-4AF0-9E0B-8CB6-512DD3634D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D61B9D4-D713-1515-DCCD-E6EB79A84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12FE1C1-F1DB-C407-2BA9-0B018C2898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C651F-AA6A-48DA-9708-3D561171EDF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89B798DC-34C0-89C5-C989-0D70B3DDB0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A169018-22C7-ADE1-EB6F-15FF576AC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336A9-8863-8B48-C63B-AD50D7F1C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FB8E28-6249-26AA-5CF5-A74556A4C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872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876D8-8273-C916-BFA5-0AB0D125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45498-3F0C-405A-C4A8-EBD060818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6541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ABD043-A32A-C48D-87B0-432E5959A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4C1B18-C827-B57E-0936-9340AAFB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2500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131C-3A3F-F3B5-A3BB-F7B21DF8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45B27-9D5C-7627-5ED0-68F36EDA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3096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83CEE-6883-2040-562C-AA5026E8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C37CB-BE11-F4B9-9CCE-5673FDEF7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32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9553D-F381-FDD0-FCF8-9B59AD32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8B980-74E3-B784-28CD-8E0D81D9C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90AF2A-D373-63C5-5084-2178F1A8D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8602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59362-286C-29DE-768B-5C458DF2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38A29-191F-3626-380F-9D630D559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1D9864-1210-073A-59C8-9B21B0FC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4ADB2F-2395-B10E-E5AC-5AE92E3EA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9D7F81-BF77-21FB-C977-2C777B930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9824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125FE-7E4A-9926-FFAB-B6955A5A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127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51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382EE-3D26-56F1-99D8-F460AF8C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6EF66-2CCD-8A34-03A1-EAA95560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536C9E-6C2E-2F75-44DB-6741C7B2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000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5BB48-75F2-D4EF-797F-324D6858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2C27B8-29FB-CE03-7F7B-DA8D96E38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29B42C-2B4F-7633-F892-FF2C1E655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611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1" name="Group 4">
            <a:extLst>
              <a:ext uri="{FF2B5EF4-FFF2-40B4-BE49-F238E27FC236}">
                <a16:creationId xmlns:a16="http://schemas.microsoft.com/office/drawing/2014/main" id="{96EAAE57-4E97-C67F-AD54-FF43B9F2E1F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795338"/>
            <a:chOff x="0" y="0"/>
            <a:chExt cx="5760" cy="501"/>
          </a:xfrm>
        </p:grpSpPr>
        <p:sp>
          <p:nvSpPr>
            <p:cNvPr id="29712" name="Rectangle 5">
              <a:extLst>
                <a:ext uri="{FF2B5EF4-FFF2-40B4-BE49-F238E27FC236}">
                  <a16:creationId xmlns:a16="http://schemas.microsoft.com/office/drawing/2014/main" id="{32417CDA-4826-02C7-51A7-6D50E6318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53"/>
              <a:ext cx="5760" cy="48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2084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3" name="Rectangle 6">
              <a:extLst>
                <a:ext uri="{FF2B5EF4-FFF2-40B4-BE49-F238E27FC236}">
                  <a16:creationId xmlns:a16="http://schemas.microsoft.com/office/drawing/2014/main" id="{CEA9E2DC-D96F-9E06-C1E3-F40D3DD803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0"/>
              <a:ext cx="5760" cy="480"/>
            </a:xfrm>
            <a:prstGeom prst="rect">
              <a:avLst/>
            </a:prstGeom>
            <a:solidFill>
              <a:srgbClr val="004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zh-CN" sz="2800" b="1">
                <a:solidFill>
                  <a:srgbClr val="020844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48.bin"/><Relationship Id="rId18" Type="http://schemas.openxmlformats.org/officeDocument/2006/relationships/oleObject" Target="../embeddings/oleObject51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61.wmf"/><Relationship Id="rId17" Type="http://schemas.openxmlformats.org/officeDocument/2006/relationships/image" Target="../media/image63.emf"/><Relationship Id="rId2" Type="http://schemas.openxmlformats.org/officeDocument/2006/relationships/notesSlide" Target="../notesSlides/notesSlide9.xml"/><Relationship Id="rId16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62.wmf"/><Relationship Id="rId10" Type="http://schemas.openxmlformats.org/officeDocument/2006/relationships/image" Target="../media/image60.wmf"/><Relationship Id="rId19" Type="http://schemas.openxmlformats.org/officeDocument/2006/relationships/image" Target="../media/image64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72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59.bin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70.emf"/><Relationship Id="rId22" Type="http://schemas.openxmlformats.org/officeDocument/2006/relationships/image" Target="../media/image7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82.e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9.emf"/><Relationship Id="rId17" Type="http://schemas.openxmlformats.org/officeDocument/2006/relationships/oleObject" Target="../embeddings/oleObject69.bin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81.emf"/><Relationship Id="rId20" Type="http://schemas.openxmlformats.org/officeDocument/2006/relationships/image" Target="../media/image8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75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80.emf"/><Relationship Id="rId22" Type="http://schemas.openxmlformats.org/officeDocument/2006/relationships/image" Target="../media/image8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9.emf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9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4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7.emf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2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6.emf"/><Relationship Id="rId5" Type="http://schemas.openxmlformats.org/officeDocument/2006/relationships/image" Target="../media/image33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32.emf"/><Relationship Id="rId9" Type="http://schemas.openxmlformats.org/officeDocument/2006/relationships/image" Target="../media/image3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45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32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0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>
            <a:extLst>
              <a:ext uri="{FF2B5EF4-FFF2-40B4-BE49-F238E27FC236}">
                <a16:creationId xmlns:a16="http://schemas.microsoft.com/office/drawing/2014/main" id="{F653BB0A-4A97-8054-F55E-61FB4B26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600" b="1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124BE97D-03D0-C73A-3AE8-8C29564EC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173038"/>
            <a:ext cx="647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牛顿定律与光速极限的矛盾</a:t>
            </a:r>
          </a:p>
        </p:txBody>
      </p:sp>
      <p:graphicFrame>
        <p:nvGraphicFramePr>
          <p:cNvPr id="95236" name="Object 4">
            <a:extLst>
              <a:ext uri="{FF2B5EF4-FFF2-40B4-BE49-F238E27FC236}">
                <a16:creationId xmlns:a16="http://schemas.microsoft.com/office/drawing/2014/main" id="{F9B547A2-3852-17D1-C00B-243185CA4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209800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19040" imgH="419040" progId="Equation.3">
                  <p:embed/>
                </p:oleObj>
              </mc:Choice>
              <mc:Fallback>
                <p:oleObj name="公式" r:id="rId3" imgW="4190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09800"/>
                        <a:ext cx="1371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37" name="Group 5">
            <a:extLst>
              <a:ext uri="{FF2B5EF4-FFF2-40B4-BE49-F238E27FC236}">
                <a16:creationId xmlns:a16="http://schemas.microsoft.com/office/drawing/2014/main" id="{4A5B9C28-3BDD-4F75-C2EA-55C83F33283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447800"/>
            <a:ext cx="3429000" cy="2819400"/>
            <a:chOff x="3312" y="816"/>
            <a:chExt cx="2160" cy="1776"/>
          </a:xfrm>
        </p:grpSpPr>
        <p:sp>
          <p:nvSpPr>
            <p:cNvPr id="95238" name="Rectangle 6">
              <a:extLst>
                <a:ext uri="{FF2B5EF4-FFF2-40B4-BE49-F238E27FC236}">
                  <a16:creationId xmlns:a16="http://schemas.microsoft.com/office/drawing/2014/main" id="{7980FD2E-C70E-5DD3-87BF-5CD877023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816"/>
              <a:ext cx="2160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39" name="Line 7">
              <a:extLst>
                <a:ext uri="{FF2B5EF4-FFF2-40B4-BE49-F238E27FC236}">
                  <a16:creationId xmlns:a16="http://schemas.microsoft.com/office/drawing/2014/main" id="{CE69E266-5A23-3210-06A4-C7A373504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2213"/>
              <a:ext cx="1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40" name="Line 8">
              <a:extLst>
                <a:ext uri="{FF2B5EF4-FFF2-40B4-BE49-F238E27FC236}">
                  <a16:creationId xmlns:a16="http://schemas.microsoft.com/office/drawing/2014/main" id="{00DA78ED-74E1-CBA3-693B-A557BBFD6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6" y="953"/>
              <a:ext cx="0" cy="1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41" name="Line 9">
              <a:extLst>
                <a:ext uri="{FF2B5EF4-FFF2-40B4-BE49-F238E27FC236}">
                  <a16:creationId xmlns:a16="http://schemas.microsoft.com/office/drawing/2014/main" id="{F982034C-8260-3D63-AA44-981C64FC5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" y="1089"/>
              <a:ext cx="1292" cy="9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42" name="Line 10">
              <a:extLst>
                <a:ext uri="{FF2B5EF4-FFF2-40B4-BE49-F238E27FC236}">
                  <a16:creationId xmlns:a16="http://schemas.microsoft.com/office/drawing/2014/main" id="{CFA38A62-7B2B-DA46-E0A2-608CA750C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1402"/>
              <a:ext cx="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243" name="Object 11">
              <a:extLst>
                <a:ext uri="{FF2B5EF4-FFF2-40B4-BE49-F238E27FC236}">
                  <a16:creationId xmlns:a16="http://schemas.microsoft.com/office/drawing/2014/main" id="{188E0C09-C3C0-8C09-9EDE-0490AD38B2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2" y="2250"/>
            <a:ext cx="16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88560" imgH="152280" progId="Equation.3">
                    <p:embed/>
                  </p:oleObj>
                </mc:Choice>
                <mc:Fallback>
                  <p:oleObj name="公式" r:id="rId5" imgW="88560" imgH="1522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2" y="2250"/>
                          <a:ext cx="16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44" name="Object 12">
              <a:extLst>
                <a:ext uri="{FF2B5EF4-FFF2-40B4-BE49-F238E27FC236}">
                  <a16:creationId xmlns:a16="http://schemas.microsoft.com/office/drawing/2014/main" id="{EA75AADB-85C1-BDD7-51B9-99776A457B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0" y="953"/>
            <a:ext cx="25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77480" imgH="190440" progId="Equation.3">
                    <p:embed/>
                  </p:oleObj>
                </mc:Choice>
                <mc:Fallback>
                  <p:oleObj name="Equation" r:id="rId7" imgW="177480" imgH="1904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953"/>
                          <a:ext cx="253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5" name="Text Box 13">
              <a:extLst>
                <a:ext uri="{FF2B5EF4-FFF2-40B4-BE49-F238E27FC236}">
                  <a16:creationId xmlns:a16="http://schemas.microsoft.com/office/drawing/2014/main" id="{AE17AC36-27E4-F640-4551-D0C6371D5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26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33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graphicFrame>
          <p:nvGraphicFramePr>
            <p:cNvPr id="95246" name="Object 14">
              <a:extLst>
                <a:ext uri="{FF2B5EF4-FFF2-40B4-BE49-F238E27FC236}">
                  <a16:creationId xmlns:a16="http://schemas.microsoft.com/office/drawing/2014/main" id="{2D624E5D-8501-87E8-DF41-39FD5C6FB7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800"/>
            <a:ext cx="301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66400" imgH="330120" progId="Equation.3">
                    <p:embed/>
                  </p:oleObj>
                </mc:Choice>
                <mc:Fallback>
                  <p:oleObj name="Equation" r:id="rId9" imgW="266400" imgH="3301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00"/>
                          <a:ext cx="301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47" name="Object 15">
              <a:extLst>
                <a:ext uri="{FF2B5EF4-FFF2-40B4-BE49-F238E27FC236}">
                  <a16:creationId xmlns:a16="http://schemas.microsoft.com/office/drawing/2014/main" id="{E32FE2E4-BF48-8D3A-2A71-821284F022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256"/>
            <a:ext cx="19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880" imgH="190440" progId="Equation.3">
                    <p:embed/>
                  </p:oleObj>
                </mc:Choice>
                <mc:Fallback>
                  <p:oleObj name="Equation" r:id="rId11" imgW="164880" imgH="1904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56"/>
                          <a:ext cx="19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48" name="Text Box 16">
            <a:extLst>
              <a:ext uri="{FF2B5EF4-FFF2-40B4-BE49-F238E27FC236}">
                <a16:creationId xmlns:a16="http://schemas.microsoft.com/office/drawing/2014/main" id="{2FDADBD9-09BC-EE97-B3A2-F216A2AA3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38288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</a:rPr>
              <a:t>物体在恒力作用下的运动</a:t>
            </a:r>
          </a:p>
        </p:txBody>
      </p:sp>
      <p:graphicFrame>
        <p:nvGraphicFramePr>
          <p:cNvPr id="95249" name="Object 17">
            <a:extLst>
              <a:ext uri="{FF2B5EF4-FFF2-40B4-BE49-F238E27FC236}">
                <a16:creationId xmlns:a16="http://schemas.microsoft.com/office/drawing/2014/main" id="{47DF9B2E-3757-4DD1-092C-BC59A91A6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081588"/>
          <a:ext cx="2590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06360" imgH="330120" progId="Equation.3">
                  <p:embed/>
                </p:oleObj>
              </mc:Choice>
              <mc:Fallback>
                <p:oleObj name="Equation" r:id="rId13" imgW="1206360" imgH="3301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81588"/>
                        <a:ext cx="25908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0" name="Text Box 18">
            <a:extLst>
              <a:ext uri="{FF2B5EF4-FFF2-40B4-BE49-F238E27FC236}">
                <a16:creationId xmlns:a16="http://schemas.microsoft.com/office/drawing/2014/main" id="{66AF574A-DB99-7F69-3723-608C36A68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319588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</a:rPr>
              <a:t>经典力学中物体的质量与运动无关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8" grpId="0" autoUpdateAnimBg="0"/>
      <p:bldP spid="9525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>
            <a:extLst>
              <a:ext uri="{FF2B5EF4-FFF2-40B4-BE49-F238E27FC236}">
                <a16:creationId xmlns:a16="http://schemas.microsoft.com/office/drawing/2014/main" id="{DDE1F622-5FF7-4F78-4E04-185EC9F17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450"/>
            <a:ext cx="864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质能公式在原子核裂变和聚变中的应用</a:t>
            </a:r>
          </a:p>
        </p:txBody>
      </p:sp>
      <p:graphicFrame>
        <p:nvGraphicFramePr>
          <p:cNvPr id="105475" name="Object 3">
            <a:extLst>
              <a:ext uri="{FF2B5EF4-FFF2-40B4-BE49-F238E27FC236}">
                <a16:creationId xmlns:a16="http://schemas.microsoft.com/office/drawing/2014/main" id="{641644C6-6098-35FF-9E19-7AF1D6456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811338"/>
          <a:ext cx="57023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2680" imgH="419040" progId="Equation.3">
                  <p:embed/>
                </p:oleObj>
              </mc:Choice>
              <mc:Fallback>
                <p:oleObj name="Equation" r:id="rId3" imgW="335268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11338"/>
                        <a:ext cx="57023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76" name="Group 4">
            <a:extLst>
              <a:ext uri="{FF2B5EF4-FFF2-40B4-BE49-F238E27FC236}">
                <a16:creationId xmlns:a16="http://schemas.microsoft.com/office/drawing/2014/main" id="{9403C47C-0499-5E4B-FE0B-9D07663B8F2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25738"/>
            <a:ext cx="5867400" cy="519112"/>
            <a:chOff x="336" y="1440"/>
            <a:chExt cx="3696" cy="327"/>
          </a:xfrm>
        </p:grpSpPr>
        <p:graphicFrame>
          <p:nvGraphicFramePr>
            <p:cNvPr id="105477" name="Object 5">
              <a:extLst>
                <a:ext uri="{FF2B5EF4-FFF2-40B4-BE49-F238E27FC236}">
                  <a16:creationId xmlns:a16="http://schemas.microsoft.com/office/drawing/2014/main" id="{0ADB3ACD-2B2E-167B-A100-67578C249F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1476"/>
            <a:ext cx="15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18960" imgH="241200" progId="Equation.3">
                    <p:embed/>
                  </p:oleObj>
                </mc:Choice>
                <mc:Fallback>
                  <p:oleObj name="Equation" r:id="rId5" imgW="1218960" imgH="241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476"/>
                          <a:ext cx="153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78" name="Text Box 6">
              <a:extLst>
                <a:ext uri="{FF2B5EF4-FFF2-40B4-BE49-F238E27FC236}">
                  <a16:creationId xmlns:a16="http://schemas.microsoft.com/office/drawing/2014/main" id="{06E2DCF3-171A-C339-5CB0-3D6869A3F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40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质量亏损</a:t>
              </a:r>
            </a:p>
          </p:txBody>
        </p:sp>
      </p:grpSp>
      <p:grpSp>
        <p:nvGrpSpPr>
          <p:cNvPr id="105479" name="Group 7">
            <a:extLst>
              <a:ext uri="{FF2B5EF4-FFF2-40B4-BE49-F238E27FC236}">
                <a16:creationId xmlns:a16="http://schemas.microsoft.com/office/drawing/2014/main" id="{6C3C2B38-6D77-A45F-57A5-6CAFD9A4B6D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335338"/>
            <a:ext cx="6858000" cy="636587"/>
            <a:chOff x="288" y="2335"/>
            <a:chExt cx="4320" cy="401"/>
          </a:xfrm>
        </p:grpSpPr>
        <p:sp>
          <p:nvSpPr>
            <p:cNvPr id="105480" name="Text Box 8">
              <a:extLst>
                <a:ext uri="{FF2B5EF4-FFF2-40B4-BE49-F238E27FC236}">
                  <a16:creationId xmlns:a16="http://schemas.microsoft.com/office/drawing/2014/main" id="{A82F3E15-842E-47A5-E3D5-ACEF8D3AC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00"/>
              <a:ext cx="19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原子质量单位 </a:t>
              </a:r>
            </a:p>
          </p:txBody>
        </p:sp>
        <p:graphicFrame>
          <p:nvGraphicFramePr>
            <p:cNvPr id="105481" name="Object 9">
              <a:extLst>
                <a:ext uri="{FF2B5EF4-FFF2-40B4-BE49-F238E27FC236}">
                  <a16:creationId xmlns:a16="http://schemas.microsoft.com/office/drawing/2014/main" id="{D8748814-661A-1AF3-F8A9-C4C12974AA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335"/>
            <a:ext cx="2160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17360" imgH="355320" progId="Equation.3">
                    <p:embed/>
                  </p:oleObj>
                </mc:Choice>
                <mc:Fallback>
                  <p:oleObj name="Equation" r:id="rId7" imgW="1917360" imgH="3553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335"/>
                          <a:ext cx="2160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482" name="Group 10">
            <a:extLst>
              <a:ext uri="{FF2B5EF4-FFF2-40B4-BE49-F238E27FC236}">
                <a16:creationId xmlns:a16="http://schemas.microsoft.com/office/drawing/2014/main" id="{B42CEFBF-126A-C734-0A18-D9AEF09609F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21138"/>
            <a:ext cx="7772400" cy="622300"/>
            <a:chOff x="288" y="2766"/>
            <a:chExt cx="4896" cy="392"/>
          </a:xfrm>
        </p:grpSpPr>
        <p:sp>
          <p:nvSpPr>
            <p:cNvPr id="105483" name="Text Box 11">
              <a:extLst>
                <a:ext uri="{FF2B5EF4-FFF2-40B4-BE49-F238E27FC236}">
                  <a16:creationId xmlns:a16="http://schemas.microsoft.com/office/drawing/2014/main" id="{A8159947-1C98-4B22-3839-5BB03F949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807"/>
              <a:ext cx="2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放出的能量</a:t>
              </a:r>
            </a:p>
          </p:txBody>
        </p:sp>
        <p:graphicFrame>
          <p:nvGraphicFramePr>
            <p:cNvPr id="105484" name="Object 12">
              <a:extLst>
                <a:ext uri="{FF2B5EF4-FFF2-40B4-BE49-F238E27FC236}">
                  <a16:creationId xmlns:a16="http://schemas.microsoft.com/office/drawing/2014/main" id="{6BD2DE7D-E11A-ECA7-2991-93EC1811A1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766"/>
            <a:ext cx="336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920680" imgH="355320" progId="Equation.3">
                    <p:embed/>
                  </p:oleObj>
                </mc:Choice>
                <mc:Fallback>
                  <p:oleObj name="Equation" r:id="rId9" imgW="2920680" imgH="3553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766"/>
                          <a:ext cx="336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485" name="Group 13">
            <a:extLst>
              <a:ext uri="{FF2B5EF4-FFF2-40B4-BE49-F238E27FC236}">
                <a16:creationId xmlns:a16="http://schemas.microsoft.com/office/drawing/2014/main" id="{57B46C4B-6246-715C-197C-0CA2FF1937D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783138"/>
            <a:ext cx="6553200" cy="1131887"/>
            <a:chOff x="384" y="3120"/>
            <a:chExt cx="4128" cy="713"/>
          </a:xfrm>
        </p:grpSpPr>
        <p:sp>
          <p:nvSpPr>
            <p:cNvPr id="105486" name="Text Box 14">
              <a:extLst>
                <a:ext uri="{FF2B5EF4-FFF2-40B4-BE49-F238E27FC236}">
                  <a16:creationId xmlns:a16="http://schemas.microsoft.com/office/drawing/2014/main" id="{9BCAFC44-89F8-5C12-BA5C-EB52B20C3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3366"/>
                  </a:solidFill>
                  <a:latin typeface="Times New Roman" panose="02020603050405020304" pitchFamily="18" charset="0"/>
                </a:rPr>
                <a:t>1g</a:t>
              </a:r>
              <a:r>
                <a:rPr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铀</a:t>
              </a:r>
              <a:r>
                <a:rPr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— 235 </a:t>
              </a: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的原子裂变所释放的能量</a:t>
              </a:r>
            </a:p>
          </p:txBody>
        </p:sp>
        <p:graphicFrame>
          <p:nvGraphicFramePr>
            <p:cNvPr id="105487" name="Object 15">
              <a:extLst>
                <a:ext uri="{FF2B5EF4-FFF2-40B4-BE49-F238E27FC236}">
                  <a16:creationId xmlns:a16="http://schemas.microsoft.com/office/drawing/2014/main" id="{F044AA1A-DFE2-3A9D-80F3-BBF109B346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456"/>
            <a:ext cx="15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498320" imgH="355320" progId="Equation.3">
                    <p:embed/>
                  </p:oleObj>
                </mc:Choice>
                <mc:Fallback>
                  <p:oleObj name="Equation" r:id="rId11" imgW="1498320" imgH="35532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456"/>
                          <a:ext cx="158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88" name="Text Box 16">
            <a:extLst>
              <a:ext uri="{FF2B5EF4-FFF2-40B4-BE49-F238E27FC236}">
                <a16:creationId xmlns:a16="http://schemas.microsoft.com/office/drawing/2014/main" id="{D1E3EFDE-A6A8-4A61-31DE-2AF3AF7A0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2553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</a:rPr>
              <a:t>1   </a:t>
            </a: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</a:rPr>
              <a:t>核裂变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557B5391-D213-9F91-274D-D4C0BC902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620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</a:rPr>
              <a:t>2    </a:t>
            </a: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</a:rPr>
              <a:t>轻核聚变</a:t>
            </a:r>
          </a:p>
        </p:txBody>
      </p:sp>
      <p:graphicFrame>
        <p:nvGraphicFramePr>
          <p:cNvPr id="106499" name="Object 3">
            <a:extLst>
              <a:ext uri="{FF2B5EF4-FFF2-40B4-BE49-F238E27FC236}">
                <a16:creationId xmlns:a16="http://schemas.microsoft.com/office/drawing/2014/main" id="{7176F8C9-762B-94DA-0DB9-61EF54035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327150"/>
          <a:ext cx="33035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5720" imgH="368280" progId="Equation.3">
                  <p:embed/>
                </p:oleObj>
              </mc:Choice>
              <mc:Fallback>
                <p:oleObj name="Equation" r:id="rId3" imgW="148572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327150"/>
                        <a:ext cx="330358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00" name="Group 4">
            <a:extLst>
              <a:ext uri="{FF2B5EF4-FFF2-40B4-BE49-F238E27FC236}">
                <a16:creationId xmlns:a16="http://schemas.microsoft.com/office/drawing/2014/main" id="{8300CE08-C85A-EA7E-8603-DDCAEA38D5B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286250"/>
            <a:ext cx="8382000" cy="590550"/>
            <a:chOff x="240" y="2544"/>
            <a:chExt cx="5280" cy="372"/>
          </a:xfrm>
        </p:grpSpPr>
        <p:graphicFrame>
          <p:nvGraphicFramePr>
            <p:cNvPr id="106501" name="Object 5">
              <a:extLst>
                <a:ext uri="{FF2B5EF4-FFF2-40B4-BE49-F238E27FC236}">
                  <a16:creationId xmlns:a16="http://schemas.microsoft.com/office/drawing/2014/main" id="{7D3A6872-5A3F-78C9-8AFE-9E5F97C603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544"/>
            <a:ext cx="422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381200" imgH="368280" progId="Equation.3">
                    <p:embed/>
                  </p:oleObj>
                </mc:Choice>
                <mc:Fallback>
                  <p:oleObj name="Equation" r:id="rId5" imgW="4381200" imgH="3682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544"/>
                          <a:ext cx="4224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02" name="Text Box 6">
              <a:extLst>
                <a:ext uri="{FF2B5EF4-FFF2-40B4-BE49-F238E27FC236}">
                  <a16:creationId xmlns:a16="http://schemas.microsoft.com/office/drawing/2014/main" id="{0BE9F668-B19B-B36C-BDA3-36C7AEFDD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544"/>
              <a:ext cx="1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释放能量</a:t>
              </a:r>
            </a:p>
          </p:txBody>
        </p:sp>
      </p:grpSp>
      <p:grpSp>
        <p:nvGrpSpPr>
          <p:cNvPr id="106503" name="Group 7">
            <a:extLst>
              <a:ext uri="{FF2B5EF4-FFF2-40B4-BE49-F238E27FC236}">
                <a16:creationId xmlns:a16="http://schemas.microsoft.com/office/drawing/2014/main" id="{DED87E41-03A8-1B61-58A0-9E103756641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38538"/>
            <a:ext cx="7010400" cy="576262"/>
            <a:chOff x="432" y="2208"/>
            <a:chExt cx="4416" cy="363"/>
          </a:xfrm>
        </p:grpSpPr>
        <p:graphicFrame>
          <p:nvGraphicFramePr>
            <p:cNvPr id="106504" name="Object 8">
              <a:extLst>
                <a:ext uri="{FF2B5EF4-FFF2-40B4-BE49-F238E27FC236}">
                  <a16:creationId xmlns:a16="http://schemas.microsoft.com/office/drawing/2014/main" id="{21F1A6E9-FD2C-E636-E9DC-EE391CD483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208"/>
            <a:ext cx="292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920680" imgH="368280" progId="Equation.3">
                    <p:embed/>
                  </p:oleObj>
                </mc:Choice>
                <mc:Fallback>
                  <p:oleObj name="Equation" r:id="rId7" imgW="2920680" imgH="3682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208"/>
                          <a:ext cx="292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05" name="Rectangle 9">
              <a:extLst>
                <a:ext uri="{FF2B5EF4-FFF2-40B4-BE49-F238E27FC236}">
                  <a16:creationId xmlns:a16="http://schemas.microsoft.com/office/drawing/2014/main" id="{3A4C90F3-DE82-0B18-2B5C-D03E0FD20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208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质量亏损</a:t>
              </a:r>
            </a:p>
          </p:txBody>
        </p:sp>
      </p:grpSp>
      <p:grpSp>
        <p:nvGrpSpPr>
          <p:cNvPr id="106506" name="Group 10">
            <a:extLst>
              <a:ext uri="{FF2B5EF4-FFF2-40B4-BE49-F238E27FC236}">
                <a16:creationId xmlns:a16="http://schemas.microsoft.com/office/drawing/2014/main" id="{8E51649D-4CD3-B060-1429-C04057C5B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27613"/>
            <a:ext cx="8305800" cy="1449387"/>
            <a:chOff x="288" y="2976"/>
            <a:chExt cx="5232" cy="913"/>
          </a:xfrm>
        </p:grpSpPr>
        <p:sp>
          <p:nvSpPr>
            <p:cNvPr id="106507" name="Rectangle 11">
              <a:extLst>
                <a:ext uri="{FF2B5EF4-FFF2-40B4-BE49-F238E27FC236}">
                  <a16:creationId xmlns:a16="http://schemas.microsoft.com/office/drawing/2014/main" id="{1378085C-1D05-B7A1-88F9-33CFAA3A2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024"/>
              <a:ext cx="523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轻核聚变条件    温度要达到          时，使        具有            的动能，足以克服两          之间的库仑排斥力</a:t>
              </a:r>
              <a:r>
                <a:rPr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06508" name="Object 12">
              <a:extLst>
                <a:ext uri="{FF2B5EF4-FFF2-40B4-BE49-F238E27FC236}">
                  <a16:creationId xmlns:a16="http://schemas.microsoft.com/office/drawing/2014/main" id="{3717C768-B5E9-2DFE-B1F1-1776D6FE0C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3024"/>
            <a:ext cx="48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83920" imgH="317160" progId="Equation.3">
                    <p:embed/>
                  </p:oleObj>
                </mc:Choice>
                <mc:Fallback>
                  <p:oleObj name="Equation" r:id="rId9" imgW="583920" imgH="317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024"/>
                          <a:ext cx="48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9" name="Object 13">
              <a:extLst>
                <a:ext uri="{FF2B5EF4-FFF2-40B4-BE49-F238E27FC236}">
                  <a16:creationId xmlns:a16="http://schemas.microsoft.com/office/drawing/2014/main" id="{A2E30E64-E36C-348D-D92A-393AE36497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976"/>
            <a:ext cx="32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55320" imgH="368280" progId="Equation.3">
                    <p:embed/>
                  </p:oleObj>
                </mc:Choice>
                <mc:Fallback>
                  <p:oleObj name="Equation" r:id="rId11" imgW="355320" imgH="3682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976"/>
                          <a:ext cx="32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0" name="Object 14">
              <a:extLst>
                <a:ext uri="{FF2B5EF4-FFF2-40B4-BE49-F238E27FC236}">
                  <a16:creationId xmlns:a16="http://schemas.microsoft.com/office/drawing/2014/main" id="{AE97952F-6C36-9429-7988-72C6F42F20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3312"/>
            <a:ext cx="43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55320" imgH="368280" progId="Equation.3">
                    <p:embed/>
                  </p:oleObj>
                </mc:Choice>
                <mc:Fallback>
                  <p:oleObj name="Equation" r:id="rId13" imgW="355320" imgH="3682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312"/>
                          <a:ext cx="43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1" name="Object 15">
              <a:extLst>
                <a:ext uri="{FF2B5EF4-FFF2-40B4-BE49-F238E27FC236}">
                  <a16:creationId xmlns:a16="http://schemas.microsoft.com/office/drawing/2014/main" id="{F2486D91-2690-A18A-1627-4B71922A1A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3360"/>
            <a:ext cx="57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98400" imgH="253800" progId="Equation.3">
                    <p:embed/>
                  </p:oleObj>
                </mc:Choice>
                <mc:Fallback>
                  <p:oleObj name="Equation" r:id="rId14" imgW="698400" imgH="253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360"/>
                          <a:ext cx="57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12" name="Group 16">
            <a:extLst>
              <a:ext uri="{FF2B5EF4-FFF2-40B4-BE49-F238E27FC236}">
                <a16:creationId xmlns:a16="http://schemas.microsoft.com/office/drawing/2014/main" id="{65143903-7E88-7F3D-0BF5-164A45EEA3F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57400"/>
            <a:ext cx="7013575" cy="1309688"/>
            <a:chOff x="240" y="1296"/>
            <a:chExt cx="4418" cy="825"/>
          </a:xfrm>
        </p:grpSpPr>
        <p:sp>
          <p:nvSpPr>
            <p:cNvPr id="106513" name="Rectangle 17">
              <a:extLst>
                <a:ext uri="{FF2B5EF4-FFF2-40B4-BE49-F238E27FC236}">
                  <a16:creationId xmlns:a16="http://schemas.microsoft.com/office/drawing/2014/main" id="{3EFAE7B4-F5CE-B7D7-5A02-9E3F9557D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348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氘核</a:t>
              </a:r>
            </a:p>
          </p:txBody>
        </p:sp>
        <p:sp>
          <p:nvSpPr>
            <p:cNvPr id="106514" name="Rectangle 18">
              <a:extLst>
                <a:ext uri="{FF2B5EF4-FFF2-40B4-BE49-F238E27FC236}">
                  <a16:creationId xmlns:a16="http://schemas.microsoft.com/office/drawing/2014/main" id="{F0121058-BCE3-EF24-9AA4-41571190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767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氦核</a:t>
              </a:r>
            </a:p>
          </p:txBody>
        </p:sp>
        <p:graphicFrame>
          <p:nvGraphicFramePr>
            <p:cNvPr id="106515" name="Object 19">
              <a:extLst>
                <a:ext uri="{FF2B5EF4-FFF2-40B4-BE49-F238E27FC236}">
                  <a16:creationId xmlns:a16="http://schemas.microsoft.com/office/drawing/2014/main" id="{DACFE1EF-154A-8CA2-CBBF-A0024FBD80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296"/>
            <a:ext cx="2875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81000" imgH="380880" progId="Equation.3">
                    <p:embed/>
                  </p:oleObj>
                </mc:Choice>
                <mc:Fallback>
                  <p:oleObj name="Equation" r:id="rId16" imgW="2781000" imgH="3808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296"/>
                          <a:ext cx="2875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6" name="Object 20">
              <a:extLst>
                <a:ext uri="{FF2B5EF4-FFF2-40B4-BE49-F238E27FC236}">
                  <a16:creationId xmlns:a16="http://schemas.microsoft.com/office/drawing/2014/main" id="{35DDB3DA-A14E-22AB-E8E3-37FCA18161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728"/>
            <a:ext cx="297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882880" imgH="380880" progId="Equation.3">
                    <p:embed/>
                  </p:oleObj>
                </mc:Choice>
                <mc:Fallback>
                  <p:oleObj name="Equation" r:id="rId18" imgW="2882880" imgH="3808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28"/>
                          <a:ext cx="2978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17" name="Text Box 21">
            <a:extLst>
              <a:ext uri="{FF2B5EF4-FFF2-40B4-BE49-F238E27FC236}">
                <a16:creationId xmlns:a16="http://schemas.microsoft.com/office/drawing/2014/main" id="{B1A1B00D-593D-B4FD-767C-58AB42BF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450"/>
            <a:ext cx="864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质能公式在原子核裂变和聚变中的应用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>
            <a:extLst>
              <a:ext uri="{FF2B5EF4-FFF2-40B4-BE49-F238E27FC236}">
                <a16:creationId xmlns:a16="http://schemas.microsoft.com/office/drawing/2014/main" id="{158E9FDB-5C19-C99A-E670-DC6C4D184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15888"/>
            <a:ext cx="5514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相对论能量和动量的关系</a:t>
            </a:r>
          </a:p>
        </p:txBody>
      </p:sp>
      <p:sp>
        <p:nvSpPr>
          <p:cNvPr id="125955" name="Text Box 3">
            <a:extLst>
              <a:ext uri="{FF2B5EF4-FFF2-40B4-BE49-F238E27FC236}">
                <a16:creationId xmlns:a16="http://schemas.microsoft.com/office/drawing/2014/main" id="{AFA6B14F-02D3-0F96-5603-24A296F4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1203325"/>
            <a:ext cx="161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两边平方</a:t>
            </a:r>
          </a:p>
        </p:txBody>
      </p:sp>
      <p:graphicFrame>
        <p:nvGraphicFramePr>
          <p:cNvPr id="125956" name="Object 4">
            <a:extLst>
              <a:ext uri="{FF2B5EF4-FFF2-40B4-BE49-F238E27FC236}">
                <a16:creationId xmlns:a16="http://schemas.microsoft.com/office/drawing/2014/main" id="{AE2696F3-5D84-043E-03B6-D5D69BFF5B97}"/>
              </a:ext>
            </a:extLst>
          </p:cNvPr>
          <p:cNvGraphicFramePr>
            <a:graphicFrameLocks/>
          </p:cNvGraphicFramePr>
          <p:nvPr/>
        </p:nvGraphicFramePr>
        <p:xfrm>
          <a:off x="457200" y="1066800"/>
          <a:ext cx="17240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26920" imgH="863280" progId="Equation.3">
                  <p:embed/>
                </p:oleObj>
              </mc:Choice>
              <mc:Fallback>
                <p:oleObj name="公式" r:id="rId3" imgW="1726920" imgH="8632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172402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>
            <a:extLst>
              <a:ext uri="{FF2B5EF4-FFF2-40B4-BE49-F238E27FC236}">
                <a16:creationId xmlns:a16="http://schemas.microsoft.com/office/drawing/2014/main" id="{1CAB190E-A736-C7A7-A9AB-33F65F86C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9025" y="1371600"/>
          <a:ext cx="28003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158920" imgH="482400" progId="Equation.3">
                  <p:embed/>
                </p:oleObj>
              </mc:Choice>
              <mc:Fallback>
                <p:oleObj name="公式" r:id="rId5" imgW="21589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1371600"/>
                        <a:ext cx="28003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Line 6">
            <a:extLst>
              <a:ext uri="{FF2B5EF4-FFF2-40B4-BE49-F238E27FC236}">
                <a16:creationId xmlns:a16="http://schemas.microsoft.com/office/drawing/2014/main" id="{D7CFB808-8AB2-80B7-8C0E-F09BB8FA6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1313" y="1689100"/>
            <a:ext cx="187325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5959" name="Object 7">
            <a:extLst>
              <a:ext uri="{FF2B5EF4-FFF2-40B4-BE49-F238E27FC236}">
                <a16:creationId xmlns:a16="http://schemas.microsoft.com/office/drawing/2014/main" id="{B15F899E-0711-64C2-8DCF-EA51C461E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1088" y="2590800"/>
          <a:ext cx="40243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111480" imgH="482400" progId="Equation.3">
                  <p:embed/>
                </p:oleObj>
              </mc:Choice>
              <mc:Fallback>
                <p:oleObj name="公式" r:id="rId7" imgW="31114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2590800"/>
                        <a:ext cx="4024312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0" name="Text Box 8">
            <a:extLst>
              <a:ext uri="{FF2B5EF4-FFF2-40B4-BE49-F238E27FC236}">
                <a16:creationId xmlns:a16="http://schemas.microsoft.com/office/drawing/2014/main" id="{88900789-CB56-C794-46C6-77BF39F26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650" y="2117725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两边乘以 </a:t>
            </a:r>
            <a:r>
              <a:rPr kumimoji="1" lang="en-US" altLang="zh-CN" sz="2000" i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1200" i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baseline="4000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graphicFrame>
        <p:nvGraphicFramePr>
          <p:cNvPr id="125961" name="Object 9">
            <a:extLst>
              <a:ext uri="{FF2B5EF4-FFF2-40B4-BE49-F238E27FC236}">
                <a16:creationId xmlns:a16="http://schemas.microsoft.com/office/drawing/2014/main" id="{91F73AC4-37B3-F63D-1EDF-8E99410FE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590800"/>
          <a:ext cx="30702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374560" imgH="482400" progId="Equation.3">
                  <p:embed/>
                </p:oleObj>
              </mc:Choice>
              <mc:Fallback>
                <p:oleObj name="公式" r:id="rId9" imgW="237456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90800"/>
                        <a:ext cx="307022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2" name="Line 10">
            <a:extLst>
              <a:ext uri="{FF2B5EF4-FFF2-40B4-BE49-F238E27FC236}">
                <a16:creationId xmlns:a16="http://schemas.microsoft.com/office/drawing/2014/main" id="{5228772B-3DFC-27EA-970B-B3F28E430E6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100388" y="2925763"/>
            <a:ext cx="15113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3" name="Rectangle 11">
            <a:extLst>
              <a:ext uri="{FF2B5EF4-FFF2-40B4-BE49-F238E27FC236}">
                <a16:creationId xmlns:a16="http://schemas.microsoft.com/office/drawing/2014/main" id="{599BE8A7-C699-18B5-C85A-40525F08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36449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3366"/>
                </a:solidFill>
                <a:latin typeface="宋体" panose="02010600030101010101" pitchFamily="2" charset="-122"/>
              </a:rPr>
              <a:t>取极限情况考虑，如光子</a:t>
            </a:r>
          </a:p>
        </p:txBody>
      </p:sp>
      <p:graphicFrame>
        <p:nvGraphicFramePr>
          <p:cNvPr id="125964" name="Object 12">
            <a:extLst>
              <a:ext uri="{FF2B5EF4-FFF2-40B4-BE49-F238E27FC236}">
                <a16:creationId xmlns:a16="http://schemas.microsoft.com/office/drawing/2014/main" id="{5566A5EA-843D-E054-E054-9ED9D6967E2F}"/>
              </a:ext>
            </a:extLst>
          </p:cNvPr>
          <p:cNvGraphicFramePr>
            <a:graphicFrameLocks/>
          </p:cNvGraphicFramePr>
          <p:nvPr/>
        </p:nvGraphicFramePr>
        <p:xfrm>
          <a:off x="2165350" y="4379913"/>
          <a:ext cx="9540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952200" imgH="431640" progId="Equation.3">
                  <p:embed/>
                </p:oleObj>
              </mc:Choice>
              <mc:Fallback>
                <p:oleObj name="公式" r:id="rId11" imgW="952200" imgH="43164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4379913"/>
                        <a:ext cx="9540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5" name="Object 13">
            <a:extLst>
              <a:ext uri="{FF2B5EF4-FFF2-40B4-BE49-F238E27FC236}">
                <a16:creationId xmlns:a16="http://schemas.microsoft.com/office/drawing/2014/main" id="{75A962F3-30EE-33AF-43EA-A0FF03684028}"/>
              </a:ext>
            </a:extLst>
          </p:cNvPr>
          <p:cNvGraphicFramePr>
            <a:graphicFrameLocks/>
          </p:cNvGraphicFramePr>
          <p:nvPr/>
        </p:nvGraphicFramePr>
        <p:xfrm>
          <a:off x="2079625" y="5175250"/>
          <a:ext cx="1028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028520" imgH="380880" progId="Equation.3">
                  <p:embed/>
                </p:oleObj>
              </mc:Choice>
              <mc:Fallback>
                <p:oleObj name="公式" r:id="rId13" imgW="1028520" imgH="38088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5175250"/>
                        <a:ext cx="1028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6" name="Object 14">
            <a:extLst>
              <a:ext uri="{FF2B5EF4-FFF2-40B4-BE49-F238E27FC236}">
                <a16:creationId xmlns:a16="http://schemas.microsoft.com/office/drawing/2014/main" id="{2382437F-BA44-004D-4064-5BFAA3D30F60}"/>
              </a:ext>
            </a:extLst>
          </p:cNvPr>
          <p:cNvGraphicFramePr>
            <a:graphicFrameLocks/>
          </p:cNvGraphicFramePr>
          <p:nvPr/>
        </p:nvGraphicFramePr>
        <p:xfrm>
          <a:off x="2079625" y="5919788"/>
          <a:ext cx="11684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168200" imgH="419040" progId="Equation.3">
                  <p:embed/>
                </p:oleObj>
              </mc:Choice>
              <mc:Fallback>
                <p:oleObj name="公式" r:id="rId15" imgW="1168200" imgH="41904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5919788"/>
                        <a:ext cx="11684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7" name="Object 15">
            <a:extLst>
              <a:ext uri="{FF2B5EF4-FFF2-40B4-BE49-F238E27FC236}">
                <a16:creationId xmlns:a16="http://schemas.microsoft.com/office/drawing/2014/main" id="{5F884FD6-CC59-B63B-EB15-49743D1368A9}"/>
              </a:ext>
            </a:extLst>
          </p:cNvPr>
          <p:cNvGraphicFramePr>
            <a:graphicFrameLocks/>
          </p:cNvGraphicFramePr>
          <p:nvPr/>
        </p:nvGraphicFramePr>
        <p:xfrm>
          <a:off x="4486275" y="4394200"/>
          <a:ext cx="10652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066680" imgH="317160" progId="Equation.3">
                  <p:embed/>
                </p:oleObj>
              </mc:Choice>
              <mc:Fallback>
                <p:oleObj name="公式" r:id="rId17" imgW="1066680" imgH="31716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4394200"/>
                        <a:ext cx="10652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8" name="Object 16">
            <a:extLst>
              <a:ext uri="{FF2B5EF4-FFF2-40B4-BE49-F238E27FC236}">
                <a16:creationId xmlns:a16="http://schemas.microsoft.com/office/drawing/2014/main" id="{A9610832-A18E-4B6C-D8E1-D7F7C87C30EE}"/>
              </a:ext>
            </a:extLst>
          </p:cNvPr>
          <p:cNvGraphicFramePr>
            <a:graphicFrameLocks/>
          </p:cNvGraphicFramePr>
          <p:nvPr/>
        </p:nvGraphicFramePr>
        <p:xfrm>
          <a:off x="4486275" y="4783138"/>
          <a:ext cx="16557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663560" imgH="838080" progId="Equation.3">
                  <p:embed/>
                </p:oleObj>
              </mc:Choice>
              <mc:Fallback>
                <p:oleObj name="公式" r:id="rId19" imgW="1663560" imgH="83808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4783138"/>
                        <a:ext cx="16557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9" name="Object 17">
            <a:extLst>
              <a:ext uri="{FF2B5EF4-FFF2-40B4-BE49-F238E27FC236}">
                <a16:creationId xmlns:a16="http://schemas.microsoft.com/office/drawing/2014/main" id="{79923299-59EB-D031-98A1-F903E784CD06}"/>
              </a:ext>
            </a:extLst>
          </p:cNvPr>
          <p:cNvGraphicFramePr>
            <a:graphicFrameLocks/>
          </p:cNvGraphicFramePr>
          <p:nvPr/>
        </p:nvGraphicFramePr>
        <p:xfrm>
          <a:off x="4486275" y="5705475"/>
          <a:ext cx="18145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815840" imgH="812520" progId="Equation.3">
                  <p:embed/>
                </p:oleObj>
              </mc:Choice>
              <mc:Fallback>
                <p:oleObj name="公式" r:id="rId21" imgW="1815840" imgH="81252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5705475"/>
                        <a:ext cx="181451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0" name="AutoShape 18">
            <a:extLst>
              <a:ext uri="{FF2B5EF4-FFF2-40B4-BE49-F238E27FC236}">
                <a16:creationId xmlns:a16="http://schemas.microsoft.com/office/drawing/2014/main" id="{EFF06815-C26E-9381-C7BF-A24F8873B5A2}"/>
              </a:ext>
            </a:extLst>
          </p:cNvPr>
          <p:cNvSpPr>
            <a:spLocks/>
          </p:cNvSpPr>
          <p:nvPr/>
        </p:nvSpPr>
        <p:spPr bwMode="auto">
          <a:xfrm rot="10800000">
            <a:off x="3246438" y="4522788"/>
            <a:ext cx="271462" cy="1614487"/>
          </a:xfrm>
          <a:prstGeom prst="leftBrace">
            <a:avLst>
              <a:gd name="adj1" fmla="val 49561"/>
              <a:gd name="adj2" fmla="val 50000"/>
            </a:avLst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1" name="AutoShape 19">
            <a:extLst>
              <a:ext uri="{FF2B5EF4-FFF2-40B4-BE49-F238E27FC236}">
                <a16:creationId xmlns:a16="http://schemas.microsoft.com/office/drawing/2014/main" id="{2A90C274-9B34-EF42-CC27-9C056108C36E}"/>
              </a:ext>
            </a:extLst>
          </p:cNvPr>
          <p:cNvSpPr>
            <a:spLocks/>
          </p:cNvSpPr>
          <p:nvPr/>
        </p:nvSpPr>
        <p:spPr bwMode="auto">
          <a:xfrm>
            <a:off x="4140200" y="4551363"/>
            <a:ext cx="287338" cy="1579562"/>
          </a:xfrm>
          <a:prstGeom prst="leftBrace">
            <a:avLst>
              <a:gd name="adj1" fmla="val 45810"/>
              <a:gd name="adj2" fmla="val 50000"/>
            </a:avLst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>
            <a:extLst>
              <a:ext uri="{FF2B5EF4-FFF2-40B4-BE49-F238E27FC236}">
                <a16:creationId xmlns:a16="http://schemas.microsoft.com/office/drawing/2014/main" id="{43BE3CB6-2B69-DBA7-2E8E-6B280F149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5157788"/>
            <a:ext cx="431800" cy="371475"/>
          </a:xfrm>
          <a:prstGeom prst="rightArrow">
            <a:avLst>
              <a:gd name="adj1" fmla="val 37259"/>
              <a:gd name="adj2" fmla="val 49143"/>
            </a:avLst>
          </a:prstGeom>
          <a:solidFill>
            <a:srgbClr val="FFCCFF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3" name="Line 21">
            <a:extLst>
              <a:ext uri="{FF2B5EF4-FFF2-40B4-BE49-F238E27FC236}">
                <a16:creationId xmlns:a16="http://schemas.microsoft.com/office/drawing/2014/main" id="{D9C9E166-6B3C-A850-E240-6B42FE95C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989138"/>
            <a:ext cx="0" cy="5762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5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5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  <p:bldP spid="125960" grpId="0" build="p" autoUpdateAnimBg="0"/>
      <p:bldP spid="12596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>
            <a:extLst>
              <a:ext uri="{FF2B5EF4-FFF2-40B4-BE49-F238E27FC236}">
                <a16:creationId xmlns:a16="http://schemas.microsoft.com/office/drawing/2014/main" id="{F3EF327F-C926-4FB4-AB4E-8F44F768DEC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941638"/>
            <a:ext cx="5334000" cy="2701925"/>
            <a:chOff x="1248" y="1728"/>
            <a:chExt cx="3360" cy="1702"/>
          </a:xfrm>
        </p:grpSpPr>
        <p:graphicFrame>
          <p:nvGraphicFramePr>
            <p:cNvPr id="107523" name="Object 3">
              <a:extLst>
                <a:ext uri="{FF2B5EF4-FFF2-40B4-BE49-F238E27FC236}">
                  <a16:creationId xmlns:a16="http://schemas.microsoft.com/office/drawing/2014/main" id="{E4FA65B1-CDC6-6F67-D0B8-89642F564A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728"/>
            <a:ext cx="3216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314520" imgH="457200" progId="Equation.3">
                    <p:embed/>
                  </p:oleObj>
                </mc:Choice>
                <mc:Fallback>
                  <p:oleObj name="Equation" r:id="rId3" imgW="3314520" imgH="457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728"/>
                          <a:ext cx="3216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24" name="Object 4">
              <a:extLst>
                <a:ext uri="{FF2B5EF4-FFF2-40B4-BE49-F238E27FC236}">
                  <a16:creationId xmlns:a16="http://schemas.microsoft.com/office/drawing/2014/main" id="{48B0BA8B-3649-4A38-9470-B20A3970C2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5" y="2259"/>
            <a:ext cx="160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663560" imgH="241200" progId="Equation.3">
                    <p:embed/>
                  </p:oleObj>
                </mc:Choice>
                <mc:Fallback>
                  <p:oleObj name="公式" r:id="rId5" imgW="1663560" imgH="241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2259"/>
                          <a:ext cx="160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25" name="Object 5">
              <a:extLst>
                <a:ext uri="{FF2B5EF4-FFF2-40B4-BE49-F238E27FC236}">
                  <a16:creationId xmlns:a16="http://schemas.microsoft.com/office/drawing/2014/main" id="{05292FAB-38C5-A713-C33D-645AEDCC9E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592"/>
            <a:ext cx="3264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466800" imgH="457200" progId="Equation.3">
                    <p:embed/>
                  </p:oleObj>
                </mc:Choice>
                <mc:Fallback>
                  <p:oleObj name="Equation" r:id="rId7" imgW="34668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592"/>
                          <a:ext cx="3264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26" name="Object 6">
              <a:extLst>
                <a:ext uri="{FF2B5EF4-FFF2-40B4-BE49-F238E27FC236}">
                  <a16:creationId xmlns:a16="http://schemas.microsoft.com/office/drawing/2014/main" id="{4DD1599E-E41F-B3AF-04FC-667C314D8F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024"/>
            <a:ext cx="3360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111480" imgH="457200" progId="Equation.3">
                    <p:embed/>
                  </p:oleObj>
                </mc:Choice>
                <mc:Fallback>
                  <p:oleObj name="Equation" r:id="rId9" imgW="3111480" imgH="45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3360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27" name="Group 7">
            <a:extLst>
              <a:ext uri="{FF2B5EF4-FFF2-40B4-BE49-F238E27FC236}">
                <a16:creationId xmlns:a16="http://schemas.microsoft.com/office/drawing/2014/main" id="{65B151E5-806F-1AB9-614C-089D3883662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08038"/>
            <a:ext cx="8534400" cy="1449387"/>
            <a:chOff x="192" y="384"/>
            <a:chExt cx="5376" cy="913"/>
          </a:xfrm>
        </p:grpSpPr>
        <p:sp>
          <p:nvSpPr>
            <p:cNvPr id="107528" name="Text Box 8">
              <a:extLst>
                <a:ext uri="{FF2B5EF4-FFF2-40B4-BE49-F238E27FC236}">
                  <a16:creationId xmlns:a16="http://schemas.microsoft.com/office/drawing/2014/main" id="{AC7A09E7-C6D4-CF25-7868-C6581F7D3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32"/>
              <a:ext cx="537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                 </a:t>
              </a: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已知一个氚核         和一个氘核         可聚变成一氦核          </a:t>
              </a:r>
              <a:r>
                <a:rPr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,  </a:t>
              </a: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并产生一个中子       </a:t>
              </a:r>
              <a:r>
                <a:rPr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,   </a:t>
              </a: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试问这个核聚变中有多少能量被释放出来 </a:t>
              </a:r>
              <a:r>
                <a:rPr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.</a:t>
              </a:r>
              <a:r>
                <a:rPr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07529" name="Object 9">
              <a:extLst>
                <a:ext uri="{FF2B5EF4-FFF2-40B4-BE49-F238E27FC236}">
                  <a16:creationId xmlns:a16="http://schemas.microsoft.com/office/drawing/2014/main" id="{80049429-38CF-628F-4ED4-E53E1F08B1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384"/>
            <a:ext cx="491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20560" imgH="368280" progId="Equation.3">
                    <p:embed/>
                  </p:oleObj>
                </mc:Choice>
                <mc:Fallback>
                  <p:oleObj name="Equation" r:id="rId11" imgW="520560" imgH="3682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84"/>
                          <a:ext cx="491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0" name="Object 10">
              <a:extLst>
                <a:ext uri="{FF2B5EF4-FFF2-40B4-BE49-F238E27FC236}">
                  <a16:creationId xmlns:a16="http://schemas.microsoft.com/office/drawing/2014/main" id="{F051A85A-586D-9352-DFC7-1F410D6224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384"/>
            <a:ext cx="47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507960" imgH="368280" progId="Equation.3">
                    <p:embed/>
                  </p:oleObj>
                </mc:Choice>
                <mc:Fallback>
                  <p:oleObj name="Equation" r:id="rId13" imgW="507960" imgH="3682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84"/>
                          <a:ext cx="47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1" name="Object 11">
              <a:extLst>
                <a:ext uri="{FF2B5EF4-FFF2-40B4-BE49-F238E27FC236}">
                  <a16:creationId xmlns:a16="http://schemas.microsoft.com/office/drawing/2014/main" id="{6355643C-7869-653D-C6F5-B3DBD108A3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679"/>
            <a:ext cx="432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44240" imgH="380880" progId="Equation.3">
                    <p:embed/>
                  </p:oleObj>
                </mc:Choice>
                <mc:Fallback>
                  <p:oleObj name="Equation" r:id="rId15" imgW="444240" imgH="3808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679"/>
                          <a:ext cx="432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2" name="Object 12">
              <a:extLst>
                <a:ext uri="{FF2B5EF4-FFF2-40B4-BE49-F238E27FC236}">
                  <a16:creationId xmlns:a16="http://schemas.microsoft.com/office/drawing/2014/main" id="{4681F18A-542A-2E70-2596-CC5FF6505B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672"/>
            <a:ext cx="30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04560" imgH="380880" progId="Equation.3">
                    <p:embed/>
                  </p:oleObj>
                </mc:Choice>
                <mc:Fallback>
                  <p:oleObj name="Equation" r:id="rId17" imgW="304560" imgH="380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672"/>
                          <a:ext cx="30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33" name="Group 13">
            <a:extLst>
              <a:ext uri="{FF2B5EF4-FFF2-40B4-BE49-F238E27FC236}">
                <a16:creationId xmlns:a16="http://schemas.microsoft.com/office/drawing/2014/main" id="{1EC0C301-D6AF-5D55-4EED-1C95C057538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55838"/>
            <a:ext cx="7385050" cy="654050"/>
            <a:chOff x="720" y="1296"/>
            <a:chExt cx="4652" cy="412"/>
          </a:xfrm>
        </p:grpSpPr>
        <p:graphicFrame>
          <p:nvGraphicFramePr>
            <p:cNvPr id="107534" name="Object 14">
              <a:extLst>
                <a:ext uri="{FF2B5EF4-FFF2-40B4-BE49-F238E27FC236}">
                  <a16:creationId xmlns:a16="http://schemas.microsoft.com/office/drawing/2014/main" id="{8FBE556A-3789-3125-3C2E-FFAC844E6F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1296"/>
            <a:ext cx="2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879560" imgH="380880" progId="Equation.3">
                    <p:embed/>
                  </p:oleObj>
                </mc:Choice>
                <mc:Fallback>
                  <p:oleObj name="Equation" r:id="rId19" imgW="1879560" imgH="3808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296"/>
                          <a:ext cx="2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35" name="Text Box 15">
              <a:extLst>
                <a:ext uri="{FF2B5EF4-FFF2-40B4-BE49-F238E27FC236}">
                  <a16:creationId xmlns:a16="http://schemas.microsoft.com/office/drawing/2014/main" id="{D5A9C635-97FA-87A7-B792-8A3ABD538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344"/>
              <a:ext cx="2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解   核聚变反应式</a:t>
              </a:r>
            </a:p>
          </p:txBody>
        </p:sp>
      </p:grpSp>
      <p:grpSp>
        <p:nvGrpSpPr>
          <p:cNvPr id="107536" name="Group 16">
            <a:extLst>
              <a:ext uri="{FF2B5EF4-FFF2-40B4-BE49-F238E27FC236}">
                <a16:creationId xmlns:a16="http://schemas.microsoft.com/office/drawing/2014/main" id="{16883F3D-7D23-B9B8-113C-CE94E324F4C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684838"/>
            <a:ext cx="8534400" cy="1057275"/>
            <a:chOff x="240" y="3456"/>
            <a:chExt cx="5376" cy="666"/>
          </a:xfrm>
        </p:grpSpPr>
        <p:graphicFrame>
          <p:nvGraphicFramePr>
            <p:cNvPr id="107537" name="Object 17">
              <a:extLst>
                <a:ext uri="{FF2B5EF4-FFF2-40B4-BE49-F238E27FC236}">
                  <a16:creationId xmlns:a16="http://schemas.microsoft.com/office/drawing/2014/main" id="{95B51CC8-EEB1-3668-E273-7C97A947BE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863"/>
            <a:ext cx="211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019240" imgH="279360" progId="Equation.3">
                    <p:embed/>
                  </p:oleObj>
                </mc:Choice>
                <mc:Fallback>
                  <p:oleObj name="Equation" r:id="rId21" imgW="2019240" imgH="2793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863"/>
                          <a:ext cx="211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38" name="Rectangle 18">
              <a:extLst>
                <a:ext uri="{FF2B5EF4-FFF2-40B4-BE49-F238E27FC236}">
                  <a16:creationId xmlns:a16="http://schemas.microsoft.com/office/drawing/2014/main" id="{7EA3354C-2EA7-3380-6818-80DEEAFEE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456"/>
              <a:ext cx="53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氘核和氚核聚变为氦核的过程中，静能量减少了</a:t>
              </a:r>
            </a:p>
          </p:txBody>
        </p:sp>
      </p:grpSp>
      <p:sp>
        <p:nvSpPr>
          <p:cNvPr id="107539" name="Text Box 19">
            <a:extLst>
              <a:ext uri="{FF2B5EF4-FFF2-40B4-BE49-F238E27FC236}">
                <a16:creationId xmlns:a16="http://schemas.microsoft.com/office/drawing/2014/main" id="{DF0CFD62-60E9-2189-5D3A-E2D53EAC9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50800"/>
            <a:ext cx="1728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例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>
            <a:extLst>
              <a:ext uri="{FF2B5EF4-FFF2-40B4-BE49-F238E27FC236}">
                <a16:creationId xmlns:a16="http://schemas.microsoft.com/office/drawing/2014/main" id="{9053434D-376F-1160-07EF-D3E687B26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509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</a:rPr>
              <a:t>               </a:t>
            </a: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</a:rPr>
              <a:t>设一质子以速度                    运动</a:t>
            </a: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</a:rPr>
              <a:t>.   </a:t>
            </a: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</a:rPr>
              <a:t>求其总能量、动能和动量</a:t>
            </a: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8003" name="Object 3">
            <a:extLst>
              <a:ext uri="{FF2B5EF4-FFF2-40B4-BE49-F238E27FC236}">
                <a16:creationId xmlns:a16="http://schemas.microsoft.com/office/drawing/2014/main" id="{D2F7BD02-9B06-1BE6-4CBC-603276421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1800" y="889000"/>
          <a:ext cx="17145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360" imgH="241200" progId="Equation.3">
                  <p:embed/>
                </p:oleObj>
              </mc:Choice>
              <mc:Fallback>
                <p:oleObj name="Equation" r:id="rId3" imgW="9903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889000"/>
                        <a:ext cx="17145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04" name="Group 4">
            <a:extLst>
              <a:ext uri="{FF2B5EF4-FFF2-40B4-BE49-F238E27FC236}">
                <a16:creationId xmlns:a16="http://schemas.microsoft.com/office/drawing/2014/main" id="{C4018D42-43AE-70FE-8DD9-1D0AFCF63DB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765300"/>
            <a:ext cx="6686550" cy="595313"/>
            <a:chOff x="720" y="1056"/>
            <a:chExt cx="4212" cy="375"/>
          </a:xfrm>
        </p:grpSpPr>
        <p:sp>
          <p:nvSpPr>
            <p:cNvPr id="128005" name="Text Box 5">
              <a:extLst>
                <a:ext uri="{FF2B5EF4-FFF2-40B4-BE49-F238E27FC236}">
                  <a16:creationId xmlns:a16="http://schemas.microsoft.com/office/drawing/2014/main" id="{84A2BD3D-1FDA-0BB7-ECB1-0E1A417F5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104"/>
              <a:ext cx="35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解    质子的静能</a:t>
              </a:r>
            </a:p>
          </p:txBody>
        </p:sp>
        <p:graphicFrame>
          <p:nvGraphicFramePr>
            <p:cNvPr id="128006" name="Object 6">
              <a:extLst>
                <a:ext uri="{FF2B5EF4-FFF2-40B4-BE49-F238E27FC236}">
                  <a16:creationId xmlns:a16="http://schemas.microsoft.com/office/drawing/2014/main" id="{79C44F99-AA7C-0693-08E6-5251D778EE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1056"/>
            <a:ext cx="214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247840" imgH="380880" progId="Equation.3">
                    <p:embed/>
                  </p:oleObj>
                </mc:Choice>
                <mc:Fallback>
                  <p:oleObj name="Equation" r:id="rId5" imgW="2247840" imgH="3808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056"/>
                          <a:ext cx="2148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8007" name="Object 7">
            <a:extLst>
              <a:ext uri="{FF2B5EF4-FFF2-40B4-BE49-F238E27FC236}">
                <a16:creationId xmlns:a16="http://schemas.microsoft.com/office/drawing/2014/main" id="{12040C2B-5251-C839-C807-3B0684799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352675"/>
          <a:ext cx="82296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37160" imgH="799920" progId="Equation.3">
                  <p:embed/>
                </p:oleObj>
              </mc:Choice>
              <mc:Fallback>
                <p:oleObj name="Equation" r:id="rId7" imgW="5537160" imgH="799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52675"/>
                        <a:ext cx="82296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8">
            <a:extLst>
              <a:ext uri="{FF2B5EF4-FFF2-40B4-BE49-F238E27FC236}">
                <a16:creationId xmlns:a16="http://schemas.microsoft.com/office/drawing/2014/main" id="{8E323813-59FC-1719-D26F-1F31DE869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670300"/>
          <a:ext cx="4495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6880" imgH="380880" progId="Equation.3">
                  <p:embed/>
                </p:oleObj>
              </mc:Choice>
              <mc:Fallback>
                <p:oleObj name="Equation" r:id="rId9" imgW="266688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70300"/>
                        <a:ext cx="44958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9">
            <a:extLst>
              <a:ext uri="{FF2B5EF4-FFF2-40B4-BE49-F238E27FC236}">
                <a16:creationId xmlns:a16="http://schemas.microsoft.com/office/drawing/2014/main" id="{C4754EFB-E0A1-6B96-9914-EE242C7DA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279900"/>
          <a:ext cx="730726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59040" imgH="736560" progId="Equation.3">
                  <p:embed/>
                </p:oleObj>
              </mc:Choice>
              <mc:Fallback>
                <p:oleObj name="Equation" r:id="rId11" imgW="4559040" imgH="736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79900"/>
                        <a:ext cx="7307263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10" name="Group 10">
            <a:extLst>
              <a:ext uri="{FF2B5EF4-FFF2-40B4-BE49-F238E27FC236}">
                <a16:creationId xmlns:a16="http://schemas.microsoft.com/office/drawing/2014/main" id="{36933DF7-ECDD-394A-50F7-04F9FC4DF63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437188"/>
            <a:ext cx="8382000" cy="1231900"/>
            <a:chOff x="240" y="3321"/>
            <a:chExt cx="5280" cy="776"/>
          </a:xfrm>
        </p:grpSpPr>
        <p:graphicFrame>
          <p:nvGraphicFramePr>
            <p:cNvPr id="128011" name="Object 11">
              <a:extLst>
                <a:ext uri="{FF2B5EF4-FFF2-40B4-BE49-F238E27FC236}">
                  <a16:creationId xmlns:a16="http://schemas.microsoft.com/office/drawing/2014/main" id="{6D2D7314-3A21-3096-8D02-0F8149A354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3648"/>
            <a:ext cx="331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012920" imgH="507960" progId="Equation.3">
                    <p:embed/>
                  </p:oleObj>
                </mc:Choice>
                <mc:Fallback>
                  <p:oleObj name="Equation" r:id="rId13" imgW="4012920" imgH="5079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648"/>
                          <a:ext cx="3312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12" name="Object 12">
              <a:extLst>
                <a:ext uri="{FF2B5EF4-FFF2-40B4-BE49-F238E27FC236}">
                  <a16:creationId xmlns:a16="http://schemas.microsoft.com/office/drawing/2014/main" id="{CDDA70B2-5272-3C56-6D42-BAEA07D4C5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744"/>
            <a:ext cx="177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031840" imgH="368280" progId="Equation.3">
                    <p:embed/>
                  </p:oleObj>
                </mc:Choice>
                <mc:Fallback>
                  <p:oleObj name="Equation" r:id="rId15" imgW="2031840" imgH="3682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744"/>
                          <a:ext cx="177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13" name="Text Box 13">
              <a:extLst>
                <a:ext uri="{FF2B5EF4-FFF2-40B4-BE49-F238E27FC236}">
                  <a16:creationId xmlns:a16="http://schemas.microsoft.com/office/drawing/2014/main" id="{621ED184-2796-6C67-5F7F-695607A1C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21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也可如此计算</a:t>
              </a:r>
            </a:p>
          </p:txBody>
        </p:sp>
      </p:grpSp>
      <p:sp>
        <p:nvSpPr>
          <p:cNvPr id="128014" name="Text Box 14">
            <a:extLst>
              <a:ext uri="{FF2B5EF4-FFF2-40B4-BE49-F238E27FC236}">
                <a16:creationId xmlns:a16="http://schemas.microsoft.com/office/drawing/2014/main" id="{CCA684F8-D5CA-EDD8-5BFE-03E9AF26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50800"/>
            <a:ext cx="1728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例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>
            <a:extLst>
              <a:ext uri="{FF2B5EF4-FFF2-40B4-BE49-F238E27FC236}">
                <a16:creationId xmlns:a16="http://schemas.microsoft.com/office/drawing/2014/main" id="{A82682FB-72C7-BBD2-3108-F76A5185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842963"/>
            <a:ext cx="6191250" cy="474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15" name="Text Box 3">
            <a:extLst>
              <a:ext uri="{FF2B5EF4-FFF2-40B4-BE49-F238E27FC236}">
                <a16:creationId xmlns:a16="http://schemas.microsoft.com/office/drawing/2014/main" id="{6EF335D4-0676-286C-B3FA-8962C3E92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589588"/>
            <a:ext cx="4425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</a:rPr>
              <a:t>原子弹爆炸（核裂变）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>
            <a:extLst>
              <a:ext uri="{FF2B5EF4-FFF2-40B4-BE49-F238E27FC236}">
                <a16:creationId xmlns:a16="http://schemas.microsoft.com/office/drawing/2014/main" id="{FAB680EC-DA2F-095C-2850-E13663C22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08050"/>
            <a:ext cx="6072187" cy="45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3" name="Text Box 3">
            <a:extLst>
              <a:ext uri="{FF2B5EF4-FFF2-40B4-BE49-F238E27FC236}">
                <a16:creationId xmlns:a16="http://schemas.microsoft.com/office/drawing/2014/main" id="{1DBB6B25-A1B2-0443-3B1E-53563BB42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5589588"/>
            <a:ext cx="749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</a:rPr>
              <a:t>我国于 </a:t>
            </a:r>
            <a:r>
              <a:rPr lang="en-US" altLang="zh-CN" sz="3200">
                <a:solidFill>
                  <a:srgbClr val="003366"/>
                </a:solidFill>
                <a:latin typeface="Times New Roman" panose="02020603050405020304" pitchFamily="18" charset="0"/>
              </a:rPr>
              <a:t>1958</a:t>
            </a:r>
            <a:r>
              <a:rPr lang="en-US" altLang="zh-CN" sz="32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</a:rPr>
              <a:t>年建成的首座重水反应堆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>
            <a:extLst>
              <a:ext uri="{FF2B5EF4-FFF2-40B4-BE49-F238E27FC236}">
                <a16:creationId xmlns:a16="http://schemas.microsoft.com/office/drawing/2014/main" id="{880FF437-8F92-7656-311F-7E36F35CF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4897438" cy="227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11" name="Picture 3">
            <a:extLst>
              <a:ext uri="{FF2B5EF4-FFF2-40B4-BE49-F238E27FC236}">
                <a16:creationId xmlns:a16="http://schemas.microsoft.com/office/drawing/2014/main" id="{946E4EFC-E58B-2C34-25E5-1E80253DA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860800"/>
            <a:ext cx="4826000" cy="216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12" name="Text Box 4">
            <a:extLst>
              <a:ext uri="{FF2B5EF4-FFF2-40B4-BE49-F238E27FC236}">
                <a16:creationId xmlns:a16="http://schemas.microsoft.com/office/drawing/2014/main" id="{7E53A4B2-9278-4122-DF23-20B0DBF1F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00200"/>
            <a:ext cx="22320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</a:rPr>
              <a:t>秦山核电站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</a:rPr>
              <a:t>全景图</a:t>
            </a:r>
          </a:p>
        </p:txBody>
      </p:sp>
      <p:sp>
        <p:nvSpPr>
          <p:cNvPr id="119813" name="Text Box 5">
            <a:extLst>
              <a:ext uri="{FF2B5EF4-FFF2-40B4-BE49-F238E27FC236}">
                <a16:creationId xmlns:a16="http://schemas.microsoft.com/office/drawing/2014/main" id="{F9C17CE2-8E8D-AB13-C05D-B0DBDC60B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9750"/>
            <a:ext cx="22320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</a:rPr>
              <a:t>阳江核电站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</a:rPr>
              <a:t>效果图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  <p:bldP spid="11981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>
            <a:extLst>
              <a:ext uri="{FF2B5EF4-FFF2-40B4-BE49-F238E27FC236}">
                <a16:creationId xmlns:a16="http://schemas.microsoft.com/office/drawing/2014/main" id="{F82B8CAD-AD84-78D2-8B27-A844AB46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73488"/>
            <a:ext cx="2514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</a:rPr>
              <a:t>江苏连云港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</a:rPr>
              <a:t>田湾核电站</a:t>
            </a:r>
          </a:p>
        </p:txBody>
      </p:sp>
      <p:pic>
        <p:nvPicPr>
          <p:cNvPr id="121859" name="Picture 3">
            <a:extLst>
              <a:ext uri="{FF2B5EF4-FFF2-40B4-BE49-F238E27FC236}">
                <a16:creationId xmlns:a16="http://schemas.microsoft.com/office/drawing/2014/main" id="{A21EB777-0EF2-0047-EC34-6AA98C1FB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97200"/>
            <a:ext cx="4635500" cy="318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0" name="Picture 4">
            <a:extLst>
              <a:ext uri="{FF2B5EF4-FFF2-40B4-BE49-F238E27FC236}">
                <a16:creationId xmlns:a16="http://schemas.microsoft.com/office/drawing/2014/main" id="{CA2F4AB5-B62C-7375-41B9-37FF6AC58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763588"/>
            <a:ext cx="7499350" cy="2160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>
            <a:extLst>
              <a:ext uri="{FF2B5EF4-FFF2-40B4-BE49-F238E27FC236}">
                <a16:creationId xmlns:a16="http://schemas.microsoft.com/office/drawing/2014/main" id="{39CE0D78-E888-FDDE-7FD7-9BF323941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066800"/>
            <a:ext cx="4438650" cy="489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07" name="Text Box 3">
            <a:extLst>
              <a:ext uri="{FF2B5EF4-FFF2-40B4-BE49-F238E27FC236}">
                <a16:creationId xmlns:a16="http://schemas.microsoft.com/office/drawing/2014/main" id="{72DF59FC-7252-2B9F-4E31-EFBAEA0C8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54275"/>
            <a:ext cx="25146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3366"/>
                </a:solidFill>
                <a:latin typeface="Times New Roman" panose="02020603050405020304" pitchFamily="18" charset="0"/>
              </a:rPr>
              <a:t>1967</a:t>
            </a:r>
            <a:r>
              <a:rPr lang="zh-CN" altLang="en-US" sz="3200" b="1">
                <a:solidFill>
                  <a:srgbClr val="003366"/>
                </a:solidFill>
              </a:rPr>
              <a:t>年</a:t>
            </a:r>
            <a:r>
              <a:rPr lang="en-US" altLang="zh-CN" sz="3200" b="1">
                <a:solidFill>
                  <a:srgbClr val="003366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solidFill>
                  <a:srgbClr val="003366"/>
                </a:solidFill>
              </a:rPr>
              <a:t>月</a:t>
            </a:r>
            <a:r>
              <a:rPr lang="en-US" altLang="zh-CN" sz="3200" b="1">
                <a:solidFill>
                  <a:srgbClr val="003366"/>
                </a:solidFill>
                <a:latin typeface="Times New Roman" panose="02020603050405020304" pitchFamily="18" charset="0"/>
              </a:rPr>
              <a:t>17</a:t>
            </a:r>
            <a:r>
              <a:rPr lang="zh-CN" altLang="en-US" sz="3200" b="1">
                <a:solidFill>
                  <a:srgbClr val="003366"/>
                </a:solidFill>
              </a:rPr>
              <a:t>日，中国第一颗氢弹爆炸成功</a:t>
            </a:r>
            <a:r>
              <a:rPr lang="zh-CN" altLang="en-US" sz="3200" b="1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>
            <a:extLst>
              <a:ext uri="{FF2B5EF4-FFF2-40B4-BE49-F238E27FC236}">
                <a16:creationId xmlns:a16="http://schemas.microsoft.com/office/drawing/2014/main" id="{CC4080BC-2FAD-D752-1829-5DBE95DDB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052513"/>
          <a:ext cx="21336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12520" imgH="469800" progId="Equation.3">
                  <p:embed/>
                </p:oleObj>
              </mc:Choice>
              <mc:Fallback>
                <p:oleObj name="公式" r:id="rId3" imgW="81252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52513"/>
                        <a:ext cx="2133600" cy="12366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E7FF"/>
                          </a:gs>
                          <a:gs pos="50000">
                            <a:srgbClr val="FFFFFF"/>
                          </a:gs>
                          <a:gs pos="100000">
                            <a:srgbClr val="FFE7FF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78" name="Group 22">
            <a:extLst>
              <a:ext uri="{FF2B5EF4-FFF2-40B4-BE49-F238E27FC236}">
                <a16:creationId xmlns:a16="http://schemas.microsoft.com/office/drawing/2014/main" id="{CEA8F224-423A-508C-A712-E5B15AC59BC6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2781300"/>
            <a:ext cx="5543551" cy="1266825"/>
            <a:chOff x="-23" y="1752"/>
            <a:chExt cx="3492" cy="798"/>
          </a:xfrm>
        </p:grpSpPr>
        <p:graphicFrame>
          <p:nvGraphicFramePr>
            <p:cNvPr id="96260" name="Object 4">
              <a:extLst>
                <a:ext uri="{FF2B5EF4-FFF2-40B4-BE49-F238E27FC236}">
                  <a16:creationId xmlns:a16="http://schemas.microsoft.com/office/drawing/2014/main" id="{51502187-DBA7-CC4B-A578-CD0AD9E73D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752"/>
            <a:ext cx="424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03040" imgH="228600" progId="Equation.3">
                    <p:embed/>
                  </p:oleObj>
                </mc:Choice>
                <mc:Fallback>
                  <p:oleObj name="公式" r:id="rId5" imgW="20304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752"/>
                          <a:ext cx="424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61" name="Text Box 5">
              <a:extLst>
                <a:ext uri="{FF2B5EF4-FFF2-40B4-BE49-F238E27FC236}">
                  <a16:creationId xmlns:a16="http://schemas.microsoft.com/office/drawing/2014/main" id="{5AE0C197-A7AE-3864-9067-BCBD78C8F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" y="1819"/>
              <a:ext cx="3492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静质量</a:t>
              </a: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：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物体相对于惯性系静止时的质量 </a:t>
              </a:r>
              <a:r>
                <a:rPr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96262" name="Group 6">
            <a:extLst>
              <a:ext uri="{FF2B5EF4-FFF2-40B4-BE49-F238E27FC236}">
                <a16:creationId xmlns:a16="http://schemas.microsoft.com/office/drawing/2014/main" id="{A6C42AB2-F777-FD51-B8A5-2284AB294E8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443413"/>
            <a:ext cx="4038600" cy="569912"/>
            <a:chOff x="480" y="2496"/>
            <a:chExt cx="2544" cy="359"/>
          </a:xfrm>
        </p:grpSpPr>
        <p:sp>
          <p:nvSpPr>
            <p:cNvPr id="96263" name="Text Box 7">
              <a:extLst>
                <a:ext uri="{FF2B5EF4-FFF2-40B4-BE49-F238E27FC236}">
                  <a16:creationId xmlns:a16="http://schemas.microsoft.com/office/drawing/2014/main" id="{8379AC80-B057-1BEA-B0BC-EDE2C6E9B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96"/>
              <a:ext cx="2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当</a:t>
              </a:r>
              <a:r>
                <a:rPr lang="zh-CN" altLang="en-US" sz="2800" b="1">
                  <a:latin typeface="Times New Roman" panose="02020603050405020304" pitchFamily="18" charset="0"/>
                </a:rPr>
                <a:t>                   </a:t>
              </a: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时</a:t>
              </a:r>
            </a:p>
          </p:txBody>
        </p:sp>
        <p:graphicFrame>
          <p:nvGraphicFramePr>
            <p:cNvPr id="96264" name="Object 8">
              <a:extLst>
                <a:ext uri="{FF2B5EF4-FFF2-40B4-BE49-F238E27FC236}">
                  <a16:creationId xmlns:a16="http://schemas.microsoft.com/office/drawing/2014/main" id="{D5030B75-6D7D-0B87-76F4-73FA285B00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544"/>
            <a:ext cx="89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685800" imgH="190440" progId="Equation.3">
                    <p:embed/>
                  </p:oleObj>
                </mc:Choice>
                <mc:Fallback>
                  <p:oleObj name="Equation" r:id="rId7" imgW="685800" imgH="1904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544"/>
                          <a:ext cx="89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5" name="Object 9">
              <a:extLst>
                <a:ext uri="{FF2B5EF4-FFF2-40B4-BE49-F238E27FC236}">
                  <a16:creationId xmlns:a16="http://schemas.microsoft.com/office/drawing/2014/main" id="{FC57FDFE-E1B4-D053-F4AF-2B446FA3F8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2496"/>
            <a:ext cx="91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838080" imgH="330120" progId="Equation.3">
                    <p:embed/>
                  </p:oleObj>
                </mc:Choice>
                <mc:Fallback>
                  <p:oleObj name="公式" r:id="rId9" imgW="838080" imgH="3301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496"/>
                          <a:ext cx="91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266" name="Group 10">
            <a:extLst>
              <a:ext uri="{FF2B5EF4-FFF2-40B4-BE49-F238E27FC236}">
                <a16:creationId xmlns:a16="http://schemas.microsoft.com/office/drawing/2014/main" id="{5A2D7994-5B83-0091-A30A-BF0850A1C325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341438"/>
            <a:ext cx="3048000" cy="2362200"/>
            <a:chOff x="3552" y="672"/>
            <a:chExt cx="1920" cy="1488"/>
          </a:xfrm>
        </p:grpSpPr>
        <p:sp>
          <p:nvSpPr>
            <p:cNvPr id="96267" name="Rectangle 11">
              <a:extLst>
                <a:ext uri="{FF2B5EF4-FFF2-40B4-BE49-F238E27FC236}">
                  <a16:creationId xmlns:a16="http://schemas.microsoft.com/office/drawing/2014/main" id="{73CB25FE-8E15-6E51-1685-684CCA610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672"/>
              <a:ext cx="1920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8" name="Line 12">
              <a:extLst>
                <a:ext uri="{FF2B5EF4-FFF2-40B4-BE49-F238E27FC236}">
                  <a16:creationId xmlns:a16="http://schemas.microsoft.com/office/drawing/2014/main" id="{E5E4AA68-9EBD-7D2A-371C-3F030D1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82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69" name="Line 13">
              <a:extLst>
                <a:ext uri="{FF2B5EF4-FFF2-40B4-BE49-F238E27FC236}">
                  <a16:creationId xmlns:a16="http://schemas.microsoft.com/office/drawing/2014/main" id="{8F1EE0DE-9DEB-3010-B980-E6E81D3CB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91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6270" name="Object 14">
              <a:extLst>
                <a:ext uri="{FF2B5EF4-FFF2-40B4-BE49-F238E27FC236}">
                  <a16:creationId xmlns:a16="http://schemas.microsoft.com/office/drawing/2014/main" id="{176FBDB9-B7BA-1F61-45F3-2BAB642AAD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8" y="1868"/>
            <a:ext cx="18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7480" imgH="190440" progId="Equation.3">
                    <p:embed/>
                  </p:oleObj>
                </mc:Choice>
                <mc:Fallback>
                  <p:oleObj name="Equation" r:id="rId11" imgW="177480" imgH="1904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1868"/>
                          <a:ext cx="18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1" name="Object 15">
              <a:extLst>
                <a:ext uri="{FF2B5EF4-FFF2-40B4-BE49-F238E27FC236}">
                  <a16:creationId xmlns:a16="http://schemas.microsoft.com/office/drawing/2014/main" id="{127A37DF-73AB-CFBA-C424-994064EDC1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6" y="816"/>
            <a:ext cx="24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64880" imgH="139680" progId="Equation.3">
                    <p:embed/>
                  </p:oleObj>
                </mc:Choice>
                <mc:Fallback>
                  <p:oleObj name="公式" r:id="rId13" imgW="164880" imgH="1396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816"/>
                          <a:ext cx="247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2" name="Line 16">
              <a:extLst>
                <a:ext uri="{FF2B5EF4-FFF2-40B4-BE49-F238E27FC236}">
                  <a16:creationId xmlns:a16="http://schemas.microsoft.com/office/drawing/2014/main" id="{797BBF3C-C084-63B2-6889-BE36C5201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86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3" name="Text Box 17">
              <a:extLst>
                <a:ext uri="{FF2B5EF4-FFF2-40B4-BE49-F238E27FC236}">
                  <a16:creationId xmlns:a16="http://schemas.microsoft.com/office/drawing/2014/main" id="{91F6DDC8-ED11-B6CA-FF64-58FF74E21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7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graphicFrame>
          <p:nvGraphicFramePr>
            <p:cNvPr id="96274" name="Object 18">
              <a:extLst>
                <a:ext uri="{FF2B5EF4-FFF2-40B4-BE49-F238E27FC236}">
                  <a16:creationId xmlns:a16="http://schemas.microsoft.com/office/drawing/2014/main" id="{99E79FEA-AB2F-B189-75A7-01DB475DC0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344"/>
            <a:ext cx="30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203040" imgH="228600" progId="Equation.3">
                    <p:embed/>
                  </p:oleObj>
                </mc:Choice>
                <mc:Fallback>
                  <p:oleObj name="公式" r:id="rId15" imgW="20304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344"/>
                          <a:ext cx="30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5" name="Freeform 19">
              <a:extLst>
                <a:ext uri="{FF2B5EF4-FFF2-40B4-BE49-F238E27FC236}">
                  <a16:creationId xmlns:a16="http://schemas.microsoft.com/office/drawing/2014/main" id="{525B0F72-2586-D097-61FB-083DB06DC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808"/>
              <a:ext cx="1152" cy="920"/>
            </a:xfrm>
            <a:custGeom>
              <a:avLst/>
              <a:gdLst>
                <a:gd name="T0" fmla="*/ 0 w 1152"/>
                <a:gd name="T1" fmla="*/ 912 h 920"/>
                <a:gd name="T2" fmla="*/ 480 w 1152"/>
                <a:gd name="T3" fmla="*/ 912 h 920"/>
                <a:gd name="T4" fmla="*/ 912 w 1152"/>
                <a:gd name="T5" fmla="*/ 864 h 920"/>
                <a:gd name="T6" fmla="*/ 1104 w 1152"/>
                <a:gd name="T7" fmla="*/ 624 h 920"/>
                <a:gd name="T8" fmla="*/ 1152 w 1152"/>
                <a:gd name="T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" h="920">
                  <a:moveTo>
                    <a:pt x="0" y="912"/>
                  </a:moveTo>
                  <a:cubicBezTo>
                    <a:pt x="164" y="916"/>
                    <a:pt x="328" y="920"/>
                    <a:pt x="480" y="912"/>
                  </a:cubicBezTo>
                  <a:cubicBezTo>
                    <a:pt x="632" y="904"/>
                    <a:pt x="808" y="912"/>
                    <a:pt x="912" y="864"/>
                  </a:cubicBezTo>
                  <a:cubicBezTo>
                    <a:pt x="1016" y="816"/>
                    <a:pt x="1064" y="768"/>
                    <a:pt x="1104" y="624"/>
                  </a:cubicBezTo>
                  <a:cubicBezTo>
                    <a:pt x="1144" y="480"/>
                    <a:pt x="1148" y="240"/>
                    <a:pt x="1152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6276" name="Object 20">
              <a:extLst>
                <a:ext uri="{FF2B5EF4-FFF2-40B4-BE49-F238E27FC236}">
                  <a16:creationId xmlns:a16="http://schemas.microsoft.com/office/drawing/2014/main" id="{463AAF87-4E17-2804-3233-26AB617C2B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824"/>
            <a:ext cx="16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4880" imgH="190440" progId="Equation.3">
                    <p:embed/>
                  </p:oleObj>
                </mc:Choice>
                <mc:Fallback>
                  <p:oleObj name="Equation" r:id="rId17" imgW="164880" imgH="1904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824"/>
                          <a:ext cx="16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77" name="Text Box 21">
            <a:extLst>
              <a:ext uri="{FF2B5EF4-FFF2-40B4-BE49-F238E27FC236}">
                <a16:creationId xmlns:a16="http://schemas.microsoft.com/office/drawing/2014/main" id="{243EE7B6-07F3-F32B-BD0C-2773DAFB0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44450"/>
            <a:ext cx="2795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相对论质量</a:t>
            </a:r>
            <a:endParaRPr lang="zh-CN" altLang="en-US" sz="28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0E0D30-EE13-391A-7AE8-94153E77D9AE}"/>
              </a:ext>
            </a:extLst>
          </p:cNvPr>
          <p:cNvSpPr txBox="1"/>
          <p:nvPr/>
        </p:nvSpPr>
        <p:spPr>
          <a:xfrm>
            <a:off x="4067944" y="116632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例题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2B569C-24DA-CF94-EB34-9B17A1808DC0}"/>
              </a:ext>
            </a:extLst>
          </p:cNvPr>
          <p:cNvSpPr txBox="1"/>
          <p:nvPr/>
        </p:nvSpPr>
        <p:spPr>
          <a:xfrm>
            <a:off x="467544" y="126876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在某惯性系中，两个静止质量均为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的粒子碰撞后合成为一个粒子，若在碰撞前其中一个粒子静止不动，另一个粒子的速率为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=0.8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为真空中的光速），则合成粒子的静质量为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B.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无法确定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F5BB50-CF74-DEDC-1D98-6283800A3779}"/>
              </a:ext>
            </a:extLst>
          </p:cNvPr>
          <p:cNvSpPr txBox="1"/>
          <p:nvPr/>
        </p:nvSpPr>
        <p:spPr>
          <a:xfrm>
            <a:off x="6804248" y="587727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0D4D17-786E-7645-9050-E5E447DB57C9}"/>
              </a:ext>
            </a:extLst>
          </p:cNvPr>
          <p:cNvSpPr txBox="1"/>
          <p:nvPr/>
        </p:nvSpPr>
        <p:spPr>
          <a:xfrm>
            <a:off x="179512" y="6001997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解题思路：相对论的动量和能量守恒式</a:t>
            </a:r>
          </a:p>
        </p:txBody>
      </p:sp>
    </p:spTree>
    <p:extLst>
      <p:ext uri="{BB962C8B-B14F-4D97-AF65-F5344CB8AC3E}">
        <p14:creationId xmlns:p14="http://schemas.microsoft.com/office/powerpoint/2010/main" val="2275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19B084-26D3-227B-F899-4A58AAC2E529}"/>
              </a:ext>
            </a:extLst>
          </p:cNvPr>
          <p:cNvSpPr txBox="1"/>
          <p:nvPr/>
        </p:nvSpPr>
        <p:spPr>
          <a:xfrm>
            <a:off x="251520" y="18864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若运动粒子的速度较小，则合成粒子的质量是否可能小于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7F8BB1-259D-DB95-6B8A-864B2AEF3A9C}"/>
                  </a:ext>
                </a:extLst>
              </p:cNvPr>
              <p:cNvSpPr txBox="1"/>
              <p:nvPr/>
            </p:nvSpPr>
            <p:spPr>
              <a:xfrm>
                <a:off x="251520" y="853592"/>
                <a:ext cx="8280920" cy="1107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解：设合成粒子的静止质量为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000" dirty="0"/>
                  <a:t>，碰撞后速度为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7F8BB1-259D-DB95-6B8A-864B2AEF3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53592"/>
                <a:ext cx="8280920" cy="1107483"/>
              </a:xfrm>
              <a:prstGeom prst="rect">
                <a:avLst/>
              </a:prstGeom>
              <a:blipFill>
                <a:blip r:embed="rId3"/>
                <a:stretch>
                  <a:fillRect l="-736" t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9C611C-2996-3AA8-0480-8DE6825AD518}"/>
                  </a:ext>
                </a:extLst>
              </p:cNvPr>
              <p:cNvSpPr txBox="1"/>
              <p:nvPr/>
            </p:nvSpPr>
            <p:spPr>
              <a:xfrm>
                <a:off x="2935732" y="1190574"/>
                <a:ext cx="1836337" cy="707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9C611C-2996-3AA8-0480-8DE6825AD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32" y="1190574"/>
                <a:ext cx="1836337" cy="7073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EB823B-C8D2-A934-D4EA-1B27DF6E6C7F}"/>
                  </a:ext>
                </a:extLst>
              </p:cNvPr>
              <p:cNvSpPr txBox="1"/>
              <p:nvPr/>
            </p:nvSpPr>
            <p:spPr>
              <a:xfrm>
                <a:off x="5409125" y="1190574"/>
                <a:ext cx="1881999" cy="665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EB823B-C8D2-A934-D4EA-1B27DF6E6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125" y="1190574"/>
                <a:ext cx="1881999" cy="6658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997BBE6A-A053-7AA8-7AB0-A7BCA5D8A3F5}"/>
              </a:ext>
            </a:extLst>
          </p:cNvPr>
          <p:cNvSpPr/>
          <p:nvPr/>
        </p:nvSpPr>
        <p:spPr>
          <a:xfrm>
            <a:off x="4944280" y="1441978"/>
            <a:ext cx="432048" cy="2045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3E67CF-B380-7280-4CB7-57F51C6396DB}"/>
              </a:ext>
            </a:extLst>
          </p:cNvPr>
          <p:cNvSpPr txBox="1"/>
          <p:nvPr/>
        </p:nvSpPr>
        <p:spPr>
          <a:xfrm>
            <a:off x="251520" y="2030425"/>
            <a:ext cx="4960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由碰撞前后相对论动量和能量守恒：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B64115-D213-264C-2632-35308E3A1B95}"/>
                  </a:ext>
                </a:extLst>
              </p:cNvPr>
              <p:cNvSpPr txBox="1"/>
              <p:nvPr/>
            </p:nvSpPr>
            <p:spPr>
              <a:xfrm>
                <a:off x="323528" y="2492896"/>
                <a:ext cx="26872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B64115-D213-264C-2632-35308E3A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92896"/>
                <a:ext cx="2687210" cy="307777"/>
              </a:xfrm>
              <a:prstGeom prst="rect">
                <a:avLst/>
              </a:prstGeom>
              <a:blipFill>
                <a:blip r:embed="rId6"/>
                <a:stretch>
                  <a:fillRect l="-1361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9B9194-2091-707C-D0C4-5002CD3B37AE}"/>
                  </a:ext>
                </a:extLst>
              </p:cNvPr>
              <p:cNvSpPr txBox="1"/>
              <p:nvPr/>
            </p:nvSpPr>
            <p:spPr>
              <a:xfrm>
                <a:off x="3388582" y="2492896"/>
                <a:ext cx="5212196" cy="308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=(1+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9B9194-2091-707C-D0C4-5002CD3B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582" y="2492896"/>
                <a:ext cx="5212196" cy="308995"/>
              </a:xfrm>
              <a:prstGeom prst="rect">
                <a:avLst/>
              </a:prstGeom>
              <a:blipFill>
                <a:blip r:embed="rId7"/>
                <a:stretch>
                  <a:fillRect l="-1287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1E74099-BE89-19F5-8B91-5BBB830EA95E}"/>
                  </a:ext>
                </a:extLst>
              </p:cNvPr>
              <p:cNvSpPr txBox="1"/>
              <p:nvPr/>
            </p:nvSpPr>
            <p:spPr>
              <a:xfrm>
                <a:off x="357886" y="3017349"/>
                <a:ext cx="3166636" cy="480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且</m:t>
                    </m:r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1E74099-BE89-19F5-8B91-5BBB830EA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86" y="3017349"/>
                <a:ext cx="3166636" cy="480581"/>
              </a:xfrm>
              <a:prstGeom prst="rect">
                <a:avLst/>
              </a:prstGeom>
              <a:blipFill>
                <a:blip r:embed="rId8"/>
                <a:stretch>
                  <a:fillRect l="-2312" b="-1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4A9908F-E172-8B88-6AF6-3A3365F17F6C}"/>
                  </a:ext>
                </a:extLst>
              </p:cNvPr>
              <p:cNvSpPr txBox="1"/>
              <p:nvPr/>
            </p:nvSpPr>
            <p:spPr>
              <a:xfrm>
                <a:off x="347394" y="3637433"/>
                <a:ext cx="7454605" cy="1292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4A9908F-E172-8B88-6AF6-3A3365F1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4" y="3637433"/>
                <a:ext cx="7454605" cy="12920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49850C-BA38-6BB4-9D22-0DF62B761513}"/>
                  </a:ext>
                </a:extLst>
              </p:cNvPr>
              <p:cNvSpPr txBox="1"/>
              <p:nvPr/>
            </p:nvSpPr>
            <p:spPr>
              <a:xfrm>
                <a:off x="566278" y="5196528"/>
                <a:ext cx="3584571" cy="470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2(1+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49850C-BA38-6BB4-9D22-0DF62B761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8" y="5196528"/>
                <a:ext cx="3584571" cy="470898"/>
              </a:xfrm>
              <a:prstGeom prst="rect">
                <a:avLst/>
              </a:prstGeom>
              <a:blipFill>
                <a:blip r:embed="rId10"/>
                <a:stretch>
                  <a:fillRect l="-2041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F03A4E2-CAC6-7E54-51AB-172FFF8DC853}"/>
                  </a:ext>
                </a:extLst>
              </p:cNvPr>
              <p:cNvSpPr txBox="1"/>
              <p:nvPr/>
            </p:nvSpPr>
            <p:spPr>
              <a:xfrm>
                <a:off x="415155" y="5929034"/>
                <a:ext cx="5191165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≥1→(1+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2(1+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F03A4E2-CAC6-7E54-51AB-172FFF8DC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5" y="5929034"/>
                <a:ext cx="5191165" cy="372731"/>
              </a:xfrm>
              <a:prstGeom prst="rect">
                <a:avLst/>
              </a:prstGeom>
              <a:blipFill>
                <a:blip r:embed="rId11"/>
                <a:stretch>
                  <a:fillRect l="-1174" r="-70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D50BC4-B1F4-1275-AD6F-BFDE7DF73E5E}"/>
                  </a:ext>
                </a:extLst>
              </p:cNvPr>
              <p:cNvSpPr txBox="1"/>
              <p:nvPr/>
            </p:nvSpPr>
            <p:spPr>
              <a:xfrm>
                <a:off x="6231860" y="5467369"/>
                <a:ext cx="208455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D50BC4-B1F4-1275-AD6F-BFDE7DF7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60" y="5467369"/>
                <a:ext cx="2084556" cy="461665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98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43DA34-5EBE-EFC5-2E84-890D45F61282}"/>
              </a:ext>
            </a:extLst>
          </p:cNvPr>
          <p:cNvSpPr txBox="1"/>
          <p:nvPr/>
        </p:nvSpPr>
        <p:spPr>
          <a:xfrm>
            <a:off x="2699792" y="1886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相对论质量推导（供参考）</a:t>
            </a:r>
          </a:p>
        </p:txBody>
      </p:sp>
      <p:pic>
        <p:nvPicPr>
          <p:cNvPr id="4" name="图片 3" descr="图示, 示意图&#10;&#10;描述已自动生成">
            <a:extLst>
              <a:ext uri="{FF2B5EF4-FFF2-40B4-BE49-F238E27FC236}">
                <a16:creationId xmlns:a16="http://schemas.microsoft.com/office/drawing/2014/main" id="{B02671B9-A084-DC66-393C-935253910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5" t="32531" r="2751" b="1962"/>
          <a:stretch/>
        </p:blipFill>
        <p:spPr>
          <a:xfrm>
            <a:off x="1133618" y="963089"/>
            <a:ext cx="6876764" cy="24659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B5AB62-80E3-11D8-F330-57DE0BEC5531}"/>
              </a:ext>
            </a:extLst>
          </p:cNvPr>
          <p:cNvSpPr txBox="1"/>
          <p:nvPr/>
        </p:nvSpPr>
        <p:spPr>
          <a:xfrm>
            <a:off x="395536" y="3620275"/>
            <a:ext cx="8496944" cy="120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考虑两个静止质量为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的相同粒子作完全非弹性碰撞，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系两相同粒子平行于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轴以相反速度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碰撞，碰撞前后两粒子在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系的运动状态如图所示，根据质量守恒和动量守恒，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系中有：</a:t>
            </a:r>
          </a:p>
        </p:txBody>
      </p:sp>
      <p:pic>
        <p:nvPicPr>
          <p:cNvPr id="6" name="图片 5" descr="图示, 示意图&#10;&#10;描述已自动生成">
            <a:extLst>
              <a:ext uri="{FF2B5EF4-FFF2-40B4-BE49-F238E27FC236}">
                <a16:creationId xmlns:a16="http://schemas.microsoft.com/office/drawing/2014/main" id="{B1E34FF1-6BE0-B017-47B9-1228297E3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7" t="3417" r="24014" b="68924"/>
          <a:stretch/>
        </p:blipFill>
        <p:spPr>
          <a:xfrm>
            <a:off x="710187" y="5085184"/>
            <a:ext cx="4032448" cy="1197133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F79C436D-D2C3-FAC3-0E48-4DBA97DF6BE5}"/>
              </a:ext>
            </a:extLst>
          </p:cNvPr>
          <p:cNvSpPr/>
          <p:nvPr/>
        </p:nvSpPr>
        <p:spPr>
          <a:xfrm>
            <a:off x="4932040" y="5548553"/>
            <a:ext cx="648072" cy="2703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B280F4-3AF3-AC19-C4BB-CA7EC8A61DF1}"/>
                  </a:ext>
                </a:extLst>
              </p:cNvPr>
              <p:cNvSpPr txBox="1"/>
              <p:nvPr/>
            </p:nvSpPr>
            <p:spPr>
              <a:xfrm>
                <a:off x="5868144" y="5300632"/>
                <a:ext cx="2304256" cy="766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B280F4-3AF3-AC19-C4BB-CA7EC8A6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300632"/>
                <a:ext cx="2304256" cy="76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3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A6847E9-4551-DA4B-1A4E-A729C6AF9BD6}"/>
              </a:ext>
            </a:extLst>
          </p:cNvPr>
          <p:cNvSpPr txBox="1"/>
          <p:nvPr/>
        </p:nvSpPr>
        <p:spPr>
          <a:xfrm>
            <a:off x="2699792" y="1886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相对论质量推导（供参考）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88211AB-39EE-C892-E64A-33DB490FFB42}"/>
                  </a:ext>
                </a:extLst>
              </p:cNvPr>
              <p:cNvSpPr txBox="1"/>
              <p:nvPr/>
            </p:nvSpPr>
            <p:spPr>
              <a:xfrm>
                <a:off x="460873" y="888395"/>
                <a:ext cx="79928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若采用伽利略变换，则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,  </a:t>
                </a:r>
                <a:r>
                  <a:rPr lang="zh-CN" altLang="en-US" sz="2000" dirty="0"/>
                  <a:t>可得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:r>
                  <a:rPr lang="zh-CN" altLang="en-US" sz="2000" dirty="0"/>
                  <a:t>表明伽利略变换要求质量与运动无关，是绝对量。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88211AB-39EE-C892-E64A-33DB490F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3" y="888395"/>
                <a:ext cx="7992888" cy="707886"/>
              </a:xfrm>
              <a:prstGeom prst="rect">
                <a:avLst/>
              </a:prstGeom>
              <a:blipFill>
                <a:blip r:embed="rId2"/>
                <a:stretch>
                  <a:fillRect l="-839" t="-6897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7D47732-4E15-CB16-CD47-C8C1D718AA37}"/>
              </a:ext>
            </a:extLst>
          </p:cNvPr>
          <p:cNvSpPr txBox="1"/>
          <p:nvPr/>
        </p:nvSpPr>
        <p:spPr>
          <a:xfrm>
            <a:off x="460873" y="1772816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根据洛伦兹变换，则有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054677-6974-A4D0-3C13-4B89F0C14709}"/>
                  </a:ext>
                </a:extLst>
              </p:cNvPr>
              <p:cNvSpPr txBox="1"/>
              <p:nvPr/>
            </p:nvSpPr>
            <p:spPr>
              <a:xfrm>
                <a:off x="3275931" y="1614211"/>
                <a:ext cx="1486625" cy="77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054677-6974-A4D0-3C13-4B89F0C14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31" y="1614211"/>
                <a:ext cx="1486625" cy="775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B85DF8D-7EE2-5128-B1FC-6983D04265F4}"/>
                  </a:ext>
                </a:extLst>
              </p:cNvPr>
              <p:cNvSpPr txBox="1"/>
              <p:nvPr/>
            </p:nvSpPr>
            <p:spPr>
              <a:xfrm>
                <a:off x="5004048" y="1723518"/>
                <a:ext cx="39604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粒子质量与运动有关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B85DF8D-7EE2-5128-B1FC-6983D0426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23518"/>
                <a:ext cx="3960440" cy="400110"/>
              </a:xfrm>
              <a:prstGeom prst="rect">
                <a:avLst/>
              </a:prstGeom>
              <a:blipFill>
                <a:blip r:embed="rId4"/>
                <a:stretch>
                  <a:fillRect t="-12308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E23BB6-5EA5-BB0C-D20B-EEFA66DD20E7}"/>
                  </a:ext>
                </a:extLst>
              </p:cNvPr>
              <p:cNvSpPr txBox="1"/>
              <p:nvPr/>
            </p:nvSpPr>
            <p:spPr>
              <a:xfrm>
                <a:off x="323528" y="2492896"/>
                <a:ext cx="2808312" cy="617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E23BB6-5EA5-BB0C-D20B-EEFA66DD2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92896"/>
                <a:ext cx="2808312" cy="617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 8">
            <a:extLst>
              <a:ext uri="{FF2B5EF4-FFF2-40B4-BE49-F238E27FC236}">
                <a16:creationId xmlns:a16="http://schemas.microsoft.com/office/drawing/2014/main" id="{EFCD9F93-1857-CC52-9BEA-098BF1E75AF8}"/>
              </a:ext>
            </a:extLst>
          </p:cNvPr>
          <p:cNvSpPr/>
          <p:nvPr/>
        </p:nvSpPr>
        <p:spPr>
          <a:xfrm>
            <a:off x="3122311" y="2709714"/>
            <a:ext cx="504056" cy="1679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66A70A-02F8-0BD7-DE6A-2D9802BD90BB}"/>
                  </a:ext>
                </a:extLst>
              </p:cNvPr>
              <p:cNvSpPr txBox="1"/>
              <p:nvPr/>
            </p:nvSpPr>
            <p:spPr>
              <a:xfrm>
                <a:off x="3851920" y="2431084"/>
                <a:ext cx="2730748" cy="617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[1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66A70A-02F8-0BD7-DE6A-2D9802BD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431084"/>
                <a:ext cx="2730748" cy="6177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F9214C8-426E-59A0-4452-7A46F015FFAB}"/>
                  </a:ext>
                </a:extLst>
              </p:cNvPr>
              <p:cNvSpPr txBox="1"/>
              <p:nvPr/>
            </p:nvSpPr>
            <p:spPr>
              <a:xfrm>
                <a:off x="323528" y="3251207"/>
                <a:ext cx="8275289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上式只能取负号，即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F9214C8-426E-59A0-4452-7A46F015F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51207"/>
                <a:ext cx="8275289" cy="379656"/>
              </a:xfrm>
              <a:prstGeom prst="rect">
                <a:avLst/>
              </a:prstGeom>
              <a:blipFill>
                <a:blip r:embed="rId7"/>
                <a:stretch>
                  <a:fillRect l="-589" t="-9524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B52F02-D6A8-1CC0-9632-E4D30279C6B2}"/>
                  </a:ext>
                </a:extLst>
              </p:cNvPr>
              <p:cNvSpPr txBox="1"/>
              <p:nvPr/>
            </p:nvSpPr>
            <p:spPr>
              <a:xfrm>
                <a:off x="545183" y="3760547"/>
                <a:ext cx="2730748" cy="617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[1−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B52F02-D6A8-1CC0-9632-E4D30279C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83" y="3760547"/>
                <a:ext cx="2730748" cy="6177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CA53981-1DAC-DF5E-392A-33D47C88A396}"/>
                  </a:ext>
                </a:extLst>
              </p:cNvPr>
              <p:cNvSpPr txBox="1"/>
              <p:nvPr/>
            </p:nvSpPr>
            <p:spPr>
              <a:xfrm>
                <a:off x="470225" y="4499434"/>
                <a:ext cx="6423361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 dirty="0"/>
                  <a:t>[1-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 dirty="0"/>
                  <a:t>]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CA53981-1DAC-DF5E-392A-33D47C88A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25" y="4499434"/>
                <a:ext cx="6423361" cy="684931"/>
              </a:xfrm>
              <a:prstGeom prst="rect">
                <a:avLst/>
              </a:prstGeom>
              <a:blipFill>
                <a:blip r:embed="rId9"/>
                <a:stretch>
                  <a:fillRect r="-15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F9102C-4782-05C0-09B0-27D31C360C07}"/>
                  </a:ext>
                </a:extLst>
              </p:cNvPr>
              <p:cNvSpPr txBox="1"/>
              <p:nvPr/>
            </p:nvSpPr>
            <p:spPr>
              <a:xfrm>
                <a:off x="259764" y="5467567"/>
                <a:ext cx="3816424" cy="867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=1/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F9102C-4782-05C0-09B0-27D31C360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64" y="5467567"/>
                <a:ext cx="3816424" cy="8675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F86D33F-EDBB-1026-C2EA-EFAB761C7809}"/>
                  </a:ext>
                </a:extLst>
              </p:cNvPr>
              <p:cNvSpPr txBox="1"/>
              <p:nvPr/>
            </p:nvSpPr>
            <p:spPr>
              <a:xfrm>
                <a:off x="4450421" y="5620147"/>
                <a:ext cx="3816424" cy="1016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F86D33F-EDBB-1026-C2EA-EFAB761C7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421" y="5620147"/>
                <a:ext cx="3816424" cy="10166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右 16">
            <a:extLst>
              <a:ext uri="{FF2B5EF4-FFF2-40B4-BE49-F238E27FC236}">
                <a16:creationId xmlns:a16="http://schemas.microsoft.com/office/drawing/2014/main" id="{00F6EABB-0148-ACFF-588B-F91F88E611C0}"/>
              </a:ext>
            </a:extLst>
          </p:cNvPr>
          <p:cNvSpPr/>
          <p:nvPr/>
        </p:nvSpPr>
        <p:spPr>
          <a:xfrm>
            <a:off x="4019243" y="6021288"/>
            <a:ext cx="552757" cy="2001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3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10A0C48E-1C9A-0200-E657-46E05CC5C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5" y="115888"/>
            <a:ext cx="381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相对论动量</a:t>
            </a:r>
          </a:p>
        </p:txBody>
      </p:sp>
      <p:graphicFrame>
        <p:nvGraphicFramePr>
          <p:cNvPr id="97283" name="Object 3">
            <a:extLst>
              <a:ext uri="{FF2B5EF4-FFF2-40B4-BE49-F238E27FC236}">
                <a16:creationId xmlns:a16="http://schemas.microsoft.com/office/drawing/2014/main" id="{F838A624-D79F-9FF6-47E3-A35AF51F4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6650" y="1922463"/>
          <a:ext cx="12890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7200" imgH="228600" progId="Equation.3">
                  <p:embed/>
                </p:oleObj>
              </mc:Choice>
              <mc:Fallback>
                <p:oleObj name="Equation" r:id="rId3" imgW="457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1922463"/>
                        <a:ext cx="12890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4" name="Group 4">
            <a:extLst>
              <a:ext uri="{FF2B5EF4-FFF2-40B4-BE49-F238E27FC236}">
                <a16:creationId xmlns:a16="http://schemas.microsoft.com/office/drawing/2014/main" id="{9E1A505D-FB5E-0825-D627-B7A15586E8B0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3517900"/>
            <a:ext cx="6096000" cy="584200"/>
            <a:chOff x="720" y="3675"/>
            <a:chExt cx="3840" cy="368"/>
          </a:xfrm>
        </p:grpSpPr>
        <p:sp>
          <p:nvSpPr>
            <p:cNvPr id="97285" name="Text Box 5">
              <a:extLst>
                <a:ext uri="{FF2B5EF4-FFF2-40B4-BE49-F238E27FC236}">
                  <a16:creationId xmlns:a16="http://schemas.microsoft.com/office/drawing/2014/main" id="{A0D6EB08-D265-519F-3323-5AF515FEB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696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当                   时</a:t>
              </a:r>
            </a:p>
          </p:txBody>
        </p:sp>
        <p:graphicFrame>
          <p:nvGraphicFramePr>
            <p:cNvPr id="97286" name="Object 6">
              <a:extLst>
                <a:ext uri="{FF2B5EF4-FFF2-40B4-BE49-F238E27FC236}">
                  <a16:creationId xmlns:a16="http://schemas.microsoft.com/office/drawing/2014/main" id="{5D9B18C9-5BE4-B2C9-2267-DC7304502A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1" y="3744"/>
            <a:ext cx="89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85800" imgH="190440" progId="Equation.3">
                    <p:embed/>
                  </p:oleObj>
                </mc:Choice>
                <mc:Fallback>
                  <p:oleObj name="Equation" r:id="rId5" imgW="685800" imgH="1904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3744"/>
                          <a:ext cx="89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87" name="Object 7">
              <a:extLst>
                <a:ext uri="{FF2B5EF4-FFF2-40B4-BE49-F238E27FC236}">
                  <a16:creationId xmlns:a16="http://schemas.microsoft.com/office/drawing/2014/main" id="{9C7B0F50-D433-1C91-BF54-3A5277C432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3675"/>
            <a:ext cx="172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549080" imgH="330120" progId="Equation.3">
                    <p:embed/>
                  </p:oleObj>
                </mc:Choice>
                <mc:Fallback>
                  <p:oleObj name="Equation" r:id="rId7" imgW="1549080" imgH="3301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675"/>
                          <a:ext cx="172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88" name="Object 8">
            <a:extLst>
              <a:ext uri="{FF2B5EF4-FFF2-40B4-BE49-F238E27FC236}">
                <a16:creationId xmlns:a16="http://schemas.microsoft.com/office/drawing/2014/main" id="{15C25F81-DB1B-7D14-5D78-53E5FE2A1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908175"/>
          <a:ext cx="1204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203040" progId="Equation.3">
                  <p:embed/>
                </p:oleObj>
              </mc:Choice>
              <mc:Fallback>
                <p:oleObj name="Equation" r:id="rId9" imgW="48240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08175"/>
                        <a:ext cx="1204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>
            <a:extLst>
              <a:ext uri="{FF2B5EF4-FFF2-40B4-BE49-F238E27FC236}">
                <a16:creationId xmlns:a16="http://schemas.microsoft.com/office/drawing/2014/main" id="{A34C737B-993D-018C-4855-C268B2E832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0250" y="1679575"/>
          <a:ext cx="16478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60240" imgH="469800" progId="Equation.3">
                  <p:embed/>
                </p:oleObj>
              </mc:Choice>
              <mc:Fallback>
                <p:oleObj name="Equation" r:id="rId11" imgW="66024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1679575"/>
                        <a:ext cx="16478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6C3496E9-64BD-8A58-2F55-472CB842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15888"/>
            <a:ext cx="632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狭义相对论力学的基本方程</a:t>
            </a:r>
          </a:p>
        </p:txBody>
      </p:sp>
      <p:graphicFrame>
        <p:nvGraphicFramePr>
          <p:cNvPr id="98307" name="Object 3">
            <a:extLst>
              <a:ext uri="{FF2B5EF4-FFF2-40B4-BE49-F238E27FC236}">
                <a16:creationId xmlns:a16="http://schemas.microsoft.com/office/drawing/2014/main" id="{0EE3B8C5-9194-0A20-F677-76E1BC4FE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295400"/>
          <a:ext cx="128746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5000" imgH="393480" progId="Equation.3">
                  <p:embed/>
                </p:oleObj>
              </mc:Choice>
              <mc:Fallback>
                <p:oleObj name="Equation" r:id="rId3" imgW="4950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1287463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Text Box 4">
            <a:extLst>
              <a:ext uri="{FF2B5EF4-FFF2-40B4-BE49-F238E27FC236}">
                <a16:creationId xmlns:a16="http://schemas.microsoft.com/office/drawing/2014/main" id="{229C3751-4ED8-7A66-C674-BCAA157D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5105400" cy="5318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</a:rPr>
              <a:t>相对论动量守恒定律</a:t>
            </a:r>
            <a:endParaRPr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8F391738-C26B-AA33-24FE-EF1594A93B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295400"/>
          <a:ext cx="23622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0160" imgH="609480" progId="Equation.3">
                  <p:embed/>
                </p:oleObj>
              </mc:Choice>
              <mc:Fallback>
                <p:oleObj name="Equation" r:id="rId6" imgW="146016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95400"/>
                        <a:ext cx="23622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10" name="Group 6">
            <a:extLst>
              <a:ext uri="{FF2B5EF4-FFF2-40B4-BE49-F238E27FC236}">
                <a16:creationId xmlns:a16="http://schemas.microsoft.com/office/drawing/2014/main" id="{B0E0C625-2BEA-1948-624B-5CF61189A9F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76800"/>
            <a:ext cx="8153400" cy="1181100"/>
            <a:chOff x="288" y="3336"/>
            <a:chExt cx="5136" cy="744"/>
          </a:xfrm>
        </p:grpSpPr>
        <p:graphicFrame>
          <p:nvGraphicFramePr>
            <p:cNvPr id="98311" name="Object 7">
              <a:extLst>
                <a:ext uri="{FF2B5EF4-FFF2-40B4-BE49-F238E27FC236}">
                  <a16:creationId xmlns:a16="http://schemas.microsoft.com/office/drawing/2014/main" id="{2D841C63-C800-6D38-E5A8-7290B65D00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336"/>
            <a:ext cx="3828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27120" imgH="723600" progId="Equation.3">
                    <p:embed/>
                  </p:oleObj>
                </mc:Choice>
                <mc:Fallback>
                  <p:oleObj name="Equation" r:id="rId8" imgW="3327120" imgH="723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336"/>
                          <a:ext cx="3828" cy="7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2" name="Text Box 8">
              <a:extLst>
                <a:ext uri="{FF2B5EF4-FFF2-40B4-BE49-F238E27FC236}">
                  <a16:creationId xmlns:a16="http://schemas.microsoft.com/office/drawing/2014/main" id="{55762528-F4C6-C30A-11C3-145A273AE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480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当</a:t>
              </a:r>
            </a:p>
          </p:txBody>
        </p:sp>
        <p:sp>
          <p:nvSpPr>
            <p:cNvPr id="98313" name="Text Box 9">
              <a:extLst>
                <a:ext uri="{FF2B5EF4-FFF2-40B4-BE49-F238E27FC236}">
                  <a16:creationId xmlns:a16="http://schemas.microsoft.com/office/drawing/2014/main" id="{42A02F56-B9F4-677F-538E-1A61192DC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480"/>
              <a:ext cx="52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</a:rPr>
                <a:t>时，</a:t>
              </a:r>
            </a:p>
          </p:txBody>
        </p:sp>
        <p:sp>
          <p:nvSpPr>
            <p:cNvPr id="98314" name="Text Box 10">
              <a:extLst>
                <a:ext uri="{FF2B5EF4-FFF2-40B4-BE49-F238E27FC236}">
                  <a16:creationId xmlns:a16="http://schemas.microsoft.com/office/drawing/2014/main" id="{A2C2C646-6966-DE08-C098-251271D8D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50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</a:rPr>
                <a:t>不变 </a:t>
              </a:r>
              <a:r>
                <a:rPr lang="en-US" altLang="zh-CN" sz="2800" b="1">
                  <a:solidFill>
                    <a:srgbClr val="003366"/>
                  </a:solidFill>
                </a:rPr>
                <a:t>.</a:t>
              </a:r>
            </a:p>
          </p:txBody>
        </p:sp>
      </p:grpSp>
      <p:grpSp>
        <p:nvGrpSpPr>
          <p:cNvPr id="98315" name="Group 11">
            <a:extLst>
              <a:ext uri="{FF2B5EF4-FFF2-40B4-BE49-F238E27FC236}">
                <a16:creationId xmlns:a16="http://schemas.microsoft.com/office/drawing/2014/main" id="{A3C852AF-96A9-2D24-5986-1E6C770CA72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438400"/>
            <a:ext cx="6781800" cy="984250"/>
            <a:chOff x="336" y="1476"/>
            <a:chExt cx="4272" cy="620"/>
          </a:xfrm>
        </p:grpSpPr>
        <p:graphicFrame>
          <p:nvGraphicFramePr>
            <p:cNvPr id="98316" name="Object 12">
              <a:extLst>
                <a:ext uri="{FF2B5EF4-FFF2-40B4-BE49-F238E27FC236}">
                  <a16:creationId xmlns:a16="http://schemas.microsoft.com/office/drawing/2014/main" id="{EF61A043-E871-581D-E42D-4A791B2E19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476"/>
            <a:ext cx="3840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771720" imgH="609480" progId="Equation.3">
                    <p:embed/>
                  </p:oleObj>
                </mc:Choice>
                <mc:Fallback>
                  <p:oleObj name="Equation" r:id="rId10" imgW="3771720" imgH="6094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76"/>
                          <a:ext cx="3840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7" name="Text Box 13">
              <a:extLst>
                <a:ext uri="{FF2B5EF4-FFF2-40B4-BE49-F238E27FC236}">
                  <a16:creationId xmlns:a16="http://schemas.microsoft.com/office/drawing/2014/main" id="{7D9BE6F7-474A-DAE2-ADE2-375EE51F0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52"/>
              <a:ext cx="1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当                 时</a:t>
              </a:r>
            </a:p>
          </p:txBody>
        </p:sp>
      </p:grpSp>
      <p:graphicFrame>
        <p:nvGraphicFramePr>
          <p:cNvPr id="98318" name="Object 14">
            <a:extLst>
              <a:ext uri="{FF2B5EF4-FFF2-40B4-BE49-F238E27FC236}">
                <a16:creationId xmlns:a16="http://schemas.microsoft.com/office/drawing/2014/main" id="{B9A42C61-FCDF-E44D-D4A3-54304D83E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295400"/>
          <a:ext cx="1651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34680" imgH="393480" progId="Equation.3">
                  <p:embed/>
                </p:oleObj>
              </mc:Choice>
              <mc:Fallback>
                <p:oleObj name="Equation" r:id="rId12" imgW="63468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16510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88826A2-663A-CD6F-A2DB-623706D13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3" y="-2540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相对论动能</a:t>
            </a:r>
          </a:p>
        </p:txBody>
      </p:sp>
      <p:graphicFrame>
        <p:nvGraphicFramePr>
          <p:cNvPr id="103427" name="Object 3">
            <a:extLst>
              <a:ext uri="{FF2B5EF4-FFF2-40B4-BE49-F238E27FC236}">
                <a16:creationId xmlns:a16="http://schemas.microsoft.com/office/drawing/2014/main" id="{C405BC86-6B09-C518-0884-DB6E57D67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288" y="1184275"/>
          <a:ext cx="6208712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68680" imgH="723600" progId="Equation.3">
                  <p:embed/>
                </p:oleObj>
              </mc:Choice>
              <mc:Fallback>
                <p:oleObj name="Equation" r:id="rId3" imgW="356868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1184275"/>
                        <a:ext cx="6208712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28" name="Group 4">
            <a:extLst>
              <a:ext uri="{FF2B5EF4-FFF2-40B4-BE49-F238E27FC236}">
                <a16:creationId xmlns:a16="http://schemas.microsoft.com/office/drawing/2014/main" id="{0A7BE94D-5F70-9966-809D-A52D07C28D8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765175"/>
            <a:ext cx="6248400" cy="588963"/>
            <a:chOff x="336" y="1217"/>
            <a:chExt cx="3936" cy="371"/>
          </a:xfrm>
        </p:grpSpPr>
        <p:sp>
          <p:nvSpPr>
            <p:cNvPr id="103429" name="Text Box 5">
              <a:extLst>
                <a:ext uri="{FF2B5EF4-FFF2-40B4-BE49-F238E27FC236}">
                  <a16:creationId xmlns:a16="http://schemas.microsoft.com/office/drawing/2014/main" id="{C47419B7-F063-D74E-7885-2C038DD88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237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设 </a:t>
              </a:r>
              <a:endParaRPr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3430" name="Object 6">
              <a:extLst>
                <a:ext uri="{FF2B5EF4-FFF2-40B4-BE49-F238E27FC236}">
                  <a16:creationId xmlns:a16="http://schemas.microsoft.com/office/drawing/2014/main" id="{09F3C118-C651-5287-061A-69C6C1ECED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5" y="1217"/>
            <a:ext cx="3197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276360" imgH="393480" progId="Equation.3">
                    <p:embed/>
                  </p:oleObj>
                </mc:Choice>
                <mc:Fallback>
                  <p:oleObj name="Equation" r:id="rId5" imgW="3276360" imgH="393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" y="1217"/>
                          <a:ext cx="3197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431" name="Group 7">
            <a:extLst>
              <a:ext uri="{FF2B5EF4-FFF2-40B4-BE49-F238E27FC236}">
                <a16:creationId xmlns:a16="http://schemas.microsoft.com/office/drawing/2014/main" id="{CEDAF059-2DEC-1E06-A1EA-18E9C4507E1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002088"/>
            <a:ext cx="8229600" cy="1260475"/>
            <a:chOff x="240" y="3360"/>
            <a:chExt cx="5184" cy="794"/>
          </a:xfrm>
        </p:grpSpPr>
        <p:graphicFrame>
          <p:nvGraphicFramePr>
            <p:cNvPr id="103432" name="Object 8">
              <a:extLst>
                <a:ext uri="{FF2B5EF4-FFF2-40B4-BE49-F238E27FC236}">
                  <a16:creationId xmlns:a16="http://schemas.microsoft.com/office/drawing/2014/main" id="{80DCA695-3FF8-460A-E8A0-C296E7D454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3360"/>
            <a:ext cx="3984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914720" imgH="876240" progId="Equation.3">
                    <p:embed/>
                  </p:oleObj>
                </mc:Choice>
                <mc:Fallback>
                  <p:oleObj name="Equation" r:id="rId7" imgW="4914720" imgH="8762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360"/>
                          <a:ext cx="3984" cy="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33" name="Text Box 9">
              <a:extLst>
                <a:ext uri="{FF2B5EF4-FFF2-40B4-BE49-F238E27FC236}">
                  <a16:creationId xmlns:a16="http://schemas.microsoft.com/office/drawing/2014/main" id="{FDF0D47E-E36B-1ECF-154B-5171A170F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561"/>
              <a:ext cx="2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积分后，得</a:t>
              </a:r>
            </a:p>
          </p:txBody>
        </p:sp>
      </p:grpSp>
      <p:grpSp>
        <p:nvGrpSpPr>
          <p:cNvPr id="103447" name="Group 23">
            <a:extLst>
              <a:ext uri="{FF2B5EF4-FFF2-40B4-BE49-F238E27FC236}">
                <a16:creationId xmlns:a16="http://schemas.microsoft.com/office/drawing/2014/main" id="{3B5E6E11-953D-A996-C115-28B0B224247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60575"/>
            <a:ext cx="7315200" cy="1077913"/>
            <a:chOff x="288" y="1298"/>
            <a:chExt cx="4608" cy="679"/>
          </a:xfrm>
        </p:grpSpPr>
        <p:graphicFrame>
          <p:nvGraphicFramePr>
            <p:cNvPr id="103435" name="Object 11">
              <a:extLst>
                <a:ext uri="{FF2B5EF4-FFF2-40B4-BE49-F238E27FC236}">
                  <a16:creationId xmlns:a16="http://schemas.microsoft.com/office/drawing/2014/main" id="{B8EF8497-3E7A-EDDB-B750-7CDF52AD4C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298"/>
            <a:ext cx="1200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82680" imgH="723600" progId="Equation.3">
                    <p:embed/>
                  </p:oleObj>
                </mc:Choice>
                <mc:Fallback>
                  <p:oleObj name="Equation" r:id="rId9" imgW="1282680" imgH="723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98"/>
                          <a:ext cx="1200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6" name="Object 12">
              <a:extLst>
                <a:ext uri="{FF2B5EF4-FFF2-40B4-BE49-F238E27FC236}">
                  <a16:creationId xmlns:a16="http://schemas.microsoft.com/office/drawing/2014/main" id="{DD12A8B6-0798-3171-5FB1-E997BA0A78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449"/>
            <a:ext cx="192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930320" imgH="304560" progId="Equation.3">
                    <p:embed/>
                  </p:oleObj>
                </mc:Choice>
                <mc:Fallback>
                  <p:oleObj name="Equation" r:id="rId11" imgW="1930320" imgH="3045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449"/>
                          <a:ext cx="192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37" name="Text Box 13">
              <a:extLst>
                <a:ext uri="{FF2B5EF4-FFF2-40B4-BE49-F238E27FC236}">
                  <a16:creationId xmlns:a16="http://schemas.microsoft.com/office/drawing/2014/main" id="{7BAA3F22-7B4E-805D-E49F-BF896B479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425"/>
              <a:ext cx="45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利用                                           和</a:t>
              </a:r>
            </a:p>
          </p:txBody>
        </p:sp>
      </p:grpSp>
      <p:grpSp>
        <p:nvGrpSpPr>
          <p:cNvPr id="103438" name="Group 14">
            <a:extLst>
              <a:ext uri="{FF2B5EF4-FFF2-40B4-BE49-F238E27FC236}">
                <a16:creationId xmlns:a16="http://schemas.microsoft.com/office/drawing/2014/main" id="{53A5FAA1-D4B7-FF08-E1AE-99BE0A64240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924175"/>
            <a:ext cx="6826250" cy="1200150"/>
            <a:chOff x="288" y="2652"/>
            <a:chExt cx="4300" cy="756"/>
          </a:xfrm>
        </p:grpSpPr>
        <p:graphicFrame>
          <p:nvGraphicFramePr>
            <p:cNvPr id="103439" name="Object 15">
              <a:extLst>
                <a:ext uri="{FF2B5EF4-FFF2-40B4-BE49-F238E27FC236}">
                  <a16:creationId xmlns:a16="http://schemas.microsoft.com/office/drawing/2014/main" id="{A77C43EF-8EFA-9AE8-7CCD-B9C3738159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6" y="2652"/>
            <a:ext cx="3512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746160" imgH="876240" progId="Equation.3">
                    <p:embed/>
                  </p:oleObj>
                </mc:Choice>
                <mc:Fallback>
                  <p:oleObj name="Equation" r:id="rId13" imgW="3746160" imgH="8762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2652"/>
                          <a:ext cx="3512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0" name="Text Box 16">
              <a:extLst>
                <a:ext uri="{FF2B5EF4-FFF2-40B4-BE49-F238E27FC236}">
                  <a16:creationId xmlns:a16="http://schemas.microsoft.com/office/drawing/2014/main" id="{D9F44283-8B7A-2217-6099-16B473FD1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844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得</a:t>
              </a:r>
            </a:p>
          </p:txBody>
        </p:sp>
      </p:grpSp>
      <p:grpSp>
        <p:nvGrpSpPr>
          <p:cNvPr id="103448" name="Group 24">
            <a:extLst>
              <a:ext uri="{FF2B5EF4-FFF2-40B4-BE49-F238E27FC236}">
                <a16:creationId xmlns:a16="http://schemas.microsoft.com/office/drawing/2014/main" id="{4869E32E-55CA-5313-8B55-A0A2D2320165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5299075"/>
            <a:ext cx="2879725" cy="793750"/>
            <a:chOff x="1837" y="3338"/>
            <a:chExt cx="1814" cy="500"/>
          </a:xfrm>
        </p:grpSpPr>
        <p:sp>
          <p:nvSpPr>
            <p:cNvPr id="103446" name="Rectangle 22">
              <a:extLst>
                <a:ext uri="{FF2B5EF4-FFF2-40B4-BE49-F238E27FC236}">
                  <a16:creationId xmlns:a16="http://schemas.microsoft.com/office/drawing/2014/main" id="{5E320BEE-3BC0-6662-B118-D15E961AD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339"/>
              <a:ext cx="1814" cy="499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rgbClr val="FFCCCC">
                    <a:gamma/>
                    <a:tint val="38039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41" name="Object 17">
              <a:extLst>
                <a:ext uri="{FF2B5EF4-FFF2-40B4-BE49-F238E27FC236}">
                  <a16:creationId xmlns:a16="http://schemas.microsoft.com/office/drawing/2014/main" id="{DF30D552-ECDD-C589-F625-E35708FD3B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3338"/>
            <a:ext cx="1732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028520" imgH="241200" progId="Equation.3">
                    <p:embed/>
                  </p:oleObj>
                </mc:Choice>
                <mc:Fallback>
                  <p:oleObj name="Equation" r:id="rId15" imgW="102852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338"/>
                          <a:ext cx="1732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42" name="Text Box 18">
            <a:extLst>
              <a:ext uri="{FF2B5EF4-FFF2-40B4-BE49-F238E27FC236}">
                <a16:creationId xmlns:a16="http://schemas.microsoft.com/office/drawing/2014/main" id="{E881CA21-691C-D9EA-5B3D-D4B279837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97500"/>
            <a:ext cx="2286000" cy="528638"/>
          </a:xfrm>
          <a:prstGeom prst="rect">
            <a:avLst/>
          </a:prstGeom>
          <a:gradFill rotWithShape="0">
            <a:gsLst>
              <a:gs pos="0">
                <a:srgbClr val="F4FCE4"/>
              </a:gs>
              <a:gs pos="50000">
                <a:srgbClr val="FFFFFF"/>
              </a:gs>
              <a:gs pos="100000">
                <a:srgbClr val="F4FCE4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</a:rPr>
              <a:t>相对论动能</a:t>
            </a:r>
          </a:p>
        </p:txBody>
      </p:sp>
      <p:grpSp>
        <p:nvGrpSpPr>
          <p:cNvPr id="103443" name="Group 19">
            <a:extLst>
              <a:ext uri="{FF2B5EF4-FFF2-40B4-BE49-F238E27FC236}">
                <a16:creationId xmlns:a16="http://schemas.microsoft.com/office/drawing/2014/main" id="{890F807D-9186-0048-14D2-F60A3140C101}"/>
              </a:ext>
            </a:extLst>
          </p:cNvPr>
          <p:cNvGrpSpPr>
            <a:grpSpLocks/>
          </p:cNvGrpSpPr>
          <p:nvPr/>
        </p:nvGrpSpPr>
        <p:grpSpPr bwMode="auto">
          <a:xfrm>
            <a:off x="4240213" y="5948363"/>
            <a:ext cx="4724400" cy="936625"/>
            <a:chOff x="672" y="2208"/>
            <a:chExt cx="2976" cy="590"/>
          </a:xfrm>
        </p:grpSpPr>
        <p:graphicFrame>
          <p:nvGraphicFramePr>
            <p:cNvPr id="103444" name="Object 20">
              <a:extLst>
                <a:ext uri="{FF2B5EF4-FFF2-40B4-BE49-F238E27FC236}">
                  <a16:creationId xmlns:a16="http://schemas.microsoft.com/office/drawing/2014/main" id="{590DA184-E1B3-CD3D-2136-D5EF85CBD2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208"/>
            <a:ext cx="2640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765080" imgH="393480" progId="Equation.3">
                    <p:embed/>
                  </p:oleObj>
                </mc:Choice>
                <mc:Fallback>
                  <p:oleObj name="公式" r:id="rId17" imgW="1765080" imgH="3934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08"/>
                          <a:ext cx="2640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5" name="Text Box 21">
              <a:extLst>
                <a:ext uri="{FF2B5EF4-FFF2-40B4-BE49-F238E27FC236}">
                  <a16:creationId xmlns:a16="http://schemas.microsoft.com/office/drawing/2014/main" id="{FD577ED3-CE45-D74B-F4EE-84204C8F8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23"/>
              <a:ext cx="28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当               时，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A19A43D9-BB2B-EEB4-03A7-E9A33E97D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908050"/>
          <a:ext cx="22161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28520" imgH="241200" progId="Equation.3">
                  <p:embed/>
                </p:oleObj>
              </mc:Choice>
              <mc:Fallback>
                <p:oleObj name="公式" r:id="rId3" imgW="102852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08050"/>
                        <a:ext cx="22161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>
            <a:extLst>
              <a:ext uri="{FF2B5EF4-FFF2-40B4-BE49-F238E27FC236}">
                <a16:creationId xmlns:a16="http://schemas.microsoft.com/office/drawing/2014/main" id="{718329DF-989C-6894-51B8-810C47E21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08050"/>
            <a:ext cx="2286000" cy="592138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50000">
                <a:schemeClr val="bg1"/>
              </a:gs>
              <a:gs pos="100000">
                <a:srgbClr val="FF9933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</a:rPr>
              <a:t>相对论动能</a:t>
            </a:r>
          </a:p>
        </p:txBody>
      </p:sp>
      <p:grpSp>
        <p:nvGrpSpPr>
          <p:cNvPr id="9263" name="Group 47">
            <a:extLst>
              <a:ext uri="{FF2B5EF4-FFF2-40B4-BE49-F238E27FC236}">
                <a16:creationId xmlns:a16="http://schemas.microsoft.com/office/drawing/2014/main" id="{FCA4E138-8AAA-4F59-35F8-CF7148DDA6E6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1412875"/>
            <a:ext cx="3490913" cy="1084263"/>
            <a:chOff x="3266" y="890"/>
            <a:chExt cx="2199" cy="683"/>
          </a:xfrm>
        </p:grpSpPr>
        <p:sp>
          <p:nvSpPr>
            <p:cNvPr id="9232" name="Rectangle 16">
              <a:extLst>
                <a:ext uri="{FF2B5EF4-FFF2-40B4-BE49-F238E27FC236}">
                  <a16:creationId xmlns:a16="http://schemas.microsoft.com/office/drawing/2014/main" id="{436C25DA-C1D0-5AE4-97B8-46159E16B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116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zh-CN" altLang="en-US" sz="3200" b="1">
                  <a:solidFill>
                    <a:srgbClr val="003366"/>
                  </a:solidFill>
                  <a:latin typeface="宋体" panose="02010600030101010101" pitchFamily="2" charset="-122"/>
                </a:rPr>
                <a:t>静能量</a:t>
              </a:r>
            </a:p>
          </p:txBody>
        </p:sp>
        <p:graphicFrame>
          <p:nvGraphicFramePr>
            <p:cNvPr id="9233" name="Object 17">
              <a:extLst>
                <a:ext uri="{FF2B5EF4-FFF2-40B4-BE49-F238E27FC236}">
                  <a16:creationId xmlns:a16="http://schemas.microsoft.com/office/drawing/2014/main" id="{045F695B-8991-39CD-FD94-CF3F764964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7" y="1207"/>
            <a:ext cx="124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672840" imgH="241200" progId="Equation.3">
                    <p:embed/>
                  </p:oleObj>
                </mc:Choice>
                <mc:Fallback>
                  <p:oleObj name="公式" r:id="rId5" imgW="67284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7" y="1207"/>
                          <a:ext cx="1248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9" name="AutoShape 23">
              <a:extLst>
                <a:ext uri="{FF2B5EF4-FFF2-40B4-BE49-F238E27FC236}">
                  <a16:creationId xmlns:a16="http://schemas.microsoft.com/office/drawing/2014/main" id="{19CD8D2F-8320-B055-98F8-7F789D88F6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2733">
              <a:off x="3333" y="890"/>
              <a:ext cx="91" cy="272"/>
            </a:xfrm>
            <a:prstGeom prst="downArrow">
              <a:avLst>
                <a:gd name="adj1" fmla="val 50000"/>
                <a:gd name="adj2" fmla="val 74725"/>
              </a:avLst>
            </a:prstGeom>
            <a:solidFill>
              <a:schemeClr val="accent1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9262" name="Group 46">
            <a:extLst>
              <a:ext uri="{FF2B5EF4-FFF2-40B4-BE49-F238E27FC236}">
                <a16:creationId xmlns:a16="http://schemas.microsoft.com/office/drawing/2014/main" id="{324E74BE-CCC4-6527-EFB8-D9E8D0808393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412875"/>
            <a:ext cx="3059113" cy="936625"/>
            <a:chOff x="884" y="890"/>
            <a:chExt cx="1927" cy="590"/>
          </a:xfrm>
        </p:grpSpPr>
        <p:sp>
          <p:nvSpPr>
            <p:cNvPr id="9243" name="Rectangle 27">
              <a:extLst>
                <a:ext uri="{FF2B5EF4-FFF2-40B4-BE49-F238E27FC236}">
                  <a16:creationId xmlns:a16="http://schemas.microsoft.com/office/drawing/2014/main" id="{55DF7705-4A72-E224-2BDC-AED4051C1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11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zh-CN" altLang="en-US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总能量</a:t>
              </a:r>
            </a:p>
          </p:txBody>
        </p:sp>
        <p:graphicFrame>
          <p:nvGraphicFramePr>
            <p:cNvPr id="9244" name="Object 28">
              <a:extLst>
                <a:ext uri="{FF2B5EF4-FFF2-40B4-BE49-F238E27FC236}">
                  <a16:creationId xmlns:a16="http://schemas.microsoft.com/office/drawing/2014/main" id="{B8084D44-0043-7660-645D-7C89C8B524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4" y="1116"/>
            <a:ext cx="97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545760" imgH="203040" progId="Equation.3">
                    <p:embed/>
                  </p:oleObj>
                </mc:Choice>
                <mc:Fallback>
                  <p:oleObj name="公式" r:id="rId7" imgW="545760" imgH="2030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4" y="1116"/>
                          <a:ext cx="977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5" name="AutoShape 29">
              <a:extLst>
                <a:ext uri="{FF2B5EF4-FFF2-40B4-BE49-F238E27FC236}">
                  <a16:creationId xmlns:a16="http://schemas.microsoft.com/office/drawing/2014/main" id="{EFCEAA13-95FB-861E-5CA1-42095BA2CE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21971">
              <a:off x="2517" y="890"/>
              <a:ext cx="91" cy="272"/>
            </a:xfrm>
            <a:prstGeom prst="downArrow">
              <a:avLst>
                <a:gd name="adj1" fmla="val 50000"/>
                <a:gd name="adj2" fmla="val 74725"/>
              </a:avLst>
            </a:prstGeom>
            <a:solidFill>
              <a:schemeClr val="accent1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9265" name="Group 49">
            <a:extLst>
              <a:ext uri="{FF2B5EF4-FFF2-40B4-BE49-F238E27FC236}">
                <a16:creationId xmlns:a16="http://schemas.microsoft.com/office/drawing/2014/main" id="{662D1434-F963-5715-4F49-7574EFAF673B}"/>
              </a:ext>
            </a:extLst>
          </p:cNvPr>
          <p:cNvGrpSpPr>
            <a:grpSpLocks/>
          </p:cNvGrpSpPr>
          <p:nvPr/>
        </p:nvGrpSpPr>
        <p:grpSpPr bwMode="auto">
          <a:xfrm>
            <a:off x="1322388" y="2924175"/>
            <a:ext cx="5392737" cy="592138"/>
            <a:chOff x="833" y="1842"/>
            <a:chExt cx="3397" cy="373"/>
          </a:xfrm>
        </p:grpSpPr>
        <p:graphicFrame>
          <p:nvGraphicFramePr>
            <p:cNvPr id="9247" name="Object 31">
              <a:extLst>
                <a:ext uri="{FF2B5EF4-FFF2-40B4-BE49-F238E27FC236}">
                  <a16:creationId xmlns:a16="http://schemas.microsoft.com/office/drawing/2014/main" id="{04E631D2-D3F6-9764-0221-4E6E8C2FBE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8" y="1853"/>
            <a:ext cx="103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45760" imgH="203040" progId="Equation.3">
                    <p:embed/>
                  </p:oleObj>
                </mc:Choice>
                <mc:Fallback>
                  <p:oleObj name="Equation" r:id="rId9" imgW="545760" imgH="2030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853"/>
                          <a:ext cx="1032" cy="34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E7FF"/>
                            </a:gs>
                            <a:gs pos="50000">
                              <a:srgbClr val="FFFFFF"/>
                            </a:gs>
                            <a:gs pos="100000">
                              <a:srgbClr val="FFE7FF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rgbClr val="CC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8" name="Text Box 32">
              <a:extLst>
                <a:ext uri="{FF2B5EF4-FFF2-40B4-BE49-F238E27FC236}">
                  <a16:creationId xmlns:a16="http://schemas.microsoft.com/office/drawing/2014/main" id="{74C23B29-F5A7-11CA-12AF-F85E1E394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" y="1842"/>
              <a:ext cx="1968" cy="373"/>
            </a:xfrm>
            <a:prstGeom prst="rect">
              <a:avLst/>
            </a:prstGeom>
            <a:gradFill rotWithShape="0">
              <a:gsLst>
                <a:gs pos="0">
                  <a:srgbClr val="FFE7FF"/>
                </a:gs>
                <a:gs pos="50000">
                  <a:srgbClr val="FFFFFF"/>
                </a:gs>
                <a:gs pos="100000">
                  <a:srgbClr val="FFE7FF"/>
                </a:gs>
              </a:gsLst>
              <a:lin ang="5400000" scaled="1"/>
            </a:gradFill>
            <a:ln w="12700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相对论质能关系 </a:t>
              </a:r>
            </a:p>
          </p:txBody>
        </p:sp>
      </p:grpSp>
      <p:sp>
        <p:nvSpPr>
          <p:cNvPr id="9259" name="Text Box 43">
            <a:extLst>
              <a:ext uri="{FF2B5EF4-FFF2-40B4-BE49-F238E27FC236}">
                <a16:creationId xmlns:a16="http://schemas.microsoft.com/office/drawing/2014/main" id="{7002F5D8-FF51-6CF2-B50D-9C2228046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10025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FCE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11"/>
              </a:buBlip>
            </a:pP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</a:rPr>
              <a:t>质量的大小应标志着能量的大小，物质的质量就是能量的一种储藏 。</a:t>
            </a:r>
          </a:p>
        </p:txBody>
      </p:sp>
      <p:grpSp>
        <p:nvGrpSpPr>
          <p:cNvPr id="9264" name="Group 48">
            <a:extLst>
              <a:ext uri="{FF2B5EF4-FFF2-40B4-BE49-F238E27FC236}">
                <a16:creationId xmlns:a16="http://schemas.microsoft.com/office/drawing/2014/main" id="{5151D5CD-4878-3F27-6C8E-B43C706E608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121275"/>
            <a:ext cx="8229600" cy="1403350"/>
            <a:chOff x="240" y="3226"/>
            <a:chExt cx="5184" cy="884"/>
          </a:xfrm>
        </p:grpSpPr>
        <p:graphicFrame>
          <p:nvGraphicFramePr>
            <p:cNvPr id="9258" name="Object 42">
              <a:extLst>
                <a:ext uri="{FF2B5EF4-FFF2-40B4-BE49-F238E27FC236}">
                  <a16:creationId xmlns:a16="http://schemas.microsoft.com/office/drawing/2014/main" id="{B636530D-1B22-02F9-49C0-F512362EF1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3726"/>
            <a:ext cx="155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84200" imgH="368280" progId="Equation.3">
                    <p:embed/>
                  </p:oleObj>
                </mc:Choice>
                <mc:Fallback>
                  <p:oleObj name="Equation" r:id="rId12" imgW="1384200" imgH="3682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726"/>
                          <a:ext cx="1559" cy="384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CCCC"/>
                            </a:gs>
                            <a:gs pos="100000">
                              <a:srgbClr val="FFCCCC">
                                <a:gamma/>
                                <a:tint val="12549"/>
                                <a:invGamma/>
                              </a:srgbClr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rgbClr val="CC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Text Box 44">
              <a:extLst>
                <a:ext uri="{FF2B5EF4-FFF2-40B4-BE49-F238E27FC236}">
                  <a16:creationId xmlns:a16="http://schemas.microsoft.com/office/drawing/2014/main" id="{26997AB4-5048-30FB-B56E-6280E531E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226"/>
              <a:ext cx="5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4FC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11"/>
                </a:buBlip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质量的变化和能量的变化相联系</a:t>
              </a:r>
              <a:r>
                <a:rPr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:</a:t>
              </a:r>
            </a:p>
          </p:txBody>
        </p:sp>
      </p:grpSp>
      <p:sp>
        <p:nvSpPr>
          <p:cNvPr id="9261" name="Text Box 45">
            <a:extLst>
              <a:ext uri="{FF2B5EF4-FFF2-40B4-BE49-F238E27FC236}">
                <a16:creationId xmlns:a16="http://schemas.microsoft.com/office/drawing/2014/main" id="{82A8BD6B-CA59-AECF-EF09-CC0222107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63" y="44450"/>
            <a:ext cx="3844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7FF"/>
                    </a:gs>
                    <a:gs pos="50000">
                      <a:srgbClr val="FFFFFF"/>
                    </a:gs>
                    <a:gs pos="100000">
                      <a:srgbClr val="FFE7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相对论质能关系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>
            <a:extLst>
              <a:ext uri="{FF2B5EF4-FFF2-40B4-BE49-F238E27FC236}">
                <a16:creationId xmlns:a16="http://schemas.microsoft.com/office/drawing/2014/main" id="{CAD8A132-E7A5-CE8D-F1BE-7CF3A36D7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08050"/>
            <a:ext cx="7315200" cy="1566863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rgbClr val="FFCCCC">
                  <a:gamma/>
                  <a:tint val="28627"/>
                  <a:invGamma/>
                </a:srgbClr>
              </a:gs>
            </a:gsLst>
            <a:lin ang="5400000" scaled="1"/>
          </a:gradFill>
          <a:ln w="127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3366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</a:rPr>
              <a:t>相对论的质能关系为开创原子能时代提供了理论基础 </a:t>
            </a:r>
            <a:r>
              <a:rPr lang="en-US" altLang="zh-CN" sz="3200" b="1">
                <a:solidFill>
                  <a:srgbClr val="003366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</a:rPr>
              <a:t>这是一个具有划时代意义的理论公式 </a:t>
            </a:r>
            <a:r>
              <a:rPr lang="en-US" altLang="zh-CN" sz="3200" b="1">
                <a:solidFill>
                  <a:srgbClr val="003366"/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49D3792E-0BFA-6281-A992-6B150102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6408737" cy="3313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2" name="Text Box 6">
            <a:extLst>
              <a:ext uri="{FF2B5EF4-FFF2-40B4-BE49-F238E27FC236}">
                <a16:creationId xmlns:a16="http://schemas.microsoft.com/office/drawing/2014/main" id="{64523EC3-D6B7-0350-D3BF-41381706E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63" y="44450"/>
            <a:ext cx="3844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7FF"/>
                    </a:gs>
                    <a:gs pos="50000">
                      <a:srgbClr val="FFFFFF"/>
                    </a:gs>
                    <a:gs pos="100000">
                      <a:srgbClr val="FFE7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相对论质能关系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大学物理模版-定稿3">
  <a:themeElements>
    <a:clrScheme name="大学物理模版-定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学物理模版-定稿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大学物理模版-定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大学物理模版-定稿3</Template>
  <TotalTime>1913</TotalTime>
  <Words>1036</Words>
  <Application>Microsoft Office PowerPoint</Application>
  <PresentationFormat>全屏显示(4:3)</PresentationFormat>
  <Paragraphs>131</Paragraphs>
  <Slides>21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Arial</vt:lpstr>
      <vt:lpstr>Cambria Math</vt:lpstr>
      <vt:lpstr>Times New Roman</vt:lpstr>
      <vt:lpstr>Wingdings</vt:lpstr>
      <vt:lpstr>大学物理模版-定稿3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tigonsoft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subject>相对论性动量和能量</dc:subject>
  <dc:creator>殷莹</dc:creator>
  <cp:lastModifiedBy>毅 刘</cp:lastModifiedBy>
  <cp:revision>70</cp:revision>
  <dcterms:created xsi:type="dcterms:W3CDTF">2005-09-26T04:02:08Z</dcterms:created>
  <dcterms:modified xsi:type="dcterms:W3CDTF">2024-02-19T12:40:50Z</dcterms:modified>
</cp:coreProperties>
</file>